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theme/theme3.xml" ContentType="application/vnd.openxmlformats-officedocument.theme+xml"/>
  <Override PartName="/ppt/slideLayouts/slideLayout4.xml" ContentType="application/vnd.openxmlformats-officedocument.presentationml.slideLayout+xml"/>
  <Override PartName="/ppt/theme/theme4.xml" ContentType="application/vnd.openxmlformats-officedocument.theme+xml"/>
  <Override PartName="/ppt/slideLayouts/slideLayout5.xml" ContentType="application/vnd.openxmlformats-officedocument.presentationml.slideLayout+xml"/>
  <Override PartName="/ppt/theme/theme5.xml" ContentType="application/vnd.openxmlformats-officedocument.theme+xml"/>
  <Override PartName="/ppt/slideLayouts/slideLayout6.xml" ContentType="application/vnd.openxmlformats-officedocument.presentationml.slideLayout+xml"/>
  <Override PartName="/ppt/theme/theme6.xml" ContentType="application/vnd.openxmlformats-officedocument.theme+xml"/>
  <Override PartName="/ppt/slideLayouts/slideLayout7.xml" ContentType="application/vnd.openxmlformats-officedocument.presentationml.slideLayout+xml"/>
  <Override PartName="/ppt/theme/theme7.xml" ContentType="application/vnd.openxmlformats-officedocument.theme+xml"/>
  <Override PartName="/ppt/slideLayouts/slideLayout8.xml" ContentType="application/vnd.openxmlformats-officedocument.presentationml.slideLayout+xml"/>
  <Override PartName="/ppt/theme/theme8.xml" ContentType="application/vnd.openxmlformats-officedocument.theme+xml"/>
  <Override PartName="/ppt/slideLayouts/slideLayout9.xml" ContentType="application/vnd.openxmlformats-officedocument.presentationml.slideLayout+xml"/>
  <Override PartName="/ppt/theme/theme9.xml" ContentType="application/vnd.openxmlformats-officedocument.theme+xml"/>
  <Override PartName="/ppt/slideLayouts/slideLayout10.xml" ContentType="application/vnd.openxmlformats-officedocument.presentationml.slideLayout+xml"/>
  <Override PartName="/ppt/theme/theme10.xml" ContentType="application/vnd.openxmlformats-officedocument.theme+xml"/>
  <Override PartName="/ppt/slideLayouts/slideLayout11.xml" ContentType="application/vnd.openxmlformats-officedocument.presentationml.slideLayout+xml"/>
  <Override PartName="/ppt/theme/theme11.xml" ContentType="application/vnd.openxmlformats-officedocument.theme+xml"/>
  <Override PartName="/ppt/slideLayouts/slideLayout12.xml" ContentType="application/vnd.openxmlformats-officedocument.presentationml.slideLayout+xml"/>
  <Override PartName="/ppt/theme/theme12.xml" ContentType="application/vnd.openxmlformats-officedocument.theme+xml"/>
  <Override PartName="/ppt/slideLayouts/slideLayout13.xml" ContentType="application/vnd.openxmlformats-officedocument.presentationml.slideLayout+xml"/>
  <Override PartName="/ppt/theme/theme13.xml" ContentType="application/vnd.openxmlformats-officedocument.theme+xml"/>
  <Override PartName="/ppt/slideLayouts/slideLayout14.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8.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notesSlides/notesSlide9.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2.xml" ContentType="application/vnd.openxmlformats-officedocument.themeOverride+xml"/>
  <Override PartName="/ppt/notesSlides/notesSlide14.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5.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3.xml" ContentType="application/vnd.openxmlformats-officedocument.themeOverride+xml"/>
  <Override PartName="/ppt/notesSlides/notesSlide16.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7.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4.xml" ContentType="application/vnd.openxmlformats-officedocument.themeOverride+xml"/>
  <Override PartName="/ppt/notesSlides/notesSlide18.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9.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20.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2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2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23.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24.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27.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28.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29.xml" ContentType="application/vnd.openxmlformats-officedocument.presentationml.notesSlid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5.xml" ContentType="application/vnd.openxmlformats-officedocument.themeOverride+xml"/>
  <Override PartName="/ppt/notesSlides/notesSlide30.xml" ContentType="application/vnd.openxmlformats-officedocument.presentationml.notesSlid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31.xml" ContentType="application/vnd.openxmlformats-officedocument.presentationml.notesSlid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6.xml" ContentType="application/vnd.openxmlformats-officedocument.themeOverride+xml"/>
  <Override PartName="/ppt/notesSlides/notesSlide32.xml" ContentType="application/vnd.openxmlformats-officedocument.presentationml.notesSlid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7.xml" ContentType="application/vnd.openxmlformats-officedocument.themeOverride+xml"/>
  <Override PartName="/ppt/notesSlides/notesSlide33.xml" ContentType="application/vnd.openxmlformats-officedocument.presentationml.notesSlid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8.xml" ContentType="application/vnd.openxmlformats-officedocument.themeOverride+xml"/>
  <Override PartName="/ppt/notesSlides/notesSlide34.xml" ContentType="application/vnd.openxmlformats-officedocument.presentationml.notesSlid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9.xml" ContentType="application/vnd.openxmlformats-officedocument.themeOverride+xml"/>
  <Override PartName="/ppt/notesSlides/notesSlide35.xml" ContentType="application/vnd.openxmlformats-officedocument.presentationml.notesSlid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10.xml" ContentType="application/vnd.openxmlformats-officedocument.themeOverride+xml"/>
  <Override PartName="/ppt/notesSlides/notesSlide36.xml" ContentType="application/vnd.openxmlformats-officedocument.presentationml.notesSlid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11.xml" ContentType="application/vnd.openxmlformats-officedocument.themeOverride+xml"/>
  <Override PartName="/ppt/notesSlides/notesSlide37.xml" ContentType="application/vnd.openxmlformats-officedocument.presentationml.notesSlid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12.xml" ContentType="application/vnd.openxmlformats-officedocument.themeOverride+xml"/>
  <Override PartName="/ppt/notesSlides/notesSlide38.xml" ContentType="application/vnd.openxmlformats-officedocument.presentationml.notesSlid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notesSlides/notesSlide39.xml" ContentType="application/vnd.openxmlformats-officedocument.presentationml.notesSlid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13.xml" ContentType="application/vnd.openxmlformats-officedocument.themeOverride+xml"/>
  <Override PartName="/ppt/notesSlides/notesSlide40.xml" ContentType="application/vnd.openxmlformats-officedocument.presentationml.notesSlid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notesSlides/notesSlide41.xml" ContentType="application/vnd.openxmlformats-officedocument.presentationml.notesSlid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42.xml" ContentType="application/vnd.openxmlformats-officedocument.presentationml.notesSlid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14.xml" ContentType="application/vnd.openxmlformats-officedocument.themeOverride+xml"/>
  <Override PartName="/ppt/notesSlides/notesSlide45.xml" ContentType="application/vnd.openxmlformats-officedocument.presentationml.notesSlid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46.xml" ContentType="application/vnd.openxmlformats-officedocument.presentationml.notesSlid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15.xml" ContentType="application/vnd.openxmlformats-officedocument.themeOverride+xml"/>
  <Override PartName="/ppt/notesSlides/notesSlide47.xml" ContentType="application/vnd.openxmlformats-officedocument.presentationml.notesSlid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16.xml" ContentType="application/vnd.openxmlformats-officedocument.themeOverride+xml"/>
  <Override PartName="/ppt/notesSlides/notesSlide48.xml" ContentType="application/vnd.openxmlformats-officedocument.presentationml.notesSlid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drawings/drawing1.xml" ContentType="application/vnd.openxmlformats-officedocument.drawingml.chartshapes+xml"/>
  <Override PartName="/ppt/notesSlides/notesSlide49.xml" ContentType="application/vnd.openxmlformats-officedocument.presentationml.notesSlid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50.xml" ContentType="application/vnd.openxmlformats-officedocument.presentationml.notesSlid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17.xml" ContentType="application/vnd.openxmlformats-officedocument.themeOverride+xml"/>
  <Override PartName="/ppt/notesSlides/notesSlide51.xml" ContentType="application/vnd.openxmlformats-officedocument.presentationml.notesSlid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18.xml" ContentType="application/vnd.openxmlformats-officedocument.themeOverride+xml"/>
  <Override PartName="/ppt/notesSlides/notesSlide52.xml" ContentType="application/vnd.openxmlformats-officedocument.presentationml.notesSlid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53.xml" ContentType="application/vnd.openxmlformats-officedocument.presentationml.notesSlid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19.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20.xml" ContentType="application/vnd.openxmlformats-officedocument.themeOverride+xml"/>
  <Override PartName="/ppt/notesSlides/notesSlide56.xml" ContentType="application/vnd.openxmlformats-officedocument.presentationml.notesSlid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21.xml" ContentType="application/vnd.openxmlformats-officedocument.themeOverride+xml"/>
  <Override PartName="/ppt/notesSlides/notesSlide57.xml" ContentType="application/vnd.openxmlformats-officedocument.presentationml.notesSlid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22.xml" ContentType="application/vnd.openxmlformats-officedocument.themeOverride+xml"/>
  <Override PartName="/ppt/notesSlides/notesSlide58.xml" ContentType="application/vnd.openxmlformats-officedocument.presentationml.notesSlide+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23.xml" ContentType="application/vnd.openxmlformats-officedocument.themeOverr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24.xml" ContentType="application/vnd.openxmlformats-officedocument.themeOverr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25.xml" ContentType="application/vnd.openxmlformats-officedocument.themeOverride+xml"/>
  <Override PartName="/ppt/notesSlides/notesSlide63.xml" ContentType="application/vnd.openxmlformats-officedocument.presentationml.notesSlid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theme/themeOverride26.xml" ContentType="application/vnd.openxmlformats-officedocument.themeOverride+xml"/>
  <Override PartName="/ppt/notesSlides/notesSlide64.xml" ContentType="application/vnd.openxmlformats-officedocument.presentationml.notesSlide+xml"/>
  <Override PartName="/ppt/charts/chart51.xml" ContentType="application/vnd.openxmlformats-officedocument.drawingml.chart+xml"/>
  <Override PartName="/ppt/charts/style51.xml" ContentType="application/vnd.ms-office.chartstyle+xml"/>
  <Override PartName="/ppt/charts/colors51.xml" ContentType="application/vnd.ms-office.chartcolorstyle+xml"/>
  <Override PartName="/ppt/theme/themeOverride27.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charts/chart52.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53.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28.xml" ContentType="application/vnd.openxmlformats-officedocument.themeOverride+xml"/>
  <Override PartName="/ppt/notesSlides/notesSlide72.xml" ContentType="application/vnd.openxmlformats-officedocument.presentationml.notesSlide+xml"/>
  <Override PartName="/ppt/charts/chart54.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29.xml" ContentType="application/vnd.openxmlformats-officedocument.themeOverride+xml"/>
  <Override PartName="/ppt/notesSlides/notesSlide73.xml" ContentType="application/vnd.openxmlformats-officedocument.presentationml.notesSlide+xml"/>
  <Override PartName="/ppt/charts/chart55.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30.xml" ContentType="application/vnd.openxmlformats-officedocument.themeOverr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56.xml" ContentType="application/vnd.openxmlformats-officedocument.drawingml.chart+xml"/>
  <Override PartName="/ppt/charts/style56.xml" ContentType="application/vnd.ms-office.chartstyle+xml"/>
  <Override PartName="/ppt/charts/colors56.xml" ContentType="application/vnd.ms-office.chartcolorstyle+xml"/>
  <Override PartName="/ppt/theme/themeOverride31.xml" ContentType="application/vnd.openxmlformats-officedocument.themeOverride+xml"/>
  <Override PartName="/ppt/notesSlides/notesSlide76.xml" ContentType="application/vnd.openxmlformats-officedocument.presentationml.notesSlide+xml"/>
  <Override PartName="/ppt/charts/chart57.xml" ContentType="application/vnd.openxmlformats-officedocument.drawingml.chart+xml"/>
  <Override PartName="/ppt/charts/style57.xml" ContentType="application/vnd.ms-office.chartstyle+xml"/>
  <Override PartName="/ppt/charts/colors57.xml" ContentType="application/vnd.ms-office.chartcolorstyle+xml"/>
  <Override PartName="/ppt/theme/themeOverride32.xml" ContentType="application/vnd.openxmlformats-officedocument.themeOverride+xml"/>
  <Override PartName="/ppt/notesSlides/notesSlide77.xml" ContentType="application/vnd.openxmlformats-officedocument.presentationml.notesSlide+xml"/>
  <Override PartName="/ppt/charts/chart58.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33.xml" ContentType="application/vnd.openxmlformats-officedocument.themeOverride+xml"/>
  <Override PartName="/ppt/notesSlides/notesSlide78.xml" ContentType="application/vnd.openxmlformats-officedocument.presentationml.notesSlide+xml"/>
  <Override PartName="/ppt/charts/chart59.xml" ContentType="application/vnd.openxmlformats-officedocument.drawingml.chart+xml"/>
  <Override PartName="/ppt/charts/style59.xml" ContentType="application/vnd.ms-office.chartstyle+xml"/>
  <Override PartName="/ppt/charts/colors59.xml" ContentType="application/vnd.ms-office.chartcolorstyle+xml"/>
  <Override PartName="/ppt/theme/themeOverride34.xml" ContentType="application/vnd.openxmlformats-officedocument.themeOverride+xml"/>
  <Override PartName="/ppt/notesSlides/notesSlide79.xml" ContentType="application/vnd.openxmlformats-officedocument.presentationml.notesSlide+xml"/>
  <Override PartName="/ppt/charts/chart60.xml" ContentType="application/vnd.openxmlformats-officedocument.drawingml.chart+xml"/>
  <Override PartName="/ppt/charts/style60.xml" ContentType="application/vnd.ms-office.chartstyle+xml"/>
  <Override PartName="/ppt/charts/colors60.xml" ContentType="application/vnd.ms-office.chartcolorstyle+xml"/>
  <Override PartName="/ppt/theme/themeOverride35.xml" ContentType="application/vnd.openxmlformats-officedocument.themeOverride+xml"/>
  <Override PartName="/ppt/notesSlides/notesSlide80.xml" ContentType="application/vnd.openxmlformats-officedocument.presentationml.notesSlide+xml"/>
  <Override PartName="/ppt/charts/chart61.xml" ContentType="application/vnd.openxmlformats-officedocument.drawingml.chart+xml"/>
  <Override PartName="/ppt/charts/style61.xml" ContentType="application/vnd.ms-office.chartstyle+xml"/>
  <Override PartName="/ppt/charts/colors61.xml" ContentType="application/vnd.ms-office.chartcolorstyle+xml"/>
  <Override PartName="/ppt/theme/themeOverride36.xml" ContentType="application/vnd.openxmlformats-officedocument.themeOverride+xml"/>
  <Override PartName="/ppt/notesSlides/notesSlide81.xml" ContentType="application/vnd.openxmlformats-officedocument.presentationml.notesSlide+xml"/>
  <Override PartName="/ppt/charts/chart62.xml" ContentType="application/vnd.openxmlformats-officedocument.drawingml.chart+xml"/>
  <Override PartName="/ppt/charts/style62.xml" ContentType="application/vnd.ms-office.chartstyle+xml"/>
  <Override PartName="/ppt/charts/colors62.xml" ContentType="application/vnd.ms-office.chartcolorstyle+xml"/>
  <Override PartName="/ppt/theme/themeOverride37.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63.xml" ContentType="application/vnd.openxmlformats-officedocument.drawingml.chart+xml"/>
  <Override PartName="/ppt/charts/style63.xml" ContentType="application/vnd.ms-office.chartstyle+xml"/>
  <Override PartName="/ppt/charts/colors63.xml" ContentType="application/vnd.ms-office.chartcolorstyle+xml"/>
  <Override PartName="/ppt/theme/themeOverride38.xml" ContentType="application/vnd.openxmlformats-officedocument.themeOverride+xml"/>
  <Override PartName="/ppt/notesSlides/notesSlide84.xml" ContentType="application/vnd.openxmlformats-officedocument.presentationml.notesSlide+xml"/>
  <Override PartName="/ppt/charts/chart64.xml" ContentType="application/vnd.openxmlformats-officedocument.drawingml.chart+xml"/>
  <Override PartName="/ppt/charts/style64.xml" ContentType="application/vnd.ms-office.chartstyle+xml"/>
  <Override PartName="/ppt/charts/colors64.xml" ContentType="application/vnd.ms-office.chartcolorstyle+xml"/>
  <Override PartName="/ppt/theme/themeOverride39.xml" ContentType="application/vnd.openxmlformats-officedocument.themeOverride+xml"/>
  <Override PartName="/ppt/notesSlides/notesSlide85.xml" ContentType="application/vnd.openxmlformats-officedocument.presentationml.notesSlide+xml"/>
  <Override PartName="/ppt/charts/chart65.xml" ContentType="application/vnd.openxmlformats-officedocument.drawingml.chart+xml"/>
  <Override PartName="/ppt/charts/style65.xml" ContentType="application/vnd.ms-office.chartstyle+xml"/>
  <Override PartName="/ppt/charts/colors65.xml" ContentType="application/vnd.ms-office.chartcolorstyle+xml"/>
  <Override PartName="/ppt/theme/themeOverride40.xml" ContentType="application/vnd.openxmlformats-officedocument.themeOverride+xml"/>
  <Override PartName="/ppt/notesSlides/notesSlide86.xml" ContentType="application/vnd.openxmlformats-officedocument.presentationml.notesSlide+xml"/>
  <Override PartName="/ppt/charts/chart66.xml" ContentType="application/vnd.openxmlformats-officedocument.drawingml.chart+xml"/>
  <Override PartName="/ppt/charts/style66.xml" ContentType="application/vnd.ms-office.chartstyle+xml"/>
  <Override PartName="/ppt/charts/colors66.xml" ContentType="application/vnd.ms-office.chartcolorstyle+xml"/>
  <Override PartName="/ppt/theme/themeOverride41.xml" ContentType="application/vnd.openxmlformats-officedocument.themeOverride+xml"/>
  <Override PartName="/ppt/drawings/drawing2.xml" ContentType="application/vnd.openxmlformats-officedocument.drawingml.chartshapes+xml"/>
  <Override PartName="/ppt/notesSlides/notesSlide87.xml" ContentType="application/vnd.openxmlformats-officedocument.presentationml.notesSlide+xml"/>
  <Override PartName="/ppt/charts/chart67.xml" ContentType="application/vnd.openxmlformats-officedocument.drawingml.chart+xml"/>
  <Override PartName="/ppt/charts/style67.xml" ContentType="application/vnd.ms-office.chartstyle+xml"/>
  <Override PartName="/ppt/charts/colors67.xml" ContentType="application/vnd.ms-office.chartcolorstyle+xml"/>
  <Override PartName="/ppt/theme/themeOverride42.xml" ContentType="application/vnd.openxmlformats-officedocument.themeOverride+xml"/>
  <Override PartName="/ppt/notesSlides/notesSlide88.xml" ContentType="application/vnd.openxmlformats-officedocument.presentationml.notesSlide+xml"/>
  <Override PartName="/ppt/charts/chart68.xml" ContentType="application/vnd.openxmlformats-officedocument.drawingml.chart+xml"/>
  <Override PartName="/ppt/charts/style68.xml" ContentType="application/vnd.ms-office.chartstyle+xml"/>
  <Override PartName="/ppt/charts/colors68.xml" ContentType="application/vnd.ms-office.chartcolorstyle+xml"/>
  <Override PartName="/ppt/theme/themeOverride43.xml" ContentType="application/vnd.openxmlformats-officedocument.themeOverride+xml"/>
  <Override PartName="/ppt/notesSlides/notesSlide89.xml" ContentType="application/vnd.openxmlformats-officedocument.presentationml.notesSlide+xml"/>
  <Override PartName="/ppt/charts/chart69.xml" ContentType="application/vnd.openxmlformats-officedocument.drawingml.chart+xml"/>
  <Override PartName="/ppt/charts/style69.xml" ContentType="application/vnd.ms-office.chartstyle+xml"/>
  <Override PartName="/ppt/charts/colors69.xml" ContentType="application/vnd.ms-office.chartcolorstyle+xml"/>
  <Override PartName="/ppt/theme/themeOverride44.xml" ContentType="application/vnd.openxmlformats-officedocument.themeOverride+xml"/>
  <Override PartName="/ppt/notesSlides/notesSlide90.xml" ContentType="application/vnd.openxmlformats-officedocument.presentationml.notesSlide+xml"/>
  <Override PartName="/ppt/charts/chart70.xml" ContentType="application/vnd.openxmlformats-officedocument.drawingml.chart+xml"/>
  <Override PartName="/ppt/charts/style70.xml" ContentType="application/vnd.ms-office.chartstyle+xml"/>
  <Override PartName="/ppt/charts/colors70.xml" ContentType="application/vnd.ms-office.chartcolorstyle+xml"/>
  <Override PartName="/ppt/theme/themeOverride45.xml" ContentType="application/vnd.openxmlformats-officedocument.themeOverride+xml"/>
  <Override PartName="/ppt/notesSlides/notesSlide91.xml" ContentType="application/vnd.openxmlformats-officedocument.presentationml.notesSlide+xml"/>
  <Override PartName="/ppt/charts/chart71.xml" ContentType="application/vnd.openxmlformats-officedocument.drawingml.chart+xml"/>
  <Override PartName="/ppt/charts/style71.xml" ContentType="application/vnd.ms-office.chartstyle+xml"/>
  <Override PartName="/ppt/charts/colors71.xml" ContentType="application/vnd.ms-office.chartcolorstyle+xml"/>
  <Override PartName="/ppt/theme/themeOverride46.xml" ContentType="application/vnd.openxmlformats-officedocument.themeOverride+xml"/>
  <Override PartName="/ppt/notesSlides/notesSlide92.xml" ContentType="application/vnd.openxmlformats-officedocument.presentationml.notesSlide+xml"/>
  <Override PartName="/ppt/charts/chart72.xml" ContentType="application/vnd.openxmlformats-officedocument.drawingml.chart+xml"/>
  <Override PartName="/ppt/charts/style72.xml" ContentType="application/vnd.ms-office.chartstyle+xml"/>
  <Override PartName="/ppt/charts/colors72.xml" ContentType="application/vnd.ms-office.chartcolorstyle+xml"/>
  <Override PartName="/ppt/theme/themeOverride47.xml" ContentType="application/vnd.openxmlformats-officedocument.themeOverride+xml"/>
  <Override PartName="/ppt/notesSlides/notesSlide93.xml" ContentType="application/vnd.openxmlformats-officedocument.presentationml.notesSlide+xml"/>
  <Override PartName="/ppt/charts/chart73.xml" ContentType="application/vnd.openxmlformats-officedocument.drawingml.chart+xml"/>
  <Override PartName="/ppt/charts/style73.xml" ContentType="application/vnd.ms-office.chartstyle+xml"/>
  <Override PartName="/ppt/charts/colors73.xml" ContentType="application/vnd.ms-office.chartcolorstyle+xml"/>
  <Override PartName="/ppt/theme/themeOverride48.xml" ContentType="application/vnd.openxmlformats-officedocument.themeOverr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74.xml" ContentType="application/vnd.openxmlformats-officedocument.drawingml.chart+xml"/>
  <Override PartName="/ppt/charts/style74.xml" ContentType="application/vnd.ms-office.chartstyle+xml"/>
  <Override PartName="/ppt/charts/colors74.xml" ContentType="application/vnd.ms-office.chartcolorstyle+xml"/>
  <Override PartName="/ppt/theme/themeOverride49.xml" ContentType="application/vnd.openxmlformats-officedocument.themeOverride+xml"/>
  <Override PartName="/ppt/notesSlides/notesSlide97.xml" ContentType="application/vnd.openxmlformats-officedocument.presentationml.notesSlide+xml"/>
  <Override PartName="/ppt/charts/chart75.xml" ContentType="application/vnd.openxmlformats-officedocument.drawingml.chart+xml"/>
  <Override PartName="/ppt/charts/style75.xml" ContentType="application/vnd.ms-office.chartstyle+xml"/>
  <Override PartName="/ppt/charts/colors75.xml" ContentType="application/vnd.ms-office.chartcolorstyle+xml"/>
  <Override PartName="/ppt/theme/themeOverride50.xml" ContentType="application/vnd.openxmlformats-officedocument.themeOverride+xml"/>
  <Override PartName="/ppt/notesSlides/notesSlide98.xml" ContentType="application/vnd.openxmlformats-officedocument.presentationml.notesSlide+xml"/>
  <Override PartName="/ppt/charts/chart76.xml" ContentType="application/vnd.openxmlformats-officedocument.drawingml.chart+xml"/>
  <Override PartName="/ppt/charts/style76.xml" ContentType="application/vnd.ms-office.chartstyle+xml"/>
  <Override PartName="/ppt/charts/colors76.xml" ContentType="application/vnd.ms-office.chartcolorstyle+xml"/>
  <Override PartName="/ppt/theme/themeOverride51.xml" ContentType="application/vnd.openxmlformats-officedocument.themeOverride+xml"/>
  <Override PartName="/ppt/notesSlides/notesSlide99.xml" ContentType="application/vnd.openxmlformats-officedocument.presentationml.notesSlide+xml"/>
  <Override PartName="/ppt/charts/chart77.xml" ContentType="application/vnd.openxmlformats-officedocument.drawingml.chart+xml"/>
  <Override PartName="/ppt/charts/style77.xml" ContentType="application/vnd.ms-office.chartstyle+xml"/>
  <Override PartName="/ppt/charts/colors77.xml" ContentType="application/vnd.ms-office.chartcolorstyl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charts/chart78.xml" ContentType="application/vnd.openxmlformats-officedocument.drawingml.chart+xml"/>
  <Override PartName="/ppt/charts/style78.xml" ContentType="application/vnd.ms-office.chartstyle+xml"/>
  <Override PartName="/ppt/charts/colors78.xml" ContentType="application/vnd.ms-office.chartcolorstyle+xml"/>
  <Override PartName="/ppt/notesSlides/notesSlide102.xml" ContentType="application/vnd.openxmlformats-officedocument.presentationml.notesSlide+xml"/>
  <Override PartName="/ppt/charts/chart79.xml" ContentType="application/vnd.openxmlformats-officedocument.drawingml.chart+xml"/>
  <Override PartName="/ppt/charts/style79.xml" ContentType="application/vnd.ms-office.chartstyle+xml"/>
  <Override PartName="/ppt/charts/colors79.xml" ContentType="application/vnd.ms-office.chartcolorstyl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80.xml" ContentType="application/vnd.openxmlformats-officedocument.drawingml.chart+xml"/>
  <Override PartName="/ppt/charts/style80.xml" ContentType="application/vnd.ms-office.chartstyle+xml"/>
  <Override PartName="/ppt/charts/colors80.xml" ContentType="application/vnd.ms-office.chartcolorstyle+xml"/>
  <Override PartName="/ppt/notesSlides/notesSlide105.xml" ContentType="application/vnd.openxmlformats-officedocument.presentationml.notesSlide+xml"/>
  <Override PartName="/ppt/charts/chart81.xml" ContentType="application/vnd.openxmlformats-officedocument.drawingml.chart+xml"/>
  <Override PartName="/ppt/charts/style81.xml" ContentType="application/vnd.ms-office.chartstyle+xml"/>
  <Override PartName="/ppt/charts/colors81.xml" ContentType="application/vnd.ms-office.chartcolorstyle+xml"/>
  <Override PartName="/ppt/notesSlides/notesSlide106.xml" ContentType="application/vnd.openxmlformats-officedocument.presentationml.notesSlide+xml"/>
  <Override PartName="/ppt/charts/chart82.xml" ContentType="application/vnd.openxmlformats-officedocument.drawingml.chart+xml"/>
  <Override PartName="/ppt/charts/style82.xml" ContentType="application/vnd.ms-office.chartstyle+xml"/>
  <Override PartName="/ppt/charts/colors82.xml" ContentType="application/vnd.ms-office.chartcolorstyle+xml"/>
  <Override PartName="/ppt/notesSlides/notesSlide107.xml" ContentType="application/vnd.openxmlformats-officedocument.presentationml.notesSlide+xml"/>
  <Override PartName="/ppt/charts/chart83.xml" ContentType="application/vnd.openxmlformats-officedocument.drawingml.chart+xml"/>
  <Override PartName="/ppt/charts/style83.xml" ContentType="application/vnd.ms-office.chartstyle+xml"/>
  <Override PartName="/ppt/charts/colors83.xml" ContentType="application/vnd.ms-office.chartcolorstyle+xml"/>
  <Override PartName="/ppt/notesSlides/notesSlide108.xml" ContentType="application/vnd.openxmlformats-officedocument.presentationml.notesSlide+xml"/>
  <Override PartName="/ppt/charts/chart84.xml" ContentType="application/vnd.openxmlformats-officedocument.drawingml.chart+xml"/>
  <Override PartName="/ppt/charts/style84.xml" ContentType="application/vnd.ms-office.chartstyle+xml"/>
  <Override PartName="/ppt/charts/colors84.xml" ContentType="application/vnd.ms-office.chartcolorstyle+xml"/>
  <Override PartName="/ppt/theme/themeOverride52.xml" ContentType="application/vnd.openxmlformats-officedocument.themeOverride+xml"/>
  <Override PartName="/ppt/notesSlides/notesSlide109.xml" ContentType="application/vnd.openxmlformats-officedocument.presentationml.notesSlide+xml"/>
  <Override PartName="/ppt/charts/chart85.xml" ContentType="application/vnd.openxmlformats-officedocument.drawingml.chart+xml"/>
  <Override PartName="/ppt/charts/style85.xml" ContentType="application/vnd.ms-office.chartstyle+xml"/>
  <Override PartName="/ppt/charts/colors85.xml" ContentType="application/vnd.ms-office.chartcolorstyle+xml"/>
  <Override PartName="/ppt/notesSlides/notesSlide110.xml" ContentType="application/vnd.openxmlformats-officedocument.presentationml.notesSlide+xml"/>
  <Override PartName="/ppt/charts/chart86.xml" ContentType="application/vnd.openxmlformats-officedocument.drawingml.chart+xml"/>
  <Override PartName="/ppt/charts/style86.xml" ContentType="application/vnd.ms-office.chartstyle+xml"/>
  <Override PartName="/ppt/charts/colors86.xml" ContentType="application/vnd.ms-office.chartcolorstyle+xml"/>
  <Override PartName="/ppt/theme/themeOverride53.xml" ContentType="application/vnd.openxmlformats-officedocument.themeOverr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charts/chart87.xml" ContentType="application/vnd.openxmlformats-officedocument.drawingml.chart+xml"/>
  <Override PartName="/ppt/charts/style87.xml" ContentType="application/vnd.ms-office.chartstyle+xml"/>
  <Override PartName="/ppt/charts/colors87.xml" ContentType="application/vnd.ms-office.chartcolorstyle+xml"/>
  <Override PartName="/ppt/notesSlides/notesSlide113.xml" ContentType="application/vnd.openxmlformats-officedocument.presentationml.notesSlide+xml"/>
  <Override PartName="/ppt/charts/chart88.xml" ContentType="application/vnd.openxmlformats-officedocument.drawingml.chart+xml"/>
  <Override PartName="/ppt/charts/style88.xml" ContentType="application/vnd.ms-office.chartstyle+xml"/>
  <Override PartName="/ppt/charts/colors88.xml" ContentType="application/vnd.ms-office.chartcolorstyle+xml"/>
  <Override PartName="/ppt/theme/themeOverride54.xml" ContentType="application/vnd.openxmlformats-officedocument.themeOverr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charts/chart89.xml" ContentType="application/vnd.openxmlformats-officedocument.drawingml.chart+xml"/>
  <Override PartName="/ppt/charts/style89.xml" ContentType="application/vnd.ms-office.chartstyle+xml"/>
  <Override PartName="/ppt/charts/colors89.xml" ContentType="application/vnd.ms-office.chartcolorstyle+xml"/>
  <Override PartName="/ppt/theme/themeOverride55.xml" ContentType="application/vnd.openxmlformats-officedocument.themeOverride+xml"/>
  <Override PartName="/ppt/notesSlides/notesSlide119.xml" ContentType="application/vnd.openxmlformats-officedocument.presentationml.notesSlide+xml"/>
  <Override PartName="/ppt/charts/chart90.xml" ContentType="application/vnd.openxmlformats-officedocument.drawingml.chart+xml"/>
  <Override PartName="/ppt/charts/style90.xml" ContentType="application/vnd.ms-office.chartstyle+xml"/>
  <Override PartName="/ppt/charts/colors90.xml" ContentType="application/vnd.ms-office.chartcolorstyle+xml"/>
  <Override PartName="/ppt/theme/themeOverride56.xml" ContentType="application/vnd.openxmlformats-officedocument.themeOverride+xml"/>
  <Override PartName="/ppt/notesSlides/notesSlide120.xml" ContentType="application/vnd.openxmlformats-officedocument.presentationml.notesSlide+xml"/>
  <Override PartName="/ppt/charts/chart91.xml" ContentType="application/vnd.openxmlformats-officedocument.drawingml.chart+xml"/>
  <Override PartName="/ppt/charts/style91.xml" ContentType="application/vnd.ms-office.chartstyle+xml"/>
  <Override PartName="/ppt/charts/colors91.xml" ContentType="application/vnd.ms-office.chartcolorstyle+xml"/>
  <Override PartName="/ppt/theme/themeOverride57.xml" ContentType="application/vnd.openxmlformats-officedocument.themeOverride+xml"/>
  <Override PartName="/ppt/notesSlides/notesSlide121.xml" ContentType="application/vnd.openxmlformats-officedocument.presentationml.notesSlide+xml"/>
  <Override PartName="/ppt/charts/chart92.xml" ContentType="application/vnd.openxmlformats-officedocument.drawingml.chart+xml"/>
  <Override PartName="/ppt/charts/style92.xml" ContentType="application/vnd.ms-office.chartstyle+xml"/>
  <Override PartName="/ppt/charts/colors92.xml" ContentType="application/vnd.ms-office.chartcolorstyle+xml"/>
  <Override PartName="/ppt/notesSlides/notesSlide122.xml" ContentType="application/vnd.openxmlformats-officedocument.presentationml.notesSlide+xml"/>
  <Override PartName="/ppt/charts/chart93.xml" ContentType="application/vnd.openxmlformats-officedocument.drawingml.chart+xml"/>
  <Override PartName="/ppt/charts/style93.xml" ContentType="application/vnd.ms-office.chartstyle+xml"/>
  <Override PartName="/ppt/charts/colors93.xml" ContentType="application/vnd.ms-office.chartcolorstyle+xml"/>
  <Override PartName="/ppt/theme/themeOverride58.xml" ContentType="application/vnd.openxmlformats-officedocument.themeOverr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charts/chart94.xml" ContentType="application/vnd.openxmlformats-officedocument.drawingml.chart+xml"/>
  <Override PartName="/ppt/charts/style94.xml" ContentType="application/vnd.ms-office.chartstyle+xml"/>
  <Override PartName="/ppt/charts/colors94.xml" ContentType="application/vnd.ms-office.chartcolorstyle+xml"/>
  <Override PartName="/ppt/theme/themeOverride59.xml" ContentType="application/vnd.openxmlformats-officedocument.themeOverride+xml"/>
  <Override PartName="/ppt/notesSlides/notesSlide125.xml" ContentType="application/vnd.openxmlformats-officedocument.presentationml.notesSlide+xml"/>
  <Override PartName="/ppt/charts/chart95.xml" ContentType="application/vnd.openxmlformats-officedocument.drawingml.chart+xml"/>
  <Override PartName="/ppt/charts/style95.xml" ContentType="application/vnd.ms-office.chartstyle+xml"/>
  <Override PartName="/ppt/charts/colors95.xml" ContentType="application/vnd.ms-office.chartcolorstyle+xml"/>
  <Override PartName="/ppt/theme/themeOverride60.xml" ContentType="application/vnd.openxmlformats-officedocument.themeOverr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charts/chart96.xml" ContentType="application/vnd.openxmlformats-officedocument.drawingml.chart+xml"/>
  <Override PartName="/ppt/charts/style96.xml" ContentType="application/vnd.ms-office.chartstyle+xml"/>
  <Override PartName="/ppt/charts/colors96.xml" ContentType="application/vnd.ms-office.chartcolorstyle+xml"/>
  <Override PartName="/ppt/theme/themeOverride61.xml" ContentType="application/vnd.openxmlformats-officedocument.themeOverride+xml"/>
  <Override PartName="/ppt/notesSlides/notesSlide128.xml" ContentType="application/vnd.openxmlformats-officedocument.presentationml.notesSlide+xml"/>
  <Override PartName="/ppt/charts/chart97.xml" ContentType="application/vnd.openxmlformats-officedocument.drawingml.chart+xml"/>
  <Override PartName="/ppt/charts/style97.xml" ContentType="application/vnd.ms-office.chartstyle+xml"/>
  <Override PartName="/ppt/charts/colors97.xml" ContentType="application/vnd.ms-office.chartcolorstyle+xml"/>
  <Override PartName="/ppt/notesSlides/notesSlide129.xml" ContentType="application/vnd.openxmlformats-officedocument.presentationml.notesSlide+xml"/>
  <Override PartName="/ppt/charts/chart98.xml" ContentType="application/vnd.openxmlformats-officedocument.drawingml.chart+xml"/>
  <Override PartName="/ppt/charts/style98.xml" ContentType="application/vnd.ms-office.chartstyle+xml"/>
  <Override PartName="/ppt/charts/colors98.xml" ContentType="application/vnd.ms-office.chartcolorstyle+xml"/>
  <Override PartName="/ppt/theme/themeOverride62.xml" ContentType="application/vnd.openxmlformats-officedocument.themeOverride+xml"/>
  <Override PartName="/ppt/notesSlides/notesSlide130.xml" ContentType="application/vnd.openxmlformats-officedocument.presentationml.notesSlide+xml"/>
  <Override PartName="/ppt/charts/chart99.xml" ContentType="application/vnd.openxmlformats-officedocument.drawingml.chart+xml"/>
  <Override PartName="/ppt/charts/style99.xml" ContentType="application/vnd.ms-office.chartstyle+xml"/>
  <Override PartName="/ppt/charts/colors99.xml" ContentType="application/vnd.ms-office.chartcolorstyle+xml"/>
  <Override PartName="/ppt/theme/themeOverride63.xml" ContentType="application/vnd.openxmlformats-officedocument.themeOverride+xml"/>
  <Override PartName="/ppt/notesSlides/notesSlide131.xml" ContentType="application/vnd.openxmlformats-officedocument.presentationml.notesSlide+xml"/>
  <Override PartName="/ppt/charts/chart100.xml" ContentType="application/vnd.openxmlformats-officedocument.drawingml.chart+xml"/>
  <Override PartName="/ppt/charts/style100.xml" ContentType="application/vnd.ms-office.chartstyle+xml"/>
  <Override PartName="/ppt/charts/colors100.xml" ContentType="application/vnd.ms-office.chartcolorstyle+xml"/>
  <Override PartName="/ppt/theme/themeOverride64.xml" ContentType="application/vnd.openxmlformats-officedocument.themeOverr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101.xml" ContentType="application/vnd.openxmlformats-officedocument.drawingml.chart+xml"/>
  <Override PartName="/ppt/charts/style101.xml" ContentType="application/vnd.ms-office.chartstyle+xml"/>
  <Override PartName="/ppt/charts/colors101.xml" ContentType="application/vnd.ms-office.chartcolorstyle+xml"/>
  <Override PartName="/ppt/theme/themeOverride65.xml" ContentType="application/vnd.openxmlformats-officedocument.themeOverride+xml"/>
  <Override PartName="/ppt/notesSlides/notesSlide134.xml" ContentType="application/vnd.openxmlformats-officedocument.presentationml.notesSlide+xml"/>
  <Override PartName="/ppt/charts/chart102.xml" ContentType="application/vnd.openxmlformats-officedocument.drawingml.chart+xml"/>
  <Override PartName="/ppt/charts/style102.xml" ContentType="application/vnd.ms-office.chartstyle+xml"/>
  <Override PartName="/ppt/charts/colors102.xml" ContentType="application/vnd.ms-office.chartcolorstyle+xml"/>
  <Override PartName="/ppt/theme/themeOverride66.xml" ContentType="application/vnd.openxmlformats-officedocument.themeOverride+xml"/>
  <Override PartName="/ppt/notesSlides/notesSlide135.xml" ContentType="application/vnd.openxmlformats-officedocument.presentationml.notesSlide+xml"/>
  <Override PartName="/ppt/charts/chart103.xml" ContentType="application/vnd.openxmlformats-officedocument.drawingml.chart+xml"/>
  <Override PartName="/ppt/charts/style103.xml" ContentType="application/vnd.ms-office.chartstyle+xml"/>
  <Override PartName="/ppt/charts/colors103.xml" ContentType="application/vnd.ms-office.chartcolorstyle+xml"/>
  <Override PartName="/ppt/theme/themeOverride67.xml" ContentType="application/vnd.openxmlformats-officedocument.themeOverride+xml"/>
  <Override PartName="/ppt/notesSlides/notesSlide136.xml" ContentType="application/vnd.openxmlformats-officedocument.presentationml.notesSlide+xml"/>
  <Override PartName="/ppt/charts/chart104.xml" ContentType="application/vnd.openxmlformats-officedocument.drawingml.chart+xml"/>
  <Override PartName="/ppt/charts/style104.xml" ContentType="application/vnd.ms-office.chartstyle+xml"/>
  <Override PartName="/ppt/charts/colors104.xml" ContentType="application/vnd.ms-office.chartcolorstyle+xml"/>
  <Override PartName="/ppt/theme/themeOverride68.xml" ContentType="application/vnd.openxmlformats-officedocument.themeOverride+xml"/>
  <Override PartName="/ppt/notesSlides/notesSlide137.xml" ContentType="application/vnd.openxmlformats-officedocument.presentationml.notesSlide+xml"/>
  <Override PartName="/ppt/charts/chart105.xml" ContentType="application/vnd.openxmlformats-officedocument.drawingml.chart+xml"/>
  <Override PartName="/ppt/charts/style105.xml" ContentType="application/vnd.ms-office.chartstyle+xml"/>
  <Override PartName="/ppt/charts/colors105.xml" ContentType="application/vnd.ms-office.chartcolorstyle+xml"/>
  <Override PartName="/ppt/theme/themeOverride69.xml" ContentType="application/vnd.openxmlformats-officedocument.themeOverride+xml"/>
  <Override PartName="/ppt/charts/chart106.xml" ContentType="application/vnd.openxmlformats-officedocument.drawingml.chart+xml"/>
  <Override PartName="/ppt/charts/style106.xml" ContentType="application/vnd.ms-office.chartstyle+xml"/>
  <Override PartName="/ppt/charts/colors106.xml" ContentType="application/vnd.ms-office.chartcolorstyle+xml"/>
  <Override PartName="/ppt/theme/themeOverride70.xml" ContentType="application/vnd.openxmlformats-officedocument.themeOverride+xml"/>
  <Override PartName="/ppt/notesSlides/notesSlide138.xml" ContentType="application/vnd.openxmlformats-officedocument.presentationml.notesSlide+xml"/>
  <Override PartName="/ppt/charts/chart107.xml" ContentType="application/vnd.openxmlformats-officedocument.drawingml.chart+xml"/>
  <Override PartName="/ppt/charts/style107.xml" ContentType="application/vnd.ms-office.chartstyle+xml"/>
  <Override PartName="/ppt/charts/colors107.xml" ContentType="application/vnd.ms-office.chartcolorstyle+xml"/>
  <Override PartName="/ppt/theme/themeOverride71.xml" ContentType="application/vnd.openxmlformats-officedocument.themeOverride+xml"/>
  <Override PartName="/ppt/notesSlides/notesSlide139.xml" ContentType="application/vnd.openxmlformats-officedocument.presentationml.notesSlide+xml"/>
  <Override PartName="/ppt/charts/chart108.xml" ContentType="application/vnd.openxmlformats-officedocument.drawingml.chart+xml"/>
  <Override PartName="/ppt/charts/style108.xml" ContentType="application/vnd.ms-office.chartstyle+xml"/>
  <Override PartName="/ppt/charts/colors108.xml" ContentType="application/vnd.ms-office.chartcolorstyle+xml"/>
  <Override PartName="/ppt/theme/themeOverride72.xml" ContentType="application/vnd.openxmlformats-officedocument.themeOverr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charts/chart109.xml" ContentType="application/vnd.openxmlformats-officedocument.drawingml.chart+xml"/>
  <Override PartName="/ppt/charts/style109.xml" ContentType="application/vnd.ms-office.chartstyle+xml"/>
  <Override PartName="/ppt/charts/colors109.xml" ContentType="application/vnd.ms-office.chartcolorstyle+xml"/>
  <Override PartName="/ppt/theme/themeOverride73.xml" ContentType="application/vnd.openxmlformats-officedocument.themeOverride+xml"/>
  <Override PartName="/ppt/notesSlides/notesSlide142.xml" ContentType="application/vnd.openxmlformats-officedocument.presentationml.notesSlide+xml"/>
  <Override PartName="/ppt/charts/chart110.xml" ContentType="application/vnd.openxmlformats-officedocument.drawingml.chart+xml"/>
  <Override PartName="/ppt/charts/style110.xml" ContentType="application/vnd.ms-office.chartstyle+xml"/>
  <Override PartName="/ppt/charts/colors110.xml" ContentType="application/vnd.ms-office.chartcolorstyle+xml"/>
  <Override PartName="/ppt/theme/themeOverride74.xml" ContentType="application/vnd.openxmlformats-officedocument.themeOverride+xml"/>
  <Override PartName="/ppt/notesSlides/notesSlide143.xml" ContentType="application/vnd.openxmlformats-officedocument.presentationml.notesSlide+xml"/>
  <Override PartName="/ppt/charts/chart111.xml" ContentType="application/vnd.openxmlformats-officedocument.drawingml.chart+xml"/>
  <Override PartName="/ppt/charts/style111.xml" ContentType="application/vnd.ms-office.chartstyle+xml"/>
  <Override PartName="/ppt/charts/colors111.xml" ContentType="application/vnd.ms-office.chartcolorstyle+xml"/>
  <Override PartName="/ppt/theme/themeOverride75.xml" ContentType="application/vnd.openxmlformats-officedocument.themeOverride+xml"/>
  <Override PartName="/ppt/notesSlides/notesSlide144.xml" ContentType="application/vnd.openxmlformats-officedocument.presentationml.notesSlide+xml"/>
  <Override PartName="/ppt/charts/chart112.xml" ContentType="application/vnd.openxmlformats-officedocument.drawingml.chart+xml"/>
  <Override PartName="/ppt/charts/style112.xml" ContentType="application/vnd.ms-office.chartstyle+xml"/>
  <Override PartName="/ppt/charts/colors112.xml" ContentType="application/vnd.ms-office.chartcolorstyle+xml"/>
  <Override PartName="/ppt/theme/themeOverride76.xml" ContentType="application/vnd.openxmlformats-officedocument.themeOverr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charts/chart113.xml" ContentType="application/vnd.openxmlformats-officedocument.drawingml.chart+xml"/>
  <Override PartName="/ppt/charts/style113.xml" ContentType="application/vnd.ms-office.chartstyle+xml"/>
  <Override PartName="/ppt/charts/colors113.xml" ContentType="application/vnd.ms-office.chartcolorstyle+xml"/>
  <Override PartName="/ppt/theme/themeOverride77.xml" ContentType="application/vnd.openxmlformats-officedocument.themeOverr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charts/chart114.xml" ContentType="application/vnd.openxmlformats-officedocument.drawingml.chart+xml"/>
  <Override PartName="/ppt/charts/style114.xml" ContentType="application/vnd.ms-office.chartstyle+xml"/>
  <Override PartName="/ppt/charts/colors114.xml" ContentType="application/vnd.ms-office.chartcolorstyle+xml"/>
  <Override PartName="/ppt/theme/themeOverride78.xml" ContentType="application/vnd.openxmlformats-officedocument.themeOverride+xml"/>
  <Override PartName="/ppt/notesSlides/notesSlide149.xml" ContentType="application/vnd.openxmlformats-officedocument.presentationml.notesSlide+xml"/>
  <Override PartName="/ppt/charts/chart115.xml" ContentType="application/vnd.openxmlformats-officedocument.drawingml.chart+xml"/>
  <Override PartName="/ppt/charts/style115.xml" ContentType="application/vnd.ms-office.chartstyle+xml"/>
  <Override PartName="/ppt/charts/colors115.xml" ContentType="application/vnd.ms-office.chartcolorstyle+xml"/>
  <Override PartName="/ppt/theme/themeOverride79.xml" ContentType="application/vnd.openxmlformats-officedocument.themeOverride+xml"/>
  <Override PartName="/ppt/notesSlides/notesSlide150.xml" ContentType="application/vnd.openxmlformats-officedocument.presentationml.notesSlide+xml"/>
  <Override PartName="/ppt/charts/chart116.xml" ContentType="application/vnd.openxmlformats-officedocument.drawingml.chart+xml"/>
  <Override PartName="/ppt/charts/style116.xml" ContentType="application/vnd.ms-office.chartstyle+xml"/>
  <Override PartName="/ppt/charts/colors116.xml" ContentType="application/vnd.ms-office.chartcolorstyle+xml"/>
  <Override PartName="/ppt/notesSlides/notesSlide151.xml" ContentType="application/vnd.openxmlformats-officedocument.presentationml.notesSlide+xml"/>
  <Override PartName="/ppt/charts/chart117.xml" ContentType="application/vnd.openxmlformats-officedocument.drawingml.chart+xml"/>
  <Override PartName="/ppt/charts/style117.xml" ContentType="application/vnd.ms-office.chartstyle+xml"/>
  <Override PartName="/ppt/charts/colors117.xml" ContentType="application/vnd.ms-office.chartcolorstyle+xml"/>
  <Override PartName="/ppt/notesSlides/notesSlide152.xml" ContentType="application/vnd.openxmlformats-officedocument.presentationml.notesSlide+xml"/>
  <Override PartName="/ppt/charts/chart118.xml" ContentType="application/vnd.openxmlformats-officedocument.drawingml.chart+xml"/>
  <Override PartName="/ppt/charts/style118.xml" ContentType="application/vnd.ms-office.chartstyle+xml"/>
  <Override PartName="/ppt/charts/colors118.xml" ContentType="application/vnd.ms-office.chartcolorstyle+xml"/>
  <Override PartName="/ppt/theme/themeOverride80.xml" ContentType="application/vnd.openxmlformats-officedocument.themeOverride+xml"/>
  <Override PartName="/ppt/notesSlides/notesSlide153.xml" ContentType="application/vnd.openxmlformats-officedocument.presentationml.notesSlide+xml"/>
  <Override PartName="/ppt/charts/chart119.xml" ContentType="application/vnd.openxmlformats-officedocument.drawingml.chart+xml"/>
  <Override PartName="/ppt/charts/style119.xml" ContentType="application/vnd.ms-office.chartstyle+xml"/>
  <Override PartName="/ppt/charts/colors119.xml" ContentType="application/vnd.ms-office.chartcolorstyle+xml"/>
  <Override PartName="/ppt/theme/themeOverride81.xml" ContentType="application/vnd.openxmlformats-officedocument.themeOverride+xml"/>
  <Override PartName="/ppt/notesSlides/notesSlide154.xml" ContentType="application/vnd.openxmlformats-officedocument.presentationml.notesSlide+xml"/>
  <Override PartName="/ppt/charts/chart120.xml" ContentType="application/vnd.openxmlformats-officedocument.drawingml.chart+xml"/>
  <Override PartName="/ppt/charts/style120.xml" ContentType="application/vnd.ms-office.chartstyle+xml"/>
  <Override PartName="/ppt/charts/colors120.xml" ContentType="application/vnd.ms-office.chartcolorstyle+xml"/>
  <Override PartName="/ppt/theme/themeOverride82.xml" ContentType="application/vnd.openxmlformats-officedocument.themeOverride+xml"/>
  <Override PartName="/ppt/notesSlides/notesSlide155.xml" ContentType="application/vnd.openxmlformats-officedocument.presentationml.notesSlide+xml"/>
  <Override PartName="/ppt/charts/chart121.xml" ContentType="application/vnd.openxmlformats-officedocument.drawingml.chart+xml"/>
  <Override PartName="/ppt/charts/style121.xml" ContentType="application/vnd.ms-office.chartstyle+xml"/>
  <Override PartName="/ppt/charts/colors121.xml" ContentType="application/vnd.ms-office.chartcolorstyle+xml"/>
  <Override PartName="/ppt/theme/themeOverride83.xml" ContentType="application/vnd.openxmlformats-officedocument.themeOverride+xml"/>
  <Override PartName="/ppt/notesSlides/notesSlide156.xml" ContentType="application/vnd.openxmlformats-officedocument.presentationml.notesSlide+xml"/>
  <Override PartName="/ppt/charts/chart122.xml" ContentType="application/vnd.openxmlformats-officedocument.drawingml.chart+xml"/>
  <Override PartName="/ppt/charts/style122.xml" ContentType="application/vnd.ms-office.chartstyle+xml"/>
  <Override PartName="/ppt/charts/colors122.xml" ContentType="application/vnd.ms-office.chartcolorstyle+xml"/>
  <Override PartName="/ppt/theme/themeOverride84.xml" ContentType="application/vnd.openxmlformats-officedocument.themeOverride+xml"/>
  <Override PartName="/ppt/notesSlides/notesSlide157.xml" ContentType="application/vnd.openxmlformats-officedocument.presentationml.notesSlide+xml"/>
  <Override PartName="/ppt/charts/chart123.xml" ContentType="application/vnd.openxmlformats-officedocument.drawingml.chart+xml"/>
  <Override PartName="/ppt/charts/style123.xml" ContentType="application/vnd.ms-office.chartstyle+xml"/>
  <Override PartName="/ppt/charts/colors123.xml" ContentType="application/vnd.ms-office.chartcolorstyle+xml"/>
  <Override PartName="/ppt/theme/themeOverride85.xml" ContentType="application/vnd.openxmlformats-officedocument.themeOverr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charts/chart124.xml" ContentType="application/vnd.openxmlformats-officedocument.drawingml.chart+xml"/>
  <Override PartName="/ppt/charts/style124.xml" ContentType="application/vnd.ms-office.chartstyle+xml"/>
  <Override PartName="/ppt/charts/colors124.xml" ContentType="application/vnd.ms-office.chartcolorstyle+xml"/>
  <Override PartName="/ppt/theme/themeOverride86.xml" ContentType="application/vnd.openxmlformats-officedocument.themeOverride+xml"/>
  <Override PartName="/ppt/notesSlides/notesSlide160.xml" ContentType="application/vnd.openxmlformats-officedocument.presentationml.notesSlide+xml"/>
  <Override PartName="/ppt/charts/chart125.xml" ContentType="application/vnd.openxmlformats-officedocument.drawingml.chart+xml"/>
  <Override PartName="/ppt/charts/style125.xml" ContentType="application/vnd.ms-office.chartstyle+xml"/>
  <Override PartName="/ppt/charts/colors125.xml" ContentType="application/vnd.ms-office.chartcolorstyle+xml"/>
  <Override PartName="/ppt/theme/themeOverride87.xml" ContentType="application/vnd.openxmlformats-officedocument.themeOverride+xml"/>
  <Override PartName="/ppt/notesSlides/notesSlide161.xml" ContentType="application/vnd.openxmlformats-officedocument.presentationml.notesSlide+xml"/>
  <Override PartName="/ppt/charts/chart126.xml" ContentType="application/vnd.openxmlformats-officedocument.drawingml.chart+xml"/>
  <Override PartName="/ppt/charts/style126.xml" ContentType="application/vnd.ms-office.chartstyle+xml"/>
  <Override PartName="/ppt/charts/colors126.xml" ContentType="application/vnd.ms-office.chartcolorstyle+xml"/>
  <Override PartName="/ppt/theme/themeOverride88.xml" ContentType="application/vnd.openxmlformats-officedocument.themeOverride+xml"/>
  <Override PartName="/ppt/notesSlides/notesSlide162.xml" ContentType="application/vnd.openxmlformats-officedocument.presentationml.notesSlide+xml"/>
  <Override PartName="/ppt/charts/chart127.xml" ContentType="application/vnd.openxmlformats-officedocument.drawingml.chart+xml"/>
  <Override PartName="/ppt/charts/style127.xml" ContentType="application/vnd.ms-office.chartstyle+xml"/>
  <Override PartName="/ppt/charts/colors127.xml" ContentType="application/vnd.ms-office.chartcolorstyle+xml"/>
  <Override PartName="/ppt/theme/themeOverride89.xml" ContentType="application/vnd.openxmlformats-officedocument.themeOverride+xml"/>
  <Override PartName="/ppt/notesSlides/notesSlide163.xml" ContentType="application/vnd.openxmlformats-officedocument.presentationml.notesSlide+xml"/>
  <Override PartName="/ppt/charts/chart128.xml" ContentType="application/vnd.openxmlformats-officedocument.drawingml.chart+xml"/>
  <Override PartName="/ppt/charts/style128.xml" ContentType="application/vnd.ms-office.chartstyle+xml"/>
  <Override PartName="/ppt/charts/colors128.xml" ContentType="application/vnd.ms-office.chartcolorstyle+xml"/>
  <Override PartName="/ppt/theme/themeOverride90.xml" ContentType="application/vnd.openxmlformats-officedocument.themeOverride+xml"/>
  <Override PartName="/ppt/notesSlides/notesSlide164.xml" ContentType="application/vnd.openxmlformats-officedocument.presentationml.notesSlide+xml"/>
  <Override PartName="/ppt/charts/chart129.xml" ContentType="application/vnd.openxmlformats-officedocument.drawingml.chart+xml"/>
  <Override PartName="/ppt/charts/style129.xml" ContentType="application/vnd.ms-office.chartstyle+xml"/>
  <Override PartName="/ppt/charts/colors129.xml" ContentType="application/vnd.ms-office.chartcolorstyle+xml"/>
  <Override PartName="/ppt/theme/themeOverride91.xml" ContentType="application/vnd.openxmlformats-officedocument.themeOverride+xml"/>
  <Override PartName="/ppt/notesSlides/notesSlide165.xml" ContentType="application/vnd.openxmlformats-officedocument.presentationml.notesSlide+xml"/>
  <Override PartName="/ppt/charts/chart130.xml" ContentType="application/vnd.openxmlformats-officedocument.drawingml.chart+xml"/>
  <Override PartName="/ppt/charts/style130.xml" ContentType="application/vnd.ms-office.chartstyle+xml"/>
  <Override PartName="/ppt/charts/colors130.xml" ContentType="application/vnd.ms-office.chartcolorstyle+xml"/>
  <Override PartName="/ppt/theme/themeOverride92.xml" ContentType="application/vnd.openxmlformats-officedocument.themeOverride+xml"/>
  <Override PartName="/ppt/notesSlides/notesSlide166.xml" ContentType="application/vnd.openxmlformats-officedocument.presentationml.notesSlide+xml"/>
  <Override PartName="/ppt/charts/chart131.xml" ContentType="application/vnd.openxmlformats-officedocument.drawingml.chart+xml"/>
  <Override PartName="/ppt/charts/style131.xml" ContentType="application/vnd.ms-office.chartstyle+xml"/>
  <Override PartName="/ppt/charts/colors131.xml" ContentType="application/vnd.ms-office.chartcolorstyle+xml"/>
  <Override PartName="/ppt/theme/themeOverride93.xml" ContentType="application/vnd.openxmlformats-officedocument.themeOverr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charts/chart132.xml" ContentType="application/vnd.openxmlformats-officedocument.drawingml.chart+xml"/>
  <Override PartName="/ppt/charts/style132.xml" ContentType="application/vnd.ms-office.chartstyle+xml"/>
  <Override PartName="/ppt/charts/colors132.xml" ContentType="application/vnd.ms-office.chartcolorstyle+xml"/>
  <Override PartName="/ppt/theme/themeOverride94.xml" ContentType="application/vnd.openxmlformats-officedocument.themeOverride+xml"/>
  <Override PartName="/ppt/notesSlides/notesSlide169.xml" ContentType="application/vnd.openxmlformats-officedocument.presentationml.notesSlide+xml"/>
  <Override PartName="/ppt/charts/chart133.xml" ContentType="application/vnd.openxmlformats-officedocument.drawingml.chart+xml"/>
  <Override PartName="/ppt/charts/style133.xml" ContentType="application/vnd.ms-office.chartstyle+xml"/>
  <Override PartName="/ppt/charts/colors133.xml" ContentType="application/vnd.ms-office.chartcolorstyle+xml"/>
  <Override PartName="/ppt/notesSlides/notesSlide170.xml" ContentType="application/vnd.openxmlformats-officedocument.presentationml.notesSlide+xml"/>
  <Override PartName="/ppt/charts/chart134.xml" ContentType="application/vnd.openxmlformats-officedocument.drawingml.chart+xml"/>
  <Override PartName="/ppt/charts/style134.xml" ContentType="application/vnd.ms-office.chartstyle+xml"/>
  <Override PartName="/ppt/charts/colors134.xml" ContentType="application/vnd.ms-office.chartcolorstyle+xml"/>
  <Override PartName="/ppt/theme/themeOverride95.xml" ContentType="application/vnd.openxmlformats-officedocument.themeOverride+xml"/>
  <Override PartName="/ppt/notesSlides/notesSlide171.xml" ContentType="application/vnd.openxmlformats-officedocument.presentationml.notesSlide+xml"/>
  <Override PartName="/ppt/charts/chart135.xml" ContentType="application/vnd.openxmlformats-officedocument.drawingml.chart+xml"/>
  <Override PartName="/ppt/charts/style135.xml" ContentType="application/vnd.ms-office.chartstyle+xml"/>
  <Override PartName="/ppt/charts/colors135.xml" ContentType="application/vnd.ms-office.chartcolorstyle+xml"/>
  <Override PartName="/ppt/theme/themeOverride96.xml" ContentType="application/vnd.openxmlformats-officedocument.themeOverride+xml"/>
  <Override PartName="/ppt/notesSlides/notesSlide172.xml" ContentType="application/vnd.openxmlformats-officedocument.presentationml.notesSlide+xml"/>
  <Override PartName="/ppt/charts/chart136.xml" ContentType="application/vnd.openxmlformats-officedocument.drawingml.chart+xml"/>
  <Override PartName="/ppt/charts/style136.xml" ContentType="application/vnd.ms-office.chartstyle+xml"/>
  <Override PartName="/ppt/charts/colors136.xml" ContentType="application/vnd.ms-office.chartcolorstyle+xml"/>
  <Override PartName="/ppt/notesSlides/notesSlide173.xml" ContentType="application/vnd.openxmlformats-officedocument.presentationml.notesSlide+xml"/>
  <Override PartName="/ppt/charts/chart137.xml" ContentType="application/vnd.openxmlformats-officedocument.drawingml.chart+xml"/>
  <Override PartName="/ppt/charts/style137.xml" ContentType="application/vnd.ms-office.chartstyle+xml"/>
  <Override PartName="/ppt/charts/colors137.xml" ContentType="application/vnd.ms-office.chartcolorstyle+xml"/>
  <Override PartName="/ppt/theme/themeOverride97.xml" ContentType="application/vnd.openxmlformats-officedocument.themeOverr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charts/chart138.xml" ContentType="application/vnd.openxmlformats-officedocument.drawingml.chart+xml"/>
  <Override PartName="/ppt/charts/style138.xml" ContentType="application/vnd.ms-office.chartstyle+xml"/>
  <Override PartName="/ppt/charts/colors138.xml" ContentType="application/vnd.ms-office.chartcolorstyle+xml"/>
  <Override PartName="/ppt/notesSlides/notesSlide176.xml" ContentType="application/vnd.openxmlformats-officedocument.presentationml.notesSlide+xml"/>
  <Override PartName="/ppt/charts/chart139.xml" ContentType="application/vnd.openxmlformats-officedocument.drawingml.chart+xml"/>
  <Override PartName="/ppt/charts/style139.xml" ContentType="application/vnd.ms-office.chartstyle+xml"/>
  <Override PartName="/ppt/charts/colors139.xml" ContentType="application/vnd.ms-office.chartcolorstyle+xml"/>
  <Override PartName="/ppt/drawings/drawing3.xml" ContentType="application/vnd.openxmlformats-officedocument.drawingml.chartshapes+xml"/>
  <Override PartName="/ppt/notesSlides/notesSlide177.xml" ContentType="application/vnd.openxmlformats-officedocument.presentationml.notesSlide+xml"/>
  <Override PartName="/ppt/charts/chart140.xml" ContentType="application/vnd.openxmlformats-officedocument.drawingml.chart+xml"/>
  <Override PartName="/ppt/charts/style140.xml" ContentType="application/vnd.ms-office.chartstyle+xml"/>
  <Override PartName="/ppt/charts/colors140.xml" ContentType="application/vnd.ms-office.chartcolorstyle+xml"/>
  <Override PartName="/ppt/notesSlides/notesSlide178.xml" ContentType="application/vnd.openxmlformats-officedocument.presentationml.notesSlide+xml"/>
  <Override PartName="/ppt/charts/chart141.xml" ContentType="application/vnd.openxmlformats-officedocument.drawingml.chart+xml"/>
  <Override PartName="/ppt/charts/style141.xml" ContentType="application/vnd.ms-office.chartstyle+xml"/>
  <Override PartName="/ppt/charts/colors141.xml" ContentType="application/vnd.ms-office.chartcolorstyle+xml"/>
  <Override PartName="/ppt/drawings/drawing4.xml" ContentType="application/vnd.openxmlformats-officedocument.drawingml.chartshapes+xml"/>
  <Override PartName="/ppt/notesSlides/notesSlide179.xml" ContentType="application/vnd.openxmlformats-officedocument.presentationml.notesSlide+xml"/>
  <Override PartName="/ppt/charts/chart142.xml" ContentType="application/vnd.openxmlformats-officedocument.drawingml.chart+xml"/>
  <Override PartName="/ppt/charts/style142.xml" ContentType="application/vnd.ms-office.chartstyle+xml"/>
  <Override PartName="/ppt/charts/colors142.xml" ContentType="application/vnd.ms-office.chartcolorstyle+xml"/>
  <Override PartName="/ppt/notesSlides/notesSlide18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5"/>
    <p:sldMasterId id="2147483662" r:id="rId6"/>
    <p:sldMasterId id="2147483665" r:id="rId7"/>
    <p:sldMasterId id="2147483667" r:id="rId8"/>
    <p:sldMasterId id="2147483669" r:id="rId9"/>
    <p:sldMasterId id="2147483671" r:id="rId10"/>
    <p:sldMasterId id="2147483673" r:id="rId11"/>
    <p:sldMasterId id="2147483675" r:id="rId12"/>
    <p:sldMasterId id="2147483677" r:id="rId13"/>
    <p:sldMasterId id="2147483679" r:id="rId14"/>
    <p:sldMasterId id="2147483681" r:id="rId15"/>
    <p:sldMasterId id="2147483683" r:id="rId16"/>
    <p:sldMasterId id="2147483685" r:id="rId17"/>
    <p:sldMasterId id="2147483687" r:id="rId18"/>
  </p:sldMasterIdLst>
  <p:notesMasterIdLst>
    <p:notesMasterId r:id="rId254"/>
  </p:notesMasterIdLst>
  <p:sldIdLst>
    <p:sldId id="257" r:id="rId19"/>
    <p:sldId id="259" r:id="rId20"/>
    <p:sldId id="258" r:id="rId21"/>
    <p:sldId id="260" r:id="rId22"/>
    <p:sldId id="261" r:id="rId23"/>
    <p:sldId id="262" r:id="rId24"/>
    <p:sldId id="263" r:id="rId25"/>
    <p:sldId id="264" r:id="rId26"/>
    <p:sldId id="265" r:id="rId27"/>
    <p:sldId id="266" r:id="rId28"/>
    <p:sldId id="267" r:id="rId29"/>
    <p:sldId id="268" r:id="rId30"/>
    <p:sldId id="269" r:id="rId31"/>
    <p:sldId id="270" r:id="rId32"/>
    <p:sldId id="271" r:id="rId33"/>
    <p:sldId id="272" r:id="rId34"/>
    <p:sldId id="273" r:id="rId35"/>
    <p:sldId id="274" r:id="rId36"/>
    <p:sldId id="275" r:id="rId37"/>
    <p:sldId id="276" r:id="rId38"/>
    <p:sldId id="277" r:id="rId39"/>
    <p:sldId id="278" r:id="rId40"/>
    <p:sldId id="279" r:id="rId41"/>
    <p:sldId id="280" r:id="rId42"/>
    <p:sldId id="281" r:id="rId43"/>
    <p:sldId id="282" r:id="rId44"/>
    <p:sldId id="283" r:id="rId45"/>
    <p:sldId id="284" r:id="rId46"/>
    <p:sldId id="285" r:id="rId47"/>
    <p:sldId id="286" r:id="rId48"/>
    <p:sldId id="287" r:id="rId49"/>
    <p:sldId id="288" r:id="rId50"/>
    <p:sldId id="289" r:id="rId51"/>
    <p:sldId id="290" r:id="rId52"/>
    <p:sldId id="291" r:id="rId53"/>
    <p:sldId id="292" r:id="rId54"/>
    <p:sldId id="293" r:id="rId55"/>
    <p:sldId id="294" r:id="rId56"/>
    <p:sldId id="295" r:id="rId57"/>
    <p:sldId id="296" r:id="rId58"/>
    <p:sldId id="297" r:id="rId59"/>
    <p:sldId id="298" r:id="rId60"/>
    <p:sldId id="299" r:id="rId61"/>
    <p:sldId id="300" r:id="rId62"/>
    <p:sldId id="301" r:id="rId63"/>
    <p:sldId id="302" r:id="rId64"/>
    <p:sldId id="303" r:id="rId65"/>
    <p:sldId id="304" r:id="rId66"/>
    <p:sldId id="305" r:id="rId67"/>
    <p:sldId id="306" r:id="rId68"/>
    <p:sldId id="307" r:id="rId69"/>
    <p:sldId id="308" r:id="rId70"/>
    <p:sldId id="309" r:id="rId71"/>
    <p:sldId id="310" r:id="rId72"/>
    <p:sldId id="311" r:id="rId73"/>
    <p:sldId id="312" r:id="rId74"/>
    <p:sldId id="313" r:id="rId75"/>
    <p:sldId id="314" r:id="rId76"/>
    <p:sldId id="315" r:id="rId77"/>
    <p:sldId id="316" r:id="rId78"/>
    <p:sldId id="317" r:id="rId79"/>
    <p:sldId id="318" r:id="rId80"/>
    <p:sldId id="319" r:id="rId81"/>
    <p:sldId id="320" r:id="rId82"/>
    <p:sldId id="321" r:id="rId83"/>
    <p:sldId id="322" r:id="rId84"/>
    <p:sldId id="323" r:id="rId85"/>
    <p:sldId id="324" r:id="rId86"/>
    <p:sldId id="325" r:id="rId87"/>
    <p:sldId id="326" r:id="rId88"/>
    <p:sldId id="327" r:id="rId89"/>
    <p:sldId id="328" r:id="rId90"/>
    <p:sldId id="329" r:id="rId91"/>
    <p:sldId id="330" r:id="rId92"/>
    <p:sldId id="331" r:id="rId93"/>
    <p:sldId id="332" r:id="rId94"/>
    <p:sldId id="333" r:id="rId95"/>
    <p:sldId id="334" r:id="rId96"/>
    <p:sldId id="335" r:id="rId97"/>
    <p:sldId id="336" r:id="rId98"/>
    <p:sldId id="337" r:id="rId99"/>
    <p:sldId id="338" r:id="rId100"/>
    <p:sldId id="339" r:id="rId101"/>
    <p:sldId id="340" r:id="rId102"/>
    <p:sldId id="341" r:id="rId103"/>
    <p:sldId id="342" r:id="rId104"/>
    <p:sldId id="343" r:id="rId105"/>
    <p:sldId id="344" r:id="rId106"/>
    <p:sldId id="345" r:id="rId107"/>
    <p:sldId id="346" r:id="rId108"/>
    <p:sldId id="347" r:id="rId109"/>
    <p:sldId id="348" r:id="rId110"/>
    <p:sldId id="349" r:id="rId111"/>
    <p:sldId id="350" r:id="rId112"/>
    <p:sldId id="351" r:id="rId113"/>
    <p:sldId id="352" r:id="rId114"/>
    <p:sldId id="353" r:id="rId115"/>
    <p:sldId id="354" r:id="rId116"/>
    <p:sldId id="355" r:id="rId117"/>
    <p:sldId id="356" r:id="rId118"/>
    <p:sldId id="357" r:id="rId119"/>
    <p:sldId id="358" r:id="rId120"/>
    <p:sldId id="359" r:id="rId121"/>
    <p:sldId id="360" r:id="rId122"/>
    <p:sldId id="361" r:id="rId123"/>
    <p:sldId id="362" r:id="rId124"/>
    <p:sldId id="363" r:id="rId125"/>
    <p:sldId id="364" r:id="rId126"/>
    <p:sldId id="365" r:id="rId127"/>
    <p:sldId id="366" r:id="rId128"/>
    <p:sldId id="367" r:id="rId129"/>
    <p:sldId id="368" r:id="rId130"/>
    <p:sldId id="369" r:id="rId131"/>
    <p:sldId id="370" r:id="rId132"/>
    <p:sldId id="371" r:id="rId133"/>
    <p:sldId id="372" r:id="rId134"/>
    <p:sldId id="373" r:id="rId135"/>
    <p:sldId id="374" r:id="rId136"/>
    <p:sldId id="375" r:id="rId137"/>
    <p:sldId id="376" r:id="rId138"/>
    <p:sldId id="377" r:id="rId139"/>
    <p:sldId id="378" r:id="rId140"/>
    <p:sldId id="379" r:id="rId141"/>
    <p:sldId id="380" r:id="rId142"/>
    <p:sldId id="381" r:id="rId143"/>
    <p:sldId id="382" r:id="rId144"/>
    <p:sldId id="383" r:id="rId145"/>
    <p:sldId id="384" r:id="rId146"/>
    <p:sldId id="385" r:id="rId147"/>
    <p:sldId id="386" r:id="rId148"/>
    <p:sldId id="387" r:id="rId149"/>
    <p:sldId id="388" r:id="rId150"/>
    <p:sldId id="389" r:id="rId151"/>
    <p:sldId id="390" r:id="rId152"/>
    <p:sldId id="391" r:id="rId153"/>
    <p:sldId id="392" r:id="rId154"/>
    <p:sldId id="393" r:id="rId155"/>
    <p:sldId id="394" r:id="rId156"/>
    <p:sldId id="395" r:id="rId157"/>
    <p:sldId id="396" r:id="rId158"/>
    <p:sldId id="397" r:id="rId159"/>
    <p:sldId id="398" r:id="rId160"/>
    <p:sldId id="399" r:id="rId161"/>
    <p:sldId id="400" r:id="rId162"/>
    <p:sldId id="401" r:id="rId163"/>
    <p:sldId id="402" r:id="rId164"/>
    <p:sldId id="403" r:id="rId165"/>
    <p:sldId id="404" r:id="rId166"/>
    <p:sldId id="405" r:id="rId167"/>
    <p:sldId id="406" r:id="rId168"/>
    <p:sldId id="407" r:id="rId169"/>
    <p:sldId id="408" r:id="rId170"/>
    <p:sldId id="409" r:id="rId171"/>
    <p:sldId id="410" r:id="rId172"/>
    <p:sldId id="411" r:id="rId173"/>
    <p:sldId id="412" r:id="rId174"/>
    <p:sldId id="413" r:id="rId175"/>
    <p:sldId id="414" r:id="rId176"/>
    <p:sldId id="415" r:id="rId177"/>
    <p:sldId id="416" r:id="rId178"/>
    <p:sldId id="417" r:id="rId179"/>
    <p:sldId id="418" r:id="rId180"/>
    <p:sldId id="419" r:id="rId181"/>
    <p:sldId id="420" r:id="rId182"/>
    <p:sldId id="421" r:id="rId183"/>
    <p:sldId id="422" r:id="rId184"/>
    <p:sldId id="423" r:id="rId185"/>
    <p:sldId id="424" r:id="rId186"/>
    <p:sldId id="425" r:id="rId187"/>
    <p:sldId id="426" r:id="rId188"/>
    <p:sldId id="427" r:id="rId189"/>
    <p:sldId id="428" r:id="rId190"/>
    <p:sldId id="429" r:id="rId191"/>
    <p:sldId id="430" r:id="rId192"/>
    <p:sldId id="431" r:id="rId193"/>
    <p:sldId id="432" r:id="rId194"/>
    <p:sldId id="433" r:id="rId195"/>
    <p:sldId id="434" r:id="rId196"/>
    <p:sldId id="435" r:id="rId197"/>
    <p:sldId id="436" r:id="rId198"/>
    <p:sldId id="437" r:id="rId199"/>
    <p:sldId id="438" r:id="rId200"/>
    <p:sldId id="439" r:id="rId201"/>
    <p:sldId id="440" r:id="rId202"/>
    <p:sldId id="441" r:id="rId203"/>
    <p:sldId id="442" r:id="rId204"/>
    <p:sldId id="443" r:id="rId205"/>
    <p:sldId id="444" r:id="rId206"/>
    <p:sldId id="445" r:id="rId207"/>
    <p:sldId id="446" r:id="rId208"/>
    <p:sldId id="447" r:id="rId209"/>
    <p:sldId id="448" r:id="rId210"/>
    <p:sldId id="449" r:id="rId211"/>
    <p:sldId id="450" r:id="rId212"/>
    <p:sldId id="451" r:id="rId213"/>
    <p:sldId id="452" r:id="rId214"/>
    <p:sldId id="453" r:id="rId215"/>
    <p:sldId id="454" r:id="rId216"/>
    <p:sldId id="455" r:id="rId217"/>
    <p:sldId id="456" r:id="rId218"/>
    <p:sldId id="457" r:id="rId219"/>
    <p:sldId id="458" r:id="rId220"/>
    <p:sldId id="459" r:id="rId221"/>
    <p:sldId id="460" r:id="rId222"/>
    <p:sldId id="461" r:id="rId223"/>
    <p:sldId id="462" r:id="rId224"/>
    <p:sldId id="463" r:id="rId225"/>
    <p:sldId id="464" r:id="rId226"/>
    <p:sldId id="465" r:id="rId227"/>
    <p:sldId id="466" r:id="rId228"/>
    <p:sldId id="467" r:id="rId229"/>
    <p:sldId id="468" r:id="rId230"/>
    <p:sldId id="469" r:id="rId231"/>
    <p:sldId id="470" r:id="rId232"/>
    <p:sldId id="471" r:id="rId233"/>
    <p:sldId id="472" r:id="rId234"/>
    <p:sldId id="473" r:id="rId235"/>
    <p:sldId id="474" r:id="rId236"/>
    <p:sldId id="475" r:id="rId237"/>
    <p:sldId id="476" r:id="rId238"/>
    <p:sldId id="477" r:id="rId239"/>
    <p:sldId id="478" r:id="rId240"/>
    <p:sldId id="479" r:id="rId241"/>
    <p:sldId id="480" r:id="rId242"/>
    <p:sldId id="481" r:id="rId243"/>
    <p:sldId id="482" r:id="rId244"/>
    <p:sldId id="483" r:id="rId245"/>
    <p:sldId id="484" r:id="rId246"/>
    <p:sldId id="485" r:id="rId247"/>
    <p:sldId id="486" r:id="rId248"/>
    <p:sldId id="487" r:id="rId249"/>
    <p:sldId id="488" r:id="rId250"/>
    <p:sldId id="489" r:id="rId251"/>
    <p:sldId id="490" r:id="rId252"/>
    <p:sldId id="491" r:id="rId25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cFarland, Annette" initials="MA" lastIdx="2" clrIdx="0">
    <p:extLst>
      <p:ext uri="{19B8F6BF-5375-455C-9EA6-DF929625EA0E}">
        <p15:presenceInfo xmlns:p15="http://schemas.microsoft.com/office/powerpoint/2012/main" userId="S::N107137@icf.com::e93d1f50-85ab-41a8-a34a-185a53159573" providerId="AD"/>
      </p:ext>
    </p:extLst>
  </p:cmAuthor>
  <p:cmAuthor id="2" name="Zweimueller, Sally" initials="ZS" lastIdx="15" clrIdx="1">
    <p:extLst>
      <p:ext uri="{19B8F6BF-5375-455C-9EA6-DF929625EA0E}">
        <p15:presenceInfo xmlns:p15="http://schemas.microsoft.com/office/powerpoint/2012/main" userId="S-1-5-21-2338163137-2684688362-157462135-26562" providerId="AD"/>
      </p:ext>
    </p:extLst>
  </p:cmAuthor>
  <p:cmAuthor id="3" name="Pradhan, Anjushree" initials="PA" lastIdx="3" clrIdx="2">
    <p:extLst>
      <p:ext uri="{19B8F6BF-5375-455C-9EA6-DF929625EA0E}">
        <p15:presenceInfo xmlns:p15="http://schemas.microsoft.com/office/powerpoint/2012/main" userId="S-1-5-21-2338163137-2684688362-157462135-26529"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48773C"/>
    <a:srgbClr val="AFD3A6"/>
    <a:srgbClr val="87BC7A"/>
    <a:srgbClr val="BCBCBB"/>
    <a:srgbClr val="35592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416F2CE-E9BC-4E5D-BC39-AA51A7D74710}" v="4" dt="2019-11-20T17:00:58.09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966" autoAdjust="0"/>
    <p:restoredTop sz="86699" autoAdjust="0"/>
  </p:normalViewPr>
  <p:slideViewPr>
    <p:cSldViewPr snapToGrid="0">
      <p:cViewPr varScale="1">
        <p:scale>
          <a:sx n="95" d="100"/>
          <a:sy n="95" d="100"/>
        </p:scale>
        <p:origin x="1794" y="84"/>
      </p:cViewPr>
      <p:guideLst/>
    </p:cSldViewPr>
  </p:slideViewPr>
  <p:outlineViewPr>
    <p:cViewPr>
      <p:scale>
        <a:sx n="33" d="100"/>
        <a:sy n="33" d="100"/>
      </p:scale>
      <p:origin x="0" y="-6307"/>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9.xml"/><Relationship Id="rId21" Type="http://schemas.openxmlformats.org/officeDocument/2006/relationships/slide" Target="slides/slide3.xml"/><Relationship Id="rId63" Type="http://schemas.openxmlformats.org/officeDocument/2006/relationships/slide" Target="slides/slide45.xml"/><Relationship Id="rId159" Type="http://schemas.openxmlformats.org/officeDocument/2006/relationships/slide" Target="slides/slide141.xml"/><Relationship Id="rId170" Type="http://schemas.openxmlformats.org/officeDocument/2006/relationships/slide" Target="slides/slide152.xml"/><Relationship Id="rId191" Type="http://schemas.openxmlformats.org/officeDocument/2006/relationships/slide" Target="slides/slide173.xml"/><Relationship Id="rId205" Type="http://schemas.openxmlformats.org/officeDocument/2006/relationships/slide" Target="slides/slide187.xml"/><Relationship Id="rId226" Type="http://schemas.openxmlformats.org/officeDocument/2006/relationships/slide" Target="slides/slide208.xml"/><Relationship Id="rId247" Type="http://schemas.openxmlformats.org/officeDocument/2006/relationships/slide" Target="slides/slide229.xml"/><Relationship Id="rId107" Type="http://schemas.openxmlformats.org/officeDocument/2006/relationships/slide" Target="slides/slide89.xml"/><Relationship Id="rId11" Type="http://schemas.openxmlformats.org/officeDocument/2006/relationships/slideMaster" Target="slideMasters/slideMaster7.xml"/><Relationship Id="rId32" Type="http://schemas.openxmlformats.org/officeDocument/2006/relationships/slide" Target="slides/slide14.xml"/><Relationship Id="rId53" Type="http://schemas.openxmlformats.org/officeDocument/2006/relationships/slide" Target="slides/slide35.xml"/><Relationship Id="rId74" Type="http://schemas.openxmlformats.org/officeDocument/2006/relationships/slide" Target="slides/slide56.xml"/><Relationship Id="rId128" Type="http://schemas.openxmlformats.org/officeDocument/2006/relationships/slide" Target="slides/slide110.xml"/><Relationship Id="rId149" Type="http://schemas.openxmlformats.org/officeDocument/2006/relationships/slide" Target="slides/slide131.xml"/><Relationship Id="rId5" Type="http://schemas.openxmlformats.org/officeDocument/2006/relationships/slideMaster" Target="slideMasters/slideMaster1.xml"/><Relationship Id="rId95" Type="http://schemas.openxmlformats.org/officeDocument/2006/relationships/slide" Target="slides/slide77.xml"/><Relationship Id="rId160" Type="http://schemas.openxmlformats.org/officeDocument/2006/relationships/slide" Target="slides/slide142.xml"/><Relationship Id="rId181" Type="http://schemas.openxmlformats.org/officeDocument/2006/relationships/slide" Target="slides/slide163.xml"/><Relationship Id="rId216" Type="http://schemas.openxmlformats.org/officeDocument/2006/relationships/slide" Target="slides/slide198.xml"/><Relationship Id="rId237" Type="http://schemas.openxmlformats.org/officeDocument/2006/relationships/slide" Target="slides/slide219.xml"/><Relationship Id="rId258" Type="http://schemas.openxmlformats.org/officeDocument/2006/relationships/theme" Target="theme/theme1.xml"/><Relationship Id="rId22" Type="http://schemas.openxmlformats.org/officeDocument/2006/relationships/slide" Target="slides/slide4.xml"/><Relationship Id="rId43" Type="http://schemas.openxmlformats.org/officeDocument/2006/relationships/slide" Target="slides/slide25.xml"/><Relationship Id="rId64" Type="http://schemas.openxmlformats.org/officeDocument/2006/relationships/slide" Target="slides/slide46.xml"/><Relationship Id="rId118" Type="http://schemas.openxmlformats.org/officeDocument/2006/relationships/slide" Target="slides/slide100.xml"/><Relationship Id="rId139" Type="http://schemas.openxmlformats.org/officeDocument/2006/relationships/slide" Target="slides/slide121.xml"/><Relationship Id="rId85" Type="http://schemas.openxmlformats.org/officeDocument/2006/relationships/slide" Target="slides/slide67.xml"/><Relationship Id="rId150" Type="http://schemas.openxmlformats.org/officeDocument/2006/relationships/slide" Target="slides/slide132.xml"/><Relationship Id="rId171" Type="http://schemas.openxmlformats.org/officeDocument/2006/relationships/slide" Target="slides/slide153.xml"/><Relationship Id="rId192" Type="http://schemas.openxmlformats.org/officeDocument/2006/relationships/slide" Target="slides/slide174.xml"/><Relationship Id="rId206" Type="http://schemas.openxmlformats.org/officeDocument/2006/relationships/slide" Target="slides/slide188.xml"/><Relationship Id="rId227" Type="http://schemas.openxmlformats.org/officeDocument/2006/relationships/slide" Target="slides/slide209.xml"/><Relationship Id="rId248" Type="http://schemas.openxmlformats.org/officeDocument/2006/relationships/slide" Target="slides/slide230.xml"/><Relationship Id="rId12" Type="http://schemas.openxmlformats.org/officeDocument/2006/relationships/slideMaster" Target="slideMasters/slideMaster8.xml"/><Relationship Id="rId33" Type="http://schemas.openxmlformats.org/officeDocument/2006/relationships/slide" Target="slides/slide15.xml"/><Relationship Id="rId108" Type="http://schemas.openxmlformats.org/officeDocument/2006/relationships/slide" Target="slides/slide90.xml"/><Relationship Id="rId129" Type="http://schemas.openxmlformats.org/officeDocument/2006/relationships/slide" Target="slides/slide111.xml"/><Relationship Id="rId54" Type="http://schemas.openxmlformats.org/officeDocument/2006/relationships/slide" Target="slides/slide36.xml"/><Relationship Id="rId75" Type="http://schemas.openxmlformats.org/officeDocument/2006/relationships/slide" Target="slides/slide57.xml"/><Relationship Id="rId96" Type="http://schemas.openxmlformats.org/officeDocument/2006/relationships/slide" Target="slides/slide78.xml"/><Relationship Id="rId140" Type="http://schemas.openxmlformats.org/officeDocument/2006/relationships/slide" Target="slides/slide122.xml"/><Relationship Id="rId161" Type="http://schemas.openxmlformats.org/officeDocument/2006/relationships/slide" Target="slides/slide143.xml"/><Relationship Id="rId182" Type="http://schemas.openxmlformats.org/officeDocument/2006/relationships/slide" Target="slides/slide164.xml"/><Relationship Id="rId217" Type="http://schemas.openxmlformats.org/officeDocument/2006/relationships/slide" Target="slides/slide199.xml"/><Relationship Id="rId6" Type="http://schemas.openxmlformats.org/officeDocument/2006/relationships/slideMaster" Target="slideMasters/slideMaster2.xml"/><Relationship Id="rId238" Type="http://schemas.openxmlformats.org/officeDocument/2006/relationships/slide" Target="slides/slide220.xml"/><Relationship Id="rId259" Type="http://schemas.openxmlformats.org/officeDocument/2006/relationships/tableStyles" Target="tableStyles.xml"/><Relationship Id="rId23" Type="http://schemas.openxmlformats.org/officeDocument/2006/relationships/slide" Target="slides/slide5.xml"/><Relationship Id="rId119" Type="http://schemas.openxmlformats.org/officeDocument/2006/relationships/slide" Target="slides/slide101.xml"/><Relationship Id="rId44" Type="http://schemas.openxmlformats.org/officeDocument/2006/relationships/slide" Target="slides/slide26.xml"/><Relationship Id="rId65" Type="http://schemas.openxmlformats.org/officeDocument/2006/relationships/slide" Target="slides/slide47.xml"/><Relationship Id="rId86" Type="http://schemas.openxmlformats.org/officeDocument/2006/relationships/slide" Target="slides/slide68.xml"/><Relationship Id="rId130" Type="http://schemas.openxmlformats.org/officeDocument/2006/relationships/slide" Target="slides/slide112.xml"/><Relationship Id="rId151" Type="http://schemas.openxmlformats.org/officeDocument/2006/relationships/slide" Target="slides/slide133.xml"/><Relationship Id="rId172" Type="http://schemas.openxmlformats.org/officeDocument/2006/relationships/slide" Target="slides/slide154.xml"/><Relationship Id="rId193" Type="http://schemas.openxmlformats.org/officeDocument/2006/relationships/slide" Target="slides/slide175.xml"/><Relationship Id="rId207" Type="http://schemas.openxmlformats.org/officeDocument/2006/relationships/slide" Target="slides/slide189.xml"/><Relationship Id="rId228" Type="http://schemas.openxmlformats.org/officeDocument/2006/relationships/slide" Target="slides/slide210.xml"/><Relationship Id="rId249" Type="http://schemas.openxmlformats.org/officeDocument/2006/relationships/slide" Target="slides/slide231.xml"/><Relationship Id="rId13" Type="http://schemas.openxmlformats.org/officeDocument/2006/relationships/slideMaster" Target="slideMasters/slideMaster9.xml"/><Relationship Id="rId109" Type="http://schemas.openxmlformats.org/officeDocument/2006/relationships/slide" Target="slides/slide91.xml"/><Relationship Id="rId260" Type="http://schemas.microsoft.com/office/2016/11/relationships/changesInfo" Target="changesInfos/changesInfo1.xml"/><Relationship Id="rId34" Type="http://schemas.openxmlformats.org/officeDocument/2006/relationships/slide" Target="slides/slide16.xml"/><Relationship Id="rId55" Type="http://schemas.openxmlformats.org/officeDocument/2006/relationships/slide" Target="slides/slide37.xml"/><Relationship Id="rId76" Type="http://schemas.openxmlformats.org/officeDocument/2006/relationships/slide" Target="slides/slide58.xml"/><Relationship Id="rId97" Type="http://schemas.openxmlformats.org/officeDocument/2006/relationships/slide" Target="slides/slide79.xml"/><Relationship Id="rId120" Type="http://schemas.openxmlformats.org/officeDocument/2006/relationships/slide" Target="slides/slide102.xml"/><Relationship Id="rId141" Type="http://schemas.openxmlformats.org/officeDocument/2006/relationships/slide" Target="slides/slide123.xml"/><Relationship Id="rId7" Type="http://schemas.openxmlformats.org/officeDocument/2006/relationships/slideMaster" Target="slideMasters/slideMaster3.xml"/><Relationship Id="rId162" Type="http://schemas.openxmlformats.org/officeDocument/2006/relationships/slide" Target="slides/slide144.xml"/><Relationship Id="rId183" Type="http://schemas.openxmlformats.org/officeDocument/2006/relationships/slide" Target="slides/slide165.xml"/><Relationship Id="rId218" Type="http://schemas.openxmlformats.org/officeDocument/2006/relationships/slide" Target="slides/slide200.xml"/><Relationship Id="rId239" Type="http://schemas.openxmlformats.org/officeDocument/2006/relationships/slide" Target="slides/slide221.xml"/><Relationship Id="rId250" Type="http://schemas.openxmlformats.org/officeDocument/2006/relationships/slide" Target="slides/slide232.xml"/><Relationship Id="rId24" Type="http://schemas.openxmlformats.org/officeDocument/2006/relationships/slide" Target="slides/slide6.xml"/><Relationship Id="rId45" Type="http://schemas.openxmlformats.org/officeDocument/2006/relationships/slide" Target="slides/slide27.xml"/><Relationship Id="rId66" Type="http://schemas.openxmlformats.org/officeDocument/2006/relationships/slide" Target="slides/slide48.xml"/><Relationship Id="rId87" Type="http://schemas.openxmlformats.org/officeDocument/2006/relationships/slide" Target="slides/slide69.xml"/><Relationship Id="rId110" Type="http://schemas.openxmlformats.org/officeDocument/2006/relationships/slide" Target="slides/slide92.xml"/><Relationship Id="rId131" Type="http://schemas.openxmlformats.org/officeDocument/2006/relationships/slide" Target="slides/slide113.xml"/><Relationship Id="rId152" Type="http://schemas.openxmlformats.org/officeDocument/2006/relationships/slide" Target="slides/slide134.xml"/><Relationship Id="rId173" Type="http://schemas.openxmlformats.org/officeDocument/2006/relationships/slide" Target="slides/slide155.xml"/><Relationship Id="rId194" Type="http://schemas.openxmlformats.org/officeDocument/2006/relationships/slide" Target="slides/slide176.xml"/><Relationship Id="rId208" Type="http://schemas.openxmlformats.org/officeDocument/2006/relationships/slide" Target="slides/slide190.xml"/><Relationship Id="rId229" Type="http://schemas.openxmlformats.org/officeDocument/2006/relationships/slide" Target="slides/slide211.xml"/><Relationship Id="rId240" Type="http://schemas.openxmlformats.org/officeDocument/2006/relationships/slide" Target="slides/slide222.xml"/><Relationship Id="rId261" Type="http://schemas.microsoft.com/office/2015/10/relationships/revisionInfo" Target="revisionInfo.xml"/><Relationship Id="rId14" Type="http://schemas.openxmlformats.org/officeDocument/2006/relationships/slideMaster" Target="slideMasters/slideMaster10.xml"/><Relationship Id="rId35" Type="http://schemas.openxmlformats.org/officeDocument/2006/relationships/slide" Target="slides/slide17.xml"/><Relationship Id="rId56" Type="http://schemas.openxmlformats.org/officeDocument/2006/relationships/slide" Target="slides/slide38.xml"/><Relationship Id="rId77" Type="http://schemas.openxmlformats.org/officeDocument/2006/relationships/slide" Target="slides/slide59.xml"/><Relationship Id="rId100" Type="http://schemas.openxmlformats.org/officeDocument/2006/relationships/slide" Target="slides/slide82.xml"/><Relationship Id="rId8" Type="http://schemas.openxmlformats.org/officeDocument/2006/relationships/slideMaster" Target="slideMasters/slideMaster4.xml"/><Relationship Id="rId98" Type="http://schemas.openxmlformats.org/officeDocument/2006/relationships/slide" Target="slides/slide80.xml"/><Relationship Id="rId121" Type="http://schemas.openxmlformats.org/officeDocument/2006/relationships/slide" Target="slides/slide103.xml"/><Relationship Id="rId142" Type="http://schemas.openxmlformats.org/officeDocument/2006/relationships/slide" Target="slides/slide124.xml"/><Relationship Id="rId163" Type="http://schemas.openxmlformats.org/officeDocument/2006/relationships/slide" Target="slides/slide145.xml"/><Relationship Id="rId184" Type="http://schemas.openxmlformats.org/officeDocument/2006/relationships/slide" Target="slides/slide166.xml"/><Relationship Id="rId219" Type="http://schemas.openxmlformats.org/officeDocument/2006/relationships/slide" Target="slides/slide201.xml"/><Relationship Id="rId230" Type="http://schemas.openxmlformats.org/officeDocument/2006/relationships/slide" Target="slides/slide212.xml"/><Relationship Id="rId251" Type="http://schemas.openxmlformats.org/officeDocument/2006/relationships/slide" Target="slides/slide233.xml"/><Relationship Id="rId25" Type="http://schemas.openxmlformats.org/officeDocument/2006/relationships/slide" Target="slides/slide7.xml"/><Relationship Id="rId46" Type="http://schemas.openxmlformats.org/officeDocument/2006/relationships/slide" Target="slides/slide28.xml"/><Relationship Id="rId67" Type="http://schemas.openxmlformats.org/officeDocument/2006/relationships/slide" Target="slides/slide49.xml"/><Relationship Id="rId88" Type="http://schemas.openxmlformats.org/officeDocument/2006/relationships/slide" Target="slides/slide70.xml"/><Relationship Id="rId111" Type="http://schemas.openxmlformats.org/officeDocument/2006/relationships/slide" Target="slides/slide93.xml"/><Relationship Id="rId132" Type="http://schemas.openxmlformats.org/officeDocument/2006/relationships/slide" Target="slides/slide114.xml"/><Relationship Id="rId153" Type="http://schemas.openxmlformats.org/officeDocument/2006/relationships/slide" Target="slides/slide135.xml"/><Relationship Id="rId174" Type="http://schemas.openxmlformats.org/officeDocument/2006/relationships/slide" Target="slides/slide156.xml"/><Relationship Id="rId195" Type="http://schemas.openxmlformats.org/officeDocument/2006/relationships/slide" Target="slides/slide177.xml"/><Relationship Id="rId209" Type="http://schemas.openxmlformats.org/officeDocument/2006/relationships/slide" Target="slides/slide191.xml"/><Relationship Id="rId220" Type="http://schemas.openxmlformats.org/officeDocument/2006/relationships/slide" Target="slides/slide202.xml"/><Relationship Id="rId241" Type="http://schemas.openxmlformats.org/officeDocument/2006/relationships/slide" Target="slides/slide223.xml"/><Relationship Id="rId15" Type="http://schemas.openxmlformats.org/officeDocument/2006/relationships/slideMaster" Target="slideMasters/slideMaster11.xml"/><Relationship Id="rId36" Type="http://schemas.openxmlformats.org/officeDocument/2006/relationships/slide" Target="slides/slide18.xml"/><Relationship Id="rId57" Type="http://schemas.openxmlformats.org/officeDocument/2006/relationships/slide" Target="slides/slide39.xml"/><Relationship Id="rId78" Type="http://schemas.openxmlformats.org/officeDocument/2006/relationships/slide" Target="slides/slide60.xml"/><Relationship Id="rId99" Type="http://schemas.openxmlformats.org/officeDocument/2006/relationships/slide" Target="slides/slide81.xml"/><Relationship Id="rId101" Type="http://schemas.openxmlformats.org/officeDocument/2006/relationships/slide" Target="slides/slide83.xml"/><Relationship Id="rId122" Type="http://schemas.openxmlformats.org/officeDocument/2006/relationships/slide" Target="slides/slide104.xml"/><Relationship Id="rId143" Type="http://schemas.openxmlformats.org/officeDocument/2006/relationships/slide" Target="slides/slide125.xml"/><Relationship Id="rId164" Type="http://schemas.openxmlformats.org/officeDocument/2006/relationships/slide" Target="slides/slide146.xml"/><Relationship Id="rId185" Type="http://schemas.openxmlformats.org/officeDocument/2006/relationships/slide" Target="slides/slide167.xml"/><Relationship Id="rId9" Type="http://schemas.openxmlformats.org/officeDocument/2006/relationships/slideMaster" Target="slideMasters/slideMaster5.xml"/><Relationship Id="rId210" Type="http://schemas.openxmlformats.org/officeDocument/2006/relationships/slide" Target="slides/slide192.xml"/><Relationship Id="rId26" Type="http://schemas.openxmlformats.org/officeDocument/2006/relationships/slide" Target="slides/slide8.xml"/><Relationship Id="rId231" Type="http://schemas.openxmlformats.org/officeDocument/2006/relationships/slide" Target="slides/slide213.xml"/><Relationship Id="rId252" Type="http://schemas.openxmlformats.org/officeDocument/2006/relationships/slide" Target="slides/slide234.xml"/><Relationship Id="rId47" Type="http://schemas.openxmlformats.org/officeDocument/2006/relationships/slide" Target="slides/slide29.xml"/><Relationship Id="rId68" Type="http://schemas.openxmlformats.org/officeDocument/2006/relationships/slide" Target="slides/slide50.xml"/><Relationship Id="rId89" Type="http://schemas.openxmlformats.org/officeDocument/2006/relationships/slide" Target="slides/slide71.xml"/><Relationship Id="rId112" Type="http://schemas.openxmlformats.org/officeDocument/2006/relationships/slide" Target="slides/slide94.xml"/><Relationship Id="rId133" Type="http://schemas.openxmlformats.org/officeDocument/2006/relationships/slide" Target="slides/slide115.xml"/><Relationship Id="rId154" Type="http://schemas.openxmlformats.org/officeDocument/2006/relationships/slide" Target="slides/slide136.xml"/><Relationship Id="rId175" Type="http://schemas.openxmlformats.org/officeDocument/2006/relationships/slide" Target="slides/slide157.xml"/><Relationship Id="rId196" Type="http://schemas.openxmlformats.org/officeDocument/2006/relationships/slide" Target="slides/slide178.xml"/><Relationship Id="rId200" Type="http://schemas.openxmlformats.org/officeDocument/2006/relationships/slide" Target="slides/slide182.xml"/><Relationship Id="rId16" Type="http://schemas.openxmlformats.org/officeDocument/2006/relationships/slideMaster" Target="slideMasters/slideMaster12.xml"/><Relationship Id="rId221" Type="http://schemas.openxmlformats.org/officeDocument/2006/relationships/slide" Target="slides/slide203.xml"/><Relationship Id="rId242" Type="http://schemas.openxmlformats.org/officeDocument/2006/relationships/slide" Target="slides/slide224.xml"/><Relationship Id="rId37" Type="http://schemas.openxmlformats.org/officeDocument/2006/relationships/slide" Target="slides/slide19.xml"/><Relationship Id="rId58" Type="http://schemas.openxmlformats.org/officeDocument/2006/relationships/slide" Target="slides/slide40.xml"/><Relationship Id="rId79" Type="http://schemas.openxmlformats.org/officeDocument/2006/relationships/slide" Target="slides/slide61.xml"/><Relationship Id="rId102" Type="http://schemas.openxmlformats.org/officeDocument/2006/relationships/slide" Target="slides/slide84.xml"/><Relationship Id="rId123" Type="http://schemas.openxmlformats.org/officeDocument/2006/relationships/slide" Target="slides/slide105.xml"/><Relationship Id="rId144" Type="http://schemas.openxmlformats.org/officeDocument/2006/relationships/slide" Target="slides/slide126.xml"/><Relationship Id="rId90" Type="http://schemas.openxmlformats.org/officeDocument/2006/relationships/slide" Target="slides/slide72.xml"/><Relationship Id="rId165" Type="http://schemas.openxmlformats.org/officeDocument/2006/relationships/slide" Target="slides/slide147.xml"/><Relationship Id="rId186" Type="http://schemas.openxmlformats.org/officeDocument/2006/relationships/slide" Target="slides/slide168.xml"/><Relationship Id="rId211" Type="http://schemas.openxmlformats.org/officeDocument/2006/relationships/slide" Target="slides/slide193.xml"/><Relationship Id="rId232" Type="http://schemas.openxmlformats.org/officeDocument/2006/relationships/slide" Target="slides/slide214.xml"/><Relationship Id="rId253" Type="http://schemas.openxmlformats.org/officeDocument/2006/relationships/slide" Target="slides/slide235.xml"/><Relationship Id="rId27" Type="http://schemas.openxmlformats.org/officeDocument/2006/relationships/slide" Target="slides/slide9.xml"/><Relationship Id="rId48" Type="http://schemas.openxmlformats.org/officeDocument/2006/relationships/slide" Target="slides/slide30.xml"/><Relationship Id="rId69" Type="http://schemas.openxmlformats.org/officeDocument/2006/relationships/slide" Target="slides/slide51.xml"/><Relationship Id="rId113" Type="http://schemas.openxmlformats.org/officeDocument/2006/relationships/slide" Target="slides/slide95.xml"/><Relationship Id="rId134" Type="http://schemas.openxmlformats.org/officeDocument/2006/relationships/slide" Target="slides/slide116.xml"/><Relationship Id="rId80" Type="http://schemas.openxmlformats.org/officeDocument/2006/relationships/slide" Target="slides/slide62.xml"/><Relationship Id="rId155" Type="http://schemas.openxmlformats.org/officeDocument/2006/relationships/slide" Target="slides/slide137.xml"/><Relationship Id="rId176" Type="http://schemas.openxmlformats.org/officeDocument/2006/relationships/slide" Target="slides/slide158.xml"/><Relationship Id="rId197" Type="http://schemas.openxmlformats.org/officeDocument/2006/relationships/slide" Target="slides/slide179.xml"/><Relationship Id="rId201" Type="http://schemas.openxmlformats.org/officeDocument/2006/relationships/slide" Target="slides/slide183.xml"/><Relationship Id="rId222" Type="http://schemas.openxmlformats.org/officeDocument/2006/relationships/slide" Target="slides/slide204.xml"/><Relationship Id="rId243" Type="http://schemas.openxmlformats.org/officeDocument/2006/relationships/slide" Target="slides/slide225.xml"/><Relationship Id="rId17" Type="http://schemas.openxmlformats.org/officeDocument/2006/relationships/slideMaster" Target="slideMasters/slideMaster13.xml"/><Relationship Id="rId38" Type="http://schemas.openxmlformats.org/officeDocument/2006/relationships/slide" Target="slides/slide20.xml"/><Relationship Id="rId59" Type="http://schemas.openxmlformats.org/officeDocument/2006/relationships/slide" Target="slides/slide41.xml"/><Relationship Id="rId103" Type="http://schemas.openxmlformats.org/officeDocument/2006/relationships/slide" Target="slides/slide85.xml"/><Relationship Id="rId124" Type="http://schemas.openxmlformats.org/officeDocument/2006/relationships/slide" Target="slides/slide106.xml"/><Relationship Id="rId70" Type="http://schemas.openxmlformats.org/officeDocument/2006/relationships/slide" Target="slides/slide52.xml"/><Relationship Id="rId91" Type="http://schemas.openxmlformats.org/officeDocument/2006/relationships/slide" Target="slides/slide73.xml"/><Relationship Id="rId145" Type="http://schemas.openxmlformats.org/officeDocument/2006/relationships/slide" Target="slides/slide127.xml"/><Relationship Id="rId166" Type="http://schemas.openxmlformats.org/officeDocument/2006/relationships/slide" Target="slides/slide148.xml"/><Relationship Id="rId187" Type="http://schemas.openxmlformats.org/officeDocument/2006/relationships/slide" Target="slides/slide169.xml"/><Relationship Id="rId1" Type="http://schemas.openxmlformats.org/officeDocument/2006/relationships/customXml" Target="../customXml/item1.xml"/><Relationship Id="rId212" Type="http://schemas.openxmlformats.org/officeDocument/2006/relationships/slide" Target="slides/slide194.xml"/><Relationship Id="rId233" Type="http://schemas.openxmlformats.org/officeDocument/2006/relationships/slide" Target="slides/slide215.xml"/><Relationship Id="rId254" Type="http://schemas.openxmlformats.org/officeDocument/2006/relationships/notesMaster" Target="notesMasters/notesMaster1.xml"/><Relationship Id="rId28" Type="http://schemas.openxmlformats.org/officeDocument/2006/relationships/slide" Target="slides/slide10.xml"/><Relationship Id="rId49" Type="http://schemas.openxmlformats.org/officeDocument/2006/relationships/slide" Target="slides/slide31.xml"/><Relationship Id="rId114" Type="http://schemas.openxmlformats.org/officeDocument/2006/relationships/slide" Target="slides/slide96.xml"/><Relationship Id="rId60" Type="http://schemas.openxmlformats.org/officeDocument/2006/relationships/slide" Target="slides/slide42.xml"/><Relationship Id="rId81" Type="http://schemas.openxmlformats.org/officeDocument/2006/relationships/slide" Target="slides/slide63.xml"/><Relationship Id="rId135" Type="http://schemas.openxmlformats.org/officeDocument/2006/relationships/slide" Target="slides/slide117.xml"/><Relationship Id="rId156" Type="http://schemas.openxmlformats.org/officeDocument/2006/relationships/slide" Target="slides/slide138.xml"/><Relationship Id="rId177" Type="http://schemas.openxmlformats.org/officeDocument/2006/relationships/slide" Target="slides/slide159.xml"/><Relationship Id="rId198" Type="http://schemas.openxmlformats.org/officeDocument/2006/relationships/slide" Target="slides/slide180.xml"/><Relationship Id="rId202" Type="http://schemas.openxmlformats.org/officeDocument/2006/relationships/slide" Target="slides/slide184.xml"/><Relationship Id="rId223" Type="http://schemas.openxmlformats.org/officeDocument/2006/relationships/slide" Target="slides/slide205.xml"/><Relationship Id="rId244" Type="http://schemas.openxmlformats.org/officeDocument/2006/relationships/slide" Target="slides/slide226.xml"/><Relationship Id="rId18" Type="http://schemas.openxmlformats.org/officeDocument/2006/relationships/slideMaster" Target="slideMasters/slideMaster14.xml"/><Relationship Id="rId39" Type="http://schemas.openxmlformats.org/officeDocument/2006/relationships/slide" Target="slides/slide21.xml"/><Relationship Id="rId50" Type="http://schemas.openxmlformats.org/officeDocument/2006/relationships/slide" Target="slides/slide32.xml"/><Relationship Id="rId104" Type="http://schemas.openxmlformats.org/officeDocument/2006/relationships/slide" Target="slides/slide86.xml"/><Relationship Id="rId125" Type="http://schemas.openxmlformats.org/officeDocument/2006/relationships/slide" Target="slides/slide107.xml"/><Relationship Id="rId146" Type="http://schemas.openxmlformats.org/officeDocument/2006/relationships/slide" Target="slides/slide128.xml"/><Relationship Id="rId167" Type="http://schemas.openxmlformats.org/officeDocument/2006/relationships/slide" Target="slides/slide149.xml"/><Relationship Id="rId188" Type="http://schemas.openxmlformats.org/officeDocument/2006/relationships/slide" Target="slides/slide170.xml"/><Relationship Id="rId71" Type="http://schemas.openxmlformats.org/officeDocument/2006/relationships/slide" Target="slides/slide53.xml"/><Relationship Id="rId92" Type="http://schemas.openxmlformats.org/officeDocument/2006/relationships/slide" Target="slides/slide74.xml"/><Relationship Id="rId213" Type="http://schemas.openxmlformats.org/officeDocument/2006/relationships/slide" Target="slides/slide195.xml"/><Relationship Id="rId234" Type="http://schemas.openxmlformats.org/officeDocument/2006/relationships/slide" Target="slides/slide216.xml"/><Relationship Id="rId2" Type="http://schemas.openxmlformats.org/officeDocument/2006/relationships/customXml" Target="../customXml/item2.xml"/><Relationship Id="rId29" Type="http://schemas.openxmlformats.org/officeDocument/2006/relationships/slide" Target="slides/slide11.xml"/><Relationship Id="rId255" Type="http://schemas.openxmlformats.org/officeDocument/2006/relationships/commentAuthors" Target="commentAuthors.xml"/><Relationship Id="rId40" Type="http://schemas.openxmlformats.org/officeDocument/2006/relationships/slide" Target="slides/slide22.xml"/><Relationship Id="rId115" Type="http://schemas.openxmlformats.org/officeDocument/2006/relationships/slide" Target="slides/slide97.xml"/><Relationship Id="rId136" Type="http://schemas.openxmlformats.org/officeDocument/2006/relationships/slide" Target="slides/slide118.xml"/><Relationship Id="rId157" Type="http://schemas.openxmlformats.org/officeDocument/2006/relationships/slide" Target="slides/slide139.xml"/><Relationship Id="rId178" Type="http://schemas.openxmlformats.org/officeDocument/2006/relationships/slide" Target="slides/slide160.xml"/><Relationship Id="rId61" Type="http://schemas.openxmlformats.org/officeDocument/2006/relationships/slide" Target="slides/slide43.xml"/><Relationship Id="rId82" Type="http://schemas.openxmlformats.org/officeDocument/2006/relationships/slide" Target="slides/slide64.xml"/><Relationship Id="rId199" Type="http://schemas.openxmlformats.org/officeDocument/2006/relationships/slide" Target="slides/slide181.xml"/><Relationship Id="rId203" Type="http://schemas.openxmlformats.org/officeDocument/2006/relationships/slide" Target="slides/slide185.xml"/><Relationship Id="rId19" Type="http://schemas.openxmlformats.org/officeDocument/2006/relationships/slide" Target="slides/slide1.xml"/><Relationship Id="rId224" Type="http://schemas.openxmlformats.org/officeDocument/2006/relationships/slide" Target="slides/slide206.xml"/><Relationship Id="rId245" Type="http://schemas.openxmlformats.org/officeDocument/2006/relationships/slide" Target="slides/slide227.xml"/><Relationship Id="rId30" Type="http://schemas.openxmlformats.org/officeDocument/2006/relationships/slide" Target="slides/slide12.xml"/><Relationship Id="rId105" Type="http://schemas.openxmlformats.org/officeDocument/2006/relationships/slide" Target="slides/slide87.xml"/><Relationship Id="rId126" Type="http://schemas.openxmlformats.org/officeDocument/2006/relationships/slide" Target="slides/slide108.xml"/><Relationship Id="rId147" Type="http://schemas.openxmlformats.org/officeDocument/2006/relationships/slide" Target="slides/slide129.xml"/><Relationship Id="rId168" Type="http://schemas.openxmlformats.org/officeDocument/2006/relationships/slide" Target="slides/slide150.xml"/><Relationship Id="rId51" Type="http://schemas.openxmlformats.org/officeDocument/2006/relationships/slide" Target="slides/slide33.xml"/><Relationship Id="rId72" Type="http://schemas.openxmlformats.org/officeDocument/2006/relationships/slide" Target="slides/slide54.xml"/><Relationship Id="rId93" Type="http://schemas.openxmlformats.org/officeDocument/2006/relationships/slide" Target="slides/slide75.xml"/><Relationship Id="rId189" Type="http://schemas.openxmlformats.org/officeDocument/2006/relationships/slide" Target="slides/slide171.xml"/><Relationship Id="rId3" Type="http://schemas.openxmlformats.org/officeDocument/2006/relationships/customXml" Target="../customXml/item3.xml"/><Relationship Id="rId214" Type="http://schemas.openxmlformats.org/officeDocument/2006/relationships/slide" Target="slides/slide196.xml"/><Relationship Id="rId235" Type="http://schemas.openxmlformats.org/officeDocument/2006/relationships/slide" Target="slides/slide217.xml"/><Relationship Id="rId256" Type="http://schemas.openxmlformats.org/officeDocument/2006/relationships/presProps" Target="presProps.xml"/><Relationship Id="rId116" Type="http://schemas.openxmlformats.org/officeDocument/2006/relationships/slide" Target="slides/slide98.xml"/><Relationship Id="rId137" Type="http://schemas.openxmlformats.org/officeDocument/2006/relationships/slide" Target="slides/slide119.xml"/><Relationship Id="rId158" Type="http://schemas.openxmlformats.org/officeDocument/2006/relationships/slide" Target="slides/slide140.xml"/><Relationship Id="rId20" Type="http://schemas.openxmlformats.org/officeDocument/2006/relationships/slide" Target="slides/slide2.xml"/><Relationship Id="rId41" Type="http://schemas.openxmlformats.org/officeDocument/2006/relationships/slide" Target="slides/slide23.xml"/><Relationship Id="rId62" Type="http://schemas.openxmlformats.org/officeDocument/2006/relationships/slide" Target="slides/slide44.xml"/><Relationship Id="rId83" Type="http://schemas.openxmlformats.org/officeDocument/2006/relationships/slide" Target="slides/slide65.xml"/><Relationship Id="rId179" Type="http://schemas.openxmlformats.org/officeDocument/2006/relationships/slide" Target="slides/slide161.xml"/><Relationship Id="rId190" Type="http://schemas.openxmlformats.org/officeDocument/2006/relationships/slide" Target="slides/slide172.xml"/><Relationship Id="rId204" Type="http://schemas.openxmlformats.org/officeDocument/2006/relationships/slide" Target="slides/slide186.xml"/><Relationship Id="rId225" Type="http://schemas.openxmlformats.org/officeDocument/2006/relationships/slide" Target="slides/slide207.xml"/><Relationship Id="rId246" Type="http://schemas.openxmlformats.org/officeDocument/2006/relationships/slide" Target="slides/slide228.xml"/><Relationship Id="rId106" Type="http://schemas.openxmlformats.org/officeDocument/2006/relationships/slide" Target="slides/slide88.xml"/><Relationship Id="rId127" Type="http://schemas.openxmlformats.org/officeDocument/2006/relationships/slide" Target="slides/slide109.xml"/><Relationship Id="rId10" Type="http://schemas.openxmlformats.org/officeDocument/2006/relationships/slideMaster" Target="slideMasters/slideMaster6.xml"/><Relationship Id="rId31" Type="http://schemas.openxmlformats.org/officeDocument/2006/relationships/slide" Target="slides/slide13.xml"/><Relationship Id="rId52" Type="http://schemas.openxmlformats.org/officeDocument/2006/relationships/slide" Target="slides/slide34.xml"/><Relationship Id="rId73" Type="http://schemas.openxmlformats.org/officeDocument/2006/relationships/slide" Target="slides/slide55.xml"/><Relationship Id="rId94" Type="http://schemas.openxmlformats.org/officeDocument/2006/relationships/slide" Target="slides/slide76.xml"/><Relationship Id="rId148" Type="http://schemas.openxmlformats.org/officeDocument/2006/relationships/slide" Target="slides/slide130.xml"/><Relationship Id="rId169" Type="http://schemas.openxmlformats.org/officeDocument/2006/relationships/slide" Target="slides/slide151.xml"/><Relationship Id="rId4" Type="http://schemas.openxmlformats.org/officeDocument/2006/relationships/customXml" Target="../customXml/item4.xml"/><Relationship Id="rId180" Type="http://schemas.openxmlformats.org/officeDocument/2006/relationships/slide" Target="slides/slide162.xml"/><Relationship Id="rId215" Type="http://schemas.openxmlformats.org/officeDocument/2006/relationships/slide" Target="slides/slide197.xml"/><Relationship Id="rId236" Type="http://schemas.openxmlformats.org/officeDocument/2006/relationships/slide" Target="slides/slide218.xml"/><Relationship Id="rId257" Type="http://schemas.openxmlformats.org/officeDocument/2006/relationships/viewProps" Target="viewProps.xml"/><Relationship Id="rId42" Type="http://schemas.openxmlformats.org/officeDocument/2006/relationships/slide" Target="slides/slide24.xml"/><Relationship Id="rId84" Type="http://schemas.openxmlformats.org/officeDocument/2006/relationships/slide" Target="slides/slide66.xml"/><Relationship Id="rId138" Type="http://schemas.openxmlformats.org/officeDocument/2006/relationships/slide" Target="slides/slide12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cFarland, Annette" userId="e93d1f50-85ab-41a8-a34a-185a53159573" providerId="ADAL" clId="{41A8C6C5-7C70-4F02-87ED-62A2BEF51054}"/>
    <pc:docChg chg="custSel modSld">
      <pc:chgData name="McFarland, Annette" userId="e93d1f50-85ab-41a8-a34a-185a53159573" providerId="ADAL" clId="{41A8C6C5-7C70-4F02-87ED-62A2BEF51054}" dt="2019-11-20T17:01:21.377" v="57" actId="478"/>
      <pc:docMkLst>
        <pc:docMk/>
      </pc:docMkLst>
      <pc:sldChg chg="delSp">
        <pc:chgData name="McFarland, Annette" userId="e93d1f50-85ab-41a8-a34a-185a53159573" providerId="ADAL" clId="{41A8C6C5-7C70-4F02-87ED-62A2BEF51054}" dt="2019-11-20T16:54:23.497" v="1" actId="478"/>
        <pc:sldMkLst>
          <pc:docMk/>
          <pc:sldMk cId="2985193522" sldId="273"/>
        </pc:sldMkLst>
        <pc:spChg chg="del">
          <ac:chgData name="McFarland, Annette" userId="e93d1f50-85ab-41a8-a34a-185a53159573" providerId="ADAL" clId="{41A8C6C5-7C70-4F02-87ED-62A2BEF51054}" dt="2019-11-20T16:54:23.497" v="1" actId="478"/>
          <ac:spMkLst>
            <pc:docMk/>
            <pc:sldMk cId="2985193522" sldId="273"/>
            <ac:spMk id="4" creationId="{700B3D01-C53A-45EA-86F9-F3B2FE790259}"/>
          </ac:spMkLst>
        </pc:spChg>
        <pc:picChg chg="del">
          <ac:chgData name="McFarland, Annette" userId="e93d1f50-85ab-41a8-a34a-185a53159573" providerId="ADAL" clId="{41A8C6C5-7C70-4F02-87ED-62A2BEF51054}" dt="2019-11-20T16:54:21.655" v="0" actId="478"/>
          <ac:picMkLst>
            <pc:docMk/>
            <pc:sldMk cId="2985193522" sldId="273"/>
            <ac:picMk id="5" creationId="{D38F1716-94D3-4CAD-B336-9BDB2B2BB059}"/>
          </ac:picMkLst>
        </pc:picChg>
      </pc:sldChg>
      <pc:sldChg chg="delSp">
        <pc:chgData name="McFarland, Annette" userId="e93d1f50-85ab-41a8-a34a-185a53159573" providerId="ADAL" clId="{41A8C6C5-7C70-4F02-87ED-62A2BEF51054}" dt="2019-11-20T16:54:31.168" v="3" actId="478"/>
        <pc:sldMkLst>
          <pc:docMk/>
          <pc:sldMk cId="3025627693" sldId="281"/>
        </pc:sldMkLst>
        <pc:spChg chg="del">
          <ac:chgData name="McFarland, Annette" userId="e93d1f50-85ab-41a8-a34a-185a53159573" providerId="ADAL" clId="{41A8C6C5-7C70-4F02-87ED-62A2BEF51054}" dt="2019-11-20T16:54:31.168" v="3" actId="478"/>
          <ac:spMkLst>
            <pc:docMk/>
            <pc:sldMk cId="3025627693" sldId="281"/>
            <ac:spMk id="4" creationId="{38ADECDC-0949-413B-A083-63322270DEFE}"/>
          </ac:spMkLst>
        </pc:spChg>
        <pc:picChg chg="del">
          <ac:chgData name="McFarland, Annette" userId="e93d1f50-85ab-41a8-a34a-185a53159573" providerId="ADAL" clId="{41A8C6C5-7C70-4F02-87ED-62A2BEF51054}" dt="2019-11-20T16:54:29.520" v="2" actId="478"/>
          <ac:picMkLst>
            <pc:docMk/>
            <pc:sldMk cId="3025627693" sldId="281"/>
            <ac:picMk id="6" creationId="{601BE8C9-F2BE-41AB-9FD1-3CDB7530F27E}"/>
          </ac:picMkLst>
        </pc:picChg>
      </pc:sldChg>
      <pc:sldChg chg="delSp">
        <pc:chgData name="McFarland, Annette" userId="e93d1f50-85ab-41a8-a34a-185a53159573" providerId="ADAL" clId="{41A8C6C5-7C70-4F02-87ED-62A2BEF51054}" dt="2019-11-20T16:54:38.224" v="5" actId="478"/>
        <pc:sldMkLst>
          <pc:docMk/>
          <pc:sldMk cId="2234615113" sldId="293"/>
        </pc:sldMkLst>
        <pc:spChg chg="del">
          <ac:chgData name="McFarland, Annette" userId="e93d1f50-85ab-41a8-a34a-185a53159573" providerId="ADAL" clId="{41A8C6C5-7C70-4F02-87ED-62A2BEF51054}" dt="2019-11-20T16:54:38.224" v="5" actId="478"/>
          <ac:spMkLst>
            <pc:docMk/>
            <pc:sldMk cId="2234615113" sldId="293"/>
            <ac:spMk id="5" creationId="{00000000-0000-0000-0000-000000000000}"/>
          </ac:spMkLst>
        </pc:spChg>
        <pc:picChg chg="del">
          <ac:chgData name="McFarland, Annette" userId="e93d1f50-85ab-41a8-a34a-185a53159573" providerId="ADAL" clId="{41A8C6C5-7C70-4F02-87ED-62A2BEF51054}" dt="2019-11-20T16:54:36.272" v="4" actId="478"/>
          <ac:picMkLst>
            <pc:docMk/>
            <pc:sldMk cId="2234615113" sldId="293"/>
            <ac:picMk id="4" creationId="{FABE9F12-7772-479A-B169-1903EADC88C0}"/>
          </ac:picMkLst>
        </pc:picChg>
      </pc:sldChg>
      <pc:sldChg chg="delSp">
        <pc:chgData name="McFarland, Annette" userId="e93d1f50-85ab-41a8-a34a-185a53159573" providerId="ADAL" clId="{41A8C6C5-7C70-4F02-87ED-62A2BEF51054}" dt="2019-11-20T16:54:43.470" v="7" actId="478"/>
        <pc:sldMkLst>
          <pc:docMk/>
          <pc:sldMk cId="534100745" sldId="300"/>
        </pc:sldMkLst>
        <pc:spChg chg="del">
          <ac:chgData name="McFarland, Annette" userId="e93d1f50-85ab-41a8-a34a-185a53159573" providerId="ADAL" clId="{41A8C6C5-7C70-4F02-87ED-62A2BEF51054}" dt="2019-11-20T16:54:43.470" v="7" actId="478"/>
          <ac:spMkLst>
            <pc:docMk/>
            <pc:sldMk cId="534100745" sldId="300"/>
            <ac:spMk id="4" creationId="{5A96E833-6C86-4F64-B463-9ABF53C843C3}"/>
          </ac:spMkLst>
        </pc:spChg>
        <pc:picChg chg="del">
          <ac:chgData name="McFarland, Annette" userId="e93d1f50-85ab-41a8-a34a-185a53159573" providerId="ADAL" clId="{41A8C6C5-7C70-4F02-87ED-62A2BEF51054}" dt="2019-11-20T16:54:41.656" v="6" actId="478"/>
          <ac:picMkLst>
            <pc:docMk/>
            <pc:sldMk cId="534100745" sldId="300"/>
            <ac:picMk id="6" creationId="{D57C3397-EFFA-440D-92EB-EFB69C8B0AFD}"/>
          </ac:picMkLst>
        </pc:picChg>
      </pc:sldChg>
      <pc:sldChg chg="delSp">
        <pc:chgData name="McFarland, Annette" userId="e93d1f50-85ab-41a8-a34a-185a53159573" providerId="ADAL" clId="{41A8C6C5-7C70-4F02-87ED-62A2BEF51054}" dt="2019-11-20T16:54:48.261" v="9" actId="478"/>
        <pc:sldMkLst>
          <pc:docMk/>
          <pc:sldMk cId="1176160717" sldId="309"/>
        </pc:sldMkLst>
        <pc:spChg chg="del">
          <ac:chgData name="McFarland, Annette" userId="e93d1f50-85ab-41a8-a34a-185a53159573" providerId="ADAL" clId="{41A8C6C5-7C70-4F02-87ED-62A2BEF51054}" dt="2019-11-20T16:54:48.261" v="9" actId="478"/>
          <ac:spMkLst>
            <pc:docMk/>
            <pc:sldMk cId="1176160717" sldId="309"/>
            <ac:spMk id="7" creationId="{683E1D12-FCF4-4914-8188-8396C7F68FBF}"/>
          </ac:spMkLst>
        </pc:spChg>
        <pc:picChg chg="del">
          <ac:chgData name="McFarland, Annette" userId="e93d1f50-85ab-41a8-a34a-185a53159573" providerId="ADAL" clId="{41A8C6C5-7C70-4F02-87ED-62A2BEF51054}" dt="2019-11-20T16:54:46.848" v="8" actId="478"/>
          <ac:picMkLst>
            <pc:docMk/>
            <pc:sldMk cId="1176160717" sldId="309"/>
            <ac:picMk id="8" creationId="{2FF07753-BC3B-4F28-B68B-FD3ED866A06C}"/>
          </ac:picMkLst>
        </pc:picChg>
      </pc:sldChg>
      <pc:sldChg chg="delSp">
        <pc:chgData name="McFarland, Annette" userId="e93d1f50-85ab-41a8-a34a-185a53159573" providerId="ADAL" clId="{41A8C6C5-7C70-4F02-87ED-62A2BEF51054}" dt="2019-11-20T16:54:53.025" v="11" actId="478"/>
        <pc:sldMkLst>
          <pc:docMk/>
          <pc:sldMk cId="1964703462" sldId="316"/>
        </pc:sldMkLst>
        <pc:spChg chg="del">
          <ac:chgData name="McFarland, Annette" userId="e93d1f50-85ab-41a8-a34a-185a53159573" providerId="ADAL" clId="{41A8C6C5-7C70-4F02-87ED-62A2BEF51054}" dt="2019-11-20T16:54:53.025" v="11" actId="478"/>
          <ac:spMkLst>
            <pc:docMk/>
            <pc:sldMk cId="1964703462" sldId="316"/>
            <ac:spMk id="5" creationId="{00000000-0000-0000-0000-000000000000}"/>
          </ac:spMkLst>
        </pc:spChg>
        <pc:picChg chg="del">
          <ac:chgData name="McFarland, Annette" userId="e93d1f50-85ab-41a8-a34a-185a53159573" providerId="ADAL" clId="{41A8C6C5-7C70-4F02-87ED-62A2BEF51054}" dt="2019-11-20T16:54:51.654" v="10" actId="478"/>
          <ac:picMkLst>
            <pc:docMk/>
            <pc:sldMk cId="1964703462" sldId="316"/>
            <ac:picMk id="4" creationId="{41EEE594-FD0B-4C05-9F94-EED2761E44EC}"/>
          </ac:picMkLst>
        </pc:picChg>
      </pc:sldChg>
      <pc:sldChg chg="delSp">
        <pc:chgData name="McFarland, Annette" userId="e93d1f50-85ab-41a8-a34a-185a53159573" providerId="ADAL" clId="{41A8C6C5-7C70-4F02-87ED-62A2BEF51054}" dt="2019-11-20T16:54:57.359" v="13" actId="478"/>
        <pc:sldMkLst>
          <pc:docMk/>
          <pc:sldMk cId="3533942290" sldId="324"/>
        </pc:sldMkLst>
        <pc:spChg chg="del">
          <ac:chgData name="McFarland, Annette" userId="e93d1f50-85ab-41a8-a34a-185a53159573" providerId="ADAL" clId="{41A8C6C5-7C70-4F02-87ED-62A2BEF51054}" dt="2019-11-20T16:54:57.359" v="13" actId="478"/>
          <ac:spMkLst>
            <pc:docMk/>
            <pc:sldMk cId="3533942290" sldId="324"/>
            <ac:spMk id="6" creationId="{9B293315-BFB3-424B-990E-BB121184DC16}"/>
          </ac:spMkLst>
        </pc:spChg>
        <pc:picChg chg="del">
          <ac:chgData name="McFarland, Annette" userId="e93d1f50-85ab-41a8-a34a-185a53159573" providerId="ADAL" clId="{41A8C6C5-7C70-4F02-87ED-62A2BEF51054}" dt="2019-11-20T16:54:56.080" v="12" actId="478"/>
          <ac:picMkLst>
            <pc:docMk/>
            <pc:sldMk cId="3533942290" sldId="324"/>
            <ac:picMk id="8" creationId="{C9082D73-3519-4042-8DAC-986A08F9F257}"/>
          </ac:picMkLst>
        </pc:picChg>
      </pc:sldChg>
      <pc:sldChg chg="delSp">
        <pc:chgData name="McFarland, Annette" userId="e93d1f50-85ab-41a8-a34a-185a53159573" providerId="ADAL" clId="{41A8C6C5-7C70-4F02-87ED-62A2BEF51054}" dt="2019-11-20T16:55:01.616" v="15" actId="478"/>
        <pc:sldMkLst>
          <pc:docMk/>
          <pc:sldMk cId="155768780" sldId="331"/>
        </pc:sldMkLst>
        <pc:spChg chg="del">
          <ac:chgData name="McFarland, Annette" userId="e93d1f50-85ab-41a8-a34a-185a53159573" providerId="ADAL" clId="{41A8C6C5-7C70-4F02-87ED-62A2BEF51054}" dt="2019-11-20T16:55:01.616" v="15" actId="478"/>
          <ac:spMkLst>
            <pc:docMk/>
            <pc:sldMk cId="155768780" sldId="331"/>
            <ac:spMk id="6" creationId="{6F9E8E32-5B19-4353-ACED-D132E3C84F68}"/>
          </ac:spMkLst>
        </pc:spChg>
        <pc:picChg chg="del">
          <ac:chgData name="McFarland, Annette" userId="e93d1f50-85ab-41a8-a34a-185a53159573" providerId="ADAL" clId="{41A8C6C5-7C70-4F02-87ED-62A2BEF51054}" dt="2019-11-20T16:55:00.432" v="14" actId="478"/>
          <ac:picMkLst>
            <pc:docMk/>
            <pc:sldMk cId="155768780" sldId="331"/>
            <ac:picMk id="8" creationId="{27DDF53D-8197-4041-84B9-393FF3C2EB60}"/>
          </ac:picMkLst>
        </pc:picChg>
      </pc:sldChg>
      <pc:sldChg chg="delSp">
        <pc:chgData name="McFarland, Annette" userId="e93d1f50-85ab-41a8-a34a-185a53159573" providerId="ADAL" clId="{41A8C6C5-7C70-4F02-87ED-62A2BEF51054}" dt="2019-11-20T16:55:06.170" v="17" actId="478"/>
        <pc:sldMkLst>
          <pc:docMk/>
          <pc:sldMk cId="4236579489" sldId="337"/>
        </pc:sldMkLst>
        <pc:spChg chg="del">
          <ac:chgData name="McFarland, Annette" userId="e93d1f50-85ab-41a8-a34a-185a53159573" providerId="ADAL" clId="{41A8C6C5-7C70-4F02-87ED-62A2BEF51054}" dt="2019-11-20T16:55:06.170" v="17" actId="478"/>
          <ac:spMkLst>
            <pc:docMk/>
            <pc:sldMk cId="4236579489" sldId="337"/>
            <ac:spMk id="5" creationId="{00000000-0000-0000-0000-000000000000}"/>
          </ac:spMkLst>
        </pc:spChg>
        <pc:picChg chg="del">
          <ac:chgData name="McFarland, Annette" userId="e93d1f50-85ab-41a8-a34a-185a53159573" providerId="ADAL" clId="{41A8C6C5-7C70-4F02-87ED-62A2BEF51054}" dt="2019-11-20T16:55:04.640" v="16" actId="478"/>
          <ac:picMkLst>
            <pc:docMk/>
            <pc:sldMk cId="4236579489" sldId="337"/>
            <ac:picMk id="4" creationId="{6C59D0D8-CCC9-49D9-BD52-887E9C9D6ADC}"/>
          </ac:picMkLst>
        </pc:picChg>
      </pc:sldChg>
      <pc:sldChg chg="delSp">
        <pc:chgData name="McFarland, Annette" userId="e93d1f50-85ab-41a8-a34a-185a53159573" providerId="ADAL" clId="{41A8C6C5-7C70-4F02-87ED-62A2BEF51054}" dt="2019-11-20T16:55:12.303" v="19" actId="478"/>
        <pc:sldMkLst>
          <pc:docMk/>
          <pc:sldMk cId="3757189402" sldId="349"/>
        </pc:sldMkLst>
        <pc:spChg chg="del">
          <ac:chgData name="McFarland, Annette" userId="e93d1f50-85ab-41a8-a34a-185a53159573" providerId="ADAL" clId="{41A8C6C5-7C70-4F02-87ED-62A2BEF51054}" dt="2019-11-20T16:55:12.303" v="19" actId="478"/>
          <ac:spMkLst>
            <pc:docMk/>
            <pc:sldMk cId="3757189402" sldId="349"/>
            <ac:spMk id="4" creationId="{6D6A366A-ACDD-4077-A36D-FA2052FDFAD8}"/>
          </ac:spMkLst>
        </pc:spChg>
        <pc:picChg chg="del">
          <ac:chgData name="McFarland, Annette" userId="e93d1f50-85ab-41a8-a34a-185a53159573" providerId="ADAL" clId="{41A8C6C5-7C70-4F02-87ED-62A2BEF51054}" dt="2019-11-20T16:55:10.895" v="18" actId="478"/>
          <ac:picMkLst>
            <pc:docMk/>
            <pc:sldMk cId="3757189402" sldId="349"/>
            <ac:picMk id="8" creationId="{138F48FB-7A4B-43AD-B470-78B89C29214E}"/>
          </ac:picMkLst>
        </pc:picChg>
      </pc:sldChg>
      <pc:sldChg chg="delSp">
        <pc:chgData name="McFarland, Annette" userId="e93d1f50-85ab-41a8-a34a-185a53159573" providerId="ADAL" clId="{41A8C6C5-7C70-4F02-87ED-62A2BEF51054}" dt="2019-11-20T16:55:18.312" v="21" actId="478"/>
        <pc:sldMkLst>
          <pc:docMk/>
          <pc:sldMk cId="238941635" sldId="351"/>
        </pc:sldMkLst>
        <pc:spChg chg="del">
          <ac:chgData name="McFarland, Annette" userId="e93d1f50-85ab-41a8-a34a-185a53159573" providerId="ADAL" clId="{41A8C6C5-7C70-4F02-87ED-62A2BEF51054}" dt="2019-11-20T16:55:18.312" v="21" actId="478"/>
          <ac:spMkLst>
            <pc:docMk/>
            <pc:sldMk cId="238941635" sldId="351"/>
            <ac:spMk id="5" creationId="{E3D90CB4-CEAB-449E-AB0D-6F0B9CAE4019}"/>
          </ac:spMkLst>
        </pc:spChg>
        <pc:picChg chg="del">
          <ac:chgData name="McFarland, Annette" userId="e93d1f50-85ab-41a8-a34a-185a53159573" providerId="ADAL" clId="{41A8C6C5-7C70-4F02-87ED-62A2BEF51054}" dt="2019-11-20T16:55:16.720" v="20" actId="478"/>
          <ac:picMkLst>
            <pc:docMk/>
            <pc:sldMk cId="238941635" sldId="351"/>
            <ac:picMk id="6" creationId="{16B0484B-6B64-40AC-B0AB-C7C5E5401F9F}"/>
          </ac:picMkLst>
        </pc:picChg>
      </pc:sldChg>
      <pc:sldChg chg="delSp">
        <pc:chgData name="McFarland, Annette" userId="e93d1f50-85ab-41a8-a34a-185a53159573" providerId="ADAL" clId="{41A8C6C5-7C70-4F02-87ED-62A2BEF51054}" dt="2019-11-20T16:59:55.784" v="23" actId="478"/>
        <pc:sldMkLst>
          <pc:docMk/>
          <pc:sldMk cId="2153279156" sldId="357"/>
        </pc:sldMkLst>
        <pc:spChg chg="del">
          <ac:chgData name="McFarland, Annette" userId="e93d1f50-85ab-41a8-a34a-185a53159573" providerId="ADAL" clId="{41A8C6C5-7C70-4F02-87ED-62A2BEF51054}" dt="2019-11-20T16:59:55.784" v="23" actId="478"/>
          <ac:spMkLst>
            <pc:docMk/>
            <pc:sldMk cId="2153279156" sldId="357"/>
            <ac:spMk id="5" creationId="{00000000-0000-0000-0000-000000000000}"/>
          </ac:spMkLst>
        </pc:spChg>
        <pc:picChg chg="del">
          <ac:chgData name="McFarland, Annette" userId="e93d1f50-85ab-41a8-a34a-185a53159573" providerId="ADAL" clId="{41A8C6C5-7C70-4F02-87ED-62A2BEF51054}" dt="2019-11-20T16:59:54.088" v="22" actId="478"/>
          <ac:picMkLst>
            <pc:docMk/>
            <pc:sldMk cId="2153279156" sldId="357"/>
            <ac:picMk id="4" creationId="{99B530C1-E7D1-45DE-99EA-74B6E327BDBC}"/>
          </ac:picMkLst>
        </pc:picChg>
      </pc:sldChg>
      <pc:sldChg chg="delSp">
        <pc:chgData name="McFarland, Annette" userId="e93d1f50-85ab-41a8-a34a-185a53159573" providerId="ADAL" clId="{41A8C6C5-7C70-4F02-87ED-62A2BEF51054}" dt="2019-11-20T17:00:00.435" v="25" actId="478"/>
        <pc:sldMkLst>
          <pc:docMk/>
          <pc:sldMk cId="946147147" sldId="365"/>
        </pc:sldMkLst>
        <pc:spChg chg="del">
          <ac:chgData name="McFarland, Annette" userId="e93d1f50-85ab-41a8-a34a-185a53159573" providerId="ADAL" clId="{41A8C6C5-7C70-4F02-87ED-62A2BEF51054}" dt="2019-11-20T17:00:00.435" v="25" actId="478"/>
          <ac:spMkLst>
            <pc:docMk/>
            <pc:sldMk cId="946147147" sldId="365"/>
            <ac:spMk id="4" creationId="{E673D25E-7069-47D7-9BC1-A74608C6471F}"/>
          </ac:spMkLst>
        </pc:spChg>
        <pc:picChg chg="del">
          <ac:chgData name="McFarland, Annette" userId="e93d1f50-85ab-41a8-a34a-185a53159573" providerId="ADAL" clId="{41A8C6C5-7C70-4F02-87ED-62A2BEF51054}" dt="2019-11-20T16:59:59.155" v="24" actId="478"/>
          <ac:picMkLst>
            <pc:docMk/>
            <pc:sldMk cId="946147147" sldId="365"/>
            <ac:picMk id="6" creationId="{AC86D879-1C5D-4117-8B3F-ECDD434A17EE}"/>
          </ac:picMkLst>
        </pc:picChg>
      </pc:sldChg>
      <pc:sldChg chg="delSp">
        <pc:chgData name="McFarland, Annette" userId="e93d1f50-85ab-41a8-a34a-185a53159573" providerId="ADAL" clId="{41A8C6C5-7C70-4F02-87ED-62A2BEF51054}" dt="2019-11-20T17:00:05.592" v="27" actId="478"/>
        <pc:sldMkLst>
          <pc:docMk/>
          <pc:sldMk cId="62276645" sldId="373"/>
        </pc:sldMkLst>
        <pc:spChg chg="del">
          <ac:chgData name="McFarland, Annette" userId="e93d1f50-85ab-41a8-a34a-185a53159573" providerId="ADAL" clId="{41A8C6C5-7C70-4F02-87ED-62A2BEF51054}" dt="2019-11-20T17:00:05.592" v="27" actId="478"/>
          <ac:spMkLst>
            <pc:docMk/>
            <pc:sldMk cId="62276645" sldId="373"/>
            <ac:spMk id="5" creationId="{00000000-0000-0000-0000-000000000000}"/>
          </ac:spMkLst>
        </pc:spChg>
        <pc:picChg chg="del">
          <ac:chgData name="McFarland, Annette" userId="e93d1f50-85ab-41a8-a34a-185a53159573" providerId="ADAL" clId="{41A8C6C5-7C70-4F02-87ED-62A2BEF51054}" dt="2019-11-20T17:00:03.680" v="26" actId="478"/>
          <ac:picMkLst>
            <pc:docMk/>
            <pc:sldMk cId="62276645" sldId="373"/>
            <ac:picMk id="4" creationId="{9194080F-9462-4E60-B52D-DC2C5F30FE19}"/>
          </ac:picMkLst>
        </pc:picChg>
      </pc:sldChg>
      <pc:sldChg chg="delSp">
        <pc:chgData name="McFarland, Annette" userId="e93d1f50-85ab-41a8-a34a-185a53159573" providerId="ADAL" clId="{41A8C6C5-7C70-4F02-87ED-62A2BEF51054}" dt="2019-11-20T17:00:10.328" v="29" actId="478"/>
        <pc:sldMkLst>
          <pc:docMk/>
          <pc:sldMk cId="2261690213" sldId="379"/>
        </pc:sldMkLst>
        <pc:spChg chg="del">
          <ac:chgData name="McFarland, Annette" userId="e93d1f50-85ab-41a8-a34a-185a53159573" providerId="ADAL" clId="{41A8C6C5-7C70-4F02-87ED-62A2BEF51054}" dt="2019-11-20T17:00:10.328" v="29" actId="478"/>
          <ac:spMkLst>
            <pc:docMk/>
            <pc:sldMk cId="2261690213" sldId="379"/>
            <ac:spMk id="4" creationId="{8D11CAD3-2811-40A2-837E-08BF4134465E}"/>
          </ac:spMkLst>
        </pc:spChg>
        <pc:picChg chg="del">
          <ac:chgData name="McFarland, Annette" userId="e93d1f50-85ab-41a8-a34a-185a53159573" providerId="ADAL" clId="{41A8C6C5-7C70-4F02-87ED-62A2BEF51054}" dt="2019-11-20T17:00:08.537" v="28" actId="478"/>
          <ac:picMkLst>
            <pc:docMk/>
            <pc:sldMk cId="2261690213" sldId="379"/>
            <ac:picMk id="6" creationId="{E602BDA5-5DCC-48F4-96D9-D60C3B0817BF}"/>
          </ac:picMkLst>
        </pc:picChg>
      </pc:sldChg>
      <pc:sldChg chg="delSp">
        <pc:chgData name="McFarland, Annette" userId="e93d1f50-85ab-41a8-a34a-185a53159573" providerId="ADAL" clId="{41A8C6C5-7C70-4F02-87ED-62A2BEF51054}" dt="2019-11-20T17:00:14.508" v="31" actId="478"/>
        <pc:sldMkLst>
          <pc:docMk/>
          <pc:sldMk cId="1295406784" sldId="384"/>
        </pc:sldMkLst>
        <pc:spChg chg="del">
          <ac:chgData name="McFarland, Annette" userId="e93d1f50-85ab-41a8-a34a-185a53159573" providerId="ADAL" clId="{41A8C6C5-7C70-4F02-87ED-62A2BEF51054}" dt="2019-11-20T17:00:14.508" v="31" actId="478"/>
          <ac:spMkLst>
            <pc:docMk/>
            <pc:sldMk cId="1295406784" sldId="384"/>
            <ac:spMk id="4" creationId="{6A0E6B37-CD32-4B5E-9493-04528284BF0E}"/>
          </ac:spMkLst>
        </pc:spChg>
        <pc:picChg chg="del">
          <ac:chgData name="McFarland, Annette" userId="e93d1f50-85ab-41a8-a34a-185a53159573" providerId="ADAL" clId="{41A8C6C5-7C70-4F02-87ED-62A2BEF51054}" dt="2019-11-20T17:00:12.905" v="30" actId="478"/>
          <ac:picMkLst>
            <pc:docMk/>
            <pc:sldMk cId="1295406784" sldId="384"/>
            <ac:picMk id="6" creationId="{2F2890C7-EFB4-47DB-B847-0BE4F4F4952C}"/>
          </ac:picMkLst>
        </pc:picChg>
      </pc:sldChg>
      <pc:sldChg chg="delSp">
        <pc:chgData name="McFarland, Annette" userId="e93d1f50-85ab-41a8-a34a-185a53159573" providerId="ADAL" clId="{41A8C6C5-7C70-4F02-87ED-62A2BEF51054}" dt="2019-11-20T17:00:18.584" v="33" actId="478"/>
        <pc:sldMkLst>
          <pc:docMk/>
          <pc:sldMk cId="2689491733" sldId="390"/>
        </pc:sldMkLst>
        <pc:spChg chg="del">
          <ac:chgData name="McFarland, Annette" userId="e93d1f50-85ab-41a8-a34a-185a53159573" providerId="ADAL" clId="{41A8C6C5-7C70-4F02-87ED-62A2BEF51054}" dt="2019-11-20T17:00:18.584" v="33" actId="478"/>
          <ac:spMkLst>
            <pc:docMk/>
            <pc:sldMk cId="2689491733" sldId="390"/>
            <ac:spMk id="4" creationId="{7958BB00-104F-46B7-BCAC-B9C9F6CCE3AF}"/>
          </ac:spMkLst>
        </pc:spChg>
        <pc:picChg chg="del">
          <ac:chgData name="McFarland, Annette" userId="e93d1f50-85ab-41a8-a34a-185a53159573" providerId="ADAL" clId="{41A8C6C5-7C70-4F02-87ED-62A2BEF51054}" dt="2019-11-20T17:00:17.249" v="32" actId="478"/>
          <ac:picMkLst>
            <pc:docMk/>
            <pc:sldMk cId="2689491733" sldId="390"/>
            <ac:picMk id="6" creationId="{EF5CEAD0-950F-422D-81AC-AC84ABB0E022}"/>
          </ac:picMkLst>
        </pc:picChg>
      </pc:sldChg>
      <pc:sldChg chg="delSp">
        <pc:chgData name="McFarland, Annette" userId="e93d1f50-85ab-41a8-a34a-185a53159573" providerId="ADAL" clId="{41A8C6C5-7C70-4F02-87ED-62A2BEF51054}" dt="2019-11-20T17:00:24.016" v="35" actId="478"/>
        <pc:sldMkLst>
          <pc:docMk/>
          <pc:sldMk cId="486222412" sldId="397"/>
        </pc:sldMkLst>
        <pc:spChg chg="del">
          <ac:chgData name="McFarland, Annette" userId="e93d1f50-85ab-41a8-a34a-185a53159573" providerId="ADAL" clId="{41A8C6C5-7C70-4F02-87ED-62A2BEF51054}" dt="2019-11-20T17:00:24.016" v="35" actId="478"/>
          <ac:spMkLst>
            <pc:docMk/>
            <pc:sldMk cId="486222412" sldId="397"/>
            <ac:spMk id="4" creationId="{4205AD29-9AC2-464A-B4C1-F244D779EB6C}"/>
          </ac:spMkLst>
        </pc:spChg>
        <pc:picChg chg="del">
          <ac:chgData name="McFarland, Annette" userId="e93d1f50-85ab-41a8-a34a-185a53159573" providerId="ADAL" clId="{41A8C6C5-7C70-4F02-87ED-62A2BEF51054}" dt="2019-11-20T17:00:22.076" v="34" actId="478"/>
          <ac:picMkLst>
            <pc:docMk/>
            <pc:sldMk cId="486222412" sldId="397"/>
            <ac:picMk id="6" creationId="{3F7F70E5-00F1-4B6E-B658-4873C378D26F}"/>
          </ac:picMkLst>
        </pc:picChg>
      </pc:sldChg>
      <pc:sldChg chg="delSp">
        <pc:chgData name="McFarland, Annette" userId="e93d1f50-85ab-41a8-a34a-185a53159573" providerId="ADAL" clId="{41A8C6C5-7C70-4F02-87ED-62A2BEF51054}" dt="2019-11-20T17:00:29.127" v="37" actId="478"/>
        <pc:sldMkLst>
          <pc:docMk/>
          <pc:sldMk cId="3222623638" sldId="401"/>
        </pc:sldMkLst>
        <pc:spChg chg="del">
          <ac:chgData name="McFarland, Annette" userId="e93d1f50-85ab-41a8-a34a-185a53159573" providerId="ADAL" clId="{41A8C6C5-7C70-4F02-87ED-62A2BEF51054}" dt="2019-11-20T17:00:29.127" v="37" actId="478"/>
          <ac:spMkLst>
            <pc:docMk/>
            <pc:sldMk cId="3222623638" sldId="401"/>
            <ac:spMk id="4" creationId="{F8C36547-260C-4048-B5C4-2C22977EE6F0}"/>
          </ac:spMkLst>
        </pc:spChg>
        <pc:picChg chg="del">
          <ac:chgData name="McFarland, Annette" userId="e93d1f50-85ab-41a8-a34a-185a53159573" providerId="ADAL" clId="{41A8C6C5-7C70-4F02-87ED-62A2BEF51054}" dt="2019-11-20T17:00:26.755" v="36" actId="478"/>
          <ac:picMkLst>
            <pc:docMk/>
            <pc:sldMk cId="3222623638" sldId="401"/>
            <ac:picMk id="6" creationId="{C3194C73-7417-4ABE-ABB6-A70DD52832DA}"/>
          </ac:picMkLst>
        </pc:picChg>
      </pc:sldChg>
      <pc:sldChg chg="delSp">
        <pc:chgData name="McFarland, Annette" userId="e93d1f50-85ab-41a8-a34a-185a53159573" providerId="ADAL" clId="{41A8C6C5-7C70-4F02-87ED-62A2BEF51054}" dt="2019-11-20T17:00:33.547" v="39" actId="478"/>
        <pc:sldMkLst>
          <pc:docMk/>
          <pc:sldMk cId="3561226105" sldId="405"/>
        </pc:sldMkLst>
        <pc:spChg chg="del">
          <ac:chgData name="McFarland, Annette" userId="e93d1f50-85ab-41a8-a34a-185a53159573" providerId="ADAL" clId="{41A8C6C5-7C70-4F02-87ED-62A2BEF51054}" dt="2019-11-20T17:00:33.547" v="39" actId="478"/>
          <ac:spMkLst>
            <pc:docMk/>
            <pc:sldMk cId="3561226105" sldId="405"/>
            <ac:spMk id="5" creationId="{00000000-0000-0000-0000-000000000000}"/>
          </ac:spMkLst>
        </pc:spChg>
        <pc:picChg chg="del">
          <ac:chgData name="McFarland, Annette" userId="e93d1f50-85ab-41a8-a34a-185a53159573" providerId="ADAL" clId="{41A8C6C5-7C70-4F02-87ED-62A2BEF51054}" dt="2019-11-20T17:00:31.840" v="38" actId="478"/>
          <ac:picMkLst>
            <pc:docMk/>
            <pc:sldMk cId="3561226105" sldId="405"/>
            <ac:picMk id="4" creationId="{8685ACF5-B35F-4D24-84ED-E452CF4CC5B7}"/>
          </ac:picMkLst>
        </pc:picChg>
      </pc:sldChg>
      <pc:sldChg chg="delSp">
        <pc:chgData name="McFarland, Annette" userId="e93d1f50-85ab-41a8-a34a-185a53159573" providerId="ADAL" clId="{41A8C6C5-7C70-4F02-87ED-62A2BEF51054}" dt="2019-11-20T17:00:39.096" v="41" actId="478"/>
        <pc:sldMkLst>
          <pc:docMk/>
          <pc:sldMk cId="1488831187" sldId="414"/>
        </pc:sldMkLst>
        <pc:spChg chg="del">
          <ac:chgData name="McFarland, Annette" userId="e93d1f50-85ab-41a8-a34a-185a53159573" providerId="ADAL" clId="{41A8C6C5-7C70-4F02-87ED-62A2BEF51054}" dt="2019-11-20T17:00:39.096" v="41" actId="478"/>
          <ac:spMkLst>
            <pc:docMk/>
            <pc:sldMk cId="1488831187" sldId="414"/>
            <ac:spMk id="4" creationId="{7958BB00-104F-46B7-BCAC-B9C9F6CCE3AF}"/>
          </ac:spMkLst>
        </pc:spChg>
        <pc:picChg chg="del">
          <ac:chgData name="McFarland, Annette" userId="e93d1f50-85ab-41a8-a34a-185a53159573" providerId="ADAL" clId="{41A8C6C5-7C70-4F02-87ED-62A2BEF51054}" dt="2019-11-20T17:00:37.320" v="40" actId="478"/>
          <ac:picMkLst>
            <pc:docMk/>
            <pc:sldMk cId="1488831187" sldId="414"/>
            <ac:picMk id="5" creationId="{FC6EEBDE-28A2-4E30-99DB-18F5235CFE43}"/>
          </ac:picMkLst>
        </pc:picChg>
      </pc:sldChg>
      <pc:sldChg chg="delSp">
        <pc:chgData name="McFarland, Annette" userId="e93d1f50-85ab-41a8-a34a-185a53159573" providerId="ADAL" clId="{41A8C6C5-7C70-4F02-87ED-62A2BEF51054}" dt="2019-11-20T17:00:44.822" v="43" actId="478"/>
        <pc:sldMkLst>
          <pc:docMk/>
          <pc:sldMk cId="1973964417" sldId="423"/>
        </pc:sldMkLst>
        <pc:spChg chg="del">
          <ac:chgData name="McFarland, Annette" userId="e93d1f50-85ab-41a8-a34a-185a53159573" providerId="ADAL" clId="{41A8C6C5-7C70-4F02-87ED-62A2BEF51054}" dt="2019-11-20T17:00:44.822" v="43" actId="478"/>
          <ac:spMkLst>
            <pc:docMk/>
            <pc:sldMk cId="1973964417" sldId="423"/>
            <ac:spMk id="7" creationId="{3A4D3933-DEAD-4017-B513-BEFE14595528}"/>
          </ac:spMkLst>
        </pc:spChg>
        <pc:picChg chg="del">
          <ac:chgData name="McFarland, Annette" userId="e93d1f50-85ab-41a8-a34a-185a53159573" providerId="ADAL" clId="{41A8C6C5-7C70-4F02-87ED-62A2BEF51054}" dt="2019-11-20T17:00:43" v="42" actId="478"/>
          <ac:picMkLst>
            <pc:docMk/>
            <pc:sldMk cId="1973964417" sldId="423"/>
            <ac:picMk id="8" creationId="{B6321461-7232-4AA0-B728-8BBB1E616E12}"/>
          </ac:picMkLst>
        </pc:picChg>
      </pc:sldChg>
      <pc:sldChg chg="delSp">
        <pc:chgData name="McFarland, Annette" userId="e93d1f50-85ab-41a8-a34a-185a53159573" providerId="ADAL" clId="{41A8C6C5-7C70-4F02-87ED-62A2BEF51054}" dt="2019-11-20T17:00:51.832" v="45" actId="478"/>
        <pc:sldMkLst>
          <pc:docMk/>
          <pc:sldMk cId="1406214587" sldId="434"/>
        </pc:sldMkLst>
        <pc:spChg chg="del">
          <ac:chgData name="McFarland, Annette" userId="e93d1f50-85ab-41a8-a34a-185a53159573" providerId="ADAL" clId="{41A8C6C5-7C70-4F02-87ED-62A2BEF51054}" dt="2019-11-20T17:00:51.832" v="45" actId="478"/>
          <ac:spMkLst>
            <pc:docMk/>
            <pc:sldMk cId="1406214587" sldId="434"/>
            <ac:spMk id="8" creationId="{4C2C0365-874F-4F99-A4AC-899F9D08B892}"/>
          </ac:spMkLst>
        </pc:spChg>
        <pc:picChg chg="del">
          <ac:chgData name="McFarland, Annette" userId="e93d1f50-85ab-41a8-a34a-185a53159573" providerId="ADAL" clId="{41A8C6C5-7C70-4F02-87ED-62A2BEF51054}" dt="2019-11-20T17:00:50.152" v="44" actId="478"/>
          <ac:picMkLst>
            <pc:docMk/>
            <pc:sldMk cId="1406214587" sldId="434"/>
            <ac:picMk id="9" creationId="{BA385F7B-7FB8-4E2F-B830-1503484F8880}"/>
          </ac:picMkLst>
        </pc:picChg>
      </pc:sldChg>
      <pc:sldChg chg="delSp">
        <pc:chgData name="McFarland, Annette" userId="e93d1f50-85ab-41a8-a34a-185a53159573" providerId="ADAL" clId="{41A8C6C5-7C70-4F02-87ED-62A2BEF51054}" dt="2019-11-20T17:00:55.536" v="47" actId="478"/>
        <pc:sldMkLst>
          <pc:docMk/>
          <pc:sldMk cId="2844046156" sldId="437"/>
        </pc:sldMkLst>
        <pc:spChg chg="del">
          <ac:chgData name="McFarland, Annette" userId="e93d1f50-85ab-41a8-a34a-185a53159573" providerId="ADAL" clId="{41A8C6C5-7C70-4F02-87ED-62A2BEF51054}" dt="2019-11-20T17:00:55.536" v="47" actId="478"/>
          <ac:spMkLst>
            <pc:docMk/>
            <pc:sldMk cId="2844046156" sldId="437"/>
            <ac:spMk id="8" creationId="{B7579D87-CCA3-4382-BF1A-DB02E56B1003}"/>
          </ac:spMkLst>
        </pc:spChg>
        <pc:picChg chg="del">
          <ac:chgData name="McFarland, Annette" userId="e93d1f50-85ab-41a8-a34a-185a53159573" providerId="ADAL" clId="{41A8C6C5-7C70-4F02-87ED-62A2BEF51054}" dt="2019-11-20T17:00:54.168" v="46" actId="478"/>
          <ac:picMkLst>
            <pc:docMk/>
            <pc:sldMk cId="2844046156" sldId="437"/>
            <ac:picMk id="9" creationId="{09D73063-D813-4EC3-9FD0-3D56F0A05BCA}"/>
          </ac:picMkLst>
        </pc:picChg>
      </pc:sldChg>
      <pc:sldChg chg="delSp">
        <pc:chgData name="McFarland, Annette" userId="e93d1f50-85ab-41a8-a34a-185a53159573" providerId="ADAL" clId="{41A8C6C5-7C70-4F02-87ED-62A2BEF51054}" dt="2019-11-20T17:00:59.716" v="49" actId="478"/>
        <pc:sldMkLst>
          <pc:docMk/>
          <pc:sldMk cId="448893508" sldId="440"/>
        </pc:sldMkLst>
        <pc:spChg chg="del">
          <ac:chgData name="McFarland, Annette" userId="e93d1f50-85ab-41a8-a34a-185a53159573" providerId="ADAL" clId="{41A8C6C5-7C70-4F02-87ED-62A2BEF51054}" dt="2019-11-20T17:00:59.716" v="49" actId="478"/>
          <ac:spMkLst>
            <pc:docMk/>
            <pc:sldMk cId="448893508" sldId="440"/>
            <ac:spMk id="5" creationId="{BB4D52CE-9377-4917-A32E-C1A38A121993}"/>
          </ac:spMkLst>
        </pc:spChg>
        <pc:picChg chg="del">
          <ac:chgData name="McFarland, Annette" userId="e93d1f50-85ab-41a8-a34a-185a53159573" providerId="ADAL" clId="{41A8C6C5-7C70-4F02-87ED-62A2BEF51054}" dt="2019-11-20T17:00:58.096" v="48" actId="478"/>
          <ac:picMkLst>
            <pc:docMk/>
            <pc:sldMk cId="448893508" sldId="440"/>
            <ac:picMk id="7" creationId="{48AAD67E-C79A-4F17-899A-C3D91B7CDBB6}"/>
          </ac:picMkLst>
        </pc:picChg>
      </pc:sldChg>
      <pc:sldChg chg="delSp">
        <pc:chgData name="McFarland, Annette" userId="e93d1f50-85ab-41a8-a34a-185a53159573" providerId="ADAL" clId="{41A8C6C5-7C70-4F02-87ED-62A2BEF51054}" dt="2019-11-20T17:01:06.392" v="51" actId="478"/>
        <pc:sldMkLst>
          <pc:docMk/>
          <pc:sldMk cId="604556830" sldId="453"/>
        </pc:sldMkLst>
        <pc:spChg chg="del">
          <ac:chgData name="McFarland, Annette" userId="e93d1f50-85ab-41a8-a34a-185a53159573" providerId="ADAL" clId="{41A8C6C5-7C70-4F02-87ED-62A2BEF51054}" dt="2019-11-20T17:01:06.392" v="51" actId="478"/>
          <ac:spMkLst>
            <pc:docMk/>
            <pc:sldMk cId="604556830" sldId="453"/>
            <ac:spMk id="5" creationId="{00000000-0000-0000-0000-000000000000}"/>
          </ac:spMkLst>
        </pc:spChg>
        <pc:picChg chg="del">
          <ac:chgData name="McFarland, Annette" userId="e93d1f50-85ab-41a8-a34a-185a53159573" providerId="ADAL" clId="{41A8C6C5-7C70-4F02-87ED-62A2BEF51054}" dt="2019-11-20T17:01:04.625" v="50" actId="478"/>
          <ac:picMkLst>
            <pc:docMk/>
            <pc:sldMk cId="604556830" sldId="453"/>
            <ac:picMk id="4" creationId="{31F2A88D-52FC-4998-92EB-B4F3C4F6B68B}"/>
          </ac:picMkLst>
        </pc:picChg>
      </pc:sldChg>
      <pc:sldChg chg="delSp">
        <pc:chgData name="McFarland, Annette" userId="e93d1f50-85ab-41a8-a34a-185a53159573" providerId="ADAL" clId="{41A8C6C5-7C70-4F02-87ED-62A2BEF51054}" dt="2019-11-20T17:01:11.640" v="53" actId="478"/>
        <pc:sldMkLst>
          <pc:docMk/>
          <pc:sldMk cId="3456609920" sldId="458"/>
        </pc:sldMkLst>
        <pc:spChg chg="del">
          <ac:chgData name="McFarland, Annette" userId="e93d1f50-85ab-41a8-a34a-185a53159573" providerId="ADAL" clId="{41A8C6C5-7C70-4F02-87ED-62A2BEF51054}" dt="2019-11-20T17:01:11.640" v="53" actId="478"/>
          <ac:spMkLst>
            <pc:docMk/>
            <pc:sldMk cId="3456609920" sldId="458"/>
            <ac:spMk id="4" creationId="{F05FE17D-7133-4A9C-8DE7-A5A014B3FD50}"/>
          </ac:spMkLst>
        </pc:spChg>
        <pc:picChg chg="del">
          <ac:chgData name="McFarland, Annette" userId="e93d1f50-85ab-41a8-a34a-185a53159573" providerId="ADAL" clId="{41A8C6C5-7C70-4F02-87ED-62A2BEF51054}" dt="2019-11-20T17:01:10.008" v="52" actId="478"/>
          <ac:picMkLst>
            <pc:docMk/>
            <pc:sldMk cId="3456609920" sldId="458"/>
            <ac:picMk id="6" creationId="{B8FB44BC-0A3F-42FD-B318-9577CDED241D}"/>
          </ac:picMkLst>
        </pc:picChg>
      </pc:sldChg>
      <pc:sldChg chg="delSp">
        <pc:chgData name="McFarland, Annette" userId="e93d1f50-85ab-41a8-a34a-185a53159573" providerId="ADAL" clId="{41A8C6C5-7C70-4F02-87ED-62A2BEF51054}" dt="2019-11-20T17:01:17.339" v="55" actId="478"/>
        <pc:sldMkLst>
          <pc:docMk/>
          <pc:sldMk cId="3089455061" sldId="461"/>
        </pc:sldMkLst>
        <pc:spChg chg="del">
          <ac:chgData name="McFarland, Annette" userId="e93d1f50-85ab-41a8-a34a-185a53159573" providerId="ADAL" clId="{41A8C6C5-7C70-4F02-87ED-62A2BEF51054}" dt="2019-11-20T17:01:17.339" v="55" actId="478"/>
          <ac:spMkLst>
            <pc:docMk/>
            <pc:sldMk cId="3089455061" sldId="461"/>
            <ac:spMk id="7" creationId="{AB004E3D-C6F6-444C-8A50-D11C5B99E0A7}"/>
          </ac:spMkLst>
        </pc:spChg>
        <pc:picChg chg="del">
          <ac:chgData name="McFarland, Annette" userId="e93d1f50-85ab-41a8-a34a-185a53159573" providerId="ADAL" clId="{41A8C6C5-7C70-4F02-87ED-62A2BEF51054}" dt="2019-11-20T17:01:15.736" v="54" actId="478"/>
          <ac:picMkLst>
            <pc:docMk/>
            <pc:sldMk cId="3089455061" sldId="461"/>
            <ac:picMk id="8" creationId="{4607560C-33AC-4FF7-8DAB-9C5DB317FD3E}"/>
          </ac:picMkLst>
        </pc:picChg>
      </pc:sldChg>
      <pc:sldChg chg="delSp">
        <pc:chgData name="McFarland, Annette" userId="e93d1f50-85ab-41a8-a34a-185a53159573" providerId="ADAL" clId="{41A8C6C5-7C70-4F02-87ED-62A2BEF51054}" dt="2019-11-20T17:01:21.377" v="57" actId="478"/>
        <pc:sldMkLst>
          <pc:docMk/>
          <pc:sldMk cId="2336299299" sldId="465"/>
        </pc:sldMkLst>
        <pc:spChg chg="del">
          <ac:chgData name="McFarland, Annette" userId="e93d1f50-85ab-41a8-a34a-185a53159573" providerId="ADAL" clId="{41A8C6C5-7C70-4F02-87ED-62A2BEF51054}" dt="2019-11-20T17:01:21.377" v="57" actId="478"/>
          <ac:spMkLst>
            <pc:docMk/>
            <pc:sldMk cId="2336299299" sldId="465"/>
            <ac:spMk id="4" creationId="{82E0EF4B-D4B5-43B4-8BE1-AE08A610EE52}"/>
          </ac:spMkLst>
        </pc:spChg>
        <pc:picChg chg="del">
          <ac:chgData name="McFarland, Annette" userId="e93d1f50-85ab-41a8-a34a-185a53159573" providerId="ADAL" clId="{41A8C6C5-7C70-4F02-87ED-62A2BEF51054}" dt="2019-11-20T17:01:20.024" v="56" actId="478"/>
          <ac:picMkLst>
            <pc:docMk/>
            <pc:sldMk cId="2336299299" sldId="465"/>
            <ac:picMk id="6" creationId="{623EF4BC-D74F-4D1F-9D65-EA5141987077}"/>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00.xml.rels><?xml version="1.0" encoding="UTF-8" standalone="yes"?>
<Relationships xmlns="http://schemas.openxmlformats.org/package/2006/relationships"><Relationship Id="rId3" Type="http://schemas.openxmlformats.org/officeDocument/2006/relationships/themeOverride" Target="../theme/themeOverride64.xml"/><Relationship Id="rId2" Type="http://schemas.microsoft.com/office/2011/relationships/chartColorStyle" Target="colors100.xml"/><Relationship Id="rId1" Type="http://schemas.microsoft.com/office/2011/relationships/chartStyle" Target="style100.xml"/><Relationship Id="rId4" Type="http://schemas.openxmlformats.org/officeDocument/2006/relationships/package" Target="../embeddings/Microsoft_Excel_Worksheet99.xlsx"/></Relationships>
</file>

<file path=ppt/charts/_rels/chart101.xml.rels><?xml version="1.0" encoding="UTF-8" standalone="yes"?>
<Relationships xmlns="http://schemas.openxmlformats.org/package/2006/relationships"><Relationship Id="rId3" Type="http://schemas.openxmlformats.org/officeDocument/2006/relationships/themeOverride" Target="../theme/themeOverride65.xml"/><Relationship Id="rId2" Type="http://schemas.microsoft.com/office/2011/relationships/chartColorStyle" Target="colors101.xml"/><Relationship Id="rId1" Type="http://schemas.microsoft.com/office/2011/relationships/chartStyle" Target="style101.xml"/><Relationship Id="rId4" Type="http://schemas.openxmlformats.org/officeDocument/2006/relationships/package" Target="../embeddings/Microsoft_Excel_Worksheet100.xlsx"/></Relationships>
</file>

<file path=ppt/charts/_rels/chart102.xml.rels><?xml version="1.0" encoding="UTF-8" standalone="yes"?>
<Relationships xmlns="http://schemas.openxmlformats.org/package/2006/relationships"><Relationship Id="rId3" Type="http://schemas.openxmlformats.org/officeDocument/2006/relationships/themeOverride" Target="../theme/themeOverride66.xml"/><Relationship Id="rId2" Type="http://schemas.microsoft.com/office/2011/relationships/chartColorStyle" Target="colors102.xml"/><Relationship Id="rId1" Type="http://schemas.microsoft.com/office/2011/relationships/chartStyle" Target="style102.xml"/><Relationship Id="rId4" Type="http://schemas.openxmlformats.org/officeDocument/2006/relationships/package" Target="../embeddings/Microsoft_Excel_Worksheet101.xlsx"/></Relationships>
</file>

<file path=ppt/charts/_rels/chart103.xml.rels><?xml version="1.0" encoding="UTF-8" standalone="yes"?>
<Relationships xmlns="http://schemas.openxmlformats.org/package/2006/relationships"><Relationship Id="rId3" Type="http://schemas.openxmlformats.org/officeDocument/2006/relationships/themeOverride" Target="../theme/themeOverride67.xml"/><Relationship Id="rId2" Type="http://schemas.microsoft.com/office/2011/relationships/chartColorStyle" Target="colors103.xml"/><Relationship Id="rId1" Type="http://schemas.microsoft.com/office/2011/relationships/chartStyle" Target="style103.xml"/><Relationship Id="rId4" Type="http://schemas.openxmlformats.org/officeDocument/2006/relationships/package" Target="../embeddings/Microsoft_Excel_Worksheet102.xlsx"/></Relationships>
</file>

<file path=ppt/charts/_rels/chart104.xml.rels><?xml version="1.0" encoding="UTF-8" standalone="yes"?>
<Relationships xmlns="http://schemas.openxmlformats.org/package/2006/relationships"><Relationship Id="rId3" Type="http://schemas.openxmlformats.org/officeDocument/2006/relationships/themeOverride" Target="../theme/themeOverride68.xml"/><Relationship Id="rId2" Type="http://schemas.microsoft.com/office/2011/relationships/chartColorStyle" Target="colors104.xml"/><Relationship Id="rId1" Type="http://schemas.microsoft.com/office/2011/relationships/chartStyle" Target="style104.xml"/><Relationship Id="rId4" Type="http://schemas.openxmlformats.org/officeDocument/2006/relationships/package" Target="../embeddings/Microsoft_Excel_Worksheet103.xlsx"/></Relationships>
</file>

<file path=ppt/charts/_rels/chart105.xml.rels><?xml version="1.0" encoding="UTF-8" standalone="yes"?>
<Relationships xmlns="http://schemas.openxmlformats.org/package/2006/relationships"><Relationship Id="rId3" Type="http://schemas.openxmlformats.org/officeDocument/2006/relationships/themeOverride" Target="../theme/themeOverride69.xml"/><Relationship Id="rId2" Type="http://schemas.microsoft.com/office/2011/relationships/chartColorStyle" Target="colors105.xml"/><Relationship Id="rId1" Type="http://schemas.microsoft.com/office/2011/relationships/chartStyle" Target="style105.xml"/><Relationship Id="rId4" Type="http://schemas.openxmlformats.org/officeDocument/2006/relationships/package" Target="../embeddings/Microsoft_Excel_Worksheet104.xlsx"/></Relationships>
</file>

<file path=ppt/charts/_rels/chart106.xml.rels><?xml version="1.0" encoding="UTF-8" standalone="yes"?>
<Relationships xmlns="http://schemas.openxmlformats.org/package/2006/relationships"><Relationship Id="rId3" Type="http://schemas.openxmlformats.org/officeDocument/2006/relationships/themeOverride" Target="../theme/themeOverride70.xml"/><Relationship Id="rId2" Type="http://schemas.microsoft.com/office/2011/relationships/chartColorStyle" Target="colors106.xml"/><Relationship Id="rId1" Type="http://schemas.microsoft.com/office/2011/relationships/chartStyle" Target="style106.xml"/><Relationship Id="rId4" Type="http://schemas.openxmlformats.org/officeDocument/2006/relationships/package" Target="../embeddings/Microsoft_Excel_Worksheet105.xlsx"/></Relationships>
</file>

<file path=ppt/charts/_rels/chart107.xml.rels><?xml version="1.0" encoding="UTF-8" standalone="yes"?>
<Relationships xmlns="http://schemas.openxmlformats.org/package/2006/relationships"><Relationship Id="rId3" Type="http://schemas.openxmlformats.org/officeDocument/2006/relationships/themeOverride" Target="../theme/themeOverride71.xml"/><Relationship Id="rId2" Type="http://schemas.microsoft.com/office/2011/relationships/chartColorStyle" Target="colors107.xml"/><Relationship Id="rId1" Type="http://schemas.microsoft.com/office/2011/relationships/chartStyle" Target="style107.xml"/><Relationship Id="rId4" Type="http://schemas.openxmlformats.org/officeDocument/2006/relationships/package" Target="../embeddings/Microsoft_Excel_Worksheet106.xlsx"/></Relationships>
</file>

<file path=ppt/charts/_rels/chart108.xml.rels><?xml version="1.0" encoding="UTF-8" standalone="yes"?>
<Relationships xmlns="http://schemas.openxmlformats.org/package/2006/relationships"><Relationship Id="rId3" Type="http://schemas.openxmlformats.org/officeDocument/2006/relationships/themeOverride" Target="../theme/themeOverride72.xml"/><Relationship Id="rId2" Type="http://schemas.microsoft.com/office/2011/relationships/chartColorStyle" Target="colors108.xml"/><Relationship Id="rId1" Type="http://schemas.microsoft.com/office/2011/relationships/chartStyle" Target="style108.xml"/><Relationship Id="rId4" Type="http://schemas.openxmlformats.org/officeDocument/2006/relationships/package" Target="../embeddings/Microsoft_Excel_Worksheet107.xlsx"/></Relationships>
</file>

<file path=ppt/charts/_rels/chart109.xml.rels><?xml version="1.0" encoding="UTF-8" standalone="yes"?>
<Relationships xmlns="http://schemas.openxmlformats.org/package/2006/relationships"><Relationship Id="rId3" Type="http://schemas.openxmlformats.org/officeDocument/2006/relationships/themeOverride" Target="../theme/themeOverride73.xml"/><Relationship Id="rId2" Type="http://schemas.microsoft.com/office/2011/relationships/chartColorStyle" Target="colors109.xml"/><Relationship Id="rId1" Type="http://schemas.microsoft.com/office/2011/relationships/chartStyle" Target="style109.xml"/><Relationship Id="rId4" Type="http://schemas.openxmlformats.org/officeDocument/2006/relationships/package" Target="../embeddings/Microsoft_Excel_Worksheet108.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10.xml.rels><?xml version="1.0" encoding="UTF-8" standalone="yes"?>
<Relationships xmlns="http://schemas.openxmlformats.org/package/2006/relationships"><Relationship Id="rId3" Type="http://schemas.openxmlformats.org/officeDocument/2006/relationships/themeOverride" Target="../theme/themeOverride74.xml"/><Relationship Id="rId2" Type="http://schemas.microsoft.com/office/2011/relationships/chartColorStyle" Target="colors110.xml"/><Relationship Id="rId1" Type="http://schemas.microsoft.com/office/2011/relationships/chartStyle" Target="style110.xml"/><Relationship Id="rId4" Type="http://schemas.openxmlformats.org/officeDocument/2006/relationships/package" Target="../embeddings/Microsoft_Excel_Worksheet109.xlsx"/></Relationships>
</file>

<file path=ppt/charts/_rels/chart111.xml.rels><?xml version="1.0" encoding="UTF-8" standalone="yes"?>
<Relationships xmlns="http://schemas.openxmlformats.org/package/2006/relationships"><Relationship Id="rId3" Type="http://schemas.openxmlformats.org/officeDocument/2006/relationships/themeOverride" Target="../theme/themeOverride75.xml"/><Relationship Id="rId2" Type="http://schemas.microsoft.com/office/2011/relationships/chartColorStyle" Target="colors111.xml"/><Relationship Id="rId1" Type="http://schemas.microsoft.com/office/2011/relationships/chartStyle" Target="style111.xml"/><Relationship Id="rId4" Type="http://schemas.openxmlformats.org/officeDocument/2006/relationships/package" Target="../embeddings/Microsoft_Excel_Worksheet110.xlsx"/></Relationships>
</file>

<file path=ppt/charts/_rels/chart112.xml.rels><?xml version="1.0" encoding="UTF-8" standalone="yes"?>
<Relationships xmlns="http://schemas.openxmlformats.org/package/2006/relationships"><Relationship Id="rId3" Type="http://schemas.openxmlformats.org/officeDocument/2006/relationships/themeOverride" Target="../theme/themeOverride76.xml"/><Relationship Id="rId2" Type="http://schemas.microsoft.com/office/2011/relationships/chartColorStyle" Target="colors112.xml"/><Relationship Id="rId1" Type="http://schemas.microsoft.com/office/2011/relationships/chartStyle" Target="style112.xml"/><Relationship Id="rId4" Type="http://schemas.openxmlformats.org/officeDocument/2006/relationships/package" Target="../embeddings/Microsoft_Excel_Worksheet111.xlsx"/></Relationships>
</file>

<file path=ppt/charts/_rels/chart113.xml.rels><?xml version="1.0" encoding="UTF-8" standalone="yes"?>
<Relationships xmlns="http://schemas.openxmlformats.org/package/2006/relationships"><Relationship Id="rId3" Type="http://schemas.openxmlformats.org/officeDocument/2006/relationships/themeOverride" Target="../theme/themeOverride77.xml"/><Relationship Id="rId2" Type="http://schemas.microsoft.com/office/2011/relationships/chartColorStyle" Target="colors113.xml"/><Relationship Id="rId1" Type="http://schemas.microsoft.com/office/2011/relationships/chartStyle" Target="style113.xml"/><Relationship Id="rId4" Type="http://schemas.openxmlformats.org/officeDocument/2006/relationships/package" Target="../embeddings/Microsoft_Excel_Worksheet112.xlsx"/></Relationships>
</file>

<file path=ppt/charts/_rels/chart114.xml.rels><?xml version="1.0" encoding="UTF-8" standalone="yes"?>
<Relationships xmlns="http://schemas.openxmlformats.org/package/2006/relationships"><Relationship Id="rId3" Type="http://schemas.openxmlformats.org/officeDocument/2006/relationships/themeOverride" Target="../theme/themeOverride78.xml"/><Relationship Id="rId2" Type="http://schemas.microsoft.com/office/2011/relationships/chartColorStyle" Target="colors114.xml"/><Relationship Id="rId1" Type="http://schemas.microsoft.com/office/2011/relationships/chartStyle" Target="style114.xml"/><Relationship Id="rId4" Type="http://schemas.openxmlformats.org/officeDocument/2006/relationships/package" Target="../embeddings/Microsoft_Excel_Worksheet113.xlsx"/></Relationships>
</file>

<file path=ppt/charts/_rels/chart115.xml.rels><?xml version="1.0" encoding="UTF-8" standalone="yes"?>
<Relationships xmlns="http://schemas.openxmlformats.org/package/2006/relationships"><Relationship Id="rId3" Type="http://schemas.openxmlformats.org/officeDocument/2006/relationships/themeOverride" Target="../theme/themeOverride79.xml"/><Relationship Id="rId2" Type="http://schemas.microsoft.com/office/2011/relationships/chartColorStyle" Target="colors115.xml"/><Relationship Id="rId1" Type="http://schemas.microsoft.com/office/2011/relationships/chartStyle" Target="style115.xml"/><Relationship Id="rId4" Type="http://schemas.openxmlformats.org/officeDocument/2006/relationships/package" Target="../embeddings/Microsoft_Excel_Worksheet114.xlsx"/></Relationships>
</file>

<file path=ppt/charts/_rels/chart116.xml.rels><?xml version="1.0" encoding="UTF-8" standalone="yes"?>
<Relationships xmlns="http://schemas.openxmlformats.org/package/2006/relationships"><Relationship Id="rId3" Type="http://schemas.openxmlformats.org/officeDocument/2006/relationships/package" Target="../embeddings/Microsoft_Excel_Worksheet115.xlsx"/><Relationship Id="rId2" Type="http://schemas.microsoft.com/office/2011/relationships/chartColorStyle" Target="colors116.xml"/><Relationship Id="rId1" Type="http://schemas.microsoft.com/office/2011/relationships/chartStyle" Target="style116.xml"/></Relationships>
</file>

<file path=ppt/charts/_rels/chart117.xml.rels><?xml version="1.0" encoding="UTF-8" standalone="yes"?>
<Relationships xmlns="http://schemas.openxmlformats.org/package/2006/relationships"><Relationship Id="rId3" Type="http://schemas.openxmlformats.org/officeDocument/2006/relationships/package" Target="../embeddings/Microsoft_Excel_Worksheet116.xlsx"/><Relationship Id="rId2" Type="http://schemas.microsoft.com/office/2011/relationships/chartColorStyle" Target="colors117.xml"/><Relationship Id="rId1" Type="http://schemas.microsoft.com/office/2011/relationships/chartStyle" Target="style117.xml"/></Relationships>
</file>

<file path=ppt/charts/_rels/chart118.xml.rels><?xml version="1.0" encoding="UTF-8" standalone="yes"?>
<Relationships xmlns="http://schemas.openxmlformats.org/package/2006/relationships"><Relationship Id="rId3" Type="http://schemas.openxmlformats.org/officeDocument/2006/relationships/themeOverride" Target="../theme/themeOverride80.xml"/><Relationship Id="rId2" Type="http://schemas.microsoft.com/office/2011/relationships/chartColorStyle" Target="colors118.xml"/><Relationship Id="rId1" Type="http://schemas.microsoft.com/office/2011/relationships/chartStyle" Target="style118.xml"/><Relationship Id="rId4" Type="http://schemas.openxmlformats.org/officeDocument/2006/relationships/package" Target="../embeddings/Microsoft_Excel_Worksheet117.xlsx"/></Relationships>
</file>

<file path=ppt/charts/_rels/chart119.xml.rels><?xml version="1.0" encoding="UTF-8" standalone="yes"?>
<Relationships xmlns="http://schemas.openxmlformats.org/package/2006/relationships"><Relationship Id="rId3" Type="http://schemas.openxmlformats.org/officeDocument/2006/relationships/themeOverride" Target="../theme/themeOverride81.xml"/><Relationship Id="rId2" Type="http://schemas.microsoft.com/office/2011/relationships/chartColorStyle" Target="colors119.xml"/><Relationship Id="rId1" Type="http://schemas.microsoft.com/office/2011/relationships/chartStyle" Target="style119.xml"/><Relationship Id="rId4" Type="http://schemas.openxmlformats.org/officeDocument/2006/relationships/package" Target="../embeddings/Microsoft_Excel_Worksheet118.xlsx"/></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20.xml.rels><?xml version="1.0" encoding="UTF-8" standalone="yes"?>
<Relationships xmlns="http://schemas.openxmlformats.org/package/2006/relationships"><Relationship Id="rId3" Type="http://schemas.openxmlformats.org/officeDocument/2006/relationships/themeOverride" Target="../theme/themeOverride82.xml"/><Relationship Id="rId2" Type="http://schemas.microsoft.com/office/2011/relationships/chartColorStyle" Target="colors120.xml"/><Relationship Id="rId1" Type="http://schemas.microsoft.com/office/2011/relationships/chartStyle" Target="style120.xml"/><Relationship Id="rId4" Type="http://schemas.openxmlformats.org/officeDocument/2006/relationships/package" Target="../embeddings/Microsoft_Excel_Worksheet119.xlsx"/></Relationships>
</file>

<file path=ppt/charts/_rels/chart121.xml.rels><?xml version="1.0" encoding="UTF-8" standalone="yes"?>
<Relationships xmlns="http://schemas.openxmlformats.org/package/2006/relationships"><Relationship Id="rId3" Type="http://schemas.openxmlformats.org/officeDocument/2006/relationships/themeOverride" Target="../theme/themeOverride83.xml"/><Relationship Id="rId2" Type="http://schemas.microsoft.com/office/2011/relationships/chartColorStyle" Target="colors121.xml"/><Relationship Id="rId1" Type="http://schemas.microsoft.com/office/2011/relationships/chartStyle" Target="style121.xml"/><Relationship Id="rId4" Type="http://schemas.openxmlformats.org/officeDocument/2006/relationships/package" Target="../embeddings/Microsoft_Excel_Worksheet120.xlsx"/></Relationships>
</file>

<file path=ppt/charts/_rels/chart122.xml.rels><?xml version="1.0" encoding="UTF-8" standalone="yes"?>
<Relationships xmlns="http://schemas.openxmlformats.org/package/2006/relationships"><Relationship Id="rId3" Type="http://schemas.openxmlformats.org/officeDocument/2006/relationships/themeOverride" Target="../theme/themeOverride84.xml"/><Relationship Id="rId2" Type="http://schemas.microsoft.com/office/2011/relationships/chartColorStyle" Target="colors122.xml"/><Relationship Id="rId1" Type="http://schemas.microsoft.com/office/2011/relationships/chartStyle" Target="style122.xml"/><Relationship Id="rId4" Type="http://schemas.openxmlformats.org/officeDocument/2006/relationships/package" Target="../embeddings/Microsoft_Excel_Worksheet121.xlsx"/></Relationships>
</file>

<file path=ppt/charts/_rels/chart123.xml.rels><?xml version="1.0" encoding="UTF-8" standalone="yes"?>
<Relationships xmlns="http://schemas.openxmlformats.org/package/2006/relationships"><Relationship Id="rId3" Type="http://schemas.openxmlformats.org/officeDocument/2006/relationships/themeOverride" Target="../theme/themeOverride85.xml"/><Relationship Id="rId2" Type="http://schemas.microsoft.com/office/2011/relationships/chartColorStyle" Target="colors123.xml"/><Relationship Id="rId1" Type="http://schemas.microsoft.com/office/2011/relationships/chartStyle" Target="style123.xml"/><Relationship Id="rId4" Type="http://schemas.openxmlformats.org/officeDocument/2006/relationships/package" Target="../embeddings/Microsoft_Excel_Worksheet122.xlsx"/></Relationships>
</file>

<file path=ppt/charts/_rels/chart124.xml.rels><?xml version="1.0" encoding="UTF-8" standalone="yes"?>
<Relationships xmlns="http://schemas.openxmlformats.org/package/2006/relationships"><Relationship Id="rId3" Type="http://schemas.openxmlformats.org/officeDocument/2006/relationships/themeOverride" Target="../theme/themeOverride86.xml"/><Relationship Id="rId2" Type="http://schemas.microsoft.com/office/2011/relationships/chartColorStyle" Target="colors124.xml"/><Relationship Id="rId1" Type="http://schemas.microsoft.com/office/2011/relationships/chartStyle" Target="style124.xml"/><Relationship Id="rId4" Type="http://schemas.openxmlformats.org/officeDocument/2006/relationships/package" Target="../embeddings/Microsoft_Excel_Worksheet123.xlsx"/></Relationships>
</file>

<file path=ppt/charts/_rels/chart125.xml.rels><?xml version="1.0" encoding="UTF-8" standalone="yes"?>
<Relationships xmlns="http://schemas.openxmlformats.org/package/2006/relationships"><Relationship Id="rId3" Type="http://schemas.openxmlformats.org/officeDocument/2006/relationships/themeOverride" Target="../theme/themeOverride87.xml"/><Relationship Id="rId2" Type="http://schemas.microsoft.com/office/2011/relationships/chartColorStyle" Target="colors125.xml"/><Relationship Id="rId1" Type="http://schemas.microsoft.com/office/2011/relationships/chartStyle" Target="style125.xml"/><Relationship Id="rId4" Type="http://schemas.openxmlformats.org/officeDocument/2006/relationships/package" Target="../embeddings/Microsoft_Excel_Worksheet124.xlsx"/></Relationships>
</file>

<file path=ppt/charts/_rels/chart126.xml.rels><?xml version="1.0" encoding="UTF-8" standalone="yes"?>
<Relationships xmlns="http://schemas.openxmlformats.org/package/2006/relationships"><Relationship Id="rId3" Type="http://schemas.openxmlformats.org/officeDocument/2006/relationships/themeOverride" Target="../theme/themeOverride88.xml"/><Relationship Id="rId2" Type="http://schemas.microsoft.com/office/2011/relationships/chartColorStyle" Target="colors126.xml"/><Relationship Id="rId1" Type="http://schemas.microsoft.com/office/2011/relationships/chartStyle" Target="style126.xml"/><Relationship Id="rId4" Type="http://schemas.openxmlformats.org/officeDocument/2006/relationships/package" Target="../embeddings/Microsoft_Excel_Worksheet125.xlsx"/></Relationships>
</file>

<file path=ppt/charts/_rels/chart127.xml.rels><?xml version="1.0" encoding="UTF-8" standalone="yes"?>
<Relationships xmlns="http://schemas.openxmlformats.org/package/2006/relationships"><Relationship Id="rId3" Type="http://schemas.openxmlformats.org/officeDocument/2006/relationships/themeOverride" Target="../theme/themeOverride89.xml"/><Relationship Id="rId2" Type="http://schemas.microsoft.com/office/2011/relationships/chartColorStyle" Target="colors127.xml"/><Relationship Id="rId1" Type="http://schemas.microsoft.com/office/2011/relationships/chartStyle" Target="style127.xml"/><Relationship Id="rId4" Type="http://schemas.openxmlformats.org/officeDocument/2006/relationships/package" Target="../embeddings/Microsoft_Excel_Worksheet126.xlsx"/></Relationships>
</file>

<file path=ppt/charts/_rels/chart128.xml.rels><?xml version="1.0" encoding="UTF-8" standalone="yes"?>
<Relationships xmlns="http://schemas.openxmlformats.org/package/2006/relationships"><Relationship Id="rId3" Type="http://schemas.openxmlformats.org/officeDocument/2006/relationships/themeOverride" Target="../theme/themeOverride90.xml"/><Relationship Id="rId2" Type="http://schemas.microsoft.com/office/2011/relationships/chartColorStyle" Target="colors128.xml"/><Relationship Id="rId1" Type="http://schemas.microsoft.com/office/2011/relationships/chartStyle" Target="style128.xml"/><Relationship Id="rId4" Type="http://schemas.openxmlformats.org/officeDocument/2006/relationships/package" Target="../embeddings/Microsoft_Excel_Worksheet127.xlsx"/></Relationships>
</file>

<file path=ppt/charts/_rels/chart129.xml.rels><?xml version="1.0" encoding="UTF-8" standalone="yes"?>
<Relationships xmlns="http://schemas.openxmlformats.org/package/2006/relationships"><Relationship Id="rId3" Type="http://schemas.openxmlformats.org/officeDocument/2006/relationships/themeOverride" Target="../theme/themeOverride91.xml"/><Relationship Id="rId2" Type="http://schemas.microsoft.com/office/2011/relationships/chartColorStyle" Target="colors129.xml"/><Relationship Id="rId1" Type="http://schemas.microsoft.com/office/2011/relationships/chartStyle" Target="style129.xml"/><Relationship Id="rId4" Type="http://schemas.openxmlformats.org/officeDocument/2006/relationships/package" Target="../embeddings/Microsoft_Excel_Worksheet128.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30.xml.rels><?xml version="1.0" encoding="UTF-8" standalone="yes"?>
<Relationships xmlns="http://schemas.openxmlformats.org/package/2006/relationships"><Relationship Id="rId3" Type="http://schemas.openxmlformats.org/officeDocument/2006/relationships/themeOverride" Target="../theme/themeOverride92.xml"/><Relationship Id="rId2" Type="http://schemas.microsoft.com/office/2011/relationships/chartColorStyle" Target="colors130.xml"/><Relationship Id="rId1" Type="http://schemas.microsoft.com/office/2011/relationships/chartStyle" Target="style130.xml"/><Relationship Id="rId4" Type="http://schemas.openxmlformats.org/officeDocument/2006/relationships/package" Target="../embeddings/Microsoft_Excel_Worksheet129.xlsx"/></Relationships>
</file>

<file path=ppt/charts/_rels/chart131.xml.rels><?xml version="1.0" encoding="UTF-8" standalone="yes"?>
<Relationships xmlns="http://schemas.openxmlformats.org/package/2006/relationships"><Relationship Id="rId3" Type="http://schemas.openxmlformats.org/officeDocument/2006/relationships/themeOverride" Target="../theme/themeOverride93.xml"/><Relationship Id="rId2" Type="http://schemas.microsoft.com/office/2011/relationships/chartColorStyle" Target="colors131.xml"/><Relationship Id="rId1" Type="http://schemas.microsoft.com/office/2011/relationships/chartStyle" Target="style131.xml"/><Relationship Id="rId4" Type="http://schemas.openxmlformats.org/officeDocument/2006/relationships/package" Target="../embeddings/Microsoft_Excel_Worksheet130.xlsx"/></Relationships>
</file>

<file path=ppt/charts/_rels/chart132.xml.rels><?xml version="1.0" encoding="UTF-8" standalone="yes"?>
<Relationships xmlns="http://schemas.openxmlformats.org/package/2006/relationships"><Relationship Id="rId3" Type="http://schemas.openxmlformats.org/officeDocument/2006/relationships/themeOverride" Target="../theme/themeOverride94.xml"/><Relationship Id="rId2" Type="http://schemas.microsoft.com/office/2011/relationships/chartColorStyle" Target="colors132.xml"/><Relationship Id="rId1" Type="http://schemas.microsoft.com/office/2011/relationships/chartStyle" Target="style132.xml"/><Relationship Id="rId4" Type="http://schemas.openxmlformats.org/officeDocument/2006/relationships/package" Target="../embeddings/Microsoft_Excel_Worksheet131.xlsx"/></Relationships>
</file>

<file path=ppt/charts/_rels/chart133.xml.rels><?xml version="1.0" encoding="UTF-8" standalone="yes"?>
<Relationships xmlns="http://schemas.openxmlformats.org/package/2006/relationships"><Relationship Id="rId3" Type="http://schemas.openxmlformats.org/officeDocument/2006/relationships/package" Target="../embeddings/Microsoft_Excel_Worksheet132.xlsx"/><Relationship Id="rId2" Type="http://schemas.microsoft.com/office/2011/relationships/chartColorStyle" Target="colors133.xml"/><Relationship Id="rId1" Type="http://schemas.microsoft.com/office/2011/relationships/chartStyle" Target="style133.xml"/></Relationships>
</file>

<file path=ppt/charts/_rels/chart134.xml.rels><?xml version="1.0" encoding="UTF-8" standalone="yes"?>
<Relationships xmlns="http://schemas.openxmlformats.org/package/2006/relationships"><Relationship Id="rId3" Type="http://schemas.openxmlformats.org/officeDocument/2006/relationships/themeOverride" Target="../theme/themeOverride95.xml"/><Relationship Id="rId2" Type="http://schemas.microsoft.com/office/2011/relationships/chartColorStyle" Target="colors134.xml"/><Relationship Id="rId1" Type="http://schemas.microsoft.com/office/2011/relationships/chartStyle" Target="style134.xml"/><Relationship Id="rId4" Type="http://schemas.openxmlformats.org/officeDocument/2006/relationships/package" Target="../embeddings/Microsoft_Excel_Worksheet133.xlsx"/></Relationships>
</file>

<file path=ppt/charts/_rels/chart135.xml.rels><?xml version="1.0" encoding="UTF-8" standalone="yes"?>
<Relationships xmlns="http://schemas.openxmlformats.org/package/2006/relationships"><Relationship Id="rId3" Type="http://schemas.openxmlformats.org/officeDocument/2006/relationships/themeOverride" Target="../theme/themeOverride96.xml"/><Relationship Id="rId2" Type="http://schemas.microsoft.com/office/2011/relationships/chartColorStyle" Target="colors135.xml"/><Relationship Id="rId1" Type="http://schemas.microsoft.com/office/2011/relationships/chartStyle" Target="style135.xml"/><Relationship Id="rId4" Type="http://schemas.openxmlformats.org/officeDocument/2006/relationships/package" Target="../embeddings/Microsoft_Excel_Worksheet134.xlsx"/></Relationships>
</file>

<file path=ppt/charts/_rels/chart136.xml.rels><?xml version="1.0" encoding="UTF-8" standalone="yes"?>
<Relationships xmlns="http://schemas.openxmlformats.org/package/2006/relationships"><Relationship Id="rId3" Type="http://schemas.openxmlformats.org/officeDocument/2006/relationships/package" Target="../embeddings/Microsoft_Excel_Worksheet135.xlsx"/><Relationship Id="rId2" Type="http://schemas.microsoft.com/office/2011/relationships/chartColorStyle" Target="colors136.xml"/><Relationship Id="rId1" Type="http://schemas.microsoft.com/office/2011/relationships/chartStyle" Target="style136.xml"/></Relationships>
</file>

<file path=ppt/charts/_rels/chart137.xml.rels><?xml version="1.0" encoding="UTF-8" standalone="yes"?>
<Relationships xmlns="http://schemas.openxmlformats.org/package/2006/relationships"><Relationship Id="rId3" Type="http://schemas.openxmlformats.org/officeDocument/2006/relationships/themeOverride" Target="../theme/themeOverride97.xml"/><Relationship Id="rId2" Type="http://schemas.microsoft.com/office/2011/relationships/chartColorStyle" Target="colors137.xml"/><Relationship Id="rId1" Type="http://schemas.microsoft.com/office/2011/relationships/chartStyle" Target="style137.xml"/><Relationship Id="rId4" Type="http://schemas.openxmlformats.org/officeDocument/2006/relationships/package" Target="../embeddings/Microsoft_Excel_Worksheet136.xlsx"/></Relationships>
</file>

<file path=ppt/charts/_rels/chart138.xml.rels><?xml version="1.0" encoding="UTF-8" standalone="yes"?>
<Relationships xmlns="http://schemas.openxmlformats.org/package/2006/relationships"><Relationship Id="rId3" Type="http://schemas.openxmlformats.org/officeDocument/2006/relationships/package" Target="../embeddings/Microsoft_Excel_Worksheet137.xlsx"/><Relationship Id="rId2" Type="http://schemas.microsoft.com/office/2011/relationships/chartColorStyle" Target="colors138.xml"/><Relationship Id="rId1" Type="http://schemas.microsoft.com/office/2011/relationships/chartStyle" Target="style138.xml"/></Relationships>
</file>

<file path=ppt/charts/_rels/chart139.xml.rels><?xml version="1.0" encoding="UTF-8" standalone="yes"?>
<Relationships xmlns="http://schemas.openxmlformats.org/package/2006/relationships"><Relationship Id="rId3" Type="http://schemas.openxmlformats.org/officeDocument/2006/relationships/package" Target="../embeddings/Microsoft_Excel_Worksheet138.xlsx"/><Relationship Id="rId2" Type="http://schemas.microsoft.com/office/2011/relationships/chartColorStyle" Target="colors139.xml"/><Relationship Id="rId1" Type="http://schemas.microsoft.com/office/2011/relationships/chartStyle" Target="style139.xml"/><Relationship Id="rId4" Type="http://schemas.openxmlformats.org/officeDocument/2006/relationships/chartUserShapes" Target="../drawings/drawing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40.xml.rels><?xml version="1.0" encoding="UTF-8" standalone="yes"?>
<Relationships xmlns="http://schemas.openxmlformats.org/package/2006/relationships"><Relationship Id="rId3" Type="http://schemas.openxmlformats.org/officeDocument/2006/relationships/package" Target="../embeddings/Microsoft_Excel_Worksheet139.xlsx"/><Relationship Id="rId2" Type="http://schemas.microsoft.com/office/2011/relationships/chartColorStyle" Target="colors140.xml"/><Relationship Id="rId1" Type="http://schemas.microsoft.com/office/2011/relationships/chartStyle" Target="style140.xml"/></Relationships>
</file>

<file path=ppt/charts/_rels/chart141.xml.rels><?xml version="1.0" encoding="UTF-8" standalone="yes"?>
<Relationships xmlns="http://schemas.openxmlformats.org/package/2006/relationships"><Relationship Id="rId3" Type="http://schemas.openxmlformats.org/officeDocument/2006/relationships/package" Target="../embeddings/Microsoft_Excel_Worksheet140.xlsx"/><Relationship Id="rId2" Type="http://schemas.microsoft.com/office/2011/relationships/chartColorStyle" Target="colors141.xml"/><Relationship Id="rId1" Type="http://schemas.microsoft.com/office/2011/relationships/chartStyle" Target="style141.xml"/><Relationship Id="rId4" Type="http://schemas.openxmlformats.org/officeDocument/2006/relationships/chartUserShapes" Target="../drawings/drawing4.xml"/></Relationships>
</file>

<file path=ppt/charts/_rels/chart142.xml.rels><?xml version="1.0" encoding="UTF-8" standalone="yes"?>
<Relationships xmlns="http://schemas.openxmlformats.org/package/2006/relationships"><Relationship Id="rId3" Type="http://schemas.openxmlformats.org/officeDocument/2006/relationships/package" Target="../embeddings/Microsoft_Excel_Worksheet141.xlsx"/><Relationship Id="rId2" Type="http://schemas.microsoft.com/office/2011/relationships/chartColorStyle" Target="colors142.xml"/><Relationship Id="rId1" Type="http://schemas.microsoft.com/office/2011/relationships/chartStyle" Target="style142.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2.xml"/><Relationship Id="rId1" Type="http://schemas.microsoft.com/office/2011/relationships/chartStyle" Target="style32.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chartUserShapes" Target="../drawings/drawing1.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package" Target="../embeddings/Microsoft_Excel_Worksheet39.xlsx"/></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2.xml"/><Relationship Id="rId1" Type="http://schemas.microsoft.com/office/2011/relationships/chartStyle" Target="style42.xml"/></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package" Target="../embeddings/Microsoft_Excel_Worksheet47.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package" Target="../embeddings/Microsoft_Excel_Worksheet49.xlsx"/></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package" Target="../embeddings/Microsoft_Excel_Worksheet50.xlsx"/></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52.xml"/><Relationship Id="rId1" Type="http://schemas.microsoft.com/office/2011/relationships/chartStyle" Target="style52.xml"/></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Microsoft_Excel_Worksheet52.xlsx"/></Relationships>
</file>

<file path=ppt/charts/_rels/chart54.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Microsoft_Excel_Worksheet53.xlsx"/></Relationships>
</file>

<file path=ppt/charts/_rels/chart55.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package" Target="../embeddings/Microsoft_Excel_Worksheet54.xlsx"/></Relationships>
</file>

<file path=ppt/charts/_rels/chart56.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56.xml"/><Relationship Id="rId1" Type="http://schemas.microsoft.com/office/2011/relationships/chartStyle" Target="style56.xml"/><Relationship Id="rId4" Type="http://schemas.openxmlformats.org/officeDocument/2006/relationships/package" Target="../embeddings/Microsoft_Excel_Worksheet55.xlsx"/></Relationships>
</file>

<file path=ppt/charts/_rels/chart57.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package" Target="../embeddings/Microsoft_Excel_Worksheet56.xlsx"/></Relationships>
</file>

<file path=ppt/charts/_rels/chart58.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Microsoft_Excel_Worksheet57.xlsx"/></Relationships>
</file>

<file path=ppt/charts/_rels/chart59.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package" Target="../embeddings/Microsoft_Excel_Worksheet58.xlsx"/></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60.xml"/><Relationship Id="rId1" Type="http://schemas.microsoft.com/office/2011/relationships/chartStyle" Target="style60.xml"/><Relationship Id="rId4" Type="http://schemas.openxmlformats.org/officeDocument/2006/relationships/package" Target="../embeddings/Microsoft_Excel_Worksheet59.xlsx"/></Relationships>
</file>

<file path=ppt/charts/_rels/chart61.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61.xml"/><Relationship Id="rId1" Type="http://schemas.microsoft.com/office/2011/relationships/chartStyle" Target="style61.xml"/><Relationship Id="rId4" Type="http://schemas.openxmlformats.org/officeDocument/2006/relationships/package" Target="../embeddings/Microsoft_Excel_Worksheet60.xlsx"/></Relationships>
</file>

<file path=ppt/charts/_rels/chart62.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62.xml"/><Relationship Id="rId1" Type="http://schemas.microsoft.com/office/2011/relationships/chartStyle" Target="style62.xml"/><Relationship Id="rId4" Type="http://schemas.openxmlformats.org/officeDocument/2006/relationships/package" Target="../embeddings/Microsoft_Excel_Worksheet61.xlsx"/></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63.xml"/><Relationship Id="rId1" Type="http://schemas.microsoft.com/office/2011/relationships/chartStyle" Target="style63.xml"/><Relationship Id="rId4" Type="http://schemas.openxmlformats.org/officeDocument/2006/relationships/package" Target="../embeddings/Microsoft_Excel_Worksheet62.xlsx"/></Relationships>
</file>

<file path=ppt/charts/_rels/chart64.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64.xml"/><Relationship Id="rId1" Type="http://schemas.microsoft.com/office/2011/relationships/chartStyle" Target="style64.xml"/><Relationship Id="rId4" Type="http://schemas.openxmlformats.org/officeDocument/2006/relationships/package" Target="../embeddings/Microsoft_Excel_Worksheet63.xlsx"/></Relationships>
</file>

<file path=ppt/charts/_rels/chart65.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65.xml"/><Relationship Id="rId1" Type="http://schemas.microsoft.com/office/2011/relationships/chartStyle" Target="style65.xml"/><Relationship Id="rId4" Type="http://schemas.openxmlformats.org/officeDocument/2006/relationships/package" Target="../embeddings/Microsoft_Excel_Worksheet64.xlsx"/></Relationships>
</file>

<file path=ppt/charts/_rels/chart66.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66.xml"/><Relationship Id="rId1" Type="http://schemas.microsoft.com/office/2011/relationships/chartStyle" Target="style66.xml"/><Relationship Id="rId5" Type="http://schemas.openxmlformats.org/officeDocument/2006/relationships/chartUserShapes" Target="../drawings/drawing2.xml"/><Relationship Id="rId4" Type="http://schemas.openxmlformats.org/officeDocument/2006/relationships/package" Target="../embeddings/Microsoft_Excel_Worksheet65.xlsx"/></Relationships>
</file>

<file path=ppt/charts/_rels/chart67.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67.xml"/><Relationship Id="rId1" Type="http://schemas.microsoft.com/office/2011/relationships/chartStyle" Target="style67.xml"/><Relationship Id="rId4" Type="http://schemas.openxmlformats.org/officeDocument/2006/relationships/package" Target="../embeddings/Microsoft_Excel_Worksheet66.xlsx"/></Relationships>
</file>

<file path=ppt/charts/_rels/chart68.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68.xml"/><Relationship Id="rId1" Type="http://schemas.microsoft.com/office/2011/relationships/chartStyle" Target="style68.xml"/><Relationship Id="rId4" Type="http://schemas.openxmlformats.org/officeDocument/2006/relationships/package" Target="../embeddings/Microsoft_Excel_Worksheet67.xlsx"/></Relationships>
</file>

<file path=ppt/charts/_rels/chart69.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69.xml"/><Relationship Id="rId1" Type="http://schemas.microsoft.com/office/2011/relationships/chartStyle" Target="style69.xml"/><Relationship Id="rId4" Type="http://schemas.openxmlformats.org/officeDocument/2006/relationships/package" Target="../embeddings/Microsoft_Excel_Worksheet68.xlsx"/></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70.xml"/><Relationship Id="rId1" Type="http://schemas.microsoft.com/office/2011/relationships/chartStyle" Target="style70.xml"/><Relationship Id="rId4" Type="http://schemas.openxmlformats.org/officeDocument/2006/relationships/package" Target="../embeddings/Microsoft_Excel_Worksheet69.xlsx"/></Relationships>
</file>

<file path=ppt/charts/_rels/chart71.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71.xml"/><Relationship Id="rId1" Type="http://schemas.microsoft.com/office/2011/relationships/chartStyle" Target="style71.xml"/><Relationship Id="rId4" Type="http://schemas.openxmlformats.org/officeDocument/2006/relationships/package" Target="../embeddings/Microsoft_Excel_Worksheet70.xlsx"/></Relationships>
</file>

<file path=ppt/charts/_rels/chart72.xml.rels><?xml version="1.0" encoding="UTF-8" standalone="yes"?>
<Relationships xmlns="http://schemas.openxmlformats.org/package/2006/relationships"><Relationship Id="rId3" Type="http://schemas.openxmlformats.org/officeDocument/2006/relationships/themeOverride" Target="../theme/themeOverride47.xml"/><Relationship Id="rId2" Type="http://schemas.microsoft.com/office/2011/relationships/chartColorStyle" Target="colors72.xml"/><Relationship Id="rId1" Type="http://schemas.microsoft.com/office/2011/relationships/chartStyle" Target="style72.xml"/><Relationship Id="rId4" Type="http://schemas.openxmlformats.org/officeDocument/2006/relationships/package" Target="../embeddings/Microsoft_Excel_Worksheet71.xlsx"/></Relationships>
</file>

<file path=ppt/charts/_rels/chart73.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73.xml"/><Relationship Id="rId1" Type="http://schemas.microsoft.com/office/2011/relationships/chartStyle" Target="style73.xml"/><Relationship Id="rId4" Type="http://schemas.openxmlformats.org/officeDocument/2006/relationships/package" Target="../embeddings/Microsoft_Excel_Worksheet72.xlsx"/></Relationships>
</file>

<file path=ppt/charts/_rels/chart74.xml.rels><?xml version="1.0" encoding="UTF-8" standalone="yes"?>
<Relationships xmlns="http://schemas.openxmlformats.org/package/2006/relationships"><Relationship Id="rId3" Type="http://schemas.openxmlformats.org/officeDocument/2006/relationships/themeOverride" Target="../theme/themeOverride49.xml"/><Relationship Id="rId2" Type="http://schemas.microsoft.com/office/2011/relationships/chartColorStyle" Target="colors74.xml"/><Relationship Id="rId1" Type="http://schemas.microsoft.com/office/2011/relationships/chartStyle" Target="style74.xml"/><Relationship Id="rId4" Type="http://schemas.openxmlformats.org/officeDocument/2006/relationships/package" Target="../embeddings/Microsoft_Excel_Worksheet73.xlsx"/></Relationships>
</file>

<file path=ppt/charts/_rels/chart75.xml.rels><?xml version="1.0" encoding="UTF-8" standalone="yes"?>
<Relationships xmlns="http://schemas.openxmlformats.org/package/2006/relationships"><Relationship Id="rId3" Type="http://schemas.openxmlformats.org/officeDocument/2006/relationships/themeOverride" Target="../theme/themeOverride50.xml"/><Relationship Id="rId2" Type="http://schemas.microsoft.com/office/2011/relationships/chartColorStyle" Target="colors75.xml"/><Relationship Id="rId1" Type="http://schemas.microsoft.com/office/2011/relationships/chartStyle" Target="style75.xml"/><Relationship Id="rId4" Type="http://schemas.openxmlformats.org/officeDocument/2006/relationships/package" Target="../embeddings/Microsoft_Excel_Worksheet74.xlsx"/></Relationships>
</file>

<file path=ppt/charts/_rels/chart76.xml.rels><?xml version="1.0" encoding="UTF-8" standalone="yes"?>
<Relationships xmlns="http://schemas.openxmlformats.org/package/2006/relationships"><Relationship Id="rId3" Type="http://schemas.openxmlformats.org/officeDocument/2006/relationships/themeOverride" Target="../theme/themeOverride51.xml"/><Relationship Id="rId2" Type="http://schemas.microsoft.com/office/2011/relationships/chartColorStyle" Target="colors76.xml"/><Relationship Id="rId1" Type="http://schemas.microsoft.com/office/2011/relationships/chartStyle" Target="style76.xml"/><Relationship Id="rId4" Type="http://schemas.openxmlformats.org/officeDocument/2006/relationships/package" Target="../embeddings/Microsoft_Excel_Worksheet75.xlsx"/></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77.xml"/><Relationship Id="rId1" Type="http://schemas.microsoft.com/office/2011/relationships/chartStyle" Target="style77.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78.xml"/><Relationship Id="rId1" Type="http://schemas.microsoft.com/office/2011/relationships/chartStyle" Target="style78.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79.xml"/><Relationship Id="rId1" Type="http://schemas.microsoft.com/office/2011/relationships/chartStyle" Target="style79.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80.xml"/><Relationship Id="rId1" Type="http://schemas.microsoft.com/office/2011/relationships/chartStyle" Target="style80.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81.xml"/><Relationship Id="rId1" Type="http://schemas.microsoft.com/office/2011/relationships/chartStyle" Target="style81.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81.xlsx"/><Relationship Id="rId2" Type="http://schemas.microsoft.com/office/2011/relationships/chartColorStyle" Target="colors82.xml"/><Relationship Id="rId1" Type="http://schemas.microsoft.com/office/2011/relationships/chartStyle" Target="style82.xml"/></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82.xlsx"/><Relationship Id="rId2" Type="http://schemas.microsoft.com/office/2011/relationships/chartColorStyle" Target="colors83.xml"/><Relationship Id="rId1" Type="http://schemas.microsoft.com/office/2011/relationships/chartStyle" Target="style83.xml"/></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52.xml"/><Relationship Id="rId2" Type="http://schemas.microsoft.com/office/2011/relationships/chartColorStyle" Target="colors84.xml"/><Relationship Id="rId1" Type="http://schemas.microsoft.com/office/2011/relationships/chartStyle" Target="style84.xml"/><Relationship Id="rId4" Type="http://schemas.openxmlformats.org/officeDocument/2006/relationships/package" Target="../embeddings/Microsoft_Excel_Worksheet83.xlsx"/></Relationships>
</file>

<file path=ppt/charts/_rels/chart85.xml.rels><?xml version="1.0" encoding="UTF-8" standalone="yes"?>
<Relationships xmlns="http://schemas.openxmlformats.org/package/2006/relationships"><Relationship Id="rId3" Type="http://schemas.openxmlformats.org/officeDocument/2006/relationships/package" Target="../embeddings/Microsoft_Excel_Worksheet84.xlsx"/><Relationship Id="rId2" Type="http://schemas.microsoft.com/office/2011/relationships/chartColorStyle" Target="colors85.xml"/><Relationship Id="rId1" Type="http://schemas.microsoft.com/office/2011/relationships/chartStyle" Target="style85.xml"/></Relationships>
</file>

<file path=ppt/charts/_rels/chart86.xml.rels><?xml version="1.0" encoding="UTF-8" standalone="yes"?>
<Relationships xmlns="http://schemas.openxmlformats.org/package/2006/relationships"><Relationship Id="rId3" Type="http://schemas.openxmlformats.org/officeDocument/2006/relationships/themeOverride" Target="../theme/themeOverride53.xml"/><Relationship Id="rId2" Type="http://schemas.microsoft.com/office/2011/relationships/chartColorStyle" Target="colors86.xml"/><Relationship Id="rId1" Type="http://schemas.microsoft.com/office/2011/relationships/chartStyle" Target="style86.xml"/><Relationship Id="rId4" Type="http://schemas.openxmlformats.org/officeDocument/2006/relationships/package" Target="../embeddings/Microsoft_Excel_Worksheet85.xlsx"/></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87.xml"/><Relationship Id="rId1" Type="http://schemas.microsoft.com/office/2011/relationships/chartStyle" Target="style87.xml"/></Relationships>
</file>

<file path=ppt/charts/_rels/chart88.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88.xml"/><Relationship Id="rId1" Type="http://schemas.microsoft.com/office/2011/relationships/chartStyle" Target="style88.xml"/><Relationship Id="rId4" Type="http://schemas.openxmlformats.org/officeDocument/2006/relationships/package" Target="../embeddings/Microsoft_Excel_Worksheet87.xlsx"/></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55.xml"/><Relationship Id="rId2" Type="http://schemas.microsoft.com/office/2011/relationships/chartColorStyle" Target="colors89.xml"/><Relationship Id="rId1" Type="http://schemas.microsoft.com/office/2011/relationships/chartStyle" Target="style89.xml"/><Relationship Id="rId4" Type="http://schemas.openxmlformats.org/officeDocument/2006/relationships/package" Target="../embeddings/Microsoft_Excel_Worksheet88.xlsx"/></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8.xlsx"/></Relationships>
</file>

<file path=ppt/charts/_rels/chart90.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90.xml"/><Relationship Id="rId1" Type="http://schemas.microsoft.com/office/2011/relationships/chartStyle" Target="style90.xml"/><Relationship Id="rId4" Type="http://schemas.openxmlformats.org/officeDocument/2006/relationships/package" Target="../embeddings/Microsoft_Excel_Worksheet89.xlsx"/></Relationships>
</file>

<file path=ppt/charts/_rels/chart91.xml.rels><?xml version="1.0" encoding="UTF-8" standalone="yes"?>
<Relationships xmlns="http://schemas.openxmlformats.org/package/2006/relationships"><Relationship Id="rId3" Type="http://schemas.openxmlformats.org/officeDocument/2006/relationships/themeOverride" Target="../theme/themeOverride57.xml"/><Relationship Id="rId2" Type="http://schemas.microsoft.com/office/2011/relationships/chartColorStyle" Target="colors91.xml"/><Relationship Id="rId1" Type="http://schemas.microsoft.com/office/2011/relationships/chartStyle" Target="style91.xml"/><Relationship Id="rId4" Type="http://schemas.openxmlformats.org/officeDocument/2006/relationships/package" Target="../embeddings/Microsoft_Excel_Worksheet90.xlsx"/></Relationships>
</file>

<file path=ppt/charts/_rels/chart92.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92.xml"/><Relationship Id="rId1" Type="http://schemas.microsoft.com/office/2011/relationships/chartStyle" Target="style92.xml"/></Relationships>
</file>

<file path=ppt/charts/_rels/chart93.xml.rels><?xml version="1.0" encoding="UTF-8" standalone="yes"?>
<Relationships xmlns="http://schemas.openxmlformats.org/package/2006/relationships"><Relationship Id="rId3" Type="http://schemas.openxmlformats.org/officeDocument/2006/relationships/themeOverride" Target="../theme/themeOverride58.xml"/><Relationship Id="rId2" Type="http://schemas.microsoft.com/office/2011/relationships/chartColorStyle" Target="colors93.xml"/><Relationship Id="rId1" Type="http://schemas.microsoft.com/office/2011/relationships/chartStyle" Target="style93.xml"/><Relationship Id="rId4" Type="http://schemas.openxmlformats.org/officeDocument/2006/relationships/package" Target="../embeddings/Microsoft_Excel_Worksheet92.xlsx"/></Relationships>
</file>

<file path=ppt/charts/_rels/chart94.xml.rels><?xml version="1.0" encoding="UTF-8" standalone="yes"?>
<Relationships xmlns="http://schemas.openxmlformats.org/package/2006/relationships"><Relationship Id="rId3" Type="http://schemas.openxmlformats.org/officeDocument/2006/relationships/themeOverride" Target="../theme/themeOverride59.xml"/><Relationship Id="rId2" Type="http://schemas.microsoft.com/office/2011/relationships/chartColorStyle" Target="colors94.xml"/><Relationship Id="rId1" Type="http://schemas.microsoft.com/office/2011/relationships/chartStyle" Target="style94.xml"/><Relationship Id="rId4" Type="http://schemas.openxmlformats.org/officeDocument/2006/relationships/package" Target="../embeddings/Microsoft_Excel_Worksheet93.xlsx"/></Relationships>
</file>

<file path=ppt/charts/_rels/chart95.xml.rels><?xml version="1.0" encoding="UTF-8" standalone="yes"?>
<Relationships xmlns="http://schemas.openxmlformats.org/package/2006/relationships"><Relationship Id="rId3" Type="http://schemas.openxmlformats.org/officeDocument/2006/relationships/themeOverride" Target="../theme/themeOverride60.xml"/><Relationship Id="rId2" Type="http://schemas.microsoft.com/office/2011/relationships/chartColorStyle" Target="colors95.xml"/><Relationship Id="rId1" Type="http://schemas.microsoft.com/office/2011/relationships/chartStyle" Target="style95.xml"/><Relationship Id="rId4" Type="http://schemas.openxmlformats.org/officeDocument/2006/relationships/package" Target="../embeddings/Microsoft_Excel_Worksheet94.xlsx"/></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61.xml"/><Relationship Id="rId2" Type="http://schemas.microsoft.com/office/2011/relationships/chartColorStyle" Target="colors96.xml"/><Relationship Id="rId1" Type="http://schemas.microsoft.com/office/2011/relationships/chartStyle" Target="style96.xml"/><Relationship Id="rId4" Type="http://schemas.openxmlformats.org/officeDocument/2006/relationships/package" Target="../embeddings/Microsoft_Excel_Worksheet95.xlsx"/></Relationships>
</file>

<file path=ppt/charts/_rels/chart97.xml.rels><?xml version="1.0" encoding="UTF-8" standalone="yes"?>
<Relationships xmlns="http://schemas.openxmlformats.org/package/2006/relationships"><Relationship Id="rId3" Type="http://schemas.openxmlformats.org/officeDocument/2006/relationships/package" Target="../embeddings/Microsoft_Excel_Worksheet96.xlsx"/><Relationship Id="rId2" Type="http://schemas.microsoft.com/office/2011/relationships/chartColorStyle" Target="colors97.xml"/><Relationship Id="rId1" Type="http://schemas.microsoft.com/office/2011/relationships/chartStyle" Target="style97.xml"/></Relationships>
</file>

<file path=ppt/charts/_rels/chart98.xml.rels><?xml version="1.0" encoding="UTF-8" standalone="yes"?>
<Relationships xmlns="http://schemas.openxmlformats.org/package/2006/relationships"><Relationship Id="rId3" Type="http://schemas.openxmlformats.org/officeDocument/2006/relationships/themeOverride" Target="../theme/themeOverride62.xml"/><Relationship Id="rId2" Type="http://schemas.microsoft.com/office/2011/relationships/chartColorStyle" Target="colors98.xml"/><Relationship Id="rId1" Type="http://schemas.microsoft.com/office/2011/relationships/chartStyle" Target="style98.xml"/><Relationship Id="rId4" Type="http://schemas.openxmlformats.org/officeDocument/2006/relationships/package" Target="../embeddings/Microsoft_Excel_Worksheet97.xlsx"/></Relationships>
</file>

<file path=ppt/charts/_rels/chart99.xml.rels><?xml version="1.0" encoding="UTF-8" standalone="yes"?>
<Relationships xmlns="http://schemas.openxmlformats.org/package/2006/relationships"><Relationship Id="rId3" Type="http://schemas.openxmlformats.org/officeDocument/2006/relationships/themeOverride" Target="../theme/themeOverride63.xml"/><Relationship Id="rId2" Type="http://schemas.microsoft.com/office/2011/relationships/chartColorStyle" Target="colors99.xml"/><Relationship Id="rId1" Type="http://schemas.microsoft.com/office/2011/relationships/chartStyle" Target="style99.xml"/><Relationship Id="rId4" Type="http://schemas.openxmlformats.org/officeDocument/2006/relationships/package" Target="../embeddings/Microsoft_Excel_Worksheet9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Improved</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66</c:v>
                </c:pt>
                <c:pt idx="1">
                  <c:v>74</c:v>
                </c:pt>
                <c:pt idx="2">
                  <c:v>58</c:v>
                </c:pt>
              </c:numCache>
            </c:numRef>
          </c:val>
          <c:extLst>
            <c:ext xmlns:c16="http://schemas.microsoft.com/office/drawing/2014/chart" uri="{C3380CC4-5D6E-409C-BE32-E72D297353CC}">
              <c16:uniqueId val="{00000000-31F0-4F9D-8DE1-6E9FE6A8B993}"/>
            </c:ext>
          </c:extLst>
        </c:ser>
        <c:ser>
          <c:idx val="1"/>
          <c:order val="1"/>
          <c:tx>
            <c:strRef>
              <c:f>Sheet1!$C$1</c:f>
              <c:strCache>
                <c:ptCount val="1"/>
                <c:pt idx="0">
                  <c:v>Unimproved</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34</c:v>
                </c:pt>
                <c:pt idx="1">
                  <c:v>26</c:v>
                </c:pt>
                <c:pt idx="2">
                  <c:v>42</c:v>
                </c:pt>
              </c:numCache>
            </c:numRef>
          </c:val>
          <c:extLst>
            <c:ext xmlns:c16="http://schemas.microsoft.com/office/drawing/2014/chart" uri="{C3380CC4-5D6E-409C-BE32-E72D297353CC}">
              <c16:uniqueId val="{00000001-31F0-4F9D-8DE1-6E9FE6A8B993}"/>
            </c:ext>
          </c:extLst>
        </c:ser>
        <c:dLbls>
          <c:dLblPos val="ctr"/>
          <c:showLegendKey val="0"/>
          <c:showVal val="1"/>
          <c:showCatName val="0"/>
          <c:showSerName val="0"/>
          <c:showPercent val="0"/>
          <c:showBubbleSize val="0"/>
        </c:dLbls>
        <c:gapWidth val="100"/>
        <c:overlap val="100"/>
        <c:axId val="301561320"/>
        <c:axId val="301560928"/>
      </c:barChart>
      <c:catAx>
        <c:axId val="3015613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01560928"/>
        <c:crosses val="autoZero"/>
        <c:auto val="1"/>
        <c:lblAlgn val="ctr"/>
        <c:lblOffset val="100"/>
        <c:noMultiLvlLbl val="0"/>
      </c:catAx>
      <c:valAx>
        <c:axId val="301560928"/>
        <c:scaling>
          <c:orientation val="minMax"/>
        </c:scaling>
        <c:delete val="1"/>
        <c:axPos val="l"/>
        <c:numFmt formatCode="0%" sourceLinked="1"/>
        <c:majorTickMark val="none"/>
        <c:minorTickMark val="none"/>
        <c:tickLblPos val="nextTo"/>
        <c:crossAx val="30156132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615419947506563"/>
          <c:y val="2.6602176541717048E-2"/>
          <c:w val="0.73352624671916011"/>
          <c:h val="0.97339782345828296"/>
        </c:manualLayout>
      </c:layout>
      <c:barChart>
        <c:barDir val="bar"/>
        <c:grouping val="clustered"/>
        <c:varyColors val="0"/>
        <c:ser>
          <c:idx val="0"/>
          <c:order val="0"/>
          <c:tx>
            <c:strRef>
              <c:f>Sheet1!$B$1</c:f>
              <c:strCache>
                <c:ptCount val="1"/>
                <c:pt idx="0">
                  <c:v>Men</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Unskilled manual</c:v>
                </c:pt>
                <c:pt idx="1">
                  <c:v>Clerical</c:v>
                </c:pt>
                <c:pt idx="2">
                  <c:v>Skilled manual</c:v>
                </c:pt>
                <c:pt idx="3">
                  <c:v>Professional/technical/ managerial</c:v>
                </c:pt>
                <c:pt idx="4">
                  <c:v>Agriculture</c:v>
                </c:pt>
                <c:pt idx="5">
                  <c:v>Sales &amp; service</c:v>
                </c:pt>
              </c:strCache>
            </c:strRef>
          </c:cat>
          <c:val>
            <c:numRef>
              <c:f>Sheet1!$B$2:$B$7</c:f>
              <c:numCache>
                <c:formatCode>0</c:formatCode>
                <c:ptCount val="6"/>
                <c:pt idx="0">
                  <c:v>7</c:v>
                </c:pt>
                <c:pt idx="1">
                  <c:v>2</c:v>
                </c:pt>
                <c:pt idx="2">
                  <c:v>12</c:v>
                </c:pt>
                <c:pt idx="3">
                  <c:v>13</c:v>
                </c:pt>
                <c:pt idx="4">
                  <c:v>41</c:v>
                </c:pt>
                <c:pt idx="5">
                  <c:v>26</c:v>
                </c:pt>
              </c:numCache>
            </c:numRef>
          </c:val>
          <c:extLst>
            <c:ext xmlns:c16="http://schemas.microsoft.com/office/drawing/2014/chart" uri="{C3380CC4-5D6E-409C-BE32-E72D297353CC}">
              <c16:uniqueId val="{00000000-0521-4CB1-84CD-5FD2EFD4651C}"/>
            </c:ext>
          </c:extLst>
        </c:ser>
        <c:ser>
          <c:idx val="1"/>
          <c:order val="1"/>
          <c:tx>
            <c:strRef>
              <c:f>Sheet1!$C$1</c:f>
              <c:strCache>
                <c:ptCount val="1"/>
                <c:pt idx="0">
                  <c:v>Women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Unskilled manual</c:v>
                </c:pt>
                <c:pt idx="1">
                  <c:v>Clerical</c:v>
                </c:pt>
                <c:pt idx="2">
                  <c:v>Skilled manual</c:v>
                </c:pt>
                <c:pt idx="3">
                  <c:v>Professional/technical/ managerial</c:v>
                </c:pt>
                <c:pt idx="4">
                  <c:v>Agriculture</c:v>
                </c:pt>
                <c:pt idx="5">
                  <c:v>Sales &amp; service</c:v>
                </c:pt>
              </c:strCache>
            </c:strRef>
          </c:cat>
          <c:val>
            <c:numRef>
              <c:f>Sheet1!$C$2:$C$7</c:f>
              <c:numCache>
                <c:formatCode>0</c:formatCode>
                <c:ptCount val="6"/>
                <c:pt idx="1">
                  <c:v>2</c:v>
                </c:pt>
                <c:pt idx="2">
                  <c:v>5</c:v>
                </c:pt>
                <c:pt idx="3">
                  <c:v>9</c:v>
                </c:pt>
                <c:pt idx="4">
                  <c:v>22</c:v>
                </c:pt>
                <c:pt idx="5">
                  <c:v>62</c:v>
                </c:pt>
              </c:numCache>
            </c:numRef>
          </c:val>
          <c:extLst>
            <c:ext xmlns:c16="http://schemas.microsoft.com/office/drawing/2014/chart" uri="{C3380CC4-5D6E-409C-BE32-E72D297353CC}">
              <c16:uniqueId val="{00000001-0521-4CB1-84CD-5FD2EFD4651C}"/>
            </c:ext>
          </c:extLst>
        </c:ser>
        <c:dLbls>
          <c:dLblPos val="outEnd"/>
          <c:showLegendKey val="0"/>
          <c:showVal val="1"/>
          <c:showCatName val="0"/>
          <c:showSerName val="0"/>
          <c:showPercent val="0"/>
          <c:showBubbleSize val="0"/>
        </c:dLbls>
        <c:gapWidth val="100"/>
        <c:axId val="311866568"/>
        <c:axId val="312477352"/>
      </c:barChart>
      <c:catAx>
        <c:axId val="31186656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12477352"/>
        <c:crosses val="autoZero"/>
        <c:auto val="1"/>
        <c:lblAlgn val="ctr"/>
        <c:lblOffset val="100"/>
        <c:noMultiLvlLbl val="0"/>
      </c:catAx>
      <c:valAx>
        <c:axId val="312477352"/>
        <c:scaling>
          <c:orientation val="minMax"/>
          <c:max val="100"/>
        </c:scaling>
        <c:delete val="1"/>
        <c:axPos val="b"/>
        <c:numFmt formatCode="0" sourceLinked="1"/>
        <c:majorTickMark val="out"/>
        <c:minorTickMark val="none"/>
        <c:tickLblPos val="nextTo"/>
        <c:crossAx val="31186656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3395024666762459E-2"/>
          <c:w val="0.96616035172886816"/>
          <c:h val="0.72653049845780204"/>
        </c:manualLayout>
      </c:layout>
      <c:barChart>
        <c:barDir val="col"/>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30CF-4C5B-87FA-76DBA223CA6B}"/>
              </c:ext>
            </c:extLst>
          </c:dPt>
          <c:dPt>
            <c:idx val="2"/>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30CF-4C5B-87FA-76DBA223CA6B}"/>
              </c:ext>
            </c:extLst>
          </c:dPt>
          <c:dPt>
            <c:idx val="4"/>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30CF-4C5B-87FA-76DBA223CA6B}"/>
              </c:ext>
            </c:extLst>
          </c:dPt>
          <c:dPt>
            <c:idx val="5"/>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30CF-4C5B-87FA-76DBA223CA6B}"/>
              </c:ext>
            </c:extLst>
          </c:dPt>
          <c:dPt>
            <c:idx val="6"/>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30CF-4C5B-87FA-76DBA223CA6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All household members</c:v>
                </c:pt>
                <c:pt idx="1">
                  <c:v>Children &lt;5</c:v>
                </c:pt>
                <c:pt idx="2">
                  <c:v>Pregnant women</c:v>
                </c:pt>
                <c:pt idx="4">
                  <c:v>All household members</c:v>
                </c:pt>
                <c:pt idx="5">
                  <c:v>Children &lt;5</c:v>
                </c:pt>
                <c:pt idx="6">
                  <c:v>Pregnant women</c:v>
                </c:pt>
              </c:strCache>
            </c:strRef>
          </c:cat>
          <c:val>
            <c:numRef>
              <c:f>Sheet1!$B$2:$B$8</c:f>
              <c:numCache>
                <c:formatCode>General</c:formatCode>
                <c:ptCount val="7"/>
                <c:pt idx="0">
                  <c:v>43</c:v>
                </c:pt>
                <c:pt idx="1">
                  <c:v>52</c:v>
                </c:pt>
                <c:pt idx="2">
                  <c:v>58</c:v>
                </c:pt>
                <c:pt idx="4">
                  <c:v>65</c:v>
                </c:pt>
                <c:pt idx="5">
                  <c:v>74</c:v>
                </c:pt>
                <c:pt idx="6">
                  <c:v>82</c:v>
                </c:pt>
              </c:numCache>
            </c:numRef>
          </c:val>
          <c:extLst>
            <c:ext xmlns:c16="http://schemas.microsoft.com/office/drawing/2014/chart" uri="{C3380CC4-5D6E-409C-BE32-E72D297353CC}">
              <c16:uniqueId val="{0000000A-30CF-4C5B-87FA-76DBA223CA6B}"/>
            </c:ext>
          </c:extLst>
        </c:ser>
        <c:dLbls>
          <c:dLblPos val="outEnd"/>
          <c:showLegendKey val="0"/>
          <c:showVal val="1"/>
          <c:showCatName val="0"/>
          <c:showSerName val="0"/>
          <c:showPercent val="0"/>
          <c:showBubbleSize val="0"/>
        </c:dLbls>
        <c:gapWidth val="100"/>
        <c:axId val="234456304"/>
        <c:axId val="234456696"/>
      </c:barChart>
      <c:catAx>
        <c:axId val="2344563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34456696"/>
        <c:crosses val="autoZero"/>
        <c:auto val="1"/>
        <c:lblAlgn val="ctr"/>
        <c:lblOffset val="100"/>
        <c:noMultiLvlLbl val="0"/>
      </c:catAx>
      <c:valAx>
        <c:axId val="234456696"/>
        <c:scaling>
          <c:orientation val="minMax"/>
          <c:max val="100"/>
        </c:scaling>
        <c:delete val="1"/>
        <c:axPos val="l"/>
        <c:numFmt formatCode="General" sourceLinked="1"/>
        <c:majorTickMark val="out"/>
        <c:minorTickMark val="none"/>
        <c:tickLblPos val="nextTo"/>
        <c:crossAx val="2344563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Children</c:v>
                </c:pt>
              </c:strCache>
            </c:strRef>
          </c:tx>
          <c:spPr>
            <a:ln w="63500" cap="rnd">
              <a:solidFill>
                <a:srgbClr val="D2232A"/>
              </a:solidFill>
              <a:round/>
            </a:ln>
            <a:effectLst/>
          </c:spPr>
          <c:marker>
            <c:symbol val="circle"/>
            <c:size val="5"/>
            <c:spPr>
              <a:solidFill>
                <a:srgbClr val="9F2936"/>
              </a:solidFill>
              <a:ln w="63500" cap="rnd">
                <a:solidFill>
                  <a:srgbClr val="D2232A"/>
                </a:solidFill>
              </a:ln>
              <a:effectLst/>
              <a:scene3d>
                <a:camera prst="orthographicFront"/>
                <a:lightRig rig="threePt" dir="t">
                  <a:rot lat="0" lon="0" rev="1200000"/>
                </a:lightRig>
              </a:scene3d>
            </c:spPr>
          </c:marker>
          <c:dLbls>
            <c:dLbl>
              <c:idx val="0"/>
              <c:layout>
                <c:manualLayout>
                  <c:x val="-3.7659957627699019E-2"/>
                  <c:y val="-5.804411016253396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754-4883-A846-5AA3BC2045CC}"/>
                </c:ext>
              </c:extLst>
            </c:dLbl>
            <c:dLbl>
              <c:idx val="2"/>
              <c:layout>
                <c:manualLayout>
                  <c:x val="-2.4526845378356699E-2"/>
                  <c:y val="-4.906837136511751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5F4-42BA-93B4-BDB0AB380E14}"/>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2008 NDHS</c:v>
                </c:pt>
                <c:pt idx="1">
                  <c:v>2010 NMIS</c:v>
                </c:pt>
                <c:pt idx="2">
                  <c:v>2013 NDHS</c:v>
                </c:pt>
                <c:pt idx="3">
                  <c:v>2015 NMIS</c:v>
                </c:pt>
                <c:pt idx="4">
                  <c:v>2018 NDHS</c:v>
                </c:pt>
              </c:strCache>
            </c:strRef>
          </c:cat>
          <c:val>
            <c:numRef>
              <c:f>Sheet1!$B$2:$B$6</c:f>
              <c:numCache>
                <c:formatCode>General</c:formatCode>
                <c:ptCount val="5"/>
                <c:pt idx="0">
                  <c:v>6</c:v>
                </c:pt>
                <c:pt idx="1">
                  <c:v>29</c:v>
                </c:pt>
                <c:pt idx="2">
                  <c:v>17</c:v>
                </c:pt>
                <c:pt idx="3">
                  <c:v>44</c:v>
                </c:pt>
                <c:pt idx="4">
                  <c:v>52</c:v>
                </c:pt>
              </c:numCache>
            </c:numRef>
          </c:val>
          <c:smooth val="0"/>
          <c:extLst>
            <c:ext xmlns:c16="http://schemas.microsoft.com/office/drawing/2014/chart" uri="{C3380CC4-5D6E-409C-BE32-E72D297353CC}">
              <c16:uniqueId val="{00000000-DC33-43A7-B694-1B20C18090C3}"/>
            </c:ext>
          </c:extLst>
        </c:ser>
        <c:ser>
          <c:idx val="1"/>
          <c:order val="1"/>
          <c:tx>
            <c:strRef>
              <c:f>Sheet1!$C$1</c:f>
              <c:strCache>
                <c:ptCount val="1"/>
                <c:pt idx="0">
                  <c:v>Pregnant women</c:v>
                </c:pt>
              </c:strCache>
            </c:strRef>
          </c:tx>
          <c:spPr>
            <a:ln w="63500" cap="rnd">
              <a:solidFill>
                <a:srgbClr val="48773C"/>
              </a:solidFill>
              <a:round/>
            </a:ln>
            <a:effectLst/>
          </c:spPr>
          <c:marker>
            <c:symbol val="circle"/>
            <c:size val="5"/>
            <c:spPr>
              <a:solidFill>
                <a:srgbClr val="48773C"/>
              </a:solidFill>
              <a:ln w="63500">
                <a:solidFill>
                  <a:srgbClr val="48773C"/>
                </a:solidFill>
              </a:ln>
              <a:effectLst/>
              <a:scene3d>
                <a:camera prst="orthographicFront"/>
                <a:lightRig rig="threePt" dir="t">
                  <a:rot lat="0" lon="0" rev="1200000"/>
                </a:lightRig>
              </a:scene3d>
            </c:spPr>
          </c:marker>
          <c:dLbls>
            <c:dLbl>
              <c:idx val="0"/>
              <c:layout>
                <c:manualLayout>
                  <c:x val="-1.5394502339132907E-2"/>
                  <c:y val="-5.18806423414954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754-4883-A846-5AA3BC2045CC}"/>
                </c:ext>
              </c:extLst>
            </c:dLbl>
            <c:dLbl>
              <c:idx val="2"/>
              <c:layout>
                <c:manualLayout>
                  <c:x val="-2.3135254422821216E-2"/>
                  <c:y val="5.195286249577853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5F4-42BA-93B4-BDB0AB380E14}"/>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2008 NDHS</c:v>
                </c:pt>
                <c:pt idx="1">
                  <c:v>2010 NMIS</c:v>
                </c:pt>
                <c:pt idx="2">
                  <c:v>2013 NDHS</c:v>
                </c:pt>
                <c:pt idx="3">
                  <c:v>2015 NMIS</c:v>
                </c:pt>
                <c:pt idx="4">
                  <c:v>2018 NDHS</c:v>
                </c:pt>
              </c:strCache>
            </c:strRef>
          </c:cat>
          <c:val>
            <c:numRef>
              <c:f>Sheet1!$C$2:$C$6</c:f>
              <c:numCache>
                <c:formatCode>General</c:formatCode>
                <c:ptCount val="5"/>
                <c:pt idx="0">
                  <c:v>5</c:v>
                </c:pt>
                <c:pt idx="1">
                  <c:v>34</c:v>
                </c:pt>
                <c:pt idx="2">
                  <c:v>16</c:v>
                </c:pt>
                <c:pt idx="3">
                  <c:v>49</c:v>
                </c:pt>
                <c:pt idx="4">
                  <c:v>58</c:v>
                </c:pt>
              </c:numCache>
            </c:numRef>
          </c:val>
          <c:smooth val="0"/>
          <c:extLst>
            <c:ext xmlns:c16="http://schemas.microsoft.com/office/drawing/2014/chart" uri="{C3380CC4-5D6E-409C-BE32-E72D297353CC}">
              <c16:uniqueId val="{00000001-DC33-43A7-B694-1B20C18090C3}"/>
            </c:ext>
          </c:extLst>
        </c:ser>
        <c:dLbls>
          <c:dLblPos val="t"/>
          <c:showLegendKey val="0"/>
          <c:showVal val="1"/>
          <c:showCatName val="0"/>
          <c:showSerName val="0"/>
          <c:showPercent val="0"/>
          <c:showBubbleSize val="0"/>
        </c:dLbls>
        <c:marker val="1"/>
        <c:smooth val="0"/>
        <c:axId val="234457872"/>
        <c:axId val="234458264"/>
      </c:lineChart>
      <c:catAx>
        <c:axId val="2344578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34458264"/>
        <c:crosses val="autoZero"/>
        <c:auto val="1"/>
        <c:lblAlgn val="ctr"/>
        <c:lblOffset val="100"/>
        <c:noMultiLvlLbl val="0"/>
      </c:catAx>
      <c:valAx>
        <c:axId val="234458264"/>
        <c:scaling>
          <c:orientation val="minMax"/>
          <c:max val="100"/>
        </c:scaling>
        <c:delete val="1"/>
        <c:axPos val="l"/>
        <c:numFmt formatCode="General" sourceLinked="1"/>
        <c:majorTickMark val="out"/>
        <c:minorTickMark val="none"/>
        <c:tickLblPos val="nextTo"/>
        <c:crossAx val="2344578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5749652734416848"/>
        </c:manualLayout>
      </c:layout>
      <c:barChart>
        <c:barDir val="col"/>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111F-49DC-BCA4-DA839A0A9B8A}"/>
              </c:ext>
            </c:extLst>
          </c:dPt>
          <c:dPt>
            <c:idx val="2"/>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111F-49DC-BCA4-DA839A0A9B8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 doses of SP/Fansidar (IPTp1+)</c:v>
                </c:pt>
                <c:pt idx="1">
                  <c:v>2+ doses of SP/Fansidar (IPTp2+)</c:v>
                </c:pt>
                <c:pt idx="2">
                  <c:v>3+ doses of SP/Fansidar (IPTp3+)</c:v>
                </c:pt>
              </c:strCache>
            </c:strRef>
          </c:cat>
          <c:val>
            <c:numRef>
              <c:f>Sheet1!$B$2:$B$4</c:f>
              <c:numCache>
                <c:formatCode>General</c:formatCode>
                <c:ptCount val="3"/>
                <c:pt idx="0">
                  <c:v>64</c:v>
                </c:pt>
                <c:pt idx="1">
                  <c:v>40</c:v>
                </c:pt>
                <c:pt idx="2">
                  <c:v>17</c:v>
                </c:pt>
              </c:numCache>
            </c:numRef>
          </c:val>
          <c:extLst>
            <c:ext xmlns:c16="http://schemas.microsoft.com/office/drawing/2014/chart" uri="{C3380CC4-5D6E-409C-BE32-E72D297353CC}">
              <c16:uniqueId val="{00000004-111F-49DC-BCA4-DA839A0A9B8A}"/>
            </c:ext>
          </c:extLst>
        </c:ser>
        <c:dLbls>
          <c:dLblPos val="outEnd"/>
          <c:showLegendKey val="0"/>
          <c:showVal val="1"/>
          <c:showCatName val="0"/>
          <c:showSerName val="0"/>
          <c:showPercent val="0"/>
          <c:showBubbleSize val="0"/>
        </c:dLbls>
        <c:gapWidth val="100"/>
        <c:axId val="232914232"/>
        <c:axId val="232914624"/>
      </c:barChart>
      <c:catAx>
        <c:axId val="2329142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32914624"/>
        <c:crosses val="autoZero"/>
        <c:auto val="1"/>
        <c:lblAlgn val="ctr"/>
        <c:lblOffset val="100"/>
        <c:noMultiLvlLbl val="0"/>
      </c:catAx>
      <c:valAx>
        <c:axId val="232914624"/>
        <c:scaling>
          <c:orientation val="minMax"/>
          <c:max val="100"/>
        </c:scaling>
        <c:delete val="1"/>
        <c:axPos val="l"/>
        <c:numFmt formatCode="General" sourceLinked="1"/>
        <c:majorTickMark val="out"/>
        <c:minorTickMark val="none"/>
        <c:tickLblPos val="nextTo"/>
        <c:crossAx val="2329142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5253174240285895E-2"/>
          <c:y val="0"/>
          <c:w val="0.96616035172886816"/>
          <c:h val="0.90108427196298169"/>
        </c:manualLayout>
      </c:layout>
      <c:lineChart>
        <c:grouping val="standard"/>
        <c:varyColors val="0"/>
        <c:ser>
          <c:idx val="0"/>
          <c:order val="0"/>
          <c:tx>
            <c:strRef>
              <c:f>Sheet1!$B$1</c:f>
              <c:strCache>
                <c:ptCount val="1"/>
                <c:pt idx="0">
                  <c:v>Series 1</c:v>
                </c:pt>
              </c:strCache>
            </c:strRef>
          </c:tx>
          <c:spPr>
            <a:ln w="63500" cap="rnd">
              <a:solidFill>
                <a:srgbClr val="48773C"/>
              </a:solidFill>
              <a:round/>
            </a:ln>
            <a:effectLst/>
          </c:spPr>
          <c:marker>
            <c:symbol val="circle"/>
            <c:size val="5"/>
            <c:spPr>
              <a:solidFill>
                <a:schemeClr val="accent1"/>
              </a:solidFill>
              <a:ln w="63500" cap="rnd">
                <a:solidFill>
                  <a:srgbClr val="4877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2008 NDHS</c:v>
                </c:pt>
                <c:pt idx="1">
                  <c:v>2010 NMIS</c:v>
                </c:pt>
                <c:pt idx="2">
                  <c:v>2013 NDHS</c:v>
                </c:pt>
                <c:pt idx="3">
                  <c:v>2015 NMIS</c:v>
                </c:pt>
                <c:pt idx="4">
                  <c:v>2018 NDHS</c:v>
                </c:pt>
              </c:strCache>
            </c:strRef>
          </c:cat>
          <c:val>
            <c:numRef>
              <c:f>Sheet1!$B$2:$B$6</c:f>
              <c:numCache>
                <c:formatCode>General</c:formatCode>
                <c:ptCount val="5"/>
                <c:pt idx="0">
                  <c:v>11</c:v>
                </c:pt>
                <c:pt idx="1">
                  <c:v>20</c:v>
                </c:pt>
                <c:pt idx="2">
                  <c:v>27</c:v>
                </c:pt>
                <c:pt idx="3">
                  <c:v>51</c:v>
                </c:pt>
                <c:pt idx="4">
                  <c:v>64</c:v>
                </c:pt>
              </c:numCache>
            </c:numRef>
          </c:val>
          <c:smooth val="0"/>
          <c:extLst>
            <c:ext xmlns:c16="http://schemas.microsoft.com/office/drawing/2014/chart" uri="{C3380CC4-5D6E-409C-BE32-E72D297353CC}">
              <c16:uniqueId val="{00000000-4C5B-4908-BFC5-6643DD4FB4CE}"/>
            </c:ext>
          </c:extLst>
        </c:ser>
        <c:ser>
          <c:idx val="1"/>
          <c:order val="1"/>
          <c:tx>
            <c:strRef>
              <c:f>Sheet1!$C$1</c:f>
              <c:strCache>
                <c:ptCount val="1"/>
                <c:pt idx="0">
                  <c:v>Series 2</c:v>
                </c:pt>
              </c:strCache>
            </c:strRef>
          </c:tx>
          <c:spPr>
            <a:ln w="63500" cap="rnd">
              <a:solidFill>
                <a:srgbClr val="D2232A"/>
              </a:solidFill>
              <a:round/>
            </a:ln>
            <a:effectLst/>
          </c:spPr>
          <c:marker>
            <c:symbol val="circle"/>
            <c:size val="5"/>
            <c:spPr>
              <a:solidFill>
                <a:schemeClr val="accent2"/>
              </a:solidFill>
              <a:ln w="63500">
                <a:solidFill>
                  <a:srgbClr val="D2232A"/>
                </a:solidFill>
              </a:ln>
              <a:effectLst/>
              <a:scene3d>
                <a:camera prst="orthographicFront"/>
                <a:lightRig rig="threePt" dir="t">
                  <a:rot lat="0" lon="0" rev="1200000"/>
                </a:lightRig>
              </a:scene3d>
            </c:spPr>
          </c:marker>
          <c:dLbls>
            <c:dLbl>
              <c:idx val="0"/>
              <c:layout>
                <c:manualLayout>
                  <c:x val="-4.3142393169553074E-2"/>
                  <c:y val="-1.448000076169447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16D-4BA2-9387-E7D858C635DD}"/>
                </c:ext>
              </c:extLst>
            </c:dLbl>
            <c:dLbl>
              <c:idx val="1"/>
              <c:layout>
                <c:manualLayout>
                  <c:x val="-1.8142390435519514E-2"/>
                  <c:y val="2.65720896133448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16D-4BA2-9387-E7D858C635DD}"/>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2008 NDHS</c:v>
                </c:pt>
                <c:pt idx="1">
                  <c:v>2010 NMIS</c:v>
                </c:pt>
                <c:pt idx="2">
                  <c:v>2013 NDHS</c:v>
                </c:pt>
                <c:pt idx="3">
                  <c:v>2015 NMIS</c:v>
                </c:pt>
                <c:pt idx="4">
                  <c:v>2018 NDHS</c:v>
                </c:pt>
              </c:strCache>
            </c:strRef>
          </c:cat>
          <c:val>
            <c:numRef>
              <c:f>Sheet1!$C$2:$C$6</c:f>
              <c:numCache>
                <c:formatCode>General</c:formatCode>
                <c:ptCount val="5"/>
                <c:pt idx="0">
                  <c:v>7</c:v>
                </c:pt>
                <c:pt idx="1">
                  <c:v>5</c:v>
                </c:pt>
                <c:pt idx="2">
                  <c:v>17</c:v>
                </c:pt>
                <c:pt idx="3">
                  <c:v>41</c:v>
                </c:pt>
                <c:pt idx="4">
                  <c:v>40</c:v>
                </c:pt>
              </c:numCache>
            </c:numRef>
          </c:val>
          <c:smooth val="0"/>
          <c:extLst>
            <c:ext xmlns:c16="http://schemas.microsoft.com/office/drawing/2014/chart" uri="{C3380CC4-5D6E-409C-BE32-E72D297353CC}">
              <c16:uniqueId val="{00000001-4C5B-4908-BFC5-6643DD4FB4CE}"/>
            </c:ext>
          </c:extLst>
        </c:ser>
        <c:ser>
          <c:idx val="2"/>
          <c:order val="2"/>
          <c:tx>
            <c:strRef>
              <c:f>Sheet1!$D$1</c:f>
              <c:strCache>
                <c:ptCount val="1"/>
                <c:pt idx="0">
                  <c:v>Series 3</c:v>
                </c:pt>
              </c:strCache>
            </c:strRef>
          </c:tx>
          <c:spPr>
            <a:ln w="63500" cap="rnd">
              <a:solidFill>
                <a:srgbClr val="6D643E"/>
              </a:solidFill>
              <a:round/>
            </a:ln>
            <a:effectLst/>
          </c:spPr>
          <c:marker>
            <c:symbol val="circle"/>
            <c:size val="5"/>
            <c:spPr>
              <a:solidFill>
                <a:srgbClr val="48773C"/>
              </a:solidFill>
              <a:ln w="63500">
                <a:solidFill>
                  <a:srgbClr val="6D643E"/>
                </a:solidFill>
              </a:ln>
              <a:effectLst/>
              <a:scene3d>
                <a:camera prst="orthographicFront"/>
                <a:lightRig rig="threePt" dir="t">
                  <a:rot lat="0" lon="0" rev="1200000"/>
                </a:lightRig>
              </a:scene3d>
            </c:spPr>
          </c:marker>
          <c:dLbls>
            <c:dLbl>
              <c:idx val="0"/>
              <c:layout>
                <c:manualLayout>
                  <c:x val="-4.3142393169553074E-2"/>
                  <c:y val="-9.643241390473107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16D-4BA2-9387-E7D858C635DD}"/>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2008 NDHS</c:v>
                </c:pt>
                <c:pt idx="1">
                  <c:v>2010 NMIS</c:v>
                </c:pt>
                <c:pt idx="2">
                  <c:v>2013 NDHS</c:v>
                </c:pt>
                <c:pt idx="3">
                  <c:v>2015 NMIS</c:v>
                </c:pt>
                <c:pt idx="4">
                  <c:v>2018 NDHS</c:v>
                </c:pt>
              </c:strCache>
            </c:strRef>
          </c:cat>
          <c:val>
            <c:numRef>
              <c:f>Sheet1!$D$2:$D$6</c:f>
              <c:numCache>
                <c:formatCode>General</c:formatCode>
                <c:ptCount val="5"/>
                <c:pt idx="0">
                  <c:v>3</c:v>
                </c:pt>
                <c:pt idx="1">
                  <c:v>6</c:v>
                </c:pt>
                <c:pt idx="2">
                  <c:v>7</c:v>
                </c:pt>
                <c:pt idx="3">
                  <c:v>21</c:v>
                </c:pt>
                <c:pt idx="4">
                  <c:v>17</c:v>
                </c:pt>
              </c:numCache>
            </c:numRef>
          </c:val>
          <c:smooth val="0"/>
          <c:extLst>
            <c:ext xmlns:c16="http://schemas.microsoft.com/office/drawing/2014/chart" uri="{C3380CC4-5D6E-409C-BE32-E72D297353CC}">
              <c16:uniqueId val="{00000002-4C5B-4908-BFC5-6643DD4FB4CE}"/>
            </c:ext>
          </c:extLst>
        </c:ser>
        <c:dLbls>
          <c:dLblPos val="t"/>
          <c:showLegendKey val="0"/>
          <c:showVal val="1"/>
          <c:showCatName val="0"/>
          <c:showSerName val="0"/>
          <c:showPercent val="0"/>
          <c:showBubbleSize val="0"/>
        </c:dLbls>
        <c:marker val="1"/>
        <c:smooth val="0"/>
        <c:axId val="232915800"/>
        <c:axId val="232916192"/>
      </c:lineChart>
      <c:catAx>
        <c:axId val="232915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32916192"/>
        <c:crosses val="autoZero"/>
        <c:auto val="1"/>
        <c:lblAlgn val="ctr"/>
        <c:lblOffset val="100"/>
        <c:noMultiLvlLbl val="0"/>
      </c:catAx>
      <c:valAx>
        <c:axId val="232916192"/>
        <c:scaling>
          <c:orientation val="minMax"/>
          <c:max val="100"/>
        </c:scaling>
        <c:delete val="1"/>
        <c:axPos val="l"/>
        <c:numFmt formatCode="General" sourceLinked="1"/>
        <c:majorTickMark val="out"/>
        <c:minorTickMark val="none"/>
        <c:tickLblPos val="nextTo"/>
        <c:crossAx val="232915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8041112454655382E-2"/>
          <c:w val="0.96616035172886816"/>
          <c:h val="0.73915232052743107"/>
        </c:manualLayout>
      </c:layout>
      <c:barChart>
        <c:barDir val="col"/>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7EEC-4479-AD89-CE96E16F3D1A}"/>
              </c:ext>
            </c:extLst>
          </c:dPt>
          <c:dPt>
            <c:idx val="2"/>
            <c:invertIfNegative val="0"/>
            <c:bubble3D val="0"/>
            <c:extLst>
              <c:ext xmlns:c16="http://schemas.microsoft.com/office/drawing/2014/chart" uri="{C3380CC4-5D6E-409C-BE32-E72D297353CC}">
                <c16:uniqueId val="{00000001-7EEC-4479-AD89-CE96E16F3D1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Fever in the 2 weeks before the survey</c:v>
                </c:pt>
                <c:pt idx="2">
                  <c:v>Advice or treatment was sought</c:v>
                </c:pt>
                <c:pt idx="3">
                  <c:v>Blood taken from a finger or heel for testing</c:v>
                </c:pt>
              </c:strCache>
            </c:strRef>
          </c:cat>
          <c:val>
            <c:numRef>
              <c:f>Sheet1!$B$2:$B$5</c:f>
              <c:numCache>
                <c:formatCode>General</c:formatCode>
                <c:ptCount val="4"/>
                <c:pt idx="0">
                  <c:v>24</c:v>
                </c:pt>
                <c:pt idx="2">
                  <c:v>73</c:v>
                </c:pt>
                <c:pt idx="3">
                  <c:v>14</c:v>
                </c:pt>
              </c:numCache>
            </c:numRef>
          </c:val>
          <c:extLst>
            <c:ext xmlns:c16="http://schemas.microsoft.com/office/drawing/2014/chart" uri="{C3380CC4-5D6E-409C-BE32-E72D297353CC}">
              <c16:uniqueId val="{00000002-7EEC-4479-AD89-CE96E16F3D1A}"/>
            </c:ext>
          </c:extLst>
        </c:ser>
        <c:dLbls>
          <c:dLblPos val="outEnd"/>
          <c:showLegendKey val="0"/>
          <c:showVal val="1"/>
          <c:showCatName val="0"/>
          <c:showSerName val="0"/>
          <c:showPercent val="0"/>
          <c:showBubbleSize val="0"/>
        </c:dLbls>
        <c:gapWidth val="100"/>
        <c:axId val="228811816"/>
        <c:axId val="228812208"/>
      </c:barChart>
      <c:catAx>
        <c:axId val="228811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28812208"/>
        <c:crosses val="autoZero"/>
        <c:auto val="1"/>
        <c:lblAlgn val="ctr"/>
        <c:lblOffset val="100"/>
        <c:noMultiLvlLbl val="0"/>
      </c:catAx>
      <c:valAx>
        <c:axId val="228812208"/>
        <c:scaling>
          <c:orientation val="minMax"/>
          <c:max val="100"/>
        </c:scaling>
        <c:delete val="1"/>
        <c:axPos val="l"/>
        <c:numFmt formatCode="General" sourceLinked="1"/>
        <c:majorTickMark val="out"/>
        <c:minorTickMark val="none"/>
        <c:tickLblPos val="nextTo"/>
        <c:crossAx val="2288118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1789404908889177E-3"/>
          <c:w val="0.96616035172886816"/>
          <c:h val="0.99706984766013462"/>
        </c:manualLayout>
      </c:layout>
      <c:barChart>
        <c:barDir val="bar"/>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39E0-4A04-B529-1BAF5FBDFF3D}"/>
              </c:ext>
            </c:extLst>
          </c:dPt>
          <c:dPt>
            <c:idx val="8"/>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8537-4670-A490-0D1FADB1B731}"/>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Quinine pills</c:v>
                </c:pt>
                <c:pt idx="1">
                  <c:v>Other antimalarial</c:v>
                </c:pt>
                <c:pt idx="2">
                  <c:v>Artesunate rectal</c:v>
                </c:pt>
                <c:pt idx="3">
                  <c:v>Quinine injection</c:v>
                </c:pt>
                <c:pt idx="4">
                  <c:v>Amodiaquine</c:v>
                </c:pt>
                <c:pt idx="5">
                  <c:v>SP/Fansidar</c:v>
                </c:pt>
                <c:pt idx="6">
                  <c:v>Artesunate injection</c:v>
                </c:pt>
                <c:pt idx="7">
                  <c:v>Chloroquine</c:v>
                </c:pt>
                <c:pt idx="8">
                  <c:v>Any ACT</c:v>
                </c:pt>
              </c:strCache>
            </c:strRef>
          </c:cat>
          <c:val>
            <c:numRef>
              <c:f>Sheet1!$B$2:$B$10</c:f>
              <c:numCache>
                <c:formatCode>General</c:formatCode>
                <c:ptCount val="9"/>
                <c:pt idx="0">
                  <c:v>2</c:v>
                </c:pt>
                <c:pt idx="1">
                  <c:v>2</c:v>
                </c:pt>
                <c:pt idx="2">
                  <c:v>4</c:v>
                </c:pt>
                <c:pt idx="3">
                  <c:v>6</c:v>
                </c:pt>
                <c:pt idx="4">
                  <c:v>6</c:v>
                </c:pt>
                <c:pt idx="5">
                  <c:v>7</c:v>
                </c:pt>
                <c:pt idx="6">
                  <c:v>8</c:v>
                </c:pt>
                <c:pt idx="7">
                  <c:v>17</c:v>
                </c:pt>
                <c:pt idx="8">
                  <c:v>52</c:v>
                </c:pt>
              </c:numCache>
            </c:numRef>
          </c:val>
          <c:extLst>
            <c:ext xmlns:c16="http://schemas.microsoft.com/office/drawing/2014/chart" uri="{C3380CC4-5D6E-409C-BE32-E72D297353CC}">
              <c16:uniqueId val="{00000004-39E0-4A04-B529-1BAF5FBDFF3D}"/>
            </c:ext>
          </c:extLst>
        </c:ser>
        <c:dLbls>
          <c:dLblPos val="outEnd"/>
          <c:showLegendKey val="0"/>
          <c:showVal val="1"/>
          <c:showCatName val="0"/>
          <c:showSerName val="0"/>
          <c:showPercent val="0"/>
          <c:showBubbleSize val="0"/>
        </c:dLbls>
        <c:gapWidth val="100"/>
        <c:axId val="229879512"/>
        <c:axId val="229879904"/>
      </c:barChart>
      <c:catAx>
        <c:axId val="22987951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t" anchorCtr="0"/>
          <a:lstStyle/>
          <a:p>
            <a:pPr>
              <a:defRPr sz="1800" b="0" i="0" u="none" strike="noStrike" kern="1200" baseline="0">
                <a:solidFill>
                  <a:schemeClr val="tx1"/>
                </a:solidFill>
                <a:latin typeface="+mn-lt"/>
                <a:ea typeface="+mn-ea"/>
                <a:cs typeface="+mn-cs"/>
              </a:defRPr>
            </a:pPr>
            <a:endParaRPr lang="en-US"/>
          </a:p>
        </c:txPr>
        <c:crossAx val="229879904"/>
        <c:crosses val="autoZero"/>
        <c:auto val="1"/>
        <c:lblAlgn val="ctr"/>
        <c:lblOffset val="100"/>
        <c:noMultiLvlLbl val="0"/>
      </c:catAx>
      <c:valAx>
        <c:axId val="229879904"/>
        <c:scaling>
          <c:orientation val="minMax"/>
          <c:max val="100"/>
        </c:scaling>
        <c:delete val="1"/>
        <c:axPos val="b"/>
        <c:numFmt formatCode="General" sourceLinked="1"/>
        <c:majorTickMark val="out"/>
        <c:minorTickMark val="none"/>
        <c:tickLblPos val="nextTo"/>
        <c:crossAx val="2298795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4.5949214026602174E-2"/>
          <c:w val="0.99846183416949386"/>
          <c:h val="0.81650134724695089"/>
        </c:manualLayout>
      </c:layout>
      <c:barChart>
        <c:barDir val="col"/>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4805-46F6-864E-A198C29A6B28}"/>
              </c:ext>
            </c:extLst>
          </c:dPt>
          <c:dPt>
            <c:idx val="2"/>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4805-46F6-864E-A198C29A6B2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Anaemia</c:v>
                </c:pt>
                <c:pt idx="1">
                  <c:v>Malaria with rapid diagnostic test (RDT)</c:v>
                </c:pt>
                <c:pt idx="2">
                  <c:v>Malaria by microscopy</c:v>
                </c:pt>
              </c:strCache>
            </c:strRef>
          </c:cat>
          <c:val>
            <c:numRef>
              <c:f>Sheet1!$B$2:$B$4</c:f>
              <c:numCache>
                <c:formatCode>General</c:formatCode>
                <c:ptCount val="3"/>
                <c:pt idx="0">
                  <c:v>97</c:v>
                </c:pt>
                <c:pt idx="1">
                  <c:v>97</c:v>
                </c:pt>
                <c:pt idx="2">
                  <c:v>96</c:v>
                </c:pt>
              </c:numCache>
            </c:numRef>
          </c:val>
          <c:extLst>
            <c:ext xmlns:c16="http://schemas.microsoft.com/office/drawing/2014/chart" uri="{C3380CC4-5D6E-409C-BE32-E72D297353CC}">
              <c16:uniqueId val="{00000004-4805-46F6-864E-A198C29A6B28}"/>
            </c:ext>
          </c:extLst>
        </c:ser>
        <c:dLbls>
          <c:dLblPos val="outEnd"/>
          <c:showLegendKey val="0"/>
          <c:showVal val="1"/>
          <c:showCatName val="0"/>
          <c:showSerName val="0"/>
          <c:showPercent val="0"/>
          <c:showBubbleSize val="0"/>
        </c:dLbls>
        <c:gapWidth val="100"/>
        <c:axId val="229881080"/>
        <c:axId val="229881472"/>
      </c:barChart>
      <c:catAx>
        <c:axId val="2298810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29881472"/>
        <c:crosses val="autoZero"/>
        <c:auto val="1"/>
        <c:lblAlgn val="ctr"/>
        <c:lblOffset val="100"/>
        <c:noMultiLvlLbl val="0"/>
      </c:catAx>
      <c:valAx>
        <c:axId val="229881472"/>
        <c:scaling>
          <c:orientation val="minMax"/>
          <c:max val="100"/>
          <c:min val="0"/>
        </c:scaling>
        <c:delete val="1"/>
        <c:axPos val="l"/>
        <c:numFmt formatCode="General" sourceLinked="1"/>
        <c:majorTickMark val="out"/>
        <c:minorTickMark val="none"/>
        <c:tickLblPos val="nextTo"/>
        <c:crossAx val="229881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1167497785586041E-3"/>
          <c:w val="0.96616035172886816"/>
          <c:h val="0.85271313428891604"/>
        </c:manualLayout>
      </c:layout>
      <c:barChart>
        <c:barDir val="col"/>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E9B-404D-A62D-3BD89F4AECBD}"/>
              </c:ext>
            </c:extLst>
          </c:dPt>
          <c:dPt>
            <c:idx val="2"/>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E9B-404D-A62D-3BD89F4AECB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6-8</c:v>
                </c:pt>
                <c:pt idx="2">
                  <c:v>9-11</c:v>
                </c:pt>
                <c:pt idx="3">
                  <c:v>12-17</c:v>
                </c:pt>
                <c:pt idx="4">
                  <c:v>18-23</c:v>
                </c:pt>
                <c:pt idx="5">
                  <c:v>24-35</c:v>
                </c:pt>
                <c:pt idx="6">
                  <c:v>36-47</c:v>
                </c:pt>
                <c:pt idx="7">
                  <c:v>48-59</c:v>
                </c:pt>
              </c:strCache>
            </c:strRef>
          </c:cat>
          <c:val>
            <c:numRef>
              <c:f>Sheet1!$B$2:$B$9</c:f>
              <c:numCache>
                <c:formatCode>General</c:formatCode>
                <c:ptCount val="8"/>
                <c:pt idx="0">
                  <c:v>8</c:v>
                </c:pt>
                <c:pt idx="1">
                  <c:v>10</c:v>
                </c:pt>
                <c:pt idx="2">
                  <c:v>7</c:v>
                </c:pt>
                <c:pt idx="3">
                  <c:v>10</c:v>
                </c:pt>
                <c:pt idx="4">
                  <c:v>9</c:v>
                </c:pt>
                <c:pt idx="5">
                  <c:v>9</c:v>
                </c:pt>
                <c:pt idx="6">
                  <c:v>6</c:v>
                </c:pt>
                <c:pt idx="7">
                  <c:v>5</c:v>
                </c:pt>
              </c:numCache>
            </c:numRef>
          </c:val>
          <c:extLst>
            <c:ext xmlns:c16="http://schemas.microsoft.com/office/drawing/2014/chart" uri="{C3380CC4-5D6E-409C-BE32-E72D297353CC}">
              <c16:uniqueId val="{00000004-6E9B-404D-A62D-3BD89F4AECBD}"/>
            </c:ext>
          </c:extLst>
        </c:ser>
        <c:dLbls>
          <c:dLblPos val="outEnd"/>
          <c:showLegendKey val="0"/>
          <c:showVal val="1"/>
          <c:showCatName val="0"/>
          <c:showSerName val="0"/>
          <c:showPercent val="0"/>
          <c:showBubbleSize val="0"/>
        </c:dLbls>
        <c:gapWidth val="100"/>
        <c:axId val="233853336"/>
        <c:axId val="233853728"/>
      </c:barChart>
      <c:catAx>
        <c:axId val="2338533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33853728"/>
        <c:crosses val="autoZero"/>
        <c:auto val="1"/>
        <c:lblAlgn val="ctr"/>
        <c:lblOffset val="100"/>
        <c:noMultiLvlLbl val="0"/>
      </c:catAx>
      <c:valAx>
        <c:axId val="233853728"/>
        <c:scaling>
          <c:orientation val="minMax"/>
          <c:max val="100"/>
        </c:scaling>
        <c:delete val="1"/>
        <c:axPos val="l"/>
        <c:numFmt formatCode="General" sourceLinked="1"/>
        <c:majorTickMark val="out"/>
        <c:minorTickMark val="none"/>
        <c:tickLblPos val="nextTo"/>
        <c:crossAx val="233853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1"/>
          <c:h val="0.90001069257186583"/>
        </c:manualLayout>
      </c:layout>
      <c:barChart>
        <c:barDir val="col"/>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1CC-4F32-AC87-81E62CB4931B}"/>
              </c:ext>
            </c:extLst>
          </c:dPt>
          <c:dPt>
            <c:idx val="2"/>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1CC-4F32-AC87-81E62CB4931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14</c:v>
                </c:pt>
                <c:pt idx="1">
                  <c:v>11</c:v>
                </c:pt>
                <c:pt idx="2">
                  <c:v>6</c:v>
                </c:pt>
                <c:pt idx="3">
                  <c:v>5</c:v>
                </c:pt>
                <c:pt idx="4">
                  <c:v>2</c:v>
                </c:pt>
              </c:numCache>
            </c:numRef>
          </c:val>
          <c:extLst>
            <c:ext xmlns:c16="http://schemas.microsoft.com/office/drawing/2014/chart" uri="{C3380CC4-5D6E-409C-BE32-E72D297353CC}">
              <c16:uniqueId val="{00000004-61CC-4F32-AC87-81E62CB4931B}"/>
            </c:ext>
          </c:extLst>
        </c:ser>
        <c:dLbls>
          <c:dLblPos val="outEnd"/>
          <c:showLegendKey val="0"/>
          <c:showVal val="1"/>
          <c:showCatName val="0"/>
          <c:showSerName val="0"/>
          <c:showPercent val="0"/>
          <c:showBubbleSize val="0"/>
        </c:dLbls>
        <c:gapWidth val="100"/>
        <c:axId val="228675104"/>
        <c:axId val="228675496"/>
      </c:barChart>
      <c:catAx>
        <c:axId val="228675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28675496"/>
        <c:crosses val="autoZero"/>
        <c:auto val="1"/>
        <c:lblAlgn val="ctr"/>
        <c:lblOffset val="100"/>
        <c:noMultiLvlLbl val="0"/>
      </c:catAx>
      <c:valAx>
        <c:axId val="228675496"/>
        <c:scaling>
          <c:orientation val="minMax"/>
          <c:max val="100"/>
        </c:scaling>
        <c:delete val="1"/>
        <c:axPos val="l"/>
        <c:numFmt formatCode="General" sourceLinked="1"/>
        <c:majorTickMark val="out"/>
        <c:minorTickMark val="none"/>
        <c:tickLblPos val="nextTo"/>
        <c:crossAx val="2286751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3843492474553952E-2"/>
          <c:y val="2.4183796856106408E-3"/>
          <c:w val="0.96923668338988"/>
          <c:h val="0.90108427196298169"/>
        </c:manualLayout>
      </c:layout>
      <c:lineChart>
        <c:grouping val="standard"/>
        <c:varyColors val="0"/>
        <c:ser>
          <c:idx val="0"/>
          <c:order val="0"/>
          <c:tx>
            <c:strRef>
              <c:f>Sheet1!$B$1</c:f>
              <c:strCache>
                <c:ptCount val="1"/>
                <c:pt idx="0">
                  <c:v>Series 1</c:v>
                </c:pt>
              </c:strCache>
            </c:strRef>
          </c:tx>
          <c:spPr>
            <a:ln w="63500" cap="rnd">
              <a:solidFill>
                <a:srgbClr val="48773C"/>
              </a:solidFill>
              <a:round/>
            </a:ln>
            <a:effectLst/>
          </c:spPr>
          <c:marker>
            <c:symbol val="circle"/>
            <c:size val="5"/>
            <c:spPr>
              <a:solidFill>
                <a:schemeClr val="accent1"/>
              </a:solidFill>
              <a:ln w="63500" cap="rnd">
                <a:solidFill>
                  <a:srgbClr val="4877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2010 NMIS</c:v>
                </c:pt>
                <c:pt idx="1">
                  <c:v>2015 NMIS</c:v>
                </c:pt>
                <c:pt idx="2">
                  <c:v>2018 NDHS</c:v>
                </c:pt>
              </c:strCache>
            </c:strRef>
          </c:cat>
          <c:val>
            <c:numRef>
              <c:f>Sheet1!$B$2:$B$4</c:f>
              <c:numCache>
                <c:formatCode>General</c:formatCode>
                <c:ptCount val="3"/>
                <c:pt idx="0">
                  <c:v>13</c:v>
                </c:pt>
                <c:pt idx="1">
                  <c:v>9</c:v>
                </c:pt>
                <c:pt idx="2">
                  <c:v>8</c:v>
                </c:pt>
              </c:numCache>
            </c:numRef>
          </c:val>
          <c:smooth val="0"/>
          <c:extLst>
            <c:ext xmlns:c16="http://schemas.microsoft.com/office/drawing/2014/chart" uri="{C3380CC4-5D6E-409C-BE32-E72D297353CC}">
              <c16:uniqueId val="{00000000-5BCB-400E-8FD5-94A274DB1775}"/>
            </c:ext>
          </c:extLst>
        </c:ser>
        <c:dLbls>
          <c:dLblPos val="t"/>
          <c:showLegendKey val="0"/>
          <c:showVal val="1"/>
          <c:showCatName val="0"/>
          <c:showSerName val="0"/>
          <c:showPercent val="0"/>
          <c:showBubbleSize val="0"/>
        </c:dLbls>
        <c:marker val="1"/>
        <c:smooth val="0"/>
        <c:axId val="228678632"/>
        <c:axId val="228678240"/>
      </c:lineChart>
      <c:catAx>
        <c:axId val="228678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28678240"/>
        <c:crosses val="autoZero"/>
        <c:auto val="1"/>
        <c:lblAlgn val="ctr"/>
        <c:lblOffset val="100"/>
        <c:noMultiLvlLbl val="0"/>
      </c:catAx>
      <c:valAx>
        <c:axId val="228678240"/>
        <c:scaling>
          <c:orientation val="minMax"/>
          <c:max val="100"/>
        </c:scaling>
        <c:delete val="1"/>
        <c:axPos val="l"/>
        <c:numFmt formatCode="General" sourceLinked="1"/>
        <c:majorTickMark val="out"/>
        <c:minorTickMark val="none"/>
        <c:tickLblPos val="nextTo"/>
        <c:crossAx val="228678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6.4704224547505934E-2"/>
          <c:w val="0.96616035172886816"/>
          <c:h val="0.83879842710108632"/>
        </c:manualLayout>
      </c:layout>
      <c:barChart>
        <c:barDir val="col"/>
        <c:grouping val="clustered"/>
        <c:varyColors val="0"/>
        <c:ser>
          <c:idx val="0"/>
          <c:order val="0"/>
          <c:tx>
            <c:strRef>
              <c:f>Sheet1!$B$1</c:f>
              <c:strCache>
                <c:ptCount val="1"/>
                <c:pt idx="0">
                  <c:v>Women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health insurance</c:v>
                </c:pt>
                <c:pt idx="1">
                  <c:v>None </c:v>
                </c:pt>
              </c:strCache>
            </c:strRef>
          </c:cat>
          <c:val>
            <c:numRef>
              <c:f>Sheet1!$B$2:$B$3</c:f>
              <c:numCache>
                <c:formatCode>0</c:formatCode>
                <c:ptCount val="2"/>
                <c:pt idx="0">
                  <c:v>3</c:v>
                </c:pt>
                <c:pt idx="1">
                  <c:v>97</c:v>
                </c:pt>
              </c:numCache>
            </c:numRef>
          </c:val>
          <c:extLst>
            <c:ext xmlns:c16="http://schemas.microsoft.com/office/drawing/2014/chart" uri="{C3380CC4-5D6E-409C-BE32-E72D297353CC}">
              <c16:uniqueId val="{00000000-DDBD-46CE-936B-30E8B6491B46}"/>
            </c:ext>
          </c:extLst>
        </c:ser>
        <c:ser>
          <c:idx val="1"/>
          <c:order val="1"/>
          <c:tx>
            <c:strRef>
              <c:f>Sheet1!$C$1</c:f>
              <c:strCache>
                <c:ptCount val="1"/>
                <c:pt idx="0">
                  <c:v>Men</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health insurance</c:v>
                </c:pt>
                <c:pt idx="1">
                  <c:v>None </c:v>
                </c:pt>
              </c:strCache>
            </c:strRef>
          </c:cat>
          <c:val>
            <c:numRef>
              <c:f>Sheet1!$C$2:$C$3</c:f>
              <c:numCache>
                <c:formatCode>0</c:formatCode>
                <c:ptCount val="2"/>
                <c:pt idx="0">
                  <c:v>3</c:v>
                </c:pt>
                <c:pt idx="1">
                  <c:v>97</c:v>
                </c:pt>
              </c:numCache>
            </c:numRef>
          </c:val>
          <c:extLst>
            <c:ext xmlns:c16="http://schemas.microsoft.com/office/drawing/2014/chart" uri="{C3380CC4-5D6E-409C-BE32-E72D297353CC}">
              <c16:uniqueId val="{00000001-DDBD-46CE-936B-30E8B6491B46}"/>
            </c:ext>
          </c:extLst>
        </c:ser>
        <c:dLbls>
          <c:dLblPos val="outEnd"/>
          <c:showLegendKey val="0"/>
          <c:showVal val="1"/>
          <c:showCatName val="0"/>
          <c:showSerName val="0"/>
          <c:showPercent val="0"/>
          <c:showBubbleSize val="0"/>
        </c:dLbls>
        <c:gapWidth val="100"/>
        <c:axId val="293629496"/>
        <c:axId val="293629888"/>
      </c:barChart>
      <c:catAx>
        <c:axId val="293629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0" spcFirstLastPara="1" vertOverflow="ellipsis" wrap="square" anchor="ctr" anchorCtr="1"/>
          <a:lstStyle/>
          <a:p>
            <a:pPr>
              <a:defRPr sz="1800" b="0" i="0" u="none" strike="noStrike" kern="1200" baseline="0">
                <a:solidFill>
                  <a:schemeClr val="tx1"/>
                </a:solidFill>
                <a:latin typeface="+mn-lt"/>
                <a:ea typeface="+mn-ea"/>
                <a:cs typeface="+mn-cs"/>
              </a:defRPr>
            </a:pPr>
            <a:endParaRPr lang="en-US"/>
          </a:p>
        </c:txPr>
        <c:crossAx val="293629888"/>
        <c:crosses val="autoZero"/>
        <c:auto val="1"/>
        <c:lblAlgn val="ctr"/>
        <c:lblOffset val="100"/>
        <c:noMultiLvlLbl val="0"/>
      </c:catAx>
      <c:valAx>
        <c:axId val="293629888"/>
        <c:scaling>
          <c:orientation val="minMax"/>
          <c:max val="100"/>
        </c:scaling>
        <c:delete val="1"/>
        <c:axPos val="l"/>
        <c:numFmt formatCode="0" sourceLinked="1"/>
        <c:majorTickMark val="out"/>
        <c:minorTickMark val="none"/>
        <c:tickLblPos val="nextTo"/>
        <c:crossAx val="29362949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1"/>
          <c:h val="0.85502926849374306"/>
        </c:manualLayout>
      </c:layout>
      <c:barChart>
        <c:barDir val="col"/>
        <c:grouping val="clustered"/>
        <c:varyColors val="0"/>
        <c:ser>
          <c:idx val="0"/>
          <c:order val="0"/>
          <c:tx>
            <c:strRef>
              <c:f>Sheet1!$B$1</c:f>
              <c:strCache>
                <c:ptCount val="1"/>
                <c:pt idx="0">
                  <c:v>RDT</c:v>
                </c:pt>
              </c:strCache>
            </c:strRef>
          </c:tx>
          <c:spPr>
            <a:solidFill>
              <a:srgbClr val="FCEE1D"/>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CEE1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752-4D7A-9A79-978239FE8A8D}"/>
              </c:ext>
            </c:extLst>
          </c:dPt>
          <c:dPt>
            <c:idx val="1"/>
            <c:invertIfNegative val="0"/>
            <c:bubble3D val="0"/>
            <c:spPr>
              <a:solidFill>
                <a:srgbClr val="FCEE1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E99C-4F00-A7AE-C73A1C9A6E7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6-8</c:v>
                </c:pt>
                <c:pt idx="2">
                  <c:v>9-11</c:v>
                </c:pt>
                <c:pt idx="3">
                  <c:v>12-17</c:v>
                </c:pt>
                <c:pt idx="4">
                  <c:v>18-23</c:v>
                </c:pt>
                <c:pt idx="5">
                  <c:v>24-35</c:v>
                </c:pt>
                <c:pt idx="6">
                  <c:v>36-47</c:v>
                </c:pt>
                <c:pt idx="7">
                  <c:v>48-59</c:v>
                </c:pt>
              </c:strCache>
            </c:strRef>
          </c:cat>
          <c:val>
            <c:numRef>
              <c:f>Sheet1!$B$2:$B$9</c:f>
              <c:numCache>
                <c:formatCode>General</c:formatCode>
                <c:ptCount val="8"/>
                <c:pt idx="0">
                  <c:v>36</c:v>
                </c:pt>
                <c:pt idx="1">
                  <c:v>28</c:v>
                </c:pt>
                <c:pt idx="2">
                  <c:v>22</c:v>
                </c:pt>
                <c:pt idx="3">
                  <c:v>30</c:v>
                </c:pt>
                <c:pt idx="4">
                  <c:v>32</c:v>
                </c:pt>
                <c:pt idx="5">
                  <c:v>37</c:v>
                </c:pt>
                <c:pt idx="6">
                  <c:v>41</c:v>
                </c:pt>
                <c:pt idx="7">
                  <c:v>43</c:v>
                </c:pt>
              </c:numCache>
            </c:numRef>
          </c:val>
          <c:extLst>
            <c:ext xmlns:c16="http://schemas.microsoft.com/office/drawing/2014/chart" uri="{C3380CC4-5D6E-409C-BE32-E72D297353CC}">
              <c16:uniqueId val="{00000004-A752-4D7A-9A79-978239FE8A8D}"/>
            </c:ext>
          </c:extLst>
        </c:ser>
        <c:ser>
          <c:idx val="1"/>
          <c:order val="1"/>
          <c:tx>
            <c:strRef>
              <c:f>Sheet1!$C$1</c:f>
              <c:strCache>
                <c:ptCount val="1"/>
                <c:pt idx="0">
                  <c:v>Microscopy</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6-8</c:v>
                </c:pt>
                <c:pt idx="2">
                  <c:v>9-11</c:v>
                </c:pt>
                <c:pt idx="3">
                  <c:v>12-17</c:v>
                </c:pt>
                <c:pt idx="4">
                  <c:v>18-23</c:v>
                </c:pt>
                <c:pt idx="5">
                  <c:v>24-35</c:v>
                </c:pt>
                <c:pt idx="6">
                  <c:v>36-47</c:v>
                </c:pt>
                <c:pt idx="7">
                  <c:v>48-59</c:v>
                </c:pt>
              </c:strCache>
            </c:strRef>
          </c:cat>
          <c:val>
            <c:numRef>
              <c:f>Sheet1!$C$2:$C$9</c:f>
              <c:numCache>
                <c:formatCode>General</c:formatCode>
                <c:ptCount val="8"/>
                <c:pt idx="0">
                  <c:v>23</c:v>
                </c:pt>
                <c:pt idx="1">
                  <c:v>19</c:v>
                </c:pt>
                <c:pt idx="2">
                  <c:v>13</c:v>
                </c:pt>
                <c:pt idx="3">
                  <c:v>18</c:v>
                </c:pt>
                <c:pt idx="4">
                  <c:v>20</c:v>
                </c:pt>
                <c:pt idx="5">
                  <c:v>20</c:v>
                </c:pt>
                <c:pt idx="6">
                  <c:v>24</c:v>
                </c:pt>
                <c:pt idx="7">
                  <c:v>31</c:v>
                </c:pt>
              </c:numCache>
            </c:numRef>
          </c:val>
          <c:extLst>
            <c:ext xmlns:c16="http://schemas.microsoft.com/office/drawing/2014/chart" uri="{C3380CC4-5D6E-409C-BE32-E72D297353CC}">
              <c16:uniqueId val="{00000005-A752-4D7A-9A79-978239FE8A8D}"/>
            </c:ext>
          </c:extLst>
        </c:ser>
        <c:dLbls>
          <c:dLblPos val="outEnd"/>
          <c:showLegendKey val="0"/>
          <c:showVal val="1"/>
          <c:showCatName val="0"/>
          <c:showSerName val="0"/>
          <c:showPercent val="0"/>
          <c:showBubbleSize val="0"/>
        </c:dLbls>
        <c:gapWidth val="100"/>
        <c:axId val="228812600"/>
        <c:axId val="228813384"/>
      </c:barChart>
      <c:catAx>
        <c:axId val="2288126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28813384"/>
        <c:crosses val="autoZero"/>
        <c:auto val="1"/>
        <c:lblAlgn val="ctr"/>
        <c:lblOffset val="100"/>
        <c:noMultiLvlLbl val="0"/>
      </c:catAx>
      <c:valAx>
        <c:axId val="228813384"/>
        <c:scaling>
          <c:orientation val="minMax"/>
          <c:max val="100"/>
        </c:scaling>
        <c:delete val="1"/>
        <c:axPos val="l"/>
        <c:numFmt formatCode="General" sourceLinked="1"/>
        <c:majorTickMark val="out"/>
        <c:minorTickMark val="none"/>
        <c:tickLblPos val="nextTo"/>
        <c:crossAx val="22881260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2.4183796856106408E-3"/>
          <c:w val="1"/>
          <c:h val="0.90604175989488622"/>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38B3-4350-91E6-62D2815FF937}"/>
              </c:ext>
            </c:extLst>
          </c:dPt>
          <c:dPt>
            <c:idx val="1"/>
            <c:invertIfNegative val="0"/>
            <c:bubble3D val="0"/>
            <c:spPr>
              <a:solidFill>
                <a:srgbClr val="FCEE1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38B3-4350-91E6-62D2815FF937}"/>
              </c:ext>
            </c:extLst>
          </c:dPt>
          <c:dPt>
            <c:idx val="2"/>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38B3-4350-91E6-62D2815FF93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23</c:v>
                </c:pt>
                <c:pt idx="1">
                  <c:v>13</c:v>
                </c:pt>
                <c:pt idx="2">
                  <c:v>31</c:v>
                </c:pt>
              </c:numCache>
            </c:numRef>
          </c:val>
          <c:extLst>
            <c:ext xmlns:c16="http://schemas.microsoft.com/office/drawing/2014/chart" uri="{C3380CC4-5D6E-409C-BE32-E72D297353CC}">
              <c16:uniqueId val="{00000006-38B3-4350-91E6-62D2815FF937}"/>
            </c:ext>
          </c:extLst>
        </c:ser>
        <c:dLbls>
          <c:dLblPos val="outEnd"/>
          <c:showLegendKey val="0"/>
          <c:showVal val="1"/>
          <c:showCatName val="0"/>
          <c:showSerName val="0"/>
          <c:showPercent val="0"/>
          <c:showBubbleSize val="0"/>
        </c:dLbls>
        <c:gapWidth val="100"/>
        <c:axId val="240911504"/>
        <c:axId val="240911896"/>
      </c:barChart>
      <c:catAx>
        <c:axId val="2409115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0911896"/>
        <c:crosses val="autoZero"/>
        <c:auto val="1"/>
        <c:lblAlgn val="ctr"/>
        <c:lblOffset val="100"/>
        <c:noMultiLvlLbl val="0"/>
      </c:catAx>
      <c:valAx>
        <c:axId val="240911896"/>
        <c:scaling>
          <c:orientation val="minMax"/>
          <c:max val="100"/>
        </c:scaling>
        <c:delete val="1"/>
        <c:axPos val="l"/>
        <c:numFmt formatCode="General" sourceLinked="1"/>
        <c:majorTickMark val="out"/>
        <c:minorTickMark val="none"/>
        <c:tickLblPos val="nextTo"/>
        <c:crossAx val="2409115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6.0516320092705877E-4"/>
          <c:w val="1"/>
          <c:h val="0.88449453237807063"/>
        </c:manualLayout>
      </c:layout>
      <c:barChart>
        <c:barDir val="col"/>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C600-4644-B8E2-A0CF56C87026}"/>
              </c:ext>
            </c:extLst>
          </c:dPt>
          <c:dPt>
            <c:idx val="2"/>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C600-4644-B8E2-A0CF56C8702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38</c:v>
                </c:pt>
                <c:pt idx="1">
                  <c:v>34</c:v>
                </c:pt>
                <c:pt idx="2">
                  <c:v>24</c:v>
                </c:pt>
                <c:pt idx="3">
                  <c:v>15</c:v>
                </c:pt>
                <c:pt idx="4">
                  <c:v>6</c:v>
                </c:pt>
              </c:numCache>
            </c:numRef>
          </c:val>
          <c:extLst>
            <c:ext xmlns:c16="http://schemas.microsoft.com/office/drawing/2014/chart" uri="{C3380CC4-5D6E-409C-BE32-E72D297353CC}">
              <c16:uniqueId val="{00000004-C600-4644-B8E2-A0CF56C87026}"/>
            </c:ext>
          </c:extLst>
        </c:ser>
        <c:dLbls>
          <c:dLblPos val="outEnd"/>
          <c:showLegendKey val="0"/>
          <c:showVal val="1"/>
          <c:showCatName val="0"/>
          <c:showSerName val="0"/>
          <c:showPercent val="0"/>
          <c:showBubbleSize val="0"/>
        </c:dLbls>
        <c:gapWidth val="100"/>
        <c:axId val="240913464"/>
        <c:axId val="240913856"/>
      </c:barChart>
      <c:catAx>
        <c:axId val="2409134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0913856"/>
        <c:crosses val="autoZero"/>
        <c:auto val="1"/>
        <c:lblAlgn val="ctr"/>
        <c:lblOffset val="100"/>
        <c:noMultiLvlLbl val="0"/>
      </c:catAx>
      <c:valAx>
        <c:axId val="240913856"/>
        <c:scaling>
          <c:orientation val="minMax"/>
          <c:max val="100"/>
        </c:scaling>
        <c:delete val="1"/>
        <c:axPos val="l"/>
        <c:numFmt formatCode="General" sourceLinked="1"/>
        <c:majorTickMark val="out"/>
        <c:minorTickMark val="none"/>
        <c:tickLblPos val="nextTo"/>
        <c:crossAx val="2409134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317617039103482"/>
        </c:manualLayout>
      </c:layout>
      <c:lineChart>
        <c:grouping val="standard"/>
        <c:varyColors val="0"/>
        <c:ser>
          <c:idx val="0"/>
          <c:order val="0"/>
          <c:tx>
            <c:strRef>
              <c:f>Sheet1!$B$1</c:f>
              <c:strCache>
                <c:ptCount val="1"/>
                <c:pt idx="0">
                  <c:v>Series 1</c:v>
                </c:pt>
              </c:strCache>
            </c:strRef>
          </c:tx>
          <c:spPr>
            <a:ln w="63500" cap="rnd">
              <a:solidFill>
                <a:srgbClr val="48773C"/>
              </a:solidFill>
              <a:round/>
            </a:ln>
            <a:effectLst/>
          </c:spPr>
          <c:marker>
            <c:symbol val="circle"/>
            <c:size val="5"/>
            <c:spPr>
              <a:solidFill>
                <a:srgbClr val="48773C"/>
              </a:solidFill>
              <a:ln w="63500" cap="rnd">
                <a:solidFill>
                  <a:srgbClr val="4877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2010 NMIS</c:v>
                </c:pt>
                <c:pt idx="1">
                  <c:v>2015 NMIS</c:v>
                </c:pt>
                <c:pt idx="2">
                  <c:v>2018 NDHS</c:v>
                </c:pt>
              </c:strCache>
            </c:strRef>
          </c:cat>
          <c:val>
            <c:numRef>
              <c:f>Sheet1!$B$2:$B$4</c:f>
              <c:numCache>
                <c:formatCode>General</c:formatCode>
                <c:ptCount val="3"/>
                <c:pt idx="0">
                  <c:v>42</c:v>
                </c:pt>
                <c:pt idx="1">
                  <c:v>27</c:v>
                </c:pt>
                <c:pt idx="2">
                  <c:v>23</c:v>
                </c:pt>
              </c:numCache>
            </c:numRef>
          </c:val>
          <c:smooth val="0"/>
          <c:extLst>
            <c:ext xmlns:c16="http://schemas.microsoft.com/office/drawing/2014/chart" uri="{C3380CC4-5D6E-409C-BE32-E72D297353CC}">
              <c16:uniqueId val="{00000000-8985-4C93-89F5-6CF3967A780F}"/>
            </c:ext>
          </c:extLst>
        </c:ser>
        <c:dLbls>
          <c:dLblPos val="t"/>
          <c:showLegendKey val="0"/>
          <c:showVal val="1"/>
          <c:showCatName val="0"/>
          <c:showSerName val="0"/>
          <c:showPercent val="0"/>
          <c:showBubbleSize val="0"/>
        </c:dLbls>
        <c:marker val="1"/>
        <c:smooth val="0"/>
        <c:axId val="240914640"/>
        <c:axId val="240915032"/>
      </c:lineChart>
      <c:catAx>
        <c:axId val="240914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0915032"/>
        <c:crosses val="autoZero"/>
        <c:auto val="1"/>
        <c:lblAlgn val="ctr"/>
        <c:lblOffset val="100"/>
        <c:noMultiLvlLbl val="0"/>
      </c:catAx>
      <c:valAx>
        <c:axId val="240915032"/>
        <c:scaling>
          <c:orientation val="minMax"/>
          <c:max val="100"/>
        </c:scaling>
        <c:delete val="1"/>
        <c:axPos val="l"/>
        <c:numFmt formatCode="General" sourceLinked="1"/>
        <c:majorTickMark val="out"/>
        <c:minorTickMark val="none"/>
        <c:tickLblPos val="nextTo"/>
        <c:crossAx val="2409146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4788318631653644E-2"/>
          <c:w val="0.96616035172886816"/>
          <c:h val="0.84367193697641962"/>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696-4128-B85C-15F982164AC2}"/>
              </c:ext>
            </c:extLst>
          </c:dPt>
          <c:dPt>
            <c:idx val="1"/>
            <c:invertIfNegative val="0"/>
            <c:bubble3D val="0"/>
            <c:spPr>
              <a:solidFill>
                <a:srgbClr val="6D643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696-4128-B85C-15F982164AC2}"/>
              </c:ext>
            </c:extLst>
          </c:dPt>
          <c:dPt>
            <c:idx val="2"/>
            <c:invertIfNegative val="0"/>
            <c:bubble3D val="0"/>
            <c:extLst>
              <c:ext xmlns:c16="http://schemas.microsoft.com/office/drawing/2014/chart" uri="{C3380CC4-5D6E-409C-BE32-E72D297353CC}">
                <c16:uniqueId val="{00000004-2696-4128-B85C-15F982164AC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74</c:v>
                </c:pt>
                <c:pt idx="1">
                  <c:v>99</c:v>
                </c:pt>
              </c:numCache>
            </c:numRef>
          </c:val>
          <c:extLst>
            <c:ext xmlns:c16="http://schemas.microsoft.com/office/drawing/2014/chart" uri="{C3380CC4-5D6E-409C-BE32-E72D297353CC}">
              <c16:uniqueId val="{00000005-2696-4128-B85C-15F982164AC2}"/>
            </c:ext>
          </c:extLst>
        </c:ser>
        <c:dLbls>
          <c:dLblPos val="outEnd"/>
          <c:showLegendKey val="0"/>
          <c:showVal val="1"/>
          <c:showCatName val="0"/>
          <c:showSerName val="0"/>
          <c:showPercent val="0"/>
          <c:showBubbleSize val="0"/>
        </c:dLbls>
        <c:gapWidth val="100"/>
        <c:axId val="211697024"/>
        <c:axId val="211697416"/>
      </c:barChart>
      <c:catAx>
        <c:axId val="2116970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1697416"/>
        <c:crosses val="autoZero"/>
        <c:auto val="1"/>
        <c:lblAlgn val="ctr"/>
        <c:lblOffset val="100"/>
        <c:noMultiLvlLbl val="0"/>
      </c:catAx>
      <c:valAx>
        <c:axId val="211697416"/>
        <c:scaling>
          <c:orientation val="minMax"/>
          <c:max val="100"/>
        </c:scaling>
        <c:delete val="1"/>
        <c:axPos val="l"/>
        <c:numFmt formatCode="General" sourceLinked="1"/>
        <c:majorTickMark val="out"/>
        <c:minorTickMark val="none"/>
        <c:tickLblPos val="nextTo"/>
        <c:crossAx val="2116970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Cash only</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73</c:v>
                </c:pt>
                <c:pt idx="1">
                  <c:v>80</c:v>
                </c:pt>
              </c:numCache>
            </c:numRef>
          </c:val>
          <c:extLst>
            <c:ext xmlns:c16="http://schemas.microsoft.com/office/drawing/2014/chart" uri="{C3380CC4-5D6E-409C-BE32-E72D297353CC}">
              <c16:uniqueId val="{00000000-FD0C-4D82-8D86-6D596810FB52}"/>
            </c:ext>
          </c:extLst>
        </c:ser>
        <c:ser>
          <c:idx val="1"/>
          <c:order val="1"/>
          <c:tx>
            <c:strRef>
              <c:f>Sheet1!$C$1</c:f>
              <c:strCache>
                <c:ptCount val="1"/>
                <c:pt idx="0">
                  <c:v>Cash and in-kind</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11</c:v>
                </c:pt>
                <c:pt idx="1">
                  <c:v>11</c:v>
                </c:pt>
              </c:numCache>
            </c:numRef>
          </c:val>
          <c:extLst>
            <c:ext xmlns:c16="http://schemas.microsoft.com/office/drawing/2014/chart" uri="{C3380CC4-5D6E-409C-BE32-E72D297353CC}">
              <c16:uniqueId val="{00000001-FD0C-4D82-8D86-6D596810FB52}"/>
            </c:ext>
          </c:extLst>
        </c:ser>
        <c:ser>
          <c:idx val="2"/>
          <c:order val="2"/>
          <c:tx>
            <c:strRef>
              <c:f>Sheet1!$D$1</c:f>
              <c:strCache>
                <c:ptCount val="1"/>
                <c:pt idx="0">
                  <c:v>In-kind only</c:v>
                </c:pt>
              </c:strCache>
            </c:strRef>
          </c:tx>
          <c:spPr>
            <a:solidFill>
              <a:srgbClr val="48773C">
                <a:lumMod val="20000"/>
                <a:lumOff val="80000"/>
              </a:srgbClr>
            </a:solidFill>
            <a:ln>
              <a:noFill/>
            </a:ln>
            <a:effectLst/>
            <a:scene3d>
              <a:camera prst="orthographicFront"/>
              <a:lightRig rig="threePt" dir="t">
                <a:rot lat="0" lon="0" rev="1200000"/>
              </a:lightRig>
            </a:scene3d>
            <a:sp3d>
              <a:bevelT w="63500" h="25400"/>
            </a:sp3d>
          </c:spPr>
          <c:invertIfNegative val="0"/>
          <c:dLbls>
            <c:dLbl>
              <c:idx val="0"/>
              <c:layout>
                <c:manualLayout>
                  <c:x val="0.12151510060997353"/>
                  <c:y val="-1.9482498062776212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FC7-42BF-915E-384C9D764184}"/>
                </c:ext>
              </c:extLst>
            </c:dLbl>
            <c:dLbl>
              <c:idx val="1"/>
              <c:layout>
                <c:manualLayout>
                  <c:x val="0.11843876894896149"/>
                  <c:y val="-1.704718580492918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FC7-42BF-915E-384C9D764184}"/>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1</c:v>
                </c:pt>
                <c:pt idx="1">
                  <c:v>1</c:v>
                </c:pt>
              </c:numCache>
            </c:numRef>
          </c:val>
          <c:extLst>
            <c:ext xmlns:c16="http://schemas.microsoft.com/office/drawing/2014/chart" uri="{C3380CC4-5D6E-409C-BE32-E72D297353CC}">
              <c16:uniqueId val="{00000002-FD0C-4D82-8D86-6D596810FB52}"/>
            </c:ext>
          </c:extLst>
        </c:ser>
        <c:ser>
          <c:idx val="3"/>
          <c:order val="3"/>
          <c:tx>
            <c:strRef>
              <c:f>Sheet1!$E$1</c:f>
              <c:strCache>
                <c:ptCount val="1"/>
                <c:pt idx="0">
                  <c:v>Not paid</c:v>
                </c:pt>
              </c:strCache>
            </c:strRef>
          </c:tx>
          <c:spPr>
            <a:solidFill>
              <a:srgbClr val="D223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15</c:v>
                </c:pt>
                <c:pt idx="1">
                  <c:v>8</c:v>
                </c:pt>
              </c:numCache>
            </c:numRef>
          </c:val>
          <c:extLst>
            <c:ext xmlns:c16="http://schemas.microsoft.com/office/drawing/2014/chart" uri="{C3380CC4-5D6E-409C-BE32-E72D297353CC}">
              <c16:uniqueId val="{00000003-FD0C-4D82-8D86-6D596810FB52}"/>
            </c:ext>
          </c:extLst>
        </c:ser>
        <c:dLbls>
          <c:dLblPos val="ctr"/>
          <c:showLegendKey val="0"/>
          <c:showVal val="1"/>
          <c:showCatName val="0"/>
          <c:showSerName val="0"/>
          <c:showPercent val="0"/>
          <c:showBubbleSize val="0"/>
        </c:dLbls>
        <c:gapWidth val="100"/>
        <c:overlap val="100"/>
        <c:axId val="211698200"/>
        <c:axId val="211698592"/>
      </c:barChart>
      <c:catAx>
        <c:axId val="2116982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1698592"/>
        <c:crosses val="autoZero"/>
        <c:auto val="1"/>
        <c:lblAlgn val="ctr"/>
        <c:lblOffset val="100"/>
        <c:noMultiLvlLbl val="0"/>
      </c:catAx>
      <c:valAx>
        <c:axId val="211698592"/>
        <c:scaling>
          <c:orientation val="minMax"/>
        </c:scaling>
        <c:delete val="1"/>
        <c:axPos val="l"/>
        <c:numFmt formatCode="0%" sourceLinked="1"/>
        <c:majorTickMark val="none"/>
        <c:minorTickMark val="none"/>
        <c:tickLblPos val="nextTo"/>
        <c:crossAx val="21169820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cene3d>
              <a:camera prst="orthographicFront"/>
              <a:lightRig rig="threePt" dir="t">
                <a:rot lat="0" lon="0" rev="1200000"/>
              </a:lightRig>
            </a:scene3d>
            <a:sp3d>
              <a:bevelT w="63500" h="25400"/>
            </a:sp3d>
          </c:spPr>
          <c:dPt>
            <c:idx val="0"/>
            <c:bubble3D val="0"/>
            <c:spPr>
              <a:solidFill>
                <a:schemeClr val="accent1"/>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04F4-483C-A71B-FFB3ABE6BF93}"/>
              </c:ext>
            </c:extLst>
          </c:dPt>
          <c:dPt>
            <c:idx val="1"/>
            <c:bubble3D val="0"/>
            <c:spPr>
              <a:solidFill>
                <a:schemeClr val="accent2"/>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04F4-483C-A71B-FFB3ABE6BF93}"/>
              </c:ext>
            </c:extLst>
          </c:dPt>
          <c:dPt>
            <c:idx val="2"/>
            <c:bubble3D val="0"/>
            <c:spPr>
              <a:solidFill>
                <a:schemeClr val="accent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04F4-483C-A71B-FFB3ABE6BF93}"/>
              </c:ext>
            </c:extLst>
          </c:dPt>
          <c:dPt>
            <c:idx val="3"/>
            <c:bubble3D val="0"/>
            <c:spPr>
              <a:solidFill>
                <a:schemeClr val="accent4"/>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04F4-483C-A71B-FFB3ABE6BF93}"/>
              </c:ext>
            </c:extLst>
          </c:dPt>
          <c:dPt>
            <c:idx val="4"/>
            <c:bubble3D val="0"/>
            <c:spPr>
              <a:solidFill>
                <a:schemeClr val="accent5"/>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04F4-483C-A71B-FFB3ABE6BF93}"/>
              </c:ext>
            </c:extLst>
          </c:dPt>
          <c:dPt>
            <c:idx val="5"/>
            <c:bubble3D val="0"/>
            <c:spPr>
              <a:solidFill>
                <a:schemeClr val="accent6"/>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04F4-483C-A71B-FFB3ABE6BF93}"/>
              </c:ext>
            </c:extLst>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4F4-483C-A71B-FFB3ABE6BF93}"/>
                </c:ext>
              </c:extLst>
            </c:dLbl>
            <c:dLbl>
              <c:idx val="3"/>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04F4-483C-A71B-FFB3ABE6BF93}"/>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Mainly wife</c:v>
                </c:pt>
                <c:pt idx="1">
                  <c:v>Wife and husband jointly</c:v>
                </c:pt>
                <c:pt idx="2">
                  <c:v>Mainly husband</c:v>
                </c:pt>
              </c:strCache>
            </c:strRef>
          </c:cat>
          <c:val>
            <c:numRef>
              <c:f>Sheet1!$B$2:$B$4</c:f>
              <c:numCache>
                <c:formatCode>General</c:formatCode>
                <c:ptCount val="3"/>
                <c:pt idx="0">
                  <c:v>72</c:v>
                </c:pt>
                <c:pt idx="1">
                  <c:v>20</c:v>
                </c:pt>
                <c:pt idx="2">
                  <c:v>8</c:v>
                </c:pt>
              </c:numCache>
            </c:numRef>
          </c:val>
          <c:extLst>
            <c:ext xmlns:c16="http://schemas.microsoft.com/office/drawing/2014/chart" uri="{C3380CC4-5D6E-409C-BE32-E72D297353CC}">
              <c16:uniqueId val="{0000000C-04F4-483C-A71B-FFB3ABE6BF93}"/>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cene3d>
              <a:camera prst="orthographicFront"/>
              <a:lightRig rig="threePt" dir="t">
                <a:rot lat="0" lon="0" rev="1200000"/>
              </a:lightRig>
            </a:scene3d>
            <a:sp3d>
              <a:bevelT w="63500" h="25400"/>
            </a:sp3d>
          </c:spPr>
          <c:dPt>
            <c:idx val="0"/>
            <c:bubble3D val="0"/>
            <c:spPr>
              <a:solidFill>
                <a:schemeClr val="accent1"/>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8615-4EE9-96AC-51E5BC9FF145}"/>
              </c:ext>
            </c:extLst>
          </c:dPt>
          <c:dPt>
            <c:idx val="1"/>
            <c:bubble3D val="0"/>
            <c:spPr>
              <a:solidFill>
                <a:schemeClr val="accent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8615-4EE9-96AC-51E5BC9FF145}"/>
              </c:ext>
            </c:extLst>
          </c:dPt>
          <c:dPt>
            <c:idx val="2"/>
            <c:bubble3D val="0"/>
            <c:spPr>
              <a:solidFill>
                <a:schemeClr val="accent2"/>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8615-4EE9-96AC-51E5BC9FF145}"/>
              </c:ext>
            </c:extLst>
          </c:dPt>
          <c:dPt>
            <c:idx val="3"/>
            <c:bubble3D val="0"/>
            <c:spPr>
              <a:solidFill>
                <a:schemeClr val="accent4"/>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8615-4EE9-96AC-51E5BC9FF145}"/>
              </c:ext>
            </c:extLst>
          </c:dPt>
          <c:dPt>
            <c:idx val="4"/>
            <c:bubble3D val="0"/>
            <c:spPr>
              <a:solidFill>
                <a:schemeClr val="accent5"/>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8615-4EE9-96AC-51E5BC9FF145}"/>
              </c:ext>
            </c:extLst>
          </c:dPt>
          <c:dPt>
            <c:idx val="5"/>
            <c:bubble3D val="0"/>
            <c:spPr>
              <a:solidFill>
                <a:schemeClr val="accent6"/>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8615-4EE9-96AC-51E5BC9FF145}"/>
              </c:ext>
            </c:extLst>
          </c:dPt>
          <c:dLbls>
            <c:dLbl>
              <c:idx val="0"/>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8615-4EE9-96AC-51E5BC9FF145}"/>
                </c:ext>
              </c:extLst>
            </c:dLbl>
            <c:dLbl>
              <c:idx val="1"/>
              <c:tx>
                <c:rich>
                  <a:bodyPr/>
                  <a:lstStyle/>
                  <a:p>
                    <a:fld id="{A530C20D-4978-400D-BEEE-2E5967314107}" type="CATEGORYNAME">
                      <a:rPr lang="en-US">
                        <a:solidFill>
                          <a:schemeClr val="bg1"/>
                        </a:solidFill>
                      </a:rPr>
                      <a:pPr/>
                      <a:t>[CATEGORY NAME]</a:t>
                    </a:fld>
                    <a:r>
                      <a:rPr lang="en-US" baseline="0">
                        <a:solidFill>
                          <a:schemeClr val="bg1"/>
                        </a:solidFill>
                      </a:rPr>
                      <a:t>
84%</a:t>
                    </a:r>
                  </a:p>
                </c:rich>
              </c:tx>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8615-4EE9-96AC-51E5BC9FF145}"/>
                </c:ext>
              </c:extLst>
            </c:dLbl>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8615-4EE9-96AC-51E5BC9FF145}"/>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8615-4EE9-96AC-51E5BC9FF145}"/>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More</c:v>
                </c:pt>
                <c:pt idx="1">
                  <c:v>Less</c:v>
                </c:pt>
                <c:pt idx="2">
                  <c:v>About the same</c:v>
                </c:pt>
                <c:pt idx="3">
                  <c:v>Husband has no earnings/don't know</c:v>
                </c:pt>
              </c:strCache>
            </c:strRef>
          </c:cat>
          <c:val>
            <c:numRef>
              <c:f>Sheet1!$B$2:$B$5</c:f>
              <c:numCache>
                <c:formatCode>General</c:formatCode>
                <c:ptCount val="4"/>
                <c:pt idx="0">
                  <c:v>5</c:v>
                </c:pt>
                <c:pt idx="1">
                  <c:v>84</c:v>
                </c:pt>
                <c:pt idx="2">
                  <c:v>8</c:v>
                </c:pt>
                <c:pt idx="3">
                  <c:v>2</c:v>
                </c:pt>
              </c:numCache>
            </c:numRef>
          </c:val>
          <c:extLst>
            <c:ext xmlns:c16="http://schemas.microsoft.com/office/drawing/2014/chart" uri="{C3380CC4-5D6E-409C-BE32-E72D297353CC}">
              <c16:uniqueId val="{0000000C-8615-4EE9-96AC-51E5BC9FF14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90604175989488622"/>
        </c:manualLayout>
      </c:layout>
      <c:barChart>
        <c:barDir val="col"/>
        <c:grouping val="clustered"/>
        <c:varyColors val="0"/>
        <c:ser>
          <c:idx val="0"/>
          <c:order val="0"/>
          <c:tx>
            <c:strRef>
              <c:f>Sheet1!$B$1</c:f>
              <c:strCache>
                <c:ptCount val="1"/>
                <c:pt idx="0">
                  <c:v>Women</c:v>
                </c:pt>
              </c:strCache>
            </c:strRef>
          </c:tx>
          <c:spPr>
            <a:solidFill>
              <a:srgbClr val="9FBFD6"/>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886C-43E4-A055-40205FA2BCE9}"/>
              </c:ext>
            </c:extLst>
          </c:dPt>
          <c:dPt>
            <c:idx val="2"/>
            <c:invertIfNegative val="0"/>
            <c:bubble3D val="0"/>
            <c:extLst>
              <c:ext xmlns:c16="http://schemas.microsoft.com/office/drawing/2014/chart" uri="{C3380CC4-5D6E-409C-BE32-E72D297353CC}">
                <c16:uniqueId val="{00000001-886C-43E4-A055-40205FA2BCE9}"/>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Sheet1!$B$2:$B$3</c:f>
              <c:numCache>
                <c:formatCode>General</c:formatCode>
                <c:ptCount val="2"/>
                <c:pt idx="0">
                  <c:v>11</c:v>
                </c:pt>
                <c:pt idx="1">
                  <c:v>12</c:v>
                </c:pt>
              </c:numCache>
            </c:numRef>
          </c:val>
          <c:extLst>
            <c:ext xmlns:c16="http://schemas.microsoft.com/office/drawing/2014/chart" uri="{C3380CC4-5D6E-409C-BE32-E72D297353CC}">
              <c16:uniqueId val="{00000002-886C-43E4-A055-40205FA2BCE9}"/>
            </c:ext>
          </c:extLst>
        </c:ser>
        <c:ser>
          <c:idx val="1"/>
          <c:order val="1"/>
          <c:tx>
            <c:strRef>
              <c:f>Sheet1!$C$1</c:f>
              <c:strCache>
                <c:ptCount val="1"/>
                <c:pt idx="0">
                  <c:v>Men</c:v>
                </c:pt>
              </c:strCache>
            </c:strRef>
          </c:tx>
          <c:spPr>
            <a:solidFill>
              <a:srgbClr val="6D643E"/>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Sheet1!$C$2:$C$3</c:f>
              <c:numCache>
                <c:formatCode>General</c:formatCode>
                <c:ptCount val="2"/>
                <c:pt idx="0">
                  <c:v>37</c:v>
                </c:pt>
                <c:pt idx="1">
                  <c:v>38</c:v>
                </c:pt>
              </c:numCache>
            </c:numRef>
          </c:val>
          <c:extLst>
            <c:ext xmlns:c16="http://schemas.microsoft.com/office/drawing/2014/chart" uri="{C3380CC4-5D6E-409C-BE32-E72D297353CC}">
              <c16:uniqueId val="{00000003-886C-43E4-A055-40205FA2BCE9}"/>
            </c:ext>
          </c:extLst>
        </c:ser>
        <c:dLbls>
          <c:dLblPos val="outEnd"/>
          <c:showLegendKey val="0"/>
          <c:showVal val="1"/>
          <c:showCatName val="0"/>
          <c:showSerName val="0"/>
          <c:showPercent val="0"/>
          <c:showBubbleSize val="0"/>
        </c:dLbls>
        <c:gapWidth val="100"/>
        <c:axId val="216595640"/>
        <c:axId val="216596032"/>
      </c:barChart>
      <c:catAx>
        <c:axId val="216595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6596032"/>
        <c:crosses val="autoZero"/>
        <c:auto val="1"/>
        <c:lblAlgn val="ctr"/>
        <c:lblOffset val="100"/>
        <c:noMultiLvlLbl val="0"/>
      </c:catAx>
      <c:valAx>
        <c:axId val="216596032"/>
        <c:scaling>
          <c:orientation val="minMax"/>
          <c:max val="100"/>
        </c:scaling>
        <c:delete val="1"/>
        <c:axPos val="l"/>
        <c:numFmt formatCode="General" sourceLinked="1"/>
        <c:majorTickMark val="out"/>
        <c:minorTickMark val="none"/>
        <c:tickLblPos val="nextTo"/>
        <c:crossAx val="21659564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1069832899846793"/>
          <c:w val="0.96616035172886816"/>
          <c:h val="0.76846296362275979"/>
        </c:manualLayout>
      </c:layout>
      <c:barChart>
        <c:barDir val="col"/>
        <c:grouping val="clustered"/>
        <c:varyColors val="0"/>
        <c:ser>
          <c:idx val="0"/>
          <c:order val="0"/>
          <c:tx>
            <c:strRef>
              <c:f>Sheet1!$B$1</c:f>
              <c:strCache>
                <c:ptCount val="1"/>
                <c:pt idx="0">
                  <c:v>Women</c:v>
                </c:pt>
              </c:strCache>
            </c:strRef>
          </c:tx>
          <c:spPr>
            <a:solidFill>
              <a:srgbClr val="9FBFD6"/>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AEA2-4A44-8C88-66E2D334FB35}"/>
              </c:ext>
            </c:extLst>
          </c:dPt>
          <c:dPt>
            <c:idx val="2"/>
            <c:invertIfNegative val="0"/>
            <c:bubble3D val="0"/>
            <c:extLst>
              <c:ext xmlns:c16="http://schemas.microsoft.com/office/drawing/2014/chart" uri="{C3380CC4-5D6E-409C-BE32-E72D297353CC}">
                <c16:uniqueId val="{00000001-AEA2-4A44-8C88-66E2D334FB3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Use a bank account</c:v>
                </c:pt>
                <c:pt idx="1">
                  <c:v>Own a mobile phone</c:v>
                </c:pt>
                <c:pt idx="3">
                  <c:v>Use a mobile phone for financial transactions</c:v>
                </c:pt>
              </c:strCache>
            </c:strRef>
          </c:cat>
          <c:val>
            <c:numRef>
              <c:f>Sheet1!$B$2:$B$5</c:f>
              <c:numCache>
                <c:formatCode>General</c:formatCode>
                <c:ptCount val="4"/>
                <c:pt idx="0">
                  <c:v>22</c:v>
                </c:pt>
                <c:pt idx="1">
                  <c:v>55</c:v>
                </c:pt>
                <c:pt idx="3">
                  <c:v>28</c:v>
                </c:pt>
              </c:numCache>
            </c:numRef>
          </c:val>
          <c:extLst>
            <c:ext xmlns:c16="http://schemas.microsoft.com/office/drawing/2014/chart" uri="{C3380CC4-5D6E-409C-BE32-E72D297353CC}">
              <c16:uniqueId val="{00000002-AEA2-4A44-8C88-66E2D334FB35}"/>
            </c:ext>
          </c:extLst>
        </c:ser>
        <c:ser>
          <c:idx val="1"/>
          <c:order val="1"/>
          <c:tx>
            <c:strRef>
              <c:f>Sheet1!$C$1</c:f>
              <c:strCache>
                <c:ptCount val="1"/>
                <c:pt idx="0">
                  <c:v>Men</c:v>
                </c:pt>
              </c:strCache>
            </c:strRef>
          </c:tx>
          <c:spPr>
            <a:solidFill>
              <a:srgbClr val="6D643E"/>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Use a bank account</c:v>
                </c:pt>
                <c:pt idx="1">
                  <c:v>Own a mobile phone</c:v>
                </c:pt>
                <c:pt idx="3">
                  <c:v>Use a mobile phone for financial transactions</c:v>
                </c:pt>
              </c:strCache>
            </c:strRef>
          </c:cat>
          <c:val>
            <c:numRef>
              <c:f>Sheet1!$C$2:$C$5</c:f>
              <c:numCache>
                <c:formatCode>General</c:formatCode>
                <c:ptCount val="4"/>
                <c:pt idx="0">
                  <c:v>39</c:v>
                </c:pt>
                <c:pt idx="1">
                  <c:v>81</c:v>
                </c:pt>
                <c:pt idx="3">
                  <c:v>35</c:v>
                </c:pt>
              </c:numCache>
            </c:numRef>
          </c:val>
          <c:extLst>
            <c:ext xmlns:c16="http://schemas.microsoft.com/office/drawing/2014/chart" uri="{C3380CC4-5D6E-409C-BE32-E72D297353CC}">
              <c16:uniqueId val="{00000003-AEA2-4A44-8C88-66E2D334FB35}"/>
            </c:ext>
          </c:extLst>
        </c:ser>
        <c:dLbls>
          <c:dLblPos val="outEnd"/>
          <c:showLegendKey val="0"/>
          <c:showVal val="1"/>
          <c:showCatName val="0"/>
          <c:showSerName val="0"/>
          <c:showPercent val="0"/>
          <c:showBubbleSize val="0"/>
        </c:dLbls>
        <c:gapWidth val="100"/>
        <c:axId val="216596816"/>
        <c:axId val="216597208"/>
      </c:barChart>
      <c:catAx>
        <c:axId val="216596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216597208"/>
        <c:crosses val="autoZero"/>
        <c:auto val="1"/>
        <c:lblAlgn val="ctr"/>
        <c:lblOffset val="100"/>
        <c:noMultiLvlLbl val="0"/>
      </c:catAx>
      <c:valAx>
        <c:axId val="216597208"/>
        <c:scaling>
          <c:orientation val="minMax"/>
          <c:max val="100"/>
        </c:scaling>
        <c:delete val="1"/>
        <c:axPos val="l"/>
        <c:numFmt formatCode="General" sourceLinked="1"/>
        <c:majorTickMark val="out"/>
        <c:minorTickMark val="none"/>
        <c:tickLblPos val="nextTo"/>
        <c:crossAx val="21659681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chemeClr val="accent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3276-46AF-9E19-EFFAB68F520D}"/>
              </c:ext>
            </c:extLst>
          </c:dPt>
          <c:dPt>
            <c:idx val="1"/>
            <c:bubble3D val="0"/>
            <c:spPr>
              <a:solidFill>
                <a:schemeClr val="accent2"/>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3276-46AF-9E19-EFFAB68F520D}"/>
              </c:ext>
            </c:extLst>
          </c:dPt>
          <c:dPt>
            <c:idx val="2"/>
            <c:bubble3D val="0"/>
            <c:spPr>
              <a:solidFill>
                <a:schemeClr val="accent1"/>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3276-46AF-9E19-EFFAB68F520D}"/>
              </c:ext>
            </c:extLst>
          </c:dPt>
          <c:dPt>
            <c:idx val="3"/>
            <c:bubble3D val="0"/>
            <c:spPr>
              <a:solidFill>
                <a:schemeClr val="accent4"/>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3276-46AF-9E19-EFFAB68F520D}"/>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3276-46AF-9E19-EFFAB68F520D}"/>
              </c:ext>
            </c:extLst>
          </c:dPt>
          <c:dPt>
            <c:idx val="5"/>
            <c:bubble3D val="0"/>
            <c:spPr>
              <a:solidFill>
                <a:schemeClr val="accent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3276-46AF-9E19-EFFAB68F520D}"/>
              </c:ext>
            </c:extLst>
          </c:dPt>
          <c:dLbls>
            <c:dLbl>
              <c:idx val="0"/>
              <c:layout>
                <c:manualLayout>
                  <c:x val="2.2991824588053152E-2"/>
                  <c:y val="1.0297795777409437E-7"/>
                </c:manualLayout>
              </c:layout>
              <c:spPr>
                <a:noFill/>
                <a:ln>
                  <a:noFill/>
                </a:ln>
                <a:effectLst/>
              </c:spPr>
              <c:txPr>
                <a:bodyPr rot="0" spcFirstLastPara="1" vertOverflow="ellipsis" vert="horz" wrap="square" lIns="38100" tIns="19050" rIns="38100" bIns="19050" anchor="ctr" anchorCtr="1">
                  <a:no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manualLayout>
                      <c:w val="0.23728521240071715"/>
                      <c:h val="0.18551437901819989"/>
                    </c:manualLayout>
                  </c15:layout>
                </c:ext>
                <c:ext xmlns:c16="http://schemas.microsoft.com/office/drawing/2014/chart" uri="{C3380CC4-5D6E-409C-BE32-E72D297353CC}">
                  <c16:uniqueId val="{00000001-3276-46AF-9E19-EFFAB68F520D}"/>
                </c:ext>
              </c:extLst>
            </c:dLbl>
            <c:dLbl>
              <c:idx val="1"/>
              <c:layout>
                <c:manualLayout>
                  <c:x val="0.10446422959026533"/>
                  <c:y val="0.1392828367873513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3-3276-46AF-9E19-EFFAB68F520D}"/>
                </c:ext>
              </c:extLst>
            </c:dLbl>
            <c:dLbl>
              <c:idx val="2"/>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fld id="{8C184AF2-9CCA-496D-ADC3-CF5512E94759}" type="CATEGORYNAME">
                      <a:rPr lang="en-US">
                        <a:solidFill>
                          <a:schemeClr val="bg1"/>
                        </a:solidFill>
                      </a:rPr>
                      <a:pPr>
                        <a:defRPr sz="1800" b="1">
                          <a:solidFill>
                            <a:schemeClr val="tx1"/>
                          </a:solidFill>
                        </a:defRPr>
                      </a:pPr>
                      <a:t>[CATEGORY NAME]</a:t>
                    </a:fld>
                    <a:r>
                      <a:rPr lang="en-US" baseline="0" dirty="0">
                        <a:solidFill>
                          <a:schemeClr val="bg1"/>
                        </a:solidFill>
                      </a:rPr>
                      <a:t>
</a:t>
                    </a:r>
                    <a:fld id="{836E293E-6A91-4961-86B5-2CF64220237A}" type="PERCENTAGE">
                      <a:rPr lang="en-US" baseline="0">
                        <a:solidFill>
                          <a:schemeClr val="bg1"/>
                        </a:solidFill>
                      </a:rPr>
                      <a:pPr>
                        <a:defRPr sz="1800" b="1">
                          <a:solidFill>
                            <a:schemeClr val="tx1"/>
                          </a:solidFill>
                        </a:defRPr>
                      </a:pPr>
                      <a:t>[PERCENTAGE]</a:t>
                    </a:fld>
                    <a:endParaRPr lang="en-US" baseline="0" dirty="0">
                      <a:solidFill>
                        <a:schemeClr val="bg1"/>
                      </a:solidFill>
                    </a:endParaRP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3276-46AF-9E19-EFFAB68F520D}"/>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rgbClr val="48773C"/>
                  </a:solidFill>
                  <a:round/>
                </a:ln>
                <a:effectLst/>
              </c:spPr>
            </c:leaderLines>
            <c:extLst>
              <c:ext xmlns:c15="http://schemas.microsoft.com/office/drawing/2012/chart" uri="{CE6537A1-D6FC-4f65-9D91-7224C49458BB}"/>
            </c:extLst>
          </c:dLbls>
          <c:cat>
            <c:strRef>
              <c:f>Sheet1!$A$2:$A$4</c:f>
              <c:strCache>
                <c:ptCount val="3"/>
                <c:pt idx="0">
                  <c:v>A lot of difficult or cannot function</c:v>
                </c:pt>
                <c:pt idx="1">
                  <c:v>Some difficulty</c:v>
                </c:pt>
                <c:pt idx="2">
                  <c:v>No difficulty</c:v>
                </c:pt>
              </c:strCache>
            </c:strRef>
          </c:cat>
          <c:val>
            <c:numRef>
              <c:f>Sheet1!$B$2:$B$4</c:f>
              <c:numCache>
                <c:formatCode>General</c:formatCode>
                <c:ptCount val="3"/>
                <c:pt idx="0">
                  <c:v>1</c:v>
                </c:pt>
                <c:pt idx="1">
                  <c:v>7</c:v>
                </c:pt>
                <c:pt idx="2">
                  <c:v>92</c:v>
                </c:pt>
              </c:numCache>
            </c:numRef>
          </c:val>
          <c:extLst>
            <c:ext xmlns:c16="http://schemas.microsoft.com/office/drawing/2014/chart" uri="{C3380CC4-5D6E-409C-BE32-E72D297353CC}">
              <c16:uniqueId val="{0000000C-3276-46AF-9E19-EFFAB68F520D}"/>
            </c:ext>
          </c:extLst>
        </c:ser>
        <c:dLbls>
          <c:showLegendKey val="0"/>
          <c:showVal val="0"/>
          <c:showCatName val="0"/>
          <c:showSerName val="0"/>
          <c:showPercent val="0"/>
          <c:showBubbleSize val="0"/>
          <c:showLeaderLines val="1"/>
        </c:dLbls>
        <c:firstSliceAng val="3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0893008324239151E-2"/>
          <c:w val="0.96616035172886816"/>
          <c:h val="0.77564663335666006"/>
        </c:manualLayout>
      </c:layout>
      <c:barChart>
        <c:barDir val="col"/>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F09C-4B51-A825-218E5E54D67F}"/>
              </c:ext>
            </c:extLst>
          </c:dPt>
          <c:dPt>
            <c:idx val="2"/>
            <c:invertIfNegative val="0"/>
            <c:bubble3D val="0"/>
            <c:extLst>
              <c:ext xmlns:c16="http://schemas.microsoft.com/office/drawing/2014/chart" uri="{C3380CC4-5D6E-409C-BE32-E72D297353CC}">
                <c16:uniqueId val="{00000001-F09C-4B51-A825-218E5E54D67F}"/>
              </c:ext>
            </c:extLst>
          </c:dPt>
          <c:dPt>
            <c:idx val="3"/>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F09C-4B51-A825-218E5E54D67F}"/>
              </c:ext>
            </c:extLst>
          </c:dPt>
          <c:dPt>
            <c:idx val="4"/>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F09C-4B51-A825-218E5E54D67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Own health care</c:v>
                </c:pt>
                <c:pt idx="1">
                  <c:v>Major household purchases</c:v>
                </c:pt>
                <c:pt idx="2">
                  <c:v>Visits to her family or relatives</c:v>
                </c:pt>
                <c:pt idx="3">
                  <c:v>Participates in all 3 decisions</c:v>
                </c:pt>
                <c:pt idx="4">
                  <c:v>Participates in none of the decisions</c:v>
                </c:pt>
              </c:strCache>
            </c:strRef>
          </c:cat>
          <c:val>
            <c:numRef>
              <c:f>Sheet1!$B$2:$B$6</c:f>
              <c:numCache>
                <c:formatCode>General</c:formatCode>
                <c:ptCount val="5"/>
                <c:pt idx="0">
                  <c:v>44</c:v>
                </c:pt>
                <c:pt idx="1">
                  <c:v>40</c:v>
                </c:pt>
                <c:pt idx="2">
                  <c:v>60</c:v>
                </c:pt>
                <c:pt idx="3">
                  <c:v>34</c:v>
                </c:pt>
                <c:pt idx="4">
                  <c:v>37</c:v>
                </c:pt>
              </c:numCache>
            </c:numRef>
          </c:val>
          <c:extLst>
            <c:ext xmlns:c16="http://schemas.microsoft.com/office/drawing/2014/chart" uri="{C3380CC4-5D6E-409C-BE32-E72D297353CC}">
              <c16:uniqueId val="{00000006-F09C-4B51-A825-218E5E54D67F}"/>
            </c:ext>
          </c:extLst>
        </c:ser>
        <c:dLbls>
          <c:dLblPos val="outEnd"/>
          <c:showLegendKey val="0"/>
          <c:showVal val="1"/>
          <c:showCatName val="0"/>
          <c:showSerName val="0"/>
          <c:showPercent val="0"/>
          <c:showBubbleSize val="0"/>
        </c:dLbls>
        <c:gapWidth val="100"/>
        <c:axId val="216493312"/>
        <c:axId val="216493704"/>
      </c:barChart>
      <c:catAx>
        <c:axId val="216493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216493704"/>
        <c:crosses val="autoZero"/>
        <c:auto val="1"/>
        <c:lblAlgn val="ctr"/>
        <c:lblOffset val="100"/>
        <c:noMultiLvlLbl val="0"/>
      </c:catAx>
      <c:valAx>
        <c:axId val="216493704"/>
        <c:scaling>
          <c:orientation val="minMax"/>
          <c:max val="100"/>
        </c:scaling>
        <c:delete val="1"/>
        <c:axPos val="l"/>
        <c:numFmt formatCode="General" sourceLinked="1"/>
        <c:majorTickMark val="out"/>
        <c:minorTickMark val="none"/>
        <c:tickLblPos val="nextTo"/>
        <c:crossAx val="21649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All 3 decisions</c:v>
                </c:pt>
              </c:strCache>
            </c:strRef>
          </c:tx>
          <c:spPr>
            <a:ln w="63500" cap="rnd">
              <a:solidFill>
                <a:srgbClr val="48773C"/>
              </a:solidFill>
              <a:round/>
            </a:ln>
            <a:effectLst/>
          </c:spPr>
          <c:marker>
            <c:symbol val="circle"/>
            <c:size val="5"/>
            <c:spPr>
              <a:solidFill>
                <a:schemeClr val="accent1"/>
              </a:solidFill>
              <a:ln w="63500">
                <a:solidFill>
                  <a:srgbClr val="48773C"/>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2003 NDHS</c:v>
                </c:pt>
                <c:pt idx="1">
                  <c:v>2008 NDHS</c:v>
                </c:pt>
                <c:pt idx="2">
                  <c:v>2013 NDHS</c:v>
                </c:pt>
                <c:pt idx="3">
                  <c:v>2018 NDHS</c:v>
                </c:pt>
              </c:strCache>
            </c:strRef>
          </c:cat>
          <c:val>
            <c:numRef>
              <c:f>Sheet1!$B$2:$B$5</c:f>
              <c:numCache>
                <c:formatCode>General</c:formatCode>
                <c:ptCount val="4"/>
                <c:pt idx="0">
                  <c:v>14</c:v>
                </c:pt>
                <c:pt idx="1">
                  <c:v>32</c:v>
                </c:pt>
                <c:pt idx="2">
                  <c:v>31</c:v>
                </c:pt>
                <c:pt idx="3">
                  <c:v>34</c:v>
                </c:pt>
              </c:numCache>
            </c:numRef>
          </c:val>
          <c:smooth val="0"/>
          <c:extLst>
            <c:ext xmlns:c16="http://schemas.microsoft.com/office/drawing/2014/chart" uri="{C3380CC4-5D6E-409C-BE32-E72D297353CC}">
              <c16:uniqueId val="{00000000-84EF-4F34-B079-0C1BB8156C47}"/>
            </c:ext>
          </c:extLst>
        </c:ser>
        <c:dLbls>
          <c:dLblPos val="t"/>
          <c:showLegendKey val="0"/>
          <c:showVal val="1"/>
          <c:showCatName val="0"/>
          <c:showSerName val="0"/>
          <c:showPercent val="0"/>
          <c:showBubbleSize val="0"/>
        </c:dLbls>
        <c:marker val="1"/>
        <c:smooth val="0"/>
        <c:axId val="216494488"/>
        <c:axId val="216494880"/>
      </c:lineChart>
      <c:catAx>
        <c:axId val="2164944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6494880"/>
        <c:crosses val="autoZero"/>
        <c:auto val="1"/>
        <c:lblAlgn val="ctr"/>
        <c:lblOffset val="100"/>
        <c:noMultiLvlLbl val="0"/>
      </c:catAx>
      <c:valAx>
        <c:axId val="216494880"/>
        <c:scaling>
          <c:orientation val="minMax"/>
          <c:max val="100"/>
        </c:scaling>
        <c:delete val="1"/>
        <c:axPos val="l"/>
        <c:numFmt formatCode="General" sourceLinked="1"/>
        <c:majorTickMark val="out"/>
        <c:minorTickMark val="none"/>
        <c:tickLblPos val="nextTo"/>
        <c:crossAx val="2164944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078597339782346E-2"/>
          <c:w val="1"/>
          <c:h val="0.75628331222805123"/>
        </c:manualLayout>
      </c:layout>
      <c:barChart>
        <c:barDir val="col"/>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862E-4D25-B7A3-39658F123944}"/>
              </c:ext>
            </c:extLst>
          </c:dPt>
          <c:dPt>
            <c:idx val="2"/>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862E-4D25-B7A3-39658F123944}"/>
              </c:ext>
            </c:extLst>
          </c:dPt>
          <c:dPt>
            <c:idx val="3"/>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862E-4D25-B7A3-39658F123944}"/>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Own health care</c:v>
                </c:pt>
                <c:pt idx="1">
                  <c:v>Major household purchases</c:v>
                </c:pt>
                <c:pt idx="2">
                  <c:v>Participates in both decisions</c:v>
                </c:pt>
                <c:pt idx="3">
                  <c:v>Participates in neither of the decisions</c:v>
                </c:pt>
              </c:strCache>
            </c:strRef>
          </c:cat>
          <c:val>
            <c:numRef>
              <c:f>Sheet1!$B$2:$B$5</c:f>
              <c:numCache>
                <c:formatCode>General</c:formatCode>
                <c:ptCount val="4"/>
                <c:pt idx="0">
                  <c:v>82</c:v>
                </c:pt>
                <c:pt idx="1">
                  <c:v>80</c:v>
                </c:pt>
                <c:pt idx="2">
                  <c:v>78</c:v>
                </c:pt>
                <c:pt idx="3">
                  <c:v>15</c:v>
                </c:pt>
              </c:numCache>
            </c:numRef>
          </c:val>
          <c:extLst>
            <c:ext xmlns:c16="http://schemas.microsoft.com/office/drawing/2014/chart" uri="{C3380CC4-5D6E-409C-BE32-E72D297353CC}">
              <c16:uniqueId val="{00000005-862E-4D25-B7A3-39658F123944}"/>
            </c:ext>
          </c:extLst>
        </c:ser>
        <c:dLbls>
          <c:dLblPos val="outEnd"/>
          <c:showLegendKey val="0"/>
          <c:showVal val="1"/>
          <c:showCatName val="0"/>
          <c:showSerName val="0"/>
          <c:showPercent val="0"/>
          <c:showBubbleSize val="0"/>
        </c:dLbls>
        <c:gapWidth val="100"/>
        <c:axId val="216495664"/>
        <c:axId val="216496056"/>
      </c:barChart>
      <c:catAx>
        <c:axId val="216495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6496056"/>
        <c:crosses val="autoZero"/>
        <c:auto val="1"/>
        <c:lblAlgn val="ctr"/>
        <c:lblOffset val="100"/>
        <c:noMultiLvlLbl val="0"/>
      </c:catAx>
      <c:valAx>
        <c:axId val="216496056"/>
        <c:scaling>
          <c:orientation val="minMax"/>
          <c:max val="100"/>
        </c:scaling>
        <c:delete val="1"/>
        <c:axPos val="l"/>
        <c:numFmt formatCode="General" sourceLinked="1"/>
        <c:majorTickMark val="out"/>
        <c:minorTickMark val="none"/>
        <c:tickLblPos val="nextTo"/>
        <c:crossAx val="2164956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969622918812657"/>
          <c:y val="0"/>
          <c:w val="0.68030380577427818"/>
          <c:h val="1"/>
        </c:manualLayout>
      </c:layout>
      <c:barChart>
        <c:barDir val="bar"/>
        <c:grouping val="clustered"/>
        <c:varyColors val="0"/>
        <c:ser>
          <c:idx val="0"/>
          <c:order val="0"/>
          <c:tx>
            <c:strRef>
              <c:f>Sheet1!$B$1</c:f>
              <c:strCache>
                <c:ptCount val="1"/>
                <c:pt idx="0">
                  <c:v>Men</c:v>
                </c:pt>
              </c:strCache>
            </c:strRef>
          </c:tx>
          <c:spPr>
            <a:solidFill>
              <a:srgbClr val="6D643E"/>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Burns the food</c:v>
                </c:pt>
                <c:pt idx="1">
                  <c:v>Argues with him</c:v>
                </c:pt>
                <c:pt idx="2">
                  <c:v>Refuses to have sex with him</c:v>
                </c:pt>
                <c:pt idx="3">
                  <c:v>Goes out without telling him</c:v>
                </c:pt>
                <c:pt idx="4">
                  <c:v>Neglects the children</c:v>
                </c:pt>
                <c:pt idx="5">
                  <c:v>Any of these reasons</c:v>
                </c:pt>
              </c:strCache>
            </c:strRef>
          </c:cat>
          <c:val>
            <c:numRef>
              <c:f>Sheet1!$B$2:$B$7</c:f>
              <c:numCache>
                <c:formatCode>General</c:formatCode>
                <c:ptCount val="6"/>
                <c:pt idx="0">
                  <c:v>7</c:v>
                </c:pt>
                <c:pt idx="1">
                  <c:v>13</c:v>
                </c:pt>
                <c:pt idx="2">
                  <c:v>11</c:v>
                </c:pt>
                <c:pt idx="3">
                  <c:v>12</c:v>
                </c:pt>
                <c:pt idx="4">
                  <c:v>12</c:v>
                </c:pt>
                <c:pt idx="5">
                  <c:v>21</c:v>
                </c:pt>
              </c:numCache>
            </c:numRef>
          </c:val>
          <c:extLst>
            <c:ext xmlns:c16="http://schemas.microsoft.com/office/drawing/2014/chart" uri="{C3380CC4-5D6E-409C-BE32-E72D297353CC}">
              <c16:uniqueId val="{00000000-7239-4FCF-B5F3-53AAF7595033}"/>
            </c:ext>
          </c:extLst>
        </c:ser>
        <c:ser>
          <c:idx val="1"/>
          <c:order val="1"/>
          <c:tx>
            <c:strRef>
              <c:f>Sheet1!$C$1</c:f>
              <c:strCache>
                <c:ptCount val="1"/>
                <c:pt idx="0">
                  <c:v>Women</c:v>
                </c:pt>
              </c:strCache>
            </c:strRef>
          </c:tx>
          <c:spPr>
            <a:solidFill>
              <a:srgbClr val="9FBFD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Burns the food</c:v>
                </c:pt>
                <c:pt idx="1">
                  <c:v>Argues with him</c:v>
                </c:pt>
                <c:pt idx="2">
                  <c:v>Refuses to have sex with him</c:v>
                </c:pt>
                <c:pt idx="3">
                  <c:v>Goes out without telling him</c:v>
                </c:pt>
                <c:pt idx="4">
                  <c:v>Neglects the children</c:v>
                </c:pt>
                <c:pt idx="5">
                  <c:v>Any of these reasons</c:v>
                </c:pt>
              </c:strCache>
            </c:strRef>
          </c:cat>
          <c:val>
            <c:numRef>
              <c:f>Sheet1!$C$2:$C$7</c:f>
              <c:numCache>
                <c:formatCode>General</c:formatCode>
                <c:ptCount val="6"/>
                <c:pt idx="0">
                  <c:v>15</c:v>
                </c:pt>
                <c:pt idx="1">
                  <c:v>20</c:v>
                </c:pt>
                <c:pt idx="2">
                  <c:v>20</c:v>
                </c:pt>
                <c:pt idx="3">
                  <c:v>21</c:v>
                </c:pt>
                <c:pt idx="4">
                  <c:v>21</c:v>
                </c:pt>
                <c:pt idx="5">
                  <c:v>28</c:v>
                </c:pt>
              </c:numCache>
            </c:numRef>
          </c:val>
          <c:extLst>
            <c:ext xmlns:c16="http://schemas.microsoft.com/office/drawing/2014/chart" uri="{C3380CC4-5D6E-409C-BE32-E72D297353CC}">
              <c16:uniqueId val="{00000001-7239-4FCF-B5F3-53AAF7595033}"/>
            </c:ext>
          </c:extLst>
        </c:ser>
        <c:dLbls>
          <c:showLegendKey val="0"/>
          <c:showVal val="0"/>
          <c:showCatName val="0"/>
          <c:showSerName val="0"/>
          <c:showPercent val="0"/>
          <c:showBubbleSize val="0"/>
        </c:dLbls>
        <c:gapWidth val="100"/>
        <c:axId val="131287056"/>
        <c:axId val="132330968"/>
      </c:barChart>
      <c:catAx>
        <c:axId val="13128705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32330968"/>
        <c:crosses val="autoZero"/>
        <c:auto val="1"/>
        <c:lblAlgn val="ctr"/>
        <c:lblOffset val="100"/>
        <c:noMultiLvlLbl val="0"/>
      </c:catAx>
      <c:valAx>
        <c:axId val="132330968"/>
        <c:scaling>
          <c:orientation val="minMax"/>
          <c:max val="100"/>
        </c:scaling>
        <c:delete val="1"/>
        <c:axPos val="b"/>
        <c:numFmt formatCode="General" sourceLinked="1"/>
        <c:majorTickMark val="none"/>
        <c:minorTickMark val="none"/>
        <c:tickLblPos val="nextTo"/>
        <c:crossAx val="13128705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559455007664547"/>
        </c:manualLayout>
      </c:layout>
      <c:barChart>
        <c:barDir val="col"/>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658C-4619-8A60-F35C08D4B0CD}"/>
              </c:ext>
            </c:extLst>
          </c:dPt>
          <c:dPt>
            <c:idx val="2"/>
            <c:invertIfNegative val="0"/>
            <c:bubble3D val="0"/>
            <c:extLst>
              <c:ext xmlns:c16="http://schemas.microsoft.com/office/drawing/2014/chart" uri="{C3380CC4-5D6E-409C-BE32-E72D297353CC}">
                <c16:uniqueId val="{00000001-658C-4619-8A60-F35C08D4B0C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Since age 15</c:v>
                </c:pt>
                <c:pt idx="1">
                  <c:v>In the past 12 months</c:v>
                </c:pt>
              </c:strCache>
            </c:strRef>
          </c:cat>
          <c:val>
            <c:numRef>
              <c:f>Sheet1!$B$2:$B$3</c:f>
              <c:numCache>
                <c:formatCode>General</c:formatCode>
                <c:ptCount val="2"/>
                <c:pt idx="0">
                  <c:v>31</c:v>
                </c:pt>
                <c:pt idx="1">
                  <c:v>14</c:v>
                </c:pt>
              </c:numCache>
            </c:numRef>
          </c:val>
          <c:extLst>
            <c:ext xmlns:c16="http://schemas.microsoft.com/office/drawing/2014/chart" uri="{C3380CC4-5D6E-409C-BE32-E72D297353CC}">
              <c16:uniqueId val="{00000002-658C-4619-8A60-F35C08D4B0CD}"/>
            </c:ext>
          </c:extLst>
        </c:ser>
        <c:dLbls>
          <c:dLblPos val="outEnd"/>
          <c:showLegendKey val="0"/>
          <c:showVal val="1"/>
          <c:showCatName val="0"/>
          <c:showSerName val="0"/>
          <c:showPercent val="0"/>
          <c:showBubbleSize val="0"/>
        </c:dLbls>
        <c:gapWidth val="100"/>
        <c:axId val="213166464"/>
        <c:axId val="213166856"/>
      </c:barChart>
      <c:catAx>
        <c:axId val="2131664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3166856"/>
        <c:crosses val="autoZero"/>
        <c:auto val="1"/>
        <c:lblAlgn val="ctr"/>
        <c:lblOffset val="100"/>
        <c:noMultiLvlLbl val="0"/>
      </c:catAx>
      <c:valAx>
        <c:axId val="213166856"/>
        <c:scaling>
          <c:orientation val="minMax"/>
          <c:max val="100"/>
        </c:scaling>
        <c:delete val="1"/>
        <c:axPos val="l"/>
        <c:numFmt formatCode="General" sourceLinked="1"/>
        <c:majorTickMark val="out"/>
        <c:minorTickMark val="none"/>
        <c:tickLblPos val="nextTo"/>
        <c:crossAx val="2131664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6560123353359782"/>
          <c:w val="0.96616035172886816"/>
          <c:h val="0.69030805166006803"/>
        </c:manualLayout>
      </c:layout>
      <c:barChart>
        <c:barDir val="col"/>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510E-4C19-A8E9-C6F34379CE82}"/>
              </c:ext>
            </c:extLst>
          </c:dPt>
          <c:dPt>
            <c:idx val="2"/>
            <c:invertIfNegative val="0"/>
            <c:bubble3D val="0"/>
            <c:extLst>
              <c:ext xmlns:c16="http://schemas.microsoft.com/office/drawing/2014/chart" uri="{C3380CC4-5D6E-409C-BE32-E72D297353CC}">
                <c16:uniqueId val="{00000001-510E-4C19-A8E9-C6F34379CE82}"/>
              </c:ext>
            </c:extLst>
          </c:dPt>
          <c:dPt>
            <c:idx val="3"/>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510E-4C19-A8E9-C6F34379CE82}"/>
              </c:ext>
            </c:extLst>
          </c:dPt>
          <c:dPt>
            <c:idx val="4"/>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510E-4C19-A8E9-C6F34379CE8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Current husband/partner</c:v>
                </c:pt>
                <c:pt idx="1">
                  <c:v>Mother/step-mother</c:v>
                </c:pt>
                <c:pt idx="3">
                  <c:v>Mother/step-mother</c:v>
                </c:pt>
                <c:pt idx="4">
                  <c:v>Father/step-father</c:v>
                </c:pt>
              </c:strCache>
            </c:strRef>
          </c:cat>
          <c:val>
            <c:numRef>
              <c:f>Sheet1!$B$2:$B$6</c:f>
              <c:numCache>
                <c:formatCode>General</c:formatCode>
                <c:ptCount val="5"/>
                <c:pt idx="0">
                  <c:v>58</c:v>
                </c:pt>
                <c:pt idx="1">
                  <c:v>19</c:v>
                </c:pt>
                <c:pt idx="3">
                  <c:v>35</c:v>
                </c:pt>
                <c:pt idx="4">
                  <c:v>26</c:v>
                </c:pt>
              </c:numCache>
            </c:numRef>
          </c:val>
          <c:extLst>
            <c:ext xmlns:c16="http://schemas.microsoft.com/office/drawing/2014/chart" uri="{C3380CC4-5D6E-409C-BE32-E72D297353CC}">
              <c16:uniqueId val="{00000006-510E-4C19-A8E9-C6F34379CE82}"/>
            </c:ext>
          </c:extLst>
        </c:ser>
        <c:dLbls>
          <c:dLblPos val="outEnd"/>
          <c:showLegendKey val="0"/>
          <c:showVal val="1"/>
          <c:showCatName val="0"/>
          <c:showSerName val="0"/>
          <c:showPercent val="0"/>
          <c:showBubbleSize val="0"/>
        </c:dLbls>
        <c:gapWidth val="100"/>
        <c:axId val="99695480"/>
        <c:axId val="99694696"/>
      </c:barChart>
      <c:catAx>
        <c:axId val="996954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9694696"/>
        <c:crosses val="autoZero"/>
        <c:auto val="1"/>
        <c:lblAlgn val="ctr"/>
        <c:lblOffset val="100"/>
        <c:noMultiLvlLbl val="0"/>
      </c:catAx>
      <c:valAx>
        <c:axId val="99694696"/>
        <c:scaling>
          <c:orientation val="minMax"/>
          <c:max val="100"/>
        </c:scaling>
        <c:delete val="1"/>
        <c:axPos val="l"/>
        <c:numFmt formatCode="General" sourceLinked="1"/>
        <c:majorTickMark val="out"/>
        <c:minorTickMark val="none"/>
        <c:tickLblPos val="nextTo"/>
        <c:crossAx val="996954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679413236248539E-3"/>
          <c:y val="0"/>
          <c:w val="0.99490960010182972"/>
          <c:h val="0.86148749256223034"/>
        </c:manualLayout>
      </c:layout>
      <c:barChart>
        <c:barDir val="col"/>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7D8B-4B41-800C-9D6A3771969D}"/>
              </c:ext>
            </c:extLst>
          </c:dPt>
          <c:dPt>
            <c:idx val="2"/>
            <c:invertIfNegative val="0"/>
            <c:bubble3D val="0"/>
            <c:extLst>
              <c:ext xmlns:c16="http://schemas.microsoft.com/office/drawing/2014/chart" uri="{C3380CC4-5D6E-409C-BE32-E72D297353CC}">
                <c16:uniqueId val="{00000002-7D8B-4B41-800C-9D6A3771969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Never married</c:v>
                </c:pt>
                <c:pt idx="2">
                  <c:v>Married/ living together</c:v>
                </c:pt>
                <c:pt idx="3">
                  <c:v>Divorced/separated/ widowed</c:v>
                </c:pt>
              </c:strCache>
            </c:strRef>
          </c:cat>
          <c:val>
            <c:numRef>
              <c:f>Sheet1!$B$2:$B$5</c:f>
              <c:numCache>
                <c:formatCode>General</c:formatCode>
                <c:ptCount val="4"/>
                <c:pt idx="0">
                  <c:v>6</c:v>
                </c:pt>
                <c:pt idx="1">
                  <c:v>9</c:v>
                </c:pt>
                <c:pt idx="2">
                  <c:v>5</c:v>
                </c:pt>
                <c:pt idx="3">
                  <c:v>15</c:v>
                </c:pt>
              </c:numCache>
            </c:numRef>
          </c:val>
          <c:extLst>
            <c:ext xmlns:c16="http://schemas.microsoft.com/office/drawing/2014/chart" uri="{C3380CC4-5D6E-409C-BE32-E72D297353CC}">
              <c16:uniqueId val="{00000003-7D8B-4B41-800C-9D6A3771969D}"/>
            </c:ext>
          </c:extLst>
        </c:ser>
        <c:dLbls>
          <c:dLblPos val="outEnd"/>
          <c:showLegendKey val="0"/>
          <c:showVal val="1"/>
          <c:showCatName val="0"/>
          <c:showSerName val="0"/>
          <c:showPercent val="0"/>
          <c:showBubbleSize val="0"/>
        </c:dLbls>
        <c:gapWidth val="100"/>
        <c:axId val="211171344"/>
        <c:axId val="213167248"/>
      </c:barChart>
      <c:catAx>
        <c:axId val="2111713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3167248"/>
        <c:crosses val="autoZero"/>
        <c:auto val="1"/>
        <c:lblAlgn val="ctr"/>
        <c:lblOffset val="100"/>
        <c:noMultiLvlLbl val="0"/>
      </c:catAx>
      <c:valAx>
        <c:axId val="213167248"/>
        <c:scaling>
          <c:orientation val="minMax"/>
          <c:max val="100"/>
        </c:scaling>
        <c:delete val="1"/>
        <c:axPos val="l"/>
        <c:numFmt formatCode="General" sourceLinked="1"/>
        <c:majorTickMark val="out"/>
        <c:minorTickMark val="none"/>
        <c:tickLblPos val="nextTo"/>
        <c:crossAx val="211171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7.2551390568319227E-3"/>
          <c:w val="1"/>
          <c:h val="0.90120500052366492"/>
        </c:manualLayout>
      </c:layout>
      <c:barChart>
        <c:barDir val="col"/>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64D1-46C5-B50C-ADAECD75D291}"/>
              </c:ext>
            </c:extLst>
          </c:dPt>
          <c:dPt>
            <c:idx val="2"/>
            <c:invertIfNegative val="0"/>
            <c:bubble3D val="0"/>
            <c:extLst>
              <c:ext xmlns:c16="http://schemas.microsoft.com/office/drawing/2014/chart" uri="{C3380CC4-5D6E-409C-BE32-E72D297353CC}">
                <c16:uniqueId val="{00000001-64D1-46C5-B50C-ADAECD75D291}"/>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c:v>
                </c:pt>
                <c:pt idx="1">
                  <c:v>In the past 12 months</c:v>
                </c:pt>
              </c:strCache>
            </c:strRef>
          </c:cat>
          <c:val>
            <c:numRef>
              <c:f>Sheet1!$B$2:$B$3</c:f>
              <c:numCache>
                <c:formatCode>General</c:formatCode>
                <c:ptCount val="2"/>
                <c:pt idx="0">
                  <c:v>9</c:v>
                </c:pt>
                <c:pt idx="1">
                  <c:v>4</c:v>
                </c:pt>
              </c:numCache>
            </c:numRef>
          </c:val>
          <c:extLst>
            <c:ext xmlns:c16="http://schemas.microsoft.com/office/drawing/2014/chart" uri="{C3380CC4-5D6E-409C-BE32-E72D297353CC}">
              <c16:uniqueId val="{00000002-64D1-46C5-B50C-ADAECD75D291}"/>
            </c:ext>
          </c:extLst>
        </c:ser>
        <c:dLbls>
          <c:dLblPos val="outEnd"/>
          <c:showLegendKey val="0"/>
          <c:showVal val="1"/>
          <c:showCatName val="0"/>
          <c:showSerName val="0"/>
          <c:showPercent val="0"/>
          <c:showBubbleSize val="0"/>
        </c:dLbls>
        <c:gapWidth val="100"/>
        <c:axId val="99693912"/>
        <c:axId val="213552560"/>
      </c:barChart>
      <c:catAx>
        <c:axId val="996939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3552560"/>
        <c:crosses val="autoZero"/>
        <c:auto val="1"/>
        <c:lblAlgn val="ctr"/>
        <c:lblOffset val="100"/>
        <c:noMultiLvlLbl val="0"/>
      </c:catAx>
      <c:valAx>
        <c:axId val="213552560"/>
        <c:scaling>
          <c:orientation val="minMax"/>
          <c:max val="100"/>
        </c:scaling>
        <c:delete val="1"/>
        <c:axPos val="l"/>
        <c:numFmt formatCode="General" sourceLinked="1"/>
        <c:majorTickMark val="out"/>
        <c:minorTickMark val="none"/>
        <c:tickLblPos val="nextTo"/>
        <c:crossAx val="996939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670714334612288"/>
          <c:w val="0.96616035172886816"/>
          <c:h val="0.68787273940222093"/>
        </c:manualLayout>
      </c:layout>
      <c:barChart>
        <c:barDir val="col"/>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4B14-4C94-9C9A-8DEA54CB97AB}"/>
              </c:ext>
            </c:extLst>
          </c:dPt>
          <c:dPt>
            <c:idx val="2"/>
            <c:invertIfNegative val="0"/>
            <c:bubble3D val="0"/>
            <c:extLst>
              <c:ext xmlns:c16="http://schemas.microsoft.com/office/drawing/2014/chart" uri="{C3380CC4-5D6E-409C-BE32-E72D297353CC}">
                <c16:uniqueId val="{00000001-4B14-4C94-9C9A-8DEA54CB97AB}"/>
              </c:ext>
            </c:extLst>
          </c:dPt>
          <c:dPt>
            <c:idx val="3"/>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4B14-4C94-9C9A-8DEA54CB97AB}"/>
              </c:ext>
            </c:extLst>
          </c:dPt>
          <c:dPt>
            <c:idx val="4"/>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4B14-4C94-9C9A-8DEA54CB97A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Current husband/partner</c:v>
                </c:pt>
                <c:pt idx="1">
                  <c:v>Former husband/parnter</c:v>
                </c:pt>
                <c:pt idx="3">
                  <c:v>Stranger</c:v>
                </c:pt>
                <c:pt idx="4">
                  <c:v>Current/former boyfriend</c:v>
                </c:pt>
              </c:strCache>
            </c:strRef>
          </c:cat>
          <c:val>
            <c:numRef>
              <c:f>Sheet1!$B$2:$B$6</c:f>
              <c:numCache>
                <c:formatCode>General</c:formatCode>
                <c:ptCount val="5"/>
                <c:pt idx="0">
                  <c:v>65</c:v>
                </c:pt>
                <c:pt idx="1">
                  <c:v>18</c:v>
                </c:pt>
                <c:pt idx="3">
                  <c:v>28</c:v>
                </c:pt>
                <c:pt idx="4">
                  <c:v>27</c:v>
                </c:pt>
              </c:numCache>
            </c:numRef>
          </c:val>
          <c:extLst>
            <c:ext xmlns:c16="http://schemas.microsoft.com/office/drawing/2014/chart" uri="{C3380CC4-5D6E-409C-BE32-E72D297353CC}">
              <c16:uniqueId val="{00000006-4B14-4C94-9C9A-8DEA54CB97AB}"/>
            </c:ext>
          </c:extLst>
        </c:ser>
        <c:dLbls>
          <c:dLblPos val="outEnd"/>
          <c:showLegendKey val="0"/>
          <c:showVal val="1"/>
          <c:showCatName val="0"/>
          <c:showSerName val="0"/>
          <c:showPercent val="0"/>
          <c:showBubbleSize val="0"/>
        </c:dLbls>
        <c:gapWidth val="100"/>
        <c:axId val="213553344"/>
        <c:axId val="213553736"/>
      </c:barChart>
      <c:catAx>
        <c:axId val="2135533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3553736"/>
        <c:crosses val="autoZero"/>
        <c:auto val="1"/>
        <c:lblAlgn val="ctr"/>
        <c:lblOffset val="100"/>
        <c:noMultiLvlLbl val="0"/>
      </c:catAx>
      <c:valAx>
        <c:axId val="213553736"/>
        <c:scaling>
          <c:orientation val="minMax"/>
          <c:max val="100"/>
        </c:scaling>
        <c:delete val="1"/>
        <c:axPos val="l"/>
        <c:numFmt formatCode="General" sourceLinked="1"/>
        <c:majorTickMark val="out"/>
        <c:minorTickMark val="none"/>
        <c:tickLblPos val="nextTo"/>
        <c:crossAx val="21355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8886942257217846"/>
          <c:y val="0"/>
          <c:w val="0.71113057742782149"/>
          <c:h val="1"/>
        </c:manualLayout>
      </c:layout>
      <c:barChart>
        <c:barDir val="bar"/>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CEE1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192C-4CE5-873A-1DA727631C83}"/>
              </c:ext>
            </c:extLst>
          </c:dPt>
          <c:dPt>
            <c:idx val="1"/>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192C-4CE5-873A-1DA727631C83}"/>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Displays none of the behaviours</c:v>
                </c:pt>
                <c:pt idx="1">
                  <c:v>Displays 3+ behaviours</c:v>
                </c:pt>
                <c:pt idx="2">
                  <c:v>Tries to limit her contact with her family</c:v>
                </c:pt>
                <c:pt idx="3">
                  <c:v>Frequently accuses her of being unfaithful</c:v>
                </c:pt>
                <c:pt idx="4">
                  <c:v>Does not permit her to meet her female friends</c:v>
                </c:pt>
                <c:pt idx="5">
                  <c:v>Insists on knowing where she is at all times</c:v>
                </c:pt>
                <c:pt idx="6">
                  <c:v>Is jealous or angry if she talks to other men</c:v>
                </c:pt>
              </c:strCache>
            </c:strRef>
          </c:cat>
          <c:val>
            <c:numRef>
              <c:f>Sheet1!$B$2:$B$8</c:f>
              <c:numCache>
                <c:formatCode>General</c:formatCode>
                <c:ptCount val="7"/>
                <c:pt idx="0">
                  <c:v>42</c:v>
                </c:pt>
                <c:pt idx="1">
                  <c:v>18</c:v>
                </c:pt>
                <c:pt idx="2">
                  <c:v>10</c:v>
                </c:pt>
                <c:pt idx="3">
                  <c:v>11</c:v>
                </c:pt>
                <c:pt idx="4">
                  <c:v>16</c:v>
                </c:pt>
                <c:pt idx="5">
                  <c:v>41</c:v>
                </c:pt>
                <c:pt idx="6">
                  <c:v>44</c:v>
                </c:pt>
              </c:numCache>
            </c:numRef>
          </c:val>
          <c:extLst>
            <c:ext xmlns:c16="http://schemas.microsoft.com/office/drawing/2014/chart" uri="{C3380CC4-5D6E-409C-BE32-E72D297353CC}">
              <c16:uniqueId val="{00000004-192C-4CE5-873A-1DA727631C83}"/>
            </c:ext>
          </c:extLst>
        </c:ser>
        <c:dLbls>
          <c:showLegendKey val="0"/>
          <c:showVal val="0"/>
          <c:showCatName val="0"/>
          <c:showSerName val="0"/>
          <c:showPercent val="0"/>
          <c:showBubbleSize val="0"/>
        </c:dLbls>
        <c:gapWidth val="100"/>
        <c:axId val="213554128"/>
        <c:axId val="213556088"/>
      </c:barChart>
      <c:catAx>
        <c:axId val="21355412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3556088"/>
        <c:crosses val="autoZero"/>
        <c:auto val="1"/>
        <c:lblAlgn val="ctr"/>
        <c:lblOffset val="100"/>
        <c:noMultiLvlLbl val="0"/>
      </c:catAx>
      <c:valAx>
        <c:axId val="213556088"/>
        <c:scaling>
          <c:orientation val="minMax"/>
          <c:max val="100"/>
        </c:scaling>
        <c:delete val="1"/>
        <c:axPos val="b"/>
        <c:numFmt formatCode="General" sourceLinked="1"/>
        <c:majorTickMark val="none"/>
        <c:minorTickMark val="none"/>
        <c:tickLblPos val="nextTo"/>
        <c:crossAx val="2135541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Sheet1!$A$2</c:f>
              <c:strCache>
                <c:ptCount val="1"/>
                <c:pt idx="0">
                  <c:v>A lot of difficulty or cannot function</c:v>
                </c:pt>
              </c:strCache>
            </c:strRef>
          </c:tx>
          <c:spPr>
            <a:solidFill>
              <a:schemeClr val="accent1">
                <a:lumMod val="50000"/>
              </a:schemeClr>
            </a:solidFill>
            <a:ln>
              <a:noFill/>
            </a:ln>
            <a:effectLst/>
            <a:scene3d>
              <a:camera prst="orthographicFront"/>
              <a:lightRig rig="threePt" dir="t">
                <a:rot lat="0" lon="0" rev="1200000"/>
              </a:lightRig>
            </a:scene3d>
            <a:sp3d>
              <a:bevelT w="63500" h="25400"/>
            </a:sp3d>
          </c:spPr>
          <c:invertIfNegative val="0"/>
          <c:dLbls>
            <c:dLbl>
              <c:idx val="0"/>
              <c:layout>
                <c:manualLayout>
                  <c:x val="0"/>
                  <c:y val="-1.5693840764771885E-2"/>
                </c:manualLayout>
              </c:layout>
              <c:dLblPos val="ctr"/>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8C2C-4E38-8222-59871D18D03A}"/>
                </c:ext>
              </c:extLst>
            </c:dLbl>
            <c:dLbl>
              <c:idx val="1"/>
              <c:layout>
                <c:manualLayout>
                  <c:x val="-2.7831819110707636E-3"/>
                  <c:y val="-1.5693840764771885E-2"/>
                </c:manualLayout>
              </c:layout>
              <c:dLblPos val="ctr"/>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8C2C-4E38-8222-59871D18D03A}"/>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Sheet1!$B$2:$C$2</c:f>
              <c:numCache>
                <c:formatCode>General</c:formatCode>
                <c:ptCount val="2"/>
                <c:pt idx="0">
                  <c:v>2</c:v>
                </c:pt>
                <c:pt idx="1">
                  <c:v>2</c:v>
                </c:pt>
              </c:numCache>
            </c:numRef>
          </c:val>
          <c:extLst>
            <c:ext xmlns:c16="http://schemas.microsoft.com/office/drawing/2014/chart" uri="{C3380CC4-5D6E-409C-BE32-E72D297353CC}">
              <c16:uniqueId val="{00000000-518B-4E47-B087-7B2D14B7AEE9}"/>
            </c:ext>
          </c:extLst>
        </c:ser>
        <c:ser>
          <c:idx val="1"/>
          <c:order val="1"/>
          <c:tx>
            <c:strRef>
              <c:f>Sheet1!$A$3</c:f>
              <c:strCache>
                <c:ptCount val="1"/>
                <c:pt idx="0">
                  <c:v>Some difficulty</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dLbl>
              <c:idx val="0"/>
              <c:layout>
                <c:manualLayout>
                  <c:x val="0"/>
                  <c:y val="-1.8309480892234074E-2"/>
                </c:manualLayout>
              </c:layout>
              <c:dLblPos val="ctr"/>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8C2C-4E38-8222-59871D18D03A}"/>
                </c:ext>
              </c:extLst>
            </c:dLbl>
            <c:dLbl>
              <c:idx val="1"/>
              <c:layout>
                <c:manualLayout>
                  <c:x val="-2.7831819110707636E-3"/>
                  <c:y val="-1.8309480892233981E-2"/>
                </c:manualLayout>
              </c:layout>
              <c:dLblPos val="ctr"/>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8C2C-4E38-8222-59871D18D03A}"/>
                </c:ext>
              </c:extLst>
            </c:dLbl>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Sheet1!$B$3:$C$3</c:f>
              <c:numCache>
                <c:formatCode>General</c:formatCode>
                <c:ptCount val="2"/>
                <c:pt idx="0">
                  <c:v>9</c:v>
                </c:pt>
                <c:pt idx="1">
                  <c:v>10</c:v>
                </c:pt>
              </c:numCache>
            </c:numRef>
          </c:val>
          <c:extLst>
            <c:ext xmlns:c16="http://schemas.microsoft.com/office/drawing/2014/chart" uri="{C3380CC4-5D6E-409C-BE32-E72D297353CC}">
              <c16:uniqueId val="{00000001-518B-4E47-B087-7B2D14B7AEE9}"/>
            </c:ext>
          </c:extLst>
        </c:ser>
        <c:ser>
          <c:idx val="2"/>
          <c:order val="2"/>
          <c:tx>
            <c:strRef>
              <c:f>Sheet1!$A$4</c:f>
              <c:strCache>
                <c:ptCount val="1"/>
                <c:pt idx="0">
                  <c:v>No difficulty</c:v>
                </c:pt>
              </c:strCache>
            </c:strRef>
          </c:tx>
          <c:spPr>
            <a:solidFill>
              <a:schemeClr val="accent1">
                <a:lumMod val="40000"/>
                <a:lumOff val="6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Sheet1!$B$4:$C$4</c:f>
              <c:numCache>
                <c:formatCode>General</c:formatCode>
                <c:ptCount val="2"/>
                <c:pt idx="0">
                  <c:v>89</c:v>
                </c:pt>
                <c:pt idx="1">
                  <c:v>88</c:v>
                </c:pt>
              </c:numCache>
            </c:numRef>
          </c:val>
          <c:extLst>
            <c:ext xmlns:c16="http://schemas.microsoft.com/office/drawing/2014/chart" uri="{C3380CC4-5D6E-409C-BE32-E72D297353CC}">
              <c16:uniqueId val="{00000002-518B-4E47-B087-7B2D14B7AEE9}"/>
            </c:ext>
          </c:extLst>
        </c:ser>
        <c:dLbls>
          <c:dLblPos val="ctr"/>
          <c:showLegendKey val="0"/>
          <c:showVal val="1"/>
          <c:showCatName val="0"/>
          <c:showSerName val="0"/>
          <c:showPercent val="0"/>
          <c:showBubbleSize val="0"/>
        </c:dLbls>
        <c:gapWidth val="100"/>
        <c:overlap val="100"/>
        <c:axId val="300405368"/>
        <c:axId val="300403800"/>
      </c:barChart>
      <c:catAx>
        <c:axId val="3004053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00403800"/>
        <c:crosses val="autoZero"/>
        <c:auto val="1"/>
        <c:lblAlgn val="ctr"/>
        <c:lblOffset val="100"/>
        <c:noMultiLvlLbl val="0"/>
      </c:catAx>
      <c:valAx>
        <c:axId val="300403800"/>
        <c:scaling>
          <c:orientation val="minMax"/>
        </c:scaling>
        <c:delete val="1"/>
        <c:axPos val="l"/>
        <c:numFmt formatCode="0%" sourceLinked="1"/>
        <c:majorTickMark val="none"/>
        <c:minorTickMark val="none"/>
        <c:tickLblPos val="nextTo"/>
        <c:crossAx val="30040536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02393202449042"/>
        </c:manualLayout>
      </c:layout>
      <c:barChart>
        <c:barDir val="col"/>
        <c:grouping val="clustered"/>
        <c:varyColors val="0"/>
        <c:ser>
          <c:idx val="0"/>
          <c:order val="0"/>
          <c:tx>
            <c:strRef>
              <c:f>Sheet1!$B$1</c:f>
              <c:strCache>
                <c:ptCount val="1"/>
                <c:pt idx="0">
                  <c:v>Ever</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D37B-4838-9112-11DD2A4EBB9B}"/>
              </c:ext>
            </c:extLst>
          </c:dPt>
          <c:dPt>
            <c:idx val="2"/>
            <c:invertIfNegative val="0"/>
            <c:bubble3D val="0"/>
            <c:extLst>
              <c:ext xmlns:c16="http://schemas.microsoft.com/office/drawing/2014/chart" uri="{C3380CC4-5D6E-409C-BE32-E72D297353CC}">
                <c16:uniqueId val="{00000001-D37B-4838-9112-11DD2A4EBB9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Sheet1!$B$2:$B$6</c:f>
              <c:numCache>
                <c:formatCode>General</c:formatCode>
                <c:ptCount val="5"/>
                <c:pt idx="0">
                  <c:v>19</c:v>
                </c:pt>
                <c:pt idx="1">
                  <c:v>7</c:v>
                </c:pt>
                <c:pt idx="2">
                  <c:v>32</c:v>
                </c:pt>
                <c:pt idx="3">
                  <c:v>21</c:v>
                </c:pt>
                <c:pt idx="4">
                  <c:v>36</c:v>
                </c:pt>
              </c:numCache>
            </c:numRef>
          </c:val>
          <c:extLst>
            <c:ext xmlns:c16="http://schemas.microsoft.com/office/drawing/2014/chart" uri="{C3380CC4-5D6E-409C-BE32-E72D297353CC}">
              <c16:uniqueId val="{00000002-D37B-4838-9112-11DD2A4EBB9B}"/>
            </c:ext>
          </c:extLst>
        </c:ser>
        <c:ser>
          <c:idx val="1"/>
          <c:order val="1"/>
          <c:tx>
            <c:strRef>
              <c:f>Sheet1!$C$1</c:f>
              <c:strCache>
                <c:ptCount val="1"/>
                <c:pt idx="0">
                  <c:v>In the past 12 months</c:v>
                </c:pt>
              </c:strCache>
            </c:strRef>
          </c:tx>
          <c:spPr>
            <a:solidFill>
              <a:srgbClr val="D223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Sheet1!$C$2:$C$6</c:f>
              <c:numCache>
                <c:formatCode>General</c:formatCode>
                <c:ptCount val="5"/>
                <c:pt idx="0">
                  <c:v>12</c:v>
                </c:pt>
                <c:pt idx="1">
                  <c:v>5</c:v>
                </c:pt>
                <c:pt idx="2">
                  <c:v>27</c:v>
                </c:pt>
                <c:pt idx="3">
                  <c:v>14</c:v>
                </c:pt>
                <c:pt idx="4">
                  <c:v>30</c:v>
                </c:pt>
              </c:numCache>
            </c:numRef>
          </c:val>
          <c:extLst>
            <c:ext xmlns:c16="http://schemas.microsoft.com/office/drawing/2014/chart" uri="{C3380CC4-5D6E-409C-BE32-E72D297353CC}">
              <c16:uniqueId val="{00000003-D37B-4838-9112-11DD2A4EBB9B}"/>
            </c:ext>
          </c:extLst>
        </c:ser>
        <c:dLbls>
          <c:dLblPos val="outEnd"/>
          <c:showLegendKey val="0"/>
          <c:showVal val="1"/>
          <c:showCatName val="0"/>
          <c:showSerName val="0"/>
          <c:showPercent val="0"/>
          <c:showBubbleSize val="0"/>
        </c:dLbls>
        <c:gapWidth val="100"/>
        <c:axId val="210787000"/>
        <c:axId val="210787392"/>
      </c:barChart>
      <c:catAx>
        <c:axId val="2107870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0787392"/>
        <c:crosses val="autoZero"/>
        <c:auto val="1"/>
        <c:lblAlgn val="ctr"/>
        <c:lblOffset val="100"/>
        <c:noMultiLvlLbl val="0"/>
      </c:catAx>
      <c:valAx>
        <c:axId val="210787392"/>
        <c:scaling>
          <c:orientation val="minMax"/>
          <c:max val="100"/>
        </c:scaling>
        <c:delete val="1"/>
        <c:axPos val="l"/>
        <c:numFmt formatCode="General" sourceLinked="1"/>
        <c:majorTickMark val="out"/>
        <c:minorTickMark val="none"/>
        <c:tickLblPos val="nextTo"/>
        <c:crossAx val="21078700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1898428053204348E-2"/>
          <c:w val="0.96616035172886816"/>
          <c:h val="0.71027373392110738"/>
        </c:manualLayout>
      </c:layout>
      <c:barChart>
        <c:barDir val="col"/>
        <c:grouping val="clustered"/>
        <c:varyColors val="0"/>
        <c:ser>
          <c:idx val="0"/>
          <c:order val="0"/>
          <c:tx>
            <c:strRef>
              <c:f>Sheet1!$B$1</c:f>
              <c:strCache>
                <c:ptCount val="1"/>
                <c:pt idx="0">
                  <c:v>Married women</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2AAC-4A31-9512-B469D167C6A6}"/>
              </c:ext>
            </c:extLst>
          </c:dPt>
          <c:dPt>
            <c:idx val="2"/>
            <c:invertIfNegative val="0"/>
            <c:bubble3D val="0"/>
            <c:extLst>
              <c:ext xmlns:c16="http://schemas.microsoft.com/office/drawing/2014/chart" uri="{C3380CC4-5D6E-409C-BE32-E72D297353CC}">
                <c16:uniqueId val="{00000001-2AAC-4A31-9512-B469D167C6A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Sheet1!$B$2:$B$6</c:f>
              <c:numCache>
                <c:formatCode>General</c:formatCode>
                <c:ptCount val="5"/>
                <c:pt idx="0">
                  <c:v>18</c:v>
                </c:pt>
                <c:pt idx="1">
                  <c:v>7</c:v>
                </c:pt>
                <c:pt idx="2">
                  <c:v>31</c:v>
                </c:pt>
                <c:pt idx="3">
                  <c:v>20</c:v>
                </c:pt>
                <c:pt idx="4">
                  <c:v>35</c:v>
                </c:pt>
              </c:numCache>
            </c:numRef>
          </c:val>
          <c:extLst>
            <c:ext xmlns:c16="http://schemas.microsoft.com/office/drawing/2014/chart" uri="{C3380CC4-5D6E-409C-BE32-E72D297353CC}">
              <c16:uniqueId val="{00000002-2AAC-4A31-9512-B469D167C6A6}"/>
            </c:ext>
          </c:extLst>
        </c:ser>
        <c:ser>
          <c:idx val="1"/>
          <c:order val="1"/>
          <c:tx>
            <c:strRef>
              <c:f>Sheet1!$C$1</c:f>
              <c:strCache>
                <c:ptCount val="1"/>
                <c:pt idx="0">
                  <c:v>Divorced/separated/widowed women</c:v>
                </c:pt>
              </c:strCache>
            </c:strRef>
          </c:tx>
          <c:spPr>
            <a:solidFill>
              <a:srgbClr val="4E854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Sheet1!$C$2:$C$6</c:f>
              <c:numCache>
                <c:formatCode>General</c:formatCode>
                <c:ptCount val="5"/>
                <c:pt idx="0">
                  <c:v>36</c:v>
                </c:pt>
                <c:pt idx="1">
                  <c:v>13</c:v>
                </c:pt>
                <c:pt idx="2">
                  <c:v>45</c:v>
                </c:pt>
                <c:pt idx="3">
                  <c:v>38</c:v>
                </c:pt>
                <c:pt idx="4">
                  <c:v>49</c:v>
                </c:pt>
              </c:numCache>
            </c:numRef>
          </c:val>
          <c:extLst>
            <c:ext xmlns:c16="http://schemas.microsoft.com/office/drawing/2014/chart" uri="{C3380CC4-5D6E-409C-BE32-E72D297353CC}">
              <c16:uniqueId val="{00000003-2AAC-4A31-9512-B469D167C6A6}"/>
            </c:ext>
          </c:extLst>
        </c:ser>
        <c:dLbls>
          <c:dLblPos val="outEnd"/>
          <c:showLegendKey val="0"/>
          <c:showVal val="1"/>
          <c:showCatName val="0"/>
          <c:showSerName val="0"/>
          <c:showPercent val="0"/>
          <c:showBubbleSize val="0"/>
        </c:dLbls>
        <c:gapWidth val="100"/>
        <c:axId val="210788176"/>
        <c:axId val="210788568"/>
      </c:barChart>
      <c:catAx>
        <c:axId val="21078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0788568"/>
        <c:crosses val="autoZero"/>
        <c:auto val="1"/>
        <c:lblAlgn val="ctr"/>
        <c:lblOffset val="100"/>
        <c:noMultiLvlLbl val="0"/>
      </c:catAx>
      <c:valAx>
        <c:axId val="210788568"/>
        <c:scaling>
          <c:orientation val="minMax"/>
          <c:max val="100"/>
        </c:scaling>
        <c:delete val="1"/>
        <c:axPos val="l"/>
        <c:numFmt formatCode="General" sourceLinked="1"/>
        <c:majorTickMark val="out"/>
        <c:minorTickMark val="none"/>
        <c:tickLblPos val="nextTo"/>
        <c:crossAx val="21078817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387515707284671"/>
        </c:manualLayout>
      </c:layout>
      <c:lineChart>
        <c:grouping val="standard"/>
        <c:varyColors val="0"/>
        <c:ser>
          <c:idx val="0"/>
          <c:order val="0"/>
          <c:tx>
            <c:strRef>
              <c:f>Sheet1!$B$1</c:f>
              <c:strCache>
                <c:ptCount val="1"/>
                <c:pt idx="0">
                  <c:v>Physical violence</c:v>
                </c:pt>
              </c:strCache>
            </c:strRef>
          </c:tx>
          <c:spPr>
            <a:ln w="63500" cap="rnd">
              <a:solidFill>
                <a:srgbClr val="D2232A"/>
              </a:solidFill>
              <a:round/>
            </a:ln>
            <a:effectLst/>
          </c:spPr>
          <c:marker>
            <c:symbol val="circle"/>
            <c:size val="5"/>
            <c:spPr>
              <a:solidFill>
                <a:schemeClr val="accent1"/>
              </a:solidFill>
              <a:ln w="63500" cap="rnd">
                <a:solidFill>
                  <a:srgbClr val="D2232A"/>
                </a:solidFill>
              </a:ln>
              <a:effectLst/>
              <a:scene3d>
                <a:camera prst="orthographicFront"/>
                <a:lightRig rig="threePt" dir="t">
                  <a:rot lat="0" lon="0" rev="1200000"/>
                </a:lightRig>
              </a:scene3d>
            </c:spPr>
          </c:marker>
          <c:dLbls>
            <c:dLbl>
              <c:idx val="0"/>
              <c:layout>
                <c:manualLayout>
                  <c:x val="-5.3750255444599639E-2"/>
                  <c:y val="7.275639187970925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16C6-4A7D-A04D-81C2DBAA82C6}"/>
                </c:ext>
              </c:extLst>
            </c:dLbl>
            <c:dLbl>
              <c:idx val="1"/>
              <c:layout>
                <c:manualLayout>
                  <c:x val="1.9133827768156564E-3"/>
                  <c:y val="-2.925404467973438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6C6-4A7D-A04D-81C2DBAA82C6}"/>
                </c:ext>
              </c:extLst>
            </c:dLbl>
            <c:dLbl>
              <c:idx val="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6C6-4A7D-A04D-81C2DBAA82C6}"/>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2008 NDHS</c:v>
                </c:pt>
                <c:pt idx="1">
                  <c:v>2013 NDHS</c:v>
                </c:pt>
                <c:pt idx="2">
                  <c:v>2018 NDHS</c:v>
                </c:pt>
              </c:strCache>
            </c:strRef>
          </c:cat>
          <c:val>
            <c:numRef>
              <c:f>Sheet1!$B$2:$B$4</c:f>
              <c:numCache>
                <c:formatCode>General</c:formatCode>
                <c:ptCount val="3"/>
                <c:pt idx="0">
                  <c:v>18</c:v>
                </c:pt>
                <c:pt idx="1">
                  <c:v>14</c:v>
                </c:pt>
                <c:pt idx="2">
                  <c:v>19</c:v>
                </c:pt>
              </c:numCache>
            </c:numRef>
          </c:val>
          <c:smooth val="0"/>
          <c:extLst>
            <c:ext xmlns:c16="http://schemas.microsoft.com/office/drawing/2014/chart" uri="{C3380CC4-5D6E-409C-BE32-E72D297353CC}">
              <c16:uniqueId val="{00000000-16C6-4A7D-A04D-81C2DBAA82C6}"/>
            </c:ext>
          </c:extLst>
        </c:ser>
        <c:ser>
          <c:idx val="1"/>
          <c:order val="1"/>
          <c:tx>
            <c:strRef>
              <c:f>Sheet1!$C$1</c:f>
              <c:strCache>
                <c:ptCount val="1"/>
                <c:pt idx="0">
                  <c:v>Sexual violence</c:v>
                </c:pt>
              </c:strCache>
            </c:strRef>
          </c:tx>
          <c:spPr>
            <a:ln w="63500" cap="rnd">
              <a:solidFill>
                <a:srgbClr val="6D643E"/>
              </a:solidFill>
              <a:round/>
            </a:ln>
            <a:effectLst/>
          </c:spPr>
          <c:marker>
            <c:symbol val="circle"/>
            <c:size val="5"/>
            <c:spPr>
              <a:solidFill>
                <a:schemeClr val="accent2"/>
              </a:solidFill>
              <a:ln w="63500">
                <a:solidFill>
                  <a:srgbClr val="6D643E"/>
                </a:solidFill>
              </a:ln>
              <a:effectLst/>
              <a:scene3d>
                <a:camera prst="orthographicFront"/>
                <a:lightRig rig="threePt" dir="t">
                  <a:rot lat="0" lon="0" rev="1200000"/>
                </a:lightRig>
              </a:scene3d>
            </c:spPr>
          </c:marker>
          <c:dLbls>
            <c:dLbl>
              <c:idx val="1"/>
              <c:layout>
                <c:manualLayout>
                  <c:x val="-1.8177684250203774E-2"/>
                  <c:y val="-3.406388226741761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6C6-4A7D-A04D-81C2DBAA82C6}"/>
                </c:ext>
              </c:extLst>
            </c:dLbl>
            <c:dLbl>
              <c:idx val="2"/>
              <c:layout>
                <c:manualLayout>
                  <c:x val="-1.6786093294668392E-2"/>
                  <c:y val="-3.406388226741761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6C6-4A7D-A04D-81C2DBAA82C6}"/>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2008 NDHS</c:v>
                </c:pt>
                <c:pt idx="1">
                  <c:v>2013 NDHS</c:v>
                </c:pt>
                <c:pt idx="2">
                  <c:v>2018 NDHS</c:v>
                </c:pt>
              </c:strCache>
            </c:strRef>
          </c:cat>
          <c:val>
            <c:numRef>
              <c:f>Sheet1!$C$2:$C$4</c:f>
              <c:numCache>
                <c:formatCode>General</c:formatCode>
                <c:ptCount val="3"/>
                <c:pt idx="0">
                  <c:v>4</c:v>
                </c:pt>
                <c:pt idx="1">
                  <c:v>5</c:v>
                </c:pt>
                <c:pt idx="2">
                  <c:v>7</c:v>
                </c:pt>
              </c:numCache>
            </c:numRef>
          </c:val>
          <c:smooth val="0"/>
          <c:extLst>
            <c:ext xmlns:c16="http://schemas.microsoft.com/office/drawing/2014/chart" uri="{C3380CC4-5D6E-409C-BE32-E72D297353CC}">
              <c16:uniqueId val="{00000001-16C6-4A7D-A04D-81C2DBAA82C6}"/>
            </c:ext>
          </c:extLst>
        </c:ser>
        <c:ser>
          <c:idx val="2"/>
          <c:order val="2"/>
          <c:tx>
            <c:strRef>
              <c:f>Sheet1!$D$1</c:f>
              <c:strCache>
                <c:ptCount val="1"/>
                <c:pt idx="0">
                  <c:v>Emotional violence</c:v>
                </c:pt>
              </c:strCache>
            </c:strRef>
          </c:tx>
          <c:spPr>
            <a:ln w="63500" cap="rnd">
              <a:solidFill>
                <a:srgbClr val="9FBFD6">
                  <a:lumMod val="50000"/>
                </a:srgbClr>
              </a:solidFill>
              <a:round/>
            </a:ln>
            <a:effectLst/>
          </c:spPr>
          <c:marker>
            <c:symbol val="circle"/>
            <c:size val="5"/>
            <c:spPr>
              <a:solidFill>
                <a:schemeClr val="accent3"/>
              </a:solidFill>
              <a:ln w="63500">
                <a:solidFill>
                  <a:srgbClr val="9FBFD6">
                    <a:lumMod val="50000"/>
                  </a:srgbClr>
                </a:solidFill>
              </a:ln>
              <a:effectLst/>
              <a:scene3d>
                <a:camera prst="orthographicFront"/>
                <a:lightRig rig="threePt" dir="t">
                  <a:rot lat="0" lon="0" rev="1200000"/>
                </a:lightRig>
              </a:scene3d>
            </c:spPr>
          </c:marker>
          <c:dLbls>
            <c:dLbl>
              <c:idx val="0"/>
              <c:layout>
                <c:manualLayout>
                  <c:x val="-5.3750255444599639E-2"/>
                  <c:y val="-9.7107596889474349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6C6-4A7D-A04D-81C2DBAA82C6}"/>
                </c:ext>
              </c:extLst>
            </c:dLbl>
            <c:dLbl>
              <c:idx val="1"/>
              <c:layout>
                <c:manualLayout>
                  <c:x val="-4.122593684478118E-2"/>
                  <c:y val="-2.67579454938765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6C6-4A7D-A04D-81C2DBAA82C6}"/>
                </c:ext>
              </c:extLst>
            </c:dLbl>
            <c:dLbl>
              <c:idx val="2"/>
              <c:layout>
                <c:manualLayout>
                  <c:x val="-6.4361629563966342E-3"/>
                  <c:y val="-4.840135173253291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16C6-4A7D-A04D-81C2DBAA82C6}"/>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2008 NDHS</c:v>
                </c:pt>
                <c:pt idx="1">
                  <c:v>2013 NDHS</c:v>
                </c:pt>
                <c:pt idx="2">
                  <c:v>2018 NDHS</c:v>
                </c:pt>
              </c:strCache>
            </c:strRef>
          </c:cat>
          <c:val>
            <c:numRef>
              <c:f>Sheet1!$D$2:$D$4</c:f>
              <c:numCache>
                <c:formatCode>General</c:formatCode>
                <c:ptCount val="3"/>
                <c:pt idx="0">
                  <c:v>24</c:v>
                </c:pt>
                <c:pt idx="1">
                  <c:v>19</c:v>
                </c:pt>
                <c:pt idx="2">
                  <c:v>32</c:v>
                </c:pt>
              </c:numCache>
            </c:numRef>
          </c:val>
          <c:smooth val="0"/>
          <c:extLst>
            <c:ext xmlns:c16="http://schemas.microsoft.com/office/drawing/2014/chart" uri="{C3380CC4-5D6E-409C-BE32-E72D297353CC}">
              <c16:uniqueId val="{00000002-16C6-4A7D-A04D-81C2DBAA82C6}"/>
            </c:ext>
          </c:extLst>
        </c:ser>
        <c:ser>
          <c:idx val="3"/>
          <c:order val="3"/>
          <c:tx>
            <c:strRef>
              <c:f>Sheet1!$E$1</c:f>
              <c:strCache>
                <c:ptCount val="1"/>
                <c:pt idx="0">
                  <c:v>Physical, sexual, or emotional violence</c:v>
                </c:pt>
              </c:strCache>
            </c:strRef>
          </c:tx>
          <c:spPr>
            <a:ln w="63500" cap="rnd">
              <a:solidFill>
                <a:schemeClr val="accent4"/>
              </a:solidFill>
              <a:round/>
            </a:ln>
            <a:effectLst/>
          </c:spPr>
          <c:marker>
            <c:symbol val="circle"/>
            <c:size val="5"/>
            <c:spPr>
              <a:solidFill>
                <a:schemeClr val="accent4"/>
              </a:solidFill>
              <a:ln w="63500">
                <a:solidFill>
                  <a:schemeClr val="accent4"/>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2008 NDHS</c:v>
                </c:pt>
                <c:pt idx="1">
                  <c:v>2013 NDHS</c:v>
                </c:pt>
                <c:pt idx="2">
                  <c:v>2018 NDHS</c:v>
                </c:pt>
              </c:strCache>
            </c:strRef>
          </c:cat>
          <c:val>
            <c:numRef>
              <c:f>Sheet1!$E$2:$E$4</c:f>
              <c:numCache>
                <c:formatCode>General</c:formatCode>
                <c:ptCount val="3"/>
                <c:pt idx="0">
                  <c:v>31</c:v>
                </c:pt>
                <c:pt idx="1">
                  <c:v>25</c:v>
                </c:pt>
                <c:pt idx="2">
                  <c:v>36</c:v>
                </c:pt>
              </c:numCache>
            </c:numRef>
          </c:val>
          <c:smooth val="0"/>
          <c:extLst>
            <c:ext xmlns:c16="http://schemas.microsoft.com/office/drawing/2014/chart" uri="{C3380CC4-5D6E-409C-BE32-E72D297353CC}">
              <c16:uniqueId val="{00000003-16C6-4A7D-A04D-81C2DBAA82C6}"/>
            </c:ext>
          </c:extLst>
        </c:ser>
        <c:dLbls>
          <c:dLblPos val="t"/>
          <c:showLegendKey val="0"/>
          <c:showVal val="1"/>
          <c:showCatName val="0"/>
          <c:showSerName val="0"/>
          <c:showPercent val="0"/>
          <c:showBubbleSize val="0"/>
        </c:dLbls>
        <c:marker val="1"/>
        <c:smooth val="0"/>
        <c:axId val="210789352"/>
        <c:axId val="210789744"/>
      </c:lineChart>
      <c:catAx>
        <c:axId val="210789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0789744"/>
        <c:crosses val="autoZero"/>
        <c:auto val="1"/>
        <c:lblAlgn val="ctr"/>
        <c:lblOffset val="100"/>
        <c:noMultiLvlLbl val="0"/>
      </c:catAx>
      <c:valAx>
        <c:axId val="210789744"/>
        <c:scaling>
          <c:orientation val="minMax"/>
          <c:max val="100"/>
        </c:scaling>
        <c:delete val="1"/>
        <c:axPos val="l"/>
        <c:numFmt formatCode="General" sourceLinked="1"/>
        <c:majorTickMark val="out"/>
        <c:minorTickMark val="none"/>
        <c:tickLblPos val="nextTo"/>
        <c:crossAx val="210789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chemeClr val="accent1"/>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176-4CD2-885E-405909A33491}"/>
              </c:ext>
            </c:extLst>
          </c:dPt>
          <c:dPt>
            <c:idx val="1"/>
            <c:bubble3D val="0"/>
            <c:spPr>
              <a:solidFill>
                <a:schemeClr val="accent2"/>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176-4CD2-885E-405909A33491}"/>
              </c:ext>
            </c:extLst>
          </c:dPt>
          <c:dPt>
            <c:idx val="2"/>
            <c:bubble3D val="0"/>
            <c:spPr>
              <a:solidFill>
                <a:schemeClr val="accent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A176-4CD2-885E-405909A33491}"/>
              </c:ext>
            </c:extLst>
          </c:dPt>
          <c:dPt>
            <c:idx val="3"/>
            <c:bubble3D val="0"/>
            <c:spPr>
              <a:solidFill>
                <a:schemeClr val="accent4"/>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A176-4CD2-885E-405909A33491}"/>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A176-4CD2-885E-405909A33491}"/>
              </c:ext>
            </c:extLst>
          </c:dPt>
          <c:dPt>
            <c:idx val="5"/>
            <c:bubble3D val="0"/>
            <c:spPr>
              <a:solidFill>
                <a:schemeClr val="accent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A176-4CD2-885E-405909A33491}"/>
              </c:ext>
            </c:extLst>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176-4CD2-885E-405909A33491}"/>
                </c:ext>
              </c:extLst>
            </c:dLbl>
            <c:dLbl>
              <c:idx val="2"/>
              <c:delete val="1"/>
              <c:extLst>
                <c:ext xmlns:c15="http://schemas.microsoft.com/office/drawing/2012/chart" uri="{CE6537A1-D6FC-4f65-9D91-7224C49458BB}"/>
                <c:ext xmlns:c16="http://schemas.microsoft.com/office/drawing/2014/chart" uri="{C3380CC4-5D6E-409C-BE32-E72D297353CC}">
                  <c16:uniqueId val="{00000005-A176-4CD2-885E-405909A33491}"/>
                </c:ext>
              </c:extLst>
            </c:dLbl>
            <c:dLbl>
              <c:idx val="3"/>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A176-4CD2-885E-405909A33491}"/>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Sought help to end violence</c:v>
                </c:pt>
                <c:pt idx="1">
                  <c:v>Never sought help, but told someone</c:v>
                </c:pt>
                <c:pt idx="2">
                  <c:v>Never sought help, never told anyone</c:v>
                </c:pt>
              </c:strCache>
            </c:strRef>
          </c:cat>
          <c:val>
            <c:numRef>
              <c:f>Sheet1!$B$2:$B$4</c:f>
              <c:numCache>
                <c:formatCode>General</c:formatCode>
                <c:ptCount val="3"/>
                <c:pt idx="0">
                  <c:v>32</c:v>
                </c:pt>
                <c:pt idx="1">
                  <c:v>14</c:v>
                </c:pt>
                <c:pt idx="2">
                  <c:v>55</c:v>
                </c:pt>
              </c:numCache>
            </c:numRef>
          </c:val>
          <c:extLst>
            <c:ext xmlns:c16="http://schemas.microsoft.com/office/drawing/2014/chart" uri="{C3380CC4-5D6E-409C-BE32-E72D297353CC}">
              <c16:uniqueId val="{0000000C-A176-4CD2-885E-405909A3349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1"/>
          <c:h val="0.8553161507774043"/>
        </c:manualLayout>
      </c:layout>
      <c:barChart>
        <c:barDir val="col"/>
        <c:grouping val="clustered"/>
        <c:varyColors val="0"/>
        <c:ser>
          <c:idx val="0"/>
          <c:order val="0"/>
          <c:tx>
            <c:strRef>
              <c:f>Sheet1!$B$1</c:f>
              <c:strCache>
                <c:ptCount val="1"/>
                <c:pt idx="0">
                  <c:v>Women</c:v>
                </c:pt>
              </c:strCache>
            </c:strRef>
          </c:tx>
          <c:spPr>
            <a:solidFill>
              <a:srgbClr val="6D643E"/>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0-AB4D-4982-90B5-3D58498C0679}"/>
              </c:ext>
            </c:extLst>
          </c:dPt>
          <c:dPt>
            <c:idx val="2"/>
            <c:invertIfNegative val="0"/>
            <c:bubble3D val="0"/>
            <c:extLst>
              <c:ext xmlns:c16="http://schemas.microsoft.com/office/drawing/2014/chart" uri="{C3380CC4-5D6E-409C-BE32-E72D297353CC}">
                <c16:uniqueId val="{00000001-AB4D-4982-90B5-3D58498C0679}"/>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Total</c:v>
                </c:pt>
                <c:pt idx="1">
                  <c:v>No education</c:v>
                </c:pt>
                <c:pt idx="2">
                  <c:v>Primary</c:v>
                </c:pt>
                <c:pt idx="3">
                  <c:v>Secondary</c:v>
                </c:pt>
                <c:pt idx="4">
                  <c:v>More than secondary</c:v>
                </c:pt>
              </c:strCache>
            </c:strRef>
          </c:cat>
          <c:val>
            <c:numRef>
              <c:f>Sheet1!$B$2:$B$6</c:f>
              <c:numCache>
                <c:formatCode>General</c:formatCode>
                <c:ptCount val="5"/>
                <c:pt idx="0">
                  <c:v>61</c:v>
                </c:pt>
                <c:pt idx="1">
                  <c:v>56</c:v>
                </c:pt>
                <c:pt idx="2">
                  <c:v>63</c:v>
                </c:pt>
                <c:pt idx="3">
                  <c:v>61</c:v>
                </c:pt>
                <c:pt idx="4">
                  <c:v>75</c:v>
                </c:pt>
              </c:numCache>
            </c:numRef>
          </c:val>
          <c:extLst>
            <c:ext xmlns:c16="http://schemas.microsoft.com/office/drawing/2014/chart" uri="{C3380CC4-5D6E-409C-BE32-E72D297353CC}">
              <c16:uniqueId val="{00000002-AB4D-4982-90B5-3D58498C0679}"/>
            </c:ext>
          </c:extLst>
        </c:ser>
        <c:dLbls>
          <c:dLblPos val="outEnd"/>
          <c:showLegendKey val="0"/>
          <c:showVal val="1"/>
          <c:showCatName val="0"/>
          <c:showSerName val="0"/>
          <c:showPercent val="0"/>
          <c:showBubbleSize val="0"/>
        </c:dLbls>
        <c:gapWidth val="100"/>
        <c:axId val="108419832"/>
        <c:axId val="210790136"/>
      </c:barChart>
      <c:catAx>
        <c:axId val="1084198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0790136"/>
        <c:crosses val="autoZero"/>
        <c:auto val="1"/>
        <c:lblAlgn val="ctr"/>
        <c:lblOffset val="100"/>
        <c:noMultiLvlLbl val="0"/>
      </c:catAx>
      <c:valAx>
        <c:axId val="210790136"/>
        <c:scaling>
          <c:orientation val="minMax"/>
          <c:max val="100"/>
          <c:min val="0"/>
        </c:scaling>
        <c:delete val="1"/>
        <c:axPos val="l"/>
        <c:numFmt formatCode="General" sourceLinked="1"/>
        <c:majorTickMark val="out"/>
        <c:minorTickMark val="none"/>
        <c:tickLblPos val="nextTo"/>
        <c:crossAx val="1084198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329689895171806"/>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3279-4C21-93EC-87CAE8DD84B8}"/>
              </c:ext>
            </c:extLst>
          </c:dPt>
          <c:dPt>
            <c:idx val="1"/>
            <c:invertIfNegative val="0"/>
            <c:bubble3D val="0"/>
            <c:spPr>
              <a:solidFill>
                <a:srgbClr val="FCEE1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3279-4C21-93EC-87CAE8DD84B8}"/>
              </c:ext>
            </c:extLst>
          </c:dPt>
          <c:dPt>
            <c:idx val="2"/>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3279-4C21-93EC-87CAE8DD84B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20</c:v>
                </c:pt>
                <c:pt idx="1">
                  <c:v>24</c:v>
                </c:pt>
                <c:pt idx="2">
                  <c:v>16</c:v>
                </c:pt>
              </c:numCache>
            </c:numRef>
          </c:val>
          <c:extLst>
            <c:ext xmlns:c16="http://schemas.microsoft.com/office/drawing/2014/chart" uri="{C3380CC4-5D6E-409C-BE32-E72D297353CC}">
              <c16:uniqueId val="{00000006-3279-4C21-93EC-87CAE8DD84B8}"/>
            </c:ext>
          </c:extLst>
        </c:ser>
        <c:dLbls>
          <c:dLblPos val="outEnd"/>
          <c:showLegendKey val="0"/>
          <c:showVal val="1"/>
          <c:showCatName val="0"/>
          <c:showSerName val="0"/>
          <c:showPercent val="0"/>
          <c:showBubbleSize val="0"/>
        </c:dLbls>
        <c:gapWidth val="100"/>
        <c:axId val="211213232"/>
        <c:axId val="211213624"/>
      </c:barChart>
      <c:catAx>
        <c:axId val="2112132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1213624"/>
        <c:crosses val="autoZero"/>
        <c:auto val="1"/>
        <c:lblAlgn val="ctr"/>
        <c:lblOffset val="100"/>
        <c:noMultiLvlLbl val="0"/>
      </c:catAx>
      <c:valAx>
        <c:axId val="211213624"/>
        <c:scaling>
          <c:orientation val="minMax"/>
          <c:max val="100"/>
        </c:scaling>
        <c:delete val="1"/>
        <c:axPos val="l"/>
        <c:numFmt formatCode="General" sourceLinked="1"/>
        <c:majorTickMark val="out"/>
        <c:minorTickMark val="none"/>
        <c:tickLblPos val="nextTo"/>
        <c:crossAx val="2112132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chemeClr val="accent2"/>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7E3F-4F40-BF6D-01A7B0F751ED}"/>
              </c:ext>
            </c:extLst>
          </c:dPt>
          <c:dPt>
            <c:idx val="1"/>
            <c:bubble3D val="0"/>
            <c:spPr>
              <a:solidFill>
                <a:schemeClr val="accent1"/>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7E3F-4F40-BF6D-01A7B0F751ED}"/>
              </c:ext>
            </c:extLst>
          </c:dPt>
          <c:dPt>
            <c:idx val="2"/>
            <c:bubble3D val="0"/>
            <c:spPr>
              <a:solidFill>
                <a:schemeClr val="accent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7E3F-4F40-BF6D-01A7B0F751ED}"/>
              </c:ext>
            </c:extLst>
          </c:dPt>
          <c:dPt>
            <c:idx val="3"/>
            <c:bubble3D val="0"/>
            <c:spPr>
              <a:solidFill>
                <a:schemeClr val="accent4"/>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7E3F-4F40-BF6D-01A7B0F751ED}"/>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7E3F-4F40-BF6D-01A7B0F751ED}"/>
              </c:ext>
            </c:extLst>
          </c:dPt>
          <c:dPt>
            <c:idx val="5"/>
            <c:bubble3D val="0"/>
            <c:spPr>
              <a:solidFill>
                <a:schemeClr val="accent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7E3F-4F40-BF6D-01A7B0F751ED}"/>
              </c:ext>
            </c:extLst>
          </c:dPt>
          <c:dLbls>
            <c:dLbl>
              <c:idx val="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7E3F-4F40-BF6D-01A7B0F751ED}"/>
                </c:ext>
              </c:extLst>
            </c:dLbl>
            <c:dLbl>
              <c:idx val="1"/>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7E3F-4F40-BF6D-01A7B0F751ED}"/>
                </c:ext>
              </c:extLst>
            </c:dLbl>
            <c:dLbl>
              <c:idx val="2"/>
              <c:layout>
                <c:manualLayout>
                  <c:x val="5.5094980528879546E-2"/>
                  <c:y val="-2.6602271753515695E-2"/>
                </c:manualLayout>
              </c:layout>
              <c:spPr>
                <a:noFill/>
                <a:ln>
                  <a:noFill/>
                </a:ln>
                <a:effectLst/>
              </c:spPr>
              <c:txPr>
                <a:bodyPr rot="0" spcFirstLastPara="1" vertOverflow="ellipsis" vert="horz" wrap="square" lIns="38100" tIns="19050" rIns="38100" bIns="19050" anchor="ctr" anchorCtr="1">
                  <a:no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0789470273855285"/>
                      <c:h val="0.17642079806529623"/>
                    </c:manualLayout>
                  </c15:layout>
                </c:ext>
                <c:ext xmlns:c16="http://schemas.microsoft.com/office/drawing/2014/chart" uri="{C3380CC4-5D6E-409C-BE32-E72D297353CC}">
                  <c16:uniqueId val="{00000005-7E3F-4F40-BF6D-01A7B0F751ED}"/>
                </c:ext>
              </c:extLst>
            </c:dLbl>
            <c:dLbl>
              <c:idx val="3"/>
              <c:delete val="1"/>
              <c:extLst>
                <c:ext xmlns:c15="http://schemas.microsoft.com/office/drawing/2012/chart" uri="{CE6537A1-D6FC-4f65-9D91-7224C49458BB}"/>
                <c:ext xmlns:c16="http://schemas.microsoft.com/office/drawing/2014/chart" uri="{C3380CC4-5D6E-409C-BE32-E72D297353CC}">
                  <c16:uniqueId val="{00000007-7E3F-4F40-BF6D-01A7B0F751ED}"/>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Cut, no flesh removed</c:v>
                </c:pt>
                <c:pt idx="1">
                  <c:v>Cut, flesh removed</c:v>
                </c:pt>
                <c:pt idx="2">
                  <c:v>Sewn closed</c:v>
                </c:pt>
                <c:pt idx="3">
                  <c:v>Don't know</c:v>
                </c:pt>
              </c:strCache>
            </c:strRef>
          </c:cat>
          <c:val>
            <c:numRef>
              <c:f>Sheet1!$B$2:$B$5</c:f>
              <c:numCache>
                <c:formatCode>General</c:formatCode>
                <c:ptCount val="4"/>
                <c:pt idx="0">
                  <c:v>10</c:v>
                </c:pt>
                <c:pt idx="1">
                  <c:v>41</c:v>
                </c:pt>
                <c:pt idx="2">
                  <c:v>6</c:v>
                </c:pt>
                <c:pt idx="3">
                  <c:v>44</c:v>
                </c:pt>
              </c:numCache>
            </c:numRef>
          </c:val>
          <c:extLst>
            <c:ext xmlns:c16="http://schemas.microsoft.com/office/drawing/2014/chart" uri="{C3380CC4-5D6E-409C-BE32-E72D297353CC}">
              <c16:uniqueId val="{0000000C-7E3F-4F40-BF6D-01A7B0F751E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90108427196298169"/>
        </c:manualLayout>
      </c:layout>
      <c:lineChart>
        <c:grouping val="standard"/>
        <c:varyColors val="0"/>
        <c:ser>
          <c:idx val="0"/>
          <c:order val="0"/>
          <c:tx>
            <c:strRef>
              <c:f>Sheet1!$B$1</c:f>
              <c:strCache>
                <c:ptCount val="1"/>
                <c:pt idx="0">
                  <c:v>Series 1</c:v>
                </c:pt>
              </c:strCache>
            </c:strRef>
          </c:tx>
          <c:spPr>
            <a:ln w="63500" cap="rnd">
              <a:solidFill>
                <a:srgbClr val="48773C"/>
              </a:solidFill>
              <a:round/>
            </a:ln>
            <a:effectLst/>
          </c:spPr>
          <c:marker>
            <c:symbol val="circle"/>
            <c:size val="5"/>
            <c:spPr>
              <a:solidFill>
                <a:srgbClr val="F07F09"/>
              </a:solidFill>
              <a:ln w="63500" cap="rnd">
                <a:solidFill>
                  <a:srgbClr val="4877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15 to 19</c:v>
                </c:pt>
                <c:pt idx="1">
                  <c:v>20 to 24</c:v>
                </c:pt>
                <c:pt idx="2">
                  <c:v>25 to 29</c:v>
                </c:pt>
                <c:pt idx="3">
                  <c:v>30 to 34</c:v>
                </c:pt>
                <c:pt idx="4">
                  <c:v>35 to 39</c:v>
                </c:pt>
                <c:pt idx="5">
                  <c:v>40 to 44</c:v>
                </c:pt>
                <c:pt idx="6">
                  <c:v>45 to 49</c:v>
                </c:pt>
              </c:strCache>
            </c:strRef>
          </c:cat>
          <c:val>
            <c:numRef>
              <c:f>Sheet1!$B$2:$B$8</c:f>
              <c:numCache>
                <c:formatCode>General</c:formatCode>
                <c:ptCount val="7"/>
                <c:pt idx="0">
                  <c:v>14</c:v>
                </c:pt>
                <c:pt idx="1">
                  <c:v>16</c:v>
                </c:pt>
                <c:pt idx="2">
                  <c:v>18</c:v>
                </c:pt>
                <c:pt idx="3">
                  <c:v>20</c:v>
                </c:pt>
                <c:pt idx="4">
                  <c:v>22</c:v>
                </c:pt>
                <c:pt idx="5">
                  <c:v>27</c:v>
                </c:pt>
                <c:pt idx="6">
                  <c:v>31</c:v>
                </c:pt>
              </c:numCache>
            </c:numRef>
          </c:val>
          <c:smooth val="0"/>
          <c:extLst>
            <c:ext xmlns:c16="http://schemas.microsoft.com/office/drawing/2014/chart" uri="{C3380CC4-5D6E-409C-BE32-E72D297353CC}">
              <c16:uniqueId val="{00000000-068F-4144-8561-BF943AE77273}"/>
            </c:ext>
          </c:extLst>
        </c:ser>
        <c:dLbls>
          <c:dLblPos val="t"/>
          <c:showLegendKey val="0"/>
          <c:showVal val="1"/>
          <c:showCatName val="0"/>
          <c:showSerName val="0"/>
          <c:showPercent val="0"/>
          <c:showBubbleSize val="0"/>
        </c:dLbls>
        <c:marker val="1"/>
        <c:smooth val="0"/>
        <c:axId val="211214800"/>
        <c:axId val="211214408"/>
      </c:lineChart>
      <c:catAx>
        <c:axId val="211214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1214408"/>
        <c:crosses val="autoZero"/>
        <c:auto val="1"/>
        <c:lblAlgn val="ctr"/>
        <c:lblOffset val="100"/>
        <c:noMultiLvlLbl val="0"/>
      </c:catAx>
      <c:valAx>
        <c:axId val="211214408"/>
        <c:scaling>
          <c:orientation val="minMax"/>
          <c:max val="100"/>
        </c:scaling>
        <c:delete val="1"/>
        <c:axPos val="l"/>
        <c:numFmt formatCode="General" sourceLinked="1"/>
        <c:majorTickMark val="out"/>
        <c:minorTickMark val="none"/>
        <c:tickLblPos val="nextTo"/>
        <c:crossAx val="211214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chemeClr val="accent1"/>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A99-4BD6-8883-EACDAC8D0E11}"/>
              </c:ext>
            </c:extLst>
          </c:dPt>
          <c:dPt>
            <c:idx val="1"/>
            <c:bubble3D val="0"/>
            <c:spPr>
              <a:solidFill>
                <a:schemeClr val="accent2"/>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A99-4BD6-8883-EACDAC8D0E11}"/>
              </c:ext>
            </c:extLst>
          </c:dPt>
          <c:dPt>
            <c:idx val="2"/>
            <c:bubble3D val="0"/>
            <c:spPr>
              <a:solidFill>
                <a:schemeClr val="accent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AA99-4BD6-8883-EACDAC8D0E11}"/>
              </c:ext>
            </c:extLst>
          </c:dPt>
          <c:dPt>
            <c:idx val="3"/>
            <c:bubble3D val="0"/>
            <c:spPr>
              <a:solidFill>
                <a:schemeClr val="accent4"/>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AA99-4BD6-8883-EACDAC8D0E11}"/>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AA99-4BD6-8883-EACDAC8D0E11}"/>
              </c:ext>
            </c:extLst>
          </c:dPt>
          <c:dPt>
            <c:idx val="5"/>
            <c:bubble3D val="0"/>
            <c:spPr>
              <a:solidFill>
                <a:schemeClr val="accent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AA99-4BD6-8883-EACDAC8D0E11}"/>
              </c:ext>
            </c:extLst>
          </c:dPt>
          <c:dLbls>
            <c:dLbl>
              <c:idx val="0"/>
              <c:tx>
                <c:rich>
                  <a:bodyPr/>
                  <a:lstStyle/>
                  <a:p>
                    <a:fld id="{1D9D8BCA-903B-4336-BF57-F7358453EA0B}" type="CATEGORYNAME">
                      <a:rPr lang="en-US"/>
                      <a:pPr/>
                      <a:t>[CATEGORY NAME]</a:t>
                    </a:fld>
                    <a:r>
                      <a:rPr lang="en-US" baseline="0" dirty="0"/>
                      <a:t>
86%</a:t>
                    </a:r>
                  </a:p>
                </c:rich>
              </c:tx>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A99-4BD6-8883-EACDAC8D0E11}"/>
                </c:ext>
              </c:extLst>
            </c:dLbl>
            <c:dLbl>
              <c:idx val="1"/>
              <c:layout>
                <c:manualLayout>
                  <c:x val="0.1070186749076828"/>
                  <c:y val="3.4529891744184936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A99-4BD6-8883-EACDAC8D0E11}"/>
                </c:ext>
              </c:extLst>
            </c:dLbl>
            <c:dLbl>
              <c:idx val="2"/>
              <c:layout>
                <c:manualLayout>
                  <c:x val="3.9407929692983311E-3"/>
                  <c:y val="3.4501137780993819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AA99-4BD6-8883-EACDAC8D0E11}"/>
                </c:ext>
              </c:extLst>
            </c:dLbl>
            <c:dLbl>
              <c:idx val="3"/>
              <c:layout>
                <c:manualLayout>
                  <c:x val="9.3382047570018945E-2"/>
                  <c:y val="0.13653790857763093"/>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AA99-4BD6-8883-EACDAC8D0E11}"/>
                </c:ext>
              </c:extLst>
            </c:dLbl>
            <c:dLbl>
              <c:idx val="4"/>
              <c:layout>
                <c:manualLayout>
                  <c:x val="4.5807305124986875E-2"/>
                  <c:y val="0"/>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AA99-4BD6-8883-EACDAC8D0E11}"/>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Age &lt;5</c:v>
                </c:pt>
                <c:pt idx="1">
                  <c:v>Age 5-9</c:v>
                </c:pt>
                <c:pt idx="2">
                  <c:v>Age 10-14</c:v>
                </c:pt>
                <c:pt idx="3">
                  <c:v>Age 15+</c:v>
                </c:pt>
                <c:pt idx="4">
                  <c:v>Don't know</c:v>
                </c:pt>
              </c:strCache>
            </c:strRef>
          </c:cat>
          <c:val>
            <c:numRef>
              <c:f>Sheet1!$B$2:$B$6</c:f>
              <c:numCache>
                <c:formatCode>General</c:formatCode>
                <c:ptCount val="5"/>
                <c:pt idx="0">
                  <c:v>86</c:v>
                </c:pt>
                <c:pt idx="1">
                  <c:v>4</c:v>
                </c:pt>
                <c:pt idx="2">
                  <c:v>4</c:v>
                </c:pt>
                <c:pt idx="3">
                  <c:v>5</c:v>
                </c:pt>
                <c:pt idx="4">
                  <c:v>2</c:v>
                </c:pt>
              </c:numCache>
            </c:numRef>
          </c:val>
          <c:extLst>
            <c:ext xmlns:c16="http://schemas.microsoft.com/office/drawing/2014/chart" uri="{C3380CC4-5D6E-409C-BE32-E72D297353CC}">
              <c16:uniqueId val="{0000000C-AA99-4BD6-8883-EACDAC8D0E11}"/>
            </c:ext>
          </c:extLst>
        </c:ser>
        <c:dLbls>
          <c:showLegendKey val="0"/>
          <c:showVal val="0"/>
          <c:showCatName val="0"/>
          <c:showSerName val="0"/>
          <c:showPercent val="0"/>
          <c:showBubbleSize val="0"/>
          <c:showLeaderLines val="1"/>
        </c:dLbls>
        <c:firstSliceAng val="33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cene3d>
              <a:camera prst="orthographicFront"/>
              <a:lightRig rig="threePt" dir="t">
                <a:rot lat="0" lon="0" rev="1200000"/>
              </a:lightRig>
            </a:scene3d>
            <a:sp3d>
              <a:bevelT w="63500" h="25400"/>
            </a:sp3d>
          </c:spPr>
          <c:dPt>
            <c:idx val="0"/>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D76F-4535-ADD7-40A282DDCFD8}"/>
              </c:ext>
            </c:extLst>
          </c:dPt>
          <c:dPt>
            <c:idx val="1"/>
            <c:bubble3D val="0"/>
            <c:spPr>
              <a:solidFill>
                <a:schemeClr val="accent2"/>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D76F-4535-ADD7-40A282DDCFD8}"/>
              </c:ext>
            </c:extLst>
          </c:dPt>
          <c:dPt>
            <c:idx val="2"/>
            <c:bubble3D val="0"/>
            <c:spPr>
              <a:solidFill>
                <a:schemeClr val="accent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D76F-4535-ADD7-40A282DDCFD8}"/>
              </c:ext>
            </c:extLst>
          </c:dPt>
          <c:dPt>
            <c:idx val="3"/>
            <c:bubble3D val="0"/>
            <c:spPr>
              <a:solidFill>
                <a:schemeClr val="accent4"/>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D76F-4535-ADD7-40A282DDCFD8}"/>
              </c:ext>
            </c:extLst>
          </c:dPt>
          <c:dPt>
            <c:idx val="4"/>
            <c:bubble3D val="0"/>
            <c:spPr>
              <a:solidFill>
                <a:schemeClr val="accent1"/>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D76F-4535-ADD7-40A282DDCFD8}"/>
              </c:ext>
            </c:extLst>
          </c:dPt>
          <c:dPt>
            <c:idx val="5"/>
            <c:bubble3D val="0"/>
            <c:spPr>
              <a:solidFill>
                <a:schemeClr val="accent6"/>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D76F-4535-ADD7-40A282DDCFD8}"/>
              </c:ext>
            </c:extLst>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6="http://schemas.microsoft.com/office/drawing/2014/chart" uri="{C3380CC4-5D6E-409C-BE32-E72D297353CC}">
                  <c16:uniqueId val="{00000003-D76F-4535-ADD7-40A282DDCFD8}"/>
                </c:ext>
              </c:extLst>
            </c:dLbl>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6="http://schemas.microsoft.com/office/drawing/2014/chart" uri="{C3380CC4-5D6E-409C-BE32-E72D297353CC}">
                  <c16:uniqueId val="{00000005-D76F-4535-ADD7-40A282DDCFD8}"/>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Age &lt;1</c:v>
                </c:pt>
                <c:pt idx="1">
                  <c:v>Age 1 to 4</c:v>
                </c:pt>
                <c:pt idx="2">
                  <c:v>Age 5-9</c:v>
                </c:pt>
                <c:pt idx="3">
                  <c:v>Age 10-14</c:v>
                </c:pt>
                <c:pt idx="4">
                  <c:v>Not circumcised</c:v>
                </c:pt>
              </c:strCache>
            </c:strRef>
          </c:cat>
          <c:val>
            <c:numRef>
              <c:f>Sheet1!$B$2:$B$6</c:f>
              <c:numCache>
                <c:formatCode>General</c:formatCode>
                <c:ptCount val="5"/>
                <c:pt idx="0">
                  <c:v>17</c:v>
                </c:pt>
                <c:pt idx="1">
                  <c:v>1</c:v>
                </c:pt>
                <c:pt idx="2">
                  <c:v>1</c:v>
                </c:pt>
                <c:pt idx="4">
                  <c:v>81</c:v>
                </c:pt>
              </c:numCache>
            </c:numRef>
          </c:val>
          <c:extLst>
            <c:ext xmlns:c16="http://schemas.microsoft.com/office/drawing/2014/chart" uri="{C3380CC4-5D6E-409C-BE32-E72D297353CC}">
              <c16:uniqueId val="{0000000C-D76F-4535-ADD7-40A282DDCFD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0654-4904-8D36-A5AD45062F3C}"/>
              </c:ext>
            </c:extLst>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37DA-4715-B782-F3E173225875}"/>
              </c:ext>
            </c:extLst>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0654-4904-8D36-A5AD45062F3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0.0</c:formatCode>
                <c:ptCount val="3"/>
                <c:pt idx="0">
                  <c:v>5.3</c:v>
                </c:pt>
                <c:pt idx="1">
                  <c:v>4.5</c:v>
                </c:pt>
                <c:pt idx="2">
                  <c:v>5.9</c:v>
                </c:pt>
              </c:numCache>
            </c:numRef>
          </c:val>
          <c:extLst>
            <c:ext xmlns:c16="http://schemas.microsoft.com/office/drawing/2014/chart" uri="{C3380CC4-5D6E-409C-BE32-E72D297353CC}">
              <c16:uniqueId val="{00000004-0654-4904-8D36-A5AD45062F3C}"/>
            </c:ext>
          </c:extLst>
        </c:ser>
        <c:dLbls>
          <c:showLegendKey val="0"/>
          <c:showVal val="0"/>
          <c:showCatName val="0"/>
          <c:showSerName val="0"/>
          <c:showPercent val="0"/>
          <c:showBubbleSize val="0"/>
        </c:dLbls>
        <c:gapWidth val="100"/>
        <c:axId val="78410944"/>
        <c:axId val="78410552"/>
      </c:barChart>
      <c:catAx>
        <c:axId val="784109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8410552"/>
        <c:crosses val="autoZero"/>
        <c:auto val="1"/>
        <c:lblAlgn val="ctr"/>
        <c:lblOffset val="100"/>
        <c:noMultiLvlLbl val="0"/>
      </c:catAx>
      <c:valAx>
        <c:axId val="78410552"/>
        <c:scaling>
          <c:orientation val="minMax"/>
          <c:max val="10"/>
        </c:scaling>
        <c:delete val="1"/>
        <c:axPos val="l"/>
        <c:numFmt formatCode="General" sourceLinked="0"/>
        <c:majorTickMark val="out"/>
        <c:minorTickMark val="none"/>
        <c:tickLblPos val="nextTo"/>
        <c:crossAx val="784109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Traditional agent</c:v>
                </c:pt>
              </c:strCache>
            </c:strRef>
          </c:tx>
          <c:spPr>
            <a:solidFill>
              <a:schemeClr val="accent1">
                <a:lumMod val="5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Girls</c:v>
                </c:pt>
                <c:pt idx="1">
                  <c:v>Women</c:v>
                </c:pt>
              </c:strCache>
            </c:strRef>
          </c:cat>
          <c:val>
            <c:numRef>
              <c:f>Sheet1!$B$2:$B$3</c:f>
              <c:numCache>
                <c:formatCode>General</c:formatCode>
                <c:ptCount val="2"/>
                <c:pt idx="0">
                  <c:v>93</c:v>
                </c:pt>
                <c:pt idx="1">
                  <c:v>85</c:v>
                </c:pt>
              </c:numCache>
            </c:numRef>
          </c:val>
          <c:extLst>
            <c:ext xmlns:c16="http://schemas.microsoft.com/office/drawing/2014/chart" uri="{C3380CC4-5D6E-409C-BE32-E72D297353CC}">
              <c16:uniqueId val="{00000000-09B0-49A9-823F-2B5F2146C9AA}"/>
            </c:ext>
          </c:extLst>
        </c:ser>
        <c:ser>
          <c:idx val="1"/>
          <c:order val="1"/>
          <c:tx>
            <c:strRef>
              <c:f>Sheet1!$C$1</c:f>
              <c:strCache>
                <c:ptCount val="1"/>
                <c:pt idx="0">
                  <c:v>Medical professional</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dLbl>
              <c:idx val="0"/>
              <c:layout>
                <c:manualLayout>
                  <c:x val="0"/>
                  <c:y val="7.3891625615763543E-3"/>
                </c:manualLayout>
              </c:layout>
              <c:dLblPos val="ctr"/>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09B0-49A9-823F-2B5F2146C9AA}"/>
                </c:ext>
              </c:extLst>
            </c:dLbl>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Girls</c:v>
                </c:pt>
                <c:pt idx="1">
                  <c:v>Women</c:v>
                </c:pt>
              </c:strCache>
            </c:strRef>
          </c:cat>
          <c:val>
            <c:numRef>
              <c:f>Sheet1!$C$2:$C$3</c:f>
              <c:numCache>
                <c:formatCode>General</c:formatCode>
                <c:ptCount val="2"/>
                <c:pt idx="0">
                  <c:v>7</c:v>
                </c:pt>
                <c:pt idx="1">
                  <c:v>9</c:v>
                </c:pt>
              </c:numCache>
            </c:numRef>
          </c:val>
          <c:extLst>
            <c:ext xmlns:c16="http://schemas.microsoft.com/office/drawing/2014/chart" uri="{C3380CC4-5D6E-409C-BE32-E72D297353CC}">
              <c16:uniqueId val="{00000002-09B0-49A9-823F-2B5F2146C9AA}"/>
            </c:ext>
          </c:extLst>
        </c:ser>
        <c:ser>
          <c:idx val="2"/>
          <c:order val="2"/>
          <c:tx>
            <c:strRef>
              <c:f>Sheet1!$D$1</c:f>
              <c:strCache>
                <c:ptCount val="1"/>
                <c:pt idx="0">
                  <c:v>Don't know</c:v>
                </c:pt>
              </c:strCache>
            </c:strRef>
          </c:tx>
          <c:spPr>
            <a:solidFill>
              <a:schemeClr val="accent1">
                <a:lumMod val="60000"/>
                <a:lumOff val="40000"/>
              </a:schemeClr>
            </a:solidFill>
            <a:ln>
              <a:noFill/>
            </a:ln>
            <a:effectLst/>
            <a:scene3d>
              <a:camera prst="orthographicFront"/>
              <a:lightRig rig="threePt" dir="t">
                <a:rot lat="0" lon="0" rev="1200000"/>
              </a:lightRig>
            </a:scene3d>
            <a:sp3d>
              <a:bevelT w="63500" h="25400"/>
            </a:sp3d>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EABA-44B3-9C81-D505A505E53D}"/>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Girls</c:v>
                </c:pt>
                <c:pt idx="1">
                  <c:v>Women</c:v>
                </c:pt>
              </c:strCache>
            </c:strRef>
          </c:cat>
          <c:val>
            <c:numRef>
              <c:f>Sheet1!$D$2:$D$3</c:f>
              <c:numCache>
                <c:formatCode>General</c:formatCode>
                <c:ptCount val="2"/>
                <c:pt idx="0">
                  <c:v>1</c:v>
                </c:pt>
                <c:pt idx="1">
                  <c:v>6</c:v>
                </c:pt>
              </c:numCache>
            </c:numRef>
          </c:val>
          <c:extLst>
            <c:ext xmlns:c16="http://schemas.microsoft.com/office/drawing/2014/chart" uri="{C3380CC4-5D6E-409C-BE32-E72D297353CC}">
              <c16:uniqueId val="{00000003-09B0-49A9-823F-2B5F2146C9AA}"/>
            </c:ext>
          </c:extLst>
        </c:ser>
        <c:dLbls>
          <c:dLblPos val="ctr"/>
          <c:showLegendKey val="0"/>
          <c:showVal val="1"/>
          <c:showCatName val="0"/>
          <c:showSerName val="0"/>
          <c:showPercent val="0"/>
          <c:showBubbleSize val="0"/>
        </c:dLbls>
        <c:gapWidth val="100"/>
        <c:overlap val="100"/>
        <c:axId val="211216368"/>
        <c:axId val="249194808"/>
      </c:barChart>
      <c:catAx>
        <c:axId val="2112163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9194808"/>
        <c:crosses val="autoZero"/>
        <c:auto val="1"/>
        <c:lblAlgn val="ctr"/>
        <c:lblOffset val="100"/>
        <c:noMultiLvlLbl val="0"/>
      </c:catAx>
      <c:valAx>
        <c:axId val="249194808"/>
        <c:scaling>
          <c:orientation val="minMax"/>
          <c:min val="0"/>
        </c:scaling>
        <c:delete val="1"/>
        <c:axPos val="l"/>
        <c:numFmt formatCode="0%" sourceLinked="1"/>
        <c:majorTickMark val="out"/>
        <c:minorTickMark val="none"/>
        <c:tickLblPos val="nextTo"/>
        <c:crossAx val="21121636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Required</c:v>
                </c:pt>
              </c:strCache>
            </c:strRef>
          </c:tx>
          <c:spPr>
            <a:solidFill>
              <a:schemeClr val="accent1">
                <a:lumMod val="5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circumcised</c:v>
                </c:pt>
                <c:pt idx="1">
                  <c:v>Women, not circumcised</c:v>
                </c:pt>
              </c:strCache>
            </c:strRef>
          </c:cat>
          <c:val>
            <c:numRef>
              <c:f>Sheet1!$B$2:$B$3</c:f>
              <c:numCache>
                <c:formatCode>General</c:formatCode>
                <c:ptCount val="2"/>
                <c:pt idx="0">
                  <c:v>25</c:v>
                </c:pt>
                <c:pt idx="1">
                  <c:v>12</c:v>
                </c:pt>
              </c:numCache>
            </c:numRef>
          </c:val>
          <c:extLst>
            <c:ext xmlns:c16="http://schemas.microsoft.com/office/drawing/2014/chart" uri="{C3380CC4-5D6E-409C-BE32-E72D297353CC}">
              <c16:uniqueId val="{00000000-F97B-48C1-9D18-506369CF0370}"/>
            </c:ext>
          </c:extLst>
        </c:ser>
        <c:ser>
          <c:idx val="1"/>
          <c:order val="1"/>
          <c:tx>
            <c:strRef>
              <c:f>Sheet1!$C$1</c:f>
              <c:strCache>
                <c:ptCount val="1"/>
                <c:pt idx="0">
                  <c:v>Not required</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circumcised</c:v>
                </c:pt>
                <c:pt idx="1">
                  <c:v>Women, not circumcised</c:v>
                </c:pt>
              </c:strCache>
            </c:strRef>
          </c:cat>
          <c:val>
            <c:numRef>
              <c:f>Sheet1!$C$2:$C$3</c:f>
              <c:numCache>
                <c:formatCode>General</c:formatCode>
                <c:ptCount val="2"/>
                <c:pt idx="0">
                  <c:v>69</c:v>
                </c:pt>
                <c:pt idx="1">
                  <c:v>84</c:v>
                </c:pt>
              </c:numCache>
            </c:numRef>
          </c:val>
          <c:extLst>
            <c:ext xmlns:c16="http://schemas.microsoft.com/office/drawing/2014/chart" uri="{C3380CC4-5D6E-409C-BE32-E72D297353CC}">
              <c16:uniqueId val="{00000001-F97B-48C1-9D18-506369CF0370}"/>
            </c:ext>
          </c:extLst>
        </c:ser>
        <c:ser>
          <c:idx val="2"/>
          <c:order val="2"/>
          <c:tx>
            <c:strRef>
              <c:f>Sheet1!$D$1</c:f>
              <c:strCache>
                <c:ptCount val="1"/>
                <c:pt idx="0">
                  <c:v>Don't know/ Missing</c:v>
                </c:pt>
              </c:strCache>
            </c:strRef>
          </c:tx>
          <c:spPr>
            <a:solidFill>
              <a:schemeClr val="accent1">
                <a:lumMod val="60000"/>
                <a:lumOff val="4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circumcised</c:v>
                </c:pt>
                <c:pt idx="1">
                  <c:v>Women, not circumcised</c:v>
                </c:pt>
              </c:strCache>
            </c:strRef>
          </c:cat>
          <c:val>
            <c:numRef>
              <c:f>Sheet1!$D$2:$D$3</c:f>
              <c:numCache>
                <c:formatCode>General</c:formatCode>
                <c:ptCount val="2"/>
                <c:pt idx="0">
                  <c:v>7</c:v>
                </c:pt>
                <c:pt idx="1">
                  <c:v>4</c:v>
                </c:pt>
              </c:numCache>
            </c:numRef>
          </c:val>
          <c:extLst>
            <c:ext xmlns:c16="http://schemas.microsoft.com/office/drawing/2014/chart" uri="{C3380CC4-5D6E-409C-BE32-E72D297353CC}">
              <c16:uniqueId val="{00000002-F97B-48C1-9D18-506369CF0370}"/>
            </c:ext>
          </c:extLst>
        </c:ser>
        <c:dLbls>
          <c:dLblPos val="ctr"/>
          <c:showLegendKey val="0"/>
          <c:showVal val="1"/>
          <c:showCatName val="0"/>
          <c:showSerName val="0"/>
          <c:showPercent val="0"/>
          <c:showBubbleSize val="0"/>
        </c:dLbls>
        <c:gapWidth val="100"/>
        <c:overlap val="100"/>
        <c:axId val="249196768"/>
        <c:axId val="249197160"/>
      </c:barChart>
      <c:catAx>
        <c:axId val="2491967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9197160"/>
        <c:crosses val="autoZero"/>
        <c:auto val="1"/>
        <c:lblAlgn val="ctr"/>
        <c:lblOffset val="100"/>
        <c:noMultiLvlLbl val="0"/>
      </c:catAx>
      <c:valAx>
        <c:axId val="249197160"/>
        <c:scaling>
          <c:orientation val="minMax"/>
        </c:scaling>
        <c:delete val="1"/>
        <c:axPos val="l"/>
        <c:numFmt formatCode="0%" sourceLinked="1"/>
        <c:majorTickMark val="none"/>
        <c:minorTickMark val="none"/>
        <c:tickLblPos val="nextTo"/>
        <c:crossAx val="24919676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Continued</c:v>
                </c:pt>
              </c:strCache>
            </c:strRef>
          </c:tx>
          <c:spPr>
            <a:solidFill>
              <a:schemeClr val="accent1">
                <a:lumMod val="5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circumcised</c:v>
                </c:pt>
                <c:pt idx="1">
                  <c:v>Women, not circumcised</c:v>
                </c:pt>
              </c:strCache>
            </c:strRef>
          </c:cat>
          <c:val>
            <c:numRef>
              <c:f>Sheet1!$B$2:$B$3</c:f>
              <c:numCache>
                <c:formatCode>General</c:formatCode>
                <c:ptCount val="2"/>
                <c:pt idx="0">
                  <c:v>42</c:v>
                </c:pt>
                <c:pt idx="1">
                  <c:v>13</c:v>
                </c:pt>
              </c:numCache>
            </c:numRef>
          </c:val>
          <c:extLst>
            <c:ext xmlns:c16="http://schemas.microsoft.com/office/drawing/2014/chart" uri="{C3380CC4-5D6E-409C-BE32-E72D297353CC}">
              <c16:uniqueId val="{00000000-829D-4BCC-B7F4-872FEE5BA027}"/>
            </c:ext>
          </c:extLst>
        </c:ser>
        <c:ser>
          <c:idx val="1"/>
          <c:order val="1"/>
          <c:tx>
            <c:strRef>
              <c:f>Sheet1!$C$1</c:f>
              <c:strCache>
                <c:ptCount val="1"/>
                <c:pt idx="0">
                  <c:v>Not continued</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circumcised</c:v>
                </c:pt>
                <c:pt idx="1">
                  <c:v>Women, not circumcised</c:v>
                </c:pt>
              </c:strCache>
            </c:strRef>
          </c:cat>
          <c:val>
            <c:numRef>
              <c:f>Sheet1!$C$2:$C$3</c:f>
              <c:numCache>
                <c:formatCode>General</c:formatCode>
                <c:ptCount val="2"/>
                <c:pt idx="0">
                  <c:v>46</c:v>
                </c:pt>
                <c:pt idx="1">
                  <c:v>79</c:v>
                </c:pt>
              </c:numCache>
            </c:numRef>
          </c:val>
          <c:extLst>
            <c:ext xmlns:c16="http://schemas.microsoft.com/office/drawing/2014/chart" uri="{C3380CC4-5D6E-409C-BE32-E72D297353CC}">
              <c16:uniqueId val="{00000001-829D-4BCC-B7F4-872FEE5BA027}"/>
            </c:ext>
          </c:extLst>
        </c:ser>
        <c:ser>
          <c:idx val="2"/>
          <c:order val="2"/>
          <c:tx>
            <c:strRef>
              <c:f>Sheet1!$D$1</c:f>
              <c:strCache>
                <c:ptCount val="1"/>
                <c:pt idx="0">
                  <c:v>Don't know/depends</c:v>
                </c:pt>
              </c:strCache>
            </c:strRef>
          </c:tx>
          <c:spPr>
            <a:solidFill>
              <a:schemeClr val="accent1">
                <a:lumMod val="60000"/>
                <a:lumOff val="4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circumcised</c:v>
                </c:pt>
                <c:pt idx="1">
                  <c:v>Women, not circumcised</c:v>
                </c:pt>
              </c:strCache>
            </c:strRef>
          </c:cat>
          <c:val>
            <c:numRef>
              <c:f>Sheet1!$D$2:$D$3</c:f>
              <c:numCache>
                <c:formatCode>General</c:formatCode>
                <c:ptCount val="2"/>
                <c:pt idx="0">
                  <c:v>12</c:v>
                </c:pt>
                <c:pt idx="1">
                  <c:v>8</c:v>
                </c:pt>
              </c:numCache>
            </c:numRef>
          </c:val>
          <c:extLst>
            <c:ext xmlns:c16="http://schemas.microsoft.com/office/drawing/2014/chart" uri="{C3380CC4-5D6E-409C-BE32-E72D297353CC}">
              <c16:uniqueId val="{00000002-829D-4BCC-B7F4-872FEE5BA027}"/>
            </c:ext>
          </c:extLst>
        </c:ser>
        <c:dLbls>
          <c:dLblPos val="ctr"/>
          <c:showLegendKey val="0"/>
          <c:showVal val="1"/>
          <c:showCatName val="0"/>
          <c:showSerName val="0"/>
          <c:showPercent val="0"/>
          <c:showBubbleSize val="0"/>
        </c:dLbls>
        <c:gapWidth val="100"/>
        <c:overlap val="100"/>
        <c:axId val="243996600"/>
        <c:axId val="243996992"/>
      </c:barChart>
      <c:catAx>
        <c:axId val="2439966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3996992"/>
        <c:crosses val="autoZero"/>
        <c:auto val="1"/>
        <c:lblAlgn val="ctr"/>
        <c:lblOffset val="100"/>
        <c:noMultiLvlLbl val="0"/>
      </c:catAx>
      <c:valAx>
        <c:axId val="243996992"/>
        <c:scaling>
          <c:orientation val="minMax"/>
        </c:scaling>
        <c:delete val="1"/>
        <c:axPos val="l"/>
        <c:numFmt formatCode="0%" sourceLinked="1"/>
        <c:majorTickMark val="none"/>
        <c:minorTickMark val="none"/>
        <c:tickLblPos val="nextTo"/>
        <c:crossAx val="24399660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0C7E-4A09-94AB-997C376A866D}"/>
              </c:ext>
            </c:extLst>
          </c:dPt>
          <c:dPt>
            <c:idx val="2"/>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0C7E-4A09-94AB-997C376A866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0.0</c:formatCode>
                <c:ptCount val="4"/>
                <c:pt idx="0">
                  <c:v>6.7</c:v>
                </c:pt>
                <c:pt idx="1">
                  <c:v>5.8</c:v>
                </c:pt>
                <c:pt idx="2">
                  <c:v>4.4000000000000004</c:v>
                </c:pt>
                <c:pt idx="3">
                  <c:v>3.4</c:v>
                </c:pt>
              </c:numCache>
            </c:numRef>
          </c:val>
          <c:extLst>
            <c:ext xmlns:c16="http://schemas.microsoft.com/office/drawing/2014/chart" uri="{C3380CC4-5D6E-409C-BE32-E72D297353CC}">
              <c16:uniqueId val="{00000004-0C7E-4A09-94AB-997C376A866D}"/>
            </c:ext>
          </c:extLst>
        </c:ser>
        <c:dLbls>
          <c:showLegendKey val="0"/>
          <c:showVal val="0"/>
          <c:showCatName val="0"/>
          <c:showSerName val="0"/>
          <c:showPercent val="0"/>
          <c:showBubbleSize val="0"/>
        </c:dLbls>
        <c:gapWidth val="100"/>
        <c:axId val="78407808"/>
        <c:axId val="78410160"/>
      </c:barChart>
      <c:catAx>
        <c:axId val="784078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8410160"/>
        <c:crosses val="autoZero"/>
        <c:auto val="1"/>
        <c:lblAlgn val="ctr"/>
        <c:lblOffset val="100"/>
        <c:noMultiLvlLbl val="0"/>
      </c:catAx>
      <c:valAx>
        <c:axId val="78410160"/>
        <c:scaling>
          <c:orientation val="minMax"/>
          <c:max val="10"/>
        </c:scaling>
        <c:delete val="1"/>
        <c:axPos val="l"/>
        <c:numFmt formatCode="0.0" sourceLinked="1"/>
        <c:majorTickMark val="out"/>
        <c:minorTickMark val="none"/>
        <c:tickLblPos val="nextTo"/>
        <c:crossAx val="78407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951618702819533E-4"/>
          <c:w val="1"/>
          <c:h val="0.89998711803575804"/>
        </c:manualLayout>
      </c:layout>
      <c:barChart>
        <c:barDir val="col"/>
        <c:grouping val="clustered"/>
        <c:varyColors val="0"/>
        <c:ser>
          <c:idx val="0"/>
          <c:order val="0"/>
          <c:tx>
            <c:strRef>
              <c:f>Sheet1!$B$1</c:f>
              <c:strCache>
                <c:ptCount val="1"/>
                <c:pt idx="0">
                  <c:v>Series 1</c:v>
                </c:pt>
              </c:strCache>
            </c:strRef>
          </c:tx>
          <c:spPr>
            <a:solidFill>
              <a:schemeClr val="accent1">
                <a:lumMod val="60000"/>
                <a:lumOff val="40000"/>
              </a:scheme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lumMod val="60000"/>
                  <a:lumOff val="40000"/>
                </a:scheme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646-4235-8D27-3A411743FA46}"/>
              </c:ext>
            </c:extLst>
          </c:dPt>
          <c:dPt>
            <c:idx val="2"/>
            <c:invertIfNegative val="0"/>
            <c:bubble3D val="0"/>
            <c:spPr>
              <a:solidFill>
                <a:schemeClr val="accent1">
                  <a:lumMod val="60000"/>
                  <a:lumOff val="40000"/>
                </a:scheme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646-4235-8D27-3A411743FA4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0.0</c:formatCode>
                <c:ptCount val="5"/>
                <c:pt idx="0">
                  <c:v>6.7</c:v>
                </c:pt>
                <c:pt idx="1">
                  <c:v>6.2</c:v>
                </c:pt>
                <c:pt idx="2">
                  <c:v>5.6</c:v>
                </c:pt>
                <c:pt idx="3">
                  <c:v>4.5999999999999996</c:v>
                </c:pt>
                <c:pt idx="4">
                  <c:v>3.8</c:v>
                </c:pt>
              </c:numCache>
            </c:numRef>
          </c:val>
          <c:extLst>
            <c:ext xmlns:c16="http://schemas.microsoft.com/office/drawing/2014/chart" uri="{C3380CC4-5D6E-409C-BE32-E72D297353CC}">
              <c16:uniqueId val="{00000004-9646-4235-8D27-3A411743FA46}"/>
            </c:ext>
          </c:extLst>
        </c:ser>
        <c:dLbls>
          <c:showLegendKey val="0"/>
          <c:showVal val="0"/>
          <c:showCatName val="0"/>
          <c:showSerName val="0"/>
          <c:showPercent val="0"/>
          <c:showBubbleSize val="0"/>
        </c:dLbls>
        <c:gapWidth val="100"/>
        <c:axId val="216898968"/>
        <c:axId val="216899360"/>
      </c:barChart>
      <c:catAx>
        <c:axId val="2168989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6899360"/>
        <c:crosses val="autoZero"/>
        <c:auto val="1"/>
        <c:lblAlgn val="ctr"/>
        <c:lblOffset val="100"/>
        <c:noMultiLvlLbl val="0"/>
      </c:catAx>
      <c:valAx>
        <c:axId val="216899360"/>
        <c:scaling>
          <c:orientation val="minMax"/>
          <c:max val="10"/>
        </c:scaling>
        <c:delete val="1"/>
        <c:axPos val="l"/>
        <c:numFmt formatCode="0.0" sourceLinked="1"/>
        <c:majorTickMark val="out"/>
        <c:minorTickMark val="none"/>
        <c:tickLblPos val="nextTo"/>
        <c:crossAx val="2168989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3999560805E-2"/>
          <c:y val="2.4183796856106408E-3"/>
          <c:w val="0.96616035172886816"/>
          <c:h val="0.90592103133420299"/>
        </c:manualLayout>
      </c:layout>
      <c:barChart>
        <c:barDir val="col"/>
        <c:grouping val="clustered"/>
        <c:varyColors val="0"/>
        <c:ser>
          <c:idx val="0"/>
          <c:order val="0"/>
          <c:tx>
            <c:strRef>
              <c:f>Sheet1!$B$1</c:f>
              <c:strCache>
                <c:ptCount val="1"/>
                <c:pt idx="0">
                  <c:v>Series 1</c:v>
                </c:pt>
              </c:strCache>
            </c:strRef>
          </c:tx>
          <c:spPr>
            <a:solidFill>
              <a:schemeClr val="accent1">
                <a:lumMod val="60000"/>
                <a:lumOff val="40000"/>
              </a:scheme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lumMod val="60000"/>
                  <a:lumOff val="40000"/>
                </a:scheme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7706-4AE3-BEE4-BC18CA07F7DB}"/>
              </c:ext>
            </c:extLst>
          </c:dPt>
          <c:dPt>
            <c:idx val="2"/>
            <c:invertIfNegative val="0"/>
            <c:bubble3D val="0"/>
            <c:spPr>
              <a:solidFill>
                <a:schemeClr val="accent1">
                  <a:lumMod val="60000"/>
                  <a:lumOff val="40000"/>
                </a:scheme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7706-4AE3-BEE4-BC18CA07F7DB}"/>
              </c:ext>
            </c:extLst>
          </c:dPt>
          <c:dPt>
            <c:idx val="4"/>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7706-4AE3-BEE4-BC18CA07F7D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Sheet1!$B$2:$B$6</c:f>
              <c:numCache>
                <c:formatCode>0.0</c:formatCode>
                <c:ptCount val="5"/>
                <c:pt idx="0">
                  <c:v>6</c:v>
                </c:pt>
                <c:pt idx="1">
                  <c:v>5.7</c:v>
                </c:pt>
                <c:pt idx="2">
                  <c:v>5.7</c:v>
                </c:pt>
                <c:pt idx="3">
                  <c:v>5.5</c:v>
                </c:pt>
                <c:pt idx="4">
                  <c:v>5.3</c:v>
                </c:pt>
              </c:numCache>
            </c:numRef>
          </c:val>
          <c:extLst>
            <c:ext xmlns:c16="http://schemas.microsoft.com/office/drawing/2014/chart" uri="{C3380CC4-5D6E-409C-BE32-E72D297353CC}">
              <c16:uniqueId val="{00000006-7706-4AE3-BEE4-BC18CA07F7DB}"/>
            </c:ext>
          </c:extLst>
        </c:ser>
        <c:dLbls>
          <c:showLegendKey val="0"/>
          <c:showVal val="0"/>
          <c:showCatName val="0"/>
          <c:showSerName val="0"/>
          <c:showPercent val="0"/>
          <c:showBubbleSize val="0"/>
        </c:dLbls>
        <c:gapWidth val="100"/>
        <c:axId val="216900928"/>
        <c:axId val="216901320"/>
      </c:barChart>
      <c:catAx>
        <c:axId val="2169009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6901320"/>
        <c:crosses val="autoZero"/>
        <c:auto val="1"/>
        <c:lblAlgn val="ctr"/>
        <c:lblOffset val="100"/>
        <c:noMultiLvlLbl val="0"/>
      </c:catAx>
      <c:valAx>
        <c:axId val="216901320"/>
        <c:scaling>
          <c:orientation val="minMax"/>
          <c:max val="10"/>
        </c:scaling>
        <c:delete val="1"/>
        <c:axPos val="l"/>
        <c:numFmt formatCode="0.0" sourceLinked="1"/>
        <c:majorTickMark val="out"/>
        <c:minorTickMark val="none"/>
        <c:tickLblPos val="nextTo"/>
        <c:crossAx val="2169009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85916447944007"/>
          <c:y val="2.6602176541717048E-2"/>
          <c:w val="0.68613057742782158"/>
          <c:h val="0.94679564691656593"/>
        </c:manualLayout>
      </c:layout>
      <c:barChart>
        <c:barDir val="bar"/>
        <c:grouping val="clustered"/>
        <c:varyColors val="0"/>
        <c:ser>
          <c:idx val="0"/>
          <c:order val="0"/>
          <c:tx>
            <c:strRef>
              <c:f>Sheet1!$B$1</c:f>
              <c:strCache>
                <c:ptCount val="1"/>
                <c:pt idx="0">
                  <c:v>Series 1</c:v>
                </c:pt>
              </c:strCache>
            </c:strRef>
          </c:tx>
          <c:spPr>
            <a:solidFill>
              <a:schemeClr val="accent3">
                <a:lumMod val="60000"/>
                <a:lumOff val="40000"/>
              </a:schemeClr>
            </a:solidFill>
            <a:ln>
              <a:noFill/>
            </a:ln>
            <a:effectLst/>
            <a:scene3d>
              <a:camera prst="orthographicFront"/>
              <a:lightRig rig="threePt" dir="t">
                <a:rot lat="0" lon="0" rev="1200000"/>
              </a:lightRig>
            </a:scene3d>
            <a:sp3d>
              <a:bevelT w="63500" h="25400"/>
            </a:sp3d>
          </c:spPr>
          <c:invertIfNegative val="0"/>
          <c:dPt>
            <c:idx val="3"/>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FEF5-46E6-9D95-4753669B3A8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Ghana MHS 2017</c:v>
                </c:pt>
                <c:pt idx="1">
                  <c:v>Cameroon 2018 DHS*</c:v>
                </c:pt>
                <c:pt idx="2">
                  <c:v>Togo 2013-14 DHS</c:v>
                </c:pt>
                <c:pt idx="3">
                  <c:v>Nigeria 2018 DHS</c:v>
                </c:pt>
                <c:pt idx="4">
                  <c:v>Benin 2017-18 DHS</c:v>
                </c:pt>
                <c:pt idx="5">
                  <c:v>Mali 2018 DHS</c:v>
                </c:pt>
                <c:pt idx="6">
                  <c:v>Tchad 2014-15 DHS</c:v>
                </c:pt>
                <c:pt idx="7">
                  <c:v>Niger 2012 DHS</c:v>
                </c:pt>
              </c:strCache>
            </c:strRef>
          </c:cat>
          <c:val>
            <c:numRef>
              <c:f>Sheet1!$B$2:$B$9</c:f>
              <c:numCache>
                <c:formatCode>0.0</c:formatCode>
                <c:ptCount val="8"/>
                <c:pt idx="0">
                  <c:v>3.9</c:v>
                </c:pt>
                <c:pt idx="1">
                  <c:v>4.8</c:v>
                </c:pt>
                <c:pt idx="2">
                  <c:v>4.8</c:v>
                </c:pt>
                <c:pt idx="3">
                  <c:v>5.3</c:v>
                </c:pt>
                <c:pt idx="4">
                  <c:v>5.7</c:v>
                </c:pt>
                <c:pt idx="5">
                  <c:v>6.3</c:v>
                </c:pt>
                <c:pt idx="6">
                  <c:v>6.4</c:v>
                </c:pt>
                <c:pt idx="7">
                  <c:v>7.6</c:v>
                </c:pt>
              </c:numCache>
            </c:numRef>
          </c:val>
          <c:extLst>
            <c:ext xmlns:c16="http://schemas.microsoft.com/office/drawing/2014/chart" uri="{C3380CC4-5D6E-409C-BE32-E72D297353CC}">
              <c16:uniqueId val="{00000002-A73C-47E7-8B98-14274E35A788}"/>
            </c:ext>
          </c:extLst>
        </c:ser>
        <c:dLbls>
          <c:dLblPos val="outEnd"/>
          <c:showLegendKey val="0"/>
          <c:showVal val="1"/>
          <c:showCatName val="0"/>
          <c:showSerName val="0"/>
          <c:showPercent val="0"/>
          <c:showBubbleSize val="0"/>
        </c:dLbls>
        <c:gapWidth val="100"/>
        <c:axId val="216902104"/>
        <c:axId val="278071512"/>
      </c:barChart>
      <c:catAx>
        <c:axId val="21690210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8071512"/>
        <c:crosses val="autoZero"/>
        <c:auto val="1"/>
        <c:lblAlgn val="ctr"/>
        <c:lblOffset val="100"/>
        <c:noMultiLvlLbl val="0"/>
      </c:catAx>
      <c:valAx>
        <c:axId val="278071512"/>
        <c:scaling>
          <c:orientation val="minMax"/>
          <c:max val="10"/>
        </c:scaling>
        <c:delete val="1"/>
        <c:axPos val="b"/>
        <c:numFmt formatCode="0.0" sourceLinked="1"/>
        <c:majorTickMark val="out"/>
        <c:minorTickMark val="none"/>
        <c:tickLblPos val="nextTo"/>
        <c:crossAx val="2169021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Column1</c:v>
                </c:pt>
              </c:strCache>
            </c:strRef>
          </c:tx>
          <c:spPr>
            <a:ln>
              <a:noFill/>
            </a:ln>
            <a:scene3d>
              <a:camera prst="orthographicFront"/>
              <a:lightRig rig="threePt" dir="t">
                <a:rot lat="0" lon="0" rev="1200000"/>
              </a:lightRig>
            </a:scene3d>
            <a:sp3d>
              <a:bevelT w="63500" h="25400"/>
            </a:sp3d>
          </c:spPr>
          <c:dPt>
            <c:idx val="0"/>
            <c:bubble3D val="0"/>
            <c:spPr>
              <a:solidFill>
                <a:schemeClr val="accent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C564-4D26-9FF6-015995D71078}"/>
              </c:ext>
            </c:extLst>
          </c:dPt>
          <c:dPt>
            <c:idx val="1"/>
            <c:bubble3D val="0"/>
            <c:spPr>
              <a:solidFill>
                <a:schemeClr val="accent3">
                  <a:lumMod val="60000"/>
                  <a:lumOff val="4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C564-4D26-9FF6-015995D71078}"/>
              </c:ext>
            </c:extLst>
          </c:dPt>
          <c:dPt>
            <c:idx val="2"/>
            <c:bubble3D val="0"/>
            <c:spPr>
              <a:solidFill>
                <a:schemeClr val="accent3">
                  <a:lumMod val="40000"/>
                  <a:lumOff val="6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C564-4D26-9FF6-015995D71078}"/>
              </c:ext>
            </c:extLst>
          </c:dPt>
          <c:dPt>
            <c:idx val="3"/>
            <c:bubble3D val="0"/>
            <c:spPr>
              <a:solidFill>
                <a:schemeClr val="accent1"/>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C564-4D26-9FF6-015995D71078}"/>
              </c:ext>
            </c:extLst>
          </c:dPt>
          <c:dPt>
            <c:idx val="4"/>
            <c:bubble3D val="0"/>
            <c:spPr>
              <a:solidFill>
                <a:schemeClr val="accent1">
                  <a:lumMod val="60000"/>
                  <a:lumOff val="4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C564-4D26-9FF6-015995D71078}"/>
              </c:ext>
            </c:extLst>
          </c:dPt>
          <c:dPt>
            <c:idx val="5"/>
            <c:bubble3D val="0"/>
            <c:spPr>
              <a:solidFill>
                <a:schemeClr val="accent1">
                  <a:lumMod val="40000"/>
                  <a:lumOff val="6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C564-4D26-9FF6-015995D71078}"/>
              </c:ext>
            </c:extLst>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C564-4D26-9FF6-015995D71078}"/>
                </c:ext>
              </c:extLst>
            </c:dLbl>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C564-4D26-9FF6-015995D71078}"/>
                </c:ext>
              </c:extLst>
            </c:dLbl>
            <c:dLbl>
              <c:idx val="3"/>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C564-4D26-9FF6-015995D71078}"/>
                </c:ext>
              </c:extLst>
            </c:dLbl>
            <c:dLbl>
              <c:idx val="4"/>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C564-4D26-9FF6-015995D71078}"/>
                </c:ext>
              </c:extLst>
            </c:dLbl>
            <c:dLbl>
              <c:idx val="5"/>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B-C564-4D26-9FF6-015995D71078}"/>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7-17 months</c:v>
                </c:pt>
                <c:pt idx="1">
                  <c:v>18-23 months</c:v>
                </c:pt>
                <c:pt idx="2">
                  <c:v>24-35 months</c:v>
                </c:pt>
                <c:pt idx="3">
                  <c:v>36-47 months</c:v>
                </c:pt>
                <c:pt idx="4">
                  <c:v>48-59 months</c:v>
                </c:pt>
                <c:pt idx="5">
                  <c:v>60+ months</c:v>
                </c:pt>
              </c:strCache>
            </c:strRef>
          </c:cat>
          <c:val>
            <c:numRef>
              <c:f>Sheet1!$B$2:$B$7</c:f>
              <c:numCache>
                <c:formatCode>General</c:formatCode>
                <c:ptCount val="6"/>
                <c:pt idx="0">
                  <c:v>8</c:v>
                </c:pt>
                <c:pt idx="1">
                  <c:v>17</c:v>
                </c:pt>
                <c:pt idx="2">
                  <c:v>38</c:v>
                </c:pt>
                <c:pt idx="3">
                  <c:v>20</c:v>
                </c:pt>
                <c:pt idx="4">
                  <c:v>8</c:v>
                </c:pt>
                <c:pt idx="5">
                  <c:v>9</c:v>
                </c:pt>
              </c:numCache>
            </c:numRef>
          </c:val>
          <c:extLst>
            <c:ext xmlns:c16="http://schemas.microsoft.com/office/drawing/2014/chart" uri="{C3380CC4-5D6E-409C-BE32-E72D297353CC}">
              <c16:uniqueId val="{0000000C-C564-4D26-9FF6-015995D7107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Improved sanitation</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56</c:v>
                </c:pt>
                <c:pt idx="1">
                  <c:v>74</c:v>
                </c:pt>
                <c:pt idx="2">
                  <c:v>39</c:v>
                </c:pt>
              </c:numCache>
            </c:numRef>
          </c:val>
          <c:extLst>
            <c:ext xmlns:c16="http://schemas.microsoft.com/office/drawing/2014/chart" uri="{C3380CC4-5D6E-409C-BE32-E72D297353CC}">
              <c16:uniqueId val="{00000000-0DDD-480E-8F44-B54FD742B0FB}"/>
            </c:ext>
          </c:extLst>
        </c:ser>
        <c:ser>
          <c:idx val="1"/>
          <c:order val="1"/>
          <c:tx>
            <c:strRef>
              <c:f>Sheet1!$C$1</c:f>
              <c:strCache>
                <c:ptCount val="1"/>
                <c:pt idx="0">
                  <c:v>Unimproved facility</c:v>
                </c:pt>
              </c:strCache>
            </c:strRef>
          </c:tx>
          <c:spPr>
            <a:solidFill>
              <a:srgbClr val="FCEE1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20</c:v>
                </c:pt>
                <c:pt idx="1">
                  <c:v>11</c:v>
                </c:pt>
                <c:pt idx="2">
                  <c:v>28</c:v>
                </c:pt>
              </c:numCache>
            </c:numRef>
          </c:val>
          <c:extLst>
            <c:ext xmlns:c16="http://schemas.microsoft.com/office/drawing/2014/chart" uri="{C3380CC4-5D6E-409C-BE32-E72D297353CC}">
              <c16:uniqueId val="{00000001-0DDD-480E-8F44-B54FD742B0FB}"/>
            </c:ext>
          </c:extLst>
        </c:ser>
        <c:ser>
          <c:idx val="2"/>
          <c:order val="2"/>
          <c:tx>
            <c:strRef>
              <c:f>Sheet1!$D$1</c:f>
              <c:strCache>
                <c:ptCount val="1"/>
                <c:pt idx="0">
                  <c:v>Open defecation</c:v>
                </c:pt>
              </c:strCache>
            </c:strRef>
          </c:tx>
          <c:spPr>
            <a:solidFill>
              <a:srgbClr val="D223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0</c:formatCode>
                <c:ptCount val="3"/>
                <c:pt idx="0">
                  <c:v>25</c:v>
                </c:pt>
                <c:pt idx="1">
                  <c:v>15</c:v>
                </c:pt>
                <c:pt idx="2">
                  <c:v>33</c:v>
                </c:pt>
              </c:numCache>
            </c:numRef>
          </c:val>
          <c:extLst>
            <c:ext xmlns:c16="http://schemas.microsoft.com/office/drawing/2014/chart" uri="{C3380CC4-5D6E-409C-BE32-E72D297353CC}">
              <c16:uniqueId val="{00000002-0DDD-480E-8F44-B54FD742B0FB}"/>
            </c:ext>
          </c:extLst>
        </c:ser>
        <c:dLbls>
          <c:dLblPos val="ctr"/>
          <c:showLegendKey val="0"/>
          <c:showVal val="1"/>
          <c:showCatName val="0"/>
          <c:showSerName val="0"/>
          <c:showPercent val="0"/>
          <c:showBubbleSize val="0"/>
        </c:dLbls>
        <c:gapWidth val="100"/>
        <c:overlap val="100"/>
        <c:axId val="311765192"/>
        <c:axId val="311765584"/>
      </c:barChart>
      <c:catAx>
        <c:axId val="3117651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11765584"/>
        <c:crosses val="autoZero"/>
        <c:auto val="1"/>
        <c:lblAlgn val="ctr"/>
        <c:lblOffset val="100"/>
        <c:noMultiLvlLbl val="0"/>
      </c:catAx>
      <c:valAx>
        <c:axId val="311765584"/>
        <c:scaling>
          <c:orientation val="minMax"/>
        </c:scaling>
        <c:delete val="1"/>
        <c:axPos val="l"/>
        <c:numFmt formatCode="0%" sourceLinked="1"/>
        <c:majorTickMark val="none"/>
        <c:minorTickMark val="none"/>
        <c:tickLblPos val="nextTo"/>
        <c:crossAx val="31176519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0459492140266025E-2"/>
          <c:w val="0.96616035172886816"/>
          <c:h val="0.8430431595083263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381A-4D0F-A1DC-A9F396A924D3}"/>
              </c:ext>
            </c:extLst>
          </c:dPt>
          <c:dPt>
            <c:idx val="1"/>
            <c:invertIfNegative val="0"/>
            <c:bubble3D val="0"/>
            <c:spPr>
              <a:solidFill>
                <a:srgbClr val="FCEE1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D302-4045-98FE-3F6DA5786768}"/>
              </c:ext>
            </c:extLst>
          </c:dPt>
          <c:dPt>
            <c:idx val="2"/>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381A-4D0F-A1DC-A9F396A924D3}"/>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19</c:v>
                </c:pt>
                <c:pt idx="1">
                  <c:v>8</c:v>
                </c:pt>
                <c:pt idx="2">
                  <c:v>27</c:v>
                </c:pt>
              </c:numCache>
            </c:numRef>
          </c:val>
          <c:extLst>
            <c:ext xmlns:c16="http://schemas.microsoft.com/office/drawing/2014/chart" uri="{C3380CC4-5D6E-409C-BE32-E72D297353CC}">
              <c16:uniqueId val="{00000004-381A-4D0F-A1DC-A9F396A924D3}"/>
            </c:ext>
          </c:extLst>
        </c:ser>
        <c:dLbls>
          <c:dLblPos val="outEnd"/>
          <c:showLegendKey val="0"/>
          <c:showVal val="1"/>
          <c:showCatName val="0"/>
          <c:showSerName val="0"/>
          <c:showPercent val="0"/>
          <c:showBubbleSize val="0"/>
        </c:dLbls>
        <c:gapWidth val="100"/>
        <c:axId val="278074256"/>
        <c:axId val="278074648"/>
      </c:barChart>
      <c:catAx>
        <c:axId val="2780742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8074648"/>
        <c:crosses val="autoZero"/>
        <c:auto val="1"/>
        <c:lblAlgn val="ctr"/>
        <c:lblOffset val="100"/>
        <c:noMultiLvlLbl val="0"/>
      </c:catAx>
      <c:valAx>
        <c:axId val="278074648"/>
        <c:scaling>
          <c:orientation val="minMax"/>
          <c:max val="100"/>
        </c:scaling>
        <c:delete val="1"/>
        <c:axPos val="l"/>
        <c:numFmt formatCode="0" sourceLinked="1"/>
        <c:majorTickMark val="out"/>
        <c:minorTickMark val="none"/>
        <c:tickLblPos val="nextTo"/>
        <c:crossAx val="278074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592103133420299"/>
        </c:manualLayout>
      </c:layout>
      <c:lineChart>
        <c:grouping val="standard"/>
        <c:varyColors val="0"/>
        <c:ser>
          <c:idx val="0"/>
          <c:order val="0"/>
          <c:tx>
            <c:strRef>
              <c:f>Sheet1!$B$1</c:f>
              <c:strCache>
                <c:ptCount val="1"/>
                <c:pt idx="0">
                  <c:v>Series 1</c:v>
                </c:pt>
              </c:strCache>
            </c:strRef>
          </c:tx>
          <c:spPr>
            <a:ln w="63500" cap="rnd">
              <a:solidFill>
                <a:schemeClr val="accent1"/>
              </a:solidFill>
              <a:round/>
            </a:ln>
            <a:effectLst/>
          </c:spPr>
          <c:marker>
            <c:symbol val="circle"/>
            <c:size val="5"/>
            <c:spPr>
              <a:solidFill>
                <a:schemeClr val="accent1"/>
              </a:solidFill>
              <a:ln w="63500" cap="rnd">
                <a:solidFill>
                  <a:schemeClr val="accent1"/>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Sheet1!$B$2:$B$6</c:f>
              <c:numCache>
                <c:formatCode>0</c:formatCode>
                <c:ptCount val="5"/>
                <c:pt idx="0">
                  <c:v>28</c:v>
                </c:pt>
                <c:pt idx="1">
                  <c:v>25</c:v>
                </c:pt>
                <c:pt idx="2">
                  <c:v>23</c:v>
                </c:pt>
                <c:pt idx="3">
                  <c:v>23</c:v>
                </c:pt>
                <c:pt idx="4">
                  <c:v>19</c:v>
                </c:pt>
              </c:numCache>
            </c:numRef>
          </c:val>
          <c:smooth val="1"/>
          <c:extLst>
            <c:ext xmlns:c16="http://schemas.microsoft.com/office/drawing/2014/chart" uri="{C3380CC4-5D6E-409C-BE32-E72D297353CC}">
              <c16:uniqueId val="{00000000-0F84-478C-84E6-4E7DACFA1628}"/>
            </c:ext>
          </c:extLst>
        </c:ser>
        <c:dLbls>
          <c:dLblPos val="t"/>
          <c:showLegendKey val="0"/>
          <c:showVal val="1"/>
          <c:showCatName val="0"/>
          <c:showSerName val="0"/>
          <c:showPercent val="0"/>
          <c:showBubbleSize val="0"/>
        </c:dLbls>
        <c:marker val="1"/>
        <c:smooth val="0"/>
        <c:axId val="218443680"/>
        <c:axId val="218444072"/>
      </c:lineChart>
      <c:catAx>
        <c:axId val="2184436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8444072"/>
        <c:crosses val="autoZero"/>
        <c:auto val="1"/>
        <c:lblAlgn val="ctr"/>
        <c:lblOffset val="100"/>
        <c:noMultiLvlLbl val="0"/>
      </c:catAx>
      <c:valAx>
        <c:axId val="218444072"/>
        <c:scaling>
          <c:orientation val="minMax"/>
          <c:max val="100"/>
        </c:scaling>
        <c:delete val="1"/>
        <c:axPos val="l"/>
        <c:numFmt formatCode="0" sourceLinked="1"/>
        <c:majorTickMark val="out"/>
        <c:minorTickMark val="none"/>
        <c:tickLblPos val="nextTo"/>
        <c:crossAx val="2184436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Never married</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25</c:v>
                </c:pt>
                <c:pt idx="1">
                  <c:v>42</c:v>
                </c:pt>
              </c:numCache>
            </c:numRef>
          </c:val>
          <c:extLst>
            <c:ext xmlns:c16="http://schemas.microsoft.com/office/drawing/2014/chart" uri="{C3380CC4-5D6E-409C-BE32-E72D297353CC}">
              <c16:uniqueId val="{00000000-55CE-4E8A-B6DD-9E5BF2169AE7}"/>
            </c:ext>
          </c:extLst>
        </c:ser>
        <c:ser>
          <c:idx val="1"/>
          <c:order val="1"/>
          <c:tx>
            <c:strRef>
              <c:f>Sheet1!$C$1</c:f>
              <c:strCache>
                <c:ptCount val="1"/>
                <c:pt idx="0">
                  <c:v>Married/living together</c:v>
                </c:pt>
              </c:strCache>
            </c:strRef>
          </c:tx>
          <c:spPr>
            <a:solidFill>
              <a:srgbClr val="AFD3A5">
                <a:lumMod val="75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70</c:v>
                </c:pt>
                <c:pt idx="1">
                  <c:v>57</c:v>
                </c:pt>
              </c:numCache>
            </c:numRef>
          </c:val>
          <c:extLst>
            <c:ext xmlns:c16="http://schemas.microsoft.com/office/drawing/2014/chart" uri="{C3380CC4-5D6E-409C-BE32-E72D297353CC}">
              <c16:uniqueId val="{00000001-55CE-4E8A-B6DD-9E5BF2169AE7}"/>
            </c:ext>
          </c:extLst>
        </c:ser>
        <c:ser>
          <c:idx val="2"/>
          <c:order val="2"/>
          <c:tx>
            <c:strRef>
              <c:f>Sheet1!$D$1</c:f>
              <c:strCache>
                <c:ptCount val="1"/>
                <c:pt idx="0">
                  <c:v>Divorced/separated/ widowed</c:v>
                </c:pt>
              </c:strCache>
            </c:strRef>
          </c:tx>
          <c:spPr>
            <a:solidFill>
              <a:srgbClr val="AFD3A5">
                <a:lumMod val="40000"/>
                <a:lumOff val="6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lumMod val="40000"/>
                  <a:lumOff val="6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0-70B7-4155-B8B1-0E880C1BFFE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5</c:v>
                </c:pt>
                <c:pt idx="1">
                  <c:v>1</c:v>
                </c:pt>
              </c:numCache>
            </c:numRef>
          </c:val>
          <c:extLst>
            <c:ext xmlns:c16="http://schemas.microsoft.com/office/drawing/2014/chart" uri="{C3380CC4-5D6E-409C-BE32-E72D297353CC}">
              <c16:uniqueId val="{00000002-55CE-4E8A-B6DD-9E5BF2169AE7}"/>
            </c:ext>
          </c:extLst>
        </c:ser>
        <c:dLbls>
          <c:dLblPos val="ctr"/>
          <c:showLegendKey val="0"/>
          <c:showVal val="1"/>
          <c:showCatName val="0"/>
          <c:showSerName val="0"/>
          <c:showPercent val="0"/>
          <c:showBubbleSize val="0"/>
        </c:dLbls>
        <c:gapWidth val="100"/>
        <c:overlap val="100"/>
        <c:axId val="218445640"/>
        <c:axId val="218446032"/>
      </c:barChart>
      <c:catAx>
        <c:axId val="218445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8446032"/>
        <c:crosses val="autoZero"/>
        <c:auto val="1"/>
        <c:lblAlgn val="ctr"/>
        <c:lblOffset val="100"/>
        <c:noMultiLvlLbl val="0"/>
      </c:catAx>
      <c:valAx>
        <c:axId val="218446032"/>
        <c:scaling>
          <c:orientation val="minMax"/>
        </c:scaling>
        <c:delete val="1"/>
        <c:axPos val="l"/>
        <c:numFmt formatCode="0%" sourceLinked="1"/>
        <c:majorTickMark val="none"/>
        <c:minorTickMark val="none"/>
        <c:tickLblPos val="nextTo"/>
        <c:crossAx val="21844564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0459492140266025E-2"/>
          <c:w val="0.96616035172886816"/>
          <c:h val="0.8430431595083263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46AF-4EE4-B3CE-9B270A693AC7}"/>
              </c:ext>
            </c:extLst>
          </c:dPt>
          <c:dPt>
            <c:idx val="1"/>
            <c:invertIfNegative val="0"/>
            <c:bubble3D val="0"/>
            <c:spPr>
              <a:solidFill>
                <a:srgbClr val="6D643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46AF-4EE4-B3CE-9B270A693AC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31</c:v>
                </c:pt>
                <c:pt idx="1">
                  <c:v>13</c:v>
                </c:pt>
              </c:numCache>
            </c:numRef>
          </c:val>
          <c:extLst>
            <c:ext xmlns:c16="http://schemas.microsoft.com/office/drawing/2014/chart" uri="{C3380CC4-5D6E-409C-BE32-E72D297353CC}">
              <c16:uniqueId val="{00000004-46AF-4EE4-B3CE-9B270A693AC7}"/>
            </c:ext>
          </c:extLst>
        </c:ser>
        <c:dLbls>
          <c:dLblPos val="outEnd"/>
          <c:showLegendKey val="0"/>
          <c:showVal val="1"/>
          <c:showCatName val="0"/>
          <c:showSerName val="0"/>
          <c:showPercent val="0"/>
          <c:showBubbleSize val="0"/>
        </c:dLbls>
        <c:gapWidth val="100"/>
        <c:axId val="218446816"/>
        <c:axId val="218447208"/>
      </c:barChart>
      <c:catAx>
        <c:axId val="218446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8447208"/>
        <c:crosses val="autoZero"/>
        <c:auto val="1"/>
        <c:lblAlgn val="ctr"/>
        <c:lblOffset val="100"/>
        <c:noMultiLvlLbl val="0"/>
      </c:catAx>
      <c:valAx>
        <c:axId val="218447208"/>
        <c:scaling>
          <c:orientation val="minMax"/>
          <c:max val="100"/>
        </c:scaling>
        <c:delete val="1"/>
        <c:axPos val="l"/>
        <c:numFmt formatCode="0" sourceLinked="1"/>
        <c:majorTickMark val="out"/>
        <c:minorTickMark val="none"/>
        <c:tickLblPos val="nextTo"/>
        <c:crossAx val="2184468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Women</c:v>
                </c:pt>
              </c:strCache>
            </c:strRef>
          </c:tx>
          <c:spPr>
            <a:solidFill>
              <a:srgbClr val="9FBFD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85D5-4EC8-872C-AA0BC49E73B2}"/>
              </c:ext>
            </c:extLst>
          </c:dPt>
          <c:dPt>
            <c:idx val="2"/>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85D5-4EC8-872C-AA0BC49E73B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Median age at first sex</c:v>
                </c:pt>
                <c:pt idx="1">
                  <c:v>Median age at first marriage</c:v>
                </c:pt>
                <c:pt idx="2">
                  <c:v>Median age at first birth</c:v>
                </c:pt>
              </c:strCache>
            </c:strRef>
          </c:cat>
          <c:val>
            <c:numRef>
              <c:f>Sheet1!$B$2:$B$4</c:f>
              <c:numCache>
                <c:formatCode>0.0</c:formatCode>
                <c:ptCount val="3"/>
                <c:pt idx="0">
                  <c:v>17.2</c:v>
                </c:pt>
                <c:pt idx="1">
                  <c:v>19.100000000000001</c:v>
                </c:pt>
                <c:pt idx="2">
                  <c:v>20.399999999999999</c:v>
                </c:pt>
              </c:numCache>
            </c:numRef>
          </c:val>
          <c:extLst>
            <c:ext xmlns:c16="http://schemas.microsoft.com/office/drawing/2014/chart" uri="{C3380CC4-5D6E-409C-BE32-E72D297353CC}">
              <c16:uniqueId val="{00000004-85D5-4EC8-872C-AA0BC49E73B2}"/>
            </c:ext>
          </c:extLst>
        </c:ser>
        <c:ser>
          <c:idx val="1"/>
          <c:order val="1"/>
          <c:tx>
            <c:strRef>
              <c:f>Sheet1!$C$1</c:f>
              <c:strCache>
                <c:ptCount val="1"/>
                <c:pt idx="0">
                  <c:v>Men</c:v>
                </c:pt>
              </c:strCache>
            </c:strRef>
          </c:tx>
          <c:spPr>
            <a:solidFill>
              <a:srgbClr val="6D643E"/>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Median age at first sex</c:v>
                </c:pt>
                <c:pt idx="1">
                  <c:v>Median age at first marriage</c:v>
                </c:pt>
                <c:pt idx="2">
                  <c:v>Median age at first birth</c:v>
                </c:pt>
              </c:strCache>
            </c:strRef>
          </c:cat>
          <c:val>
            <c:numRef>
              <c:f>Sheet1!$C$2:$C$4</c:f>
              <c:numCache>
                <c:formatCode>0.0</c:formatCode>
                <c:ptCount val="3"/>
                <c:pt idx="0">
                  <c:v>21.7</c:v>
                </c:pt>
                <c:pt idx="1">
                  <c:v>27.7</c:v>
                </c:pt>
              </c:numCache>
            </c:numRef>
          </c:val>
          <c:extLst>
            <c:ext xmlns:c16="http://schemas.microsoft.com/office/drawing/2014/chart" uri="{C3380CC4-5D6E-409C-BE32-E72D297353CC}">
              <c16:uniqueId val="{00000005-85D5-4EC8-872C-AA0BC49E73B2}"/>
            </c:ext>
          </c:extLst>
        </c:ser>
        <c:dLbls>
          <c:dLblPos val="outEnd"/>
          <c:showLegendKey val="0"/>
          <c:showVal val="1"/>
          <c:showCatName val="0"/>
          <c:showSerName val="0"/>
          <c:showPercent val="0"/>
          <c:showBubbleSize val="0"/>
        </c:dLbls>
        <c:gapWidth val="100"/>
        <c:axId val="279948496"/>
        <c:axId val="279948888"/>
      </c:barChart>
      <c:catAx>
        <c:axId val="279948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9948888"/>
        <c:crosses val="autoZero"/>
        <c:auto val="1"/>
        <c:lblAlgn val="ctr"/>
        <c:lblOffset val="100"/>
        <c:noMultiLvlLbl val="0"/>
      </c:catAx>
      <c:valAx>
        <c:axId val="279948888"/>
        <c:scaling>
          <c:orientation val="minMax"/>
          <c:max val="50"/>
        </c:scaling>
        <c:delete val="1"/>
        <c:axPos val="l"/>
        <c:numFmt formatCode="0.0" sourceLinked="1"/>
        <c:majorTickMark val="out"/>
        <c:minorTickMark val="none"/>
        <c:tickLblPos val="nextTo"/>
        <c:crossAx val="27994849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0157194679564692"/>
          <c:w val="0.96616035172886816"/>
          <c:h val="0.80193070485294538"/>
        </c:manualLayout>
      </c:layout>
      <c:barChart>
        <c:barDir val="col"/>
        <c:grouping val="clustered"/>
        <c:varyColors val="0"/>
        <c:ser>
          <c:idx val="0"/>
          <c:order val="0"/>
          <c:tx>
            <c:strRef>
              <c:f>Sheet1!$B$1</c:f>
              <c:strCache>
                <c:ptCount val="1"/>
                <c:pt idx="0">
                  <c:v>Women</c:v>
                </c:pt>
              </c:strCache>
            </c:strRef>
          </c:tx>
          <c:spPr>
            <a:solidFill>
              <a:srgbClr val="9FBFD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1596-4BCE-9FEF-B965CE0E5AAD}"/>
              </c:ext>
            </c:extLst>
          </c:dPt>
          <c:dPt>
            <c:idx val="2"/>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1596-4BCE-9FEF-B965CE0E5AA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Sheet1!$B$2:$B$3</c:f>
              <c:numCache>
                <c:formatCode>0</c:formatCode>
                <c:ptCount val="2"/>
                <c:pt idx="0">
                  <c:v>19</c:v>
                </c:pt>
                <c:pt idx="1">
                  <c:v>57</c:v>
                </c:pt>
              </c:numCache>
            </c:numRef>
          </c:val>
          <c:extLst>
            <c:ext xmlns:c16="http://schemas.microsoft.com/office/drawing/2014/chart" uri="{C3380CC4-5D6E-409C-BE32-E72D297353CC}">
              <c16:uniqueId val="{00000004-1596-4BCE-9FEF-B965CE0E5AAD}"/>
            </c:ext>
          </c:extLst>
        </c:ser>
        <c:ser>
          <c:idx val="1"/>
          <c:order val="1"/>
          <c:tx>
            <c:strRef>
              <c:f>Sheet1!$C$1</c:f>
              <c:strCache>
                <c:ptCount val="1"/>
                <c:pt idx="0">
                  <c:v>Men</c:v>
                </c:pt>
              </c:strCache>
            </c:strRef>
          </c:tx>
          <c:spPr>
            <a:solidFill>
              <a:srgbClr val="6D643E"/>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Sheet1!$C$2:$C$3</c:f>
              <c:numCache>
                <c:formatCode>0</c:formatCode>
                <c:ptCount val="2"/>
                <c:pt idx="0">
                  <c:v>3</c:v>
                </c:pt>
                <c:pt idx="1">
                  <c:v>15</c:v>
                </c:pt>
              </c:numCache>
            </c:numRef>
          </c:val>
          <c:extLst>
            <c:ext xmlns:c16="http://schemas.microsoft.com/office/drawing/2014/chart" uri="{C3380CC4-5D6E-409C-BE32-E72D297353CC}">
              <c16:uniqueId val="{00000005-1596-4BCE-9FEF-B965CE0E5AAD}"/>
            </c:ext>
          </c:extLst>
        </c:ser>
        <c:dLbls>
          <c:dLblPos val="outEnd"/>
          <c:showLegendKey val="0"/>
          <c:showVal val="1"/>
          <c:showCatName val="0"/>
          <c:showSerName val="0"/>
          <c:showPercent val="0"/>
          <c:showBubbleSize val="0"/>
        </c:dLbls>
        <c:gapWidth val="100"/>
        <c:axId val="279950848"/>
        <c:axId val="279951240"/>
      </c:barChart>
      <c:catAx>
        <c:axId val="2799508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9951240"/>
        <c:crosses val="autoZero"/>
        <c:auto val="1"/>
        <c:lblAlgn val="ctr"/>
        <c:lblOffset val="100"/>
        <c:noMultiLvlLbl val="0"/>
      </c:catAx>
      <c:valAx>
        <c:axId val="279951240"/>
        <c:scaling>
          <c:orientation val="minMax"/>
          <c:max val="100"/>
        </c:scaling>
        <c:delete val="1"/>
        <c:axPos val="l"/>
        <c:numFmt formatCode="0" sourceLinked="1"/>
        <c:majorTickMark val="out"/>
        <c:minorTickMark val="none"/>
        <c:tickLblPos val="nextTo"/>
        <c:crossAx val="27995084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Have another soon</c:v>
                </c:pt>
              </c:strCache>
            </c:strRef>
          </c:tx>
          <c:spPr>
            <a:solidFill>
              <a:srgbClr val="48773C">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34</c:v>
                </c:pt>
                <c:pt idx="1">
                  <c:v>44</c:v>
                </c:pt>
              </c:numCache>
            </c:numRef>
          </c:val>
          <c:extLst>
            <c:ext xmlns:c16="http://schemas.microsoft.com/office/drawing/2014/chart" uri="{C3380CC4-5D6E-409C-BE32-E72D297353CC}">
              <c16:uniqueId val="{00000000-00E6-4A41-A14A-196A3F96FBDE}"/>
            </c:ext>
          </c:extLst>
        </c:ser>
        <c:ser>
          <c:idx val="1"/>
          <c:order val="1"/>
          <c:tx>
            <c:strRef>
              <c:f>Sheet1!$C$1</c:f>
              <c:strCache>
                <c:ptCount val="1"/>
                <c:pt idx="0">
                  <c:v>Have another later</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30</c:v>
                </c:pt>
                <c:pt idx="1">
                  <c:v>29</c:v>
                </c:pt>
              </c:numCache>
            </c:numRef>
          </c:val>
          <c:extLst>
            <c:ext xmlns:c16="http://schemas.microsoft.com/office/drawing/2014/chart" uri="{C3380CC4-5D6E-409C-BE32-E72D297353CC}">
              <c16:uniqueId val="{00000001-00E6-4A41-A14A-196A3F96FBDE}"/>
            </c:ext>
          </c:extLst>
        </c:ser>
        <c:ser>
          <c:idx val="2"/>
          <c:order val="2"/>
          <c:tx>
            <c:strRef>
              <c:f>Sheet1!$D$1</c:f>
              <c:strCache>
                <c:ptCount val="1"/>
                <c:pt idx="0">
                  <c:v>Have another, undecided when/undecided</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10</c:v>
                </c:pt>
                <c:pt idx="1">
                  <c:v>7</c:v>
                </c:pt>
              </c:numCache>
            </c:numRef>
          </c:val>
          <c:extLst>
            <c:ext xmlns:c16="http://schemas.microsoft.com/office/drawing/2014/chart" uri="{C3380CC4-5D6E-409C-BE32-E72D297353CC}">
              <c16:uniqueId val="{00000002-00E6-4A41-A14A-196A3F96FBDE}"/>
            </c:ext>
          </c:extLst>
        </c:ser>
        <c:ser>
          <c:idx val="3"/>
          <c:order val="3"/>
          <c:tx>
            <c:strRef>
              <c:f>Sheet1!$E$1</c:f>
              <c:strCache>
                <c:ptCount val="1"/>
                <c:pt idx="0">
                  <c:v>Want no more or sterilised</c:v>
                </c:pt>
              </c:strCache>
            </c:strRef>
          </c:tx>
          <c:spPr>
            <a:solidFill>
              <a:srgbClr val="D223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0</c:formatCode>
                <c:ptCount val="2"/>
                <c:pt idx="0">
                  <c:v>24</c:v>
                </c:pt>
                <c:pt idx="1">
                  <c:v>19</c:v>
                </c:pt>
              </c:numCache>
            </c:numRef>
          </c:val>
          <c:extLst>
            <c:ext xmlns:c16="http://schemas.microsoft.com/office/drawing/2014/chart" uri="{C3380CC4-5D6E-409C-BE32-E72D297353CC}">
              <c16:uniqueId val="{00000003-00E6-4A41-A14A-196A3F96FBDE}"/>
            </c:ext>
          </c:extLst>
        </c:ser>
        <c:ser>
          <c:idx val="4"/>
          <c:order val="4"/>
          <c:tx>
            <c:strRef>
              <c:f>Sheet1!$F$1</c:f>
              <c:strCache>
                <c:ptCount val="1"/>
                <c:pt idx="0">
                  <c:v>Declared infecund</c:v>
                </c:pt>
              </c:strCache>
            </c:strRef>
          </c:tx>
          <c:spPr>
            <a:solidFill>
              <a:srgbClr val="D2232A">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Sheet1!$F$2:$F$3</c:f>
              <c:numCache>
                <c:formatCode>0</c:formatCode>
                <c:ptCount val="2"/>
                <c:pt idx="0">
                  <c:v>2</c:v>
                </c:pt>
                <c:pt idx="1">
                  <c:v>1</c:v>
                </c:pt>
              </c:numCache>
            </c:numRef>
          </c:val>
          <c:extLst>
            <c:ext xmlns:c16="http://schemas.microsoft.com/office/drawing/2014/chart" uri="{C3380CC4-5D6E-409C-BE32-E72D297353CC}">
              <c16:uniqueId val="{00000004-00E6-4A41-A14A-196A3F96FBDE}"/>
            </c:ext>
          </c:extLst>
        </c:ser>
        <c:dLbls>
          <c:dLblPos val="ctr"/>
          <c:showLegendKey val="0"/>
          <c:showVal val="1"/>
          <c:showCatName val="0"/>
          <c:showSerName val="0"/>
          <c:showPercent val="0"/>
          <c:showBubbleSize val="0"/>
        </c:dLbls>
        <c:gapWidth val="100"/>
        <c:overlap val="100"/>
        <c:axId val="279893568"/>
        <c:axId val="279893960"/>
      </c:barChart>
      <c:catAx>
        <c:axId val="2798935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9893960"/>
        <c:crosses val="autoZero"/>
        <c:auto val="1"/>
        <c:lblAlgn val="ctr"/>
        <c:lblOffset val="100"/>
        <c:noMultiLvlLbl val="0"/>
      </c:catAx>
      <c:valAx>
        <c:axId val="279893960"/>
        <c:scaling>
          <c:orientation val="minMax"/>
        </c:scaling>
        <c:delete val="1"/>
        <c:axPos val="l"/>
        <c:numFmt formatCode="0%" sourceLinked="1"/>
        <c:majorTickMark val="none"/>
        <c:minorTickMark val="none"/>
        <c:tickLblPos val="nextTo"/>
        <c:crossAx val="27989356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592103133420299"/>
        </c:manualLayout>
      </c:layout>
      <c:barChart>
        <c:barDir val="col"/>
        <c:grouping val="clustered"/>
        <c:varyColors val="0"/>
        <c:ser>
          <c:idx val="0"/>
          <c:order val="0"/>
          <c:tx>
            <c:strRef>
              <c:f>Sheet1!$B$1</c:f>
              <c:strCache>
                <c:ptCount val="1"/>
                <c:pt idx="0">
                  <c:v>Series 1</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ED4C-4E65-B902-E5AFBD573CD4}"/>
              </c:ext>
            </c:extLst>
          </c:dPt>
          <c:dPt>
            <c:idx val="1"/>
            <c:invertIfNegative val="0"/>
            <c:bubble3D val="0"/>
            <c:spPr>
              <a:solidFill>
                <a:srgbClr val="6D643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ED4C-4E65-B902-E5AFBD573CD4}"/>
              </c:ext>
            </c:extLst>
          </c:dPt>
          <c:dPt>
            <c:idx val="2"/>
            <c:invertIfNegative val="0"/>
            <c:bubble3D val="0"/>
            <c:spPr>
              <a:solidFill>
                <a:srgbClr val="F07F0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ED4C-4E65-B902-E5AFBD573CD4}"/>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0.0</c:formatCode>
                <c:ptCount val="2"/>
                <c:pt idx="0">
                  <c:v>6.1</c:v>
                </c:pt>
                <c:pt idx="1">
                  <c:v>7.2</c:v>
                </c:pt>
              </c:numCache>
            </c:numRef>
          </c:val>
          <c:extLst>
            <c:ext xmlns:c16="http://schemas.microsoft.com/office/drawing/2014/chart" uri="{C3380CC4-5D6E-409C-BE32-E72D297353CC}">
              <c16:uniqueId val="{00000006-ED4C-4E65-B902-E5AFBD573CD4}"/>
            </c:ext>
          </c:extLst>
        </c:ser>
        <c:dLbls>
          <c:dLblPos val="outEnd"/>
          <c:showLegendKey val="0"/>
          <c:showVal val="1"/>
          <c:showCatName val="0"/>
          <c:showSerName val="0"/>
          <c:showPercent val="0"/>
          <c:showBubbleSize val="0"/>
        </c:dLbls>
        <c:gapWidth val="100"/>
        <c:axId val="279892000"/>
        <c:axId val="279950064"/>
      </c:barChart>
      <c:catAx>
        <c:axId val="2798920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9950064"/>
        <c:crosses val="autoZero"/>
        <c:auto val="1"/>
        <c:lblAlgn val="ctr"/>
        <c:lblOffset val="100"/>
        <c:noMultiLvlLbl val="0"/>
      </c:catAx>
      <c:valAx>
        <c:axId val="279950064"/>
        <c:scaling>
          <c:orientation val="minMax"/>
          <c:max val="40"/>
        </c:scaling>
        <c:delete val="1"/>
        <c:axPos val="l"/>
        <c:numFmt formatCode="0.0" sourceLinked="1"/>
        <c:majorTickMark val="out"/>
        <c:minorTickMark val="none"/>
        <c:tickLblPos val="nextTo"/>
        <c:crossAx val="2798920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48773C"/>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B5A6-4B7C-B49B-C91D4BB02CEF}"/>
              </c:ext>
            </c:extLst>
          </c:dPt>
          <c:dPt>
            <c:idx val="1"/>
            <c:bubble3D val="0"/>
            <c:spPr>
              <a:solidFill>
                <a:srgbClr val="FCEE1D"/>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B5A6-4B7C-B49B-C91D4BB02CEF}"/>
              </c:ext>
            </c:extLst>
          </c:dPt>
          <c:dPt>
            <c:idx val="2"/>
            <c:bubble3D val="0"/>
            <c:spPr>
              <a:solidFill>
                <a:srgbClr val="D2232A"/>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B5A6-4B7C-B49B-C91D4BB02CEF}"/>
              </c:ext>
            </c:extLst>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B5A6-4B7C-B49B-C91D4BB02CEF}"/>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B5A6-4B7C-B49B-C91D4BB02CEF}"/>
              </c:ext>
            </c:extLst>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B5A6-4B7C-B49B-C91D4BB02CEF}"/>
              </c:ext>
            </c:extLst>
          </c:dPt>
          <c:dLbls>
            <c:dLbl>
              <c:idx val="0"/>
              <c:delete val="1"/>
              <c:extLst>
                <c:ext xmlns:c15="http://schemas.microsoft.com/office/drawing/2012/chart" uri="{CE6537A1-D6FC-4f65-9D91-7224C49458BB}"/>
                <c:ext xmlns:c16="http://schemas.microsoft.com/office/drawing/2014/chart" uri="{C3380CC4-5D6E-409C-BE32-E72D297353CC}">
                  <c16:uniqueId val="{00000001-B5A6-4B7C-B49B-C91D4BB02CEF}"/>
                </c:ext>
              </c:extLst>
            </c:dLbl>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5A6-4B7C-B49B-C91D4BB02CEF}"/>
                </c:ext>
              </c:extLst>
            </c:dLbl>
            <c:dLbl>
              <c:idx val="2"/>
              <c:layout>
                <c:manualLayout>
                  <c:x val="-0.218873972986659"/>
                  <c:y val="0"/>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5-B5A6-4B7C-B49B-C91D4BB02CEF}"/>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B5A6-4B7C-B49B-C91D4BB02CEF}"/>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Wanted then</c:v>
                </c:pt>
                <c:pt idx="1">
                  <c:v>Wanted later</c:v>
                </c:pt>
                <c:pt idx="2">
                  <c:v>Wanted no more</c:v>
                </c:pt>
              </c:strCache>
            </c:strRef>
          </c:cat>
          <c:val>
            <c:numRef>
              <c:f>Sheet1!$B$2:$B$4</c:f>
              <c:numCache>
                <c:formatCode>General</c:formatCode>
                <c:ptCount val="3"/>
                <c:pt idx="0">
                  <c:v>90</c:v>
                </c:pt>
                <c:pt idx="1">
                  <c:v>8</c:v>
                </c:pt>
                <c:pt idx="2">
                  <c:v>3</c:v>
                </c:pt>
              </c:numCache>
            </c:numRef>
          </c:val>
          <c:extLst>
            <c:ext xmlns:c16="http://schemas.microsoft.com/office/drawing/2014/chart" uri="{C3380CC4-5D6E-409C-BE32-E72D297353CC}">
              <c16:uniqueId val="{0000000C-B5A6-4B7C-B49B-C91D4BB02CE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28291747662443"/>
          <c:y val="0.10823505888849747"/>
          <c:w val="0.89971708252337557"/>
          <c:h val="0.86516276456978547"/>
        </c:manualLayout>
      </c:layout>
      <c:barChart>
        <c:barDir val="bar"/>
        <c:grouping val="stacked"/>
        <c:varyColors val="0"/>
        <c:ser>
          <c:idx val="0"/>
          <c:order val="0"/>
          <c:tx>
            <c:strRef>
              <c:f>Sheet1!$B$1</c:f>
              <c:strCache>
                <c:ptCount val="1"/>
                <c:pt idx="0">
                  <c:v>Wanted fertility</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Sheet1!$B$2:$B$4</c:f>
              <c:numCache>
                <c:formatCode>0.0</c:formatCode>
                <c:ptCount val="3"/>
                <c:pt idx="0">
                  <c:v>5.4</c:v>
                </c:pt>
                <c:pt idx="1">
                  <c:v>4</c:v>
                </c:pt>
                <c:pt idx="2">
                  <c:v>4.8</c:v>
                </c:pt>
              </c:numCache>
            </c:numRef>
          </c:val>
          <c:extLst>
            <c:ext xmlns:c16="http://schemas.microsoft.com/office/drawing/2014/chart" uri="{C3380CC4-5D6E-409C-BE32-E72D297353CC}">
              <c16:uniqueId val="{00000000-69ED-4DD9-A02B-FF29E98BD6B8}"/>
            </c:ext>
          </c:extLst>
        </c:ser>
        <c:ser>
          <c:idx val="1"/>
          <c:order val="1"/>
          <c:tx>
            <c:strRef>
              <c:f>Sheet1!$C$1</c:f>
              <c:strCache>
                <c:ptCount val="1"/>
                <c:pt idx="0">
                  <c:v>Difference in fertlity</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Sheet1!$C$2:$C$4</c:f>
              <c:numCache>
                <c:formatCode>0.0</c:formatCode>
                <c:ptCount val="3"/>
                <c:pt idx="0">
                  <c:v>0.5</c:v>
                </c:pt>
                <c:pt idx="1">
                  <c:v>0.5</c:v>
                </c:pt>
                <c:pt idx="2">
                  <c:v>0.5</c:v>
                </c:pt>
              </c:numCache>
            </c:numRef>
          </c:val>
          <c:extLst>
            <c:ext xmlns:c16="http://schemas.microsoft.com/office/drawing/2014/chart" uri="{C3380CC4-5D6E-409C-BE32-E72D297353CC}">
              <c16:uniqueId val="{00000001-69ED-4DD9-A02B-FF29E98BD6B8}"/>
            </c:ext>
          </c:extLst>
        </c:ser>
        <c:ser>
          <c:idx val="2"/>
          <c:order val="2"/>
          <c:tx>
            <c:strRef>
              <c:f>Sheet1!$D$1</c:f>
              <c:strCache>
                <c:ptCount val="1"/>
                <c:pt idx="0">
                  <c:v>TFR</c:v>
                </c:pt>
              </c:strCache>
            </c:strRef>
          </c:tx>
          <c:spPr>
            <a:noFill/>
            <a:ln>
              <a:noFill/>
            </a:ln>
            <a:effectLst/>
          </c:spPr>
          <c:invertIfNegative val="0"/>
          <c:dLbls>
            <c:dLbl>
              <c:idx val="0"/>
              <c:layout>
                <c:manualLayout>
                  <c:x val="-0.14335345495532903"/>
                  <c:y val="-1.7734579489769083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75-428A-BD68-2C366EC833E1}"/>
                </c:ext>
              </c:extLst>
            </c:dLbl>
            <c:dLbl>
              <c:idx val="1"/>
              <c:layout>
                <c:manualLayout>
                  <c:x val="-3.803254927386291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175-428A-BD68-2C366EC833E1}"/>
                </c:ext>
              </c:extLst>
            </c:dLbl>
            <c:dLbl>
              <c:idx val="2"/>
              <c:layout>
                <c:manualLayout>
                  <c:x val="-0.11556043817827544"/>
                  <c:y val="-9.6735187424426081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175-428A-BD68-2C366EC833E1}"/>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Sheet1!$D$2:$D$4</c:f>
              <c:numCache>
                <c:formatCode>General</c:formatCode>
                <c:ptCount val="3"/>
                <c:pt idx="0">
                  <c:v>5.9</c:v>
                </c:pt>
                <c:pt idx="1">
                  <c:v>4.5</c:v>
                </c:pt>
                <c:pt idx="2">
                  <c:v>5.3</c:v>
                </c:pt>
              </c:numCache>
            </c:numRef>
          </c:val>
          <c:extLst>
            <c:ext xmlns:c16="http://schemas.microsoft.com/office/drawing/2014/chart" uri="{C3380CC4-5D6E-409C-BE32-E72D297353CC}">
              <c16:uniqueId val="{00000003-F175-428A-BD68-2C366EC833E1}"/>
            </c:ext>
          </c:extLst>
        </c:ser>
        <c:dLbls>
          <c:dLblPos val="ctr"/>
          <c:showLegendKey val="0"/>
          <c:showVal val="1"/>
          <c:showCatName val="0"/>
          <c:showSerName val="0"/>
          <c:showPercent val="0"/>
          <c:showBubbleSize val="0"/>
        </c:dLbls>
        <c:gapWidth val="100"/>
        <c:overlap val="100"/>
        <c:axId val="281481960"/>
        <c:axId val="281482352"/>
      </c:barChart>
      <c:catAx>
        <c:axId val="28148196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81482352"/>
        <c:crosses val="autoZero"/>
        <c:auto val="1"/>
        <c:lblAlgn val="ctr"/>
        <c:lblOffset val="100"/>
        <c:noMultiLvlLbl val="0"/>
      </c:catAx>
      <c:valAx>
        <c:axId val="281482352"/>
        <c:scaling>
          <c:orientation val="minMax"/>
        </c:scaling>
        <c:delete val="1"/>
        <c:axPos val="b"/>
        <c:numFmt formatCode="0.0" sourceLinked="1"/>
        <c:majorTickMark val="none"/>
        <c:minorTickMark val="none"/>
        <c:tickLblPos val="nextTo"/>
        <c:crossAx val="281481960"/>
        <c:crosses val="autoZero"/>
        <c:crossBetween val="between"/>
      </c:valAx>
      <c:spPr>
        <a:noFill/>
        <a:ln>
          <a:noFill/>
        </a:ln>
        <a:effectLst/>
      </c:spPr>
    </c:plotArea>
    <c:legend>
      <c:legendPos val="t"/>
      <c:layout>
        <c:manualLayout>
          <c:xMode val="edge"/>
          <c:yMode val="edge"/>
          <c:x val="0.10412510335996035"/>
          <c:y val="1.4510278113663845E-2"/>
          <c:w val="0.59281030477064312"/>
          <c:h val="6.712260423311657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D0E-41F6-A7AC-F4F9A339B3E8}"/>
              </c:ext>
            </c:extLst>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AD0E-41F6-A7AC-F4F9A339B3E8}"/>
              </c:ext>
            </c:extLst>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D0E-41F6-A7AC-F4F9A339B3E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59</c:v>
                </c:pt>
                <c:pt idx="1">
                  <c:v>83</c:v>
                </c:pt>
                <c:pt idx="2">
                  <c:v>39</c:v>
                </c:pt>
              </c:numCache>
            </c:numRef>
          </c:val>
          <c:extLst>
            <c:ext xmlns:c16="http://schemas.microsoft.com/office/drawing/2014/chart" uri="{C3380CC4-5D6E-409C-BE32-E72D297353CC}">
              <c16:uniqueId val="{00000004-AD0E-41F6-A7AC-F4F9A339B3E8}"/>
            </c:ext>
          </c:extLst>
        </c:ser>
        <c:dLbls>
          <c:showLegendKey val="0"/>
          <c:showVal val="0"/>
          <c:showCatName val="0"/>
          <c:showSerName val="0"/>
          <c:showPercent val="0"/>
          <c:showBubbleSize val="0"/>
        </c:dLbls>
        <c:gapWidth val="100"/>
        <c:axId val="311766368"/>
        <c:axId val="311766760"/>
      </c:barChart>
      <c:catAx>
        <c:axId val="3117663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11766760"/>
        <c:crosses val="autoZero"/>
        <c:auto val="1"/>
        <c:lblAlgn val="ctr"/>
        <c:lblOffset val="100"/>
        <c:noMultiLvlLbl val="0"/>
      </c:catAx>
      <c:valAx>
        <c:axId val="311766760"/>
        <c:scaling>
          <c:orientation val="minMax"/>
          <c:max val="100"/>
        </c:scaling>
        <c:delete val="1"/>
        <c:axPos val="l"/>
        <c:numFmt formatCode="0" sourceLinked="1"/>
        <c:majorTickMark val="out"/>
        <c:minorTickMark val="none"/>
        <c:tickLblPos val="nextTo"/>
        <c:crossAx val="3117663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79237791467118601"/>
        </c:manualLayout>
      </c:layout>
      <c:barChart>
        <c:barDir val="col"/>
        <c:grouping val="clustered"/>
        <c:varyColors val="0"/>
        <c:ser>
          <c:idx val="0"/>
          <c:order val="0"/>
          <c:tx>
            <c:strRef>
              <c:f>Sheet1!$B$1</c:f>
              <c:strCache>
                <c:ptCount val="1"/>
                <c:pt idx="0">
                  <c:v>Currently married women</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883C-42D3-B192-D6F339269F29}"/>
              </c:ext>
            </c:extLst>
          </c:dPt>
          <c:dPt>
            <c:idx val="2"/>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883C-42D3-B192-D6F339269F29}"/>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Any method</c:v>
                </c:pt>
                <c:pt idx="1">
                  <c:v>Any modern method</c:v>
                </c:pt>
                <c:pt idx="2">
                  <c:v>Implants</c:v>
                </c:pt>
                <c:pt idx="3">
                  <c:v>Injectables</c:v>
                </c:pt>
                <c:pt idx="4">
                  <c:v>Pill</c:v>
                </c:pt>
                <c:pt idx="5">
                  <c:v>Male condom</c:v>
                </c:pt>
                <c:pt idx="6">
                  <c:v>Any traditional method</c:v>
                </c:pt>
                <c:pt idx="7">
                  <c:v>Withdrawal</c:v>
                </c:pt>
              </c:strCache>
            </c:strRef>
          </c:cat>
          <c:val>
            <c:numRef>
              <c:f>Sheet1!$B$2:$B$9</c:f>
              <c:numCache>
                <c:formatCode>0</c:formatCode>
                <c:ptCount val="8"/>
                <c:pt idx="0">
                  <c:v>17</c:v>
                </c:pt>
                <c:pt idx="1">
                  <c:v>12</c:v>
                </c:pt>
                <c:pt idx="2">
                  <c:v>3</c:v>
                </c:pt>
                <c:pt idx="3">
                  <c:v>3</c:v>
                </c:pt>
                <c:pt idx="4">
                  <c:v>1</c:v>
                </c:pt>
                <c:pt idx="5">
                  <c:v>2</c:v>
                </c:pt>
                <c:pt idx="6">
                  <c:v>5</c:v>
                </c:pt>
                <c:pt idx="7">
                  <c:v>3</c:v>
                </c:pt>
              </c:numCache>
            </c:numRef>
          </c:val>
          <c:extLst>
            <c:ext xmlns:c16="http://schemas.microsoft.com/office/drawing/2014/chart" uri="{C3380CC4-5D6E-409C-BE32-E72D297353CC}">
              <c16:uniqueId val="{00000004-883C-42D3-B192-D6F339269F29}"/>
            </c:ext>
          </c:extLst>
        </c:ser>
        <c:ser>
          <c:idx val="1"/>
          <c:order val="1"/>
          <c:tx>
            <c:strRef>
              <c:f>Sheet1!$C$1</c:f>
              <c:strCache>
                <c:ptCount val="1"/>
                <c:pt idx="0">
                  <c:v>Sexually active, unmarried women</c:v>
                </c:pt>
              </c:strCache>
            </c:strRef>
          </c:tx>
          <c:spPr>
            <a:solidFill>
              <a:srgbClr val="9FBFD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Any method</c:v>
                </c:pt>
                <c:pt idx="1">
                  <c:v>Any modern method</c:v>
                </c:pt>
                <c:pt idx="2">
                  <c:v>Implants</c:v>
                </c:pt>
                <c:pt idx="3">
                  <c:v>Injectables</c:v>
                </c:pt>
                <c:pt idx="4">
                  <c:v>Pill</c:v>
                </c:pt>
                <c:pt idx="5">
                  <c:v>Male condom</c:v>
                </c:pt>
                <c:pt idx="6">
                  <c:v>Any traditional method</c:v>
                </c:pt>
                <c:pt idx="7">
                  <c:v>Withdrawal</c:v>
                </c:pt>
              </c:strCache>
            </c:strRef>
          </c:cat>
          <c:val>
            <c:numRef>
              <c:f>Sheet1!$C$2:$C$9</c:f>
              <c:numCache>
                <c:formatCode>0</c:formatCode>
                <c:ptCount val="8"/>
                <c:pt idx="0">
                  <c:v>37</c:v>
                </c:pt>
                <c:pt idx="1">
                  <c:v>28</c:v>
                </c:pt>
                <c:pt idx="2">
                  <c:v>1</c:v>
                </c:pt>
                <c:pt idx="3">
                  <c:v>2</c:v>
                </c:pt>
                <c:pt idx="4">
                  <c:v>3</c:v>
                </c:pt>
                <c:pt idx="5">
                  <c:v>19</c:v>
                </c:pt>
                <c:pt idx="6">
                  <c:v>9</c:v>
                </c:pt>
                <c:pt idx="7">
                  <c:v>5</c:v>
                </c:pt>
              </c:numCache>
            </c:numRef>
          </c:val>
          <c:extLst>
            <c:ext xmlns:c16="http://schemas.microsoft.com/office/drawing/2014/chart" uri="{C3380CC4-5D6E-409C-BE32-E72D297353CC}">
              <c16:uniqueId val="{00000005-883C-42D3-B192-D6F339269F29}"/>
            </c:ext>
          </c:extLst>
        </c:ser>
        <c:dLbls>
          <c:dLblPos val="outEnd"/>
          <c:showLegendKey val="0"/>
          <c:showVal val="1"/>
          <c:showCatName val="0"/>
          <c:showSerName val="0"/>
          <c:showPercent val="0"/>
          <c:showBubbleSize val="0"/>
        </c:dLbls>
        <c:gapWidth val="100"/>
        <c:axId val="542892280"/>
        <c:axId val="542892672"/>
      </c:barChart>
      <c:catAx>
        <c:axId val="5428922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42892672"/>
        <c:crosses val="autoZero"/>
        <c:auto val="1"/>
        <c:lblAlgn val="ctr"/>
        <c:lblOffset val="100"/>
        <c:noMultiLvlLbl val="0"/>
      </c:catAx>
      <c:valAx>
        <c:axId val="542892672"/>
        <c:scaling>
          <c:orientation val="minMax"/>
          <c:max val="100"/>
        </c:scaling>
        <c:delete val="1"/>
        <c:axPos val="l"/>
        <c:numFmt formatCode="0" sourceLinked="1"/>
        <c:majorTickMark val="out"/>
        <c:minorTickMark val="none"/>
        <c:tickLblPos val="nextTo"/>
        <c:crossAx val="54289228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1942-44A7-9D7F-0E096AA00BA3}"/>
              </c:ext>
            </c:extLst>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1942-44A7-9D7F-0E096AA00BA3}"/>
              </c:ext>
            </c:extLst>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1942-44A7-9D7F-0E096AA00BA3}"/>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12</c:v>
                </c:pt>
                <c:pt idx="1">
                  <c:v>18</c:v>
                </c:pt>
                <c:pt idx="2">
                  <c:v>8</c:v>
                </c:pt>
              </c:numCache>
            </c:numRef>
          </c:val>
          <c:extLst>
            <c:ext xmlns:c16="http://schemas.microsoft.com/office/drawing/2014/chart" uri="{C3380CC4-5D6E-409C-BE32-E72D297353CC}">
              <c16:uniqueId val="{00000004-1942-44A7-9D7F-0E096AA00BA3}"/>
            </c:ext>
          </c:extLst>
        </c:ser>
        <c:dLbls>
          <c:showLegendKey val="0"/>
          <c:showVal val="0"/>
          <c:showCatName val="0"/>
          <c:showSerName val="0"/>
          <c:showPercent val="0"/>
          <c:showBubbleSize val="0"/>
        </c:dLbls>
        <c:gapWidth val="100"/>
        <c:axId val="542893456"/>
        <c:axId val="542893848"/>
      </c:barChart>
      <c:catAx>
        <c:axId val="5428934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42893848"/>
        <c:crosses val="autoZero"/>
        <c:auto val="1"/>
        <c:lblAlgn val="ctr"/>
        <c:lblOffset val="100"/>
        <c:noMultiLvlLbl val="0"/>
      </c:catAx>
      <c:valAx>
        <c:axId val="542893848"/>
        <c:scaling>
          <c:orientation val="minMax"/>
          <c:max val="100"/>
        </c:scaling>
        <c:delete val="1"/>
        <c:axPos val="l"/>
        <c:numFmt formatCode="0" sourceLinked="1"/>
        <c:majorTickMark val="out"/>
        <c:minorTickMark val="none"/>
        <c:tickLblPos val="nextTo"/>
        <c:crossAx val="542893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6.0459492140266025E-2"/>
          <c:w val="0.96616035172886816"/>
          <c:h val="0.84304315950832631"/>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F2A-407D-9101-707FC99878A8}"/>
              </c:ext>
            </c:extLst>
          </c:dPt>
          <c:dPt>
            <c:idx val="2"/>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F2A-407D-9101-707FC99878A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0</c:formatCode>
                <c:ptCount val="4"/>
                <c:pt idx="0">
                  <c:v>4</c:v>
                </c:pt>
                <c:pt idx="1">
                  <c:v>14</c:v>
                </c:pt>
                <c:pt idx="2">
                  <c:v>19</c:v>
                </c:pt>
                <c:pt idx="3">
                  <c:v>23</c:v>
                </c:pt>
              </c:numCache>
            </c:numRef>
          </c:val>
          <c:extLst>
            <c:ext xmlns:c16="http://schemas.microsoft.com/office/drawing/2014/chart" uri="{C3380CC4-5D6E-409C-BE32-E72D297353CC}">
              <c16:uniqueId val="{00000004-9F2A-407D-9101-707FC99878A8}"/>
            </c:ext>
          </c:extLst>
        </c:ser>
        <c:dLbls>
          <c:showLegendKey val="0"/>
          <c:showVal val="0"/>
          <c:showCatName val="0"/>
          <c:showSerName val="0"/>
          <c:showPercent val="0"/>
          <c:showBubbleSize val="0"/>
        </c:dLbls>
        <c:gapWidth val="100"/>
        <c:axId val="104414248"/>
        <c:axId val="104414640"/>
      </c:barChart>
      <c:catAx>
        <c:axId val="1044142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04414640"/>
        <c:crosses val="autoZero"/>
        <c:auto val="1"/>
        <c:lblAlgn val="ctr"/>
        <c:lblOffset val="100"/>
        <c:noMultiLvlLbl val="0"/>
      </c:catAx>
      <c:valAx>
        <c:axId val="104414640"/>
        <c:scaling>
          <c:orientation val="minMax"/>
          <c:max val="100"/>
        </c:scaling>
        <c:delete val="1"/>
        <c:axPos val="l"/>
        <c:numFmt formatCode="0" sourceLinked="1"/>
        <c:majorTickMark val="out"/>
        <c:minorTickMark val="none"/>
        <c:tickLblPos val="nextTo"/>
        <c:crossAx val="1044142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6.0459492140266025E-2"/>
          <c:w val="1"/>
          <c:h val="0.84304315950832631"/>
        </c:manualLayout>
      </c:layout>
      <c:barChart>
        <c:barDir val="col"/>
        <c:grouping val="clustered"/>
        <c:varyColors val="0"/>
        <c:ser>
          <c:idx val="0"/>
          <c:order val="0"/>
          <c:tx>
            <c:strRef>
              <c:f>Sheet1!$B$1</c:f>
              <c:strCache>
                <c:ptCount val="1"/>
                <c:pt idx="0">
                  <c:v>Series 1</c:v>
                </c:pt>
              </c:strCache>
            </c:strRef>
          </c:tx>
          <c:spPr>
            <a:solidFill>
              <a:schemeClr val="accent1">
                <a:lumMod val="60000"/>
                <a:lumOff val="40000"/>
              </a:scheme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lumMod val="60000"/>
                  <a:lumOff val="40000"/>
                </a:scheme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B8C-4584-8D0A-A2E617F11E97}"/>
              </c:ext>
            </c:extLst>
          </c:dPt>
          <c:dPt>
            <c:idx val="2"/>
            <c:invertIfNegative val="0"/>
            <c:bubble3D val="0"/>
            <c:spPr>
              <a:solidFill>
                <a:schemeClr val="accent1">
                  <a:lumMod val="60000"/>
                  <a:lumOff val="40000"/>
                </a:scheme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B8C-4584-8D0A-A2E617F11E9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c:formatCode>
                <c:ptCount val="5"/>
                <c:pt idx="0">
                  <c:v>4</c:v>
                </c:pt>
                <c:pt idx="1">
                  <c:v>6</c:v>
                </c:pt>
                <c:pt idx="2">
                  <c:v>11</c:v>
                </c:pt>
                <c:pt idx="3">
                  <c:v>18</c:v>
                </c:pt>
                <c:pt idx="4">
                  <c:v>22</c:v>
                </c:pt>
              </c:numCache>
            </c:numRef>
          </c:val>
          <c:extLst>
            <c:ext xmlns:c16="http://schemas.microsoft.com/office/drawing/2014/chart" uri="{C3380CC4-5D6E-409C-BE32-E72D297353CC}">
              <c16:uniqueId val="{00000004-9B8C-4584-8D0A-A2E617F11E97}"/>
            </c:ext>
          </c:extLst>
        </c:ser>
        <c:dLbls>
          <c:showLegendKey val="0"/>
          <c:showVal val="0"/>
          <c:showCatName val="0"/>
          <c:showSerName val="0"/>
          <c:showPercent val="0"/>
          <c:showBubbleSize val="0"/>
        </c:dLbls>
        <c:gapWidth val="100"/>
        <c:axId val="104415424"/>
        <c:axId val="541675744"/>
      </c:barChart>
      <c:catAx>
        <c:axId val="1044154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41675744"/>
        <c:crosses val="autoZero"/>
        <c:auto val="1"/>
        <c:lblAlgn val="ctr"/>
        <c:lblOffset val="100"/>
        <c:noMultiLvlLbl val="0"/>
      </c:catAx>
      <c:valAx>
        <c:axId val="541675744"/>
        <c:scaling>
          <c:orientation val="minMax"/>
          <c:max val="100"/>
        </c:scaling>
        <c:delete val="1"/>
        <c:axPos val="l"/>
        <c:numFmt formatCode="0" sourceLinked="1"/>
        <c:majorTickMark val="out"/>
        <c:minorTickMark val="none"/>
        <c:tickLblPos val="nextTo"/>
        <c:crossAx val="104415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350265164859234"/>
        </c:manualLayout>
      </c:layout>
      <c:lineChart>
        <c:grouping val="standard"/>
        <c:varyColors val="0"/>
        <c:ser>
          <c:idx val="0"/>
          <c:order val="0"/>
          <c:tx>
            <c:strRef>
              <c:f>Sheet1!$B$1</c:f>
              <c:strCache>
                <c:ptCount val="1"/>
                <c:pt idx="0">
                  <c:v>Any Method</c:v>
                </c:pt>
              </c:strCache>
            </c:strRef>
          </c:tx>
          <c:spPr>
            <a:ln w="63500" cap="rnd">
              <a:solidFill>
                <a:srgbClr val="D2232A"/>
              </a:solidFill>
              <a:round/>
            </a:ln>
            <a:effectLst/>
          </c:spPr>
          <c:marker>
            <c:symbol val="circle"/>
            <c:size val="5"/>
            <c:spPr>
              <a:solidFill>
                <a:schemeClr val="accent1"/>
              </a:solidFill>
              <a:ln w="63500" cap="rnd">
                <a:solidFill>
                  <a:srgbClr val="D223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Sheet1!$B$2:$B$6</c:f>
              <c:numCache>
                <c:formatCode>General</c:formatCode>
                <c:ptCount val="5"/>
                <c:pt idx="0">
                  <c:v>6</c:v>
                </c:pt>
                <c:pt idx="1">
                  <c:v>13</c:v>
                </c:pt>
                <c:pt idx="2">
                  <c:v>15</c:v>
                </c:pt>
                <c:pt idx="3">
                  <c:v>15</c:v>
                </c:pt>
                <c:pt idx="4">
                  <c:v>17</c:v>
                </c:pt>
              </c:numCache>
            </c:numRef>
          </c:val>
          <c:smooth val="0"/>
          <c:extLst>
            <c:ext xmlns:c16="http://schemas.microsoft.com/office/drawing/2014/chart" uri="{C3380CC4-5D6E-409C-BE32-E72D297353CC}">
              <c16:uniqueId val="{00000000-2DD2-4C8D-805C-DA5AF160FAD1}"/>
            </c:ext>
          </c:extLst>
        </c:ser>
        <c:ser>
          <c:idx val="1"/>
          <c:order val="1"/>
          <c:tx>
            <c:strRef>
              <c:f>Sheet1!$C$1</c:f>
              <c:strCache>
                <c:ptCount val="1"/>
                <c:pt idx="0">
                  <c:v>Any Modern</c:v>
                </c:pt>
              </c:strCache>
            </c:strRef>
          </c:tx>
          <c:spPr>
            <a:ln w="63500" cap="rnd">
              <a:solidFill>
                <a:srgbClr val="48773C"/>
              </a:solidFill>
              <a:round/>
            </a:ln>
            <a:effectLst/>
          </c:spPr>
          <c:marker>
            <c:symbol val="circle"/>
            <c:size val="5"/>
            <c:spPr>
              <a:solidFill>
                <a:srgbClr val="48773C"/>
              </a:solidFill>
              <a:ln w="63500">
                <a:solidFill>
                  <a:srgbClr val="48773C"/>
                </a:solidFill>
              </a:ln>
              <a:effectLst/>
              <a:scene3d>
                <a:camera prst="orthographicFront"/>
                <a:lightRig rig="threePt" dir="t">
                  <a:rot lat="0" lon="0" rev="1200000"/>
                </a:lightRig>
              </a:scene3d>
            </c:spPr>
          </c:marker>
          <c:dLbls>
            <c:dLbl>
              <c:idx val="0"/>
              <c:layout>
                <c:manualLayout>
                  <c:x val="-5.1475727414230919E-2"/>
                  <c:y val="4.8066724428491182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DD2-4C8D-805C-DA5AF160FAD1}"/>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Sheet1!$C$2:$C$6</c:f>
              <c:numCache>
                <c:formatCode>General</c:formatCode>
                <c:ptCount val="5"/>
                <c:pt idx="0">
                  <c:v>4</c:v>
                </c:pt>
                <c:pt idx="1">
                  <c:v>8</c:v>
                </c:pt>
                <c:pt idx="2">
                  <c:v>10</c:v>
                </c:pt>
                <c:pt idx="3">
                  <c:v>10</c:v>
                </c:pt>
                <c:pt idx="4">
                  <c:v>12</c:v>
                </c:pt>
              </c:numCache>
            </c:numRef>
          </c:val>
          <c:smooth val="0"/>
          <c:extLst>
            <c:ext xmlns:c16="http://schemas.microsoft.com/office/drawing/2014/chart" uri="{C3380CC4-5D6E-409C-BE32-E72D297353CC}">
              <c16:uniqueId val="{00000001-2DD2-4C8D-805C-DA5AF160FAD1}"/>
            </c:ext>
          </c:extLst>
        </c:ser>
        <c:dLbls>
          <c:dLblPos val="t"/>
          <c:showLegendKey val="0"/>
          <c:showVal val="1"/>
          <c:showCatName val="0"/>
          <c:showSerName val="0"/>
          <c:showPercent val="0"/>
          <c:showBubbleSize val="0"/>
        </c:dLbls>
        <c:marker val="1"/>
        <c:smooth val="0"/>
        <c:axId val="541676528"/>
        <c:axId val="541676920"/>
      </c:lineChart>
      <c:catAx>
        <c:axId val="5416765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41676920"/>
        <c:crosses val="autoZero"/>
        <c:auto val="1"/>
        <c:lblAlgn val="ctr"/>
        <c:lblOffset val="100"/>
        <c:noMultiLvlLbl val="0"/>
      </c:catAx>
      <c:valAx>
        <c:axId val="541676920"/>
        <c:scaling>
          <c:orientation val="minMax"/>
          <c:max val="100"/>
        </c:scaling>
        <c:delete val="1"/>
        <c:axPos val="l"/>
        <c:numFmt formatCode="General" sourceLinked="1"/>
        <c:majorTickMark val="out"/>
        <c:minorTickMark val="none"/>
        <c:tickLblPos val="nextTo"/>
        <c:crossAx val="541676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109164479440072"/>
          <c:y val="2.6602176541717048E-2"/>
          <c:w val="0.72363057742782155"/>
          <c:h val="0.94679564691656593"/>
        </c:manualLayout>
      </c:layout>
      <c:barChart>
        <c:barDir val="bar"/>
        <c:grouping val="clustered"/>
        <c:varyColors val="0"/>
        <c:ser>
          <c:idx val="0"/>
          <c:order val="0"/>
          <c:tx>
            <c:strRef>
              <c:f>Sheet1!$B$1</c:f>
              <c:strCache>
                <c:ptCount val="1"/>
                <c:pt idx="0">
                  <c:v>Series 1</c:v>
                </c:pt>
              </c:strCache>
            </c:strRef>
          </c:tx>
          <c:spPr>
            <a:solidFill>
              <a:schemeClr val="accent3">
                <a:lumMod val="60000"/>
                <a:lumOff val="40000"/>
              </a:schemeClr>
            </a:solidFill>
            <a:ln>
              <a:noFill/>
            </a:ln>
            <a:effectLst/>
            <a:scene3d>
              <a:camera prst="orthographicFront"/>
              <a:lightRig rig="threePt" dir="t">
                <a:rot lat="0" lon="0" rev="1200000"/>
              </a:lightRig>
            </a:scene3d>
            <a:sp3d>
              <a:bevelT w="63500" h="25400"/>
            </a:sp3d>
          </c:spPr>
          <c:invertIfNegative val="0"/>
          <c:dPt>
            <c:idx val="2"/>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B89B-4D4A-A61F-405AFEBA9AB1}"/>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Tchad 2014-15 DHS</c:v>
                </c:pt>
                <c:pt idx="1">
                  <c:v>Benin 2017-18 DHS</c:v>
                </c:pt>
                <c:pt idx="2">
                  <c:v>Nigeria 2018 DHS</c:v>
                </c:pt>
                <c:pt idx="3">
                  <c:v>Niger 2012 DHS</c:v>
                </c:pt>
                <c:pt idx="4">
                  <c:v>Cameroon 2018 DHS*</c:v>
                </c:pt>
                <c:pt idx="5">
                  <c:v>Mali 2018 DHS</c:v>
                </c:pt>
                <c:pt idx="6">
                  <c:v>Togo 2013-14 DHS</c:v>
                </c:pt>
                <c:pt idx="7">
                  <c:v>Ghana MHS 2017</c:v>
                </c:pt>
              </c:strCache>
            </c:strRef>
          </c:cat>
          <c:val>
            <c:numRef>
              <c:f>Sheet1!$B$2:$B$9</c:f>
              <c:numCache>
                <c:formatCode>0</c:formatCode>
                <c:ptCount val="8"/>
                <c:pt idx="0">
                  <c:v>5</c:v>
                </c:pt>
                <c:pt idx="1">
                  <c:v>12</c:v>
                </c:pt>
                <c:pt idx="2">
                  <c:v>12</c:v>
                </c:pt>
                <c:pt idx="3">
                  <c:v>12</c:v>
                </c:pt>
                <c:pt idx="4">
                  <c:v>15</c:v>
                </c:pt>
                <c:pt idx="5">
                  <c:v>16</c:v>
                </c:pt>
                <c:pt idx="6">
                  <c:v>17</c:v>
                </c:pt>
                <c:pt idx="7">
                  <c:v>25</c:v>
                </c:pt>
              </c:numCache>
            </c:numRef>
          </c:val>
          <c:extLst>
            <c:ext xmlns:c16="http://schemas.microsoft.com/office/drawing/2014/chart" uri="{C3380CC4-5D6E-409C-BE32-E72D297353CC}">
              <c16:uniqueId val="{00000002-E857-41A2-BC8D-48E8700F4BBE}"/>
            </c:ext>
          </c:extLst>
        </c:ser>
        <c:dLbls>
          <c:dLblPos val="outEnd"/>
          <c:showLegendKey val="0"/>
          <c:showVal val="1"/>
          <c:showCatName val="0"/>
          <c:showSerName val="0"/>
          <c:showPercent val="0"/>
          <c:showBubbleSize val="0"/>
        </c:dLbls>
        <c:gapWidth val="100"/>
        <c:axId val="547217656"/>
        <c:axId val="547218048"/>
      </c:barChart>
      <c:catAx>
        <c:axId val="54721765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47218048"/>
        <c:crosses val="autoZero"/>
        <c:auto val="1"/>
        <c:lblAlgn val="ctr"/>
        <c:lblOffset val="100"/>
        <c:noMultiLvlLbl val="0"/>
      </c:catAx>
      <c:valAx>
        <c:axId val="547218048"/>
        <c:scaling>
          <c:orientation val="minMax"/>
          <c:max val="100"/>
        </c:scaling>
        <c:delete val="1"/>
        <c:axPos val="b"/>
        <c:numFmt formatCode="0" sourceLinked="1"/>
        <c:majorTickMark val="out"/>
        <c:minorTickMark val="none"/>
        <c:tickLblPos val="nextTo"/>
        <c:crossAx val="5472176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Sheet1!$B$1</c:f>
              <c:strCache>
                <c:ptCount val="1"/>
                <c:pt idx="0">
                  <c:v>Public sector</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Male condom</c:v>
                </c:pt>
                <c:pt idx="2">
                  <c:v>Pill</c:v>
                </c:pt>
                <c:pt idx="3">
                  <c:v>Injectables</c:v>
                </c:pt>
                <c:pt idx="4">
                  <c:v>Female sterilisation</c:v>
                </c:pt>
                <c:pt idx="5">
                  <c:v>Implants</c:v>
                </c:pt>
              </c:strCache>
            </c:strRef>
          </c:cat>
          <c:val>
            <c:numRef>
              <c:f>Sheet1!$B$2:$B$7</c:f>
              <c:numCache>
                <c:formatCode>General</c:formatCode>
                <c:ptCount val="6"/>
                <c:pt idx="0" formatCode="0">
                  <c:v>54</c:v>
                </c:pt>
                <c:pt idx="1">
                  <c:v>5</c:v>
                </c:pt>
                <c:pt idx="2">
                  <c:v>31</c:v>
                </c:pt>
                <c:pt idx="3">
                  <c:v>74</c:v>
                </c:pt>
                <c:pt idx="4">
                  <c:v>75</c:v>
                </c:pt>
                <c:pt idx="5">
                  <c:v>93</c:v>
                </c:pt>
              </c:numCache>
            </c:numRef>
          </c:val>
          <c:extLst>
            <c:ext xmlns:c16="http://schemas.microsoft.com/office/drawing/2014/chart" uri="{C3380CC4-5D6E-409C-BE32-E72D297353CC}">
              <c16:uniqueId val="{00000000-4880-4E35-8CBB-92C806E65C3B}"/>
            </c:ext>
          </c:extLst>
        </c:ser>
        <c:ser>
          <c:idx val="1"/>
          <c:order val="1"/>
          <c:tx>
            <c:strRef>
              <c:f>Sheet1!$C$1</c:f>
              <c:strCache>
                <c:ptCount val="1"/>
                <c:pt idx="0">
                  <c:v>Private sector</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Male condom</c:v>
                </c:pt>
                <c:pt idx="2">
                  <c:v>Pill</c:v>
                </c:pt>
                <c:pt idx="3">
                  <c:v>Injectables</c:v>
                </c:pt>
                <c:pt idx="4">
                  <c:v>Female sterilisation</c:v>
                </c:pt>
                <c:pt idx="5">
                  <c:v>Implants</c:v>
                </c:pt>
              </c:strCache>
            </c:strRef>
          </c:cat>
          <c:val>
            <c:numRef>
              <c:f>Sheet1!$C$2:$C$7</c:f>
              <c:numCache>
                <c:formatCode>0</c:formatCode>
                <c:ptCount val="6"/>
                <c:pt idx="0">
                  <c:v>41</c:v>
                </c:pt>
                <c:pt idx="1">
                  <c:v>81</c:v>
                </c:pt>
                <c:pt idx="2">
                  <c:v>67</c:v>
                </c:pt>
                <c:pt idx="3">
                  <c:v>23</c:v>
                </c:pt>
                <c:pt idx="4">
                  <c:v>26</c:v>
                </c:pt>
                <c:pt idx="5">
                  <c:v>7</c:v>
                </c:pt>
              </c:numCache>
            </c:numRef>
          </c:val>
          <c:extLst>
            <c:ext xmlns:c16="http://schemas.microsoft.com/office/drawing/2014/chart" uri="{C3380CC4-5D6E-409C-BE32-E72D297353CC}">
              <c16:uniqueId val="{00000001-4880-4E35-8CBB-92C806E65C3B}"/>
            </c:ext>
          </c:extLst>
        </c:ser>
        <c:ser>
          <c:idx val="2"/>
          <c:order val="2"/>
          <c:tx>
            <c:strRef>
              <c:f>Sheet1!$D$1</c:f>
              <c:strCache>
                <c:ptCount val="1"/>
                <c:pt idx="0">
                  <c:v>Other</c:v>
                </c:pt>
              </c:strCache>
            </c:strRef>
          </c:tx>
          <c:spPr>
            <a:solidFill>
              <a:srgbClr val="48773C">
                <a:lumMod val="20000"/>
                <a:lumOff val="80000"/>
              </a:srgbClr>
            </a:solidFill>
            <a:ln>
              <a:noFill/>
            </a:ln>
            <a:effectLst/>
            <a:scene3d>
              <a:camera prst="orthographicFront"/>
              <a:lightRig rig="threePt" dir="t">
                <a:rot lat="0" lon="0" rev="1200000"/>
              </a:lightRig>
            </a:scene3d>
            <a:sp3d>
              <a:bevelT w="63500" h="25400"/>
            </a:sp3d>
          </c:spPr>
          <c:invertIfNegative val="0"/>
          <c:dLbls>
            <c:dLbl>
              <c:idx val="4"/>
              <c:tx>
                <c:rich>
                  <a:bodyPr/>
                  <a:lstStyle/>
                  <a:p>
                    <a:r>
                      <a:rPr lang="en-US" dirty="0">
                        <a:solidFill>
                          <a:schemeClr val="tx1"/>
                        </a:solidFill>
                      </a:rPr>
                      <a:t>&lt;</a:t>
                    </a:r>
                    <a:fld id="{E3FB8D6C-FE8C-4DBA-8AE3-8CD02BE480E4}" type="VALUE">
                      <a:rPr lang="en-US" smtClean="0">
                        <a:solidFill>
                          <a:schemeClr val="tx1"/>
                        </a:solidFill>
                      </a:rPr>
                      <a:pPr/>
                      <a:t>[VALUE]</a:t>
                    </a:fld>
                    <a:endParaRPr lang="en-US" dirty="0">
                      <a:solidFill>
                        <a:schemeClr val="tx1"/>
                      </a:solidFill>
                    </a:endParaRP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86C-456E-A275-0E27559140AF}"/>
                </c:ext>
              </c:extLst>
            </c:dLbl>
            <c:dLbl>
              <c:idx val="5"/>
              <c:tx>
                <c:rich>
                  <a:bodyPr/>
                  <a:lstStyle/>
                  <a:p>
                    <a:r>
                      <a:rPr lang="en-US" dirty="0">
                        <a:solidFill>
                          <a:schemeClr val="tx1"/>
                        </a:solidFill>
                      </a:rPr>
                      <a:t>&lt;</a:t>
                    </a:r>
                    <a:fld id="{81F98E59-A09C-4C5C-BA24-4AC91E8E2E4A}" type="VALUE">
                      <a:rPr lang="en-US" smtClean="0">
                        <a:solidFill>
                          <a:schemeClr val="tx1"/>
                        </a:solidFill>
                      </a:rPr>
                      <a:pPr/>
                      <a:t>[VALUE]</a:t>
                    </a:fld>
                    <a:endParaRPr lang="en-US" dirty="0">
                      <a:solidFill>
                        <a:schemeClr val="tx1"/>
                      </a:solidFill>
                    </a:endParaRP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D0B5-4CED-94CD-1FDED400C286}"/>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Male condom</c:v>
                </c:pt>
                <c:pt idx="2">
                  <c:v>Pill</c:v>
                </c:pt>
                <c:pt idx="3">
                  <c:v>Injectables</c:v>
                </c:pt>
                <c:pt idx="4">
                  <c:v>Female sterilisation</c:v>
                </c:pt>
                <c:pt idx="5">
                  <c:v>Implants</c:v>
                </c:pt>
              </c:strCache>
            </c:strRef>
          </c:cat>
          <c:val>
            <c:numRef>
              <c:f>Sheet1!$D$2:$D$7</c:f>
              <c:numCache>
                <c:formatCode>General</c:formatCode>
                <c:ptCount val="6"/>
                <c:pt idx="0">
                  <c:v>4</c:v>
                </c:pt>
                <c:pt idx="1">
                  <c:v>13</c:v>
                </c:pt>
                <c:pt idx="2">
                  <c:v>2</c:v>
                </c:pt>
                <c:pt idx="3">
                  <c:v>2</c:v>
                </c:pt>
                <c:pt idx="4">
                  <c:v>1</c:v>
                </c:pt>
                <c:pt idx="5">
                  <c:v>1</c:v>
                </c:pt>
              </c:numCache>
            </c:numRef>
          </c:val>
          <c:extLst>
            <c:ext xmlns:c16="http://schemas.microsoft.com/office/drawing/2014/chart" uri="{C3380CC4-5D6E-409C-BE32-E72D297353CC}">
              <c16:uniqueId val="{00000002-4880-4E35-8CBB-92C806E65C3B}"/>
            </c:ext>
          </c:extLst>
        </c:ser>
        <c:dLbls>
          <c:showLegendKey val="0"/>
          <c:showVal val="0"/>
          <c:showCatName val="0"/>
          <c:showSerName val="0"/>
          <c:showPercent val="0"/>
          <c:showBubbleSize val="0"/>
        </c:dLbls>
        <c:gapWidth val="100"/>
        <c:overlap val="100"/>
        <c:axId val="547218832"/>
        <c:axId val="547219224"/>
      </c:barChart>
      <c:catAx>
        <c:axId val="54721883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47219224"/>
        <c:crosses val="autoZero"/>
        <c:auto val="1"/>
        <c:lblAlgn val="ctr"/>
        <c:lblOffset val="100"/>
        <c:noMultiLvlLbl val="0"/>
      </c:catAx>
      <c:valAx>
        <c:axId val="547219224"/>
        <c:scaling>
          <c:orientation val="minMax"/>
        </c:scaling>
        <c:delete val="1"/>
        <c:axPos val="b"/>
        <c:numFmt formatCode="0%" sourceLinked="1"/>
        <c:majorTickMark val="none"/>
        <c:minorTickMark val="none"/>
        <c:tickLblPos val="nextTo"/>
        <c:crossAx val="54721883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144974915179847E-3"/>
          <c:y val="0"/>
          <c:w val="0.99538550250848201"/>
          <c:h val="0.80048515849148383"/>
        </c:manualLayout>
      </c:layout>
      <c:barChart>
        <c:barDir val="col"/>
        <c:grouping val="clustered"/>
        <c:varyColors val="0"/>
        <c:ser>
          <c:idx val="0"/>
          <c:order val="0"/>
          <c:tx>
            <c:strRef>
              <c:f>Sheet1!$B$1</c:f>
              <c:strCache>
                <c:ptCount val="1"/>
                <c:pt idx="0">
                  <c:v>Series 1</c:v>
                </c:pt>
              </c:strCache>
            </c:strRef>
          </c:tx>
          <c:spPr>
            <a:solidFill>
              <a:srgbClr val="6D643E"/>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0FD3-41A6-AC78-98D13DF809C6}"/>
              </c:ext>
            </c:extLst>
          </c:dPt>
          <c:dPt>
            <c:idx val="2"/>
            <c:invertIfNegative val="0"/>
            <c:bubble3D val="0"/>
            <c:extLst>
              <c:ext xmlns:c16="http://schemas.microsoft.com/office/drawing/2014/chart" uri="{C3380CC4-5D6E-409C-BE32-E72D297353CC}">
                <c16:uniqueId val="{00000001-0FD3-41A6-AC78-98D13DF809C6}"/>
              </c:ext>
            </c:extLst>
          </c:dPt>
          <c:dPt>
            <c:idx val="3"/>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0FD3-41A6-AC78-98D13DF809C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Side effects or problems of method used</c:v>
                </c:pt>
                <c:pt idx="1">
                  <c:v>What to do if experienced side effects</c:v>
                </c:pt>
                <c:pt idx="2">
                  <c:v>Other methods that could be used</c:v>
                </c:pt>
                <c:pt idx="3">
                  <c:v>All 3 - Method Information Index</c:v>
                </c:pt>
              </c:strCache>
            </c:strRef>
          </c:cat>
          <c:val>
            <c:numRef>
              <c:f>Sheet1!$B$2:$B$5</c:f>
              <c:numCache>
                <c:formatCode>General</c:formatCode>
                <c:ptCount val="4"/>
                <c:pt idx="0">
                  <c:v>74</c:v>
                </c:pt>
                <c:pt idx="1">
                  <c:v>68</c:v>
                </c:pt>
                <c:pt idx="2">
                  <c:v>83</c:v>
                </c:pt>
                <c:pt idx="3">
                  <c:v>65</c:v>
                </c:pt>
              </c:numCache>
            </c:numRef>
          </c:val>
          <c:extLst>
            <c:ext xmlns:c16="http://schemas.microsoft.com/office/drawing/2014/chart" uri="{C3380CC4-5D6E-409C-BE32-E72D297353CC}">
              <c16:uniqueId val="{00000004-0FD3-41A6-AC78-98D13DF809C6}"/>
            </c:ext>
          </c:extLst>
        </c:ser>
        <c:dLbls>
          <c:dLblPos val="outEnd"/>
          <c:showLegendKey val="0"/>
          <c:showVal val="1"/>
          <c:showCatName val="0"/>
          <c:showSerName val="0"/>
          <c:showPercent val="0"/>
          <c:showBubbleSize val="0"/>
        </c:dLbls>
        <c:gapWidth val="100"/>
        <c:axId val="280924120"/>
        <c:axId val="280924512"/>
      </c:barChart>
      <c:catAx>
        <c:axId val="2809241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280924512"/>
        <c:crosses val="autoZero"/>
        <c:auto val="1"/>
        <c:lblAlgn val="ctr"/>
        <c:lblOffset val="100"/>
        <c:noMultiLvlLbl val="0"/>
      </c:catAx>
      <c:valAx>
        <c:axId val="280924512"/>
        <c:scaling>
          <c:orientation val="minMax"/>
          <c:max val="100"/>
        </c:scaling>
        <c:delete val="1"/>
        <c:axPos val="l"/>
        <c:numFmt formatCode="General" sourceLinked="1"/>
        <c:majorTickMark val="out"/>
        <c:minorTickMark val="none"/>
        <c:tickLblPos val="nextTo"/>
        <c:crossAx val="2809241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For spacing</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Sheet1!$B$2:$B$4</c:f>
              <c:numCache>
                <c:formatCode>0</c:formatCode>
                <c:ptCount val="3"/>
                <c:pt idx="0">
                  <c:v>12</c:v>
                </c:pt>
                <c:pt idx="1">
                  <c:v>10</c:v>
                </c:pt>
                <c:pt idx="2">
                  <c:v>22</c:v>
                </c:pt>
              </c:numCache>
            </c:numRef>
          </c:val>
          <c:extLst>
            <c:ext xmlns:c16="http://schemas.microsoft.com/office/drawing/2014/chart" uri="{C3380CC4-5D6E-409C-BE32-E72D297353CC}">
              <c16:uniqueId val="{00000000-410A-41B9-B2AA-D254A9A3A6A0}"/>
            </c:ext>
          </c:extLst>
        </c:ser>
        <c:ser>
          <c:idx val="1"/>
          <c:order val="1"/>
          <c:tx>
            <c:strRef>
              <c:f>Sheet1!$C$1</c:f>
              <c:strCache>
                <c:ptCount val="1"/>
                <c:pt idx="0">
                  <c:v>For limiting</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Sheet1!$C$2:$C$4</c:f>
              <c:numCache>
                <c:formatCode>0</c:formatCode>
                <c:ptCount val="3"/>
                <c:pt idx="0">
                  <c:v>7</c:v>
                </c:pt>
                <c:pt idx="1">
                  <c:v>7</c:v>
                </c:pt>
                <c:pt idx="2">
                  <c:v>14</c:v>
                </c:pt>
              </c:numCache>
            </c:numRef>
          </c:val>
          <c:extLst>
            <c:ext xmlns:c16="http://schemas.microsoft.com/office/drawing/2014/chart" uri="{C3380CC4-5D6E-409C-BE32-E72D297353CC}">
              <c16:uniqueId val="{00000001-410A-41B9-B2AA-D254A9A3A6A0}"/>
            </c:ext>
          </c:extLst>
        </c:ser>
        <c:dLbls>
          <c:dLblPos val="ctr"/>
          <c:showLegendKey val="0"/>
          <c:showVal val="1"/>
          <c:showCatName val="0"/>
          <c:showSerName val="0"/>
          <c:showPercent val="0"/>
          <c:showBubbleSize val="0"/>
        </c:dLbls>
        <c:gapWidth val="100"/>
        <c:overlap val="100"/>
        <c:axId val="280925296"/>
        <c:axId val="545525296"/>
      </c:barChart>
      <c:catAx>
        <c:axId val="2809252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45525296"/>
        <c:crosses val="autoZero"/>
        <c:auto val="1"/>
        <c:lblAlgn val="ctr"/>
        <c:lblOffset val="100"/>
        <c:noMultiLvlLbl val="0"/>
      </c:catAx>
      <c:valAx>
        <c:axId val="545525296"/>
        <c:scaling>
          <c:orientation val="minMax"/>
          <c:max val="100"/>
        </c:scaling>
        <c:delete val="1"/>
        <c:axPos val="l"/>
        <c:numFmt formatCode="0" sourceLinked="1"/>
        <c:majorTickMark val="out"/>
        <c:minorTickMark val="none"/>
        <c:tickLblPos val="nextTo"/>
        <c:crossAx val="28092529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52883604195189E-2"/>
          <c:y val="1.826352721629267E-3"/>
          <c:w val="0.96609423279160966"/>
          <c:h val="0.90167629892696322"/>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lumMod val="40000"/>
                  <a:lumOff val="60000"/>
                </a:scheme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7F3F-4EDA-B6B6-83DEACAA0497}"/>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Demand satisfied by any method</c:v>
                </c:pt>
                <c:pt idx="1">
                  <c:v>Demand satisfied by modern methods</c:v>
                </c:pt>
              </c:strCache>
            </c:strRef>
          </c:cat>
          <c:val>
            <c:numRef>
              <c:f>Sheet1!$B$2:$B$3</c:f>
              <c:numCache>
                <c:formatCode>0</c:formatCode>
                <c:ptCount val="2"/>
                <c:pt idx="0">
                  <c:v>47</c:v>
                </c:pt>
                <c:pt idx="1">
                  <c:v>34</c:v>
                </c:pt>
              </c:numCache>
            </c:numRef>
          </c:val>
          <c:extLst>
            <c:ext xmlns:c16="http://schemas.microsoft.com/office/drawing/2014/chart" uri="{C3380CC4-5D6E-409C-BE32-E72D297353CC}">
              <c16:uniqueId val="{00000000-7F3F-4EDA-B6B6-83DEACAA0497}"/>
            </c:ext>
          </c:extLst>
        </c:ser>
        <c:dLbls>
          <c:dLblPos val="outEnd"/>
          <c:showLegendKey val="0"/>
          <c:showVal val="1"/>
          <c:showCatName val="0"/>
          <c:showSerName val="0"/>
          <c:showPercent val="0"/>
          <c:showBubbleSize val="0"/>
        </c:dLbls>
        <c:gapWidth val="100"/>
        <c:axId val="105697792"/>
        <c:axId val="105698184"/>
      </c:barChart>
      <c:catAx>
        <c:axId val="1056977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05698184"/>
        <c:crosses val="autoZero"/>
        <c:auto val="1"/>
        <c:lblAlgn val="ctr"/>
        <c:lblOffset val="100"/>
        <c:noMultiLvlLbl val="0"/>
      </c:catAx>
      <c:valAx>
        <c:axId val="105698184"/>
        <c:scaling>
          <c:orientation val="minMax"/>
          <c:max val="100"/>
        </c:scaling>
        <c:delete val="1"/>
        <c:axPos val="l"/>
        <c:numFmt formatCode="0" sourceLinked="1"/>
        <c:majorTickMark val="none"/>
        <c:minorTickMark val="none"/>
        <c:tickLblPos val="nextTo"/>
        <c:crossAx val="1056977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448753280839896"/>
          <c:y val="2.6602176541717048E-2"/>
          <c:w val="0.80019291338582665"/>
          <c:h val="0.97339782345828296"/>
        </c:manualLayout>
      </c:layout>
      <c:barChart>
        <c:barDir val="bar"/>
        <c:grouping val="clustered"/>
        <c:varyColors val="0"/>
        <c:ser>
          <c:idx val="0"/>
          <c:order val="0"/>
          <c:tx>
            <c:strRef>
              <c:f>Sheet1!$B$1</c:f>
              <c:strCache>
                <c:ptCount val="1"/>
                <c:pt idx="0">
                  <c:v>Rural</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Motorcycle/ scooter</c:v>
                </c:pt>
                <c:pt idx="2">
                  <c:v>Television</c:v>
                </c:pt>
                <c:pt idx="3">
                  <c:v>Radio</c:v>
                </c:pt>
                <c:pt idx="4">
                  <c:v>Mobile phone</c:v>
                </c:pt>
              </c:strCache>
            </c:strRef>
          </c:cat>
          <c:val>
            <c:numRef>
              <c:f>Sheet1!$B$2:$B$6</c:f>
              <c:numCache>
                <c:formatCode>0</c:formatCode>
                <c:ptCount val="5"/>
                <c:pt idx="0">
                  <c:v>15</c:v>
                </c:pt>
                <c:pt idx="1">
                  <c:v>33</c:v>
                </c:pt>
                <c:pt idx="2">
                  <c:v>30</c:v>
                </c:pt>
                <c:pt idx="3">
                  <c:v>52</c:v>
                </c:pt>
                <c:pt idx="4">
                  <c:v>82</c:v>
                </c:pt>
              </c:numCache>
            </c:numRef>
          </c:val>
          <c:extLst>
            <c:ext xmlns:c16="http://schemas.microsoft.com/office/drawing/2014/chart" uri="{C3380CC4-5D6E-409C-BE32-E72D297353CC}">
              <c16:uniqueId val="{00000000-EC4B-4B2B-8794-5963BF0B76A3}"/>
            </c:ext>
          </c:extLst>
        </c:ser>
        <c:ser>
          <c:idx val="1"/>
          <c:order val="1"/>
          <c:tx>
            <c:strRef>
              <c:f>Sheet1!$C$1</c:f>
              <c:strCache>
                <c:ptCount val="1"/>
                <c:pt idx="0">
                  <c:v>Urban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Motorcycle/ scooter</c:v>
                </c:pt>
                <c:pt idx="2">
                  <c:v>Television</c:v>
                </c:pt>
                <c:pt idx="3">
                  <c:v>Radio</c:v>
                </c:pt>
                <c:pt idx="4">
                  <c:v>Mobile phone</c:v>
                </c:pt>
              </c:strCache>
            </c:strRef>
          </c:cat>
          <c:val>
            <c:numRef>
              <c:f>Sheet1!$C$2:$C$6</c:f>
              <c:numCache>
                <c:formatCode>0</c:formatCode>
                <c:ptCount val="5"/>
                <c:pt idx="0">
                  <c:v>9</c:v>
                </c:pt>
                <c:pt idx="1">
                  <c:v>21</c:v>
                </c:pt>
                <c:pt idx="2">
                  <c:v>71</c:v>
                </c:pt>
                <c:pt idx="3">
                  <c:v>71</c:v>
                </c:pt>
                <c:pt idx="4">
                  <c:v>95</c:v>
                </c:pt>
              </c:numCache>
            </c:numRef>
          </c:val>
          <c:extLst>
            <c:ext xmlns:c16="http://schemas.microsoft.com/office/drawing/2014/chart" uri="{C3380CC4-5D6E-409C-BE32-E72D297353CC}">
              <c16:uniqueId val="{00000001-EC4B-4B2B-8794-5963BF0B76A3}"/>
            </c:ext>
          </c:extLst>
        </c:ser>
        <c:ser>
          <c:idx val="2"/>
          <c:order val="2"/>
          <c:tx>
            <c:strRef>
              <c:f>Sheet1!$D$1</c:f>
              <c:strCache>
                <c:ptCount val="1"/>
                <c:pt idx="0">
                  <c:v>Total</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Motorcycle/ scooter</c:v>
                </c:pt>
                <c:pt idx="2">
                  <c:v>Television</c:v>
                </c:pt>
                <c:pt idx="3">
                  <c:v>Radio</c:v>
                </c:pt>
                <c:pt idx="4">
                  <c:v>Mobile phone</c:v>
                </c:pt>
              </c:strCache>
            </c:strRef>
          </c:cat>
          <c:val>
            <c:numRef>
              <c:f>Sheet1!$D$2:$D$6</c:f>
              <c:numCache>
                <c:formatCode>0</c:formatCode>
                <c:ptCount val="5"/>
                <c:pt idx="0">
                  <c:v>13</c:v>
                </c:pt>
                <c:pt idx="1">
                  <c:v>28</c:v>
                </c:pt>
                <c:pt idx="2">
                  <c:v>49</c:v>
                </c:pt>
                <c:pt idx="3">
                  <c:v>61</c:v>
                </c:pt>
                <c:pt idx="4">
                  <c:v>88</c:v>
                </c:pt>
              </c:numCache>
            </c:numRef>
          </c:val>
          <c:extLst>
            <c:ext xmlns:c16="http://schemas.microsoft.com/office/drawing/2014/chart" uri="{C3380CC4-5D6E-409C-BE32-E72D297353CC}">
              <c16:uniqueId val="{00000002-EC4B-4B2B-8794-5963BF0B76A3}"/>
            </c:ext>
          </c:extLst>
        </c:ser>
        <c:dLbls>
          <c:dLblPos val="outEnd"/>
          <c:showLegendKey val="0"/>
          <c:showVal val="1"/>
          <c:showCatName val="0"/>
          <c:showSerName val="0"/>
          <c:showPercent val="0"/>
          <c:showBubbleSize val="0"/>
        </c:dLbls>
        <c:gapWidth val="100"/>
        <c:axId val="293631456"/>
        <c:axId val="311767152"/>
      </c:barChart>
      <c:catAx>
        <c:axId val="29363145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11767152"/>
        <c:crosses val="autoZero"/>
        <c:auto val="1"/>
        <c:lblAlgn val="ctr"/>
        <c:lblOffset val="100"/>
        <c:noMultiLvlLbl val="0"/>
      </c:catAx>
      <c:valAx>
        <c:axId val="311767152"/>
        <c:scaling>
          <c:orientation val="minMax"/>
          <c:max val="100"/>
        </c:scaling>
        <c:delete val="1"/>
        <c:axPos val="b"/>
        <c:numFmt formatCode="0" sourceLinked="1"/>
        <c:majorTickMark val="out"/>
        <c:minorTickMark val="none"/>
        <c:tickLblPos val="nextTo"/>
        <c:crossAx val="29363145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673518742442563E-3"/>
          <c:w val="0.96616035172886816"/>
          <c:h val="0.89382913290614996"/>
        </c:manualLayout>
      </c:layout>
      <c:lineChart>
        <c:grouping val="standard"/>
        <c:varyColors val="0"/>
        <c:ser>
          <c:idx val="0"/>
          <c:order val="0"/>
          <c:tx>
            <c:strRef>
              <c:f>Sheet1!$B$1</c:f>
              <c:strCache>
                <c:ptCount val="1"/>
                <c:pt idx="0">
                  <c:v>Unmet need</c:v>
                </c:pt>
              </c:strCache>
            </c:strRef>
          </c:tx>
          <c:spPr>
            <a:ln w="63500" cap="rnd">
              <a:solidFill>
                <a:srgbClr val="6D643E"/>
              </a:solidFill>
              <a:round/>
            </a:ln>
            <a:effectLst/>
          </c:spPr>
          <c:marker>
            <c:symbol val="circle"/>
            <c:size val="5"/>
            <c:spPr>
              <a:solidFill>
                <a:schemeClr val="accent1"/>
              </a:solidFill>
              <a:ln w="63500" cap="rnd">
                <a:solidFill>
                  <a:srgbClr val="6D643E"/>
                </a:solidFill>
              </a:ln>
              <a:effectLst/>
              <a:scene3d>
                <a:camera prst="orthographicFront"/>
                <a:lightRig rig="threePt" dir="t">
                  <a:rot lat="0" lon="0" rev="1200000"/>
                </a:lightRig>
              </a:scene3d>
            </c:spPr>
          </c:marker>
          <c:dLbls>
            <c:dLbl>
              <c:idx val="3"/>
              <c:layout>
                <c:manualLayout>
                  <c:x val="-2.4479224024412077E-2"/>
                  <c:y val="3.140884898456607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73E-42B6-A38E-7437BAF0E7B7}"/>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Sheet1!$B$2:$B$6</c:f>
              <c:numCache>
                <c:formatCode>0</c:formatCode>
                <c:ptCount val="5"/>
                <c:pt idx="0">
                  <c:v>22</c:v>
                </c:pt>
                <c:pt idx="1">
                  <c:v>18</c:v>
                </c:pt>
                <c:pt idx="2">
                  <c:v>20</c:v>
                </c:pt>
                <c:pt idx="3">
                  <c:v>16</c:v>
                </c:pt>
                <c:pt idx="4">
                  <c:v>19</c:v>
                </c:pt>
              </c:numCache>
            </c:numRef>
          </c:val>
          <c:smooth val="0"/>
          <c:extLst>
            <c:ext xmlns:c16="http://schemas.microsoft.com/office/drawing/2014/chart" uri="{C3380CC4-5D6E-409C-BE32-E72D297353CC}">
              <c16:uniqueId val="{00000000-F73E-42B6-A38E-7437BAF0E7B7}"/>
            </c:ext>
          </c:extLst>
        </c:ser>
        <c:ser>
          <c:idx val="1"/>
          <c:order val="1"/>
          <c:tx>
            <c:strRef>
              <c:f>Sheet1!$C$1</c:f>
              <c:strCache>
                <c:ptCount val="1"/>
                <c:pt idx="0">
                  <c:v>Total demand</c:v>
                </c:pt>
              </c:strCache>
            </c:strRef>
          </c:tx>
          <c:spPr>
            <a:ln w="63500" cap="rnd">
              <a:solidFill>
                <a:srgbClr val="D2232A"/>
              </a:solidFill>
              <a:round/>
            </a:ln>
            <a:effectLst/>
          </c:spPr>
          <c:marker>
            <c:symbol val="circle"/>
            <c:size val="5"/>
            <c:spPr>
              <a:solidFill>
                <a:schemeClr val="accent2"/>
              </a:solidFill>
              <a:ln w="63500">
                <a:solidFill>
                  <a:srgbClr val="D223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Sheet1!$C$2:$C$6</c:f>
              <c:numCache>
                <c:formatCode>0</c:formatCode>
                <c:ptCount val="5"/>
                <c:pt idx="0">
                  <c:v>28</c:v>
                </c:pt>
                <c:pt idx="1">
                  <c:v>30</c:v>
                </c:pt>
                <c:pt idx="2">
                  <c:v>35</c:v>
                </c:pt>
                <c:pt idx="3">
                  <c:v>31</c:v>
                </c:pt>
                <c:pt idx="4">
                  <c:v>36</c:v>
                </c:pt>
              </c:numCache>
            </c:numRef>
          </c:val>
          <c:smooth val="0"/>
          <c:extLst>
            <c:ext xmlns:c16="http://schemas.microsoft.com/office/drawing/2014/chart" uri="{C3380CC4-5D6E-409C-BE32-E72D297353CC}">
              <c16:uniqueId val="{00000001-F73E-42B6-A38E-7437BAF0E7B7}"/>
            </c:ext>
          </c:extLst>
        </c:ser>
        <c:ser>
          <c:idx val="2"/>
          <c:order val="2"/>
          <c:tx>
            <c:strRef>
              <c:f>Sheet1!$D$1</c:f>
              <c:strCache>
                <c:ptCount val="1"/>
                <c:pt idx="0">
                  <c:v>Demand satisifed by modern methods</c:v>
                </c:pt>
              </c:strCache>
            </c:strRef>
          </c:tx>
          <c:spPr>
            <a:ln w="63500" cap="rnd">
              <a:solidFill>
                <a:srgbClr val="48773C"/>
              </a:solidFill>
              <a:round/>
            </a:ln>
            <a:effectLst/>
          </c:spPr>
          <c:marker>
            <c:symbol val="circle"/>
            <c:size val="5"/>
            <c:spPr>
              <a:solidFill>
                <a:schemeClr val="accent3"/>
              </a:solidFill>
              <a:ln w="63500">
                <a:solidFill>
                  <a:srgbClr val="48773C"/>
                </a:solidFill>
              </a:ln>
              <a:effectLst/>
            </c:spPr>
          </c:marker>
          <c:dLbls>
            <c:dLbl>
              <c:idx val="1"/>
              <c:layout>
                <c:manualLayout>
                  <c:x val="-2.4479224024412077E-2"/>
                  <c:y val="2.899046929895552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73E-42B6-A38E-7437BAF0E7B7}"/>
                </c:ext>
              </c:extLst>
            </c:dLbl>
            <c:dLbl>
              <c:idx val="2"/>
              <c:layout>
                <c:manualLayout>
                  <c:x val="-2.4479224024412077E-2"/>
                  <c:y val="3.14088489845661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73E-42B6-A38E-7437BAF0E7B7}"/>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Sheet1!$D$2:$D$6</c:f>
              <c:numCache>
                <c:formatCode>General</c:formatCode>
                <c:ptCount val="5"/>
                <c:pt idx="0">
                  <c:v>13</c:v>
                </c:pt>
                <c:pt idx="1">
                  <c:v>27</c:v>
                </c:pt>
                <c:pt idx="2">
                  <c:v>28</c:v>
                </c:pt>
                <c:pt idx="3">
                  <c:v>31</c:v>
                </c:pt>
                <c:pt idx="4">
                  <c:v>34</c:v>
                </c:pt>
              </c:numCache>
            </c:numRef>
          </c:val>
          <c:smooth val="0"/>
          <c:extLst>
            <c:ext xmlns:c16="http://schemas.microsoft.com/office/drawing/2014/chart" uri="{C3380CC4-5D6E-409C-BE32-E72D297353CC}">
              <c16:uniqueId val="{00000002-F73E-42B6-A38E-7437BAF0E7B7}"/>
            </c:ext>
          </c:extLst>
        </c:ser>
        <c:dLbls>
          <c:dLblPos val="t"/>
          <c:showLegendKey val="0"/>
          <c:showVal val="1"/>
          <c:showCatName val="0"/>
          <c:showSerName val="0"/>
          <c:showPercent val="0"/>
          <c:showBubbleSize val="0"/>
        </c:dLbls>
        <c:marker val="1"/>
        <c:smooth val="0"/>
        <c:axId val="545525688"/>
        <c:axId val="545526080"/>
      </c:lineChart>
      <c:catAx>
        <c:axId val="5455256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45526080"/>
        <c:crosses val="autoZero"/>
        <c:auto val="1"/>
        <c:lblAlgn val="ctr"/>
        <c:lblOffset val="100"/>
        <c:noMultiLvlLbl val="0"/>
      </c:catAx>
      <c:valAx>
        <c:axId val="545526080"/>
        <c:scaling>
          <c:orientation val="minMax"/>
          <c:max val="100"/>
        </c:scaling>
        <c:delete val="1"/>
        <c:axPos val="l"/>
        <c:numFmt formatCode="0" sourceLinked="1"/>
        <c:majorTickMark val="out"/>
        <c:minorTickMark val="none"/>
        <c:tickLblPos val="nextTo"/>
        <c:crossAx val="5455256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48773C"/>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51D3-4503-84F1-673E8AB7D546}"/>
              </c:ext>
            </c:extLst>
          </c:dPt>
          <c:dPt>
            <c:idx val="1"/>
            <c:bubble3D val="0"/>
            <c:spPr>
              <a:solidFill>
                <a:srgbClr val="D2232A"/>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51D3-4503-84F1-673E8AB7D546}"/>
              </c:ext>
            </c:extLst>
          </c:dPt>
          <c:dPt>
            <c:idx val="2"/>
            <c:bubble3D val="0"/>
            <c:spPr>
              <a:solidFill>
                <a:srgbClr val="FCEE1D"/>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51D3-4503-84F1-673E8AB7D546}"/>
              </c:ext>
            </c:extLst>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51D3-4503-84F1-673E8AB7D546}"/>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51D3-4503-84F1-673E8AB7D546}"/>
              </c:ext>
            </c:extLst>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51D3-4503-84F1-673E8AB7D546}"/>
              </c:ext>
            </c:extLst>
          </c:dPt>
          <c:dLbls>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51D3-4503-84F1-673E8AB7D546}"/>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51D3-4503-84F1-673E8AB7D546}"/>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Intends to use</c:v>
                </c:pt>
                <c:pt idx="1">
                  <c:v>Does not intend to use</c:v>
                </c:pt>
                <c:pt idx="2">
                  <c:v>Unsure</c:v>
                </c:pt>
              </c:strCache>
            </c:strRef>
          </c:cat>
          <c:val>
            <c:numRef>
              <c:f>Sheet1!$B$2:$B$4</c:f>
              <c:numCache>
                <c:formatCode>0</c:formatCode>
                <c:ptCount val="3"/>
                <c:pt idx="0">
                  <c:v>35</c:v>
                </c:pt>
                <c:pt idx="1">
                  <c:v>58</c:v>
                </c:pt>
                <c:pt idx="2">
                  <c:v>7</c:v>
                </c:pt>
              </c:numCache>
            </c:numRef>
          </c:val>
          <c:extLst>
            <c:ext xmlns:c16="http://schemas.microsoft.com/office/drawing/2014/chart" uri="{C3380CC4-5D6E-409C-BE32-E72D297353CC}">
              <c16:uniqueId val="{0000000C-51D3-4503-84F1-673E8AB7D54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414722267576796"/>
          <c:y val="0"/>
          <c:w val="0.79585277732423199"/>
          <c:h val="1"/>
        </c:manualLayout>
      </c:layout>
      <c:barChart>
        <c:barDir val="bar"/>
        <c:grouping val="clustered"/>
        <c:varyColors val="0"/>
        <c:ser>
          <c:idx val="0"/>
          <c:order val="0"/>
          <c:tx>
            <c:strRef>
              <c:f>Sheet1!$B$1</c:f>
              <c:strCache>
                <c:ptCount val="1"/>
                <c:pt idx="0">
                  <c:v>Men</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None of these 4 media sources</c:v>
                </c:pt>
                <c:pt idx="1">
                  <c:v>Mobile phone</c:v>
                </c:pt>
                <c:pt idx="2">
                  <c:v>Newspaper/ magazine</c:v>
                </c:pt>
                <c:pt idx="3">
                  <c:v>Television</c:v>
                </c:pt>
                <c:pt idx="4">
                  <c:v>Radio</c:v>
                </c:pt>
              </c:strCache>
            </c:strRef>
          </c:cat>
          <c:val>
            <c:numRef>
              <c:f>Sheet1!$B$2:$B$6</c:f>
              <c:numCache>
                <c:formatCode>General</c:formatCode>
                <c:ptCount val="5"/>
                <c:pt idx="0">
                  <c:v>56</c:v>
                </c:pt>
                <c:pt idx="1">
                  <c:v>8</c:v>
                </c:pt>
                <c:pt idx="2">
                  <c:v>13</c:v>
                </c:pt>
                <c:pt idx="3">
                  <c:v>23</c:v>
                </c:pt>
                <c:pt idx="4">
                  <c:v>39</c:v>
                </c:pt>
              </c:numCache>
            </c:numRef>
          </c:val>
          <c:extLst>
            <c:ext xmlns:c16="http://schemas.microsoft.com/office/drawing/2014/chart" uri="{C3380CC4-5D6E-409C-BE32-E72D297353CC}">
              <c16:uniqueId val="{00000000-4831-41B3-8BC9-319812CD3B4A}"/>
            </c:ext>
          </c:extLst>
        </c:ser>
        <c:ser>
          <c:idx val="1"/>
          <c:order val="1"/>
          <c:tx>
            <c:strRef>
              <c:f>Sheet1!$C$1</c:f>
              <c:strCache>
                <c:ptCount val="1"/>
                <c:pt idx="0">
                  <c:v>Women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None of these 4 media sources</c:v>
                </c:pt>
                <c:pt idx="1">
                  <c:v>Mobile phone</c:v>
                </c:pt>
                <c:pt idx="2">
                  <c:v>Newspaper/ magazine</c:v>
                </c:pt>
                <c:pt idx="3">
                  <c:v>Television</c:v>
                </c:pt>
                <c:pt idx="4">
                  <c:v>Radio</c:v>
                </c:pt>
              </c:strCache>
            </c:strRef>
          </c:cat>
          <c:val>
            <c:numRef>
              <c:f>Sheet1!$C$2:$C$6</c:f>
              <c:numCache>
                <c:formatCode>General</c:formatCode>
                <c:ptCount val="5"/>
                <c:pt idx="0">
                  <c:v>65</c:v>
                </c:pt>
                <c:pt idx="1">
                  <c:v>4</c:v>
                </c:pt>
                <c:pt idx="2">
                  <c:v>4</c:v>
                </c:pt>
                <c:pt idx="3">
                  <c:v>19</c:v>
                </c:pt>
                <c:pt idx="4">
                  <c:v>31</c:v>
                </c:pt>
              </c:numCache>
            </c:numRef>
          </c:val>
          <c:extLst>
            <c:ext xmlns:c16="http://schemas.microsoft.com/office/drawing/2014/chart" uri="{C3380CC4-5D6E-409C-BE32-E72D297353CC}">
              <c16:uniqueId val="{00000001-4831-41B3-8BC9-319812CD3B4A}"/>
            </c:ext>
          </c:extLst>
        </c:ser>
        <c:dLbls>
          <c:showLegendKey val="0"/>
          <c:showVal val="0"/>
          <c:showCatName val="0"/>
          <c:showSerName val="0"/>
          <c:showPercent val="0"/>
          <c:showBubbleSize val="0"/>
        </c:dLbls>
        <c:gapWidth val="100"/>
        <c:axId val="545872968"/>
        <c:axId val="545873360"/>
      </c:barChart>
      <c:catAx>
        <c:axId val="54587296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45873360"/>
        <c:crosses val="autoZero"/>
        <c:auto val="1"/>
        <c:lblAlgn val="ctr"/>
        <c:lblOffset val="100"/>
        <c:noMultiLvlLbl val="0"/>
      </c:catAx>
      <c:valAx>
        <c:axId val="545873360"/>
        <c:scaling>
          <c:orientation val="minMax"/>
          <c:max val="100"/>
        </c:scaling>
        <c:delete val="1"/>
        <c:axPos val="b"/>
        <c:numFmt formatCode="General" sourceLinked="1"/>
        <c:majorTickMark val="none"/>
        <c:minorTickMark val="none"/>
        <c:tickLblPos val="nextTo"/>
        <c:crossAx val="545872968"/>
        <c:crosses val="autoZero"/>
        <c:crossBetween val="between"/>
      </c:valAx>
      <c:spPr>
        <a:noFill/>
        <a:ln>
          <a:noFill/>
        </a:ln>
        <a:effectLst/>
      </c:spPr>
    </c:plotArea>
    <c:legend>
      <c:legendPos val="r"/>
      <c:layout>
        <c:manualLayout>
          <c:xMode val="edge"/>
          <c:yMode val="edge"/>
          <c:x val="0.86583659950094061"/>
          <c:y val="0.33160144754632936"/>
          <c:w val="0.11471895392814457"/>
          <c:h val="0.14017776187067527"/>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0459492140266025E-2"/>
          <c:w val="0.96616035172886816"/>
          <c:h val="0.75353835607308461"/>
        </c:manualLayout>
      </c:layout>
      <c:barChart>
        <c:barDir val="col"/>
        <c:grouping val="clustered"/>
        <c:varyColors val="0"/>
        <c:ser>
          <c:idx val="0"/>
          <c:order val="0"/>
          <c:tx>
            <c:strRef>
              <c:f>Sheet1!$B$1</c:f>
              <c:strCache>
                <c:ptCount val="1"/>
                <c:pt idx="0">
                  <c:v>Series 1</c:v>
                </c:pt>
              </c:strCache>
            </c:strRef>
          </c:tx>
          <c:spPr>
            <a:solidFill>
              <a:srgbClr val="9FBFD6"/>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11DF-4CA8-A7E8-0CB8A8AAD9F0}"/>
              </c:ext>
            </c:extLst>
          </c:dPt>
          <c:dPt>
            <c:idx val="2"/>
            <c:invertIfNegative val="0"/>
            <c:bubble3D val="0"/>
            <c:extLst>
              <c:ext xmlns:c16="http://schemas.microsoft.com/office/drawing/2014/chart" uri="{C3380CC4-5D6E-409C-BE32-E72D297353CC}">
                <c16:uniqueId val="{00000001-11DF-4CA8-A7E8-0CB8A8AAD9F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Visited by fieldworker who discussed family planning</c:v>
                </c:pt>
                <c:pt idx="1">
                  <c:v>Visited a health facility in past year and discussed family planning</c:v>
                </c:pt>
                <c:pt idx="2">
                  <c:v>Did not discuss family planning either with fieldworker or at a health facility</c:v>
                </c:pt>
              </c:strCache>
            </c:strRef>
          </c:cat>
          <c:val>
            <c:numRef>
              <c:f>Sheet1!$B$2:$B$4</c:f>
              <c:numCache>
                <c:formatCode>General</c:formatCode>
                <c:ptCount val="3"/>
                <c:pt idx="0">
                  <c:v>4</c:v>
                </c:pt>
                <c:pt idx="1">
                  <c:v>14</c:v>
                </c:pt>
                <c:pt idx="2">
                  <c:v>84</c:v>
                </c:pt>
              </c:numCache>
            </c:numRef>
          </c:val>
          <c:extLst>
            <c:ext xmlns:c16="http://schemas.microsoft.com/office/drawing/2014/chart" uri="{C3380CC4-5D6E-409C-BE32-E72D297353CC}">
              <c16:uniqueId val="{00000002-11DF-4CA8-A7E8-0CB8A8AAD9F0}"/>
            </c:ext>
          </c:extLst>
        </c:ser>
        <c:dLbls>
          <c:dLblPos val="outEnd"/>
          <c:showLegendKey val="0"/>
          <c:showVal val="1"/>
          <c:showCatName val="0"/>
          <c:showSerName val="0"/>
          <c:showPercent val="0"/>
          <c:showBubbleSize val="0"/>
        </c:dLbls>
        <c:gapWidth val="100"/>
        <c:axId val="291793752"/>
        <c:axId val="291794144"/>
      </c:barChart>
      <c:catAx>
        <c:axId val="2917937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291794144"/>
        <c:crosses val="autoZero"/>
        <c:auto val="1"/>
        <c:lblAlgn val="ctr"/>
        <c:lblOffset val="100"/>
        <c:noMultiLvlLbl val="0"/>
      </c:catAx>
      <c:valAx>
        <c:axId val="291794144"/>
        <c:scaling>
          <c:orientation val="minMax"/>
          <c:max val="100"/>
        </c:scaling>
        <c:delete val="1"/>
        <c:axPos val="l"/>
        <c:numFmt formatCode="General" sourceLinked="1"/>
        <c:majorTickMark val="out"/>
        <c:minorTickMark val="none"/>
        <c:tickLblPos val="nextTo"/>
        <c:crossAx val="2917937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8367593712212815E-3"/>
          <c:w val="0.99212287244522512"/>
          <c:h val="0.85525578649706269"/>
        </c:manualLayout>
      </c:layout>
      <c:barChart>
        <c:barDir val="col"/>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906-46D3-B7C6-F86B2F7FA6DB}"/>
              </c:ext>
            </c:extLst>
          </c:dPt>
          <c:dPt>
            <c:idx val="2"/>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906-46D3-B7C6-F86B2F7FA6D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Neonatal mortality</c:v>
                </c:pt>
                <c:pt idx="1">
                  <c:v>Postneonatal mortality</c:v>
                </c:pt>
                <c:pt idx="2">
                  <c:v>Infant mortality</c:v>
                </c:pt>
                <c:pt idx="3">
                  <c:v>Child mortality</c:v>
                </c:pt>
                <c:pt idx="4">
                  <c:v>Under-5 mortality</c:v>
                </c:pt>
              </c:strCache>
            </c:strRef>
          </c:cat>
          <c:val>
            <c:numRef>
              <c:f>Sheet1!$B$2:$B$6</c:f>
              <c:numCache>
                <c:formatCode>General</c:formatCode>
                <c:ptCount val="5"/>
                <c:pt idx="0">
                  <c:v>39</c:v>
                </c:pt>
                <c:pt idx="1">
                  <c:v>28</c:v>
                </c:pt>
                <c:pt idx="2">
                  <c:v>67</c:v>
                </c:pt>
                <c:pt idx="3">
                  <c:v>69</c:v>
                </c:pt>
                <c:pt idx="4">
                  <c:v>132</c:v>
                </c:pt>
              </c:numCache>
            </c:numRef>
          </c:val>
          <c:extLst>
            <c:ext xmlns:c16="http://schemas.microsoft.com/office/drawing/2014/chart" uri="{C3380CC4-5D6E-409C-BE32-E72D297353CC}">
              <c16:uniqueId val="{00000004-9906-46D3-B7C6-F86B2F7FA6DB}"/>
            </c:ext>
          </c:extLst>
        </c:ser>
        <c:dLbls>
          <c:dLblPos val="outEnd"/>
          <c:showLegendKey val="0"/>
          <c:showVal val="1"/>
          <c:showCatName val="0"/>
          <c:showSerName val="0"/>
          <c:showPercent val="0"/>
          <c:showBubbleSize val="0"/>
        </c:dLbls>
        <c:gapWidth val="100"/>
        <c:axId val="201522312"/>
        <c:axId val="201522704"/>
      </c:barChart>
      <c:catAx>
        <c:axId val="201522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1522704"/>
        <c:crosses val="autoZero"/>
        <c:auto val="1"/>
        <c:lblAlgn val="ctr"/>
        <c:lblOffset val="100"/>
        <c:noMultiLvlLbl val="0"/>
      </c:catAx>
      <c:valAx>
        <c:axId val="201522704"/>
        <c:scaling>
          <c:orientation val="minMax"/>
          <c:max val="200"/>
          <c:min val="0"/>
        </c:scaling>
        <c:delete val="1"/>
        <c:axPos val="l"/>
        <c:numFmt formatCode="General" sourceLinked="1"/>
        <c:majorTickMark val="out"/>
        <c:minorTickMark val="none"/>
        <c:tickLblPos val="nextTo"/>
        <c:crossAx val="201522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Infant mortality</c:v>
                </c:pt>
              </c:strCache>
            </c:strRef>
          </c:tx>
          <c:spPr>
            <a:solidFill>
              <a:srgbClr val="D2232A"/>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DBDC-4B04-94A7-392864A5E217}"/>
              </c:ext>
            </c:extLst>
          </c:dPt>
          <c:dPt>
            <c:idx val="2"/>
            <c:invertIfNegative val="0"/>
            <c:bubble3D val="0"/>
            <c:extLst>
              <c:ext xmlns:c16="http://schemas.microsoft.com/office/drawing/2014/chart" uri="{C3380CC4-5D6E-409C-BE32-E72D297353CC}">
                <c16:uniqueId val="{00000001-DBDC-4B04-94A7-392864A5E21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Urban</c:v>
                </c:pt>
                <c:pt idx="1">
                  <c:v>Rural</c:v>
                </c:pt>
              </c:strCache>
            </c:strRef>
          </c:cat>
          <c:val>
            <c:numRef>
              <c:f>Sheet1!$B$2:$B$3</c:f>
              <c:numCache>
                <c:formatCode>General</c:formatCode>
                <c:ptCount val="2"/>
                <c:pt idx="0">
                  <c:v>56</c:v>
                </c:pt>
                <c:pt idx="1">
                  <c:v>74</c:v>
                </c:pt>
              </c:numCache>
            </c:numRef>
          </c:val>
          <c:extLst>
            <c:ext xmlns:c16="http://schemas.microsoft.com/office/drawing/2014/chart" uri="{C3380CC4-5D6E-409C-BE32-E72D297353CC}">
              <c16:uniqueId val="{00000002-DBDC-4B04-94A7-392864A5E217}"/>
            </c:ext>
          </c:extLst>
        </c:ser>
        <c:ser>
          <c:idx val="1"/>
          <c:order val="1"/>
          <c:tx>
            <c:strRef>
              <c:f>Sheet1!$C$1</c:f>
              <c:strCache>
                <c:ptCount val="1"/>
                <c:pt idx="0">
                  <c:v>Under-5 mortality</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Urban</c:v>
                </c:pt>
                <c:pt idx="1">
                  <c:v>Rural</c:v>
                </c:pt>
              </c:strCache>
            </c:strRef>
          </c:cat>
          <c:val>
            <c:numRef>
              <c:f>Sheet1!$C$2:$C$3</c:f>
              <c:numCache>
                <c:formatCode>General</c:formatCode>
                <c:ptCount val="2"/>
                <c:pt idx="0">
                  <c:v>92</c:v>
                </c:pt>
                <c:pt idx="1">
                  <c:v>157</c:v>
                </c:pt>
              </c:numCache>
            </c:numRef>
          </c:val>
          <c:extLst>
            <c:ext xmlns:c16="http://schemas.microsoft.com/office/drawing/2014/chart" uri="{C3380CC4-5D6E-409C-BE32-E72D297353CC}">
              <c16:uniqueId val="{00000003-DBDC-4B04-94A7-392864A5E217}"/>
            </c:ext>
          </c:extLst>
        </c:ser>
        <c:dLbls>
          <c:dLblPos val="outEnd"/>
          <c:showLegendKey val="0"/>
          <c:showVal val="1"/>
          <c:showCatName val="0"/>
          <c:showSerName val="0"/>
          <c:showPercent val="0"/>
          <c:showBubbleSize val="0"/>
        </c:dLbls>
        <c:gapWidth val="100"/>
        <c:axId val="200811664"/>
        <c:axId val="200809704"/>
      </c:barChart>
      <c:catAx>
        <c:axId val="200811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0809704"/>
        <c:crosses val="autoZero"/>
        <c:auto val="1"/>
        <c:lblAlgn val="ctr"/>
        <c:lblOffset val="100"/>
        <c:noMultiLvlLbl val="0"/>
      </c:catAx>
      <c:valAx>
        <c:axId val="200809704"/>
        <c:scaling>
          <c:orientation val="minMax"/>
          <c:max val="200"/>
        </c:scaling>
        <c:delete val="1"/>
        <c:axPos val="l"/>
        <c:numFmt formatCode="General" sourceLinked="1"/>
        <c:majorTickMark val="out"/>
        <c:minorTickMark val="none"/>
        <c:tickLblPos val="nextTo"/>
        <c:crossAx val="200811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8.9480048367593698E-2"/>
          <c:w val="0.96616035172886816"/>
          <c:h val="0.85525578649706269"/>
        </c:manualLayout>
      </c:layout>
      <c:barChart>
        <c:barDir val="col"/>
        <c:grouping val="clustered"/>
        <c:varyColors val="0"/>
        <c:ser>
          <c:idx val="0"/>
          <c:order val="0"/>
          <c:tx>
            <c:strRef>
              <c:f>Sheet1!$B$1</c:f>
              <c:strCache>
                <c:ptCount val="1"/>
                <c:pt idx="0">
                  <c:v>Infant mortality</c:v>
                </c:pt>
              </c:strCache>
            </c:strRef>
          </c:tx>
          <c:spPr>
            <a:solidFill>
              <a:srgbClr val="D223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FF92-4F78-8ACB-DC0AA321116C}"/>
              </c:ext>
            </c:extLst>
          </c:dPt>
          <c:dPt>
            <c:idx val="2"/>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FF92-4F78-8ACB-DC0AA321116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0</c:formatCode>
                <c:ptCount val="4"/>
                <c:pt idx="0">
                  <c:v>77</c:v>
                </c:pt>
                <c:pt idx="1">
                  <c:v>66</c:v>
                </c:pt>
                <c:pt idx="2">
                  <c:v>51</c:v>
                </c:pt>
                <c:pt idx="3">
                  <c:v>44</c:v>
                </c:pt>
              </c:numCache>
            </c:numRef>
          </c:val>
          <c:extLst>
            <c:ext xmlns:c16="http://schemas.microsoft.com/office/drawing/2014/chart" uri="{C3380CC4-5D6E-409C-BE32-E72D297353CC}">
              <c16:uniqueId val="{00000004-FF92-4F78-8ACB-DC0AA321116C}"/>
            </c:ext>
          </c:extLst>
        </c:ser>
        <c:ser>
          <c:idx val="1"/>
          <c:order val="1"/>
          <c:tx>
            <c:strRef>
              <c:f>Sheet1!$C$1</c:f>
              <c:strCache>
                <c:ptCount val="1"/>
                <c:pt idx="0">
                  <c:v>Under-5 mortality</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Sheet1!$C$2:$C$5</c:f>
              <c:numCache>
                <c:formatCode>0</c:formatCode>
                <c:ptCount val="4"/>
                <c:pt idx="0">
                  <c:v>170</c:v>
                </c:pt>
                <c:pt idx="1">
                  <c:v>118</c:v>
                </c:pt>
                <c:pt idx="2">
                  <c:v>77</c:v>
                </c:pt>
                <c:pt idx="3">
                  <c:v>56</c:v>
                </c:pt>
              </c:numCache>
            </c:numRef>
          </c:val>
          <c:extLst>
            <c:ext xmlns:c16="http://schemas.microsoft.com/office/drawing/2014/chart" uri="{C3380CC4-5D6E-409C-BE32-E72D297353CC}">
              <c16:uniqueId val="{00000005-FF92-4F78-8ACB-DC0AA321116C}"/>
            </c:ext>
          </c:extLst>
        </c:ser>
        <c:dLbls>
          <c:dLblPos val="outEnd"/>
          <c:showLegendKey val="0"/>
          <c:showVal val="1"/>
          <c:showCatName val="0"/>
          <c:showSerName val="0"/>
          <c:showPercent val="0"/>
          <c:showBubbleSize val="0"/>
        </c:dLbls>
        <c:gapWidth val="100"/>
        <c:axId val="200810096"/>
        <c:axId val="200810488"/>
      </c:barChart>
      <c:catAx>
        <c:axId val="2008100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0810488"/>
        <c:crosses val="autoZero"/>
        <c:auto val="1"/>
        <c:lblAlgn val="ctr"/>
        <c:lblOffset val="100"/>
        <c:noMultiLvlLbl val="0"/>
      </c:catAx>
      <c:valAx>
        <c:axId val="200810488"/>
        <c:scaling>
          <c:orientation val="minMax"/>
          <c:max val="200"/>
          <c:min val="-10"/>
        </c:scaling>
        <c:delete val="1"/>
        <c:axPos val="l"/>
        <c:numFmt formatCode="0" sourceLinked="1"/>
        <c:majorTickMark val="out"/>
        <c:minorTickMark val="none"/>
        <c:tickLblPos val="nextTo"/>
        <c:crossAx val="20081009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8.7061668681983076E-2"/>
          <c:w val="0.96616035172886816"/>
          <c:h val="0.82381685058412435"/>
        </c:manualLayout>
      </c:layout>
      <c:barChart>
        <c:barDir val="col"/>
        <c:grouping val="clustered"/>
        <c:varyColors val="0"/>
        <c:ser>
          <c:idx val="0"/>
          <c:order val="0"/>
          <c:tx>
            <c:strRef>
              <c:f>Sheet1!$B$1</c:f>
              <c:strCache>
                <c:ptCount val="1"/>
                <c:pt idx="0">
                  <c:v>Infant mortality</c:v>
                </c:pt>
              </c:strCache>
            </c:strRef>
          </c:tx>
          <c:spPr>
            <a:solidFill>
              <a:srgbClr val="D223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18EE-4DFF-9BBB-544EFD5CDC25}"/>
              </c:ext>
            </c:extLst>
          </c:dPt>
          <c:dPt>
            <c:idx val="2"/>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18EE-4DFF-9BBB-544EFD5CDC2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78</c:v>
                </c:pt>
                <c:pt idx="1">
                  <c:v>77</c:v>
                </c:pt>
                <c:pt idx="2">
                  <c:v>69</c:v>
                </c:pt>
                <c:pt idx="3">
                  <c:v>53</c:v>
                </c:pt>
                <c:pt idx="4">
                  <c:v>40</c:v>
                </c:pt>
              </c:numCache>
            </c:numRef>
          </c:val>
          <c:extLst>
            <c:ext xmlns:c16="http://schemas.microsoft.com/office/drawing/2014/chart" uri="{C3380CC4-5D6E-409C-BE32-E72D297353CC}">
              <c16:uniqueId val="{00000004-18EE-4DFF-9BBB-544EFD5CDC25}"/>
            </c:ext>
          </c:extLst>
        </c:ser>
        <c:ser>
          <c:idx val="1"/>
          <c:order val="1"/>
          <c:tx>
            <c:strRef>
              <c:f>Sheet1!$C$1</c:f>
              <c:strCache>
                <c:ptCount val="1"/>
                <c:pt idx="0">
                  <c:v>Under-5 mortality</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Sheet1!$C$2:$C$6</c:f>
              <c:numCache>
                <c:formatCode>General</c:formatCode>
                <c:ptCount val="5"/>
                <c:pt idx="0">
                  <c:v>173</c:v>
                </c:pt>
                <c:pt idx="1">
                  <c:v>169</c:v>
                </c:pt>
                <c:pt idx="2">
                  <c:v>128</c:v>
                </c:pt>
                <c:pt idx="3">
                  <c:v>86</c:v>
                </c:pt>
                <c:pt idx="4">
                  <c:v>53</c:v>
                </c:pt>
              </c:numCache>
            </c:numRef>
          </c:val>
          <c:extLst>
            <c:ext xmlns:c16="http://schemas.microsoft.com/office/drawing/2014/chart" uri="{C3380CC4-5D6E-409C-BE32-E72D297353CC}">
              <c16:uniqueId val="{00000005-18EE-4DFF-9BBB-544EFD5CDC25}"/>
            </c:ext>
          </c:extLst>
        </c:ser>
        <c:dLbls>
          <c:dLblPos val="outEnd"/>
          <c:showLegendKey val="0"/>
          <c:showVal val="1"/>
          <c:showCatName val="0"/>
          <c:showSerName val="0"/>
          <c:showPercent val="0"/>
          <c:showBubbleSize val="0"/>
        </c:dLbls>
        <c:gapWidth val="100"/>
        <c:axId val="201523880"/>
        <c:axId val="201524272"/>
      </c:barChart>
      <c:catAx>
        <c:axId val="2015238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1524272"/>
        <c:crosses val="autoZero"/>
        <c:auto val="1"/>
        <c:lblAlgn val="ctr"/>
        <c:lblOffset val="100"/>
        <c:noMultiLvlLbl val="0"/>
      </c:catAx>
      <c:valAx>
        <c:axId val="201524272"/>
        <c:scaling>
          <c:orientation val="minMax"/>
          <c:max val="185"/>
          <c:min val="0"/>
        </c:scaling>
        <c:delete val="1"/>
        <c:axPos val="l"/>
        <c:numFmt formatCode="General" sourceLinked="1"/>
        <c:majorTickMark val="out"/>
        <c:minorTickMark val="none"/>
        <c:tickLblPos val="nextTo"/>
        <c:crossAx val="20152388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7697135684126442E-2"/>
          <c:w val="0.96616035172886816"/>
          <c:h val="0.83580546996842786"/>
        </c:manualLayout>
      </c:layout>
      <c:lineChart>
        <c:grouping val="standard"/>
        <c:varyColors val="0"/>
        <c:ser>
          <c:idx val="0"/>
          <c:order val="0"/>
          <c:tx>
            <c:strRef>
              <c:f>Sheet1!$B$1</c:f>
              <c:strCache>
                <c:ptCount val="1"/>
                <c:pt idx="0">
                  <c:v>Neonatal mortality</c:v>
                </c:pt>
              </c:strCache>
            </c:strRef>
          </c:tx>
          <c:spPr>
            <a:ln w="63500" cap="rnd">
              <a:solidFill>
                <a:srgbClr val="6D643E"/>
              </a:solidFill>
              <a:round/>
            </a:ln>
            <a:effectLst/>
          </c:spPr>
          <c:marker>
            <c:symbol val="circle"/>
            <c:size val="5"/>
            <c:spPr>
              <a:solidFill>
                <a:schemeClr val="accent1"/>
              </a:solidFill>
              <a:ln w="63500" cap="rnd">
                <a:solidFill>
                  <a:srgbClr val="6D643E"/>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Sheet1!$B$2:$B$6</c:f>
              <c:numCache>
                <c:formatCode>General</c:formatCode>
                <c:ptCount val="5"/>
                <c:pt idx="0">
                  <c:v>42</c:v>
                </c:pt>
                <c:pt idx="1">
                  <c:v>48</c:v>
                </c:pt>
                <c:pt idx="2">
                  <c:v>40</c:v>
                </c:pt>
                <c:pt idx="3">
                  <c:v>37</c:v>
                </c:pt>
                <c:pt idx="4">
                  <c:v>39</c:v>
                </c:pt>
              </c:numCache>
            </c:numRef>
          </c:val>
          <c:smooth val="0"/>
          <c:extLst>
            <c:ext xmlns:c16="http://schemas.microsoft.com/office/drawing/2014/chart" uri="{C3380CC4-5D6E-409C-BE32-E72D297353CC}">
              <c16:uniqueId val="{00000000-2A12-46C6-9642-396E6CC78C98}"/>
            </c:ext>
          </c:extLst>
        </c:ser>
        <c:ser>
          <c:idx val="1"/>
          <c:order val="1"/>
          <c:tx>
            <c:strRef>
              <c:f>Sheet1!$C$1</c:f>
              <c:strCache>
                <c:ptCount val="1"/>
                <c:pt idx="0">
                  <c:v>Infant mortality</c:v>
                </c:pt>
              </c:strCache>
            </c:strRef>
          </c:tx>
          <c:spPr>
            <a:ln w="63500" cap="rnd">
              <a:solidFill>
                <a:srgbClr val="D2232A"/>
              </a:solidFill>
              <a:round/>
            </a:ln>
            <a:effectLst/>
          </c:spPr>
          <c:marker>
            <c:symbol val="circle"/>
            <c:size val="5"/>
            <c:spPr>
              <a:solidFill>
                <a:srgbClr val="604878"/>
              </a:solidFill>
              <a:ln w="63500">
                <a:solidFill>
                  <a:srgbClr val="D223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Sheet1!$C$2:$C$6</c:f>
              <c:numCache>
                <c:formatCode>General</c:formatCode>
                <c:ptCount val="5"/>
                <c:pt idx="0">
                  <c:v>87</c:v>
                </c:pt>
                <c:pt idx="1">
                  <c:v>100</c:v>
                </c:pt>
                <c:pt idx="2">
                  <c:v>75</c:v>
                </c:pt>
                <c:pt idx="3">
                  <c:v>69</c:v>
                </c:pt>
                <c:pt idx="4">
                  <c:v>67</c:v>
                </c:pt>
              </c:numCache>
            </c:numRef>
          </c:val>
          <c:smooth val="0"/>
          <c:extLst>
            <c:ext xmlns:c16="http://schemas.microsoft.com/office/drawing/2014/chart" uri="{C3380CC4-5D6E-409C-BE32-E72D297353CC}">
              <c16:uniqueId val="{00000001-2A12-46C6-9642-396E6CC78C98}"/>
            </c:ext>
          </c:extLst>
        </c:ser>
        <c:ser>
          <c:idx val="2"/>
          <c:order val="2"/>
          <c:tx>
            <c:strRef>
              <c:f>Sheet1!$D$1</c:f>
              <c:strCache>
                <c:ptCount val="1"/>
                <c:pt idx="0">
                  <c:v>Under-5 mortality</c:v>
                </c:pt>
              </c:strCache>
            </c:strRef>
          </c:tx>
          <c:spPr>
            <a:ln w="63500" cap="rnd">
              <a:solidFill>
                <a:srgbClr val="48773C"/>
              </a:solidFill>
              <a:round/>
            </a:ln>
            <a:effectLst/>
          </c:spPr>
          <c:marker>
            <c:symbol val="circle"/>
            <c:size val="5"/>
            <c:spPr>
              <a:solidFill>
                <a:srgbClr val="9F2936"/>
              </a:solidFill>
              <a:ln w="63500">
                <a:solidFill>
                  <a:srgbClr val="4877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Sheet1!$D$2:$D$6</c:f>
              <c:numCache>
                <c:formatCode>General</c:formatCode>
                <c:ptCount val="5"/>
                <c:pt idx="0">
                  <c:v>193</c:v>
                </c:pt>
                <c:pt idx="1">
                  <c:v>201</c:v>
                </c:pt>
                <c:pt idx="2">
                  <c:v>157</c:v>
                </c:pt>
                <c:pt idx="3">
                  <c:v>128</c:v>
                </c:pt>
                <c:pt idx="4">
                  <c:v>132</c:v>
                </c:pt>
              </c:numCache>
            </c:numRef>
          </c:val>
          <c:smooth val="0"/>
          <c:extLst>
            <c:ext xmlns:c16="http://schemas.microsoft.com/office/drawing/2014/chart" uri="{C3380CC4-5D6E-409C-BE32-E72D297353CC}">
              <c16:uniqueId val="{00000002-2A12-46C6-9642-396E6CC78C98}"/>
            </c:ext>
          </c:extLst>
        </c:ser>
        <c:dLbls>
          <c:dLblPos val="t"/>
          <c:showLegendKey val="0"/>
          <c:showVal val="1"/>
          <c:showCatName val="0"/>
          <c:showSerName val="0"/>
          <c:showPercent val="0"/>
          <c:showBubbleSize val="0"/>
        </c:dLbls>
        <c:marker val="1"/>
        <c:smooth val="0"/>
        <c:axId val="245630008"/>
        <c:axId val="245630400"/>
      </c:lineChart>
      <c:catAx>
        <c:axId val="2456300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5630400"/>
        <c:crosses val="autoZero"/>
        <c:auto val="1"/>
        <c:lblAlgn val="ctr"/>
        <c:lblOffset val="100"/>
        <c:noMultiLvlLbl val="0"/>
      </c:catAx>
      <c:valAx>
        <c:axId val="245630400"/>
        <c:scaling>
          <c:orientation val="minMax"/>
          <c:max val="210"/>
          <c:min val="0"/>
        </c:scaling>
        <c:delete val="1"/>
        <c:axPos val="l"/>
        <c:numFmt formatCode="General" sourceLinked="1"/>
        <c:majorTickMark val="out"/>
        <c:minorTickMark val="none"/>
        <c:tickLblPos val="nextTo"/>
        <c:crossAx val="2456300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7388149939540504E-2"/>
          <c:w val="0.96616035172886816"/>
          <c:h val="0.8310719896409563"/>
        </c:manualLayout>
      </c:layout>
      <c:barChart>
        <c:barDir val="col"/>
        <c:grouping val="clustered"/>
        <c:varyColors val="0"/>
        <c:ser>
          <c:idx val="0"/>
          <c:order val="0"/>
          <c:tx>
            <c:strRef>
              <c:f>Sheet1!$B$1</c:f>
              <c:strCache>
                <c:ptCount val="1"/>
                <c:pt idx="0">
                  <c:v>&lt;2 years</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76B4-45E4-A571-C9A3744A23ED}"/>
              </c:ext>
            </c:extLst>
          </c:dPt>
          <c:dPt>
            <c:idx val="2"/>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76B4-45E4-A571-C9A3744A23E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95</c:v>
                </c:pt>
                <c:pt idx="1">
                  <c:v>183</c:v>
                </c:pt>
              </c:numCache>
            </c:numRef>
          </c:val>
          <c:extLst>
            <c:ext xmlns:c16="http://schemas.microsoft.com/office/drawing/2014/chart" uri="{C3380CC4-5D6E-409C-BE32-E72D297353CC}">
              <c16:uniqueId val="{00000004-76B4-45E4-A571-C9A3744A23ED}"/>
            </c:ext>
          </c:extLst>
        </c:ser>
        <c:ser>
          <c:idx val="1"/>
          <c:order val="1"/>
          <c:tx>
            <c:strRef>
              <c:f>Sheet1!$C$1</c:f>
              <c:strCache>
                <c:ptCount val="1"/>
                <c:pt idx="0">
                  <c:v>2 years</c:v>
                </c:pt>
              </c:strCache>
            </c:strRef>
          </c:tx>
          <c:spPr>
            <a:solidFill>
              <a:srgbClr val="FCEE1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57</c:v>
                </c:pt>
                <c:pt idx="1">
                  <c:v>129</c:v>
                </c:pt>
              </c:numCache>
            </c:numRef>
          </c:val>
          <c:extLst>
            <c:ext xmlns:c16="http://schemas.microsoft.com/office/drawing/2014/chart" uri="{C3380CC4-5D6E-409C-BE32-E72D297353CC}">
              <c16:uniqueId val="{00000005-76B4-45E4-A571-C9A3744A23ED}"/>
            </c:ext>
          </c:extLst>
        </c:ser>
        <c:ser>
          <c:idx val="2"/>
          <c:order val="2"/>
          <c:tx>
            <c:strRef>
              <c:f>Sheet1!$D$1</c:f>
              <c:strCache>
                <c:ptCount val="1"/>
                <c:pt idx="0">
                  <c:v>3 years</c:v>
                </c:pt>
              </c:strCache>
            </c:strRef>
          </c:tx>
          <c:spPr>
            <a:solidFill>
              <a:srgbClr val="D223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47</c:v>
                </c:pt>
                <c:pt idx="1">
                  <c:v>93</c:v>
                </c:pt>
              </c:numCache>
            </c:numRef>
          </c:val>
          <c:extLst>
            <c:ext xmlns:c16="http://schemas.microsoft.com/office/drawing/2014/chart" uri="{C3380CC4-5D6E-409C-BE32-E72D297353CC}">
              <c16:uniqueId val="{00000006-76B4-45E4-A571-C9A3744A23ED}"/>
            </c:ext>
          </c:extLst>
        </c:ser>
        <c:ser>
          <c:idx val="3"/>
          <c:order val="3"/>
          <c:tx>
            <c:strRef>
              <c:f>Sheet1!$E$1</c:f>
              <c:strCache>
                <c:ptCount val="1"/>
                <c:pt idx="0">
                  <c:v>4+ years</c:v>
                </c:pt>
              </c:strCache>
            </c:strRef>
          </c:tx>
          <c:spPr>
            <a:solidFill>
              <a:srgbClr val="9FBFD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44</c:v>
                </c:pt>
                <c:pt idx="1">
                  <c:v>83</c:v>
                </c:pt>
              </c:numCache>
            </c:numRef>
          </c:val>
          <c:extLst>
            <c:ext xmlns:c16="http://schemas.microsoft.com/office/drawing/2014/chart" uri="{C3380CC4-5D6E-409C-BE32-E72D297353CC}">
              <c16:uniqueId val="{00000007-76B4-45E4-A571-C9A3744A23ED}"/>
            </c:ext>
          </c:extLst>
        </c:ser>
        <c:dLbls>
          <c:dLblPos val="outEnd"/>
          <c:showLegendKey val="0"/>
          <c:showVal val="1"/>
          <c:showCatName val="0"/>
          <c:showSerName val="0"/>
          <c:showPercent val="0"/>
          <c:showBubbleSize val="0"/>
        </c:dLbls>
        <c:gapWidth val="100"/>
        <c:axId val="128458816"/>
        <c:axId val="245631184"/>
      </c:barChart>
      <c:catAx>
        <c:axId val="128458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5631184"/>
        <c:crosses val="autoZero"/>
        <c:auto val="1"/>
        <c:lblAlgn val="ctr"/>
        <c:lblOffset val="100"/>
        <c:noMultiLvlLbl val="0"/>
      </c:catAx>
      <c:valAx>
        <c:axId val="245631184"/>
        <c:scaling>
          <c:orientation val="minMax"/>
          <c:max val="200"/>
          <c:min val="0"/>
        </c:scaling>
        <c:delete val="1"/>
        <c:axPos val="l"/>
        <c:numFmt formatCode="General" sourceLinked="1"/>
        <c:majorTickMark val="out"/>
        <c:minorTickMark val="none"/>
        <c:tickLblPos val="nextTo"/>
        <c:crossAx val="12845881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No education</c:v>
                </c:pt>
              </c:strCache>
            </c:strRef>
          </c:tx>
          <c:spPr>
            <a:solidFill>
              <a:srgbClr val="48773C">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35</c:v>
                </c:pt>
                <c:pt idx="1">
                  <c:v>22</c:v>
                </c:pt>
              </c:numCache>
            </c:numRef>
          </c:val>
          <c:extLst>
            <c:ext xmlns:c16="http://schemas.microsoft.com/office/drawing/2014/chart" uri="{C3380CC4-5D6E-409C-BE32-E72D297353CC}">
              <c16:uniqueId val="{00000000-E03F-4D1B-9ABD-13BCFC8DE209}"/>
            </c:ext>
          </c:extLst>
        </c:ser>
        <c:ser>
          <c:idx val="1"/>
          <c:order val="1"/>
          <c:tx>
            <c:strRef>
              <c:f>Sheet1!$C$1</c:f>
              <c:strCache>
                <c:ptCount val="1"/>
                <c:pt idx="0">
                  <c:v>Primary</c:v>
                </c:pt>
              </c:strCache>
            </c:strRef>
          </c:tx>
          <c:spPr>
            <a:solidFill>
              <a:srgbClr val="48773C">
                <a:lumMod val="75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14</c:v>
                </c:pt>
                <c:pt idx="1">
                  <c:v>13</c:v>
                </c:pt>
              </c:numCache>
            </c:numRef>
          </c:val>
          <c:extLst>
            <c:ext xmlns:c16="http://schemas.microsoft.com/office/drawing/2014/chart" uri="{C3380CC4-5D6E-409C-BE32-E72D297353CC}">
              <c16:uniqueId val="{00000001-E03F-4D1B-9ABD-13BCFC8DE209}"/>
            </c:ext>
          </c:extLst>
        </c:ser>
        <c:ser>
          <c:idx val="2"/>
          <c:order val="2"/>
          <c:tx>
            <c:strRef>
              <c:f>Sheet1!$D$1</c:f>
              <c:strCache>
                <c:ptCount val="1"/>
                <c:pt idx="0">
                  <c:v>Secondary</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40</c:v>
                </c:pt>
                <c:pt idx="1">
                  <c:v>48</c:v>
                </c:pt>
              </c:numCache>
            </c:numRef>
          </c:val>
          <c:extLst>
            <c:ext xmlns:c16="http://schemas.microsoft.com/office/drawing/2014/chart" uri="{C3380CC4-5D6E-409C-BE32-E72D297353CC}">
              <c16:uniqueId val="{00000002-E03F-4D1B-9ABD-13BCFC8DE209}"/>
            </c:ext>
          </c:extLst>
        </c:ser>
        <c:ser>
          <c:idx val="3"/>
          <c:order val="3"/>
          <c:tx>
            <c:strRef>
              <c:f>Sheet1!$E$1</c:f>
              <c:strCache>
                <c:ptCount val="1"/>
                <c:pt idx="0">
                  <c:v>More than secondary</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0</c:formatCode>
                <c:ptCount val="2"/>
                <c:pt idx="0">
                  <c:v>11</c:v>
                </c:pt>
                <c:pt idx="1">
                  <c:v>17</c:v>
                </c:pt>
              </c:numCache>
            </c:numRef>
          </c:val>
          <c:extLst>
            <c:ext xmlns:c16="http://schemas.microsoft.com/office/drawing/2014/chart" uri="{C3380CC4-5D6E-409C-BE32-E72D297353CC}">
              <c16:uniqueId val="{00000003-E03F-4D1B-9ABD-13BCFC8DE209}"/>
            </c:ext>
          </c:extLst>
        </c:ser>
        <c:dLbls>
          <c:dLblPos val="ctr"/>
          <c:showLegendKey val="0"/>
          <c:showVal val="1"/>
          <c:showCatName val="0"/>
          <c:showSerName val="0"/>
          <c:showPercent val="0"/>
          <c:showBubbleSize val="0"/>
        </c:dLbls>
        <c:gapWidth val="100"/>
        <c:overlap val="100"/>
        <c:axId val="293632632"/>
        <c:axId val="291301600"/>
      </c:barChart>
      <c:catAx>
        <c:axId val="293632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1301600"/>
        <c:crosses val="autoZero"/>
        <c:auto val="1"/>
        <c:lblAlgn val="ctr"/>
        <c:lblOffset val="100"/>
        <c:noMultiLvlLbl val="0"/>
      </c:catAx>
      <c:valAx>
        <c:axId val="291301600"/>
        <c:scaling>
          <c:orientation val="minMax"/>
        </c:scaling>
        <c:delete val="1"/>
        <c:axPos val="l"/>
        <c:numFmt formatCode="0%" sourceLinked="1"/>
        <c:majorTickMark val="none"/>
        <c:minorTickMark val="none"/>
        <c:tickLblPos val="nextTo"/>
        <c:crossAx val="29363263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&lt;20</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E254-4E7C-BF9B-26DAB464357B}"/>
              </c:ext>
            </c:extLst>
          </c:dPt>
          <c:dPt>
            <c:idx val="2"/>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E254-4E7C-BF9B-26DAB464357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85</c:v>
                </c:pt>
                <c:pt idx="1">
                  <c:v>160</c:v>
                </c:pt>
              </c:numCache>
            </c:numRef>
          </c:val>
          <c:extLst>
            <c:ext xmlns:c16="http://schemas.microsoft.com/office/drawing/2014/chart" uri="{C3380CC4-5D6E-409C-BE32-E72D297353CC}">
              <c16:uniqueId val="{00000004-E254-4E7C-BF9B-26DAB464357B}"/>
            </c:ext>
          </c:extLst>
        </c:ser>
        <c:ser>
          <c:idx val="1"/>
          <c:order val="1"/>
          <c:tx>
            <c:strRef>
              <c:f>Sheet1!$C$1</c:f>
              <c:strCache>
                <c:ptCount val="1"/>
                <c:pt idx="0">
                  <c:v>20-29</c:v>
                </c:pt>
              </c:strCache>
            </c:strRef>
          </c:tx>
          <c:spPr>
            <a:solidFill>
              <a:srgbClr val="FCEE1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59</c:v>
                </c:pt>
                <c:pt idx="1">
                  <c:v>120</c:v>
                </c:pt>
              </c:numCache>
            </c:numRef>
          </c:val>
          <c:extLst>
            <c:ext xmlns:c16="http://schemas.microsoft.com/office/drawing/2014/chart" uri="{C3380CC4-5D6E-409C-BE32-E72D297353CC}">
              <c16:uniqueId val="{00000005-E254-4E7C-BF9B-26DAB464357B}"/>
            </c:ext>
          </c:extLst>
        </c:ser>
        <c:ser>
          <c:idx val="2"/>
          <c:order val="2"/>
          <c:tx>
            <c:strRef>
              <c:f>Sheet1!$D$1</c:f>
              <c:strCache>
                <c:ptCount val="1"/>
                <c:pt idx="0">
                  <c:v>30-39</c:v>
                </c:pt>
              </c:strCache>
            </c:strRef>
          </c:tx>
          <c:spPr>
            <a:solidFill>
              <a:srgbClr val="D223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64</c:v>
                </c:pt>
                <c:pt idx="1">
                  <c:v>124</c:v>
                </c:pt>
              </c:numCache>
            </c:numRef>
          </c:val>
          <c:extLst>
            <c:ext xmlns:c16="http://schemas.microsoft.com/office/drawing/2014/chart" uri="{C3380CC4-5D6E-409C-BE32-E72D297353CC}">
              <c16:uniqueId val="{00000006-E254-4E7C-BF9B-26DAB464357B}"/>
            </c:ext>
          </c:extLst>
        </c:ser>
        <c:ser>
          <c:idx val="3"/>
          <c:order val="3"/>
          <c:tx>
            <c:strRef>
              <c:f>Sheet1!$E$1</c:f>
              <c:strCache>
                <c:ptCount val="1"/>
                <c:pt idx="0">
                  <c:v>40-49</c:v>
                </c:pt>
              </c:strCache>
            </c:strRef>
          </c:tx>
          <c:spPr>
            <a:solidFill>
              <a:srgbClr val="9FBFD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94</c:v>
                </c:pt>
                <c:pt idx="1">
                  <c:v>168</c:v>
                </c:pt>
              </c:numCache>
            </c:numRef>
          </c:val>
          <c:extLst>
            <c:ext xmlns:c16="http://schemas.microsoft.com/office/drawing/2014/chart" uri="{C3380CC4-5D6E-409C-BE32-E72D297353CC}">
              <c16:uniqueId val="{00000007-E254-4E7C-BF9B-26DAB464357B}"/>
            </c:ext>
          </c:extLst>
        </c:ser>
        <c:dLbls>
          <c:dLblPos val="outEnd"/>
          <c:showLegendKey val="0"/>
          <c:showVal val="1"/>
          <c:showCatName val="0"/>
          <c:showSerName val="0"/>
          <c:showPercent val="0"/>
          <c:showBubbleSize val="0"/>
        </c:dLbls>
        <c:gapWidth val="100"/>
        <c:axId val="245631968"/>
        <c:axId val="245632360"/>
      </c:barChart>
      <c:catAx>
        <c:axId val="2456319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5632360"/>
        <c:crosses val="autoZero"/>
        <c:auto val="1"/>
        <c:lblAlgn val="ctr"/>
        <c:lblOffset val="100"/>
        <c:noMultiLvlLbl val="0"/>
      </c:catAx>
      <c:valAx>
        <c:axId val="245632360"/>
        <c:scaling>
          <c:orientation val="minMax"/>
          <c:max val="180"/>
          <c:min val="10"/>
        </c:scaling>
        <c:delete val="1"/>
        <c:axPos val="l"/>
        <c:numFmt formatCode="General" sourceLinked="1"/>
        <c:majorTickMark val="out"/>
        <c:minorTickMark val="none"/>
        <c:tickLblPos val="nextTo"/>
        <c:crossAx val="2456319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1366384522370013"/>
          <c:w val="0.96616035172886816"/>
          <c:h val="0.79479629435679655"/>
        </c:manualLayout>
      </c:layout>
      <c:barChart>
        <c:barDir val="col"/>
        <c:grouping val="clustered"/>
        <c:varyColors val="0"/>
        <c:ser>
          <c:idx val="0"/>
          <c:order val="0"/>
          <c:tx>
            <c:strRef>
              <c:f>Sheet1!$B$1</c:f>
              <c:strCache>
                <c:ptCount val="1"/>
                <c:pt idx="0">
                  <c:v>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44B-43AA-A0D5-87B68621CFA5}"/>
              </c:ext>
            </c:extLst>
          </c:dPt>
          <c:dPt>
            <c:idx val="2"/>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44B-43AA-A0D5-87B68621CFA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69</c:v>
                </c:pt>
                <c:pt idx="1">
                  <c:v>116</c:v>
                </c:pt>
              </c:numCache>
            </c:numRef>
          </c:val>
          <c:extLst>
            <c:ext xmlns:c16="http://schemas.microsoft.com/office/drawing/2014/chart" uri="{C3380CC4-5D6E-409C-BE32-E72D297353CC}">
              <c16:uniqueId val="{00000004-A44B-43AA-A0D5-87B68621CFA5}"/>
            </c:ext>
          </c:extLst>
        </c:ser>
        <c:ser>
          <c:idx val="1"/>
          <c:order val="1"/>
          <c:tx>
            <c:strRef>
              <c:f>Sheet1!$C$1</c:f>
              <c:strCache>
                <c:ptCount val="1"/>
                <c:pt idx="0">
                  <c:v>2 to 3</c:v>
                </c:pt>
              </c:strCache>
            </c:strRef>
          </c:tx>
          <c:spPr>
            <a:solidFill>
              <a:srgbClr val="FCEE1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54</c:v>
                </c:pt>
                <c:pt idx="1">
                  <c:v>110</c:v>
                </c:pt>
              </c:numCache>
            </c:numRef>
          </c:val>
          <c:extLst>
            <c:ext xmlns:c16="http://schemas.microsoft.com/office/drawing/2014/chart" uri="{C3380CC4-5D6E-409C-BE32-E72D297353CC}">
              <c16:uniqueId val="{00000005-A44B-43AA-A0D5-87B68621CFA5}"/>
            </c:ext>
          </c:extLst>
        </c:ser>
        <c:ser>
          <c:idx val="2"/>
          <c:order val="2"/>
          <c:tx>
            <c:strRef>
              <c:f>Sheet1!$D$1</c:f>
              <c:strCache>
                <c:ptCount val="1"/>
                <c:pt idx="0">
                  <c:v>4 to 6</c:v>
                </c:pt>
              </c:strCache>
            </c:strRef>
          </c:tx>
          <c:spPr>
            <a:solidFill>
              <a:srgbClr val="D223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64</c:v>
                </c:pt>
                <c:pt idx="1">
                  <c:v>129</c:v>
                </c:pt>
              </c:numCache>
            </c:numRef>
          </c:val>
          <c:extLst>
            <c:ext xmlns:c16="http://schemas.microsoft.com/office/drawing/2014/chart" uri="{C3380CC4-5D6E-409C-BE32-E72D297353CC}">
              <c16:uniqueId val="{00000006-A44B-43AA-A0D5-87B68621CFA5}"/>
            </c:ext>
          </c:extLst>
        </c:ser>
        <c:ser>
          <c:idx val="3"/>
          <c:order val="3"/>
          <c:tx>
            <c:strRef>
              <c:f>Sheet1!$E$1</c:f>
              <c:strCache>
                <c:ptCount val="1"/>
                <c:pt idx="0">
                  <c:v>7+</c:v>
                </c:pt>
              </c:strCache>
            </c:strRef>
          </c:tx>
          <c:spPr>
            <a:solidFill>
              <a:srgbClr val="9FBFD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89</c:v>
                </c:pt>
                <c:pt idx="1">
                  <c:v>190</c:v>
                </c:pt>
              </c:numCache>
            </c:numRef>
          </c:val>
          <c:extLst>
            <c:ext xmlns:c16="http://schemas.microsoft.com/office/drawing/2014/chart" uri="{C3380CC4-5D6E-409C-BE32-E72D297353CC}">
              <c16:uniqueId val="{00000007-A44B-43AA-A0D5-87B68621CFA5}"/>
            </c:ext>
          </c:extLst>
        </c:ser>
        <c:dLbls>
          <c:dLblPos val="outEnd"/>
          <c:showLegendKey val="0"/>
          <c:showVal val="1"/>
          <c:showCatName val="0"/>
          <c:showSerName val="0"/>
          <c:showPercent val="0"/>
          <c:showBubbleSize val="0"/>
        </c:dLbls>
        <c:gapWidth val="100"/>
        <c:axId val="246292864"/>
        <c:axId val="246293256"/>
      </c:barChart>
      <c:catAx>
        <c:axId val="2462928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6293256"/>
        <c:crosses val="autoZero"/>
        <c:auto val="1"/>
        <c:lblAlgn val="ctr"/>
        <c:lblOffset val="100"/>
        <c:noMultiLvlLbl val="0"/>
      </c:catAx>
      <c:valAx>
        <c:axId val="246293256"/>
        <c:scaling>
          <c:orientation val="minMax"/>
          <c:max val="190"/>
          <c:min val="0"/>
        </c:scaling>
        <c:delete val="1"/>
        <c:axPos val="l"/>
        <c:numFmt formatCode="General" sourceLinked="1"/>
        <c:majorTickMark val="out"/>
        <c:minorTickMark val="none"/>
        <c:tickLblPos val="nextTo"/>
        <c:crossAx val="2462928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tockChart>
        <c:ser>
          <c:idx val="0"/>
          <c:order val="0"/>
          <c:tx>
            <c:strRef>
              <c:f>Sheet1!$B$1</c:f>
              <c:strCache>
                <c:ptCount val="1"/>
                <c:pt idx="0">
                  <c:v>High</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2008 NDHS</c:v>
                </c:pt>
                <c:pt idx="1">
                  <c:v>2013 NDHS</c:v>
                </c:pt>
                <c:pt idx="2">
                  <c:v>2018 NDHS</c:v>
                </c:pt>
              </c:strCache>
            </c:strRef>
          </c:cat>
          <c:val>
            <c:numRef>
              <c:f>Sheet1!$B$2:$B$4</c:f>
              <c:numCache>
                <c:formatCode>General</c:formatCode>
                <c:ptCount val="3"/>
                <c:pt idx="0">
                  <c:v>615</c:v>
                </c:pt>
                <c:pt idx="1">
                  <c:v>652</c:v>
                </c:pt>
                <c:pt idx="2">
                  <c:v>629</c:v>
                </c:pt>
              </c:numCache>
            </c:numRef>
          </c:val>
          <c:smooth val="0"/>
          <c:extLst>
            <c:ext xmlns:c16="http://schemas.microsoft.com/office/drawing/2014/chart" uri="{C3380CC4-5D6E-409C-BE32-E72D297353CC}">
              <c16:uniqueId val="{00000000-98D8-4115-B8DE-FA68A3925F0B}"/>
            </c:ext>
          </c:extLst>
        </c:ser>
        <c:ser>
          <c:idx val="1"/>
          <c:order val="1"/>
          <c:tx>
            <c:strRef>
              <c:f>Sheet1!$C$1</c:f>
              <c:strCache>
                <c:ptCount val="1"/>
                <c:pt idx="0">
                  <c:v>Low</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2008 NDHS</c:v>
                </c:pt>
                <c:pt idx="1">
                  <c:v>2013 NDHS</c:v>
                </c:pt>
                <c:pt idx="2">
                  <c:v>2018 NDHS</c:v>
                </c:pt>
              </c:strCache>
            </c:strRef>
          </c:cat>
          <c:val>
            <c:numRef>
              <c:f>Sheet1!$C$2:$C$4</c:f>
              <c:numCache>
                <c:formatCode>General</c:formatCode>
                <c:ptCount val="3"/>
                <c:pt idx="0">
                  <c:v>475</c:v>
                </c:pt>
                <c:pt idx="1">
                  <c:v>500</c:v>
                </c:pt>
                <c:pt idx="2">
                  <c:v>484</c:v>
                </c:pt>
              </c:numCache>
            </c:numRef>
          </c:val>
          <c:smooth val="0"/>
          <c:extLst>
            <c:ext xmlns:c16="http://schemas.microsoft.com/office/drawing/2014/chart" uri="{C3380CC4-5D6E-409C-BE32-E72D297353CC}">
              <c16:uniqueId val="{00000001-98D8-4115-B8DE-FA68A3925F0B}"/>
            </c:ext>
          </c:extLst>
        </c:ser>
        <c:ser>
          <c:idx val="2"/>
          <c:order val="2"/>
          <c:tx>
            <c:strRef>
              <c:f>Sheet1!$D$1</c:f>
              <c:strCache>
                <c:ptCount val="1"/>
                <c:pt idx="0">
                  <c:v>Close</c:v>
                </c:pt>
              </c:strCache>
            </c:strRef>
          </c:tx>
          <c:spPr>
            <a:ln w="19050" cap="rnd">
              <a:noFill/>
              <a:round/>
            </a:ln>
            <a:effectLst/>
          </c:spPr>
          <c:marker>
            <c:symbol val="circle"/>
            <c:size val="10"/>
            <c:spPr>
              <a:solidFill>
                <a:schemeClr val="accent5"/>
              </a:solidFill>
              <a:ln w="63500">
                <a:solidFill>
                  <a:schemeClr val="accent5"/>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2008 NDHS</c:v>
                </c:pt>
                <c:pt idx="1">
                  <c:v>2013 NDHS</c:v>
                </c:pt>
                <c:pt idx="2">
                  <c:v>2018 NDHS</c:v>
                </c:pt>
              </c:strCache>
            </c:strRef>
          </c:cat>
          <c:val>
            <c:numRef>
              <c:f>Sheet1!$D$2:$D$4</c:f>
              <c:numCache>
                <c:formatCode>General</c:formatCode>
                <c:ptCount val="3"/>
                <c:pt idx="0">
                  <c:v>545</c:v>
                </c:pt>
                <c:pt idx="1">
                  <c:v>576</c:v>
                </c:pt>
                <c:pt idx="2">
                  <c:v>556</c:v>
                </c:pt>
              </c:numCache>
            </c:numRef>
          </c:val>
          <c:smooth val="0"/>
          <c:extLst>
            <c:ext xmlns:c16="http://schemas.microsoft.com/office/drawing/2014/chart" uri="{C3380CC4-5D6E-409C-BE32-E72D297353CC}">
              <c16:uniqueId val="{00000002-98D8-4115-B8DE-FA68A3925F0B}"/>
            </c:ext>
          </c:extLst>
        </c:ser>
        <c:dLbls>
          <c:showLegendKey val="0"/>
          <c:showVal val="0"/>
          <c:showCatName val="0"/>
          <c:showSerName val="0"/>
          <c:showPercent val="0"/>
          <c:showBubbleSize val="0"/>
        </c:dLbls>
        <c:hiLowLines>
          <c:spPr>
            <a:ln w="38100" cap="flat" cmpd="sng" algn="ctr">
              <a:solidFill>
                <a:schemeClr val="tx1"/>
              </a:solidFill>
              <a:round/>
            </a:ln>
            <a:effectLst/>
          </c:spPr>
        </c:hiLowLines>
        <c:axId val="246294040"/>
        <c:axId val="246294432"/>
      </c:stockChart>
      <c:catAx>
        <c:axId val="2462940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6294432"/>
        <c:crosses val="autoZero"/>
        <c:auto val="1"/>
        <c:lblAlgn val="ctr"/>
        <c:lblOffset val="100"/>
        <c:noMultiLvlLbl val="0"/>
      </c:catAx>
      <c:valAx>
        <c:axId val="246294432"/>
        <c:scaling>
          <c:orientation val="minMax"/>
          <c:max val="700"/>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46294040"/>
        <c:crosses val="autoZero"/>
        <c:crossBetween val="between"/>
        <c:majorUnit val="10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3550226993929387E-3"/>
          <c:w val="0.96616035172886816"/>
          <c:h val="0.89969783071390375"/>
        </c:manualLayout>
      </c:layout>
      <c:barChart>
        <c:barDir val="col"/>
        <c:grouping val="clustered"/>
        <c:varyColors val="0"/>
        <c:ser>
          <c:idx val="0"/>
          <c:order val="0"/>
          <c:tx>
            <c:strRef>
              <c:f>Sheet1!$B$1</c:f>
              <c:strCache>
                <c:ptCount val="1"/>
                <c:pt idx="0">
                  <c:v>Series 1</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CEE1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B2F5-4924-86EE-9EC8B24D4FC6}"/>
              </c:ext>
            </c:extLst>
          </c:dPt>
          <c:dPt>
            <c:idx val="1"/>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B2F5-4924-86EE-9EC8B24D4FC6}"/>
              </c:ext>
            </c:extLst>
          </c:dPt>
          <c:dPt>
            <c:idx val="2"/>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B2F5-4924-86EE-9EC8B24D4FC6}"/>
              </c:ext>
            </c:extLst>
          </c:dPt>
          <c:dPt>
            <c:idx val="3"/>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B2F5-4924-86EE-9EC8B24D4FC6}"/>
              </c:ext>
            </c:extLst>
          </c:dPt>
          <c:dPt>
            <c:idx val="4"/>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B2F5-4924-86EE-9EC8B24D4FC6}"/>
              </c:ext>
            </c:extLst>
          </c:dPt>
          <c:dPt>
            <c:idx val="5"/>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B2F5-4924-86EE-9EC8B24D4FC6}"/>
              </c:ext>
            </c:extLst>
          </c:dPt>
          <c:dPt>
            <c:idx val="6"/>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D-B2F5-4924-86EE-9EC8B24D4FC6}"/>
              </c:ext>
            </c:extLst>
          </c:dPt>
          <c:dPt>
            <c:idx val="7"/>
            <c:invertIfNegative val="0"/>
            <c:bubble3D val="0"/>
            <c:spPr>
              <a:solidFill>
                <a:srgbClr val="6D643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F-B2F5-4924-86EE-9EC8B24D4FC6}"/>
              </c:ext>
            </c:extLst>
          </c:dPt>
          <c:dPt>
            <c:idx val="8"/>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11-B2F5-4924-86EE-9EC8B24D4FC6}"/>
              </c:ext>
            </c:extLst>
          </c:dPt>
          <c:dPt>
            <c:idx val="9"/>
            <c:invertIfNegative val="0"/>
            <c:bubble3D val="0"/>
            <c:spPr>
              <a:solidFill>
                <a:srgbClr val="323232">
                  <a:lumMod val="90000"/>
                  <a:lumOff val="1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13-B2F5-4924-86EE-9EC8B24D4FC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BCG</c:v>
                </c:pt>
                <c:pt idx="1">
                  <c:v>1</c:v>
                </c:pt>
                <c:pt idx="2">
                  <c:v>2</c:v>
                </c:pt>
                <c:pt idx="3">
                  <c:v>3</c:v>
                </c:pt>
                <c:pt idx="4">
                  <c:v>1</c:v>
                </c:pt>
                <c:pt idx="5">
                  <c:v>2</c:v>
                </c:pt>
                <c:pt idx="6">
                  <c:v>3</c:v>
                </c:pt>
                <c:pt idx="7">
                  <c:v>Measles</c:v>
                </c:pt>
                <c:pt idx="8">
                  <c:v>All basic</c:v>
                </c:pt>
                <c:pt idx="9">
                  <c:v>None</c:v>
                </c:pt>
              </c:strCache>
            </c:strRef>
          </c:cat>
          <c:val>
            <c:numRef>
              <c:f>Sheet1!$B$2:$B$11</c:f>
              <c:numCache>
                <c:formatCode>General</c:formatCode>
                <c:ptCount val="10"/>
                <c:pt idx="0">
                  <c:v>67</c:v>
                </c:pt>
                <c:pt idx="1">
                  <c:v>65</c:v>
                </c:pt>
                <c:pt idx="2">
                  <c:v>58</c:v>
                </c:pt>
                <c:pt idx="3">
                  <c:v>50</c:v>
                </c:pt>
                <c:pt idx="4">
                  <c:v>74</c:v>
                </c:pt>
                <c:pt idx="5">
                  <c:v>67</c:v>
                </c:pt>
                <c:pt idx="6">
                  <c:v>47</c:v>
                </c:pt>
                <c:pt idx="7">
                  <c:v>54</c:v>
                </c:pt>
                <c:pt idx="8">
                  <c:v>31</c:v>
                </c:pt>
                <c:pt idx="9">
                  <c:v>19</c:v>
                </c:pt>
              </c:numCache>
            </c:numRef>
          </c:val>
          <c:extLst>
            <c:ext xmlns:c16="http://schemas.microsoft.com/office/drawing/2014/chart" uri="{C3380CC4-5D6E-409C-BE32-E72D297353CC}">
              <c16:uniqueId val="{00000014-B2F5-4924-86EE-9EC8B24D4FC6}"/>
            </c:ext>
          </c:extLst>
        </c:ser>
        <c:dLbls>
          <c:dLblPos val="outEnd"/>
          <c:showLegendKey val="0"/>
          <c:showVal val="1"/>
          <c:showCatName val="0"/>
          <c:showSerName val="0"/>
          <c:showPercent val="0"/>
          <c:showBubbleSize val="0"/>
        </c:dLbls>
        <c:gapWidth val="100"/>
        <c:axId val="215277560"/>
        <c:axId val="215277952"/>
      </c:barChart>
      <c:catAx>
        <c:axId val="2152775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5277952"/>
        <c:crosses val="autoZero"/>
        <c:auto val="1"/>
        <c:lblAlgn val="ctr"/>
        <c:lblOffset val="100"/>
        <c:noMultiLvlLbl val="0"/>
      </c:catAx>
      <c:valAx>
        <c:axId val="215277952"/>
        <c:scaling>
          <c:orientation val="minMax"/>
          <c:max val="100"/>
        </c:scaling>
        <c:delete val="1"/>
        <c:axPos val="l"/>
        <c:numFmt formatCode="General" sourceLinked="1"/>
        <c:majorTickMark val="out"/>
        <c:minorTickMark val="none"/>
        <c:tickLblPos val="nextTo"/>
        <c:crossAx val="2152775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0.99321353968655568"/>
          <c:h val="0.90846013958049676"/>
        </c:manualLayout>
      </c:layout>
      <c:barChart>
        <c:barDir val="col"/>
        <c:grouping val="clustered"/>
        <c:varyColors val="0"/>
        <c:ser>
          <c:idx val="0"/>
          <c:order val="0"/>
          <c:tx>
            <c:strRef>
              <c:f>Sheet1!$B$1</c:f>
              <c:strCache>
                <c:ptCount val="1"/>
                <c:pt idx="0">
                  <c:v>Series 1</c:v>
                </c:pt>
              </c:strCache>
            </c:strRef>
          </c:tx>
          <c:spPr>
            <a:solidFill>
              <a:srgbClr val="6D643E"/>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6D643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000-41D1-8887-73AA870D60B2}"/>
              </c:ext>
            </c:extLst>
          </c:dPt>
          <c:dPt>
            <c:idx val="2"/>
            <c:invertIfNegative val="0"/>
            <c:bubble3D val="0"/>
            <c:spPr>
              <a:solidFill>
                <a:srgbClr val="6D643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000-41D1-8887-73AA870D60B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15</c:v>
                </c:pt>
                <c:pt idx="1">
                  <c:v>33</c:v>
                </c:pt>
                <c:pt idx="2">
                  <c:v>43</c:v>
                </c:pt>
                <c:pt idx="3">
                  <c:v>62</c:v>
                </c:pt>
              </c:numCache>
            </c:numRef>
          </c:val>
          <c:extLst>
            <c:ext xmlns:c16="http://schemas.microsoft.com/office/drawing/2014/chart" uri="{C3380CC4-5D6E-409C-BE32-E72D297353CC}">
              <c16:uniqueId val="{00000004-6000-41D1-8887-73AA870D60B2}"/>
            </c:ext>
          </c:extLst>
        </c:ser>
        <c:dLbls>
          <c:dLblPos val="outEnd"/>
          <c:showLegendKey val="0"/>
          <c:showVal val="1"/>
          <c:showCatName val="0"/>
          <c:showSerName val="0"/>
          <c:showPercent val="0"/>
          <c:showBubbleSize val="0"/>
        </c:dLbls>
        <c:gapWidth val="100"/>
        <c:axId val="217078616"/>
        <c:axId val="217079008"/>
      </c:barChart>
      <c:catAx>
        <c:axId val="2170786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7079008"/>
        <c:crosses val="autoZero"/>
        <c:auto val="1"/>
        <c:lblAlgn val="ctr"/>
        <c:lblOffset val="100"/>
        <c:noMultiLvlLbl val="0"/>
      </c:catAx>
      <c:valAx>
        <c:axId val="217079008"/>
        <c:scaling>
          <c:orientation val="minMax"/>
          <c:max val="100"/>
        </c:scaling>
        <c:delete val="1"/>
        <c:axPos val="l"/>
        <c:numFmt formatCode="General" sourceLinked="1"/>
        <c:majorTickMark val="out"/>
        <c:minorTickMark val="none"/>
        <c:tickLblPos val="nextTo"/>
        <c:crossAx val="2170786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1"/>
          <c:h val="0.90364910921547181"/>
        </c:manualLayout>
      </c:layout>
      <c:barChart>
        <c:barDir val="col"/>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C18-482A-BA47-E4F98EFE967E}"/>
              </c:ext>
            </c:extLst>
          </c:dPt>
          <c:dPt>
            <c:idx val="2"/>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C18-482A-BA47-E4F98EFE967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15</c:v>
                </c:pt>
                <c:pt idx="1">
                  <c:v>20</c:v>
                </c:pt>
                <c:pt idx="2">
                  <c:v>29</c:v>
                </c:pt>
                <c:pt idx="3">
                  <c:v>40</c:v>
                </c:pt>
                <c:pt idx="4">
                  <c:v>59</c:v>
                </c:pt>
              </c:numCache>
            </c:numRef>
          </c:val>
          <c:extLst>
            <c:ext xmlns:c16="http://schemas.microsoft.com/office/drawing/2014/chart" uri="{C3380CC4-5D6E-409C-BE32-E72D297353CC}">
              <c16:uniqueId val="{00000004-2C18-482A-BA47-E4F98EFE967E}"/>
            </c:ext>
          </c:extLst>
        </c:ser>
        <c:dLbls>
          <c:dLblPos val="outEnd"/>
          <c:showLegendKey val="0"/>
          <c:showVal val="1"/>
          <c:showCatName val="0"/>
          <c:showSerName val="0"/>
          <c:showPercent val="0"/>
          <c:showBubbleSize val="0"/>
        </c:dLbls>
        <c:gapWidth val="100"/>
        <c:axId val="217079792"/>
        <c:axId val="217080184"/>
      </c:barChart>
      <c:catAx>
        <c:axId val="2170797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7080184"/>
        <c:crosses val="autoZero"/>
        <c:auto val="1"/>
        <c:lblAlgn val="ctr"/>
        <c:lblOffset val="100"/>
        <c:noMultiLvlLbl val="0"/>
      </c:catAx>
      <c:valAx>
        <c:axId val="217080184"/>
        <c:scaling>
          <c:orientation val="minMax"/>
          <c:max val="100"/>
        </c:scaling>
        <c:delete val="1"/>
        <c:axPos val="l"/>
        <c:numFmt formatCode="General" sourceLinked="1"/>
        <c:majorTickMark val="out"/>
        <c:minorTickMark val="none"/>
        <c:tickLblPos val="nextTo"/>
        <c:crossAx val="2170797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All basic vaccinations</c:v>
                </c:pt>
              </c:strCache>
            </c:strRef>
          </c:tx>
          <c:spPr>
            <a:ln w="63500" cap="rnd">
              <a:solidFill>
                <a:srgbClr val="48773C"/>
              </a:solidFill>
              <a:round/>
            </a:ln>
            <a:effectLst/>
          </c:spPr>
          <c:marker>
            <c:symbol val="circle"/>
            <c:size val="5"/>
            <c:spPr>
              <a:solidFill>
                <a:schemeClr val="accent1"/>
              </a:solidFill>
              <a:ln w="63500" cap="rnd">
                <a:solidFill>
                  <a:srgbClr val="48773C"/>
                </a:solidFill>
              </a:ln>
              <a:effectLst/>
              <a:scene3d>
                <a:camera prst="orthographicFront"/>
                <a:lightRig rig="threePt" dir="t">
                  <a:rot lat="0" lon="0" rev="1200000"/>
                </a:lightRig>
              </a:scene3d>
            </c:spPr>
          </c:marker>
          <c:dLbls>
            <c:dLbl>
              <c:idx val="0"/>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48D-410E-88C8-562B138371FC}"/>
                </c:ext>
              </c:extLst>
            </c:dLbl>
            <c:dLbl>
              <c:idx val="2"/>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48D-410E-88C8-562B138371FC}"/>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Sheet1!$B$2:$B$6</c:f>
              <c:numCache>
                <c:formatCode>General</c:formatCode>
                <c:ptCount val="5"/>
                <c:pt idx="0">
                  <c:v>29</c:v>
                </c:pt>
                <c:pt idx="1">
                  <c:v>13</c:v>
                </c:pt>
                <c:pt idx="2">
                  <c:v>23</c:v>
                </c:pt>
                <c:pt idx="3">
                  <c:v>25</c:v>
                </c:pt>
                <c:pt idx="4">
                  <c:v>31</c:v>
                </c:pt>
              </c:numCache>
            </c:numRef>
          </c:val>
          <c:smooth val="0"/>
          <c:extLst>
            <c:ext xmlns:c16="http://schemas.microsoft.com/office/drawing/2014/chart" uri="{C3380CC4-5D6E-409C-BE32-E72D297353CC}">
              <c16:uniqueId val="{00000000-A48D-410E-88C8-562B138371FC}"/>
            </c:ext>
          </c:extLst>
        </c:ser>
        <c:ser>
          <c:idx val="1"/>
          <c:order val="1"/>
          <c:tx>
            <c:strRef>
              <c:f>Sheet1!$C$1</c:f>
              <c:strCache>
                <c:ptCount val="1"/>
                <c:pt idx="0">
                  <c:v>No vaccinations</c:v>
                </c:pt>
              </c:strCache>
            </c:strRef>
          </c:tx>
          <c:spPr>
            <a:ln w="63500" cap="rnd">
              <a:solidFill>
                <a:srgbClr val="D2232A"/>
              </a:solidFill>
              <a:round/>
            </a:ln>
            <a:effectLst/>
          </c:spPr>
          <c:marker>
            <c:symbol val="circle"/>
            <c:size val="5"/>
            <c:spPr>
              <a:solidFill>
                <a:srgbClr val="D2232A"/>
              </a:solidFill>
              <a:ln w="63500">
                <a:solidFill>
                  <a:srgbClr val="D2232A"/>
                </a:solidFill>
              </a:ln>
              <a:effectLst/>
              <a:scene3d>
                <a:camera prst="orthographicFront"/>
                <a:lightRig rig="threePt" dir="t">
                  <a:rot lat="0" lon="0" rev="1200000"/>
                </a:lightRig>
              </a:scene3d>
            </c:spPr>
          </c:marker>
          <c:dLbls>
            <c:dLbl>
              <c:idx val="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48D-410E-88C8-562B138371FC}"/>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Sheet1!$C$2:$C$6</c:f>
              <c:numCache>
                <c:formatCode>General</c:formatCode>
                <c:ptCount val="5"/>
                <c:pt idx="0">
                  <c:v>36</c:v>
                </c:pt>
                <c:pt idx="1">
                  <c:v>27</c:v>
                </c:pt>
                <c:pt idx="2">
                  <c:v>29</c:v>
                </c:pt>
                <c:pt idx="3">
                  <c:v>21</c:v>
                </c:pt>
                <c:pt idx="4">
                  <c:v>19</c:v>
                </c:pt>
              </c:numCache>
            </c:numRef>
          </c:val>
          <c:smooth val="0"/>
          <c:extLst>
            <c:ext xmlns:c16="http://schemas.microsoft.com/office/drawing/2014/chart" uri="{C3380CC4-5D6E-409C-BE32-E72D297353CC}">
              <c16:uniqueId val="{00000001-A48D-410E-88C8-562B138371FC}"/>
            </c:ext>
          </c:extLst>
        </c:ser>
        <c:dLbls>
          <c:dLblPos val="t"/>
          <c:showLegendKey val="0"/>
          <c:showVal val="1"/>
          <c:showCatName val="0"/>
          <c:showSerName val="0"/>
          <c:showPercent val="0"/>
          <c:showBubbleSize val="0"/>
        </c:dLbls>
        <c:marker val="1"/>
        <c:smooth val="0"/>
        <c:axId val="220836456"/>
        <c:axId val="278478736"/>
      </c:lineChart>
      <c:catAx>
        <c:axId val="2208364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8478736"/>
        <c:crosses val="autoZero"/>
        <c:auto val="1"/>
        <c:lblAlgn val="ctr"/>
        <c:lblOffset val="100"/>
        <c:noMultiLvlLbl val="0"/>
      </c:catAx>
      <c:valAx>
        <c:axId val="278478736"/>
        <c:scaling>
          <c:orientation val="minMax"/>
          <c:max val="100"/>
        </c:scaling>
        <c:delete val="1"/>
        <c:axPos val="l"/>
        <c:numFmt formatCode="General" sourceLinked="1"/>
        <c:majorTickMark val="out"/>
        <c:minorTickMark val="none"/>
        <c:tickLblPos val="nextTo"/>
        <c:crossAx val="220836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6198775153105863"/>
          <c:y val="0"/>
          <c:w val="0.73668941382327224"/>
          <c:h val="1"/>
        </c:manualLayout>
      </c:layout>
      <c:barChart>
        <c:barDir val="bar"/>
        <c:grouping val="clustered"/>
        <c:varyColors val="0"/>
        <c:ser>
          <c:idx val="0"/>
          <c:order val="0"/>
          <c:tx>
            <c:strRef>
              <c:f>Sheet1!$B$1</c:f>
              <c:strCache>
                <c:ptCount val="1"/>
                <c:pt idx="0">
                  <c:v>Series 1</c:v>
                </c:pt>
              </c:strCache>
            </c:strRef>
          </c:tx>
          <c:spPr>
            <a:solidFill>
              <a:srgbClr val="D2232A">
                <a:lumMod val="60000"/>
                <a:lumOff val="40000"/>
              </a:srgbClr>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8A11-473A-A810-E01E3B6CD15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Tchad 2014-15 DHS</c:v>
                </c:pt>
                <c:pt idx="1">
                  <c:v>Nigeria 2018 DHS</c:v>
                </c:pt>
                <c:pt idx="2">
                  <c:v>Mali 2018 DHS</c:v>
                </c:pt>
                <c:pt idx="3">
                  <c:v>Cameroon 2018 DHS*</c:v>
                </c:pt>
                <c:pt idx="4">
                  <c:v>Niger 2012 DHS</c:v>
                </c:pt>
                <c:pt idx="5">
                  <c:v>Benin 2017-18 DHS</c:v>
                </c:pt>
                <c:pt idx="6">
                  <c:v>Togo 2013-14 DHS</c:v>
                </c:pt>
                <c:pt idx="7">
                  <c:v>Ghana 2014 DHS</c:v>
                </c:pt>
              </c:strCache>
            </c:strRef>
          </c:cat>
          <c:val>
            <c:numRef>
              <c:f>Sheet1!$B$2:$B$9</c:f>
              <c:numCache>
                <c:formatCode>General</c:formatCode>
                <c:ptCount val="8"/>
                <c:pt idx="0">
                  <c:v>25</c:v>
                </c:pt>
                <c:pt idx="1">
                  <c:v>31</c:v>
                </c:pt>
                <c:pt idx="2">
                  <c:v>45</c:v>
                </c:pt>
                <c:pt idx="3">
                  <c:v>52</c:v>
                </c:pt>
                <c:pt idx="4">
                  <c:v>52</c:v>
                </c:pt>
                <c:pt idx="5">
                  <c:v>57</c:v>
                </c:pt>
                <c:pt idx="6">
                  <c:v>62</c:v>
                </c:pt>
                <c:pt idx="7">
                  <c:v>77</c:v>
                </c:pt>
              </c:numCache>
            </c:numRef>
          </c:val>
          <c:extLst>
            <c:ext xmlns:c16="http://schemas.microsoft.com/office/drawing/2014/chart" uri="{C3380CC4-5D6E-409C-BE32-E72D297353CC}">
              <c16:uniqueId val="{00000002-5352-4793-ADA7-6CCF510BD80E}"/>
            </c:ext>
          </c:extLst>
        </c:ser>
        <c:dLbls>
          <c:showLegendKey val="0"/>
          <c:showVal val="0"/>
          <c:showCatName val="0"/>
          <c:showSerName val="0"/>
          <c:showPercent val="0"/>
          <c:showBubbleSize val="0"/>
        </c:dLbls>
        <c:gapWidth val="100"/>
        <c:axId val="278479520"/>
        <c:axId val="278479912"/>
      </c:barChart>
      <c:catAx>
        <c:axId val="27847952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8479912"/>
        <c:crosses val="autoZero"/>
        <c:auto val="1"/>
        <c:lblAlgn val="ctr"/>
        <c:lblOffset val="100"/>
        <c:noMultiLvlLbl val="0"/>
      </c:catAx>
      <c:valAx>
        <c:axId val="278479912"/>
        <c:scaling>
          <c:orientation val="minMax"/>
          <c:max val="100"/>
        </c:scaling>
        <c:delete val="1"/>
        <c:axPos val="b"/>
        <c:numFmt formatCode="General" sourceLinked="1"/>
        <c:majorTickMark val="none"/>
        <c:minorTickMark val="none"/>
        <c:tickLblPos val="nextTo"/>
        <c:crossAx val="2784795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678970888650618E-4"/>
          <c:w val="0.96616035172886816"/>
          <c:h val="0.80101114964591924"/>
        </c:manualLayout>
      </c:layout>
      <c:barChart>
        <c:barDir val="col"/>
        <c:grouping val="clustered"/>
        <c:varyColors val="0"/>
        <c:ser>
          <c:idx val="0"/>
          <c:order val="0"/>
          <c:tx>
            <c:strRef>
              <c:f>Sheet1!$B$1</c:f>
              <c:strCache>
                <c:ptCount val="1"/>
                <c:pt idx="0">
                  <c:v>Series 1</c:v>
                </c:pt>
              </c:strCache>
            </c:strRef>
          </c:tx>
          <c:spPr>
            <a:solidFill>
              <a:srgbClr val="D2232A"/>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D941-4E60-B39E-C346AE46BF11}"/>
              </c:ext>
            </c:extLst>
          </c:dPt>
          <c:dPt>
            <c:idx val="1"/>
            <c:invertIfNegative val="0"/>
            <c:bubble3D val="0"/>
            <c:extLst>
              <c:ext xmlns:c16="http://schemas.microsoft.com/office/drawing/2014/chart" uri="{C3380CC4-5D6E-409C-BE32-E72D297353CC}">
                <c16:uniqueId val="{00000001-728F-4A29-ACA6-FB45C761D6DC}"/>
              </c:ext>
            </c:extLst>
          </c:dPt>
          <c:dPt>
            <c:idx val="3"/>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728F-4A29-ACA6-FB45C761D6DC}"/>
              </c:ext>
            </c:extLst>
          </c:dPt>
          <c:dPt>
            <c:idx val="4"/>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D941-4E60-B39E-C346AE46BF11}"/>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Acute respiratory infection (ARI)</c:v>
                </c:pt>
                <c:pt idx="1">
                  <c:v>Diarrhoea</c:v>
                </c:pt>
                <c:pt idx="3">
                  <c:v>Acute respiratory infection (ARI)</c:v>
                </c:pt>
                <c:pt idx="4">
                  <c:v>Diarrhoea</c:v>
                </c:pt>
              </c:strCache>
            </c:strRef>
          </c:cat>
          <c:val>
            <c:numRef>
              <c:f>Sheet1!$B$2:$B$6</c:f>
              <c:numCache>
                <c:formatCode>General</c:formatCode>
                <c:ptCount val="5"/>
                <c:pt idx="0">
                  <c:v>3</c:v>
                </c:pt>
                <c:pt idx="1">
                  <c:v>13</c:v>
                </c:pt>
                <c:pt idx="3">
                  <c:v>75</c:v>
                </c:pt>
                <c:pt idx="4">
                  <c:v>65</c:v>
                </c:pt>
              </c:numCache>
            </c:numRef>
          </c:val>
          <c:extLst>
            <c:ext xmlns:c16="http://schemas.microsoft.com/office/drawing/2014/chart" uri="{C3380CC4-5D6E-409C-BE32-E72D297353CC}">
              <c16:uniqueId val="{00000008-D941-4E60-B39E-C346AE46BF11}"/>
            </c:ext>
          </c:extLst>
        </c:ser>
        <c:dLbls>
          <c:dLblPos val="outEnd"/>
          <c:showLegendKey val="0"/>
          <c:showVal val="1"/>
          <c:showCatName val="0"/>
          <c:showSerName val="0"/>
          <c:showPercent val="0"/>
          <c:showBubbleSize val="0"/>
        </c:dLbls>
        <c:gapWidth val="100"/>
        <c:axId val="274769624"/>
        <c:axId val="274770016"/>
      </c:barChart>
      <c:catAx>
        <c:axId val="2747696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274770016"/>
        <c:crosses val="autoZero"/>
        <c:auto val="1"/>
        <c:lblAlgn val="ctr"/>
        <c:lblOffset val="100"/>
        <c:noMultiLvlLbl val="0"/>
      </c:catAx>
      <c:valAx>
        <c:axId val="274770016"/>
        <c:scaling>
          <c:orientation val="minMax"/>
          <c:max val="100"/>
        </c:scaling>
        <c:delete val="1"/>
        <c:axPos val="l"/>
        <c:numFmt formatCode="General" sourceLinked="1"/>
        <c:majorTickMark val="out"/>
        <c:minorTickMark val="none"/>
        <c:tickLblPos val="nextTo"/>
        <c:crossAx val="2747696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655117697692533"/>
        </c:manualLayout>
      </c:layout>
      <c:lineChart>
        <c:grouping val="standard"/>
        <c:varyColors val="0"/>
        <c:ser>
          <c:idx val="0"/>
          <c:order val="0"/>
          <c:tx>
            <c:strRef>
              <c:f>Sheet1!$B$1</c:f>
              <c:strCache>
                <c:ptCount val="1"/>
                <c:pt idx="0">
                  <c:v>Series 1</c:v>
                </c:pt>
              </c:strCache>
            </c:strRef>
          </c:tx>
          <c:spPr>
            <a:ln w="63500" cap="rnd">
              <a:solidFill>
                <a:srgbClr val="48773C"/>
              </a:solidFill>
              <a:round/>
            </a:ln>
            <a:effectLst/>
          </c:spPr>
          <c:marker>
            <c:symbol val="circle"/>
            <c:size val="5"/>
            <c:spPr>
              <a:solidFill>
                <a:schemeClr val="accent1"/>
              </a:solidFill>
              <a:ln w="63500" cap="rnd">
                <a:solidFill>
                  <a:srgbClr val="4877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&lt;6 months</c:v>
                </c:pt>
                <c:pt idx="1">
                  <c:v>6-11 months</c:v>
                </c:pt>
                <c:pt idx="2">
                  <c:v>12-23 months</c:v>
                </c:pt>
                <c:pt idx="3">
                  <c:v>24-35 months</c:v>
                </c:pt>
                <c:pt idx="4">
                  <c:v>36-47 months</c:v>
                </c:pt>
                <c:pt idx="5">
                  <c:v>48-59 months</c:v>
                </c:pt>
              </c:strCache>
            </c:strRef>
          </c:cat>
          <c:val>
            <c:numRef>
              <c:f>Sheet1!$B$2:$B$7</c:f>
              <c:numCache>
                <c:formatCode>General</c:formatCode>
                <c:ptCount val="6"/>
                <c:pt idx="0">
                  <c:v>10</c:v>
                </c:pt>
                <c:pt idx="1">
                  <c:v>20</c:v>
                </c:pt>
                <c:pt idx="2">
                  <c:v>20</c:v>
                </c:pt>
                <c:pt idx="3">
                  <c:v>14</c:v>
                </c:pt>
                <c:pt idx="4">
                  <c:v>9</c:v>
                </c:pt>
                <c:pt idx="5">
                  <c:v>7</c:v>
                </c:pt>
              </c:numCache>
            </c:numRef>
          </c:val>
          <c:smooth val="0"/>
          <c:extLst>
            <c:ext xmlns:c16="http://schemas.microsoft.com/office/drawing/2014/chart" uri="{C3380CC4-5D6E-409C-BE32-E72D297353CC}">
              <c16:uniqueId val="{00000000-120E-499A-A8F0-14B3C59AA3AF}"/>
            </c:ext>
          </c:extLst>
        </c:ser>
        <c:dLbls>
          <c:dLblPos val="t"/>
          <c:showLegendKey val="0"/>
          <c:showVal val="1"/>
          <c:showCatName val="0"/>
          <c:showSerName val="0"/>
          <c:showPercent val="0"/>
          <c:showBubbleSize val="0"/>
        </c:dLbls>
        <c:marker val="1"/>
        <c:smooth val="0"/>
        <c:axId val="278503152"/>
        <c:axId val="278503544"/>
      </c:lineChart>
      <c:catAx>
        <c:axId val="2785031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278503544"/>
        <c:crosses val="autoZero"/>
        <c:auto val="1"/>
        <c:lblAlgn val="ctr"/>
        <c:lblOffset val="100"/>
        <c:noMultiLvlLbl val="0"/>
      </c:catAx>
      <c:valAx>
        <c:axId val="278503544"/>
        <c:scaling>
          <c:orientation val="minMax"/>
          <c:max val="100"/>
        </c:scaling>
        <c:delete val="1"/>
        <c:axPos val="l"/>
        <c:numFmt formatCode="General" sourceLinked="1"/>
        <c:majorTickMark val="out"/>
        <c:minorTickMark val="none"/>
        <c:tickLblPos val="nextTo"/>
        <c:crossAx val="2785031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6.2285844861895284E-2"/>
          <c:w val="0.96616035172886816"/>
          <c:h val="0.84121680678669697"/>
        </c:manualLayout>
      </c:layout>
      <c:barChart>
        <c:barDir val="col"/>
        <c:grouping val="clustered"/>
        <c:varyColors val="0"/>
        <c:ser>
          <c:idx val="0"/>
          <c:order val="0"/>
          <c:tx>
            <c:strRef>
              <c:f>Sheet1!$B$1</c:f>
              <c:strCache>
                <c:ptCount val="1"/>
                <c:pt idx="0">
                  <c:v>Women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53</c:v>
                </c:pt>
                <c:pt idx="1">
                  <c:v>74</c:v>
                </c:pt>
                <c:pt idx="2">
                  <c:v>35</c:v>
                </c:pt>
              </c:numCache>
            </c:numRef>
          </c:val>
          <c:extLst>
            <c:ext xmlns:c16="http://schemas.microsoft.com/office/drawing/2014/chart" uri="{C3380CC4-5D6E-409C-BE32-E72D297353CC}">
              <c16:uniqueId val="{00000000-4A62-42EC-A17C-47F2EC963FC1}"/>
            </c:ext>
          </c:extLst>
        </c:ser>
        <c:ser>
          <c:idx val="1"/>
          <c:order val="1"/>
          <c:tx>
            <c:strRef>
              <c:f>Sheet1!$C$1</c:f>
              <c:strCache>
                <c:ptCount val="1"/>
                <c:pt idx="0">
                  <c:v>Men</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72</c:v>
                </c:pt>
                <c:pt idx="1">
                  <c:v>86</c:v>
                </c:pt>
                <c:pt idx="2">
                  <c:v>60</c:v>
                </c:pt>
              </c:numCache>
            </c:numRef>
          </c:val>
          <c:extLst>
            <c:ext xmlns:c16="http://schemas.microsoft.com/office/drawing/2014/chart" uri="{C3380CC4-5D6E-409C-BE32-E72D297353CC}">
              <c16:uniqueId val="{00000001-4A62-42EC-A17C-47F2EC963FC1}"/>
            </c:ext>
          </c:extLst>
        </c:ser>
        <c:dLbls>
          <c:dLblPos val="outEnd"/>
          <c:showLegendKey val="0"/>
          <c:showVal val="1"/>
          <c:showCatName val="0"/>
          <c:showSerName val="0"/>
          <c:showPercent val="0"/>
          <c:showBubbleSize val="0"/>
        </c:dLbls>
        <c:gapWidth val="100"/>
        <c:axId val="291303168"/>
        <c:axId val="165433896"/>
      </c:barChart>
      <c:catAx>
        <c:axId val="2913031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65433896"/>
        <c:crosses val="autoZero"/>
        <c:auto val="1"/>
        <c:lblAlgn val="ctr"/>
        <c:lblOffset val="100"/>
        <c:noMultiLvlLbl val="0"/>
      </c:catAx>
      <c:valAx>
        <c:axId val="165433896"/>
        <c:scaling>
          <c:orientation val="minMax"/>
          <c:max val="100"/>
        </c:scaling>
        <c:delete val="1"/>
        <c:axPos val="l"/>
        <c:numFmt formatCode="0" sourceLinked="1"/>
        <c:majorTickMark val="out"/>
        <c:minorTickMark val="none"/>
        <c:tickLblPos val="nextTo"/>
        <c:crossAx val="2913031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5.078597339782346E-2"/>
          <c:w val="0.99538550250848201"/>
          <c:h val="0.75852059907263714"/>
        </c:manualLayout>
      </c:layout>
      <c:barChart>
        <c:barDir val="col"/>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8A0B-4E0E-B51E-CD4963DB8B2F}"/>
              </c:ext>
            </c:extLst>
          </c:dPt>
          <c:dPt>
            <c:idx val="3"/>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8A0B-4E0E-B51E-CD4963DB8B2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Oral rehydration solution (ORS) and zinc</c:v>
                </c:pt>
                <c:pt idx="1">
                  <c:v>Oral rehydration therapy (ORT)</c:v>
                </c:pt>
                <c:pt idx="2">
                  <c:v>Continued feeding and ORT</c:v>
                </c:pt>
                <c:pt idx="3">
                  <c:v>No treatment</c:v>
                </c:pt>
              </c:strCache>
            </c:strRef>
          </c:cat>
          <c:val>
            <c:numRef>
              <c:f>Sheet1!$B$2:$B$5</c:f>
              <c:numCache>
                <c:formatCode>General</c:formatCode>
                <c:ptCount val="4"/>
                <c:pt idx="0">
                  <c:v>23</c:v>
                </c:pt>
                <c:pt idx="1">
                  <c:v>50</c:v>
                </c:pt>
                <c:pt idx="2">
                  <c:v>36</c:v>
                </c:pt>
                <c:pt idx="3">
                  <c:v>17</c:v>
                </c:pt>
              </c:numCache>
            </c:numRef>
          </c:val>
          <c:extLst>
            <c:ext xmlns:c16="http://schemas.microsoft.com/office/drawing/2014/chart" uri="{C3380CC4-5D6E-409C-BE32-E72D297353CC}">
              <c16:uniqueId val="{00000004-8A0B-4E0E-B51E-CD4963DB8B2F}"/>
            </c:ext>
          </c:extLst>
        </c:ser>
        <c:dLbls>
          <c:dLblPos val="outEnd"/>
          <c:showLegendKey val="0"/>
          <c:showVal val="1"/>
          <c:showCatName val="0"/>
          <c:showSerName val="0"/>
          <c:showPercent val="0"/>
          <c:showBubbleSize val="0"/>
        </c:dLbls>
        <c:gapWidth val="100"/>
        <c:axId val="278504328"/>
        <c:axId val="214216064"/>
      </c:barChart>
      <c:catAx>
        <c:axId val="2785043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4216064"/>
        <c:crosses val="autoZero"/>
        <c:auto val="1"/>
        <c:lblAlgn val="ctr"/>
        <c:lblOffset val="100"/>
        <c:noMultiLvlLbl val="0"/>
      </c:catAx>
      <c:valAx>
        <c:axId val="214216064"/>
        <c:scaling>
          <c:orientation val="minMax"/>
          <c:max val="100"/>
        </c:scaling>
        <c:delete val="1"/>
        <c:axPos val="l"/>
        <c:numFmt formatCode="General" sourceLinked="1"/>
        <c:majorTickMark val="out"/>
        <c:minorTickMark val="none"/>
        <c:tickLblPos val="nextTo"/>
        <c:crossAx val="278504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48773C"/>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E67-482A-965F-98A6ECCBFC0B}"/>
              </c:ext>
            </c:extLst>
          </c:dPt>
          <c:dPt>
            <c:idx val="1"/>
            <c:bubble3D val="0"/>
            <c:spPr>
              <a:solidFill>
                <a:srgbClr val="FCEE1D"/>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E67-482A-965F-98A6ECCBFC0B}"/>
              </c:ext>
            </c:extLst>
          </c:dPt>
          <c:dPt>
            <c:idx val="2"/>
            <c:bubble3D val="0"/>
            <c:spPr>
              <a:solidFill>
                <a:srgbClr val="9FBFD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9E67-482A-965F-98A6ECCBFC0B}"/>
              </c:ext>
            </c:extLst>
          </c:dPt>
          <c:dPt>
            <c:idx val="3"/>
            <c:bubble3D val="0"/>
            <c:spPr>
              <a:solidFill>
                <a:srgbClr val="D2232A"/>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9E67-482A-965F-98A6ECCBFC0B}"/>
              </c:ext>
            </c:extLst>
          </c:dPt>
          <c:dPt>
            <c:idx val="4"/>
            <c:bubble3D val="0"/>
            <c:spPr>
              <a:solidFill>
                <a:srgbClr val="9F2936">
                  <a:lumMod val="75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9E67-482A-965F-98A6ECCBFC0B}"/>
              </c:ext>
            </c:extLst>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9E67-482A-965F-98A6ECCBFC0B}"/>
              </c:ext>
            </c:extLst>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9E67-482A-965F-98A6ECCBFC0B}"/>
                </c:ext>
              </c:extLst>
            </c:dLbl>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9E67-482A-965F-98A6ECCBFC0B}"/>
                </c:ext>
              </c:extLst>
            </c:dLbl>
            <c:dLbl>
              <c:idx val="3"/>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9E67-482A-965F-98A6ECCBFC0B}"/>
                </c:ext>
              </c:extLst>
            </c:dLbl>
            <c:dLbl>
              <c:idx val="4"/>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9E67-482A-965F-98A6ECCBFC0B}"/>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More</c:v>
                </c:pt>
                <c:pt idx="1">
                  <c:v>Same as usual</c:v>
                </c:pt>
                <c:pt idx="2">
                  <c:v>Somewhat less</c:v>
                </c:pt>
                <c:pt idx="3">
                  <c:v>Much less</c:v>
                </c:pt>
                <c:pt idx="4">
                  <c:v>None</c:v>
                </c:pt>
              </c:strCache>
            </c:strRef>
          </c:cat>
          <c:val>
            <c:numRef>
              <c:f>Sheet1!$B$2:$B$6</c:f>
              <c:numCache>
                <c:formatCode>General</c:formatCode>
                <c:ptCount val="5"/>
                <c:pt idx="0">
                  <c:v>14</c:v>
                </c:pt>
                <c:pt idx="1">
                  <c:v>37</c:v>
                </c:pt>
                <c:pt idx="2">
                  <c:v>32</c:v>
                </c:pt>
                <c:pt idx="3">
                  <c:v>15</c:v>
                </c:pt>
                <c:pt idx="4">
                  <c:v>2</c:v>
                </c:pt>
              </c:numCache>
            </c:numRef>
          </c:val>
          <c:extLst>
            <c:ext xmlns:c16="http://schemas.microsoft.com/office/drawing/2014/chart" uri="{C3380CC4-5D6E-409C-BE32-E72D297353CC}">
              <c16:uniqueId val="{0000000C-9E67-482A-965F-98A6ECCBFC0B}"/>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604878">
                <a:lumMod val="50000"/>
              </a:srgbClr>
            </a:solidFill>
            <a:ln>
              <a:noFill/>
            </a:ln>
            <a:scene3d>
              <a:camera prst="orthographicFront"/>
              <a:lightRig rig="threePt" dir="t">
                <a:rot lat="0" lon="0" rev="1200000"/>
              </a:lightRig>
            </a:scene3d>
            <a:sp3d>
              <a:bevelT w="63500" h="25400"/>
            </a:sp3d>
          </c:spPr>
          <c:dPt>
            <c:idx val="0"/>
            <c:bubble3D val="0"/>
            <c:spPr>
              <a:solidFill>
                <a:srgbClr val="48773C"/>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14DA-450F-92EE-F626D9B68E24}"/>
              </c:ext>
            </c:extLst>
          </c:dPt>
          <c:dPt>
            <c:idx val="1"/>
            <c:bubble3D val="0"/>
            <c:spPr>
              <a:solidFill>
                <a:srgbClr val="FCEE1D"/>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14DA-450F-92EE-F626D9B68E24}"/>
              </c:ext>
            </c:extLst>
          </c:dPt>
          <c:dPt>
            <c:idx val="2"/>
            <c:bubble3D val="0"/>
            <c:spPr>
              <a:solidFill>
                <a:srgbClr val="9FBFD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14DA-450F-92EE-F626D9B68E24}"/>
              </c:ext>
            </c:extLst>
          </c:dPt>
          <c:dPt>
            <c:idx val="3"/>
            <c:bubble3D val="0"/>
            <c:spPr>
              <a:solidFill>
                <a:srgbClr val="D2232A"/>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14DA-450F-92EE-F626D9B68E24}"/>
              </c:ext>
            </c:extLst>
          </c:dPt>
          <c:dPt>
            <c:idx val="4"/>
            <c:bubble3D val="0"/>
            <c:spPr>
              <a:solidFill>
                <a:srgbClr val="9F2936">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14DA-450F-92EE-F626D9B68E24}"/>
              </c:ext>
            </c:extLst>
          </c:dPt>
          <c:dPt>
            <c:idx val="5"/>
            <c:bubble3D val="0"/>
            <c:spPr>
              <a:solidFill>
                <a:srgbClr val="604878">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14DA-450F-92EE-F626D9B68E24}"/>
              </c:ext>
            </c:extLst>
          </c:dPt>
          <c:dLbls>
            <c:dLbl>
              <c:idx val="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14DA-450F-92EE-F626D9B68E24}"/>
                </c:ext>
              </c:extLst>
            </c:dLbl>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4DA-450F-92EE-F626D9B68E24}"/>
                </c:ext>
              </c:extLst>
            </c:dLbl>
            <c:dLbl>
              <c:idx val="2"/>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fld id="{50C17A51-ACD7-46FE-8230-265FBE41A3D2}" type="CATEGORYNAME">
                      <a:rPr lang="en-US">
                        <a:solidFill>
                          <a:schemeClr val="tx1"/>
                        </a:solidFill>
                      </a:rPr>
                      <a:pPr>
                        <a:defRPr sz="1800" b="1">
                          <a:solidFill>
                            <a:schemeClr val="tx1"/>
                          </a:solidFill>
                        </a:defRPr>
                      </a:pPr>
                      <a:t>[CATEGORY NAME]</a:t>
                    </a:fld>
                    <a:r>
                      <a:rPr lang="en-US" baseline="0">
                        <a:solidFill>
                          <a:schemeClr val="tx1"/>
                        </a:solidFill>
                      </a:rPr>
                      <a:t>
38%</a:t>
                    </a: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5-14DA-450F-92EE-F626D9B68E24}"/>
                </c:ext>
              </c:extLst>
            </c:dLbl>
            <c:dLbl>
              <c:idx val="3"/>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14DA-450F-92EE-F626D9B68E24}"/>
                </c:ext>
              </c:extLst>
            </c:dLbl>
            <c:dLbl>
              <c:idx val="4"/>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14DA-450F-92EE-F626D9B68E24}"/>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More</c:v>
                </c:pt>
                <c:pt idx="1">
                  <c:v>Same as usual</c:v>
                </c:pt>
                <c:pt idx="2">
                  <c:v>Somewhat less</c:v>
                </c:pt>
                <c:pt idx="3">
                  <c:v>Much less</c:v>
                </c:pt>
                <c:pt idx="4">
                  <c:v>None/Never gave food</c:v>
                </c:pt>
              </c:strCache>
            </c:strRef>
          </c:cat>
          <c:val>
            <c:numRef>
              <c:f>Sheet1!$B$2:$B$6</c:f>
              <c:numCache>
                <c:formatCode>General</c:formatCode>
                <c:ptCount val="5"/>
                <c:pt idx="0">
                  <c:v>4</c:v>
                </c:pt>
                <c:pt idx="1">
                  <c:v>36</c:v>
                </c:pt>
                <c:pt idx="2">
                  <c:v>38</c:v>
                </c:pt>
                <c:pt idx="3">
                  <c:v>17</c:v>
                </c:pt>
                <c:pt idx="4">
                  <c:v>6</c:v>
                </c:pt>
              </c:numCache>
            </c:numRef>
          </c:val>
          <c:extLst>
            <c:ext xmlns:c16="http://schemas.microsoft.com/office/drawing/2014/chart" uri="{C3380CC4-5D6E-409C-BE32-E72D297353CC}">
              <c16:uniqueId val="{0000000C-14DA-450F-92EE-F626D9B68E2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48773C"/>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CCE1-4532-AE3C-FB25F3226EB0}"/>
              </c:ext>
            </c:extLst>
          </c:dPt>
          <c:dPt>
            <c:idx val="1"/>
            <c:bubble3D val="0"/>
            <c:spPr>
              <a:solidFill>
                <a:srgbClr val="48773C">
                  <a:lumMod val="60000"/>
                  <a:lumOff val="4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CCE1-4532-AE3C-FB25F3226EB0}"/>
              </c:ext>
            </c:extLst>
          </c:dPt>
          <c:dPt>
            <c:idx val="2"/>
            <c:bubble3D val="0"/>
            <c:spPr>
              <a:solidFill>
                <a:srgbClr val="D2232A">
                  <a:lumMod val="60000"/>
                  <a:lumOff val="4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CCE1-4532-AE3C-FB25F3226EB0}"/>
              </c:ext>
            </c:extLst>
          </c:dPt>
          <c:dPt>
            <c:idx val="3"/>
            <c:bubble3D val="0"/>
            <c:spPr>
              <a:solidFill>
                <a:srgbClr val="D2232A"/>
              </a:solidFill>
              <a:ln w="19050">
                <a:solidFill>
                  <a:srgbClr val="D2232A"/>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CCE1-4532-AE3C-FB25F3226EB0}"/>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CCE1-4532-AE3C-FB25F3226EB0}"/>
              </c:ext>
            </c:extLst>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CCE1-4532-AE3C-FB25F3226EB0}"/>
              </c:ext>
            </c:extLst>
          </c:dPt>
          <c:dLbls>
            <c:dLbl>
              <c:idx val="1"/>
              <c:layout>
                <c:manualLayout>
                  <c:x val="-0.10501700036588968"/>
                  <c:y val="-0.1644009707400303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3-CCE1-4532-AE3C-FB25F3226EB0}"/>
                </c:ext>
              </c:extLst>
            </c:dLbl>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CCE1-4532-AE3C-FB25F3226EB0}"/>
                </c:ext>
              </c:extLst>
            </c:dLbl>
            <c:dLbl>
              <c:idx val="3"/>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CCE1-4532-AE3C-FB25F3226EB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Doctor</c:v>
                </c:pt>
                <c:pt idx="1">
                  <c:v>Nurse, midwife, or auxiliary nurse/midwife</c:v>
                </c:pt>
                <c:pt idx="2">
                  <c:v>Unskilled provider</c:v>
                </c:pt>
                <c:pt idx="3">
                  <c:v>No ANC</c:v>
                </c:pt>
              </c:strCache>
            </c:strRef>
          </c:cat>
          <c:val>
            <c:numRef>
              <c:f>Sheet1!$B$2:$B$5</c:f>
              <c:numCache>
                <c:formatCode>General</c:formatCode>
                <c:ptCount val="4"/>
                <c:pt idx="0">
                  <c:v>17</c:v>
                </c:pt>
                <c:pt idx="1">
                  <c:v>50</c:v>
                </c:pt>
                <c:pt idx="2">
                  <c:v>9</c:v>
                </c:pt>
                <c:pt idx="3">
                  <c:v>24</c:v>
                </c:pt>
              </c:numCache>
            </c:numRef>
          </c:val>
          <c:extLst>
            <c:ext xmlns:c16="http://schemas.microsoft.com/office/drawing/2014/chart" uri="{C3380CC4-5D6E-409C-BE32-E72D297353CC}">
              <c16:uniqueId val="{0000000C-CCE1-4532-AE3C-FB25F3226EB0}"/>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078597339782346E-2"/>
          <c:w val="0.96616035172886816"/>
          <c:h val="0.85767416618267334"/>
        </c:manualLayout>
      </c:layout>
      <c:barChart>
        <c:barDir val="col"/>
        <c:grouping val="clustered"/>
        <c:varyColors val="0"/>
        <c:ser>
          <c:idx val="0"/>
          <c:order val="0"/>
          <c:tx>
            <c:strRef>
              <c:f>Sheet1!$B$1</c:f>
              <c:strCache>
                <c:ptCount val="1"/>
                <c:pt idx="0">
                  <c:v>Total</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11D2-47A8-9902-6E6A2BBC338C}"/>
              </c:ext>
            </c:extLst>
          </c:dPt>
          <c:dPt>
            <c:idx val="2"/>
            <c:invertIfNegative val="0"/>
            <c:bubble3D val="0"/>
            <c:extLst>
              <c:ext xmlns:c16="http://schemas.microsoft.com/office/drawing/2014/chart" uri="{C3380CC4-5D6E-409C-BE32-E72D297353CC}">
                <c16:uniqueId val="{00000001-11D2-47A8-9902-6E6A2BBC338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Sheet1!$B$2:$B$3</c:f>
              <c:numCache>
                <c:formatCode>General</c:formatCode>
                <c:ptCount val="2"/>
                <c:pt idx="0">
                  <c:v>57</c:v>
                </c:pt>
                <c:pt idx="1">
                  <c:v>18</c:v>
                </c:pt>
              </c:numCache>
            </c:numRef>
          </c:val>
          <c:extLst>
            <c:ext xmlns:c16="http://schemas.microsoft.com/office/drawing/2014/chart" uri="{C3380CC4-5D6E-409C-BE32-E72D297353CC}">
              <c16:uniqueId val="{00000002-11D2-47A8-9902-6E6A2BBC338C}"/>
            </c:ext>
          </c:extLst>
        </c:ser>
        <c:ser>
          <c:idx val="1"/>
          <c:order val="1"/>
          <c:tx>
            <c:strRef>
              <c:f>Sheet1!$C$1</c:f>
              <c:strCache>
                <c:ptCount val="1"/>
                <c:pt idx="0">
                  <c:v>Urban</c:v>
                </c:pt>
              </c:strCache>
            </c:strRef>
          </c:tx>
          <c:spPr>
            <a:solidFill>
              <a:srgbClr val="FCEE1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Sheet1!$C$2:$C$3</c:f>
              <c:numCache>
                <c:formatCode>General</c:formatCode>
                <c:ptCount val="2"/>
                <c:pt idx="0">
                  <c:v>74</c:v>
                </c:pt>
                <c:pt idx="1">
                  <c:v>24</c:v>
                </c:pt>
              </c:numCache>
            </c:numRef>
          </c:val>
          <c:extLst>
            <c:ext xmlns:c16="http://schemas.microsoft.com/office/drawing/2014/chart" uri="{C3380CC4-5D6E-409C-BE32-E72D297353CC}">
              <c16:uniqueId val="{00000003-11D2-47A8-9902-6E6A2BBC338C}"/>
            </c:ext>
          </c:extLst>
        </c:ser>
        <c:ser>
          <c:idx val="2"/>
          <c:order val="2"/>
          <c:tx>
            <c:strRef>
              <c:f>Sheet1!$D$1</c:f>
              <c:strCache>
                <c:ptCount val="1"/>
                <c:pt idx="0">
                  <c:v>Rural</c:v>
                </c:pt>
              </c:strCache>
            </c:strRef>
          </c:tx>
          <c:spPr>
            <a:solidFill>
              <a:srgbClr val="D223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Sheet1!$D$2:$D$3</c:f>
              <c:numCache>
                <c:formatCode>General</c:formatCode>
                <c:ptCount val="2"/>
                <c:pt idx="0">
                  <c:v>46</c:v>
                </c:pt>
                <c:pt idx="1">
                  <c:v>14</c:v>
                </c:pt>
              </c:numCache>
            </c:numRef>
          </c:val>
          <c:extLst>
            <c:ext xmlns:c16="http://schemas.microsoft.com/office/drawing/2014/chart" uri="{C3380CC4-5D6E-409C-BE32-E72D297353CC}">
              <c16:uniqueId val="{00000004-11D2-47A8-9902-6E6A2BBC338C}"/>
            </c:ext>
          </c:extLst>
        </c:ser>
        <c:dLbls>
          <c:dLblPos val="outEnd"/>
          <c:showLegendKey val="0"/>
          <c:showVal val="1"/>
          <c:showCatName val="0"/>
          <c:showSerName val="0"/>
          <c:showPercent val="0"/>
          <c:showBubbleSize val="0"/>
        </c:dLbls>
        <c:gapWidth val="100"/>
        <c:axId val="397810600"/>
        <c:axId val="397811776"/>
      </c:barChart>
      <c:catAx>
        <c:axId val="3978106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7811776"/>
        <c:crosses val="autoZero"/>
        <c:auto val="1"/>
        <c:lblAlgn val="ctr"/>
        <c:lblOffset val="100"/>
        <c:noMultiLvlLbl val="0"/>
      </c:catAx>
      <c:valAx>
        <c:axId val="397811776"/>
        <c:scaling>
          <c:orientation val="minMax"/>
          <c:max val="100"/>
        </c:scaling>
        <c:delete val="1"/>
        <c:axPos val="l"/>
        <c:numFmt formatCode="General" sourceLinked="1"/>
        <c:majorTickMark val="out"/>
        <c:minorTickMark val="none"/>
        <c:tickLblPos val="nextTo"/>
        <c:crossAx val="39781060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1128747979350256E-2"/>
          <c:w val="0.96616035172886816"/>
          <c:h val="0.85237398967513167"/>
        </c:manualLayout>
      </c:layout>
      <c:lineChart>
        <c:grouping val="standard"/>
        <c:varyColors val="0"/>
        <c:ser>
          <c:idx val="0"/>
          <c:order val="0"/>
          <c:tx>
            <c:strRef>
              <c:f>Sheet1!$B$1</c:f>
              <c:strCache>
                <c:ptCount val="1"/>
                <c:pt idx="0">
                  <c:v>ANC by skilled provider*</c:v>
                </c:pt>
              </c:strCache>
            </c:strRef>
          </c:tx>
          <c:spPr>
            <a:ln w="63500" cap="rnd">
              <a:solidFill>
                <a:srgbClr val="48773C"/>
              </a:solidFill>
              <a:round/>
            </a:ln>
            <a:effectLst/>
          </c:spPr>
          <c:marker>
            <c:symbol val="circle"/>
            <c:size val="5"/>
            <c:spPr>
              <a:solidFill>
                <a:schemeClr val="accent1"/>
              </a:solidFill>
              <a:ln w="63500" cap="rnd">
                <a:solidFill>
                  <a:srgbClr val="4877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Sheet1!$B$2:$B$6</c:f>
              <c:numCache>
                <c:formatCode>General</c:formatCode>
                <c:ptCount val="5"/>
                <c:pt idx="0">
                  <c:v>57</c:v>
                </c:pt>
                <c:pt idx="1">
                  <c:v>58</c:v>
                </c:pt>
                <c:pt idx="2">
                  <c:v>58</c:v>
                </c:pt>
                <c:pt idx="3">
                  <c:v>61</c:v>
                </c:pt>
                <c:pt idx="4">
                  <c:v>67</c:v>
                </c:pt>
              </c:numCache>
            </c:numRef>
          </c:val>
          <c:smooth val="0"/>
          <c:extLst>
            <c:ext xmlns:c16="http://schemas.microsoft.com/office/drawing/2014/chart" uri="{C3380CC4-5D6E-409C-BE32-E72D297353CC}">
              <c16:uniqueId val="{00000000-DE97-4C10-863A-22D1770D76CE}"/>
            </c:ext>
          </c:extLst>
        </c:ser>
        <c:ser>
          <c:idx val="1"/>
          <c:order val="1"/>
          <c:tx>
            <c:strRef>
              <c:f>Sheet1!$C$1</c:f>
              <c:strCache>
                <c:ptCount val="1"/>
                <c:pt idx="0">
                  <c:v>4+ ANC visits</c:v>
                </c:pt>
              </c:strCache>
            </c:strRef>
          </c:tx>
          <c:spPr>
            <a:ln w="63500" cap="rnd">
              <a:solidFill>
                <a:srgbClr val="D2232A"/>
              </a:solidFill>
              <a:round/>
            </a:ln>
            <a:effectLst/>
          </c:spPr>
          <c:marker>
            <c:symbol val="circle"/>
            <c:size val="5"/>
            <c:spPr>
              <a:solidFill>
                <a:schemeClr val="accent2"/>
              </a:solidFill>
              <a:ln w="63500">
                <a:solidFill>
                  <a:srgbClr val="D223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Sheet1!$C$2:$C$6</c:f>
              <c:numCache>
                <c:formatCode>General</c:formatCode>
                <c:ptCount val="5"/>
                <c:pt idx="0">
                  <c:v>51</c:v>
                </c:pt>
                <c:pt idx="1">
                  <c:v>47</c:v>
                </c:pt>
                <c:pt idx="2">
                  <c:v>45</c:v>
                </c:pt>
                <c:pt idx="3">
                  <c:v>51</c:v>
                </c:pt>
                <c:pt idx="4">
                  <c:v>57</c:v>
                </c:pt>
              </c:numCache>
            </c:numRef>
          </c:val>
          <c:smooth val="0"/>
          <c:extLst>
            <c:ext xmlns:c16="http://schemas.microsoft.com/office/drawing/2014/chart" uri="{C3380CC4-5D6E-409C-BE32-E72D297353CC}">
              <c16:uniqueId val="{00000001-DE97-4C10-863A-22D1770D76CE}"/>
            </c:ext>
          </c:extLst>
        </c:ser>
        <c:ser>
          <c:idx val="2"/>
          <c:order val="2"/>
          <c:tx>
            <c:strRef>
              <c:f>Sheet1!$D$1</c:f>
              <c:strCache>
                <c:ptCount val="1"/>
                <c:pt idx="0">
                  <c:v>ANC in 1st trimester</c:v>
                </c:pt>
              </c:strCache>
            </c:strRef>
          </c:tx>
          <c:spPr>
            <a:ln w="63500" cap="rnd">
              <a:solidFill>
                <a:srgbClr val="6D643E"/>
              </a:solidFill>
              <a:round/>
            </a:ln>
            <a:effectLst/>
          </c:spPr>
          <c:marker>
            <c:symbol val="circle"/>
            <c:size val="5"/>
            <c:spPr>
              <a:solidFill>
                <a:schemeClr val="accent3"/>
              </a:solidFill>
              <a:ln w="63500">
                <a:solidFill>
                  <a:srgbClr val="6D643E"/>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Sheet1!$D$2:$D$6</c:f>
              <c:numCache>
                <c:formatCode>General</c:formatCode>
                <c:ptCount val="5"/>
                <c:pt idx="0">
                  <c:v>13</c:v>
                </c:pt>
                <c:pt idx="1">
                  <c:v>17</c:v>
                </c:pt>
                <c:pt idx="2">
                  <c:v>16</c:v>
                </c:pt>
                <c:pt idx="3">
                  <c:v>18</c:v>
                </c:pt>
                <c:pt idx="4">
                  <c:v>18</c:v>
                </c:pt>
              </c:numCache>
            </c:numRef>
          </c:val>
          <c:smooth val="0"/>
          <c:extLst>
            <c:ext xmlns:c16="http://schemas.microsoft.com/office/drawing/2014/chart" uri="{C3380CC4-5D6E-409C-BE32-E72D297353CC}">
              <c16:uniqueId val="{00000002-DE97-4C10-863A-22D1770D76CE}"/>
            </c:ext>
          </c:extLst>
        </c:ser>
        <c:dLbls>
          <c:dLblPos val="t"/>
          <c:showLegendKey val="0"/>
          <c:showVal val="1"/>
          <c:showCatName val="0"/>
          <c:showSerName val="0"/>
          <c:showPercent val="0"/>
          <c:showBubbleSize val="0"/>
        </c:dLbls>
        <c:marker val="1"/>
        <c:smooth val="0"/>
        <c:axId val="397810208"/>
        <c:axId val="397812560"/>
      </c:lineChart>
      <c:catAx>
        <c:axId val="3978102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7812560"/>
        <c:crosses val="autoZero"/>
        <c:auto val="1"/>
        <c:lblAlgn val="ctr"/>
        <c:lblOffset val="100"/>
        <c:noMultiLvlLbl val="0"/>
      </c:catAx>
      <c:valAx>
        <c:axId val="397812560"/>
        <c:scaling>
          <c:orientation val="minMax"/>
          <c:max val="100"/>
        </c:scaling>
        <c:delete val="1"/>
        <c:axPos val="l"/>
        <c:numFmt formatCode="General" sourceLinked="1"/>
        <c:majorTickMark val="out"/>
        <c:minorTickMark val="none"/>
        <c:tickLblPos val="nextTo"/>
        <c:crossAx val="3978102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917344706911629"/>
          <c:y val="0"/>
          <c:w val="0.55119444444444443"/>
          <c:h val="1"/>
        </c:manualLayout>
      </c:layout>
      <c:barChart>
        <c:barDir val="bar"/>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Took intestinal parasite drugs</c:v>
                </c:pt>
                <c:pt idx="1">
                  <c:v>Took iron tablets or syrup</c:v>
                </c:pt>
                <c:pt idx="3">
                  <c:v>Urine sample taken</c:v>
                </c:pt>
                <c:pt idx="4">
                  <c:v>Blood pressure measured</c:v>
                </c:pt>
                <c:pt idx="5">
                  <c:v>Blood sample taken</c:v>
                </c:pt>
              </c:strCache>
            </c:strRef>
          </c:cat>
          <c:val>
            <c:numRef>
              <c:f>Sheet1!$B$2:$B$7</c:f>
              <c:numCache>
                <c:formatCode>General</c:formatCode>
                <c:ptCount val="6"/>
                <c:pt idx="0">
                  <c:v>17</c:v>
                </c:pt>
                <c:pt idx="1">
                  <c:v>69</c:v>
                </c:pt>
                <c:pt idx="3">
                  <c:v>86</c:v>
                </c:pt>
                <c:pt idx="4">
                  <c:v>94</c:v>
                </c:pt>
                <c:pt idx="5">
                  <c:v>88</c:v>
                </c:pt>
              </c:numCache>
            </c:numRef>
          </c:val>
          <c:extLst>
            <c:ext xmlns:c16="http://schemas.microsoft.com/office/drawing/2014/chart" uri="{C3380CC4-5D6E-409C-BE32-E72D297353CC}">
              <c16:uniqueId val="{00000000-5387-4F8B-80EA-5FE9AB5FD934}"/>
            </c:ext>
          </c:extLst>
        </c:ser>
        <c:dLbls>
          <c:showLegendKey val="0"/>
          <c:showVal val="0"/>
          <c:showCatName val="0"/>
          <c:showSerName val="0"/>
          <c:showPercent val="0"/>
          <c:showBubbleSize val="0"/>
        </c:dLbls>
        <c:gapWidth val="100"/>
        <c:axId val="397812952"/>
        <c:axId val="374789712"/>
      </c:barChart>
      <c:catAx>
        <c:axId val="39781295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4789712"/>
        <c:crosses val="autoZero"/>
        <c:auto val="1"/>
        <c:lblAlgn val="ctr"/>
        <c:lblOffset val="100"/>
        <c:noMultiLvlLbl val="0"/>
      </c:catAx>
      <c:valAx>
        <c:axId val="374789712"/>
        <c:scaling>
          <c:orientation val="minMax"/>
          <c:max val="100"/>
        </c:scaling>
        <c:delete val="1"/>
        <c:axPos val="b"/>
        <c:numFmt formatCode="General" sourceLinked="1"/>
        <c:majorTickMark val="none"/>
        <c:minorTickMark val="none"/>
        <c:tickLblPos val="nextTo"/>
        <c:crossAx val="3978129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6122899389692376"/>
        </c:manualLayout>
      </c:layout>
      <c:barChart>
        <c:barDir val="col"/>
        <c:grouping val="clustered"/>
        <c:varyColors val="0"/>
        <c:ser>
          <c:idx val="0"/>
          <c:order val="0"/>
          <c:tx>
            <c:strRef>
              <c:f>Sheet1!$B$1</c:f>
              <c:strCache>
                <c:ptCount val="1"/>
                <c:pt idx="0">
                  <c:v>Series 1</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8D3D-4ED7-B1C4-1C7268064BA3}"/>
              </c:ext>
            </c:extLst>
          </c:dPt>
          <c:dPt>
            <c:idx val="2"/>
            <c:invertIfNegative val="0"/>
            <c:bubble3D val="0"/>
            <c:extLst>
              <c:ext xmlns:c16="http://schemas.microsoft.com/office/drawing/2014/chart" uri="{C3380CC4-5D6E-409C-BE32-E72D297353CC}">
                <c16:uniqueId val="{00000001-8D3D-4ED7-B1C4-1C7268064BA3}"/>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Received 2 or more injections during last pregnancy</c:v>
                </c:pt>
                <c:pt idx="1">
                  <c:v>Last birth was protected against neonatal tetanus</c:v>
                </c:pt>
              </c:strCache>
            </c:strRef>
          </c:cat>
          <c:val>
            <c:numRef>
              <c:f>Sheet1!$B$2:$B$3</c:f>
              <c:numCache>
                <c:formatCode>General</c:formatCode>
                <c:ptCount val="2"/>
                <c:pt idx="0">
                  <c:v>53</c:v>
                </c:pt>
                <c:pt idx="1">
                  <c:v>62</c:v>
                </c:pt>
              </c:numCache>
            </c:numRef>
          </c:val>
          <c:extLst>
            <c:ext xmlns:c16="http://schemas.microsoft.com/office/drawing/2014/chart" uri="{C3380CC4-5D6E-409C-BE32-E72D297353CC}">
              <c16:uniqueId val="{00000002-8D3D-4ED7-B1C4-1C7268064BA3}"/>
            </c:ext>
          </c:extLst>
        </c:ser>
        <c:dLbls>
          <c:dLblPos val="outEnd"/>
          <c:showLegendKey val="0"/>
          <c:showVal val="1"/>
          <c:showCatName val="0"/>
          <c:showSerName val="0"/>
          <c:showPercent val="0"/>
          <c:showBubbleSize val="0"/>
        </c:dLbls>
        <c:gapWidth val="100"/>
        <c:axId val="397315104"/>
        <c:axId val="397316672"/>
      </c:barChart>
      <c:catAx>
        <c:axId val="397315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397316672"/>
        <c:crosses val="autoZero"/>
        <c:auto val="1"/>
        <c:lblAlgn val="ctr"/>
        <c:lblOffset val="100"/>
        <c:noMultiLvlLbl val="0"/>
      </c:catAx>
      <c:valAx>
        <c:axId val="397316672"/>
        <c:scaling>
          <c:orientation val="minMax"/>
          <c:max val="100"/>
        </c:scaling>
        <c:delete val="1"/>
        <c:axPos val="l"/>
        <c:numFmt formatCode="General" sourceLinked="1"/>
        <c:majorTickMark val="out"/>
        <c:minorTickMark val="none"/>
        <c:tickLblPos val="nextTo"/>
        <c:crossAx val="3973151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Public sector facility</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26</c:v>
                </c:pt>
                <c:pt idx="1">
                  <c:v>37</c:v>
                </c:pt>
                <c:pt idx="2">
                  <c:v>20</c:v>
                </c:pt>
              </c:numCache>
            </c:numRef>
          </c:val>
          <c:extLst>
            <c:ext xmlns:c16="http://schemas.microsoft.com/office/drawing/2014/chart" uri="{C3380CC4-5D6E-409C-BE32-E72D297353CC}">
              <c16:uniqueId val="{00000000-FFEB-4DF0-97B8-751A8315437D}"/>
            </c:ext>
          </c:extLst>
        </c:ser>
        <c:ser>
          <c:idx val="1"/>
          <c:order val="1"/>
          <c:tx>
            <c:strRef>
              <c:f>Sheet1!$C$1</c:f>
              <c:strCache>
                <c:ptCount val="1"/>
                <c:pt idx="0">
                  <c:v>Private sector facility</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13</c:v>
                </c:pt>
                <c:pt idx="1">
                  <c:v>24</c:v>
                </c:pt>
                <c:pt idx="2">
                  <c:v>6</c:v>
                </c:pt>
              </c:numCache>
            </c:numRef>
          </c:val>
          <c:extLst>
            <c:ext xmlns:c16="http://schemas.microsoft.com/office/drawing/2014/chart" uri="{C3380CC4-5D6E-409C-BE32-E72D297353CC}">
              <c16:uniqueId val="{00000001-FFEB-4DF0-97B8-751A8315437D}"/>
            </c:ext>
          </c:extLst>
        </c:ser>
        <c:ser>
          <c:idx val="2"/>
          <c:order val="2"/>
          <c:tx>
            <c:strRef>
              <c:f>Sheet1!$D$1</c:f>
              <c:strCache>
                <c:ptCount val="1"/>
                <c:pt idx="0">
                  <c:v>Home</c:v>
                </c:pt>
              </c:strCache>
            </c:strRef>
          </c:tx>
          <c:spPr>
            <a:solidFill>
              <a:srgbClr val="D223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General</c:formatCode>
                <c:ptCount val="3"/>
                <c:pt idx="0">
                  <c:v>59</c:v>
                </c:pt>
                <c:pt idx="1">
                  <c:v>36</c:v>
                </c:pt>
                <c:pt idx="2">
                  <c:v>73</c:v>
                </c:pt>
              </c:numCache>
            </c:numRef>
          </c:val>
          <c:extLst>
            <c:ext xmlns:c16="http://schemas.microsoft.com/office/drawing/2014/chart" uri="{C3380CC4-5D6E-409C-BE32-E72D297353CC}">
              <c16:uniqueId val="{00000002-FFEB-4DF0-97B8-751A8315437D}"/>
            </c:ext>
          </c:extLst>
        </c:ser>
        <c:ser>
          <c:idx val="3"/>
          <c:order val="3"/>
          <c:tx>
            <c:strRef>
              <c:f>Sheet1!$E$1</c:f>
              <c:strCache>
                <c:ptCount val="1"/>
                <c:pt idx="0">
                  <c:v>Other</c:v>
                </c:pt>
              </c:strCache>
            </c:strRef>
          </c:tx>
          <c:spPr>
            <a:solidFill>
              <a:srgbClr val="D2232A">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General</c:formatCode>
                <c:ptCount val="3"/>
                <c:pt idx="0">
                  <c:v>2</c:v>
                </c:pt>
                <c:pt idx="1">
                  <c:v>3</c:v>
                </c:pt>
                <c:pt idx="2">
                  <c:v>1</c:v>
                </c:pt>
              </c:numCache>
            </c:numRef>
          </c:val>
          <c:extLst>
            <c:ext xmlns:c16="http://schemas.microsoft.com/office/drawing/2014/chart" uri="{C3380CC4-5D6E-409C-BE32-E72D297353CC}">
              <c16:uniqueId val="{00000003-FFEB-4DF0-97B8-751A8315437D}"/>
            </c:ext>
          </c:extLst>
        </c:ser>
        <c:dLbls>
          <c:dLblPos val="ctr"/>
          <c:showLegendKey val="0"/>
          <c:showVal val="1"/>
          <c:showCatName val="0"/>
          <c:showSerName val="0"/>
          <c:showPercent val="0"/>
          <c:showBubbleSize val="0"/>
        </c:dLbls>
        <c:gapWidth val="100"/>
        <c:overlap val="100"/>
        <c:axId val="397317064"/>
        <c:axId val="397317456"/>
      </c:barChart>
      <c:catAx>
        <c:axId val="3973170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7317456"/>
        <c:crosses val="autoZero"/>
        <c:auto val="1"/>
        <c:lblAlgn val="ctr"/>
        <c:lblOffset val="100"/>
        <c:noMultiLvlLbl val="0"/>
      </c:catAx>
      <c:valAx>
        <c:axId val="397317456"/>
        <c:scaling>
          <c:orientation val="minMax"/>
        </c:scaling>
        <c:delete val="1"/>
        <c:axPos val="l"/>
        <c:numFmt formatCode="0%" sourceLinked="1"/>
        <c:majorTickMark val="none"/>
        <c:minorTickMark val="none"/>
        <c:tickLblPos val="nextTo"/>
        <c:crossAx val="39731706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48773C"/>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D5E2-41AD-93B2-78F2342CD301}"/>
              </c:ext>
            </c:extLst>
          </c:dPt>
          <c:dPt>
            <c:idx val="1"/>
            <c:bubble3D val="0"/>
            <c:spPr>
              <a:solidFill>
                <a:srgbClr val="48773C">
                  <a:lumMod val="60000"/>
                  <a:lumOff val="4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D5E2-41AD-93B2-78F2342CD301}"/>
              </c:ext>
            </c:extLst>
          </c:dPt>
          <c:dPt>
            <c:idx val="2"/>
            <c:bubble3D val="0"/>
            <c:spPr>
              <a:solidFill>
                <a:srgbClr val="D2232A"/>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D5E2-41AD-93B2-78F2342CD301}"/>
              </c:ext>
            </c:extLst>
          </c:dPt>
          <c:dPt>
            <c:idx val="3"/>
            <c:bubble3D val="0"/>
            <c:spPr>
              <a:solidFill>
                <a:srgbClr val="D2232A">
                  <a:lumMod val="60000"/>
                  <a:lumOff val="4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D5E2-41AD-93B2-78F2342CD301}"/>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D5E2-41AD-93B2-78F2342CD301}"/>
              </c:ext>
            </c:extLst>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D5E2-41AD-93B2-78F2342CD301}"/>
              </c:ext>
            </c:extLst>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D5E2-41AD-93B2-78F2342CD301}"/>
                </c:ext>
              </c:extLst>
            </c:dLbl>
            <c:dLbl>
              <c:idx val="2"/>
              <c:tx>
                <c:rich>
                  <a:bodyPr/>
                  <a:lstStyle/>
                  <a:p>
                    <a:fld id="{2029DE4E-AB3B-454B-B2A7-36A5CB572200}" type="CATEGORYNAME">
                      <a:rPr lang="en-US"/>
                      <a:pPr/>
                      <a:t>[CATEGORY NAME]</a:t>
                    </a:fld>
                    <a:r>
                      <a:rPr lang="en-US" baseline="0"/>
                      <a:t>
45%</a:t>
                    </a:r>
                  </a:p>
                </c:rich>
              </c:tx>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5-D5E2-41AD-93B2-78F2342CD301}"/>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D5E2-41AD-93B2-78F2342CD301}"/>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Doctor</c:v>
                </c:pt>
                <c:pt idx="1">
                  <c:v>Nurse, midwife, or auxiliary nurse/midwife</c:v>
                </c:pt>
                <c:pt idx="2">
                  <c:v>Unskilled provider</c:v>
                </c:pt>
                <c:pt idx="3">
                  <c:v>No one</c:v>
                </c:pt>
              </c:strCache>
            </c:strRef>
          </c:cat>
          <c:val>
            <c:numRef>
              <c:f>Sheet1!$B$2:$B$5</c:f>
              <c:numCache>
                <c:formatCode>General</c:formatCode>
                <c:ptCount val="4"/>
                <c:pt idx="0">
                  <c:v>9</c:v>
                </c:pt>
                <c:pt idx="1">
                  <c:v>34</c:v>
                </c:pt>
                <c:pt idx="2">
                  <c:v>45</c:v>
                </c:pt>
                <c:pt idx="3">
                  <c:v>11</c:v>
                </c:pt>
              </c:numCache>
            </c:numRef>
          </c:val>
          <c:extLst>
            <c:ext xmlns:c16="http://schemas.microsoft.com/office/drawing/2014/chart" uri="{C3380CC4-5D6E-409C-BE32-E72D297353CC}">
              <c16:uniqueId val="{0000000C-D5E2-41AD-93B2-78F2342CD30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7388149939540504E-2"/>
          <c:w val="0.96616035172886816"/>
          <c:h val="0.77786763655752211"/>
        </c:manualLayout>
      </c:layout>
      <c:barChart>
        <c:barDir val="col"/>
        <c:grouping val="clustered"/>
        <c:varyColors val="0"/>
        <c:ser>
          <c:idx val="0"/>
          <c:order val="0"/>
          <c:tx>
            <c:strRef>
              <c:f>Sheet1!$B$1</c:f>
              <c:strCache>
                <c:ptCount val="1"/>
                <c:pt idx="0">
                  <c:v>Women</c:v>
                </c:pt>
              </c:strCache>
            </c:strRef>
          </c:tx>
          <c:spPr>
            <a:solidFill>
              <a:srgbClr val="9FBFD6"/>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0064-40CE-B920-733472C236AA}"/>
              </c:ext>
            </c:extLst>
          </c:dPt>
          <c:dPt>
            <c:idx val="2"/>
            <c:invertIfNegative val="0"/>
            <c:bubble3D val="0"/>
            <c:extLst>
              <c:ext xmlns:c16="http://schemas.microsoft.com/office/drawing/2014/chart" uri="{C3380CC4-5D6E-409C-BE32-E72D297353CC}">
                <c16:uniqueId val="{00000001-0064-40CE-B920-733472C236A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Reads newspaper</c:v>
                </c:pt>
                <c:pt idx="1">
                  <c:v>Watches television</c:v>
                </c:pt>
                <c:pt idx="2">
                  <c:v>Listens to radio</c:v>
                </c:pt>
                <c:pt idx="3">
                  <c:v>All three</c:v>
                </c:pt>
                <c:pt idx="4">
                  <c:v>No media</c:v>
                </c:pt>
              </c:strCache>
            </c:strRef>
          </c:cat>
          <c:val>
            <c:numRef>
              <c:f>Sheet1!$B$2:$B$6</c:f>
              <c:numCache>
                <c:formatCode>General</c:formatCode>
                <c:ptCount val="5"/>
                <c:pt idx="0">
                  <c:v>5</c:v>
                </c:pt>
                <c:pt idx="1">
                  <c:v>33</c:v>
                </c:pt>
                <c:pt idx="2">
                  <c:v>30</c:v>
                </c:pt>
                <c:pt idx="3">
                  <c:v>3</c:v>
                </c:pt>
                <c:pt idx="4">
                  <c:v>56</c:v>
                </c:pt>
              </c:numCache>
            </c:numRef>
          </c:val>
          <c:extLst>
            <c:ext xmlns:c16="http://schemas.microsoft.com/office/drawing/2014/chart" uri="{C3380CC4-5D6E-409C-BE32-E72D297353CC}">
              <c16:uniqueId val="{00000002-0064-40CE-B920-733472C236AA}"/>
            </c:ext>
          </c:extLst>
        </c:ser>
        <c:ser>
          <c:idx val="1"/>
          <c:order val="1"/>
          <c:tx>
            <c:strRef>
              <c:f>Sheet1!$C$1</c:f>
              <c:strCache>
                <c:ptCount val="1"/>
                <c:pt idx="0">
                  <c:v>Men</c:v>
                </c:pt>
              </c:strCache>
            </c:strRef>
          </c:tx>
          <c:spPr>
            <a:solidFill>
              <a:srgbClr val="6D643E"/>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Reads newspaper</c:v>
                </c:pt>
                <c:pt idx="1">
                  <c:v>Watches television</c:v>
                </c:pt>
                <c:pt idx="2">
                  <c:v>Listens to radio</c:v>
                </c:pt>
                <c:pt idx="3">
                  <c:v>All three</c:v>
                </c:pt>
                <c:pt idx="4">
                  <c:v>No media</c:v>
                </c:pt>
              </c:strCache>
            </c:strRef>
          </c:cat>
          <c:val>
            <c:numRef>
              <c:f>Sheet1!$C$2:$C$6</c:f>
              <c:numCache>
                <c:formatCode>General</c:formatCode>
                <c:ptCount val="5"/>
                <c:pt idx="0">
                  <c:v>15</c:v>
                </c:pt>
                <c:pt idx="1">
                  <c:v>34</c:v>
                </c:pt>
                <c:pt idx="2">
                  <c:v>39</c:v>
                </c:pt>
                <c:pt idx="3">
                  <c:v>11</c:v>
                </c:pt>
                <c:pt idx="4">
                  <c:v>51</c:v>
                </c:pt>
              </c:numCache>
            </c:numRef>
          </c:val>
          <c:extLst>
            <c:ext xmlns:c16="http://schemas.microsoft.com/office/drawing/2014/chart" uri="{C3380CC4-5D6E-409C-BE32-E72D297353CC}">
              <c16:uniqueId val="{00000003-0064-40CE-B920-733472C236AA}"/>
            </c:ext>
          </c:extLst>
        </c:ser>
        <c:dLbls>
          <c:dLblPos val="outEnd"/>
          <c:showLegendKey val="0"/>
          <c:showVal val="1"/>
          <c:showCatName val="0"/>
          <c:showSerName val="0"/>
          <c:showPercent val="0"/>
          <c:showBubbleSize val="0"/>
        </c:dLbls>
        <c:gapWidth val="100"/>
        <c:axId val="165435072"/>
        <c:axId val="311863040"/>
      </c:barChart>
      <c:catAx>
        <c:axId val="1654350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11863040"/>
        <c:crosses val="autoZero"/>
        <c:auto val="1"/>
        <c:lblAlgn val="ctr"/>
        <c:lblOffset val="100"/>
        <c:noMultiLvlLbl val="0"/>
      </c:catAx>
      <c:valAx>
        <c:axId val="311863040"/>
        <c:scaling>
          <c:orientation val="minMax"/>
          <c:max val="100"/>
        </c:scaling>
        <c:delete val="1"/>
        <c:axPos val="l"/>
        <c:numFmt formatCode="General" sourceLinked="1"/>
        <c:majorTickMark val="out"/>
        <c:minorTickMark val="none"/>
        <c:tickLblPos val="nextTo"/>
        <c:crossAx val="16543507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Delivery in a health facility</c:v>
                </c:pt>
              </c:strCache>
            </c:strRef>
          </c:tx>
          <c:spPr>
            <a:ln w="63500" cap="rnd">
              <a:solidFill>
                <a:srgbClr val="6D643E"/>
              </a:solidFill>
              <a:round/>
            </a:ln>
            <a:effectLst/>
          </c:spPr>
          <c:marker>
            <c:symbol val="circle"/>
            <c:size val="5"/>
            <c:spPr>
              <a:solidFill>
                <a:schemeClr val="accent1"/>
              </a:solidFill>
              <a:ln w="63500" cap="rnd">
                <a:solidFill>
                  <a:srgbClr val="6D643E"/>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Sheet1!$B$2:$B$6</c:f>
              <c:numCache>
                <c:formatCode>General</c:formatCode>
                <c:ptCount val="5"/>
                <c:pt idx="0">
                  <c:v>32</c:v>
                </c:pt>
                <c:pt idx="1">
                  <c:v>33</c:v>
                </c:pt>
                <c:pt idx="2">
                  <c:v>35</c:v>
                </c:pt>
                <c:pt idx="3">
                  <c:v>36</c:v>
                </c:pt>
                <c:pt idx="4">
                  <c:v>39</c:v>
                </c:pt>
              </c:numCache>
            </c:numRef>
          </c:val>
          <c:smooth val="0"/>
          <c:extLst>
            <c:ext xmlns:c16="http://schemas.microsoft.com/office/drawing/2014/chart" uri="{C3380CC4-5D6E-409C-BE32-E72D297353CC}">
              <c16:uniqueId val="{00000000-C019-46CD-8EB4-5DE62253A760}"/>
            </c:ext>
          </c:extLst>
        </c:ser>
        <c:ser>
          <c:idx val="1"/>
          <c:order val="1"/>
          <c:tx>
            <c:strRef>
              <c:f>Sheet1!$C$1</c:f>
              <c:strCache>
                <c:ptCount val="1"/>
                <c:pt idx="0">
                  <c:v>Delivery assisted by a skilled provider</c:v>
                </c:pt>
              </c:strCache>
            </c:strRef>
          </c:tx>
          <c:spPr>
            <a:ln w="63500" cap="rnd">
              <a:solidFill>
                <a:srgbClr val="D2232A"/>
              </a:solidFill>
              <a:round/>
            </a:ln>
            <a:effectLst/>
          </c:spPr>
          <c:marker>
            <c:symbol val="circle"/>
            <c:size val="5"/>
            <c:spPr>
              <a:solidFill>
                <a:schemeClr val="accent2"/>
              </a:solidFill>
              <a:ln w="63500">
                <a:solidFill>
                  <a:srgbClr val="D223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Sheet1!$C$2:$C$6</c:f>
              <c:numCache>
                <c:formatCode>General</c:formatCode>
                <c:ptCount val="5"/>
                <c:pt idx="0">
                  <c:v>32</c:v>
                </c:pt>
                <c:pt idx="1">
                  <c:v>35</c:v>
                </c:pt>
                <c:pt idx="2">
                  <c:v>39</c:v>
                </c:pt>
                <c:pt idx="3">
                  <c:v>38</c:v>
                </c:pt>
                <c:pt idx="4">
                  <c:v>43</c:v>
                </c:pt>
              </c:numCache>
            </c:numRef>
          </c:val>
          <c:smooth val="0"/>
          <c:extLst>
            <c:ext xmlns:c16="http://schemas.microsoft.com/office/drawing/2014/chart" uri="{C3380CC4-5D6E-409C-BE32-E72D297353CC}">
              <c16:uniqueId val="{00000001-C019-46CD-8EB4-5DE62253A760}"/>
            </c:ext>
          </c:extLst>
        </c:ser>
        <c:ser>
          <c:idx val="2"/>
          <c:order val="2"/>
          <c:tx>
            <c:strRef>
              <c:f>Sheet1!$D$1</c:f>
              <c:strCache>
                <c:ptCount val="1"/>
                <c:pt idx="0">
                  <c:v>Delivery at home</c:v>
                </c:pt>
              </c:strCache>
            </c:strRef>
          </c:tx>
          <c:spPr>
            <a:ln w="63500" cap="rnd">
              <a:solidFill>
                <a:srgbClr val="48773C"/>
              </a:solidFill>
              <a:round/>
            </a:ln>
            <a:effectLst/>
          </c:spPr>
          <c:marker>
            <c:symbol val="circle"/>
            <c:size val="5"/>
            <c:spPr>
              <a:solidFill>
                <a:schemeClr val="accent3"/>
              </a:solidFill>
              <a:ln w="63500">
                <a:solidFill>
                  <a:srgbClr val="4877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1990 NDHS</c:v>
                </c:pt>
                <c:pt idx="1">
                  <c:v>2003 NDHS</c:v>
                </c:pt>
                <c:pt idx="2">
                  <c:v>2008 NDHS</c:v>
                </c:pt>
                <c:pt idx="3">
                  <c:v>2013 NDHS</c:v>
                </c:pt>
                <c:pt idx="4">
                  <c:v>2018 NDHS</c:v>
                </c:pt>
              </c:strCache>
            </c:strRef>
          </c:cat>
          <c:val>
            <c:numRef>
              <c:f>Sheet1!$D$2:$D$6</c:f>
              <c:numCache>
                <c:formatCode>General</c:formatCode>
                <c:ptCount val="5"/>
                <c:pt idx="0">
                  <c:v>66</c:v>
                </c:pt>
                <c:pt idx="1">
                  <c:v>66</c:v>
                </c:pt>
                <c:pt idx="2">
                  <c:v>62</c:v>
                </c:pt>
                <c:pt idx="3">
                  <c:v>63</c:v>
                </c:pt>
                <c:pt idx="4">
                  <c:v>59</c:v>
                </c:pt>
              </c:numCache>
            </c:numRef>
          </c:val>
          <c:smooth val="0"/>
          <c:extLst>
            <c:ext xmlns:c16="http://schemas.microsoft.com/office/drawing/2014/chart" uri="{C3380CC4-5D6E-409C-BE32-E72D297353CC}">
              <c16:uniqueId val="{00000002-C019-46CD-8EB4-5DE62253A760}"/>
            </c:ext>
          </c:extLst>
        </c:ser>
        <c:dLbls>
          <c:dLblPos val="t"/>
          <c:showLegendKey val="0"/>
          <c:showVal val="1"/>
          <c:showCatName val="0"/>
          <c:showSerName val="0"/>
          <c:showPercent val="0"/>
          <c:showBubbleSize val="0"/>
        </c:dLbls>
        <c:marker val="1"/>
        <c:smooth val="0"/>
        <c:axId val="397318632"/>
        <c:axId val="397811384"/>
      </c:lineChart>
      <c:catAx>
        <c:axId val="397318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7811384"/>
        <c:crosses val="autoZero"/>
        <c:auto val="1"/>
        <c:lblAlgn val="ctr"/>
        <c:lblOffset val="100"/>
        <c:noMultiLvlLbl val="0"/>
      </c:catAx>
      <c:valAx>
        <c:axId val="397811384"/>
        <c:scaling>
          <c:orientation val="minMax"/>
          <c:max val="100"/>
        </c:scaling>
        <c:delete val="1"/>
        <c:axPos val="l"/>
        <c:numFmt formatCode="General" sourceLinked="1"/>
        <c:majorTickMark val="out"/>
        <c:minorTickMark val="none"/>
        <c:tickLblPos val="nextTo"/>
        <c:crossAx val="397318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Mother</c:v>
                </c:pt>
              </c:strCache>
            </c:strRef>
          </c:tx>
          <c:spPr>
            <a:solidFill>
              <a:srgbClr val="9FBFD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543B-4DFF-97A8-3CCDECCBB9E8}"/>
              </c:ext>
            </c:extLst>
          </c:dPt>
          <c:dPt>
            <c:idx val="2"/>
            <c:invertIfNegative val="0"/>
            <c:bubble3D val="0"/>
            <c:spPr>
              <a:solidFill>
                <a:srgbClr val="9FBFD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543B-4DFF-97A8-3CCDECCBB9E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PNC within 4 hours</c:v>
                </c:pt>
                <c:pt idx="1">
                  <c:v>PNC within 2 days</c:v>
                </c:pt>
                <c:pt idx="2">
                  <c:v>No PNC</c:v>
                </c:pt>
              </c:strCache>
            </c:strRef>
          </c:cat>
          <c:val>
            <c:numRef>
              <c:f>Sheet1!$B$2:$B$4</c:f>
              <c:numCache>
                <c:formatCode>General</c:formatCode>
                <c:ptCount val="3"/>
                <c:pt idx="0">
                  <c:v>36</c:v>
                </c:pt>
                <c:pt idx="1">
                  <c:v>42</c:v>
                </c:pt>
                <c:pt idx="2">
                  <c:v>56</c:v>
                </c:pt>
              </c:numCache>
            </c:numRef>
          </c:val>
          <c:extLst>
            <c:ext xmlns:c16="http://schemas.microsoft.com/office/drawing/2014/chart" uri="{C3380CC4-5D6E-409C-BE32-E72D297353CC}">
              <c16:uniqueId val="{00000004-543B-4DFF-97A8-3CCDECCBB9E8}"/>
            </c:ext>
          </c:extLst>
        </c:ser>
        <c:ser>
          <c:idx val="1"/>
          <c:order val="1"/>
          <c:tx>
            <c:strRef>
              <c:f>Sheet1!$C$1</c:f>
              <c:strCache>
                <c:ptCount val="1"/>
                <c:pt idx="0">
                  <c:v>Infant</c:v>
                </c:pt>
              </c:strCache>
            </c:strRef>
          </c:tx>
          <c:spPr>
            <a:solidFill>
              <a:srgbClr val="FCEE1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PNC within 4 hours</c:v>
                </c:pt>
                <c:pt idx="1">
                  <c:v>PNC within 2 days</c:v>
                </c:pt>
                <c:pt idx="2">
                  <c:v>No PNC</c:v>
                </c:pt>
              </c:strCache>
            </c:strRef>
          </c:cat>
          <c:val>
            <c:numRef>
              <c:f>Sheet1!$C$2:$C$4</c:f>
              <c:numCache>
                <c:formatCode>General</c:formatCode>
                <c:ptCount val="3"/>
                <c:pt idx="0">
                  <c:v>32</c:v>
                </c:pt>
                <c:pt idx="1">
                  <c:v>38</c:v>
                </c:pt>
                <c:pt idx="2">
                  <c:v>60</c:v>
                </c:pt>
              </c:numCache>
            </c:numRef>
          </c:val>
          <c:extLst>
            <c:ext xmlns:c16="http://schemas.microsoft.com/office/drawing/2014/chart" uri="{C3380CC4-5D6E-409C-BE32-E72D297353CC}">
              <c16:uniqueId val="{00000005-543B-4DFF-97A8-3CCDECCBB9E8}"/>
            </c:ext>
          </c:extLst>
        </c:ser>
        <c:dLbls>
          <c:dLblPos val="outEnd"/>
          <c:showLegendKey val="0"/>
          <c:showVal val="1"/>
          <c:showCatName val="0"/>
          <c:showSerName val="0"/>
          <c:showPercent val="0"/>
          <c:showBubbleSize val="0"/>
        </c:dLbls>
        <c:gapWidth val="100"/>
        <c:axId val="399106776"/>
        <c:axId val="399107168"/>
      </c:barChart>
      <c:catAx>
        <c:axId val="3991067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9107168"/>
        <c:crosses val="autoZero"/>
        <c:auto val="1"/>
        <c:lblAlgn val="ctr"/>
        <c:lblOffset val="100"/>
        <c:noMultiLvlLbl val="0"/>
      </c:catAx>
      <c:valAx>
        <c:axId val="399107168"/>
        <c:scaling>
          <c:orientation val="minMax"/>
          <c:max val="100"/>
        </c:scaling>
        <c:delete val="1"/>
        <c:axPos val="l"/>
        <c:numFmt formatCode="General" sourceLinked="1"/>
        <c:majorTickMark val="out"/>
        <c:minorTickMark val="none"/>
        <c:tickLblPos val="nextTo"/>
        <c:crossAx val="39910677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998053368328959"/>
          <c:y val="0"/>
          <c:w val="0.64641163604549434"/>
          <c:h val="1"/>
        </c:manualLayout>
      </c:layout>
      <c:barChart>
        <c:barDir val="bar"/>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782-4CDB-96FA-73CC986788B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At least 1 problem accessing health care</c:v>
                </c:pt>
                <c:pt idx="1">
                  <c:v>Distance to health facility</c:v>
                </c:pt>
                <c:pt idx="2">
                  <c:v>Getting money for treatment</c:v>
                </c:pt>
                <c:pt idx="3">
                  <c:v>Not wanting to go alone</c:v>
                </c:pt>
                <c:pt idx="4">
                  <c:v>Getting permission to go for treatment</c:v>
                </c:pt>
              </c:strCache>
            </c:strRef>
          </c:cat>
          <c:val>
            <c:numRef>
              <c:f>Sheet1!$B$2:$B$6</c:f>
              <c:numCache>
                <c:formatCode>General</c:formatCode>
                <c:ptCount val="5"/>
                <c:pt idx="0">
                  <c:v>52</c:v>
                </c:pt>
                <c:pt idx="1">
                  <c:v>26</c:v>
                </c:pt>
                <c:pt idx="2">
                  <c:v>46</c:v>
                </c:pt>
                <c:pt idx="3">
                  <c:v>16</c:v>
                </c:pt>
                <c:pt idx="4">
                  <c:v>11</c:v>
                </c:pt>
              </c:numCache>
            </c:numRef>
          </c:val>
          <c:extLst>
            <c:ext xmlns:c16="http://schemas.microsoft.com/office/drawing/2014/chart" uri="{C3380CC4-5D6E-409C-BE32-E72D297353CC}">
              <c16:uniqueId val="{00000002-2782-4CDB-96FA-73CC986788B0}"/>
            </c:ext>
          </c:extLst>
        </c:ser>
        <c:dLbls>
          <c:showLegendKey val="0"/>
          <c:showVal val="0"/>
          <c:showCatName val="0"/>
          <c:showSerName val="0"/>
          <c:showPercent val="0"/>
          <c:showBubbleSize val="0"/>
        </c:dLbls>
        <c:gapWidth val="100"/>
        <c:axId val="399107952"/>
        <c:axId val="397452392"/>
      </c:barChart>
      <c:catAx>
        <c:axId val="39910795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7452392"/>
        <c:crosses val="autoZero"/>
        <c:auto val="1"/>
        <c:lblAlgn val="ctr"/>
        <c:lblOffset val="100"/>
        <c:noMultiLvlLbl val="0"/>
      </c:catAx>
      <c:valAx>
        <c:axId val="397452392"/>
        <c:scaling>
          <c:orientation val="minMax"/>
          <c:max val="100"/>
        </c:scaling>
        <c:delete val="1"/>
        <c:axPos val="b"/>
        <c:numFmt formatCode="General" sourceLinked="1"/>
        <c:majorTickMark val="none"/>
        <c:minorTickMark val="none"/>
        <c:tickLblPos val="nextTo"/>
        <c:crossAx val="3991079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998053368328959"/>
          <c:y val="0"/>
          <c:w val="0.64641163604549434"/>
          <c:h val="1"/>
        </c:manualLayout>
      </c:layout>
      <c:barChart>
        <c:barDir val="bar"/>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782-4CDB-96FA-73CC986788B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At least 1 problem accessing health care</c:v>
                </c:pt>
                <c:pt idx="1">
                  <c:v>Distance to health facility</c:v>
                </c:pt>
                <c:pt idx="2">
                  <c:v>Getting money for treatment</c:v>
                </c:pt>
                <c:pt idx="3">
                  <c:v>Not wanting to go alone</c:v>
                </c:pt>
                <c:pt idx="4">
                  <c:v>Getting permission to go for treatment</c:v>
                </c:pt>
              </c:strCache>
            </c:strRef>
          </c:cat>
          <c:val>
            <c:numRef>
              <c:f>Sheet1!$B$2:$B$6</c:f>
              <c:numCache>
                <c:formatCode>General</c:formatCode>
                <c:ptCount val="5"/>
                <c:pt idx="0">
                  <c:v>52</c:v>
                </c:pt>
                <c:pt idx="1">
                  <c:v>26</c:v>
                </c:pt>
                <c:pt idx="2">
                  <c:v>46</c:v>
                </c:pt>
                <c:pt idx="3">
                  <c:v>16</c:v>
                </c:pt>
                <c:pt idx="4">
                  <c:v>11</c:v>
                </c:pt>
              </c:numCache>
            </c:numRef>
          </c:val>
          <c:extLst>
            <c:ext xmlns:c16="http://schemas.microsoft.com/office/drawing/2014/chart" uri="{C3380CC4-5D6E-409C-BE32-E72D297353CC}">
              <c16:uniqueId val="{00000002-2782-4CDB-96FA-73CC986788B0}"/>
            </c:ext>
          </c:extLst>
        </c:ser>
        <c:dLbls>
          <c:showLegendKey val="0"/>
          <c:showVal val="0"/>
          <c:showCatName val="0"/>
          <c:showSerName val="0"/>
          <c:showPercent val="0"/>
          <c:showBubbleSize val="0"/>
        </c:dLbls>
        <c:gapWidth val="100"/>
        <c:axId val="399107952"/>
        <c:axId val="397452392"/>
      </c:barChart>
      <c:catAx>
        <c:axId val="39910795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7452392"/>
        <c:crosses val="autoZero"/>
        <c:auto val="1"/>
        <c:lblAlgn val="ctr"/>
        <c:lblOffset val="100"/>
        <c:noMultiLvlLbl val="0"/>
      </c:catAx>
      <c:valAx>
        <c:axId val="397452392"/>
        <c:scaling>
          <c:orientation val="minMax"/>
          <c:max val="100"/>
        </c:scaling>
        <c:delete val="1"/>
        <c:axPos val="b"/>
        <c:numFmt formatCode="General" sourceLinked="1"/>
        <c:majorTickMark val="none"/>
        <c:minorTickMark val="none"/>
        <c:tickLblPos val="nextTo"/>
        <c:crossAx val="3991079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8367593712212817E-2"/>
          <c:w val="1"/>
          <c:h val="0.80694855706519164"/>
        </c:manualLayout>
      </c:layout>
      <c:barChart>
        <c:barDir val="col"/>
        <c:grouping val="clustered"/>
        <c:varyColors val="0"/>
        <c:ser>
          <c:idx val="0"/>
          <c:order val="0"/>
          <c:tx>
            <c:strRef>
              <c:f>Sheet1!$B$1</c:f>
              <c:strCache>
                <c:ptCount val="1"/>
                <c:pt idx="0">
                  <c:v>Series 1</c:v>
                </c:pt>
              </c:strCache>
            </c:strRef>
          </c:tx>
          <c:spPr>
            <a:solidFill>
              <a:srgbClr val="4E8542"/>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4181-4C79-AD3A-97E74CDA689F}"/>
              </c:ext>
            </c:extLst>
          </c:dPt>
          <c:dPt>
            <c:idx val="2"/>
            <c:invertIfNegative val="0"/>
            <c:bubble3D val="0"/>
            <c:extLst>
              <c:ext xmlns:c16="http://schemas.microsoft.com/office/drawing/2014/chart" uri="{C3380CC4-5D6E-409C-BE32-E72D297353CC}">
                <c16:uniqueId val="{00000001-4181-4C79-AD3A-97E74CDA689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Ever breastfed</c:v>
                </c:pt>
                <c:pt idx="1">
                  <c:v>Breastfed within 1 hour of birth</c:v>
                </c:pt>
                <c:pt idx="2">
                  <c:v>Breastfed within 1 day of birth</c:v>
                </c:pt>
              </c:strCache>
            </c:strRef>
          </c:cat>
          <c:val>
            <c:numRef>
              <c:f>Sheet1!$B$2:$B$4</c:f>
              <c:numCache>
                <c:formatCode>General</c:formatCode>
                <c:ptCount val="3"/>
                <c:pt idx="0">
                  <c:v>97</c:v>
                </c:pt>
                <c:pt idx="1">
                  <c:v>42</c:v>
                </c:pt>
                <c:pt idx="2">
                  <c:v>82</c:v>
                </c:pt>
              </c:numCache>
            </c:numRef>
          </c:val>
          <c:extLst>
            <c:ext xmlns:c16="http://schemas.microsoft.com/office/drawing/2014/chart" uri="{C3380CC4-5D6E-409C-BE32-E72D297353CC}">
              <c16:uniqueId val="{00000002-4181-4C79-AD3A-97E74CDA689F}"/>
            </c:ext>
          </c:extLst>
        </c:ser>
        <c:dLbls>
          <c:dLblPos val="outEnd"/>
          <c:showLegendKey val="0"/>
          <c:showVal val="1"/>
          <c:showCatName val="0"/>
          <c:showSerName val="0"/>
          <c:showPercent val="0"/>
          <c:showBubbleSize val="0"/>
        </c:dLbls>
        <c:gapWidth val="100"/>
        <c:axId val="181048272"/>
        <c:axId val="182494608"/>
      </c:barChart>
      <c:catAx>
        <c:axId val="181048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2494608"/>
        <c:crosses val="autoZero"/>
        <c:auto val="1"/>
        <c:lblAlgn val="ctr"/>
        <c:lblOffset val="100"/>
        <c:noMultiLvlLbl val="0"/>
      </c:catAx>
      <c:valAx>
        <c:axId val="182494608"/>
        <c:scaling>
          <c:orientation val="minMax"/>
          <c:max val="100"/>
        </c:scaling>
        <c:delete val="1"/>
        <c:axPos val="l"/>
        <c:numFmt formatCode="General" sourceLinked="1"/>
        <c:majorTickMark val="out"/>
        <c:minorTickMark val="none"/>
        <c:tickLblPos val="nextTo"/>
        <c:crossAx val="181048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5949214026602174E-2"/>
          <c:w val="1"/>
          <c:h val="0.86251092555389464"/>
        </c:manualLayout>
      </c:layout>
      <c:barChart>
        <c:barDir val="col"/>
        <c:grouping val="clustered"/>
        <c:varyColors val="0"/>
        <c:ser>
          <c:idx val="0"/>
          <c:order val="0"/>
          <c:tx>
            <c:strRef>
              <c:f>Sheet1!$B$1</c:f>
              <c:strCache>
                <c:ptCount val="1"/>
                <c:pt idx="0">
                  <c:v>Series 1</c:v>
                </c:pt>
              </c:strCache>
            </c:strRef>
          </c:tx>
          <c:spPr>
            <a:solidFill>
              <a:srgbClr val="4E854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E854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003-454C-A6DD-C61C881E7AD5}"/>
              </c:ext>
            </c:extLst>
          </c:dPt>
          <c:dPt>
            <c:idx val="2"/>
            <c:invertIfNegative val="0"/>
            <c:bubble3D val="0"/>
            <c:spPr>
              <a:solidFill>
                <a:srgbClr val="4E854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003-454C-A6DD-C61C881E7AD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0 to 1 months</c:v>
                </c:pt>
                <c:pt idx="1">
                  <c:v>2 to 3 months</c:v>
                </c:pt>
                <c:pt idx="2">
                  <c:v>4 to 5 months</c:v>
                </c:pt>
                <c:pt idx="4">
                  <c:v>0 to 5 months</c:v>
                </c:pt>
              </c:strCache>
            </c:strRef>
          </c:cat>
          <c:val>
            <c:numRef>
              <c:f>Sheet1!$B$2:$B$6</c:f>
              <c:numCache>
                <c:formatCode>General</c:formatCode>
                <c:ptCount val="5"/>
                <c:pt idx="0">
                  <c:v>39</c:v>
                </c:pt>
                <c:pt idx="1">
                  <c:v>29</c:v>
                </c:pt>
                <c:pt idx="2">
                  <c:v>18</c:v>
                </c:pt>
                <c:pt idx="4">
                  <c:v>29</c:v>
                </c:pt>
              </c:numCache>
            </c:numRef>
          </c:val>
          <c:extLst>
            <c:ext xmlns:c16="http://schemas.microsoft.com/office/drawing/2014/chart" uri="{C3380CC4-5D6E-409C-BE32-E72D297353CC}">
              <c16:uniqueId val="{00000004-A003-454C-A6DD-C61C881E7AD5}"/>
            </c:ext>
          </c:extLst>
        </c:ser>
        <c:dLbls>
          <c:dLblPos val="outEnd"/>
          <c:showLegendKey val="0"/>
          <c:showVal val="1"/>
          <c:showCatName val="0"/>
          <c:showSerName val="0"/>
          <c:showPercent val="0"/>
          <c:showBubbleSize val="0"/>
        </c:dLbls>
        <c:gapWidth val="100"/>
        <c:axId val="182495392"/>
        <c:axId val="182495784"/>
      </c:barChart>
      <c:catAx>
        <c:axId val="1824953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2495784"/>
        <c:crosses val="autoZero"/>
        <c:auto val="1"/>
        <c:lblAlgn val="ctr"/>
        <c:lblOffset val="100"/>
        <c:noMultiLvlLbl val="0"/>
      </c:catAx>
      <c:valAx>
        <c:axId val="182495784"/>
        <c:scaling>
          <c:orientation val="minMax"/>
          <c:max val="100"/>
        </c:scaling>
        <c:delete val="1"/>
        <c:axPos val="l"/>
        <c:numFmt formatCode="General" sourceLinked="1"/>
        <c:majorTickMark val="out"/>
        <c:minorTickMark val="none"/>
        <c:tickLblPos val="nextTo"/>
        <c:crossAx val="182495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8367593712212815E-3"/>
          <c:w val="1"/>
          <c:h val="0.90362338020927557"/>
        </c:manualLayout>
      </c:layout>
      <c:barChart>
        <c:barDir val="col"/>
        <c:grouping val="clustered"/>
        <c:varyColors val="0"/>
        <c:ser>
          <c:idx val="0"/>
          <c:order val="0"/>
          <c:tx>
            <c:strRef>
              <c:f>Sheet1!$B$1</c:f>
              <c:strCache>
                <c:ptCount val="1"/>
                <c:pt idx="0">
                  <c:v>Series 1</c:v>
                </c:pt>
              </c:strCache>
            </c:strRef>
          </c:tx>
          <c:spPr>
            <a:solidFill>
              <a:srgbClr val="4E854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E854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5807-48ED-8B47-83919DDC0483}"/>
              </c:ext>
            </c:extLst>
          </c:dPt>
          <c:dPt>
            <c:idx val="2"/>
            <c:invertIfNegative val="0"/>
            <c:bubble3D val="0"/>
            <c:spPr>
              <a:solidFill>
                <a:srgbClr val="4E854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5807-48ED-8B47-83919DDC0483}"/>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Any breastfeeding</c:v>
                </c:pt>
                <c:pt idx="1">
                  <c:v>Exclusive breastfeeding</c:v>
                </c:pt>
                <c:pt idx="2">
                  <c:v>Predominant breastfeeding</c:v>
                </c:pt>
              </c:strCache>
            </c:strRef>
          </c:cat>
          <c:val>
            <c:numRef>
              <c:f>Sheet1!$B$2:$B$4</c:f>
              <c:numCache>
                <c:formatCode>0.0</c:formatCode>
                <c:ptCount val="3"/>
                <c:pt idx="0">
                  <c:v>18.5</c:v>
                </c:pt>
                <c:pt idx="1">
                  <c:v>2.8</c:v>
                </c:pt>
                <c:pt idx="2">
                  <c:v>6.3</c:v>
                </c:pt>
              </c:numCache>
            </c:numRef>
          </c:val>
          <c:extLst>
            <c:ext xmlns:c16="http://schemas.microsoft.com/office/drawing/2014/chart" uri="{C3380CC4-5D6E-409C-BE32-E72D297353CC}">
              <c16:uniqueId val="{00000004-5807-48ED-8B47-83919DDC0483}"/>
            </c:ext>
          </c:extLst>
        </c:ser>
        <c:dLbls>
          <c:dLblPos val="outEnd"/>
          <c:showLegendKey val="0"/>
          <c:showVal val="1"/>
          <c:showCatName val="0"/>
          <c:showSerName val="0"/>
          <c:showPercent val="0"/>
          <c:showBubbleSize val="0"/>
        </c:dLbls>
        <c:gapWidth val="100"/>
        <c:axId val="181049840"/>
        <c:axId val="181047880"/>
      </c:barChart>
      <c:catAx>
        <c:axId val="1810498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1047880"/>
        <c:crosses val="autoZero"/>
        <c:auto val="1"/>
        <c:lblAlgn val="ctr"/>
        <c:lblOffset val="100"/>
        <c:noMultiLvlLbl val="0"/>
      </c:catAx>
      <c:valAx>
        <c:axId val="181047880"/>
        <c:scaling>
          <c:orientation val="minMax"/>
          <c:max val="50"/>
        </c:scaling>
        <c:delete val="1"/>
        <c:axPos val="l"/>
        <c:numFmt formatCode="0.0" sourceLinked="1"/>
        <c:majorTickMark val="out"/>
        <c:minorTickMark val="none"/>
        <c:tickLblPos val="nextTo"/>
        <c:crossAx val="1810498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chemeClr val="accent1"/>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F8EE-4CF2-AC39-48F1EB33552A}"/>
              </c:ext>
            </c:extLst>
          </c:dPt>
          <c:dPt>
            <c:idx val="1"/>
            <c:bubble3D val="0"/>
            <c:spPr>
              <a:solidFill>
                <a:schemeClr val="accent2"/>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F8EE-4CF2-AC39-48F1EB33552A}"/>
              </c:ext>
            </c:extLst>
          </c:dPt>
          <c:dPt>
            <c:idx val="2"/>
            <c:bubble3D val="0"/>
            <c:spPr>
              <a:solidFill>
                <a:schemeClr val="accent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F8EE-4CF2-AC39-48F1EB33552A}"/>
              </c:ext>
            </c:extLst>
          </c:dPt>
          <c:dPt>
            <c:idx val="3"/>
            <c:bubble3D val="0"/>
            <c:spPr>
              <a:solidFill>
                <a:schemeClr val="accent4"/>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F8EE-4CF2-AC39-48F1EB33552A}"/>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F8EE-4CF2-AC39-48F1EB33552A}"/>
              </c:ext>
            </c:extLst>
          </c:dPt>
          <c:dPt>
            <c:idx val="5"/>
            <c:bubble3D val="0"/>
            <c:spPr>
              <a:solidFill>
                <a:schemeClr val="accent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F8EE-4CF2-AC39-48F1EB33552A}"/>
              </c:ext>
            </c:extLst>
          </c:dPt>
          <c:dLbls>
            <c:dLbl>
              <c:idx val="1"/>
              <c:delete val="1"/>
              <c:extLst>
                <c:ext xmlns:c15="http://schemas.microsoft.com/office/drawing/2012/chart" uri="{CE6537A1-D6FC-4f65-9D91-7224C49458BB}"/>
                <c:ext xmlns:c16="http://schemas.microsoft.com/office/drawing/2014/chart" uri="{C3380CC4-5D6E-409C-BE32-E72D297353CC}">
                  <c16:uniqueId val="{00000003-F8EE-4CF2-AC39-48F1EB33552A}"/>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F8EE-4CF2-AC39-48F1EB33552A}"/>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Exclusively breastfed</c:v>
                </c:pt>
                <c:pt idx="1">
                  <c:v>Breast milk plus other liquids</c:v>
                </c:pt>
                <c:pt idx="2">
                  <c:v>Breast milk plus complementary foods</c:v>
                </c:pt>
                <c:pt idx="3">
                  <c:v>Not breastfed</c:v>
                </c:pt>
              </c:strCache>
            </c:strRef>
          </c:cat>
          <c:val>
            <c:numRef>
              <c:f>Sheet1!$B$2:$B$5</c:f>
              <c:numCache>
                <c:formatCode>General</c:formatCode>
                <c:ptCount val="4"/>
                <c:pt idx="0">
                  <c:v>29</c:v>
                </c:pt>
                <c:pt idx="1">
                  <c:v>48</c:v>
                </c:pt>
                <c:pt idx="2">
                  <c:v>22</c:v>
                </c:pt>
                <c:pt idx="3">
                  <c:v>2</c:v>
                </c:pt>
              </c:numCache>
            </c:numRef>
          </c:val>
          <c:extLst>
            <c:ext xmlns:c16="http://schemas.microsoft.com/office/drawing/2014/chart" uri="{C3380CC4-5D6E-409C-BE32-E72D297353CC}">
              <c16:uniqueId val="{0000000C-F8EE-4CF2-AC39-48F1EB33552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6.7714631197097946E-2"/>
          <c:w val="1"/>
          <c:h val="0.8407455083833989"/>
        </c:manualLayout>
      </c:layout>
      <c:barChart>
        <c:barDir val="col"/>
        <c:grouping val="clustered"/>
        <c:varyColors val="0"/>
        <c:ser>
          <c:idx val="0"/>
          <c:order val="0"/>
          <c:tx>
            <c:strRef>
              <c:f>Sheet1!$B$1</c:f>
              <c:strCache>
                <c:ptCount val="1"/>
                <c:pt idx="0">
                  <c:v>Breastfed children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584C-454D-AB3E-68644ABD94B7}"/>
              </c:ext>
            </c:extLst>
          </c:dPt>
          <c:dPt>
            <c:idx val="2"/>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584C-454D-AB3E-68644ABD94B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Sheet1!$B$2:$B$4</c:f>
              <c:numCache>
                <c:formatCode>General</c:formatCode>
                <c:ptCount val="3"/>
                <c:pt idx="0">
                  <c:v>22</c:v>
                </c:pt>
                <c:pt idx="1">
                  <c:v>44</c:v>
                </c:pt>
                <c:pt idx="2">
                  <c:v>11</c:v>
                </c:pt>
              </c:numCache>
            </c:numRef>
          </c:val>
          <c:extLst>
            <c:ext xmlns:c16="http://schemas.microsoft.com/office/drawing/2014/chart" uri="{C3380CC4-5D6E-409C-BE32-E72D297353CC}">
              <c16:uniqueId val="{00000004-584C-454D-AB3E-68644ABD94B7}"/>
            </c:ext>
          </c:extLst>
        </c:ser>
        <c:ser>
          <c:idx val="1"/>
          <c:order val="1"/>
          <c:tx>
            <c:strRef>
              <c:f>Sheet1!$C$1</c:f>
              <c:strCache>
                <c:ptCount val="1"/>
                <c:pt idx="0">
                  <c:v>Non-breastfed children</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Sheet1!$C$2:$C$4</c:f>
              <c:numCache>
                <c:formatCode>General</c:formatCode>
                <c:ptCount val="3"/>
                <c:pt idx="0">
                  <c:v>25</c:v>
                </c:pt>
                <c:pt idx="1">
                  <c:v>36</c:v>
                </c:pt>
                <c:pt idx="2">
                  <c:v>10</c:v>
                </c:pt>
              </c:numCache>
            </c:numRef>
          </c:val>
          <c:extLst>
            <c:ext xmlns:c16="http://schemas.microsoft.com/office/drawing/2014/chart" uri="{C3380CC4-5D6E-409C-BE32-E72D297353CC}">
              <c16:uniqueId val="{00000005-584C-454D-AB3E-68644ABD94B7}"/>
            </c:ext>
          </c:extLst>
        </c:ser>
        <c:ser>
          <c:idx val="2"/>
          <c:order val="2"/>
          <c:tx>
            <c:strRef>
              <c:f>Sheet1!$D$1</c:f>
              <c:strCache>
                <c:ptCount val="1"/>
                <c:pt idx="0">
                  <c:v>All children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Sheet1!$D$2:$D$4</c:f>
              <c:numCache>
                <c:formatCode>General</c:formatCode>
                <c:ptCount val="3"/>
                <c:pt idx="0">
                  <c:v>23</c:v>
                </c:pt>
                <c:pt idx="1">
                  <c:v>42</c:v>
                </c:pt>
                <c:pt idx="2">
                  <c:v>11</c:v>
                </c:pt>
              </c:numCache>
            </c:numRef>
          </c:val>
          <c:extLst>
            <c:ext xmlns:c16="http://schemas.microsoft.com/office/drawing/2014/chart" uri="{C3380CC4-5D6E-409C-BE32-E72D297353CC}">
              <c16:uniqueId val="{00000006-584C-454D-AB3E-68644ABD94B7}"/>
            </c:ext>
          </c:extLst>
        </c:ser>
        <c:dLbls>
          <c:dLblPos val="outEnd"/>
          <c:showLegendKey val="0"/>
          <c:showVal val="1"/>
          <c:showCatName val="0"/>
          <c:showSerName val="0"/>
          <c:showPercent val="0"/>
          <c:showBubbleSize val="0"/>
        </c:dLbls>
        <c:gapWidth val="100"/>
        <c:axId val="181050624"/>
        <c:axId val="179511416"/>
      </c:barChart>
      <c:catAx>
        <c:axId val="1810506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79511416"/>
        <c:crosses val="autoZero"/>
        <c:auto val="1"/>
        <c:lblAlgn val="ctr"/>
        <c:lblOffset val="100"/>
        <c:noMultiLvlLbl val="0"/>
      </c:catAx>
      <c:valAx>
        <c:axId val="179511416"/>
        <c:scaling>
          <c:orientation val="minMax"/>
          <c:max val="100"/>
        </c:scaling>
        <c:delete val="1"/>
        <c:axPos val="l"/>
        <c:numFmt formatCode="General" sourceLinked="1"/>
        <c:majorTickMark val="out"/>
        <c:minorTickMark val="none"/>
        <c:tickLblPos val="nextTo"/>
        <c:crossAx val="18105062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5.5622732769044739E-2"/>
          <c:w val="1"/>
          <c:h val="0.79969341800835958"/>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lumMod val="50000"/>
                </a:scheme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244-4C91-8989-47889CC43F50}"/>
              </c:ext>
            </c:extLst>
          </c:dPt>
          <c:dPt>
            <c:idx val="2"/>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244-4C91-8989-47889CC43F5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anaemia      (&lt;11.0 g/dl)</c:v>
                </c:pt>
                <c:pt idx="1">
                  <c:v>Mild anaemia      (10.0-10.9 g/dl)</c:v>
                </c:pt>
                <c:pt idx="2">
                  <c:v>Moderate anaemia      (7.0-9.9 g/dl)</c:v>
                </c:pt>
                <c:pt idx="3">
                  <c:v>Severe anaemia      (&lt;7.0 g/dl)</c:v>
                </c:pt>
              </c:strCache>
            </c:strRef>
          </c:cat>
          <c:val>
            <c:numRef>
              <c:f>Sheet1!$B$2:$B$5</c:f>
              <c:numCache>
                <c:formatCode>General</c:formatCode>
                <c:ptCount val="4"/>
                <c:pt idx="0">
                  <c:v>68</c:v>
                </c:pt>
                <c:pt idx="1">
                  <c:v>27</c:v>
                </c:pt>
                <c:pt idx="2">
                  <c:v>38</c:v>
                </c:pt>
                <c:pt idx="3">
                  <c:v>3</c:v>
                </c:pt>
              </c:numCache>
            </c:numRef>
          </c:val>
          <c:extLst>
            <c:ext xmlns:c16="http://schemas.microsoft.com/office/drawing/2014/chart" uri="{C3380CC4-5D6E-409C-BE32-E72D297353CC}">
              <c16:uniqueId val="{00000004-6244-4C91-8989-47889CC43F50}"/>
            </c:ext>
          </c:extLst>
        </c:ser>
        <c:dLbls>
          <c:dLblPos val="outEnd"/>
          <c:showLegendKey val="0"/>
          <c:showVal val="1"/>
          <c:showCatName val="0"/>
          <c:showSerName val="0"/>
          <c:showPercent val="0"/>
          <c:showBubbleSize val="0"/>
        </c:dLbls>
        <c:gapWidth val="100"/>
        <c:axId val="179510632"/>
        <c:axId val="179510240"/>
      </c:barChart>
      <c:catAx>
        <c:axId val="179510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79510240"/>
        <c:crosses val="autoZero"/>
        <c:auto val="1"/>
        <c:lblAlgn val="ctr"/>
        <c:lblOffset val="100"/>
        <c:noMultiLvlLbl val="0"/>
      </c:catAx>
      <c:valAx>
        <c:axId val="179510240"/>
        <c:scaling>
          <c:orientation val="minMax"/>
          <c:max val="100"/>
        </c:scaling>
        <c:delete val="1"/>
        <c:axPos val="l"/>
        <c:numFmt formatCode="General" sourceLinked="1"/>
        <c:majorTickMark val="out"/>
        <c:minorTickMark val="none"/>
        <c:tickLblPos val="nextTo"/>
        <c:crossAx val="179510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7.1959363604337856E-2"/>
          <c:w val="0.96616035172886816"/>
          <c:h val="0.83154328804425448"/>
        </c:manualLayout>
      </c:layout>
      <c:barChart>
        <c:barDir val="col"/>
        <c:grouping val="clustered"/>
        <c:varyColors val="0"/>
        <c:ser>
          <c:idx val="0"/>
          <c:order val="0"/>
          <c:tx>
            <c:strRef>
              <c:f>Sheet1!$B$1</c:f>
              <c:strCache>
                <c:ptCount val="1"/>
                <c:pt idx="0">
                  <c:v>Women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16</c:v>
                </c:pt>
                <c:pt idx="1">
                  <c:v>28</c:v>
                </c:pt>
                <c:pt idx="2">
                  <c:v>6</c:v>
                </c:pt>
              </c:numCache>
            </c:numRef>
          </c:val>
          <c:extLst>
            <c:ext xmlns:c16="http://schemas.microsoft.com/office/drawing/2014/chart" uri="{C3380CC4-5D6E-409C-BE32-E72D297353CC}">
              <c16:uniqueId val="{00000000-524C-46F7-A584-0552FF666112}"/>
            </c:ext>
          </c:extLst>
        </c:ser>
        <c:ser>
          <c:idx val="1"/>
          <c:order val="1"/>
          <c:tx>
            <c:strRef>
              <c:f>Sheet1!$C$1</c:f>
              <c:strCache>
                <c:ptCount val="1"/>
                <c:pt idx="0">
                  <c:v>Men</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35</c:v>
                </c:pt>
                <c:pt idx="1">
                  <c:v>50</c:v>
                </c:pt>
                <c:pt idx="2">
                  <c:v>22</c:v>
                </c:pt>
              </c:numCache>
            </c:numRef>
          </c:val>
          <c:extLst>
            <c:ext xmlns:c16="http://schemas.microsoft.com/office/drawing/2014/chart" uri="{C3380CC4-5D6E-409C-BE32-E72D297353CC}">
              <c16:uniqueId val="{00000001-524C-46F7-A584-0552FF666112}"/>
            </c:ext>
          </c:extLst>
        </c:ser>
        <c:dLbls>
          <c:dLblPos val="outEnd"/>
          <c:showLegendKey val="0"/>
          <c:showVal val="1"/>
          <c:showCatName val="0"/>
          <c:showSerName val="0"/>
          <c:showPercent val="0"/>
          <c:showBubbleSize val="0"/>
        </c:dLbls>
        <c:gapWidth val="100"/>
        <c:axId val="311863824"/>
        <c:axId val="311864216"/>
      </c:barChart>
      <c:catAx>
        <c:axId val="3118638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11864216"/>
        <c:crosses val="autoZero"/>
        <c:auto val="1"/>
        <c:lblAlgn val="ctr"/>
        <c:lblOffset val="100"/>
        <c:noMultiLvlLbl val="0"/>
      </c:catAx>
      <c:valAx>
        <c:axId val="311864216"/>
        <c:scaling>
          <c:orientation val="minMax"/>
          <c:max val="100"/>
        </c:scaling>
        <c:delete val="1"/>
        <c:axPos val="l"/>
        <c:numFmt formatCode="0" sourceLinked="1"/>
        <c:majorTickMark val="out"/>
        <c:minorTickMark val="none"/>
        <c:tickLblPos val="nextTo"/>
        <c:crossAx val="31186382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5.3204353083434096E-2"/>
          <c:w val="1"/>
          <c:h val="0.85525578649706269"/>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lumMod val="50000"/>
                </a:scheme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EA46-4AFC-B95A-23978104E8B7}"/>
              </c:ext>
            </c:extLst>
          </c:dPt>
          <c:dPt>
            <c:idx val="2"/>
            <c:invertIfNegative val="0"/>
            <c:bubble3D val="0"/>
            <c:extLst>
              <c:ext xmlns:c16="http://schemas.microsoft.com/office/drawing/2014/chart" uri="{C3380CC4-5D6E-409C-BE32-E72D297353CC}">
                <c16:uniqueId val="{00000002-EA46-4AFC-B95A-23978104E8B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anaemia</c:v>
                </c:pt>
                <c:pt idx="1">
                  <c:v>Mild anaemia</c:v>
                </c:pt>
                <c:pt idx="2">
                  <c:v>Moderate anaemia</c:v>
                </c:pt>
                <c:pt idx="3">
                  <c:v>Severe anaemia</c:v>
                </c:pt>
              </c:strCache>
            </c:strRef>
          </c:cat>
          <c:val>
            <c:numRef>
              <c:f>Sheet1!$B$2:$B$5</c:f>
              <c:numCache>
                <c:formatCode>General</c:formatCode>
                <c:ptCount val="4"/>
                <c:pt idx="0">
                  <c:v>58</c:v>
                </c:pt>
                <c:pt idx="1">
                  <c:v>28</c:v>
                </c:pt>
                <c:pt idx="2">
                  <c:v>28</c:v>
                </c:pt>
                <c:pt idx="3">
                  <c:v>2</c:v>
                </c:pt>
              </c:numCache>
            </c:numRef>
          </c:val>
          <c:extLst>
            <c:ext xmlns:c16="http://schemas.microsoft.com/office/drawing/2014/chart" uri="{C3380CC4-5D6E-409C-BE32-E72D297353CC}">
              <c16:uniqueId val="{00000003-EA46-4AFC-B95A-23978104E8B7}"/>
            </c:ext>
          </c:extLst>
        </c:ser>
        <c:dLbls>
          <c:dLblPos val="outEnd"/>
          <c:showLegendKey val="0"/>
          <c:showVal val="1"/>
          <c:showCatName val="0"/>
          <c:showSerName val="0"/>
          <c:showPercent val="0"/>
          <c:showBubbleSize val="0"/>
        </c:dLbls>
        <c:gapWidth val="100"/>
        <c:axId val="522617448"/>
        <c:axId val="522617840"/>
      </c:barChart>
      <c:catAx>
        <c:axId val="522617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2617840"/>
        <c:crosses val="autoZero"/>
        <c:auto val="1"/>
        <c:lblAlgn val="ctr"/>
        <c:lblOffset val="100"/>
        <c:noMultiLvlLbl val="0"/>
      </c:catAx>
      <c:valAx>
        <c:axId val="522617840"/>
        <c:scaling>
          <c:orientation val="minMax"/>
          <c:max val="100"/>
        </c:scaling>
        <c:delete val="1"/>
        <c:axPos val="l"/>
        <c:numFmt formatCode="General" sourceLinked="1"/>
        <c:majorTickMark val="out"/>
        <c:minorTickMark val="none"/>
        <c:tickLblPos val="nextTo"/>
        <c:crossAx val="5226174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6.1142484402273371E-2"/>
          <c:w val="0.96616035172886816"/>
          <c:h val="0.75539905819728737"/>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C6DB-4C0A-BA7A-68DB5AE73D6D}"/>
              </c:ext>
            </c:extLst>
          </c:dPt>
          <c:dPt>
            <c:idx val="2"/>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C6DB-4C0A-BA7A-68DB5AE73D6D}"/>
              </c:ext>
            </c:extLst>
          </c:dPt>
          <c:dPt>
            <c:idx val="3"/>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C6DB-4C0A-BA7A-68DB5AE73D6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Consumed foods rich in vitamin A in last 24 hours</c:v>
                </c:pt>
                <c:pt idx="1">
                  <c:v>Consumed foods rich in iron in last 24 hours</c:v>
                </c:pt>
                <c:pt idx="2">
                  <c:v>Given vitamin A supplement in last 6 months</c:v>
                </c:pt>
                <c:pt idx="3">
                  <c:v>Given iron supplement in past 7 days</c:v>
                </c:pt>
              </c:strCache>
            </c:strRef>
          </c:cat>
          <c:val>
            <c:numRef>
              <c:f>Sheet1!$B$2:$B$5</c:f>
              <c:numCache>
                <c:formatCode>General</c:formatCode>
                <c:ptCount val="4"/>
                <c:pt idx="0">
                  <c:v>59</c:v>
                </c:pt>
                <c:pt idx="1">
                  <c:v>41</c:v>
                </c:pt>
                <c:pt idx="2">
                  <c:v>45</c:v>
                </c:pt>
                <c:pt idx="3">
                  <c:v>17</c:v>
                </c:pt>
              </c:numCache>
            </c:numRef>
          </c:val>
          <c:extLst>
            <c:ext xmlns:c16="http://schemas.microsoft.com/office/drawing/2014/chart" uri="{C3380CC4-5D6E-409C-BE32-E72D297353CC}">
              <c16:uniqueId val="{00000006-C6DB-4C0A-BA7A-68DB5AE73D6D}"/>
            </c:ext>
          </c:extLst>
        </c:ser>
        <c:dLbls>
          <c:dLblPos val="outEnd"/>
          <c:showLegendKey val="0"/>
          <c:showVal val="1"/>
          <c:showCatName val="0"/>
          <c:showSerName val="0"/>
          <c:showPercent val="0"/>
          <c:showBubbleSize val="0"/>
        </c:dLbls>
        <c:gapWidth val="100"/>
        <c:axId val="522619800"/>
        <c:axId val="522620192"/>
      </c:barChart>
      <c:catAx>
        <c:axId val="522619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22620192"/>
        <c:crosses val="autoZero"/>
        <c:auto val="1"/>
        <c:lblAlgn val="ctr"/>
        <c:lblOffset val="100"/>
        <c:noMultiLvlLbl val="0"/>
      </c:catAx>
      <c:valAx>
        <c:axId val="522620192"/>
        <c:scaling>
          <c:orientation val="minMax"/>
          <c:max val="100"/>
        </c:scaling>
        <c:delete val="1"/>
        <c:axPos val="l"/>
        <c:numFmt formatCode="General" sourceLinked="1"/>
        <c:majorTickMark val="out"/>
        <c:minorTickMark val="none"/>
        <c:tickLblPos val="nextTo"/>
        <c:crossAx val="522619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5381658305059949E-3"/>
          <c:y val="5.956474190726159E-2"/>
          <c:w val="0.99538550250848201"/>
          <c:h val="0.8488952517298974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FB7-4D77-92F4-47D55B6B765E}"/>
              </c:ext>
            </c:extLst>
          </c:dPt>
          <c:dPt>
            <c:idx val="2"/>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FB7-4D77-92F4-47D55B6B765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&lt;60 days</c:v>
                </c:pt>
                <c:pt idx="2">
                  <c:v>60 to 89 days</c:v>
                </c:pt>
                <c:pt idx="3">
                  <c:v>90+ days</c:v>
                </c:pt>
              </c:strCache>
            </c:strRef>
          </c:cat>
          <c:val>
            <c:numRef>
              <c:f>Sheet1!$B$2:$B$5</c:f>
              <c:numCache>
                <c:formatCode>General</c:formatCode>
                <c:ptCount val="4"/>
                <c:pt idx="0">
                  <c:v>31</c:v>
                </c:pt>
                <c:pt idx="1">
                  <c:v>25</c:v>
                </c:pt>
                <c:pt idx="2">
                  <c:v>8</c:v>
                </c:pt>
                <c:pt idx="3">
                  <c:v>31</c:v>
                </c:pt>
              </c:numCache>
            </c:numRef>
          </c:val>
          <c:extLst>
            <c:ext xmlns:c16="http://schemas.microsoft.com/office/drawing/2014/chart" uri="{C3380CC4-5D6E-409C-BE32-E72D297353CC}">
              <c16:uniqueId val="{00000004-2FB7-4D77-92F4-47D55B6B765E}"/>
            </c:ext>
          </c:extLst>
        </c:ser>
        <c:dLbls>
          <c:dLblPos val="outEnd"/>
          <c:showLegendKey val="0"/>
          <c:showVal val="1"/>
          <c:showCatName val="0"/>
          <c:showSerName val="0"/>
          <c:showPercent val="0"/>
          <c:showBubbleSize val="0"/>
        </c:dLbls>
        <c:gapWidth val="100"/>
        <c:axId val="521689512"/>
        <c:axId val="521689904"/>
      </c:barChart>
      <c:catAx>
        <c:axId val="5216895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689904"/>
        <c:crosses val="autoZero"/>
        <c:auto val="1"/>
        <c:lblAlgn val="ctr"/>
        <c:lblOffset val="100"/>
        <c:noMultiLvlLbl val="0"/>
      </c:catAx>
      <c:valAx>
        <c:axId val="521689904"/>
        <c:scaling>
          <c:orientation val="minMax"/>
          <c:max val="100"/>
        </c:scaling>
        <c:delete val="1"/>
        <c:axPos val="l"/>
        <c:numFmt formatCode="General" sourceLinked="1"/>
        <c:majorTickMark val="out"/>
        <c:minorTickMark val="none"/>
        <c:tickLblPos val="nextTo"/>
        <c:crossAx val="5216895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6.529625151148731E-2"/>
          <c:w val="1"/>
          <c:h val="0.84316388806900955"/>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6C55-4210-93CD-74CF125261D8}"/>
              </c:ext>
            </c:extLst>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6C55-4210-93CD-74CF125261D8}"/>
              </c:ext>
            </c:extLst>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6C55-4210-93CD-74CF125261D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97</c:v>
                </c:pt>
                <c:pt idx="1">
                  <c:v>98</c:v>
                </c:pt>
                <c:pt idx="2">
                  <c:v>96</c:v>
                </c:pt>
              </c:numCache>
            </c:numRef>
          </c:val>
          <c:extLst>
            <c:ext xmlns:c16="http://schemas.microsoft.com/office/drawing/2014/chart" uri="{C3380CC4-5D6E-409C-BE32-E72D297353CC}">
              <c16:uniqueId val="{00000005-6C55-4210-93CD-74CF125261D8}"/>
            </c:ext>
          </c:extLst>
        </c:ser>
        <c:dLbls>
          <c:dLblPos val="outEnd"/>
          <c:showLegendKey val="0"/>
          <c:showVal val="1"/>
          <c:showCatName val="0"/>
          <c:showSerName val="0"/>
          <c:showPercent val="0"/>
          <c:showBubbleSize val="0"/>
        </c:dLbls>
        <c:gapWidth val="100"/>
        <c:axId val="521691080"/>
        <c:axId val="521691472"/>
      </c:barChart>
      <c:catAx>
        <c:axId val="5216910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691472"/>
        <c:crosses val="autoZero"/>
        <c:auto val="1"/>
        <c:lblAlgn val="ctr"/>
        <c:lblOffset val="100"/>
        <c:noMultiLvlLbl val="0"/>
      </c:catAx>
      <c:valAx>
        <c:axId val="521691472"/>
        <c:scaling>
          <c:orientation val="minMax"/>
          <c:max val="100"/>
          <c:min val="0"/>
        </c:scaling>
        <c:delete val="1"/>
        <c:axPos val="l"/>
        <c:numFmt formatCode="General" sourceLinked="1"/>
        <c:majorTickMark val="out"/>
        <c:minorTickMark val="none"/>
        <c:tickLblPos val="nextTo"/>
        <c:crossAx val="521691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85047939140618323"/>
        </c:manualLayout>
      </c:layout>
      <c:barChart>
        <c:barDir val="col"/>
        <c:grouping val="clustered"/>
        <c:varyColors val="0"/>
        <c:ser>
          <c:idx val="0"/>
          <c:order val="0"/>
          <c:tx>
            <c:strRef>
              <c:f>Sheet1!$B$1</c:f>
              <c:strCache>
                <c:ptCount val="1"/>
                <c:pt idx="0">
                  <c:v>Total</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54B5-43ED-9F7E-352A061444C8}"/>
              </c:ext>
            </c:extLst>
          </c:dPt>
          <c:dPt>
            <c:idx val="2"/>
            <c:invertIfNegative val="0"/>
            <c:bubble3D val="0"/>
            <c:spPr>
              <a:solidFill>
                <a:srgbClr val="48773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54B5-43ED-9F7E-352A061444C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Stunted 
(too short for age)</c:v>
                </c:pt>
                <c:pt idx="1">
                  <c:v>Wasted
(too thin for height)</c:v>
                </c:pt>
                <c:pt idx="2">
                  <c:v>Underweight
(too thin for age)</c:v>
                </c:pt>
              </c:strCache>
            </c:strRef>
          </c:cat>
          <c:val>
            <c:numRef>
              <c:f>Sheet1!$B$2:$B$4</c:f>
              <c:numCache>
                <c:formatCode>General</c:formatCode>
                <c:ptCount val="3"/>
                <c:pt idx="0">
                  <c:v>37</c:v>
                </c:pt>
                <c:pt idx="1">
                  <c:v>7</c:v>
                </c:pt>
                <c:pt idx="2">
                  <c:v>22</c:v>
                </c:pt>
              </c:numCache>
            </c:numRef>
          </c:val>
          <c:extLst>
            <c:ext xmlns:c16="http://schemas.microsoft.com/office/drawing/2014/chart" uri="{C3380CC4-5D6E-409C-BE32-E72D297353CC}">
              <c16:uniqueId val="{00000004-54B5-43ED-9F7E-352A061444C8}"/>
            </c:ext>
          </c:extLst>
        </c:ser>
        <c:ser>
          <c:idx val="1"/>
          <c:order val="1"/>
          <c:tx>
            <c:strRef>
              <c:f>Sheet1!$C$1</c:f>
              <c:strCache>
                <c:ptCount val="1"/>
                <c:pt idx="0">
                  <c:v>Urban</c:v>
                </c:pt>
              </c:strCache>
            </c:strRef>
          </c:tx>
          <c:spPr>
            <a:solidFill>
              <a:srgbClr val="FCEE1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Stunted 
(too short for age)</c:v>
                </c:pt>
                <c:pt idx="1">
                  <c:v>Wasted
(too thin for height)</c:v>
                </c:pt>
                <c:pt idx="2">
                  <c:v>Underweight
(too thin for age)</c:v>
                </c:pt>
              </c:strCache>
            </c:strRef>
          </c:cat>
          <c:val>
            <c:numRef>
              <c:f>Sheet1!$C$2:$C$4</c:f>
              <c:numCache>
                <c:formatCode>General</c:formatCode>
                <c:ptCount val="3"/>
                <c:pt idx="0">
                  <c:v>27</c:v>
                </c:pt>
                <c:pt idx="1">
                  <c:v>5</c:v>
                </c:pt>
                <c:pt idx="2">
                  <c:v>15</c:v>
                </c:pt>
              </c:numCache>
            </c:numRef>
          </c:val>
          <c:extLst>
            <c:ext xmlns:c16="http://schemas.microsoft.com/office/drawing/2014/chart" uri="{C3380CC4-5D6E-409C-BE32-E72D297353CC}">
              <c16:uniqueId val="{00000005-54B5-43ED-9F7E-352A061444C8}"/>
            </c:ext>
          </c:extLst>
        </c:ser>
        <c:ser>
          <c:idx val="2"/>
          <c:order val="2"/>
          <c:tx>
            <c:strRef>
              <c:f>Sheet1!$D$1</c:f>
              <c:strCache>
                <c:ptCount val="1"/>
                <c:pt idx="0">
                  <c:v>Rural</c:v>
                </c:pt>
              </c:strCache>
            </c:strRef>
          </c:tx>
          <c:spPr>
            <a:solidFill>
              <a:srgbClr val="D223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Stunted 
(too short for age)</c:v>
                </c:pt>
                <c:pt idx="1">
                  <c:v>Wasted
(too thin for height)</c:v>
                </c:pt>
                <c:pt idx="2">
                  <c:v>Underweight
(too thin for age)</c:v>
                </c:pt>
              </c:strCache>
            </c:strRef>
          </c:cat>
          <c:val>
            <c:numRef>
              <c:f>Sheet1!$D$2:$D$4</c:f>
              <c:numCache>
                <c:formatCode>General</c:formatCode>
                <c:ptCount val="3"/>
                <c:pt idx="0">
                  <c:v>45</c:v>
                </c:pt>
                <c:pt idx="1">
                  <c:v>8</c:v>
                </c:pt>
                <c:pt idx="2">
                  <c:v>27</c:v>
                </c:pt>
              </c:numCache>
            </c:numRef>
          </c:val>
          <c:extLst>
            <c:ext xmlns:c16="http://schemas.microsoft.com/office/drawing/2014/chart" uri="{C3380CC4-5D6E-409C-BE32-E72D297353CC}">
              <c16:uniqueId val="{00000006-54B5-43ED-9F7E-352A061444C8}"/>
            </c:ext>
          </c:extLst>
        </c:ser>
        <c:dLbls>
          <c:dLblPos val="outEnd"/>
          <c:showLegendKey val="0"/>
          <c:showVal val="1"/>
          <c:showCatName val="0"/>
          <c:showSerName val="0"/>
          <c:showPercent val="0"/>
          <c:showBubbleSize val="0"/>
        </c:dLbls>
        <c:gapWidth val="100"/>
        <c:axId val="521691864"/>
        <c:axId val="521692256"/>
      </c:barChart>
      <c:catAx>
        <c:axId val="5216918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692256"/>
        <c:crosses val="autoZero"/>
        <c:auto val="1"/>
        <c:lblAlgn val="ctr"/>
        <c:lblOffset val="100"/>
        <c:noMultiLvlLbl val="0"/>
      </c:catAx>
      <c:valAx>
        <c:axId val="521692256"/>
        <c:scaling>
          <c:orientation val="minMax"/>
          <c:max val="100"/>
        </c:scaling>
        <c:delete val="1"/>
        <c:axPos val="l"/>
        <c:numFmt formatCode="General" sourceLinked="1"/>
        <c:majorTickMark val="out"/>
        <c:minorTickMark val="none"/>
        <c:tickLblPos val="nextTo"/>
        <c:crossAx val="5216918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4.8367593712212815E-3"/>
          <c:w val="0.99302120840003261"/>
          <c:h val="0.90362338020927557"/>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540-41B6-BF23-B54471AEC3CC}"/>
              </c:ext>
            </c:extLst>
          </c:dPt>
          <c:dPt>
            <c:idx val="2"/>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540-41B6-BF23-B54471AEC3C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54</c:v>
                </c:pt>
                <c:pt idx="1">
                  <c:v>38</c:v>
                </c:pt>
                <c:pt idx="2">
                  <c:v>23</c:v>
                </c:pt>
                <c:pt idx="3">
                  <c:v>14</c:v>
                </c:pt>
              </c:numCache>
            </c:numRef>
          </c:val>
          <c:extLst>
            <c:ext xmlns:c16="http://schemas.microsoft.com/office/drawing/2014/chart" uri="{C3380CC4-5D6E-409C-BE32-E72D297353CC}">
              <c16:uniqueId val="{00000004-6540-41B6-BF23-B54471AEC3CC}"/>
            </c:ext>
          </c:extLst>
        </c:ser>
        <c:dLbls>
          <c:dLblPos val="outEnd"/>
          <c:showLegendKey val="0"/>
          <c:showVal val="1"/>
          <c:showCatName val="0"/>
          <c:showSerName val="0"/>
          <c:showPercent val="0"/>
          <c:showBubbleSize val="0"/>
        </c:dLbls>
        <c:gapWidth val="100"/>
        <c:axId val="523734856"/>
        <c:axId val="523735248"/>
      </c:barChart>
      <c:catAx>
        <c:axId val="523734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735248"/>
        <c:crosses val="autoZero"/>
        <c:auto val="1"/>
        <c:lblAlgn val="ctr"/>
        <c:lblOffset val="100"/>
        <c:noMultiLvlLbl val="0"/>
      </c:catAx>
      <c:valAx>
        <c:axId val="523735248"/>
        <c:scaling>
          <c:orientation val="minMax"/>
          <c:max val="100"/>
        </c:scaling>
        <c:delete val="1"/>
        <c:axPos val="l"/>
        <c:numFmt formatCode="General" sourceLinked="1"/>
        <c:majorTickMark val="out"/>
        <c:minorTickMark val="none"/>
        <c:tickLblPos val="nextTo"/>
        <c:crossAx val="5237348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7.5880163767903783E-2"/>
          <c:w val="1"/>
          <c:h val="0.82581229678718604"/>
        </c:manualLayout>
      </c:layout>
      <c:barChart>
        <c:barDir val="col"/>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502-4EDE-A221-53C6DD0FBC15}"/>
              </c:ext>
            </c:extLst>
          </c:dPt>
          <c:dPt>
            <c:idx val="2"/>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502-4EDE-A221-53C6DD0FBC1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55</c:v>
                </c:pt>
                <c:pt idx="1">
                  <c:v>49</c:v>
                </c:pt>
                <c:pt idx="2">
                  <c:v>38</c:v>
                </c:pt>
                <c:pt idx="3">
                  <c:v>27</c:v>
                </c:pt>
                <c:pt idx="4">
                  <c:v>17</c:v>
                </c:pt>
              </c:numCache>
            </c:numRef>
          </c:val>
          <c:extLst>
            <c:ext xmlns:c16="http://schemas.microsoft.com/office/drawing/2014/chart" uri="{C3380CC4-5D6E-409C-BE32-E72D297353CC}">
              <c16:uniqueId val="{00000004-2502-4EDE-A221-53C6DD0FBC15}"/>
            </c:ext>
          </c:extLst>
        </c:ser>
        <c:dLbls>
          <c:dLblPos val="outEnd"/>
          <c:showLegendKey val="0"/>
          <c:showVal val="1"/>
          <c:showCatName val="0"/>
          <c:showSerName val="0"/>
          <c:showPercent val="0"/>
          <c:showBubbleSize val="0"/>
        </c:dLbls>
        <c:gapWidth val="100"/>
        <c:axId val="523736032"/>
        <c:axId val="523736424"/>
      </c:barChart>
      <c:catAx>
        <c:axId val="5237360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736424"/>
        <c:crosses val="autoZero"/>
        <c:auto val="1"/>
        <c:lblAlgn val="ctr"/>
        <c:lblOffset val="100"/>
        <c:noMultiLvlLbl val="0"/>
      </c:catAx>
      <c:valAx>
        <c:axId val="523736424"/>
        <c:scaling>
          <c:orientation val="minMax"/>
          <c:max val="100"/>
        </c:scaling>
        <c:delete val="1"/>
        <c:axPos val="l"/>
        <c:numFmt formatCode="General" sourceLinked="1"/>
        <c:majorTickMark val="out"/>
        <c:minorTickMark val="none"/>
        <c:tickLblPos val="nextTo"/>
        <c:crossAx val="5237360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cene3d>
              <a:camera prst="orthographicFront"/>
              <a:lightRig rig="threePt" dir="t">
                <a:rot lat="0" lon="0" rev="1200000"/>
              </a:lightRig>
            </a:scene3d>
            <a:sp3d>
              <a:bevelT w="63500" h="25400"/>
            </a:sp3d>
          </c:spPr>
          <c:dPt>
            <c:idx val="0"/>
            <c:bubble3D val="0"/>
            <c:spPr>
              <a:solidFill>
                <a:schemeClr val="accent1"/>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8958-4537-97E0-2F8D16B30752}"/>
              </c:ext>
            </c:extLst>
          </c:dPt>
          <c:dPt>
            <c:idx val="1"/>
            <c:bubble3D val="0"/>
            <c:spPr>
              <a:solidFill>
                <a:schemeClr val="accent2"/>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8958-4537-97E0-2F8D16B30752}"/>
              </c:ext>
            </c:extLst>
          </c:dPt>
          <c:dPt>
            <c:idx val="2"/>
            <c:bubble3D val="0"/>
            <c:spPr>
              <a:solidFill>
                <a:schemeClr val="accent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8958-4537-97E0-2F8D16B30752}"/>
              </c:ext>
            </c:extLst>
          </c:dPt>
          <c:dPt>
            <c:idx val="3"/>
            <c:bubble3D val="0"/>
            <c:spPr>
              <a:solidFill>
                <a:schemeClr val="accent4"/>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8958-4537-97E0-2F8D16B30752}"/>
              </c:ext>
            </c:extLst>
          </c:dPt>
          <c:dPt>
            <c:idx val="4"/>
            <c:bubble3D val="0"/>
            <c:spPr>
              <a:solidFill>
                <a:schemeClr val="accent5"/>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8958-4537-97E0-2F8D16B30752}"/>
              </c:ext>
            </c:extLst>
          </c:dPt>
          <c:dPt>
            <c:idx val="5"/>
            <c:bubble3D val="0"/>
            <c:spPr>
              <a:solidFill>
                <a:schemeClr val="accent6"/>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8958-4537-97E0-2F8D16B30752}"/>
              </c:ext>
            </c:extLst>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8958-4537-97E0-2F8D16B30752}"/>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8958-4537-97E0-2F8D16B30752}"/>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Normal</c:v>
                </c:pt>
                <c:pt idx="1">
                  <c:v>Thin</c:v>
                </c:pt>
                <c:pt idx="2">
                  <c:v>Overweight/ obese</c:v>
                </c:pt>
              </c:strCache>
            </c:strRef>
          </c:cat>
          <c:val>
            <c:numRef>
              <c:f>Sheet1!$B$2:$B$4</c:f>
              <c:numCache>
                <c:formatCode>General</c:formatCode>
                <c:ptCount val="3"/>
                <c:pt idx="0">
                  <c:v>60</c:v>
                </c:pt>
                <c:pt idx="1">
                  <c:v>12</c:v>
                </c:pt>
                <c:pt idx="2">
                  <c:v>28</c:v>
                </c:pt>
              </c:numCache>
            </c:numRef>
          </c:val>
          <c:extLst>
            <c:ext xmlns:c16="http://schemas.microsoft.com/office/drawing/2014/chart" uri="{C3380CC4-5D6E-409C-BE32-E72D297353CC}">
              <c16:uniqueId val="{0000000C-8958-4537-97E0-2F8D16B3075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8.2793280725333897E-3"/>
          <c:w val="1"/>
          <c:h val="0.89341313248255638"/>
        </c:manualLayout>
      </c:layout>
      <c:barChart>
        <c:barDir val="col"/>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8F95-4C50-BE4E-230332969686}"/>
              </c:ext>
            </c:extLst>
          </c:dPt>
          <c:dPt>
            <c:idx val="2"/>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8F95-4C50-BE4E-23033296968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9</c:v>
                </c:pt>
                <c:pt idx="1">
                  <c:v>17</c:v>
                </c:pt>
                <c:pt idx="2">
                  <c:v>23</c:v>
                </c:pt>
                <c:pt idx="3">
                  <c:v>36</c:v>
                </c:pt>
                <c:pt idx="4">
                  <c:v>46</c:v>
                </c:pt>
              </c:numCache>
            </c:numRef>
          </c:val>
          <c:extLst>
            <c:ext xmlns:c16="http://schemas.microsoft.com/office/drawing/2014/chart" uri="{C3380CC4-5D6E-409C-BE32-E72D297353CC}">
              <c16:uniqueId val="{00000004-8F95-4C50-BE4E-230332969686}"/>
            </c:ext>
          </c:extLst>
        </c:ser>
        <c:dLbls>
          <c:dLblPos val="outEnd"/>
          <c:showLegendKey val="0"/>
          <c:showVal val="1"/>
          <c:showCatName val="0"/>
          <c:showSerName val="0"/>
          <c:showPercent val="0"/>
          <c:showBubbleSize val="0"/>
        </c:dLbls>
        <c:gapWidth val="100"/>
        <c:axId val="521557416"/>
        <c:axId val="521557808"/>
      </c:barChart>
      <c:catAx>
        <c:axId val="5215574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557808"/>
        <c:crosses val="autoZero"/>
        <c:auto val="1"/>
        <c:lblAlgn val="ctr"/>
        <c:lblOffset val="100"/>
        <c:noMultiLvlLbl val="0"/>
      </c:catAx>
      <c:valAx>
        <c:axId val="521557808"/>
        <c:scaling>
          <c:orientation val="minMax"/>
          <c:max val="100"/>
        </c:scaling>
        <c:delete val="1"/>
        <c:axPos val="l"/>
        <c:numFmt formatCode="General" sourceLinked="1"/>
        <c:majorTickMark val="out"/>
        <c:minorTickMark val="none"/>
        <c:tickLblPos val="nextTo"/>
        <c:crossAx val="5215574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0.99863406029634283"/>
          <c:h val="0.8045905416599225"/>
        </c:manualLayout>
      </c:layout>
      <c:barChart>
        <c:barDir val="col"/>
        <c:grouping val="clustered"/>
        <c:varyColors val="0"/>
        <c:ser>
          <c:idx val="0"/>
          <c:order val="0"/>
          <c:tx>
            <c:strRef>
              <c:f>Sheet1!$B$1</c:f>
              <c:strCache>
                <c:ptCount val="1"/>
                <c:pt idx="0">
                  <c:v>Series 1</c:v>
                </c:pt>
              </c:strCache>
            </c:strRef>
          </c:tx>
          <c:spPr>
            <a:solidFill>
              <a:srgbClr val="4E854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E854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003-454C-A6DD-C61C881E7AD5}"/>
              </c:ext>
            </c:extLst>
          </c:dPt>
          <c:dPt>
            <c:idx val="2"/>
            <c:invertIfNegative val="0"/>
            <c:bubble3D val="0"/>
            <c:spPr>
              <a:solidFill>
                <a:srgbClr val="4E854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003-454C-A6DD-C61C881E7AD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Normal (HbAA)</c:v>
                </c:pt>
                <c:pt idx="1">
                  <c:v>Sickle cell trait (HbAS)</c:v>
                </c:pt>
                <c:pt idx="2">
                  <c:v>Haemoglobin C trait (HbAC)</c:v>
                </c:pt>
                <c:pt idx="3">
                  <c:v>Haemoglobin C disease (HbSC)</c:v>
                </c:pt>
                <c:pt idx="4">
                  <c:v>Sickle cell anaemia (HbSS)</c:v>
                </c:pt>
                <c:pt idx="5">
                  <c:v>Sickle cell disease (SCD)</c:v>
                </c:pt>
              </c:strCache>
            </c:strRef>
          </c:cat>
          <c:val>
            <c:numRef>
              <c:f>Sheet1!$B$2:$B$7</c:f>
              <c:numCache>
                <c:formatCode>General</c:formatCode>
                <c:ptCount val="6"/>
                <c:pt idx="0">
                  <c:v>77</c:v>
                </c:pt>
                <c:pt idx="1">
                  <c:v>20</c:v>
                </c:pt>
                <c:pt idx="2">
                  <c:v>1.6</c:v>
                </c:pt>
                <c:pt idx="3">
                  <c:v>0.4</c:v>
                </c:pt>
                <c:pt idx="4">
                  <c:v>0.9</c:v>
                </c:pt>
                <c:pt idx="5">
                  <c:v>1.3</c:v>
                </c:pt>
              </c:numCache>
            </c:numRef>
          </c:val>
          <c:extLst>
            <c:ext xmlns:c16="http://schemas.microsoft.com/office/drawing/2014/chart" uri="{C3380CC4-5D6E-409C-BE32-E72D297353CC}">
              <c16:uniqueId val="{00000004-A003-454C-A6DD-C61C881E7AD5}"/>
            </c:ext>
          </c:extLst>
        </c:ser>
        <c:dLbls>
          <c:dLblPos val="outEnd"/>
          <c:showLegendKey val="0"/>
          <c:showVal val="1"/>
          <c:showCatName val="0"/>
          <c:showSerName val="0"/>
          <c:showPercent val="0"/>
          <c:showBubbleSize val="0"/>
        </c:dLbls>
        <c:gapWidth val="100"/>
        <c:axId val="182495392"/>
        <c:axId val="182495784"/>
      </c:barChart>
      <c:catAx>
        <c:axId val="1824953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2495784"/>
        <c:crosses val="autoZero"/>
        <c:auto val="1"/>
        <c:lblAlgn val="ctr"/>
        <c:lblOffset val="100"/>
        <c:noMultiLvlLbl val="0"/>
      </c:catAx>
      <c:valAx>
        <c:axId val="182495784"/>
        <c:scaling>
          <c:orientation val="minMax"/>
          <c:max val="100"/>
        </c:scaling>
        <c:delete val="1"/>
        <c:axPos val="l"/>
        <c:numFmt formatCode="General" sourceLinked="1"/>
        <c:majorTickMark val="out"/>
        <c:minorTickMark val="none"/>
        <c:tickLblPos val="nextTo"/>
        <c:crossAx val="182495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Worked in past 7 days</c:v>
                </c:pt>
              </c:strCache>
            </c:strRef>
          </c:tx>
          <c:spPr>
            <a:solidFill>
              <a:srgbClr val="48773C"/>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65</c:v>
                </c:pt>
                <c:pt idx="1">
                  <c:v>86</c:v>
                </c:pt>
              </c:numCache>
            </c:numRef>
          </c:val>
          <c:extLst>
            <c:ext xmlns:c16="http://schemas.microsoft.com/office/drawing/2014/chart" uri="{C3380CC4-5D6E-409C-BE32-E72D297353CC}">
              <c16:uniqueId val="{00000000-DE86-49D9-B2F8-036B1CC4016D}"/>
            </c:ext>
          </c:extLst>
        </c:ser>
        <c:ser>
          <c:idx val="1"/>
          <c:order val="1"/>
          <c:tx>
            <c:strRef>
              <c:f>Sheet1!$C$1</c:f>
              <c:strCache>
                <c:ptCount val="1"/>
                <c:pt idx="0">
                  <c:v>Didn’t work in past 7 days but worked sometime in past 12 months</c:v>
                </c:pt>
              </c:strCache>
            </c:strRef>
          </c:tx>
          <c:spPr>
            <a:solidFill>
              <a:srgbClr val="AFD3A5">
                <a:lumMod val="75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3</c:v>
                </c:pt>
                <c:pt idx="1">
                  <c:v>2</c:v>
                </c:pt>
              </c:numCache>
            </c:numRef>
          </c:val>
          <c:extLst>
            <c:ext xmlns:c16="http://schemas.microsoft.com/office/drawing/2014/chart" uri="{C3380CC4-5D6E-409C-BE32-E72D297353CC}">
              <c16:uniqueId val="{00000001-DE86-49D9-B2F8-036B1CC4016D}"/>
            </c:ext>
          </c:extLst>
        </c:ser>
        <c:ser>
          <c:idx val="2"/>
          <c:order val="2"/>
          <c:tx>
            <c:strRef>
              <c:f>Sheet1!$D$1</c:f>
              <c:strCache>
                <c:ptCount val="1"/>
                <c:pt idx="0">
                  <c:v>Not employed in past 12 months</c:v>
                </c:pt>
              </c:strCache>
            </c:strRef>
          </c:tx>
          <c:spPr>
            <a:solidFill>
              <a:srgbClr val="48773C">
                <a:lumMod val="40000"/>
                <a:lumOff val="6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32</c:v>
                </c:pt>
                <c:pt idx="1">
                  <c:v>12</c:v>
                </c:pt>
              </c:numCache>
            </c:numRef>
          </c:val>
          <c:extLst>
            <c:ext xmlns:c16="http://schemas.microsoft.com/office/drawing/2014/chart" uri="{C3380CC4-5D6E-409C-BE32-E72D297353CC}">
              <c16:uniqueId val="{00000002-DE86-49D9-B2F8-036B1CC4016D}"/>
            </c:ext>
          </c:extLst>
        </c:ser>
        <c:dLbls>
          <c:dLblPos val="ctr"/>
          <c:showLegendKey val="0"/>
          <c:showVal val="1"/>
          <c:showCatName val="0"/>
          <c:showSerName val="0"/>
          <c:showPercent val="0"/>
          <c:showBubbleSize val="0"/>
        </c:dLbls>
        <c:gapWidth val="100"/>
        <c:overlap val="100"/>
        <c:axId val="311865392"/>
        <c:axId val="311865784"/>
      </c:barChart>
      <c:catAx>
        <c:axId val="3118653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11865784"/>
        <c:crosses val="autoZero"/>
        <c:auto val="1"/>
        <c:lblAlgn val="ctr"/>
        <c:lblOffset val="100"/>
        <c:noMultiLvlLbl val="0"/>
      </c:catAx>
      <c:valAx>
        <c:axId val="311865784"/>
        <c:scaling>
          <c:orientation val="minMax"/>
        </c:scaling>
        <c:delete val="1"/>
        <c:axPos val="l"/>
        <c:numFmt formatCode="0%" sourceLinked="1"/>
        <c:majorTickMark val="none"/>
        <c:minorTickMark val="none"/>
        <c:tickLblPos val="nextTo"/>
        <c:crossAx val="31186539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7.2551390568319227E-3"/>
          <c:w val="1"/>
          <c:h val="0.84806101172057247"/>
        </c:manualLayout>
      </c:layout>
      <c:barChart>
        <c:barDir val="col"/>
        <c:grouping val="clustered"/>
        <c:varyColors val="0"/>
        <c:ser>
          <c:idx val="0"/>
          <c:order val="0"/>
          <c:tx>
            <c:strRef>
              <c:f>Sheet1!$B$1</c:f>
              <c:strCache>
                <c:ptCount val="1"/>
                <c:pt idx="0">
                  <c:v>Series 1</c:v>
                </c:pt>
              </c:strCache>
            </c:strRef>
          </c:tx>
          <c:spPr>
            <a:solidFill>
              <a:srgbClr val="4E8542"/>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4181-4C79-AD3A-97E74CDA689F}"/>
              </c:ext>
            </c:extLst>
          </c:dPt>
          <c:dPt>
            <c:idx val="1"/>
            <c:invertIfNegative val="0"/>
            <c:bubble3D val="0"/>
            <c:spPr>
              <a:solidFill>
                <a:srgbClr val="FCEE1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4065-4F8B-9D68-F02D479CCC14}"/>
              </c:ext>
            </c:extLst>
          </c:dPt>
          <c:dPt>
            <c:idx val="2"/>
            <c:invertIfNegative val="0"/>
            <c:bubble3D val="0"/>
            <c:spPr>
              <a:solidFill>
                <a:srgbClr val="D2232A"/>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4181-4C79-AD3A-97E74CDA689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1.3</c:v>
                </c:pt>
                <c:pt idx="1">
                  <c:v>1.5</c:v>
                </c:pt>
                <c:pt idx="2">
                  <c:v>1.2</c:v>
                </c:pt>
              </c:numCache>
            </c:numRef>
          </c:val>
          <c:extLst>
            <c:ext xmlns:c16="http://schemas.microsoft.com/office/drawing/2014/chart" uri="{C3380CC4-5D6E-409C-BE32-E72D297353CC}">
              <c16:uniqueId val="{00000002-4181-4C79-AD3A-97E74CDA689F}"/>
            </c:ext>
          </c:extLst>
        </c:ser>
        <c:dLbls>
          <c:dLblPos val="outEnd"/>
          <c:showLegendKey val="0"/>
          <c:showVal val="1"/>
          <c:showCatName val="0"/>
          <c:showSerName val="0"/>
          <c:showPercent val="0"/>
          <c:showBubbleSize val="0"/>
        </c:dLbls>
        <c:gapWidth val="100"/>
        <c:axId val="181048272"/>
        <c:axId val="182494608"/>
      </c:barChart>
      <c:catAx>
        <c:axId val="181048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2494608"/>
        <c:crosses val="autoZero"/>
        <c:auto val="1"/>
        <c:lblAlgn val="ctr"/>
        <c:lblOffset val="100"/>
        <c:noMultiLvlLbl val="0"/>
      </c:catAx>
      <c:valAx>
        <c:axId val="182494608"/>
        <c:scaling>
          <c:orientation val="minMax"/>
          <c:max val="20"/>
        </c:scaling>
        <c:delete val="1"/>
        <c:axPos val="l"/>
        <c:numFmt formatCode="General" sourceLinked="1"/>
        <c:majorTickMark val="out"/>
        <c:minorTickMark val="none"/>
        <c:tickLblPos val="nextTo"/>
        <c:crossAx val="181048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0.99863406029634283"/>
          <c:h val="0.8045905416599225"/>
        </c:manualLayout>
      </c:layout>
      <c:barChart>
        <c:barDir val="col"/>
        <c:grouping val="clustered"/>
        <c:varyColors val="0"/>
        <c:ser>
          <c:idx val="0"/>
          <c:order val="0"/>
          <c:tx>
            <c:strRef>
              <c:f>Sheet1!$B$1</c:f>
              <c:strCache>
                <c:ptCount val="1"/>
                <c:pt idx="0">
                  <c:v>Series 1</c:v>
                </c:pt>
              </c:strCache>
            </c:strRef>
          </c:tx>
          <c:spPr>
            <a:solidFill>
              <a:srgbClr val="4E854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lumMod val="75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003-454C-A6DD-C61C881E7AD5}"/>
              </c:ext>
            </c:extLst>
          </c:dPt>
          <c:dPt>
            <c:idx val="2"/>
            <c:invertIfNegative val="0"/>
            <c:bubble3D val="0"/>
            <c:spPr>
              <a:solidFill>
                <a:srgbClr val="4E854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003-454C-A6DD-C61C881E7AD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Nigeria Total</c:v>
                </c:pt>
                <c:pt idx="1">
                  <c:v>Oyo</c:v>
                </c:pt>
                <c:pt idx="2">
                  <c:v>Lagos</c:v>
                </c:pt>
                <c:pt idx="3">
                  <c:v>Osun</c:v>
                </c:pt>
                <c:pt idx="4">
                  <c:v>Kano</c:v>
                </c:pt>
                <c:pt idx="5">
                  <c:v>Kogi</c:v>
                </c:pt>
                <c:pt idx="6">
                  <c:v>Taraba</c:v>
                </c:pt>
                <c:pt idx="7">
                  <c:v>Abia</c:v>
                </c:pt>
                <c:pt idx="8">
                  <c:v>Kwara</c:v>
                </c:pt>
              </c:strCache>
            </c:strRef>
          </c:cat>
          <c:val>
            <c:numRef>
              <c:f>Sheet1!$B$2:$B$10</c:f>
              <c:numCache>
                <c:formatCode>0.0</c:formatCode>
                <c:ptCount val="9"/>
                <c:pt idx="0">
                  <c:v>1.3</c:v>
                </c:pt>
                <c:pt idx="1">
                  <c:v>2.8</c:v>
                </c:pt>
                <c:pt idx="2">
                  <c:v>2.7</c:v>
                </c:pt>
                <c:pt idx="3">
                  <c:v>2.6</c:v>
                </c:pt>
                <c:pt idx="4">
                  <c:v>2.4</c:v>
                </c:pt>
                <c:pt idx="5">
                  <c:v>2.4</c:v>
                </c:pt>
                <c:pt idx="6">
                  <c:v>2.2000000000000002</c:v>
                </c:pt>
                <c:pt idx="7">
                  <c:v>2</c:v>
                </c:pt>
                <c:pt idx="8">
                  <c:v>2</c:v>
                </c:pt>
              </c:numCache>
            </c:numRef>
          </c:val>
          <c:extLst>
            <c:ext xmlns:c16="http://schemas.microsoft.com/office/drawing/2014/chart" uri="{C3380CC4-5D6E-409C-BE32-E72D297353CC}">
              <c16:uniqueId val="{00000004-A003-454C-A6DD-C61C881E7AD5}"/>
            </c:ext>
          </c:extLst>
        </c:ser>
        <c:dLbls>
          <c:dLblPos val="outEnd"/>
          <c:showLegendKey val="0"/>
          <c:showVal val="1"/>
          <c:showCatName val="0"/>
          <c:showSerName val="0"/>
          <c:showPercent val="0"/>
          <c:showBubbleSize val="0"/>
        </c:dLbls>
        <c:gapWidth val="100"/>
        <c:axId val="182495392"/>
        <c:axId val="182495784"/>
      </c:barChart>
      <c:catAx>
        <c:axId val="1824953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2495784"/>
        <c:crosses val="autoZero"/>
        <c:auto val="1"/>
        <c:lblAlgn val="ctr"/>
        <c:lblOffset val="100"/>
        <c:noMultiLvlLbl val="0"/>
      </c:catAx>
      <c:valAx>
        <c:axId val="182495784"/>
        <c:scaling>
          <c:orientation val="minMax"/>
          <c:max val="20"/>
        </c:scaling>
        <c:delete val="1"/>
        <c:axPos val="l"/>
        <c:numFmt formatCode="0.0" sourceLinked="1"/>
        <c:majorTickMark val="out"/>
        <c:minorTickMark val="none"/>
        <c:tickLblPos val="nextTo"/>
        <c:crossAx val="182495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0.99302120840003261"/>
          <c:h val="0.91559455007664547"/>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540-41B6-BF23-B54471AEC3CC}"/>
              </c:ext>
            </c:extLst>
          </c:dPt>
          <c:dPt>
            <c:idx val="2"/>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540-41B6-BF23-B54471AEC3C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0.0</c:formatCode>
                <c:ptCount val="4"/>
                <c:pt idx="0">
                  <c:v>1</c:v>
                </c:pt>
                <c:pt idx="1">
                  <c:v>1</c:v>
                </c:pt>
                <c:pt idx="2">
                  <c:v>1.8</c:v>
                </c:pt>
                <c:pt idx="3">
                  <c:v>1.1000000000000001</c:v>
                </c:pt>
              </c:numCache>
            </c:numRef>
          </c:val>
          <c:extLst>
            <c:ext xmlns:c16="http://schemas.microsoft.com/office/drawing/2014/chart" uri="{C3380CC4-5D6E-409C-BE32-E72D297353CC}">
              <c16:uniqueId val="{00000004-6540-41B6-BF23-B54471AEC3CC}"/>
            </c:ext>
          </c:extLst>
        </c:ser>
        <c:dLbls>
          <c:dLblPos val="outEnd"/>
          <c:showLegendKey val="0"/>
          <c:showVal val="1"/>
          <c:showCatName val="0"/>
          <c:showSerName val="0"/>
          <c:showPercent val="0"/>
          <c:showBubbleSize val="0"/>
        </c:dLbls>
        <c:gapWidth val="100"/>
        <c:axId val="523734856"/>
        <c:axId val="523735248"/>
      </c:barChart>
      <c:catAx>
        <c:axId val="523734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735248"/>
        <c:crosses val="autoZero"/>
        <c:auto val="1"/>
        <c:lblAlgn val="ctr"/>
        <c:lblOffset val="100"/>
        <c:noMultiLvlLbl val="0"/>
      </c:catAx>
      <c:valAx>
        <c:axId val="523735248"/>
        <c:scaling>
          <c:orientation val="minMax"/>
          <c:max val="20"/>
        </c:scaling>
        <c:delete val="1"/>
        <c:axPos val="l"/>
        <c:numFmt formatCode="0.0" sourceLinked="1"/>
        <c:majorTickMark val="out"/>
        <c:minorTickMark val="none"/>
        <c:tickLblPos val="nextTo"/>
        <c:crossAx val="5237348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1"/>
          <c:h val="0.90169246055508978"/>
        </c:manualLayout>
      </c:layout>
      <c:barChart>
        <c:barDir val="col"/>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502-4EDE-A221-53C6DD0FBC15}"/>
              </c:ext>
            </c:extLst>
          </c:dPt>
          <c:dPt>
            <c:idx val="2"/>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502-4EDE-A221-53C6DD0FBC1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0.0</c:formatCode>
                <c:ptCount val="5"/>
                <c:pt idx="0">
                  <c:v>0.9</c:v>
                </c:pt>
                <c:pt idx="1">
                  <c:v>1.7</c:v>
                </c:pt>
                <c:pt idx="2">
                  <c:v>1</c:v>
                </c:pt>
                <c:pt idx="3">
                  <c:v>1.8</c:v>
                </c:pt>
                <c:pt idx="4">
                  <c:v>1.1000000000000001</c:v>
                </c:pt>
              </c:numCache>
            </c:numRef>
          </c:val>
          <c:extLst>
            <c:ext xmlns:c16="http://schemas.microsoft.com/office/drawing/2014/chart" uri="{C3380CC4-5D6E-409C-BE32-E72D297353CC}">
              <c16:uniqueId val="{00000004-2502-4EDE-A221-53C6DD0FBC15}"/>
            </c:ext>
          </c:extLst>
        </c:ser>
        <c:dLbls>
          <c:dLblPos val="outEnd"/>
          <c:showLegendKey val="0"/>
          <c:showVal val="1"/>
          <c:showCatName val="0"/>
          <c:showSerName val="0"/>
          <c:showPercent val="0"/>
          <c:showBubbleSize val="0"/>
        </c:dLbls>
        <c:gapWidth val="100"/>
        <c:axId val="523736032"/>
        <c:axId val="523736424"/>
      </c:barChart>
      <c:catAx>
        <c:axId val="5237360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736424"/>
        <c:crosses val="autoZero"/>
        <c:auto val="1"/>
        <c:lblAlgn val="ctr"/>
        <c:lblOffset val="100"/>
        <c:noMultiLvlLbl val="0"/>
      </c:catAx>
      <c:valAx>
        <c:axId val="523736424"/>
        <c:scaling>
          <c:orientation val="minMax"/>
          <c:max val="20"/>
        </c:scaling>
        <c:delete val="1"/>
        <c:axPos val="l"/>
        <c:numFmt formatCode="0.0" sourceLinked="1"/>
        <c:majorTickMark val="out"/>
        <c:minorTickMark val="none"/>
        <c:tickLblPos val="nextTo"/>
        <c:crossAx val="5237360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8.186441705283691E-2"/>
          <c:w val="1"/>
          <c:h val="0.82044026162230066"/>
        </c:manualLayout>
      </c:layout>
      <c:barChart>
        <c:barDir val="col"/>
        <c:grouping val="clustered"/>
        <c:varyColors val="0"/>
        <c:ser>
          <c:idx val="0"/>
          <c:order val="0"/>
          <c:tx>
            <c:strRef>
              <c:f>Sheet1!$B$1</c:f>
              <c:strCache>
                <c:ptCount val="1"/>
                <c:pt idx="0">
                  <c:v>Total</c:v>
                </c:pt>
              </c:strCache>
            </c:strRef>
          </c:tx>
          <c:spPr>
            <a:solidFill>
              <a:srgbClr val="48773C"/>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1084-4800-BA8C-37FEB4E85202}"/>
              </c:ext>
            </c:extLst>
          </c:dPt>
          <c:dPt>
            <c:idx val="2"/>
            <c:invertIfNegative val="0"/>
            <c:bubble3D val="0"/>
            <c:extLst>
              <c:ext xmlns:c16="http://schemas.microsoft.com/office/drawing/2014/chart" uri="{C3380CC4-5D6E-409C-BE32-E72D297353CC}">
                <c16:uniqueId val="{00000001-1084-4800-BA8C-37FEB4E8520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mosquito net</c:v>
                </c:pt>
                <c:pt idx="1">
                  <c:v>Any insecticide-treated net (ITN)*</c:v>
                </c:pt>
              </c:strCache>
            </c:strRef>
          </c:cat>
          <c:val>
            <c:numRef>
              <c:f>Sheet1!$B$2:$B$3</c:f>
              <c:numCache>
                <c:formatCode>General</c:formatCode>
                <c:ptCount val="2"/>
                <c:pt idx="0">
                  <c:v>62</c:v>
                </c:pt>
                <c:pt idx="1">
                  <c:v>61</c:v>
                </c:pt>
              </c:numCache>
            </c:numRef>
          </c:val>
          <c:extLst>
            <c:ext xmlns:c16="http://schemas.microsoft.com/office/drawing/2014/chart" uri="{C3380CC4-5D6E-409C-BE32-E72D297353CC}">
              <c16:uniqueId val="{00000002-1084-4800-BA8C-37FEB4E85202}"/>
            </c:ext>
          </c:extLst>
        </c:ser>
        <c:ser>
          <c:idx val="1"/>
          <c:order val="1"/>
          <c:tx>
            <c:strRef>
              <c:f>Sheet1!$C$1</c:f>
              <c:strCache>
                <c:ptCount val="1"/>
                <c:pt idx="0">
                  <c:v>Urban</c:v>
                </c:pt>
              </c:strCache>
            </c:strRef>
          </c:tx>
          <c:spPr>
            <a:solidFill>
              <a:srgbClr val="FCEE1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mosquito net</c:v>
                </c:pt>
                <c:pt idx="1">
                  <c:v>Any insecticide-treated net (ITN)*</c:v>
                </c:pt>
              </c:strCache>
            </c:strRef>
          </c:cat>
          <c:val>
            <c:numRef>
              <c:f>Sheet1!$C$2:$C$3</c:f>
              <c:numCache>
                <c:formatCode>General</c:formatCode>
                <c:ptCount val="2"/>
                <c:pt idx="0">
                  <c:v>54</c:v>
                </c:pt>
                <c:pt idx="1">
                  <c:v>53</c:v>
                </c:pt>
              </c:numCache>
            </c:numRef>
          </c:val>
          <c:extLst>
            <c:ext xmlns:c16="http://schemas.microsoft.com/office/drawing/2014/chart" uri="{C3380CC4-5D6E-409C-BE32-E72D297353CC}">
              <c16:uniqueId val="{00000003-1084-4800-BA8C-37FEB4E85202}"/>
            </c:ext>
          </c:extLst>
        </c:ser>
        <c:ser>
          <c:idx val="2"/>
          <c:order val="2"/>
          <c:tx>
            <c:strRef>
              <c:f>Sheet1!$D$1</c:f>
              <c:strCache>
                <c:ptCount val="1"/>
                <c:pt idx="0">
                  <c:v>Rural</c:v>
                </c:pt>
              </c:strCache>
            </c:strRef>
          </c:tx>
          <c:spPr>
            <a:solidFill>
              <a:srgbClr val="D223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mosquito net</c:v>
                </c:pt>
                <c:pt idx="1">
                  <c:v>Any insecticide-treated net (ITN)*</c:v>
                </c:pt>
              </c:strCache>
            </c:strRef>
          </c:cat>
          <c:val>
            <c:numRef>
              <c:f>Sheet1!$D$2:$D$3</c:f>
              <c:numCache>
                <c:formatCode>General</c:formatCode>
                <c:ptCount val="2"/>
                <c:pt idx="0">
                  <c:v>68</c:v>
                </c:pt>
                <c:pt idx="1">
                  <c:v>68</c:v>
                </c:pt>
              </c:numCache>
            </c:numRef>
          </c:val>
          <c:extLst>
            <c:ext xmlns:c16="http://schemas.microsoft.com/office/drawing/2014/chart" uri="{C3380CC4-5D6E-409C-BE32-E72D297353CC}">
              <c16:uniqueId val="{00000004-1084-4800-BA8C-37FEB4E85202}"/>
            </c:ext>
          </c:extLst>
        </c:ser>
        <c:dLbls>
          <c:dLblPos val="outEnd"/>
          <c:showLegendKey val="0"/>
          <c:showVal val="1"/>
          <c:showCatName val="0"/>
          <c:showSerName val="0"/>
          <c:showPercent val="0"/>
          <c:showBubbleSize val="0"/>
        </c:dLbls>
        <c:gapWidth val="150"/>
        <c:axId val="182491152"/>
        <c:axId val="138514824"/>
      </c:barChart>
      <c:catAx>
        <c:axId val="1824911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38514824"/>
        <c:crosses val="autoZero"/>
        <c:auto val="1"/>
        <c:lblAlgn val="ctr"/>
        <c:lblOffset val="100"/>
        <c:noMultiLvlLbl val="0"/>
      </c:catAx>
      <c:valAx>
        <c:axId val="138514824"/>
        <c:scaling>
          <c:orientation val="minMax"/>
          <c:max val="100"/>
        </c:scaling>
        <c:delete val="1"/>
        <c:axPos val="l"/>
        <c:numFmt formatCode="General" sourceLinked="1"/>
        <c:majorTickMark val="out"/>
        <c:minorTickMark val="none"/>
        <c:tickLblPos val="nextTo"/>
        <c:crossAx val="18249115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1"/>
          <c:h val="0.89754179453206118"/>
        </c:manualLayout>
      </c:layout>
      <c:barChart>
        <c:barDir val="col"/>
        <c:grouping val="clustered"/>
        <c:varyColors val="0"/>
        <c:ser>
          <c:idx val="0"/>
          <c:order val="0"/>
          <c:tx>
            <c:strRef>
              <c:f>Sheet1!$B$1</c:f>
              <c:strCache>
                <c:ptCount val="1"/>
                <c:pt idx="0">
                  <c:v>Series 1</c:v>
                </c:pt>
              </c:strCache>
            </c:strRef>
          </c:tx>
          <c:spPr>
            <a:solidFill>
              <a:srgbClr val="48773C">
                <a:lumMod val="60000"/>
                <a:lumOff val="40000"/>
              </a:srgb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26E-4A02-A0B7-FB3B6E973E5E}"/>
              </c:ext>
            </c:extLst>
          </c:dPt>
          <c:dPt>
            <c:idx val="2"/>
            <c:invertIfNegative val="0"/>
            <c:bubble3D val="0"/>
            <c:spPr>
              <a:solidFill>
                <a:srgbClr val="48773C">
                  <a:lumMod val="60000"/>
                  <a:lumOff val="4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26E-4A02-A0B7-FB3B6E973E5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73</c:v>
                </c:pt>
                <c:pt idx="1">
                  <c:v>70</c:v>
                </c:pt>
                <c:pt idx="2">
                  <c:v>62</c:v>
                </c:pt>
                <c:pt idx="3">
                  <c:v>54</c:v>
                </c:pt>
                <c:pt idx="4">
                  <c:v>48</c:v>
                </c:pt>
              </c:numCache>
            </c:numRef>
          </c:val>
          <c:extLst>
            <c:ext xmlns:c16="http://schemas.microsoft.com/office/drawing/2014/chart" uri="{C3380CC4-5D6E-409C-BE32-E72D297353CC}">
              <c16:uniqueId val="{00000004-926E-4A02-A0B7-FB3B6E973E5E}"/>
            </c:ext>
          </c:extLst>
        </c:ser>
        <c:dLbls>
          <c:dLblPos val="outEnd"/>
          <c:showLegendKey val="0"/>
          <c:showVal val="1"/>
          <c:showCatName val="0"/>
          <c:showSerName val="0"/>
          <c:showPercent val="0"/>
          <c:showBubbleSize val="0"/>
        </c:dLbls>
        <c:gapWidth val="100"/>
        <c:axId val="182347672"/>
        <c:axId val="182348064"/>
      </c:barChart>
      <c:catAx>
        <c:axId val="182347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2348064"/>
        <c:crosses val="autoZero"/>
        <c:auto val="1"/>
        <c:lblAlgn val="ctr"/>
        <c:lblOffset val="100"/>
        <c:noMultiLvlLbl val="0"/>
      </c:catAx>
      <c:valAx>
        <c:axId val="182348064"/>
        <c:scaling>
          <c:orientation val="minMax"/>
          <c:max val="100"/>
        </c:scaling>
        <c:delete val="1"/>
        <c:axPos val="l"/>
        <c:numFmt formatCode="General" sourceLinked="1"/>
        <c:majorTickMark val="out"/>
        <c:minorTickMark val="none"/>
        <c:tickLblPos val="nextTo"/>
        <c:crossAx val="182347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1+ ITN</c:v>
                </c:pt>
              </c:strCache>
            </c:strRef>
          </c:tx>
          <c:spPr>
            <a:ln w="63500" cap="rnd">
              <a:solidFill>
                <a:srgbClr val="48773C"/>
              </a:solidFill>
              <a:round/>
            </a:ln>
            <a:effectLst/>
          </c:spPr>
          <c:marker>
            <c:symbol val="circle"/>
            <c:size val="5"/>
            <c:spPr>
              <a:solidFill>
                <a:schemeClr val="accent1"/>
              </a:solidFill>
              <a:ln w="63500" cap="rnd">
                <a:solidFill>
                  <a:srgbClr val="4877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2008 NDHS</c:v>
                </c:pt>
                <c:pt idx="1">
                  <c:v>2010 NMIS</c:v>
                </c:pt>
                <c:pt idx="2">
                  <c:v>2013 NDHS</c:v>
                </c:pt>
                <c:pt idx="3">
                  <c:v>2015 NMIS</c:v>
                </c:pt>
                <c:pt idx="4">
                  <c:v>2018 NDHS</c:v>
                </c:pt>
              </c:strCache>
            </c:strRef>
          </c:cat>
          <c:val>
            <c:numRef>
              <c:f>Sheet1!$B$2:$B$6</c:f>
              <c:numCache>
                <c:formatCode>General</c:formatCode>
                <c:ptCount val="5"/>
                <c:pt idx="0">
                  <c:v>8</c:v>
                </c:pt>
                <c:pt idx="1">
                  <c:v>42</c:v>
                </c:pt>
                <c:pt idx="2">
                  <c:v>50</c:v>
                </c:pt>
                <c:pt idx="3">
                  <c:v>69</c:v>
                </c:pt>
                <c:pt idx="4">
                  <c:v>61</c:v>
                </c:pt>
              </c:numCache>
            </c:numRef>
          </c:val>
          <c:smooth val="0"/>
          <c:extLst>
            <c:ext xmlns:c16="http://schemas.microsoft.com/office/drawing/2014/chart" uri="{C3380CC4-5D6E-409C-BE32-E72D297353CC}">
              <c16:uniqueId val="{00000000-7503-4334-B2C3-2D44FB59F96B}"/>
            </c:ext>
          </c:extLst>
        </c:ser>
        <c:ser>
          <c:idx val="1"/>
          <c:order val="1"/>
          <c:tx>
            <c:strRef>
              <c:f>Sheet1!$C$1</c:f>
              <c:strCache>
                <c:ptCount val="1"/>
                <c:pt idx="0">
                  <c:v>1+ ITN for every 2 people</c:v>
                </c:pt>
              </c:strCache>
            </c:strRef>
          </c:tx>
          <c:spPr>
            <a:ln w="63500" cap="rnd">
              <a:solidFill>
                <a:srgbClr val="D2232A"/>
              </a:solidFill>
              <a:round/>
            </a:ln>
            <a:effectLst/>
          </c:spPr>
          <c:marker>
            <c:symbol val="circle"/>
            <c:size val="5"/>
            <c:spPr>
              <a:solidFill>
                <a:srgbClr val="D2232A"/>
              </a:solidFill>
              <a:ln w="63500">
                <a:solidFill>
                  <a:srgbClr val="D2232A"/>
                </a:solidFill>
              </a:ln>
              <a:effectLst/>
              <a:scene3d>
                <a:camera prst="orthographicFront"/>
                <a:lightRig rig="threePt" dir="t">
                  <a:rot lat="0" lon="0" rev="1200000"/>
                </a:lightRig>
              </a:scene3d>
            </c:spPr>
          </c:marker>
          <c:dLbls>
            <c:dLbl>
              <c:idx val="0"/>
              <c:layout>
                <c:manualLayout>
                  <c:x val="-4.3142393169553074E-2"/>
                  <c:y val="-1.39023841532002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E87-4553-8527-3B02D9A61586}"/>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2008 NDHS</c:v>
                </c:pt>
                <c:pt idx="1">
                  <c:v>2010 NMIS</c:v>
                </c:pt>
                <c:pt idx="2">
                  <c:v>2013 NDHS</c:v>
                </c:pt>
                <c:pt idx="3">
                  <c:v>2015 NMIS</c:v>
                </c:pt>
                <c:pt idx="4">
                  <c:v>2018 NDHS</c:v>
                </c:pt>
              </c:strCache>
            </c:strRef>
          </c:cat>
          <c:val>
            <c:numRef>
              <c:f>Sheet1!$C$2:$C$6</c:f>
              <c:numCache>
                <c:formatCode>General</c:formatCode>
                <c:ptCount val="5"/>
                <c:pt idx="0">
                  <c:v>2</c:v>
                </c:pt>
                <c:pt idx="1">
                  <c:v>14</c:v>
                </c:pt>
                <c:pt idx="2">
                  <c:v>22</c:v>
                </c:pt>
                <c:pt idx="3">
                  <c:v>35</c:v>
                </c:pt>
                <c:pt idx="4">
                  <c:v>30</c:v>
                </c:pt>
              </c:numCache>
            </c:numRef>
          </c:val>
          <c:smooth val="0"/>
          <c:extLst>
            <c:ext xmlns:c16="http://schemas.microsoft.com/office/drawing/2014/chart" uri="{C3380CC4-5D6E-409C-BE32-E72D297353CC}">
              <c16:uniqueId val="{00000001-7503-4334-B2C3-2D44FB59F96B}"/>
            </c:ext>
          </c:extLst>
        </c:ser>
        <c:dLbls>
          <c:dLblPos val="t"/>
          <c:showLegendKey val="0"/>
          <c:showVal val="1"/>
          <c:showCatName val="0"/>
          <c:showSerName val="0"/>
          <c:showPercent val="0"/>
          <c:showBubbleSize val="0"/>
        </c:dLbls>
        <c:marker val="1"/>
        <c:smooth val="0"/>
        <c:axId val="181200136"/>
        <c:axId val="181200528"/>
      </c:lineChart>
      <c:catAx>
        <c:axId val="1812001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1200528"/>
        <c:crosses val="autoZero"/>
        <c:auto val="1"/>
        <c:lblAlgn val="ctr"/>
        <c:lblOffset val="100"/>
        <c:noMultiLvlLbl val="0"/>
      </c:catAx>
      <c:valAx>
        <c:axId val="181200528"/>
        <c:scaling>
          <c:orientation val="minMax"/>
          <c:max val="100"/>
        </c:scaling>
        <c:delete val="1"/>
        <c:axPos val="l"/>
        <c:numFmt formatCode="General" sourceLinked="1"/>
        <c:majorTickMark val="out"/>
        <c:minorTickMark val="none"/>
        <c:tickLblPos val="nextTo"/>
        <c:crossAx val="1812001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cene3d>
              <a:camera prst="orthographicFront"/>
              <a:lightRig rig="threePt" dir="t">
                <a:rot lat="0" lon="0" rev="1200000"/>
              </a:lightRig>
            </a:scene3d>
            <a:sp3d>
              <a:bevelT w="63500" h="25400"/>
            </a:sp3d>
          </c:spPr>
          <c:dPt>
            <c:idx val="0"/>
            <c:bubble3D val="0"/>
            <c:spPr>
              <a:solidFill>
                <a:schemeClr val="accent1"/>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4486-4307-908C-3179ECDE9653}"/>
              </c:ext>
            </c:extLst>
          </c:dPt>
          <c:dPt>
            <c:idx val="1"/>
            <c:bubble3D val="0"/>
            <c:spPr>
              <a:solidFill>
                <a:schemeClr val="accent2"/>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4486-4307-908C-3179ECDE9653}"/>
              </c:ext>
            </c:extLst>
          </c:dPt>
          <c:dPt>
            <c:idx val="2"/>
            <c:bubble3D val="0"/>
            <c:spPr>
              <a:solidFill>
                <a:schemeClr val="accent3"/>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4486-4307-908C-3179ECDE9653}"/>
              </c:ext>
            </c:extLst>
          </c:dPt>
          <c:dPt>
            <c:idx val="3"/>
            <c:bubble3D val="0"/>
            <c:spPr>
              <a:solidFill>
                <a:schemeClr val="accent4"/>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4486-4307-908C-3179ECDE9653}"/>
              </c:ext>
            </c:extLst>
          </c:dPt>
          <c:dPt>
            <c:idx val="4"/>
            <c:bubble3D val="0"/>
            <c:spPr>
              <a:solidFill>
                <a:schemeClr val="accent5"/>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4486-4307-908C-3179ECDE9653}"/>
              </c:ext>
            </c:extLst>
          </c:dPt>
          <c:dPt>
            <c:idx val="5"/>
            <c:bubble3D val="0"/>
            <c:spPr>
              <a:solidFill>
                <a:schemeClr val="accent6"/>
              </a:solidFill>
              <a:ln w="19050">
                <a:solidFill>
                  <a:schemeClr val="lt1"/>
                </a:solid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4486-4307-908C-3179ECDE9653}"/>
              </c:ext>
            </c:extLst>
          </c:dPt>
          <c:dLbls>
            <c:dLbl>
              <c:idx val="1"/>
              <c:layout>
                <c:manualLayout>
                  <c:x val="-0.11236228722594452"/>
                  <c:y val="-5.3567110036275692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3-4486-4307-908C-3179ECDE9653}"/>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4486-4307-908C-3179ECDE9653}"/>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At least 1 ITN for every 2 people in the household</c:v>
                </c:pt>
                <c:pt idx="1">
                  <c:v>At least 1 ITN but not enough for all household members</c:v>
                </c:pt>
                <c:pt idx="2">
                  <c:v>No ITN</c:v>
                </c:pt>
              </c:strCache>
            </c:strRef>
          </c:cat>
          <c:val>
            <c:numRef>
              <c:f>Sheet1!$B$2:$B$4</c:f>
              <c:numCache>
                <c:formatCode>General</c:formatCode>
                <c:ptCount val="3"/>
                <c:pt idx="0">
                  <c:v>30</c:v>
                </c:pt>
                <c:pt idx="1">
                  <c:v>31</c:v>
                </c:pt>
                <c:pt idx="2">
                  <c:v>39</c:v>
                </c:pt>
              </c:numCache>
            </c:numRef>
          </c:val>
          <c:extLst>
            <c:ext xmlns:c16="http://schemas.microsoft.com/office/drawing/2014/chart" uri="{C3380CC4-5D6E-409C-BE32-E72D297353CC}">
              <c16:uniqueId val="{0000000C-4486-4307-908C-3179ECDE9653}"/>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6.9946484812540261E-2"/>
          <c:w val="0.99846183416949397"/>
          <c:h val="0.83851382599792479"/>
        </c:manualLayout>
      </c:layout>
      <c:barChart>
        <c:barDir val="col"/>
        <c:grouping val="clustered"/>
        <c:varyColors val="0"/>
        <c:ser>
          <c:idx val="0"/>
          <c:order val="0"/>
          <c:tx>
            <c:strRef>
              <c:f>Sheet1!$B$1</c:f>
              <c:strCache>
                <c:ptCount val="1"/>
                <c:pt idx="0">
                  <c:v>Access to an ITN</c:v>
                </c:pt>
              </c:strCache>
            </c:strRef>
          </c:tx>
          <c:spPr>
            <a:solidFill>
              <a:srgbClr val="4E854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E854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1607-4815-AB2B-8CE85BDD69EE}"/>
              </c:ext>
            </c:extLst>
          </c:dPt>
          <c:dPt>
            <c:idx val="2"/>
            <c:invertIfNegative val="0"/>
            <c:bubble3D val="0"/>
            <c:spPr>
              <a:solidFill>
                <a:srgbClr val="4E854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1607-4815-AB2B-8CE85BDD69E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48</c:v>
                </c:pt>
                <c:pt idx="1">
                  <c:v>41</c:v>
                </c:pt>
                <c:pt idx="2">
                  <c:v>52</c:v>
                </c:pt>
              </c:numCache>
            </c:numRef>
          </c:val>
          <c:extLst>
            <c:ext xmlns:c16="http://schemas.microsoft.com/office/drawing/2014/chart" uri="{C3380CC4-5D6E-409C-BE32-E72D297353CC}">
              <c16:uniqueId val="{00000004-1607-4815-AB2B-8CE85BDD69EE}"/>
            </c:ext>
          </c:extLst>
        </c:ser>
        <c:ser>
          <c:idx val="1"/>
          <c:order val="1"/>
          <c:tx>
            <c:strRef>
              <c:f>Sheet1!$C$1</c:f>
              <c:strCache>
                <c:ptCount val="1"/>
                <c:pt idx="0">
                  <c:v>Slept under an ITN</c:v>
                </c:pt>
              </c:strCache>
            </c:strRef>
          </c:tx>
          <c:spPr>
            <a:solidFill>
              <a:srgbClr val="FCEE1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43</c:v>
                </c:pt>
                <c:pt idx="1">
                  <c:v>36</c:v>
                </c:pt>
                <c:pt idx="2">
                  <c:v>49</c:v>
                </c:pt>
              </c:numCache>
            </c:numRef>
          </c:val>
          <c:extLst>
            <c:ext xmlns:c16="http://schemas.microsoft.com/office/drawing/2014/chart" uri="{C3380CC4-5D6E-409C-BE32-E72D297353CC}">
              <c16:uniqueId val="{00000005-1607-4815-AB2B-8CE85BDD69EE}"/>
            </c:ext>
          </c:extLst>
        </c:ser>
        <c:dLbls>
          <c:dLblPos val="outEnd"/>
          <c:showLegendKey val="0"/>
          <c:showVal val="1"/>
          <c:showCatName val="0"/>
          <c:showSerName val="0"/>
          <c:showPercent val="0"/>
          <c:showBubbleSize val="0"/>
        </c:dLbls>
        <c:gapWidth val="100"/>
        <c:axId val="182348848"/>
        <c:axId val="182349240"/>
      </c:barChart>
      <c:catAx>
        <c:axId val="1823488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2349240"/>
        <c:crosses val="autoZero"/>
        <c:auto val="1"/>
        <c:lblAlgn val="ctr"/>
        <c:lblOffset val="100"/>
        <c:noMultiLvlLbl val="0"/>
      </c:catAx>
      <c:valAx>
        <c:axId val="182349240"/>
        <c:scaling>
          <c:orientation val="minMax"/>
          <c:max val="100"/>
        </c:scaling>
        <c:delete val="1"/>
        <c:axPos val="l"/>
        <c:numFmt formatCode="General" sourceLinked="1"/>
        <c:majorTickMark val="out"/>
        <c:minorTickMark val="none"/>
        <c:tickLblPos val="nextTo"/>
        <c:crossAx val="18234884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3204353083434096E-2"/>
          <c:w val="1"/>
          <c:h val="0.85029829856515837"/>
        </c:manualLayout>
      </c:layout>
      <c:lineChart>
        <c:grouping val="standard"/>
        <c:varyColors val="0"/>
        <c:ser>
          <c:idx val="0"/>
          <c:order val="0"/>
          <c:tx>
            <c:strRef>
              <c:f>Sheet1!$B$1</c:f>
              <c:strCache>
                <c:ptCount val="1"/>
                <c:pt idx="0">
                  <c:v>Access to an ITN</c:v>
                </c:pt>
              </c:strCache>
            </c:strRef>
          </c:tx>
          <c:spPr>
            <a:ln w="63500" cap="rnd">
              <a:solidFill>
                <a:srgbClr val="48773C"/>
              </a:solidFill>
              <a:round/>
            </a:ln>
            <a:effectLst/>
          </c:spPr>
          <c:marker>
            <c:symbol val="circle"/>
            <c:size val="5"/>
            <c:spPr>
              <a:solidFill>
                <a:schemeClr val="accent1"/>
              </a:solidFill>
              <a:ln w="63500" cap="rnd">
                <a:solidFill>
                  <a:srgbClr val="48773C"/>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2008 NDHS</c:v>
                </c:pt>
                <c:pt idx="1">
                  <c:v>2010 NMIS</c:v>
                </c:pt>
                <c:pt idx="2">
                  <c:v>2013 NDHS</c:v>
                </c:pt>
                <c:pt idx="3">
                  <c:v>2015 NMIS</c:v>
                </c:pt>
                <c:pt idx="4">
                  <c:v>2018 NDHS</c:v>
                </c:pt>
              </c:strCache>
            </c:strRef>
          </c:cat>
          <c:val>
            <c:numRef>
              <c:f>Sheet1!$B$2:$B$6</c:f>
              <c:numCache>
                <c:formatCode>General</c:formatCode>
                <c:ptCount val="5"/>
                <c:pt idx="0">
                  <c:v>5</c:v>
                </c:pt>
                <c:pt idx="1">
                  <c:v>28</c:v>
                </c:pt>
                <c:pt idx="2">
                  <c:v>36</c:v>
                </c:pt>
                <c:pt idx="3">
                  <c:v>55</c:v>
                </c:pt>
                <c:pt idx="4">
                  <c:v>48</c:v>
                </c:pt>
              </c:numCache>
            </c:numRef>
          </c:val>
          <c:smooth val="0"/>
          <c:extLst>
            <c:ext xmlns:c16="http://schemas.microsoft.com/office/drawing/2014/chart" uri="{C3380CC4-5D6E-409C-BE32-E72D297353CC}">
              <c16:uniqueId val="{00000000-639E-4E8C-ABE0-542282C27439}"/>
            </c:ext>
          </c:extLst>
        </c:ser>
        <c:ser>
          <c:idx val="1"/>
          <c:order val="1"/>
          <c:tx>
            <c:strRef>
              <c:f>Sheet1!$C$1</c:f>
              <c:strCache>
                <c:ptCount val="1"/>
                <c:pt idx="0">
                  <c:v>Slept under an ITN</c:v>
                </c:pt>
              </c:strCache>
            </c:strRef>
          </c:tx>
          <c:spPr>
            <a:ln w="63500" cap="rnd">
              <a:solidFill>
                <a:srgbClr val="D2232A"/>
              </a:solidFill>
              <a:round/>
            </a:ln>
            <a:effectLst/>
          </c:spPr>
          <c:marker>
            <c:symbol val="circle"/>
            <c:size val="5"/>
            <c:spPr>
              <a:solidFill>
                <a:schemeClr val="accent2"/>
              </a:solidFill>
              <a:ln w="63500">
                <a:solidFill>
                  <a:srgbClr val="D2232A"/>
                </a:solidFill>
              </a:ln>
              <a:effectLst/>
              <a:scene3d>
                <a:camera prst="orthographicFront"/>
                <a:lightRig rig="threePt" dir="t">
                  <a:rot lat="0" lon="0" rev="1200000"/>
                </a:lightRig>
              </a:scene3d>
            </c:spPr>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39E-4E8C-ABE0-542282C27439}"/>
                </c:ext>
              </c:extLst>
            </c:dLbl>
            <c:dLbl>
              <c:idx val="1"/>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39E-4E8C-ABE0-542282C27439}"/>
                </c:ext>
              </c:extLst>
            </c:dLbl>
            <c:dLbl>
              <c:idx val="4"/>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39E-4E8C-ABE0-542282C27439}"/>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2008 NDHS</c:v>
                </c:pt>
                <c:pt idx="1">
                  <c:v>2010 NMIS</c:v>
                </c:pt>
                <c:pt idx="2">
                  <c:v>2013 NDHS</c:v>
                </c:pt>
                <c:pt idx="3">
                  <c:v>2015 NMIS</c:v>
                </c:pt>
                <c:pt idx="4">
                  <c:v>2018 NDHS</c:v>
                </c:pt>
              </c:strCache>
            </c:strRef>
          </c:cat>
          <c:val>
            <c:numRef>
              <c:f>Sheet1!$C$2:$C$6</c:f>
              <c:numCache>
                <c:formatCode>General</c:formatCode>
                <c:ptCount val="5"/>
                <c:pt idx="0">
                  <c:v>3</c:v>
                </c:pt>
                <c:pt idx="1">
                  <c:v>23</c:v>
                </c:pt>
                <c:pt idx="2">
                  <c:v>13</c:v>
                </c:pt>
                <c:pt idx="3">
                  <c:v>37</c:v>
                </c:pt>
                <c:pt idx="4">
                  <c:v>43</c:v>
                </c:pt>
              </c:numCache>
            </c:numRef>
          </c:val>
          <c:smooth val="0"/>
          <c:extLst>
            <c:ext xmlns:c16="http://schemas.microsoft.com/office/drawing/2014/chart" uri="{C3380CC4-5D6E-409C-BE32-E72D297353CC}">
              <c16:uniqueId val="{00000001-639E-4E8C-ABE0-542282C27439}"/>
            </c:ext>
          </c:extLst>
        </c:ser>
        <c:dLbls>
          <c:dLblPos val="t"/>
          <c:showLegendKey val="0"/>
          <c:showVal val="1"/>
          <c:showCatName val="0"/>
          <c:showSerName val="0"/>
          <c:showPercent val="0"/>
          <c:showBubbleSize val="0"/>
        </c:dLbls>
        <c:marker val="1"/>
        <c:smooth val="0"/>
        <c:axId val="182350024"/>
        <c:axId val="182350416"/>
      </c:lineChart>
      <c:catAx>
        <c:axId val="1823500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2350416"/>
        <c:crosses val="autoZero"/>
        <c:auto val="1"/>
        <c:lblAlgn val="ctr"/>
        <c:lblOffset val="100"/>
        <c:noMultiLvlLbl val="0"/>
      </c:catAx>
      <c:valAx>
        <c:axId val="182350416"/>
        <c:scaling>
          <c:orientation val="minMax"/>
          <c:max val="100"/>
        </c:scaling>
        <c:delete val="1"/>
        <c:axPos val="l"/>
        <c:numFmt formatCode="General" sourceLinked="1"/>
        <c:majorTickMark val="out"/>
        <c:minorTickMark val="none"/>
        <c:tickLblPos val="nextTo"/>
        <c:crossAx val="1823500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0.62823</cdr:x>
      <cdr:y>0.47637</cdr:y>
    </cdr:from>
    <cdr:to>
      <cdr:x>0.72012</cdr:x>
      <cdr:y>0.5467</cdr:y>
    </cdr:to>
    <cdr:sp macro="" textlink="">
      <cdr:nvSpPr>
        <cdr:cNvPr id="2" name="TextBox 2"/>
        <cdr:cNvSpPr txBox="1"/>
      </cdr:nvSpPr>
      <cdr:spPr>
        <a:xfrm xmlns:a="http://schemas.openxmlformats.org/drawingml/2006/main">
          <a:off x="5187036" y="2501650"/>
          <a:ext cx="758697" cy="369335"/>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US" b="1" dirty="0"/>
            <a:t>36</a:t>
          </a:r>
        </a:p>
      </cdr:txBody>
    </cdr:sp>
  </cdr:relSizeAnchor>
</c:userShapes>
</file>

<file path=ppt/drawings/drawing2.xml><?xml version="1.0" encoding="utf-8"?>
<c:userShapes xmlns:c="http://schemas.openxmlformats.org/drawingml/2006/chart">
  <cdr:relSizeAnchor xmlns:cdr="http://schemas.openxmlformats.org/drawingml/2006/chartDrawing">
    <cdr:from>
      <cdr:x>0</cdr:x>
      <cdr:y>0.57293</cdr:y>
    </cdr:from>
    <cdr:to>
      <cdr:x>0.42222</cdr:x>
      <cdr:y>0.70477</cdr:y>
    </cdr:to>
    <cdr:sp macro="" textlink="">
      <cdr:nvSpPr>
        <cdr:cNvPr id="2" name="TextBox 7"/>
        <cdr:cNvSpPr txBox="1"/>
      </cdr:nvSpPr>
      <cdr:spPr>
        <a:xfrm xmlns:a="http://schemas.openxmlformats.org/drawingml/2006/main">
          <a:off x="0" y="2808605"/>
          <a:ext cx="3860799" cy="64633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i="1" dirty="0"/>
            <a:t>Among women age 15-49 with a live birth in the past 5 years, percent who:</a:t>
          </a:r>
        </a:p>
      </cdr:txBody>
    </cdr:sp>
  </cdr:relSizeAnchor>
</c:userShapes>
</file>

<file path=ppt/drawings/drawing3.xml><?xml version="1.0" encoding="utf-8"?>
<c:userShapes xmlns:c="http://schemas.openxmlformats.org/drawingml/2006/chart">
  <cdr:relSizeAnchor xmlns:cdr="http://schemas.openxmlformats.org/drawingml/2006/chartDrawing">
    <cdr:from>
      <cdr:x>0.82248</cdr:x>
      <cdr:y>0.38265</cdr:y>
    </cdr:from>
    <cdr:to>
      <cdr:x>0.97224</cdr:x>
      <cdr:y>0.55282</cdr:y>
    </cdr:to>
    <cdr:sp macro="" textlink="">
      <cdr:nvSpPr>
        <cdr:cNvPr id="2" name="TextBox 1">
          <a:extLst xmlns:a="http://schemas.openxmlformats.org/drawingml/2006/main">
            <a:ext uri="{FF2B5EF4-FFF2-40B4-BE49-F238E27FC236}">
              <a16:creationId xmlns:a16="http://schemas.microsoft.com/office/drawing/2014/main" id="{026464A2-1D5B-4791-AE64-24F2B33D3970}"/>
            </a:ext>
          </a:extLst>
        </cdr:cNvPr>
        <cdr:cNvSpPr txBox="1"/>
      </cdr:nvSpPr>
      <cdr:spPr>
        <a:xfrm xmlns:a="http://schemas.openxmlformats.org/drawingml/2006/main">
          <a:off x="6790892" y="2009485"/>
          <a:ext cx="1236518" cy="89361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800" b="1" dirty="0"/>
            <a:t>Age 10-14</a:t>
          </a:r>
        </a:p>
        <a:p xmlns:a="http://schemas.openxmlformats.org/drawingml/2006/main">
          <a:pPr algn="ctr"/>
          <a:r>
            <a:rPr lang="en-US" sz="1800" b="1" dirty="0"/>
            <a:t>&lt;1%</a:t>
          </a:r>
        </a:p>
      </cdr:txBody>
    </cdr:sp>
  </cdr:relSizeAnchor>
</c:userShapes>
</file>

<file path=ppt/drawings/drawing4.xml><?xml version="1.0" encoding="utf-8"?>
<c:userShapes xmlns:c="http://schemas.openxmlformats.org/drawingml/2006/chart">
  <cdr:relSizeAnchor xmlns:cdr="http://schemas.openxmlformats.org/drawingml/2006/chartDrawing">
    <cdr:from>
      <cdr:x>0.69111</cdr:x>
      <cdr:y>0.93312</cdr:y>
    </cdr:from>
    <cdr:to>
      <cdr:x>1</cdr:x>
      <cdr:y>1</cdr:y>
    </cdr:to>
    <cdr:sp macro="" textlink="">
      <cdr:nvSpPr>
        <cdr:cNvPr id="2" name="TextBox 4">
          <a:extLst xmlns:a="http://schemas.openxmlformats.org/drawingml/2006/main">
            <a:ext uri="{FF2B5EF4-FFF2-40B4-BE49-F238E27FC236}">
              <a16:creationId xmlns:a16="http://schemas.microsoft.com/office/drawing/2014/main" id="{37EF1208-75C5-46D5-B05D-15FEA6532268}"/>
            </a:ext>
          </a:extLst>
        </cdr:cNvPr>
        <cdr:cNvSpPr txBox="1"/>
      </cdr:nvSpPr>
      <cdr:spPr>
        <a:xfrm xmlns:a="http://schemas.openxmlformats.org/drawingml/2006/main">
          <a:off x="6319518" y="4723303"/>
          <a:ext cx="2824481" cy="33855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600" i="1" dirty="0"/>
            <a:t>*Figure &gt;100% due to rounding.</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B15DCB0-616A-4D00-A23B-0E7EB6002418}" type="datetimeFigureOut">
              <a:rPr lang="en-US" smtClean="0"/>
              <a:t>11/20/2019</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1E81180-36CA-43EC-B7D8-15BB5DAAE4B2}" type="slidenum">
              <a:rPr lang="en-US" smtClean="0"/>
              <a:t>‹#›</a:t>
            </a:fld>
            <a:endParaRPr lang="en-US"/>
          </a:p>
        </p:txBody>
      </p:sp>
    </p:spTree>
    <p:extLst>
      <p:ext uri="{BB962C8B-B14F-4D97-AF65-F5344CB8AC3E}">
        <p14:creationId xmlns:p14="http://schemas.microsoft.com/office/powerpoint/2010/main" val="8700149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2</a:t>
            </a:fld>
            <a:endParaRPr lang="en-US"/>
          </a:p>
        </p:txBody>
      </p:sp>
    </p:spTree>
    <p:extLst>
      <p:ext uri="{BB962C8B-B14F-4D97-AF65-F5344CB8AC3E}">
        <p14:creationId xmlns:p14="http://schemas.microsoft.com/office/powerpoint/2010/main" val="38393363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Most Nigerian households have a mobile phone (88%), 61% have a radio, and 49% have a television. Urban households are more likely than rural households to own a mobile telephone, radio, or television. The most common form of transportation is the motorcycle/scooter (28%). 13% of households own a bicycle.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a:t>
            </a:fld>
            <a:endParaRPr lang="en-US" dirty="0"/>
          </a:p>
        </p:txBody>
      </p:sp>
    </p:spTree>
    <p:extLst>
      <p:ext uri="{BB962C8B-B14F-4D97-AF65-F5344CB8AC3E}">
        <p14:creationId xmlns:p14="http://schemas.microsoft.com/office/powerpoint/2010/main" val="423893652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139</a:t>
            </a:fld>
            <a:endParaRPr lang="en-US" dirty="0"/>
          </a:p>
        </p:txBody>
      </p:sp>
    </p:spTree>
    <p:extLst>
      <p:ext uri="{BB962C8B-B14F-4D97-AF65-F5344CB8AC3E}">
        <p14:creationId xmlns:p14="http://schemas.microsoft.com/office/powerpoint/2010/main" val="79196390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Minimum dietary diversity, minimum meal frequency, and appropriate milk feeds together constitutes a child’s minimum acceptable diet. Eleven percent of children age 6-23 months living with their mother were fed a minimum acceptable diet in the 24 hours preceding the interview. Twenty-three percent of children</a:t>
            </a:r>
            <a:r>
              <a:rPr lang="en-US" sz="1200" b="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had an adequately diverse diet in which they had been given foods from at least four food groups, and 42% had been fed the minimum number of times appropriate for their age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140</a:t>
            </a:fld>
            <a:endParaRPr lang="en-US" dirty="0"/>
          </a:p>
        </p:txBody>
      </p:sp>
    </p:spTree>
    <p:extLst>
      <p:ext uri="{BB962C8B-B14F-4D97-AF65-F5344CB8AC3E}">
        <p14:creationId xmlns:p14="http://schemas.microsoft.com/office/powerpoint/2010/main" val="362287255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Overall, 68% of children age 6-59 months are </a:t>
            </a:r>
            <a:r>
              <a:rPr lang="en-US" sz="1200" b="0" i="0" u="none" strike="noStrike" kern="1200" baseline="0" dirty="0" err="1">
                <a:solidFill>
                  <a:schemeClr val="tx1"/>
                </a:solidFill>
                <a:latin typeface="+mn-lt"/>
                <a:ea typeface="+mn-ea"/>
                <a:cs typeface="+mn-cs"/>
              </a:rPr>
              <a:t>anaemic</a:t>
            </a:r>
            <a:r>
              <a:rPr lang="en-US" sz="1200" b="0" i="0" u="none" strike="noStrike" kern="1200" baseline="0" dirty="0">
                <a:solidFill>
                  <a:schemeClr val="tx1"/>
                </a:solidFill>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142</a:t>
            </a:fld>
            <a:endParaRPr lang="en-US" dirty="0"/>
          </a:p>
        </p:txBody>
      </p:sp>
    </p:spTree>
    <p:extLst>
      <p:ext uri="{BB962C8B-B14F-4D97-AF65-F5344CB8AC3E}">
        <p14:creationId xmlns:p14="http://schemas.microsoft.com/office/powerpoint/2010/main" val="311601326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By state, </a:t>
            </a:r>
            <a:r>
              <a:rPr lang="en-US" sz="1200" b="0" i="0" u="none" strike="noStrike" kern="1200" baseline="0" dirty="0" err="1">
                <a:solidFill>
                  <a:schemeClr val="tx1"/>
                </a:solidFill>
                <a:latin typeface="+mn-lt"/>
                <a:ea typeface="+mn-ea"/>
                <a:cs typeface="+mn-cs"/>
              </a:rPr>
              <a:t>anaemia</a:t>
            </a:r>
            <a:r>
              <a:rPr lang="en-US" sz="1200" b="0" i="0" u="none" strike="noStrike" kern="1200" baseline="0" dirty="0">
                <a:solidFill>
                  <a:schemeClr val="tx1"/>
                </a:solidFill>
                <a:latin typeface="+mn-lt"/>
                <a:ea typeface="+mn-ea"/>
                <a:cs typeface="+mn-cs"/>
              </a:rPr>
              <a:t> prevalence ranges from a low of 48% in Kaduna to a high of 84% in Zamfara.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143</a:t>
            </a:fld>
            <a:endParaRPr lang="en-US" dirty="0"/>
          </a:p>
        </p:txBody>
      </p:sp>
    </p:spTree>
    <p:extLst>
      <p:ext uri="{BB962C8B-B14F-4D97-AF65-F5344CB8AC3E}">
        <p14:creationId xmlns:p14="http://schemas.microsoft.com/office/powerpoint/2010/main" val="174338501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More than half of women (58%) are </a:t>
            </a:r>
            <a:r>
              <a:rPr lang="en-US" sz="1200" b="0" i="0" u="none" strike="noStrike" kern="1200" baseline="0" dirty="0" err="1">
                <a:solidFill>
                  <a:schemeClr val="tx1"/>
                </a:solidFill>
                <a:latin typeface="+mn-lt"/>
                <a:ea typeface="+mn-ea"/>
                <a:cs typeface="+mn-cs"/>
              </a:rPr>
              <a:t>anaemic</a:t>
            </a:r>
            <a:r>
              <a:rPr lang="en-US" sz="1200" b="0" i="0" u="none" strike="noStrike" kern="1200" baseline="0" dirty="0">
                <a:solidFill>
                  <a:schemeClr val="tx1"/>
                </a:solidFill>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144</a:t>
            </a:fld>
            <a:endParaRPr lang="en-US" dirty="0"/>
          </a:p>
        </p:txBody>
      </p:sp>
    </p:spTree>
    <p:extLst>
      <p:ext uri="{BB962C8B-B14F-4D97-AF65-F5344CB8AC3E}">
        <p14:creationId xmlns:p14="http://schemas.microsoft.com/office/powerpoint/2010/main" val="22351395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Micronutrients are essential vitamins and minerals required for good health. Vitamin A, which prevents blindness and infection, is particularly important for children. In the 24 hours before the survey, 59% of children age 6-23 months ate foods rich in vitamin A. Forty-five percent of children age 6-59 months received a vitamin A supplement in the six months prior to the survey. </a:t>
            </a:r>
          </a:p>
          <a:p>
            <a:r>
              <a:rPr lang="en-US" sz="1200" b="0" i="0" u="none" strike="noStrike" kern="1200" baseline="0" dirty="0">
                <a:solidFill>
                  <a:schemeClr val="tx1"/>
                </a:solidFill>
                <a:latin typeface="+mn-lt"/>
                <a:ea typeface="+mn-ea"/>
                <a:cs typeface="+mn-cs"/>
              </a:rPr>
              <a:t>Iron is essential for cognitive development in children, and low iron intake can contribute to </a:t>
            </a:r>
            <a:r>
              <a:rPr lang="en-US" sz="1200" b="0" i="0" u="none" strike="noStrike" kern="1200" baseline="0" dirty="0" err="1">
                <a:solidFill>
                  <a:schemeClr val="tx1"/>
                </a:solidFill>
                <a:latin typeface="+mn-lt"/>
                <a:ea typeface="+mn-ea"/>
                <a:cs typeface="+mn-cs"/>
              </a:rPr>
              <a:t>anaemia</a:t>
            </a:r>
            <a:r>
              <a:rPr lang="en-US" sz="1200" b="0" i="0" u="none" strike="noStrike" kern="1200" baseline="0" dirty="0">
                <a:solidFill>
                  <a:schemeClr val="tx1"/>
                </a:solidFill>
                <a:latin typeface="+mn-lt"/>
                <a:ea typeface="+mn-ea"/>
                <a:cs typeface="+mn-cs"/>
              </a:rPr>
              <a:t>. More than 40% of children age 6-23 months ate iron-rich foods the day before the survey, while 17% of children age 6-59 months received an iron supplement in the week before the survey.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146</a:t>
            </a:fld>
            <a:endParaRPr lang="en-US" dirty="0"/>
          </a:p>
        </p:txBody>
      </p:sp>
    </p:spTree>
    <p:extLst>
      <p:ext uri="{BB962C8B-B14F-4D97-AF65-F5344CB8AC3E}">
        <p14:creationId xmlns:p14="http://schemas.microsoft.com/office/powerpoint/2010/main" val="372720954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Pregnant women should take iron tablets or syrup for at least 90 days during pregnancy to prevent </a:t>
            </a:r>
            <a:r>
              <a:rPr lang="en-US" sz="1200" b="0" i="0" u="none" strike="noStrike" kern="1200" baseline="0" dirty="0" err="1">
                <a:solidFill>
                  <a:schemeClr val="tx1"/>
                </a:solidFill>
                <a:latin typeface="+mn-lt"/>
                <a:ea typeface="+mn-ea"/>
                <a:cs typeface="+mn-cs"/>
              </a:rPr>
              <a:t>anaemia</a:t>
            </a:r>
            <a:r>
              <a:rPr lang="en-US" sz="1200" b="0" i="0" u="none" strike="noStrike" kern="1200" baseline="0" dirty="0">
                <a:solidFill>
                  <a:schemeClr val="tx1"/>
                </a:solidFill>
                <a:latin typeface="+mn-lt"/>
                <a:ea typeface="+mn-ea"/>
                <a:cs typeface="+mn-cs"/>
              </a:rPr>
              <a:t> and other complications. Only 31% of women took iron tablets or syrup for at least 90 days during their last pregnancy.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147</a:t>
            </a:fld>
            <a:endParaRPr lang="en-US" dirty="0"/>
          </a:p>
        </p:txBody>
      </p:sp>
    </p:spTree>
    <p:extLst>
      <p:ext uri="{BB962C8B-B14F-4D97-AF65-F5344CB8AC3E}">
        <p14:creationId xmlns:p14="http://schemas.microsoft.com/office/powerpoint/2010/main" val="356430767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148</a:t>
            </a:fld>
            <a:endParaRPr lang="en-US" dirty="0"/>
          </a:p>
        </p:txBody>
      </p:sp>
    </p:spTree>
    <p:extLst>
      <p:ext uri="{BB962C8B-B14F-4D97-AF65-F5344CB8AC3E}">
        <p14:creationId xmlns:p14="http://schemas.microsoft.com/office/powerpoint/2010/main" val="233584582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endParaRPr lang="en-US" dirty="0"/>
          </a:p>
          <a:p>
            <a:r>
              <a:rPr lang="en-US" sz="1200" b="0" i="0" u="none" strike="noStrike" kern="1200" baseline="0" dirty="0">
                <a:solidFill>
                  <a:schemeClr val="tx1"/>
                </a:solidFill>
                <a:latin typeface="+mn-lt"/>
                <a:ea typeface="+mn-ea"/>
                <a:cs typeface="+mn-cs"/>
              </a:rPr>
              <a:t>Laboratory scientists and nurses were trained to measure the height and weight of children and adults for the 2018 NDHS. Stunting is an indication of chronic undernutrition. Nearly 2 in 5 (37%) children under five in Nigeria are stunted, or too short for their age. In Nigeria, 7% of children under five are wasted (too thin for height), a sign of acute malnutrition. In addition, 22% of children under five are underweight, or too thin for their age. Rural children have higher levels of stunting, wasting, and underweight, compared to urban children.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150</a:t>
            </a:fld>
            <a:endParaRPr lang="en-US" dirty="0"/>
          </a:p>
        </p:txBody>
      </p:sp>
    </p:spTree>
    <p:extLst>
      <p:ext uri="{BB962C8B-B14F-4D97-AF65-F5344CB8AC3E}">
        <p14:creationId xmlns:p14="http://schemas.microsoft.com/office/powerpoint/2010/main" val="49236827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Children whose mothers have no education (54%) are most likely to be stunted.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151</a:t>
            </a:fld>
            <a:endParaRPr lang="en-US" dirty="0"/>
          </a:p>
        </p:txBody>
      </p:sp>
    </p:spTree>
    <p:extLst>
      <p:ext uri="{BB962C8B-B14F-4D97-AF65-F5344CB8AC3E}">
        <p14:creationId xmlns:p14="http://schemas.microsoft.com/office/powerpoint/2010/main" val="17700994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23</a:t>
            </a:fld>
            <a:endParaRPr lang="en-US" dirty="0"/>
          </a:p>
        </p:txBody>
      </p:sp>
    </p:spTree>
    <p:extLst>
      <p:ext uri="{BB962C8B-B14F-4D97-AF65-F5344CB8AC3E}">
        <p14:creationId xmlns:p14="http://schemas.microsoft.com/office/powerpoint/2010/main" val="103168108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Children from the poorest households (55%) are most likely to be stunted, compared to 17% of children in the wealthiest households.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152</a:t>
            </a:fld>
            <a:endParaRPr lang="en-US" dirty="0"/>
          </a:p>
        </p:txBody>
      </p:sp>
    </p:spTree>
    <p:extLst>
      <p:ext uri="{BB962C8B-B14F-4D97-AF65-F5344CB8AC3E}">
        <p14:creationId xmlns:p14="http://schemas.microsoft.com/office/powerpoint/2010/main" val="367709808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By state, stunting is lowest in Anambra (14%) and Enugu (15%) and highest in Jigawa (64%) and Kebbi (66%).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153</a:t>
            </a:fld>
            <a:endParaRPr lang="en-US" dirty="0"/>
          </a:p>
        </p:txBody>
      </p:sp>
    </p:spTree>
    <p:extLst>
      <p:ext uri="{BB962C8B-B14F-4D97-AF65-F5344CB8AC3E}">
        <p14:creationId xmlns:p14="http://schemas.microsoft.com/office/powerpoint/2010/main" val="7235910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The 2018 NDHS also took weight and height measurements of women age 15–49. Overall, 12% of women are thin (body mass index or BMI &lt; 18.5). Comparatively, 28% of women are overweight or obese (BMI ≥ 25.0).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154</a:t>
            </a:fld>
            <a:endParaRPr lang="en-US" dirty="0"/>
          </a:p>
        </p:txBody>
      </p:sp>
    </p:spTree>
    <p:extLst>
      <p:ext uri="{BB962C8B-B14F-4D97-AF65-F5344CB8AC3E}">
        <p14:creationId xmlns:p14="http://schemas.microsoft.com/office/powerpoint/2010/main" val="54321703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Obesity/overweight is five times higher among women from the wealthiest households, compared to women from the poorest households (46% versus 9%).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155</a:t>
            </a:fld>
            <a:endParaRPr lang="en-US" dirty="0"/>
          </a:p>
        </p:txBody>
      </p:sp>
    </p:spTree>
    <p:extLst>
      <p:ext uri="{BB962C8B-B14F-4D97-AF65-F5344CB8AC3E}">
        <p14:creationId xmlns:p14="http://schemas.microsoft.com/office/powerpoint/2010/main" val="44425552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156</a:t>
            </a:fld>
            <a:endParaRPr lang="en-US" dirty="0"/>
          </a:p>
        </p:txBody>
      </p:sp>
    </p:spTree>
    <p:extLst>
      <p:ext uri="{BB962C8B-B14F-4D97-AF65-F5344CB8AC3E}">
        <p14:creationId xmlns:p14="http://schemas.microsoft.com/office/powerpoint/2010/main" val="386849984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157</a:t>
            </a:fld>
            <a:endParaRPr lang="en-US" dirty="0"/>
          </a:p>
        </p:txBody>
      </p:sp>
    </p:spTree>
    <p:extLst>
      <p:ext uri="{BB962C8B-B14F-4D97-AF65-F5344CB8AC3E}">
        <p14:creationId xmlns:p14="http://schemas.microsoft.com/office/powerpoint/2010/main" val="394321359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Genotype testing for sickle cell disease was carried out for the first time in any DHS.</a:t>
            </a:r>
          </a:p>
        </p:txBody>
      </p:sp>
      <p:sp>
        <p:nvSpPr>
          <p:cNvPr id="4" name="Slide Number Placeholder 3"/>
          <p:cNvSpPr>
            <a:spLocks noGrp="1"/>
          </p:cNvSpPr>
          <p:nvPr>
            <p:ph type="sldNum" sz="quarter" idx="5"/>
          </p:nvPr>
        </p:nvSpPr>
        <p:spPr/>
        <p:txBody>
          <a:bodyPr/>
          <a:lstStyle/>
          <a:p>
            <a:fld id="{51E81180-36CA-43EC-B7D8-15BB5DAAE4B2}" type="slidenum">
              <a:rPr lang="en-US" smtClean="0"/>
              <a:t>158</a:t>
            </a:fld>
            <a:endParaRPr lang="en-US" dirty="0"/>
          </a:p>
        </p:txBody>
      </p:sp>
    </p:spTree>
    <p:extLst>
      <p:ext uri="{BB962C8B-B14F-4D97-AF65-F5344CB8AC3E}">
        <p14:creationId xmlns:p14="http://schemas.microsoft.com/office/powerpoint/2010/main" val="73795944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Blood collection for genotype testing was carried out for children age 6-59 months.</a:t>
            </a:r>
          </a:p>
          <a:p>
            <a:endParaRPr lang="en-US" dirty="0"/>
          </a:p>
          <a:p>
            <a:r>
              <a:rPr lang="en-US" dirty="0"/>
              <a:t>Using the same finger or heel prick used for </a:t>
            </a:r>
            <a:r>
              <a:rPr lang="en-US" dirty="0" err="1"/>
              <a:t>anaemia</a:t>
            </a:r>
            <a:r>
              <a:rPr lang="en-US" dirty="0"/>
              <a:t> and malaria testing, a drop of blood was tested using the </a:t>
            </a:r>
            <a:r>
              <a:rPr lang="en-US" dirty="0" err="1"/>
              <a:t>SickleSCAN</a:t>
            </a:r>
            <a:r>
              <a:rPr lang="en-US" dirty="0"/>
              <a:t> rapid diagnostic test (RDT) kit.</a:t>
            </a:r>
          </a:p>
          <a:p>
            <a:endParaRPr lang="en-US" dirty="0"/>
          </a:p>
          <a:p>
            <a:r>
              <a:rPr lang="en-US" dirty="0"/>
              <a:t>Results were available within 5 minutes and provided to the child’s parent/guardian. Guardians of positive children were encouraged to take the child to a health facility for follow-up care.</a:t>
            </a:r>
          </a:p>
          <a:p>
            <a:endParaRPr lang="en-US" dirty="0"/>
          </a:p>
          <a:p>
            <a:r>
              <a:rPr lang="en-US" dirty="0"/>
              <a:t>In 25% of the households where genotype testing was done, a confirmatory test for the </a:t>
            </a:r>
            <a:r>
              <a:rPr lang="en-US" dirty="0" err="1"/>
              <a:t>SickleSCAN</a:t>
            </a:r>
            <a:r>
              <a:rPr lang="en-US" dirty="0"/>
              <a:t> RDT was conducted.</a:t>
            </a:r>
          </a:p>
          <a:p>
            <a:endParaRPr lang="en-US" dirty="0"/>
          </a:p>
          <a:p>
            <a:r>
              <a:rPr lang="en-US" dirty="0"/>
              <a:t>A total of 11,536 children were eligible, of which 97% were successfully tested. </a:t>
            </a:r>
          </a:p>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159</a:t>
            </a:fld>
            <a:endParaRPr lang="en-US" dirty="0"/>
          </a:p>
        </p:txBody>
      </p:sp>
    </p:spTree>
    <p:extLst>
      <p:ext uri="{BB962C8B-B14F-4D97-AF65-F5344CB8AC3E}">
        <p14:creationId xmlns:p14="http://schemas.microsoft.com/office/powerpoint/2010/main" val="16053564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20% of children age 6-59 months have the sickle cell trait, and 1.3% have sickle cell disease.</a:t>
            </a:r>
          </a:p>
        </p:txBody>
      </p:sp>
      <p:sp>
        <p:nvSpPr>
          <p:cNvPr id="4" name="Slide Number Placeholder 3"/>
          <p:cNvSpPr>
            <a:spLocks noGrp="1"/>
          </p:cNvSpPr>
          <p:nvPr>
            <p:ph type="sldNum" sz="quarter" idx="5"/>
          </p:nvPr>
        </p:nvSpPr>
        <p:spPr/>
        <p:txBody>
          <a:bodyPr/>
          <a:lstStyle/>
          <a:p>
            <a:fld id="{51E81180-36CA-43EC-B7D8-15BB5DAAE4B2}" type="slidenum">
              <a:rPr lang="en-US" smtClean="0"/>
              <a:t>160</a:t>
            </a:fld>
            <a:endParaRPr lang="en-US" dirty="0"/>
          </a:p>
        </p:txBody>
      </p:sp>
    </p:spTree>
    <p:extLst>
      <p:ext uri="{BB962C8B-B14F-4D97-AF65-F5344CB8AC3E}">
        <p14:creationId xmlns:p14="http://schemas.microsoft.com/office/powerpoint/2010/main" val="346886659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Sickle cell disease is more common in urban areas (1.5%) than rural areas (1.2%).</a:t>
            </a:r>
          </a:p>
        </p:txBody>
      </p:sp>
      <p:sp>
        <p:nvSpPr>
          <p:cNvPr id="4" name="Slide Number Placeholder 3"/>
          <p:cNvSpPr>
            <a:spLocks noGrp="1"/>
          </p:cNvSpPr>
          <p:nvPr>
            <p:ph type="sldNum" sz="quarter" idx="5"/>
          </p:nvPr>
        </p:nvSpPr>
        <p:spPr/>
        <p:txBody>
          <a:bodyPr/>
          <a:lstStyle/>
          <a:p>
            <a:fld id="{51E81180-36CA-43EC-B7D8-15BB5DAAE4B2}" type="slidenum">
              <a:rPr lang="en-US" smtClean="0"/>
              <a:t>161</a:t>
            </a:fld>
            <a:endParaRPr lang="en-US" dirty="0"/>
          </a:p>
        </p:txBody>
      </p:sp>
    </p:spTree>
    <p:extLst>
      <p:ext uri="{BB962C8B-B14F-4D97-AF65-F5344CB8AC3E}">
        <p14:creationId xmlns:p14="http://schemas.microsoft.com/office/powerpoint/2010/main" val="36912585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24</a:t>
            </a:fld>
            <a:endParaRPr lang="en-US" dirty="0"/>
          </a:p>
        </p:txBody>
      </p:sp>
    </p:spTree>
    <p:extLst>
      <p:ext uri="{BB962C8B-B14F-4D97-AF65-F5344CB8AC3E}">
        <p14:creationId xmlns:p14="http://schemas.microsoft.com/office/powerpoint/2010/main" val="348214252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prevalence of sickle cell disease varies by state and is above 2% in these 8 states.</a:t>
            </a:r>
          </a:p>
        </p:txBody>
      </p:sp>
      <p:sp>
        <p:nvSpPr>
          <p:cNvPr id="4" name="Slide Number Placeholder 3"/>
          <p:cNvSpPr>
            <a:spLocks noGrp="1"/>
          </p:cNvSpPr>
          <p:nvPr>
            <p:ph type="sldNum" sz="quarter" idx="5"/>
          </p:nvPr>
        </p:nvSpPr>
        <p:spPr/>
        <p:txBody>
          <a:bodyPr/>
          <a:lstStyle/>
          <a:p>
            <a:fld id="{51E81180-36CA-43EC-B7D8-15BB5DAAE4B2}" type="slidenum">
              <a:rPr lang="en-US" smtClean="0"/>
              <a:t>162</a:t>
            </a:fld>
            <a:endParaRPr lang="en-US" dirty="0"/>
          </a:p>
        </p:txBody>
      </p:sp>
    </p:spTree>
    <p:extLst>
      <p:ext uri="{BB962C8B-B14F-4D97-AF65-F5344CB8AC3E}">
        <p14:creationId xmlns:p14="http://schemas.microsoft.com/office/powerpoint/2010/main" val="2376163549"/>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Sickle cell disease varies slightly by mother’s education but not in a predictable pattern.</a:t>
            </a:r>
          </a:p>
        </p:txBody>
      </p:sp>
      <p:sp>
        <p:nvSpPr>
          <p:cNvPr id="4" name="Slide Number Placeholder 3"/>
          <p:cNvSpPr>
            <a:spLocks noGrp="1"/>
          </p:cNvSpPr>
          <p:nvPr>
            <p:ph type="sldNum" sz="quarter" idx="5"/>
          </p:nvPr>
        </p:nvSpPr>
        <p:spPr/>
        <p:txBody>
          <a:bodyPr/>
          <a:lstStyle/>
          <a:p>
            <a:fld id="{51E81180-36CA-43EC-B7D8-15BB5DAAE4B2}" type="slidenum">
              <a:rPr lang="en-US" smtClean="0"/>
              <a:t>163</a:t>
            </a:fld>
            <a:endParaRPr lang="en-US" dirty="0"/>
          </a:p>
        </p:txBody>
      </p:sp>
    </p:spTree>
    <p:extLst>
      <p:ext uri="{BB962C8B-B14F-4D97-AF65-F5344CB8AC3E}">
        <p14:creationId xmlns:p14="http://schemas.microsoft.com/office/powerpoint/2010/main" val="203044745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Children from all wealth quintiles are affected by sickle cell disease. The prevalence varies by wealth quintile but not in a predictable pattern.</a:t>
            </a:r>
          </a:p>
        </p:txBody>
      </p:sp>
      <p:sp>
        <p:nvSpPr>
          <p:cNvPr id="4" name="Slide Number Placeholder 3"/>
          <p:cNvSpPr>
            <a:spLocks noGrp="1"/>
          </p:cNvSpPr>
          <p:nvPr>
            <p:ph type="sldNum" sz="quarter" idx="5"/>
          </p:nvPr>
        </p:nvSpPr>
        <p:spPr/>
        <p:txBody>
          <a:bodyPr/>
          <a:lstStyle/>
          <a:p>
            <a:fld id="{51E81180-36CA-43EC-B7D8-15BB5DAAE4B2}" type="slidenum">
              <a:rPr lang="en-US" smtClean="0"/>
              <a:t>164</a:t>
            </a:fld>
            <a:endParaRPr lang="en-US" dirty="0"/>
          </a:p>
        </p:txBody>
      </p:sp>
    </p:spTree>
    <p:extLst>
      <p:ext uri="{BB962C8B-B14F-4D97-AF65-F5344CB8AC3E}">
        <p14:creationId xmlns:p14="http://schemas.microsoft.com/office/powerpoint/2010/main" val="91468449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0"/>
              </a:spcBef>
              <a:spcAft>
                <a:spcPts val="1800"/>
              </a:spcAft>
              <a:buClr>
                <a:schemeClr val="tx1"/>
              </a:buClr>
            </a:pPr>
            <a:r>
              <a:rPr lang="en-US" b="1" dirty="0">
                <a:solidFill>
                  <a:schemeClr val="accent1"/>
                </a:solidFill>
              </a:rPr>
              <a:t>20%</a:t>
            </a:r>
            <a:r>
              <a:rPr lang="en-US" dirty="0"/>
              <a:t> of children age 6-59 months have </a:t>
            </a:r>
            <a:r>
              <a:rPr lang="en-US" b="1" dirty="0">
                <a:solidFill>
                  <a:schemeClr val="accent1"/>
                </a:solidFill>
              </a:rPr>
              <a:t>sickle cell trait </a:t>
            </a:r>
            <a:r>
              <a:rPr lang="en-US" dirty="0"/>
              <a:t>(</a:t>
            </a:r>
            <a:r>
              <a:rPr lang="en-US" dirty="0" err="1"/>
              <a:t>HbAS</a:t>
            </a:r>
            <a:r>
              <a:rPr lang="en-US" dirty="0"/>
              <a:t>) and </a:t>
            </a:r>
            <a:r>
              <a:rPr lang="en-US" b="1" dirty="0">
                <a:solidFill>
                  <a:schemeClr val="accent1"/>
                </a:solidFill>
              </a:rPr>
              <a:t>2%</a:t>
            </a:r>
            <a:r>
              <a:rPr lang="en-US" dirty="0"/>
              <a:t> have </a:t>
            </a:r>
            <a:r>
              <a:rPr lang="en-US" dirty="0" err="1"/>
              <a:t>haemoglobin</a:t>
            </a:r>
            <a:r>
              <a:rPr lang="en-US" dirty="0"/>
              <a:t> C trait (</a:t>
            </a:r>
            <a:r>
              <a:rPr lang="en-US" dirty="0" err="1"/>
              <a:t>HbAC</a:t>
            </a:r>
            <a:r>
              <a:rPr lang="en-US" dirty="0"/>
              <a:t>). </a:t>
            </a:r>
          </a:p>
          <a:p>
            <a:pPr>
              <a:spcBef>
                <a:spcPts val="0"/>
              </a:spcBef>
              <a:spcAft>
                <a:spcPts val="1800"/>
              </a:spcAft>
              <a:buClr>
                <a:schemeClr val="tx1"/>
              </a:buClr>
            </a:pPr>
            <a:endParaRPr lang="en-US" dirty="0"/>
          </a:p>
          <a:p>
            <a:pPr>
              <a:spcBef>
                <a:spcPts val="0"/>
              </a:spcBef>
              <a:spcAft>
                <a:spcPts val="1800"/>
              </a:spcAft>
              <a:buClr>
                <a:schemeClr val="tx1"/>
              </a:buClr>
            </a:pPr>
            <a:r>
              <a:rPr lang="en-US" dirty="0"/>
              <a:t>The </a:t>
            </a:r>
            <a:r>
              <a:rPr lang="en-US" b="1" dirty="0">
                <a:solidFill>
                  <a:schemeClr val="accent1"/>
                </a:solidFill>
              </a:rPr>
              <a:t>prevalence of sickle cell disease </a:t>
            </a:r>
            <a:r>
              <a:rPr lang="en-US" dirty="0"/>
              <a:t>in children age 6-59 months is </a:t>
            </a:r>
            <a:r>
              <a:rPr lang="en-US" b="1" dirty="0">
                <a:solidFill>
                  <a:schemeClr val="accent1"/>
                </a:solidFill>
              </a:rPr>
              <a:t>1.3%</a:t>
            </a:r>
            <a:r>
              <a:rPr lang="en-US" dirty="0"/>
              <a:t> (</a:t>
            </a:r>
            <a:r>
              <a:rPr lang="en-US" dirty="0" err="1"/>
              <a:t>HbSS</a:t>
            </a:r>
            <a:r>
              <a:rPr lang="en-US" dirty="0"/>
              <a:t> + </a:t>
            </a:r>
            <a:r>
              <a:rPr lang="en-US" dirty="0" err="1"/>
              <a:t>HbSC</a:t>
            </a:r>
            <a:r>
              <a:rPr lang="en-US" dirty="0"/>
              <a:t>).</a:t>
            </a:r>
            <a:endParaRPr lang="en-GB" noProof="0"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165</a:t>
            </a:fld>
            <a:endParaRPr lang="en-US" dirty="0"/>
          </a:p>
        </p:txBody>
      </p:sp>
    </p:spTree>
    <p:extLst>
      <p:ext uri="{BB962C8B-B14F-4D97-AF65-F5344CB8AC3E}">
        <p14:creationId xmlns:p14="http://schemas.microsoft.com/office/powerpoint/2010/main" val="386849984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Among all households in Nigeria, 61% own at least one insecticide-treated net (ITN). 68%</a:t>
            </a:r>
            <a:r>
              <a:rPr lang="en-US" sz="1200" kern="1200" baseline="0">
                <a:solidFill>
                  <a:schemeClr val="tx1"/>
                </a:solidFill>
                <a:effectLst/>
                <a:latin typeface="+mn-lt"/>
                <a:ea typeface="+mn-ea"/>
                <a:cs typeface="+mn-cs"/>
              </a:rPr>
              <a:t> of rural households own at least 1 ITN, compared to 53% of urban households.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168</a:t>
            </a:fld>
            <a:endParaRPr lang="en-US"/>
          </a:p>
        </p:txBody>
      </p:sp>
    </p:spTree>
    <p:extLst>
      <p:ext uri="{BB962C8B-B14F-4D97-AF65-F5344CB8AC3E}">
        <p14:creationId xmlns:p14="http://schemas.microsoft.com/office/powerpoint/2010/main" val="214571804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ITN ownership</a:t>
            </a:r>
            <a:r>
              <a:rPr lang="en-US" baseline="0"/>
              <a:t> decreases with household wealth, from 73% in the poorest households to 48% in the wealthiest households.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169</a:t>
            </a:fld>
            <a:endParaRPr lang="en-US"/>
          </a:p>
        </p:txBody>
      </p:sp>
    </p:spTree>
    <p:extLst>
      <p:ext uri="{BB962C8B-B14F-4D97-AF65-F5344CB8AC3E}">
        <p14:creationId xmlns:p14="http://schemas.microsoft.com/office/powerpoint/2010/main" val="47209395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Household ownership of an ITN is highest in </a:t>
            </a:r>
            <a:r>
              <a:rPr lang="en-US" sz="1200" kern="1200" err="1">
                <a:solidFill>
                  <a:schemeClr val="tx1"/>
                </a:solidFill>
                <a:effectLst/>
                <a:latin typeface="+mn-lt"/>
                <a:ea typeface="+mn-ea"/>
                <a:cs typeface="+mn-cs"/>
              </a:rPr>
              <a:t>Jigawa</a:t>
            </a:r>
            <a:r>
              <a:rPr lang="en-US" sz="1200" kern="1200">
                <a:solidFill>
                  <a:schemeClr val="tx1"/>
                </a:solidFill>
                <a:effectLst/>
                <a:latin typeface="+mn-lt"/>
                <a:ea typeface="+mn-ea"/>
                <a:cs typeface="+mn-cs"/>
              </a:rPr>
              <a:t> and </a:t>
            </a:r>
            <a:r>
              <a:rPr lang="en-US" sz="1200" kern="1200" err="1">
                <a:solidFill>
                  <a:schemeClr val="tx1"/>
                </a:solidFill>
                <a:effectLst/>
                <a:latin typeface="+mn-lt"/>
                <a:ea typeface="+mn-ea"/>
                <a:cs typeface="+mn-cs"/>
              </a:rPr>
              <a:t>Kebbi</a:t>
            </a:r>
            <a:r>
              <a:rPr lang="en-US" sz="1200" kern="1200">
                <a:solidFill>
                  <a:schemeClr val="tx1"/>
                </a:solidFill>
                <a:effectLst/>
                <a:latin typeface="+mn-lt"/>
                <a:ea typeface="+mn-ea"/>
                <a:cs typeface="+mn-cs"/>
              </a:rPr>
              <a:t> (98% each) compared with the lowest in Lagos (29%). Almost all States in the North West have achieved household ownership of ITN of national target of 80%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170</a:t>
            </a:fld>
            <a:endParaRPr lang="en-US"/>
          </a:p>
        </p:txBody>
      </p:sp>
    </p:spTree>
    <p:extLst>
      <p:ext uri="{BB962C8B-B14F-4D97-AF65-F5344CB8AC3E}">
        <p14:creationId xmlns:p14="http://schemas.microsoft.com/office/powerpoint/2010/main" val="85767485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ITN ownership has increased from 8% in 2008 to 69% in 2015 and has since declined to 61% in 2018. Universal</a:t>
            </a:r>
            <a:r>
              <a:rPr lang="en-US" sz="1200" kern="1200" baseline="0">
                <a:solidFill>
                  <a:schemeClr val="tx1"/>
                </a:solidFill>
                <a:effectLst/>
                <a:latin typeface="+mn-lt"/>
                <a:ea typeface="+mn-ea"/>
                <a:cs typeface="+mn-cs"/>
              </a:rPr>
              <a:t> household coverage (1+ ITN for every 2 people) has slightly declined from 35% in 2015 to 30% in 2018.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171</a:t>
            </a:fld>
            <a:endParaRPr lang="en-US"/>
          </a:p>
        </p:txBody>
      </p:sp>
    </p:spTree>
    <p:extLst>
      <p:ext uri="{BB962C8B-B14F-4D97-AF65-F5344CB8AC3E}">
        <p14:creationId xmlns:p14="http://schemas.microsoft.com/office/powerpoint/2010/main" val="274034506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Thirty percent of households have at least one ITN for every two persons who stayed in the household the night preceding the survey. In other words, 30% of households owned enough ITNs to cover all household.</a:t>
            </a:r>
            <a:r>
              <a:rPr lang="en-US" sz="1200" kern="1200" baseline="0">
                <a:solidFill>
                  <a:schemeClr val="tx1"/>
                </a:solidFill>
                <a:effectLst/>
                <a:latin typeface="+mn-lt"/>
                <a:ea typeface="+mn-ea"/>
                <a:cs typeface="+mn-cs"/>
              </a:rPr>
              <a:t> </a:t>
            </a:r>
            <a:r>
              <a:rPr lang="en-US" sz="1200" kern="1200">
                <a:solidFill>
                  <a:schemeClr val="tx1"/>
                </a:solidFill>
                <a:effectLst/>
                <a:latin typeface="+mn-lt"/>
                <a:ea typeface="+mn-ea"/>
                <a:cs typeface="+mn-cs"/>
              </a:rPr>
              <a:t>To offer maximum protection, ITN distribution needs to expand to reach the 39% of households that do not currently own any ITNs and to provide enough ITNs for the 31% of households that own at least one ITN but have an insufficient supply for the number of household members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172</a:t>
            </a:fld>
            <a:endParaRPr lang="en-US"/>
          </a:p>
        </p:txBody>
      </p:sp>
    </p:spTree>
    <p:extLst>
      <p:ext uri="{BB962C8B-B14F-4D97-AF65-F5344CB8AC3E}">
        <p14:creationId xmlns:p14="http://schemas.microsoft.com/office/powerpoint/2010/main" val="336961580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Nearly half of the household population have access to an ITN, while 43% slept under an ITN the night before the survey. More rural household</a:t>
            </a:r>
            <a:r>
              <a:rPr lang="en-US" sz="1200" kern="1200" baseline="0">
                <a:solidFill>
                  <a:schemeClr val="tx1"/>
                </a:solidFill>
                <a:effectLst/>
                <a:latin typeface="+mn-lt"/>
                <a:ea typeface="+mn-ea"/>
                <a:cs typeface="+mn-cs"/>
              </a:rPr>
              <a:t> have access and slept under an ITN the night before the survey than their urban counterparts. </a:t>
            </a:r>
            <a:endParaRPr lang="en-US" sz="1200" kern="1200">
              <a:solidFill>
                <a:schemeClr val="tx1"/>
              </a:solidFill>
              <a:effectLst/>
              <a:latin typeface="+mn-lt"/>
              <a:ea typeface="+mn-ea"/>
              <a:cs typeface="+mn-cs"/>
            </a:endParaRPr>
          </a:p>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173</a:t>
            </a:fld>
            <a:endParaRPr lang="en-US"/>
          </a:p>
        </p:txBody>
      </p:sp>
    </p:spTree>
    <p:extLst>
      <p:ext uri="{BB962C8B-B14F-4D97-AF65-F5344CB8AC3E}">
        <p14:creationId xmlns:p14="http://schemas.microsoft.com/office/powerpoint/2010/main" val="23431797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Nearly one-third of women age 15-49 in Nigeria have no education, compared to 22% of men age 15-49. Fourteen percent of women and 13% of men have attended primary school. Four in ten women and 48% of men have attended secondary school. Only 11% of women and 17% of men have more than secondary education.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26</a:t>
            </a:fld>
            <a:endParaRPr lang="en-US" dirty="0"/>
          </a:p>
        </p:txBody>
      </p:sp>
    </p:spTree>
    <p:extLst>
      <p:ext uri="{BB962C8B-B14F-4D97-AF65-F5344CB8AC3E}">
        <p14:creationId xmlns:p14="http://schemas.microsoft.com/office/powerpoint/2010/main" val="276107132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ITN access</a:t>
            </a:r>
            <a:r>
              <a:rPr lang="en-US" baseline="0"/>
              <a:t> has declined since 2015, from 55% to 48% in 2018. The proportion of the household population that slept under an ITN slightly increased from 37% to 43% during the same time period.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174</a:t>
            </a:fld>
            <a:endParaRPr lang="en-US"/>
          </a:p>
        </p:txBody>
      </p:sp>
    </p:spTree>
    <p:extLst>
      <p:ext uri="{BB962C8B-B14F-4D97-AF65-F5344CB8AC3E}">
        <p14:creationId xmlns:p14="http://schemas.microsoft.com/office/powerpoint/2010/main" val="327251003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Over half (52%) of the children under 5 year slept under an ITN the night before the survey. More than half (58%) of the pregnant women in the households slept under an ITN the night before the survey. Among households that own at least one ITN, 65% of household</a:t>
            </a:r>
            <a:r>
              <a:rPr lang="en-US" sz="1200" kern="1200" baseline="0">
                <a:solidFill>
                  <a:schemeClr val="tx1"/>
                </a:solidFill>
                <a:effectLst/>
                <a:latin typeface="+mn-lt"/>
                <a:ea typeface="+mn-ea"/>
                <a:cs typeface="+mn-cs"/>
              </a:rPr>
              <a:t> member, 74% of children under 5, and 82% of pregnant women slept under an ITN.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175</a:t>
            </a:fld>
            <a:endParaRPr lang="en-US"/>
          </a:p>
        </p:txBody>
      </p:sp>
    </p:spTree>
    <p:extLst>
      <p:ext uri="{BB962C8B-B14F-4D97-AF65-F5344CB8AC3E}">
        <p14:creationId xmlns:p14="http://schemas.microsoft.com/office/powerpoint/2010/main" val="251754117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By state, ITN use among children ranges</a:t>
            </a:r>
            <a:r>
              <a:rPr lang="en-US" baseline="0"/>
              <a:t> from a low of 21% in Lagos to a high of 94% in </a:t>
            </a:r>
            <a:r>
              <a:rPr lang="en-US" baseline="0" err="1"/>
              <a:t>Kebbi</a:t>
            </a:r>
            <a:r>
              <a:rPr lang="en-US" baseline="0"/>
              <a:t>.</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176</a:t>
            </a:fld>
            <a:endParaRPr lang="en-US"/>
          </a:p>
        </p:txBody>
      </p:sp>
    </p:spTree>
    <p:extLst>
      <p:ext uri="{BB962C8B-B14F-4D97-AF65-F5344CB8AC3E}">
        <p14:creationId xmlns:p14="http://schemas.microsoft.com/office/powerpoint/2010/main" val="267913678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Use of ITNs among children and pregnant women has improved since 2008. </a:t>
            </a:r>
          </a:p>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177</a:t>
            </a:fld>
            <a:endParaRPr lang="en-US"/>
          </a:p>
        </p:txBody>
      </p:sp>
    </p:spTree>
    <p:extLst>
      <p:ext uri="{BB962C8B-B14F-4D97-AF65-F5344CB8AC3E}">
        <p14:creationId xmlns:p14="http://schemas.microsoft.com/office/powerpoint/2010/main" val="178286785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Malaria during pregnancy contributes to low birth weight, infant mortality, and other complications. To prevent malaria, pregnant women should receive 3+ doses of SP/Fansidar or IPTp (intermittent preventive treatment during pregnancy). Nearly two-thirds (64%) of pregnant women took 1+ doses of IPTp, 40% took 2+ doses of IPTp, while only 17% took 3+ doses. </a:t>
            </a:r>
          </a:p>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179</a:t>
            </a:fld>
            <a:endParaRPr lang="en-US"/>
          </a:p>
        </p:txBody>
      </p:sp>
    </p:spTree>
    <p:extLst>
      <p:ext uri="{BB962C8B-B14F-4D97-AF65-F5344CB8AC3E}">
        <p14:creationId xmlns:p14="http://schemas.microsoft.com/office/powerpoint/2010/main" val="424216266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More</a:t>
            </a:r>
            <a:r>
              <a:rPr lang="en-US" baseline="0"/>
              <a:t> pregnant women are receiving at least 1 doses of IPTp, an increase from 51% in 2015 to 64% in 2018. However, IPTp2+ has stagnated, and IPTp3+ has slightly declined during the same time period.</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180</a:t>
            </a:fld>
            <a:endParaRPr lang="en-US"/>
          </a:p>
        </p:txBody>
      </p:sp>
    </p:spTree>
    <p:extLst>
      <p:ext uri="{BB962C8B-B14F-4D97-AF65-F5344CB8AC3E}">
        <p14:creationId xmlns:p14="http://schemas.microsoft.com/office/powerpoint/2010/main" val="341275795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In the two weeks before the survey, 24% of children under five had fever, the primary symptom of malaria. Treatment was sought for three-quarters of children with recent fever, while only 14% had blood taken from a finger or heel stick for testing. </a:t>
            </a:r>
          </a:p>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182</a:t>
            </a:fld>
            <a:endParaRPr lang="en-US"/>
          </a:p>
        </p:txBody>
      </p:sp>
    </p:spTree>
    <p:extLst>
      <p:ext uri="{BB962C8B-B14F-4D97-AF65-F5344CB8AC3E}">
        <p14:creationId xmlns:p14="http://schemas.microsoft.com/office/powerpoint/2010/main" val="381829404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Artemisinin combination therapy (ACT) is the recommended drug for treating malaria in children in Nigeria. Among children under five with fever in the two weeks before the survey who received an antimalarial, 52% received the recommended treatment.  Chloroquine is the 2</a:t>
            </a:r>
            <a:r>
              <a:rPr lang="en-US" sz="1200" kern="1200" baseline="30000">
                <a:solidFill>
                  <a:schemeClr val="tx1"/>
                </a:solidFill>
                <a:effectLst/>
                <a:latin typeface="+mn-lt"/>
                <a:ea typeface="+mn-ea"/>
                <a:cs typeface="+mn-cs"/>
              </a:rPr>
              <a:t>nd</a:t>
            </a:r>
            <a:r>
              <a:rPr lang="en-US" sz="1200" kern="1200">
                <a:solidFill>
                  <a:schemeClr val="tx1"/>
                </a:solidFill>
                <a:effectLst/>
                <a:latin typeface="+mn-lt"/>
                <a:ea typeface="+mn-ea"/>
                <a:cs typeface="+mn-cs"/>
              </a:rPr>
              <a:t> most frequently</a:t>
            </a:r>
            <a:r>
              <a:rPr lang="en-US" sz="1200" kern="1200" baseline="0">
                <a:solidFill>
                  <a:schemeClr val="tx1"/>
                </a:solidFill>
                <a:effectLst/>
                <a:latin typeface="+mn-lt"/>
                <a:ea typeface="+mn-ea"/>
                <a:cs typeface="+mn-cs"/>
              </a:rPr>
              <a:t> given medication for children with malaria.</a:t>
            </a:r>
            <a:endParaRPr lang="en-US" sz="120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51E81180-36CA-43EC-B7D8-15BB5DAAE4B2}" type="slidenum">
              <a:rPr lang="en-US" smtClean="0"/>
              <a:t>183</a:t>
            </a:fld>
            <a:endParaRPr lang="en-US"/>
          </a:p>
        </p:txBody>
      </p:sp>
    </p:spTree>
    <p:extLst>
      <p:ext uri="{BB962C8B-B14F-4D97-AF65-F5344CB8AC3E}">
        <p14:creationId xmlns:p14="http://schemas.microsoft.com/office/powerpoint/2010/main" val="252627147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Overall, 8% of children age 6-59 months have low </a:t>
            </a:r>
            <a:r>
              <a:rPr lang="en-US" err="1"/>
              <a:t>haemoglobin</a:t>
            </a:r>
            <a:r>
              <a:rPr lang="en-US"/>
              <a:t>.</a:t>
            </a:r>
            <a:r>
              <a:rPr lang="en-US" baseline="0"/>
              <a:t> </a:t>
            </a:r>
            <a:r>
              <a:rPr lang="en-US" sz="1200" kern="1200">
                <a:solidFill>
                  <a:schemeClr val="tx1"/>
                </a:solidFill>
                <a:effectLst/>
                <a:latin typeface="+mn-lt"/>
                <a:ea typeface="+mn-ea"/>
                <a:cs typeface="+mn-cs"/>
              </a:rPr>
              <a:t>Prevalence of severe </a:t>
            </a:r>
            <a:r>
              <a:rPr lang="en-US" sz="1200" kern="1200" err="1">
                <a:solidFill>
                  <a:schemeClr val="tx1"/>
                </a:solidFill>
                <a:effectLst/>
                <a:latin typeface="+mn-lt"/>
                <a:ea typeface="+mn-ea"/>
                <a:cs typeface="+mn-cs"/>
              </a:rPr>
              <a:t>anaemia</a:t>
            </a:r>
            <a:r>
              <a:rPr lang="en-US" sz="1200" kern="1200">
                <a:solidFill>
                  <a:schemeClr val="tx1"/>
                </a:solidFill>
                <a:effectLst/>
                <a:latin typeface="+mn-lt"/>
                <a:ea typeface="+mn-ea"/>
                <a:cs typeface="+mn-cs"/>
              </a:rPr>
              <a:t> (</a:t>
            </a:r>
            <a:r>
              <a:rPr lang="en-US" sz="1200" kern="1200" err="1">
                <a:solidFill>
                  <a:schemeClr val="tx1"/>
                </a:solidFill>
                <a:effectLst/>
                <a:latin typeface="+mn-lt"/>
                <a:ea typeface="+mn-ea"/>
                <a:cs typeface="+mn-cs"/>
              </a:rPr>
              <a:t>haemoglobin</a:t>
            </a:r>
            <a:r>
              <a:rPr lang="en-US" sz="1200" kern="1200">
                <a:solidFill>
                  <a:schemeClr val="tx1"/>
                </a:solidFill>
                <a:effectLst/>
                <a:latin typeface="+mn-lt"/>
                <a:ea typeface="+mn-ea"/>
                <a:cs typeface="+mn-cs"/>
              </a:rPr>
              <a:t> &lt;8.0 g/dl) is highest among children age 6-8 months and 12-17 months (both 10%) compared with older children age 48-59 months (5%)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186</a:t>
            </a:fld>
            <a:endParaRPr lang="en-US"/>
          </a:p>
        </p:txBody>
      </p:sp>
    </p:spTree>
    <p:extLst>
      <p:ext uri="{BB962C8B-B14F-4D97-AF65-F5344CB8AC3E}">
        <p14:creationId xmlns:p14="http://schemas.microsoft.com/office/powerpoint/2010/main" val="284057041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a:solidFill>
                  <a:schemeClr val="tx1"/>
                </a:solidFill>
                <a:effectLst/>
                <a:latin typeface="+mn-lt"/>
                <a:ea typeface="+mn-ea"/>
                <a:cs typeface="+mn-cs"/>
              </a:rPr>
              <a:t>By wealth, severe anaemia ranges from 14% among children in the poorest households to 2% of children in the wealthiest households.</a:t>
            </a:r>
            <a:endParaRPr lang="en-US" sz="1200" kern="1200">
              <a:solidFill>
                <a:schemeClr val="tx1"/>
              </a:solidFill>
              <a:effectLst/>
              <a:latin typeface="+mn-lt"/>
              <a:ea typeface="+mn-ea"/>
              <a:cs typeface="+mn-cs"/>
            </a:endParaRPr>
          </a:p>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187</a:t>
            </a:fld>
            <a:endParaRPr lang="en-US"/>
          </a:p>
        </p:txBody>
      </p:sp>
    </p:spTree>
    <p:extLst>
      <p:ext uri="{BB962C8B-B14F-4D97-AF65-F5344CB8AC3E}">
        <p14:creationId xmlns:p14="http://schemas.microsoft.com/office/powerpoint/2010/main" val="71068399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Nearly half of women (47%) and nearly one-quarter (28%) of men are illiterate, meaning they cannot read.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27</a:t>
            </a:fld>
            <a:endParaRPr lang="en-US" dirty="0"/>
          </a:p>
        </p:txBody>
      </p:sp>
    </p:spTree>
    <p:extLst>
      <p:ext uri="{BB962C8B-B14F-4D97-AF65-F5344CB8AC3E}">
        <p14:creationId xmlns:p14="http://schemas.microsoft.com/office/powerpoint/2010/main" val="152467699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Prevalence</a:t>
            </a:r>
            <a:r>
              <a:rPr lang="en-US" baseline="0"/>
              <a:t> of low </a:t>
            </a:r>
            <a:r>
              <a:rPr lang="en-US" baseline="0" err="1"/>
              <a:t>haemoglobin</a:t>
            </a:r>
            <a:r>
              <a:rPr lang="en-US" baseline="0"/>
              <a:t> is highest in </a:t>
            </a:r>
            <a:r>
              <a:rPr lang="en-US" baseline="0" err="1"/>
              <a:t>Zamfara</a:t>
            </a:r>
            <a:r>
              <a:rPr lang="en-US" baseline="0"/>
              <a:t> (24%), between 10-14% in 11 states, and &lt;10% in the remaining states.</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188</a:t>
            </a:fld>
            <a:endParaRPr lang="en-US"/>
          </a:p>
        </p:txBody>
      </p:sp>
    </p:spTree>
    <p:extLst>
      <p:ext uri="{BB962C8B-B14F-4D97-AF65-F5344CB8AC3E}">
        <p14:creationId xmlns:p14="http://schemas.microsoft.com/office/powerpoint/2010/main" val="60400280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prevalence of low </a:t>
            </a:r>
            <a:r>
              <a:rPr lang="en-US" err="1"/>
              <a:t>haemoglobin</a:t>
            </a:r>
            <a:r>
              <a:rPr lang="en-US"/>
              <a:t> has slightly declined from 13% in 2010 to 8% in 2018</a:t>
            </a:r>
          </a:p>
        </p:txBody>
      </p:sp>
      <p:sp>
        <p:nvSpPr>
          <p:cNvPr id="4" name="Slide Number Placeholder 3"/>
          <p:cNvSpPr>
            <a:spLocks noGrp="1"/>
          </p:cNvSpPr>
          <p:nvPr>
            <p:ph type="sldNum" sz="quarter" idx="10"/>
          </p:nvPr>
        </p:nvSpPr>
        <p:spPr/>
        <p:txBody>
          <a:bodyPr/>
          <a:lstStyle/>
          <a:p>
            <a:fld id="{51E81180-36CA-43EC-B7D8-15BB5DAAE4B2}" type="slidenum">
              <a:rPr lang="en-US" smtClean="0"/>
              <a:t>189</a:t>
            </a:fld>
            <a:endParaRPr lang="en-US"/>
          </a:p>
        </p:txBody>
      </p:sp>
    </p:spTree>
    <p:extLst>
      <p:ext uri="{BB962C8B-B14F-4D97-AF65-F5344CB8AC3E}">
        <p14:creationId xmlns:p14="http://schemas.microsoft.com/office/powerpoint/2010/main" val="78264475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By</a:t>
            </a:r>
            <a:r>
              <a:rPr lang="en-US" baseline="0"/>
              <a:t> RDT, malaria prevalence is 36%, compared to 23% by microscopy. According to both test types, malaria prevalence increases with age. And is highest among children age 36-59 months.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190</a:t>
            </a:fld>
            <a:endParaRPr lang="en-US"/>
          </a:p>
        </p:txBody>
      </p:sp>
    </p:spTree>
    <p:extLst>
      <p:ext uri="{BB962C8B-B14F-4D97-AF65-F5344CB8AC3E}">
        <p14:creationId xmlns:p14="http://schemas.microsoft.com/office/powerpoint/2010/main" val="422293739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Malaria</a:t>
            </a:r>
            <a:r>
              <a:rPr lang="en-US" baseline="0"/>
              <a:t> prevalence is almost three times higher among rural children than urban children (31% vs. 13%).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191</a:t>
            </a:fld>
            <a:endParaRPr lang="en-US"/>
          </a:p>
        </p:txBody>
      </p:sp>
    </p:spTree>
    <p:extLst>
      <p:ext uri="{BB962C8B-B14F-4D97-AF65-F5344CB8AC3E}">
        <p14:creationId xmlns:p14="http://schemas.microsoft.com/office/powerpoint/2010/main" val="5954623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 Malaria prevalence is higher among children from the poorest households (38%).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192</a:t>
            </a:fld>
            <a:endParaRPr lang="en-US"/>
          </a:p>
        </p:txBody>
      </p:sp>
    </p:spTree>
    <p:extLst>
      <p:ext uri="{BB962C8B-B14F-4D97-AF65-F5344CB8AC3E}">
        <p14:creationId xmlns:p14="http://schemas.microsoft.com/office/powerpoint/2010/main" val="384028262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Malaria prevalence ranges from 2% in Lagos to 52% in </a:t>
            </a:r>
            <a:r>
              <a:rPr lang="en-US" sz="1200" kern="1200" err="1">
                <a:solidFill>
                  <a:schemeClr val="tx1"/>
                </a:solidFill>
                <a:effectLst/>
                <a:latin typeface="+mn-lt"/>
                <a:ea typeface="+mn-ea"/>
                <a:cs typeface="+mn-cs"/>
              </a:rPr>
              <a:t>Kebbi</a:t>
            </a:r>
            <a:r>
              <a:rPr lang="en-US" sz="1200" kern="1200">
                <a:solidFill>
                  <a:schemeClr val="tx1"/>
                </a:solidFill>
                <a:effectLst/>
                <a:latin typeface="+mn-lt"/>
                <a:ea typeface="+mn-ea"/>
                <a:cs typeface="+mn-cs"/>
              </a:rPr>
              <a:t>.</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193</a:t>
            </a:fld>
            <a:endParaRPr lang="en-US"/>
          </a:p>
        </p:txBody>
      </p:sp>
    </p:spTree>
    <p:extLst>
      <p:ext uri="{BB962C8B-B14F-4D97-AF65-F5344CB8AC3E}">
        <p14:creationId xmlns:p14="http://schemas.microsoft.com/office/powerpoint/2010/main" val="190769454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Malaria prevalence has declined from 42% in 2010 to 27% in 2015 to the current level of 23% in 2018.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194</a:t>
            </a:fld>
            <a:endParaRPr lang="en-US"/>
          </a:p>
        </p:txBody>
      </p:sp>
    </p:spTree>
    <p:extLst>
      <p:ext uri="{BB962C8B-B14F-4D97-AF65-F5344CB8AC3E}">
        <p14:creationId xmlns:p14="http://schemas.microsoft.com/office/powerpoint/2010/main" val="10153895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195</a:t>
            </a:fld>
            <a:endParaRPr lang="en-US"/>
          </a:p>
        </p:txBody>
      </p:sp>
    </p:spTree>
    <p:extLst>
      <p:ext uri="{BB962C8B-B14F-4D97-AF65-F5344CB8AC3E}">
        <p14:creationId xmlns:p14="http://schemas.microsoft.com/office/powerpoint/2010/main" val="386849984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Nearly three-quarters of married women (74%) were employed at any time in the past 12 months, compared to 99% of married men. NOTE: Respondents are considered to be employed if they have done any work other than their housework in the 12 months before </a:t>
            </a:r>
            <a:r>
              <a:rPr lang="en-US" sz="1200" kern="1200">
                <a:solidFill>
                  <a:schemeClr val="tx1"/>
                </a:solidFill>
                <a:effectLst/>
                <a:latin typeface="+mn-lt"/>
                <a:ea typeface="+mn-ea"/>
                <a:cs typeface="+mn-cs"/>
              </a:rPr>
              <a:t>the survey.</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198</a:t>
            </a:fld>
            <a:endParaRPr lang="en-US" dirty="0"/>
          </a:p>
        </p:txBody>
      </p:sp>
    </p:spTree>
    <p:extLst>
      <p:ext uri="{BB962C8B-B14F-4D97-AF65-F5344CB8AC3E}">
        <p14:creationId xmlns:p14="http://schemas.microsoft.com/office/powerpoint/2010/main" val="178952333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More than 70% of employed women (73%) and men (80%) are paid in cash. Still, 15% of working women and 8% of men are not paid for their work.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199</a:t>
            </a:fld>
            <a:endParaRPr lang="en-US" dirty="0"/>
          </a:p>
        </p:txBody>
      </p:sp>
    </p:spTree>
    <p:extLst>
      <p:ext uri="{BB962C8B-B14F-4D97-AF65-F5344CB8AC3E}">
        <p14:creationId xmlns:p14="http://schemas.microsoft.com/office/powerpoint/2010/main" val="70522233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The level of exposure to mass media is generally low in Nigeria; more than half of women and men have access to none of</a:t>
            </a:r>
            <a:r>
              <a:rPr lang="en-GB" sz="1200" kern="1200" baseline="0" dirty="0">
                <a:solidFill>
                  <a:schemeClr val="tx1"/>
                </a:solidFill>
                <a:effectLst/>
                <a:latin typeface="+mn-lt"/>
                <a:ea typeface="+mn-ea"/>
                <a:cs typeface="+mn-cs"/>
              </a:rPr>
              <a:t> the media sources</a:t>
            </a:r>
            <a:r>
              <a:rPr lang="en-GB" sz="1200" kern="1200" dirty="0">
                <a:solidFill>
                  <a:schemeClr val="tx1"/>
                </a:solidFill>
                <a:effectLst/>
                <a:latin typeface="+mn-lt"/>
                <a:ea typeface="+mn-ea"/>
                <a:cs typeface="+mn-cs"/>
              </a:rPr>
              <a:t>. Among both women and men, radio and television are the most frequently accessed forms of media. Women are slightly more likely to watch television than to listen to the radio (33% versus 30%), while men are slightly more likely to listen to the radio (39% versus 34%).</a:t>
            </a: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28</a:t>
            </a:fld>
            <a:endParaRPr lang="en-US" dirty="0"/>
          </a:p>
        </p:txBody>
      </p:sp>
    </p:spTree>
    <p:extLst>
      <p:ext uri="{BB962C8B-B14F-4D97-AF65-F5344CB8AC3E}">
        <p14:creationId xmlns:p14="http://schemas.microsoft.com/office/powerpoint/2010/main" val="265208365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Seventy-two percent of married women who are employed and earned cash made independent decisions on how to spend their earnings, while 20% made joint decisions with their husband. </a:t>
            </a:r>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200</a:t>
            </a:fld>
            <a:endParaRPr lang="en-US" dirty="0"/>
          </a:p>
        </p:txBody>
      </p:sp>
    </p:spTree>
    <p:extLst>
      <p:ext uri="{BB962C8B-B14F-4D97-AF65-F5344CB8AC3E}">
        <p14:creationId xmlns:p14="http://schemas.microsoft.com/office/powerpoint/2010/main" val="3305910066"/>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Overall, 84% of working women earn less than their husband.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201</a:t>
            </a:fld>
            <a:endParaRPr lang="en-US" dirty="0"/>
          </a:p>
        </p:txBody>
      </p:sp>
    </p:spTree>
    <p:extLst>
      <p:ext uri="{BB962C8B-B14F-4D97-AF65-F5344CB8AC3E}">
        <p14:creationId xmlns:p14="http://schemas.microsoft.com/office/powerpoint/2010/main" val="120246485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Women are less likely than men to own a house or land, alone or jointly. Merely 11% of women own a house, alone or jointly, compared to 37% of men. Twelve percent of women and 38% of men own land, alone or jointly.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203</a:t>
            </a:fld>
            <a:endParaRPr lang="en-US" dirty="0"/>
          </a:p>
        </p:txBody>
      </p:sp>
    </p:spTree>
    <p:extLst>
      <p:ext uri="{BB962C8B-B14F-4D97-AF65-F5344CB8AC3E}">
        <p14:creationId xmlns:p14="http://schemas.microsoft.com/office/powerpoint/2010/main" val="203854617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Nigeria,</a:t>
            </a:r>
            <a:r>
              <a:rPr lang="en-US" baseline="0" dirty="0"/>
              <a:t> 22% of women and 39% of men use a bank account. More than half of women (55%) and 81% of men own a mobile phone. Overall, 28% of women and 35% of men have used their mobile phone for financial transactions.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204</a:t>
            </a:fld>
            <a:endParaRPr lang="en-US" dirty="0"/>
          </a:p>
        </p:txBody>
      </p:sp>
    </p:spTree>
    <p:extLst>
      <p:ext uri="{BB962C8B-B14F-4D97-AF65-F5344CB8AC3E}">
        <p14:creationId xmlns:p14="http://schemas.microsoft.com/office/powerpoint/2010/main" val="141061275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2018 NDHS asked married women about their participation in three types of household decisions: her own health care, making major household purchases, and visits to family or relatives. Married women in Nigeria are most likely to have sole or joint decision making power about visiting family or relatives (60%) and least likely to make decisions about their own health care (44%) or household purchases (40%). Overall, 34% of married women participate in all three decisions.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206</a:t>
            </a:fld>
            <a:endParaRPr lang="en-US" dirty="0"/>
          </a:p>
        </p:txBody>
      </p:sp>
    </p:spTree>
    <p:extLst>
      <p:ext uri="{BB962C8B-B14F-4D97-AF65-F5344CB8AC3E}">
        <p14:creationId xmlns:p14="http://schemas.microsoft.com/office/powerpoint/2010/main" val="2637810454"/>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Married women’s participation in decision making in all three decisions has gradually improved from 14% in 2003.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207</a:t>
            </a:fld>
            <a:endParaRPr lang="en-US" dirty="0"/>
          </a:p>
        </p:txBody>
      </p:sp>
    </p:spTree>
    <p:extLst>
      <p:ext uri="{BB962C8B-B14F-4D97-AF65-F5344CB8AC3E}">
        <p14:creationId xmlns:p14="http://schemas.microsoft.com/office/powerpoint/2010/main" val="3301765245"/>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than 8 in 10 married men</a:t>
            </a:r>
            <a:r>
              <a:rPr lang="en-US" baseline="0" dirty="0"/>
              <a:t> can make decisions about their own health care and major household decisions. Overall, 78% of married men participate in both decisions, while 15% participate in none.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208</a:t>
            </a:fld>
            <a:endParaRPr lang="en-US" dirty="0"/>
          </a:p>
        </p:txBody>
      </p:sp>
    </p:spTree>
    <p:extLst>
      <p:ext uri="{BB962C8B-B14F-4D97-AF65-F5344CB8AC3E}">
        <p14:creationId xmlns:p14="http://schemas.microsoft.com/office/powerpoint/2010/main" val="5599071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More than 1 in 4 women (28%) and 21% of men agree that a husband is justified in beating his wife for at least one of the following reasons: if she burns the food, argues with him, goes out without telling him, neglects the children, or refuses to have sex with him. Women are more likely to agree that wife beating is justified if the wife neglects the children (21%) or goes out without telling him (21%). Men are more likely to agree that wife beating is justified if the wife argues with him (13%).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210</a:t>
            </a:fld>
            <a:endParaRPr lang="en-US" dirty="0"/>
          </a:p>
        </p:txBody>
      </p:sp>
    </p:spTree>
    <p:extLst>
      <p:ext uri="{BB962C8B-B14F-4D97-AF65-F5344CB8AC3E}">
        <p14:creationId xmlns:p14="http://schemas.microsoft.com/office/powerpoint/2010/main" val="3504386103"/>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211</a:t>
            </a:fld>
            <a:endParaRPr lang="en-US" dirty="0"/>
          </a:p>
        </p:txBody>
      </p:sp>
    </p:spTree>
    <p:extLst>
      <p:ext uri="{BB962C8B-B14F-4D97-AF65-F5344CB8AC3E}">
        <p14:creationId xmlns:p14="http://schemas.microsoft.com/office/powerpoint/2010/main" val="9627840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In Nigeria, 31% of women have ever experienced physical violence since age 15. In the past year, 14% of women have experienced physical violence.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213</a:t>
            </a:fld>
            <a:endParaRPr lang="en-US" dirty="0"/>
          </a:p>
        </p:txBody>
      </p:sp>
    </p:spTree>
    <p:extLst>
      <p:ext uri="{BB962C8B-B14F-4D97-AF65-F5344CB8AC3E}">
        <p14:creationId xmlns:p14="http://schemas.microsoft.com/office/powerpoint/2010/main" val="23402012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Only 16% of women and 35%</a:t>
            </a:r>
            <a:r>
              <a:rPr lang="en-US" baseline="0" dirty="0"/>
              <a:t> of men have used the internet in the last year. Urban women and men are more likely to use the internet in the past year than their rural counterparts.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29</a:t>
            </a:fld>
            <a:endParaRPr lang="en-US" dirty="0"/>
          </a:p>
        </p:txBody>
      </p:sp>
    </p:spTree>
    <p:extLst>
      <p:ext uri="{BB962C8B-B14F-4D97-AF65-F5344CB8AC3E}">
        <p14:creationId xmlns:p14="http://schemas.microsoft.com/office/powerpoint/2010/main" val="1112540856"/>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most common perpetrator of physical violence against ever-married women is a current husband/partner (58%). Among never married women, the most common perpetrator is the mother/ step-mother (35%). </a:t>
            </a:r>
          </a:p>
        </p:txBody>
      </p:sp>
      <p:sp>
        <p:nvSpPr>
          <p:cNvPr id="4" name="Slide Number Placeholder 3"/>
          <p:cNvSpPr>
            <a:spLocks noGrp="1"/>
          </p:cNvSpPr>
          <p:nvPr>
            <p:ph type="sldNum" sz="quarter" idx="10"/>
          </p:nvPr>
        </p:nvSpPr>
        <p:spPr/>
        <p:txBody>
          <a:bodyPr/>
          <a:lstStyle/>
          <a:p>
            <a:fld id="{51E81180-36CA-43EC-B7D8-15BB5DAAE4B2}" type="slidenum">
              <a:rPr lang="en-US" smtClean="0"/>
              <a:t>214</a:t>
            </a:fld>
            <a:endParaRPr lang="en-US" dirty="0"/>
          </a:p>
        </p:txBody>
      </p:sp>
    </p:spTree>
    <p:extLst>
      <p:ext uri="{BB962C8B-B14F-4D97-AF65-F5344CB8AC3E}">
        <p14:creationId xmlns:p14="http://schemas.microsoft.com/office/powerpoint/2010/main" val="2894646480"/>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a:t>
            </a:r>
            <a:r>
              <a:rPr lang="en-US" baseline="0" dirty="0"/>
              <a:t> 6% of women experienced physical violence while pregnant. 15% of divorced/separated/widowed women experienced violence during pregnancy, compared to 9% of never married women and 5% of married women.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215</a:t>
            </a:fld>
            <a:endParaRPr lang="en-US" dirty="0"/>
          </a:p>
        </p:txBody>
      </p:sp>
    </p:spTree>
    <p:extLst>
      <p:ext uri="{BB962C8B-B14F-4D97-AF65-F5344CB8AC3E}">
        <p14:creationId xmlns:p14="http://schemas.microsoft.com/office/powerpoint/2010/main" val="3250751439"/>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Nine percent of women have ever experienced sexual violence, while 4% of women have experienced sexual violence in the past year</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216</a:t>
            </a:fld>
            <a:endParaRPr lang="en-US" dirty="0"/>
          </a:p>
        </p:txBody>
      </p:sp>
    </p:spTree>
    <p:extLst>
      <p:ext uri="{BB962C8B-B14F-4D97-AF65-F5344CB8AC3E}">
        <p14:creationId xmlns:p14="http://schemas.microsoft.com/office/powerpoint/2010/main" val="255033087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Among ever-married women, the most common perpetrator of sexual violence is a current husband/partner (65%). The most common perpetrator of sexual violence among never married women is a stranger (28%) or current/ former boyfriend (27%).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217</a:t>
            </a:fld>
            <a:endParaRPr lang="en-US" dirty="0"/>
          </a:p>
        </p:txBody>
      </p:sp>
    </p:spTree>
    <p:extLst>
      <p:ext uri="{BB962C8B-B14F-4D97-AF65-F5344CB8AC3E}">
        <p14:creationId xmlns:p14="http://schemas.microsoft.com/office/powerpoint/2010/main" val="193442728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most common controlling behavio</a:t>
            </a:r>
            <a:r>
              <a:rPr lang="en-US" baseline="0" dirty="0"/>
              <a:t>r by a husband include jealousy if the wife talks to other men (44%) and insisting on knowing where she is at all times (41%). Overall, 18% of ever-married women report their husbands display 3+ controlling behaviors, while 42% report their husbands exhibit none of the </a:t>
            </a:r>
            <a:r>
              <a:rPr lang="en-US" baseline="0" dirty="0" err="1"/>
              <a:t>behaviours</a:t>
            </a:r>
            <a:r>
              <a:rPr lang="en-US" baseline="0" dirty="0"/>
              <a: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218</a:t>
            </a:fld>
            <a:endParaRPr lang="en-US" dirty="0"/>
          </a:p>
        </p:txBody>
      </p:sp>
    </p:spTree>
    <p:extLst>
      <p:ext uri="{BB962C8B-B14F-4D97-AF65-F5344CB8AC3E}">
        <p14:creationId xmlns:p14="http://schemas.microsoft.com/office/powerpoint/2010/main" val="3202521029"/>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More than one-third (36%) of ever-married women have experienced spousal violence, whether physical, sexual, or emotional by their current or most recent husband/partner.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219</a:t>
            </a:fld>
            <a:endParaRPr lang="en-US" dirty="0"/>
          </a:p>
        </p:txBody>
      </p:sp>
    </p:spTree>
    <p:extLst>
      <p:ext uri="{BB962C8B-B14F-4D97-AF65-F5344CB8AC3E}">
        <p14:creationId xmlns:p14="http://schemas.microsoft.com/office/powerpoint/2010/main" val="266890488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Spousal violence is higher among women who are divorced/separated/widowed (49%) than among married women (35%). </a:t>
            </a:r>
          </a:p>
          <a:p>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220</a:t>
            </a:fld>
            <a:endParaRPr lang="en-US" dirty="0"/>
          </a:p>
        </p:txBody>
      </p:sp>
    </p:spTree>
    <p:extLst>
      <p:ext uri="{BB962C8B-B14F-4D97-AF65-F5344CB8AC3E}">
        <p14:creationId xmlns:p14="http://schemas.microsoft.com/office/powerpoint/2010/main" val="1328328129"/>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Experience of spousal violence varies by state, from 13% of women age 15-49 in Jigawa to 75% in </a:t>
            </a:r>
            <a:r>
              <a:rPr lang="en-US" dirty="0" err="1"/>
              <a:t>Kogi</a:t>
            </a:r>
            <a:r>
              <a:rPr lang="en-US" dirty="0"/>
              <a:t>.</a:t>
            </a:r>
          </a:p>
        </p:txBody>
      </p:sp>
      <p:sp>
        <p:nvSpPr>
          <p:cNvPr id="4" name="Slide Number Placeholder 3"/>
          <p:cNvSpPr>
            <a:spLocks noGrp="1"/>
          </p:cNvSpPr>
          <p:nvPr>
            <p:ph type="sldNum" sz="quarter" idx="5"/>
          </p:nvPr>
        </p:nvSpPr>
        <p:spPr/>
        <p:txBody>
          <a:bodyPr/>
          <a:lstStyle/>
          <a:p>
            <a:fld id="{51E81180-36CA-43EC-B7D8-15BB5DAAE4B2}" type="slidenum">
              <a:rPr lang="en-US" smtClean="0"/>
              <a:t>221</a:t>
            </a:fld>
            <a:endParaRPr lang="en-US" dirty="0"/>
          </a:p>
        </p:txBody>
      </p:sp>
    </p:spTree>
    <p:extLst>
      <p:ext uri="{BB962C8B-B14F-4D97-AF65-F5344CB8AC3E}">
        <p14:creationId xmlns:p14="http://schemas.microsoft.com/office/powerpoint/2010/main" val="1926515584"/>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Any type</a:t>
            </a:r>
            <a:r>
              <a:rPr lang="en-US" baseline="0" dirty="0"/>
              <a:t> of spousal violence has increased from 25% in 2013 to 36% in 2018.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222</a:t>
            </a:fld>
            <a:endParaRPr lang="en-US" dirty="0"/>
          </a:p>
        </p:txBody>
      </p:sp>
    </p:spTree>
    <p:extLst>
      <p:ext uri="{BB962C8B-B14F-4D97-AF65-F5344CB8AC3E}">
        <p14:creationId xmlns:p14="http://schemas.microsoft.com/office/powerpoint/2010/main" val="185010893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Nearly 1 in 3 women who have experienced physical or sexual violence have sought help</a:t>
            </a:r>
            <a:r>
              <a:rPr lang="en-US" baseline="0" dirty="0"/>
              <a:t> to end the violence. 14% of women never sought help but told someone. More than half of women never sought help and never told anyone.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223</a:t>
            </a:fld>
            <a:endParaRPr lang="en-US" dirty="0"/>
          </a:p>
        </p:txBody>
      </p:sp>
    </p:spTree>
    <p:extLst>
      <p:ext uri="{BB962C8B-B14F-4D97-AF65-F5344CB8AC3E}">
        <p14:creationId xmlns:p14="http://schemas.microsoft.com/office/powerpoint/2010/main" val="135970971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a:solidFill>
                  <a:schemeClr val="tx1"/>
                </a:solidFill>
                <a:effectLst/>
                <a:latin typeface="+mn-lt"/>
                <a:ea typeface="+mn-ea"/>
                <a:cs typeface="+mn-cs"/>
              </a:rPr>
              <a:t>5% of women and 86% of men are currently employed. 3% of women and 2% of men reported that they had worked in the past 12 months but were not currently employed. </a:t>
            </a:r>
            <a:r>
              <a:rPr lang="en-US" sz="1200" kern="1200">
                <a:solidFill>
                  <a:schemeClr val="tx1"/>
                </a:solidFill>
                <a:effectLst/>
                <a:latin typeface="+mn-lt"/>
                <a:ea typeface="+mn-ea"/>
                <a:cs typeface="+mn-cs"/>
              </a:rPr>
              <a:t>NOTE: Respondents are considered to be employed if they have done any work other than their housework in the 12 months before the survey.</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51E81180-36CA-43EC-B7D8-15BB5DAAE4B2}" type="slidenum">
              <a:rPr lang="en-US" smtClean="0"/>
              <a:t>30</a:t>
            </a:fld>
            <a:endParaRPr lang="en-US" dirty="0"/>
          </a:p>
        </p:txBody>
      </p:sp>
    </p:spTree>
    <p:extLst>
      <p:ext uri="{BB962C8B-B14F-4D97-AF65-F5344CB8AC3E}">
        <p14:creationId xmlns:p14="http://schemas.microsoft.com/office/powerpoint/2010/main" val="1782629366"/>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6 in 10 women have heard of FGM. Knowledge of FGM</a:t>
            </a:r>
            <a:r>
              <a:rPr lang="en-US" baseline="0" dirty="0"/>
              <a:t> generally increases with age.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225</a:t>
            </a:fld>
            <a:endParaRPr lang="en-US" dirty="0"/>
          </a:p>
        </p:txBody>
      </p:sp>
    </p:spTree>
    <p:extLst>
      <p:ext uri="{BB962C8B-B14F-4D97-AF65-F5344CB8AC3E}">
        <p14:creationId xmlns:p14="http://schemas.microsoft.com/office/powerpoint/2010/main" val="161377254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Overall, 20% of women age 15-49 have been circumcised. FGM is more common among urban women than rural women (24% versus 16%).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226</a:t>
            </a:fld>
            <a:endParaRPr lang="en-US" dirty="0"/>
          </a:p>
        </p:txBody>
      </p:sp>
    </p:spTree>
    <p:extLst>
      <p:ext uri="{BB962C8B-B14F-4D97-AF65-F5344CB8AC3E}">
        <p14:creationId xmlns:p14="http://schemas.microsoft.com/office/powerpoint/2010/main" val="3382819911"/>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most common type of FGM is cut, flesh removed (41%), while 10% are cut, no flesh removed and 6% are sewn closed. </a:t>
            </a:r>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227</a:t>
            </a:fld>
            <a:endParaRPr lang="en-US" dirty="0"/>
          </a:p>
        </p:txBody>
      </p:sp>
    </p:spTree>
    <p:extLst>
      <p:ext uri="{BB962C8B-B14F-4D97-AF65-F5344CB8AC3E}">
        <p14:creationId xmlns:p14="http://schemas.microsoft.com/office/powerpoint/2010/main" val="3285266394"/>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prevalence of FGM increases with age; 14% of women age 15-19 have been circumcised, compared to 31% of women age 45-49.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228</a:t>
            </a:fld>
            <a:endParaRPr lang="en-US" dirty="0"/>
          </a:p>
        </p:txBody>
      </p:sp>
    </p:spTree>
    <p:extLst>
      <p:ext uri="{BB962C8B-B14F-4D97-AF65-F5344CB8AC3E}">
        <p14:creationId xmlns:p14="http://schemas.microsoft.com/office/powerpoint/2010/main" val="137653675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prevalence of FGM ranges from a low of &lt;1% in both </a:t>
            </a:r>
            <a:r>
              <a:rPr lang="en-US" sz="1200" kern="1200" dirty="0" err="1">
                <a:solidFill>
                  <a:schemeClr val="tx1"/>
                </a:solidFill>
                <a:effectLst/>
                <a:latin typeface="+mn-lt"/>
                <a:ea typeface="+mn-ea"/>
                <a:cs typeface="+mn-cs"/>
              </a:rPr>
              <a:t>Adamwa</a:t>
            </a:r>
            <a:r>
              <a:rPr lang="en-US" sz="1200" kern="1200" dirty="0">
                <a:solidFill>
                  <a:schemeClr val="tx1"/>
                </a:solidFill>
                <a:effectLst/>
                <a:latin typeface="+mn-lt"/>
                <a:ea typeface="+mn-ea"/>
                <a:cs typeface="+mn-cs"/>
              </a:rPr>
              <a:t> and </a:t>
            </a:r>
            <a:r>
              <a:rPr lang="en-US" sz="1200" kern="1200" dirty="0" err="1">
                <a:solidFill>
                  <a:schemeClr val="tx1"/>
                </a:solidFill>
                <a:effectLst/>
                <a:latin typeface="+mn-lt"/>
                <a:ea typeface="+mn-ea"/>
                <a:cs typeface="+mn-cs"/>
              </a:rPr>
              <a:t>Gombe</a:t>
            </a:r>
            <a:r>
              <a:rPr lang="en-US" sz="1200" kern="1200" dirty="0">
                <a:solidFill>
                  <a:schemeClr val="tx1"/>
                </a:solidFill>
                <a:effectLst/>
                <a:latin typeface="+mn-lt"/>
                <a:ea typeface="+mn-ea"/>
                <a:cs typeface="+mn-cs"/>
              </a:rPr>
              <a:t> to a high of 62% in Imo.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229</a:t>
            </a:fld>
            <a:endParaRPr lang="en-US" dirty="0"/>
          </a:p>
        </p:txBody>
      </p:sp>
    </p:spTree>
    <p:extLst>
      <p:ext uri="{BB962C8B-B14F-4D97-AF65-F5344CB8AC3E}">
        <p14:creationId xmlns:p14="http://schemas.microsoft.com/office/powerpoint/2010/main" val="3793085681"/>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Most women have undergone FGM by age 5 (86%). </a:t>
            </a:r>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230</a:t>
            </a:fld>
            <a:endParaRPr lang="en-US" dirty="0"/>
          </a:p>
        </p:txBody>
      </p:sp>
    </p:spTree>
    <p:extLst>
      <p:ext uri="{BB962C8B-B14F-4D97-AF65-F5344CB8AC3E}">
        <p14:creationId xmlns:p14="http://schemas.microsoft.com/office/powerpoint/2010/main" val="1252452160"/>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2018 NDHS asked mothers about whether their daughters had been circumcised. Overall, 19% of girls age 0-14 are circumcised. Seventeen percent of girls are circumcised before their first birthday.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231</a:t>
            </a:fld>
            <a:endParaRPr lang="en-US" dirty="0"/>
          </a:p>
        </p:txBody>
      </p:sp>
    </p:spTree>
    <p:extLst>
      <p:ext uri="{BB962C8B-B14F-4D97-AF65-F5344CB8AC3E}">
        <p14:creationId xmlns:p14="http://schemas.microsoft.com/office/powerpoint/2010/main" val="595361182"/>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Among women age 15-49, FGM is most commonly performed by a </a:t>
            </a:r>
            <a:r>
              <a:rPr lang="en-US" sz="1200" b="1" kern="1200" dirty="0">
                <a:solidFill>
                  <a:schemeClr val="tx1"/>
                </a:solidFill>
                <a:effectLst/>
                <a:latin typeface="+mn-lt"/>
                <a:ea typeface="+mn-ea"/>
                <a:cs typeface="+mn-cs"/>
              </a:rPr>
              <a:t>traditional agent </a:t>
            </a:r>
            <a:r>
              <a:rPr lang="en-US" sz="1200" kern="1200" dirty="0">
                <a:solidFill>
                  <a:schemeClr val="tx1"/>
                </a:solidFill>
                <a:effectLst/>
                <a:latin typeface="+mn-lt"/>
                <a:ea typeface="+mn-ea"/>
                <a:cs typeface="+mn-cs"/>
              </a:rPr>
              <a:t>(85%), including </a:t>
            </a:r>
            <a:r>
              <a:rPr lang="en-US" sz="1200" b="1" kern="1200" dirty="0">
                <a:solidFill>
                  <a:schemeClr val="tx1"/>
                </a:solidFill>
                <a:effectLst/>
                <a:latin typeface="+mn-lt"/>
                <a:ea typeface="+mn-ea"/>
                <a:cs typeface="+mn-cs"/>
              </a:rPr>
              <a:t>traditional circumcisers </a:t>
            </a:r>
            <a:r>
              <a:rPr lang="en-US" sz="1200" kern="1200" dirty="0">
                <a:solidFill>
                  <a:schemeClr val="tx1"/>
                </a:solidFill>
                <a:effectLst/>
                <a:latin typeface="+mn-lt"/>
                <a:ea typeface="+mn-ea"/>
                <a:cs typeface="+mn-cs"/>
              </a:rPr>
              <a:t>(76%), </a:t>
            </a:r>
            <a:r>
              <a:rPr lang="en-US" sz="1200" b="1" kern="1200" dirty="0">
                <a:solidFill>
                  <a:schemeClr val="tx1"/>
                </a:solidFill>
                <a:effectLst/>
                <a:latin typeface="+mn-lt"/>
                <a:ea typeface="+mn-ea"/>
                <a:cs typeface="+mn-cs"/>
              </a:rPr>
              <a:t>traditional birth attendants </a:t>
            </a:r>
            <a:r>
              <a:rPr lang="en-US" sz="1200" kern="1200" dirty="0">
                <a:solidFill>
                  <a:schemeClr val="tx1"/>
                </a:solidFill>
                <a:effectLst/>
                <a:latin typeface="+mn-lt"/>
                <a:ea typeface="+mn-ea"/>
                <a:cs typeface="+mn-cs"/>
              </a:rPr>
              <a:t>(8%), and </a:t>
            </a:r>
            <a:r>
              <a:rPr lang="en-US" sz="1200" b="1" kern="1200" dirty="0">
                <a:solidFill>
                  <a:schemeClr val="tx1"/>
                </a:solidFill>
                <a:effectLst/>
                <a:latin typeface="+mn-lt"/>
                <a:ea typeface="+mn-ea"/>
                <a:cs typeface="+mn-cs"/>
              </a:rPr>
              <a:t>other traditional agents</a:t>
            </a:r>
            <a:r>
              <a:rPr lang="en-US" sz="1200" kern="1200" dirty="0">
                <a:solidFill>
                  <a:schemeClr val="tx1"/>
                </a:solidFill>
                <a:effectLst/>
                <a:latin typeface="+mn-lt"/>
                <a:ea typeface="+mn-ea"/>
                <a:cs typeface="+mn-cs"/>
              </a:rPr>
              <a:t> (1%), while 9% are performed by a </a:t>
            </a:r>
            <a:r>
              <a:rPr lang="en-US" sz="1200" b="1" kern="1200" dirty="0">
                <a:solidFill>
                  <a:schemeClr val="tx1"/>
                </a:solidFill>
                <a:effectLst/>
                <a:latin typeface="+mn-lt"/>
                <a:ea typeface="+mn-ea"/>
                <a:cs typeface="+mn-cs"/>
              </a:rPr>
              <a:t>medical professional</a:t>
            </a:r>
            <a:r>
              <a:rPr lang="en-US" sz="1200" kern="1200" dirty="0">
                <a:solidFill>
                  <a:schemeClr val="tx1"/>
                </a:solidFill>
                <a:effectLst/>
                <a:latin typeface="+mn-lt"/>
                <a:ea typeface="+mn-ea"/>
                <a:cs typeface="+mn-cs"/>
              </a:rPr>
              <a:t>. FGM among girls is most commonly performed by a </a:t>
            </a:r>
            <a:r>
              <a:rPr lang="en-US" sz="1200" b="1" kern="1200" dirty="0">
                <a:solidFill>
                  <a:schemeClr val="tx1"/>
                </a:solidFill>
                <a:effectLst/>
                <a:latin typeface="+mn-lt"/>
                <a:ea typeface="+mn-ea"/>
                <a:cs typeface="+mn-cs"/>
              </a:rPr>
              <a:t>traditional agent </a:t>
            </a:r>
            <a:r>
              <a:rPr lang="en-US" sz="1200" kern="1200" dirty="0">
                <a:solidFill>
                  <a:schemeClr val="tx1"/>
                </a:solidFill>
                <a:effectLst/>
                <a:latin typeface="+mn-lt"/>
                <a:ea typeface="+mn-ea"/>
                <a:cs typeface="+mn-cs"/>
              </a:rPr>
              <a:t>(93%), including </a:t>
            </a:r>
            <a:r>
              <a:rPr lang="en-US" sz="1200" b="1" kern="1200" dirty="0">
                <a:solidFill>
                  <a:schemeClr val="tx1"/>
                </a:solidFill>
                <a:effectLst/>
                <a:latin typeface="+mn-lt"/>
                <a:ea typeface="+mn-ea"/>
                <a:cs typeface="+mn-cs"/>
              </a:rPr>
              <a:t>traditional circumcisers</a:t>
            </a:r>
            <a:r>
              <a:rPr lang="en-US" sz="1200" kern="1200" dirty="0">
                <a:solidFill>
                  <a:schemeClr val="tx1"/>
                </a:solidFill>
                <a:effectLst/>
                <a:latin typeface="+mn-lt"/>
                <a:ea typeface="+mn-ea"/>
                <a:cs typeface="+mn-cs"/>
              </a:rPr>
              <a:t> (82%), </a:t>
            </a:r>
            <a:r>
              <a:rPr lang="en-US" sz="1200" b="1" kern="1200" dirty="0">
                <a:solidFill>
                  <a:schemeClr val="tx1"/>
                </a:solidFill>
                <a:effectLst/>
                <a:latin typeface="+mn-lt"/>
                <a:ea typeface="+mn-ea"/>
                <a:cs typeface="+mn-cs"/>
              </a:rPr>
              <a:t>traditional birth attendants </a:t>
            </a:r>
            <a:r>
              <a:rPr lang="en-US" sz="1200" kern="1200" dirty="0">
                <a:solidFill>
                  <a:schemeClr val="tx1"/>
                </a:solidFill>
                <a:effectLst/>
                <a:latin typeface="+mn-lt"/>
                <a:ea typeface="+mn-ea"/>
                <a:cs typeface="+mn-cs"/>
              </a:rPr>
              <a:t>(8%), and </a:t>
            </a:r>
            <a:r>
              <a:rPr lang="en-US" sz="1200" b="1" kern="1200" dirty="0">
                <a:solidFill>
                  <a:schemeClr val="tx1"/>
                </a:solidFill>
                <a:effectLst/>
                <a:latin typeface="+mn-lt"/>
                <a:ea typeface="+mn-ea"/>
                <a:cs typeface="+mn-cs"/>
              </a:rPr>
              <a:t>other traditional agents </a:t>
            </a:r>
            <a:r>
              <a:rPr lang="en-US" sz="1200" kern="1200" dirty="0">
                <a:solidFill>
                  <a:schemeClr val="tx1"/>
                </a:solidFill>
                <a:effectLst/>
                <a:latin typeface="+mn-lt"/>
                <a:ea typeface="+mn-ea"/>
                <a:cs typeface="+mn-cs"/>
              </a:rPr>
              <a:t>(3%), while 7% are performed by a </a:t>
            </a:r>
            <a:r>
              <a:rPr lang="en-US" sz="1200" b="1" kern="1200" dirty="0">
                <a:solidFill>
                  <a:schemeClr val="tx1"/>
                </a:solidFill>
                <a:effectLst/>
                <a:latin typeface="+mn-lt"/>
                <a:ea typeface="+mn-ea"/>
                <a:cs typeface="+mn-cs"/>
              </a:rPr>
              <a:t>medical professional</a:t>
            </a:r>
            <a:r>
              <a:rPr lang="en-US" sz="1200" kern="1200" dirty="0">
                <a:solidFill>
                  <a:schemeClr val="tx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232</a:t>
            </a:fld>
            <a:endParaRPr lang="en-US" dirty="0"/>
          </a:p>
        </p:txBody>
      </p:sp>
    </p:spTree>
    <p:extLst>
      <p:ext uri="{BB962C8B-B14F-4D97-AF65-F5344CB8AC3E}">
        <p14:creationId xmlns:p14="http://schemas.microsoft.com/office/powerpoint/2010/main" val="3080689903"/>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One quarter of circumcised women think that it is required by religion. Circumcised women are twice as likely to think circumcision is required by religion than are women who are not circumcised.</a:t>
            </a:r>
          </a:p>
          <a:p>
            <a:endParaRPr lang="en-US" sz="1200" b="0" i="0" u="none" strike="noStrike" kern="1200" baseline="0" dirty="0">
              <a:solidFill>
                <a:schemeClr val="tx1"/>
              </a:solidFill>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233</a:t>
            </a:fld>
            <a:endParaRPr lang="en-US" dirty="0"/>
          </a:p>
        </p:txBody>
      </p:sp>
    </p:spTree>
    <p:extLst>
      <p:ext uri="{BB962C8B-B14F-4D97-AF65-F5344CB8AC3E}">
        <p14:creationId xmlns:p14="http://schemas.microsoft.com/office/powerpoint/2010/main" val="4173588495"/>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46% of circumcised women believe that the practice should be stopped, compared</a:t>
            </a:r>
            <a:r>
              <a:rPr lang="en-US" sz="1200" kern="1200" baseline="0" dirty="0">
                <a:solidFill>
                  <a:schemeClr val="tx1"/>
                </a:solidFill>
                <a:effectLst/>
                <a:latin typeface="+mn-lt"/>
                <a:ea typeface="+mn-ea"/>
                <a:cs typeface="+mn-cs"/>
              </a:rPr>
              <a:t> to 79% of uncircumcised women</a:t>
            </a:r>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234</a:t>
            </a:fld>
            <a:endParaRPr lang="en-US" dirty="0"/>
          </a:p>
        </p:txBody>
      </p:sp>
    </p:spTree>
    <p:extLst>
      <p:ext uri="{BB962C8B-B14F-4D97-AF65-F5344CB8AC3E}">
        <p14:creationId xmlns:p14="http://schemas.microsoft.com/office/powerpoint/2010/main" val="32483563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More men than women were employed in professional/technical/ managerial occupations in the 12 months before the survey (13% and 9%, respectively). Women dominate employment in sales and services (62% versus 26% among men), while a higher percentage of men than women are engaged in agricultural work (41% and 22%, respectively)</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31</a:t>
            </a:fld>
            <a:endParaRPr lang="en-US" dirty="0"/>
          </a:p>
        </p:txBody>
      </p:sp>
    </p:spTree>
    <p:extLst>
      <p:ext uri="{BB962C8B-B14F-4D97-AF65-F5344CB8AC3E}">
        <p14:creationId xmlns:p14="http://schemas.microsoft.com/office/powerpoint/2010/main" val="396508351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235</a:t>
            </a:fld>
            <a:endParaRPr lang="en-US" dirty="0"/>
          </a:p>
        </p:txBody>
      </p:sp>
    </p:spTree>
    <p:extLst>
      <p:ext uri="{BB962C8B-B14F-4D97-AF65-F5344CB8AC3E}">
        <p14:creationId xmlns:p14="http://schemas.microsoft.com/office/powerpoint/2010/main" val="386849984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32</a:t>
            </a:fld>
            <a:endParaRPr lang="en-US" dirty="0"/>
          </a:p>
        </p:txBody>
      </p:sp>
    </p:spTree>
    <p:extLst>
      <p:ext uri="{BB962C8B-B14F-4D97-AF65-F5344CB8AC3E}">
        <p14:creationId xmlns:p14="http://schemas.microsoft.com/office/powerpoint/2010/main" val="29451844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3</a:t>
            </a:fld>
            <a:endParaRPr lang="en-US"/>
          </a:p>
        </p:txBody>
      </p:sp>
    </p:spTree>
    <p:extLst>
      <p:ext uri="{BB962C8B-B14F-4D97-AF65-F5344CB8AC3E}">
        <p14:creationId xmlns:p14="http://schemas.microsoft.com/office/powerpoint/2010/main" val="333982668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The 2018 NDHS included questions about six domains of disability—seeing, hearing, communicating, remembering or concentrating, walking or climbing steps, and washing all over or dressing—among the household population age five and above. Overall, 92% of the household population have no difficulty in any domain; while 7% have some difficulty and 1% have a lot of difficulty or cannot function in at least one domain.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33</a:t>
            </a:fld>
            <a:endParaRPr lang="en-US"/>
          </a:p>
        </p:txBody>
      </p:sp>
    </p:spTree>
    <p:extLst>
      <p:ext uri="{BB962C8B-B14F-4D97-AF65-F5344CB8AC3E}">
        <p14:creationId xmlns:p14="http://schemas.microsoft.com/office/powerpoint/2010/main" val="33597972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Among adults age 15 and older, 2% of women and 2% of men have a lot of difficulty or cannot function in at least one domain.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34</a:t>
            </a:fld>
            <a:endParaRPr lang="en-US"/>
          </a:p>
        </p:txBody>
      </p:sp>
    </p:spTree>
    <p:extLst>
      <p:ext uri="{BB962C8B-B14F-4D97-AF65-F5344CB8AC3E}">
        <p14:creationId xmlns:p14="http://schemas.microsoft.com/office/powerpoint/2010/main" val="88411992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Currently, women in Nigeria have an average of 5.3 children. Women in rural areas have an average of 5.9 children, compared to 4.5 children among urban women.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38</a:t>
            </a:fld>
            <a:endParaRPr lang="en-US" dirty="0"/>
          </a:p>
        </p:txBody>
      </p:sp>
    </p:spTree>
    <p:extLst>
      <p:ext uri="{BB962C8B-B14F-4D97-AF65-F5344CB8AC3E}">
        <p14:creationId xmlns:p14="http://schemas.microsoft.com/office/powerpoint/2010/main" val="310793597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Fertility varies by education. Women with no education have twice as many children as women with more than secondary education (6.7 versus 3.4).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39</a:t>
            </a:fld>
            <a:endParaRPr lang="en-US" dirty="0"/>
          </a:p>
        </p:txBody>
      </p:sp>
    </p:spTree>
    <p:extLst>
      <p:ext uri="{BB962C8B-B14F-4D97-AF65-F5344CB8AC3E}">
        <p14:creationId xmlns:p14="http://schemas.microsoft.com/office/powerpoint/2010/main" val="273817060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Fertility decreases as the wealth of the respondent’s household increases. Women living in the poorest households have an average of 6.7 children, compared to 3.8 children among women living in the wealthiest households.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40</a:t>
            </a:fld>
            <a:endParaRPr lang="en-US" dirty="0"/>
          </a:p>
        </p:txBody>
      </p:sp>
    </p:spTree>
    <p:extLst>
      <p:ext uri="{BB962C8B-B14F-4D97-AF65-F5344CB8AC3E}">
        <p14:creationId xmlns:p14="http://schemas.microsoft.com/office/powerpoint/2010/main" val="163202449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Fertility varies by state. </a:t>
            </a:r>
            <a:r>
              <a:rPr lang="en-US" sz="1200" b="0" i="0" u="none" strike="noStrike" kern="1200" baseline="0" dirty="0">
                <a:solidFill>
                  <a:schemeClr val="tx1"/>
                </a:solidFill>
                <a:latin typeface="+mn-lt"/>
                <a:ea typeface="+mn-ea"/>
                <a:cs typeface="+mn-cs"/>
              </a:rPr>
              <a:t>By state, fertility ranges from 3.4 children per woman in Lagos to 7.3 children per woman in Katsina.</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41</a:t>
            </a:fld>
            <a:endParaRPr lang="en-US" dirty="0"/>
          </a:p>
        </p:txBody>
      </p:sp>
    </p:spTree>
    <p:extLst>
      <p:ext uri="{BB962C8B-B14F-4D97-AF65-F5344CB8AC3E}">
        <p14:creationId xmlns:p14="http://schemas.microsoft.com/office/powerpoint/2010/main" val="86018030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Since 1990, fertility has decreased from 6.0 children per woman to the current level.</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42</a:t>
            </a:fld>
            <a:endParaRPr lang="en-US" dirty="0"/>
          </a:p>
        </p:txBody>
      </p:sp>
    </p:spTree>
    <p:extLst>
      <p:ext uri="{BB962C8B-B14F-4D97-AF65-F5344CB8AC3E}">
        <p14:creationId xmlns:p14="http://schemas.microsoft.com/office/powerpoint/2010/main" val="394389136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 regional comparison of TFRs reveals that Nigeria is near the middle with 5.3 births per woman. TFRs range from 3.9 births per women in Ghana to 7.6 births per woman in </a:t>
            </a:r>
            <a:r>
              <a:rPr lang="en-US"/>
              <a:t>Niger. Preliminary </a:t>
            </a:r>
            <a:r>
              <a:rPr lang="en-US" dirty="0"/>
              <a:t>data presented here from the Cameroon 2018 DHS is from the key indicator report and may change.</a:t>
            </a:r>
          </a:p>
        </p:txBody>
      </p:sp>
      <p:sp>
        <p:nvSpPr>
          <p:cNvPr id="4" name="Slide Number Placeholder 3"/>
          <p:cNvSpPr>
            <a:spLocks noGrp="1"/>
          </p:cNvSpPr>
          <p:nvPr>
            <p:ph type="sldNum" sz="quarter" idx="10"/>
          </p:nvPr>
        </p:nvSpPr>
        <p:spPr/>
        <p:txBody>
          <a:bodyPr/>
          <a:lstStyle/>
          <a:p>
            <a:fld id="{51E81180-36CA-43EC-B7D8-15BB5DAAE4B2}" type="slidenum">
              <a:rPr lang="en-US" smtClean="0"/>
              <a:t>43</a:t>
            </a:fld>
            <a:endParaRPr lang="en-US" dirty="0"/>
          </a:p>
        </p:txBody>
      </p:sp>
    </p:spTree>
    <p:extLst>
      <p:ext uri="{BB962C8B-B14F-4D97-AF65-F5344CB8AC3E}">
        <p14:creationId xmlns:p14="http://schemas.microsoft.com/office/powerpoint/2010/main" val="67829593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25% of births occur less than 24 months after the preceding birth. Doctors</a:t>
            </a:r>
            <a:r>
              <a:rPr lang="en-US" baseline="0" dirty="0"/>
              <a:t> recommend a birth interval of at least 36 months.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46</a:t>
            </a:fld>
            <a:endParaRPr lang="en-US" dirty="0"/>
          </a:p>
        </p:txBody>
      </p:sp>
    </p:spTree>
    <p:extLst>
      <p:ext uri="{BB962C8B-B14F-4D97-AF65-F5344CB8AC3E}">
        <p14:creationId xmlns:p14="http://schemas.microsoft.com/office/powerpoint/2010/main" val="334878906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solidFill>
                  <a:schemeClr val="tx2"/>
                </a:solidFill>
              </a:rPr>
              <a:t>In Nigeria, 1 in 5 teenage women age 15-19 are already mothers</a:t>
            </a:r>
            <a:r>
              <a:rPr lang="en-GB" b="0" baseline="0" dirty="0">
                <a:solidFill>
                  <a:schemeClr val="tx2"/>
                </a:solidFill>
              </a:rPr>
              <a:t> or pregnant with their first child. Rural teenage women are 3 times more likely to have begun childbearing than urban teenage women (27% versus 8%). </a:t>
            </a:r>
            <a:endParaRPr lang="en-GB"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47</a:t>
            </a:fld>
            <a:endParaRPr lang="en-US" dirty="0"/>
          </a:p>
        </p:txBody>
      </p:sp>
    </p:spTree>
    <p:extLst>
      <p:ext uri="{BB962C8B-B14F-4D97-AF65-F5344CB8AC3E}">
        <p14:creationId xmlns:p14="http://schemas.microsoft.com/office/powerpoint/2010/main" val="41691935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a:t>
            </a:fld>
            <a:endParaRPr lang="en-US"/>
          </a:p>
        </p:txBody>
      </p:sp>
    </p:spTree>
    <p:extLst>
      <p:ext uri="{BB962C8B-B14F-4D97-AF65-F5344CB8AC3E}">
        <p14:creationId xmlns:p14="http://schemas.microsoft.com/office/powerpoint/2010/main" val="229664246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Teenage pregnancy has slightly declined since 2013 when 23% of teenage women were pregnant or already mothers. </a:t>
            </a:r>
          </a:p>
        </p:txBody>
      </p:sp>
      <p:sp>
        <p:nvSpPr>
          <p:cNvPr id="4" name="Slide Number Placeholder 3"/>
          <p:cNvSpPr>
            <a:spLocks noGrp="1"/>
          </p:cNvSpPr>
          <p:nvPr>
            <p:ph type="sldNum" sz="quarter" idx="10"/>
          </p:nvPr>
        </p:nvSpPr>
        <p:spPr/>
        <p:txBody>
          <a:bodyPr/>
          <a:lstStyle/>
          <a:p>
            <a:fld id="{51E81180-36CA-43EC-B7D8-15BB5DAAE4B2}" type="slidenum">
              <a:rPr lang="en-US" smtClean="0"/>
              <a:t>48</a:t>
            </a:fld>
            <a:endParaRPr lang="en-US" dirty="0"/>
          </a:p>
        </p:txBody>
      </p:sp>
    </p:spTree>
    <p:extLst>
      <p:ext uri="{BB962C8B-B14F-4D97-AF65-F5344CB8AC3E}">
        <p14:creationId xmlns:p14="http://schemas.microsoft.com/office/powerpoint/2010/main" val="53638015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Seventy percent of women and 57% of men are currently married or living together with a partner. </a:t>
            </a:r>
            <a:r>
              <a:rPr lang="en-GB" sz="1200" kern="1200" dirty="0">
                <a:solidFill>
                  <a:schemeClr val="tx1"/>
                </a:solidFill>
                <a:effectLst/>
                <a:latin typeface="+mn-lt"/>
                <a:ea typeface="+mn-ea"/>
                <a:cs typeface="+mn-cs"/>
              </a:rPr>
              <a:t>Overall, women are more likely than men to be divorced, separated, or widowed. Women are less likely to be single; 25% of women and 42% of men have never been married.</a:t>
            </a: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49</a:t>
            </a:fld>
            <a:endParaRPr lang="en-US" dirty="0"/>
          </a:p>
        </p:txBody>
      </p:sp>
    </p:spTree>
    <p:extLst>
      <p:ext uri="{BB962C8B-B14F-4D97-AF65-F5344CB8AC3E}">
        <p14:creationId xmlns:p14="http://schemas.microsoft.com/office/powerpoint/2010/main" val="88756809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 in 10 married</a:t>
            </a:r>
            <a:r>
              <a:rPr lang="en-US" baseline="0" dirty="0"/>
              <a:t> women age 15-49 are in a polygynous union, meaning that they have at least one co-wife. 13% of men age 15-49 have more than 1 wife.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50</a:t>
            </a:fld>
            <a:endParaRPr lang="en-US" dirty="0"/>
          </a:p>
        </p:txBody>
      </p:sp>
    </p:spTree>
    <p:extLst>
      <p:ext uri="{BB962C8B-B14F-4D97-AF65-F5344CB8AC3E}">
        <p14:creationId xmlns:p14="http://schemas.microsoft.com/office/powerpoint/2010/main" val="68250404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a:t>
            </a:r>
            <a:r>
              <a:rPr lang="en-US" baseline="0" dirty="0"/>
              <a:t> median age at first sexual intercourse for women age 25-49 is 17.2 years, compared to 21.7 years among men age 30-59. Nigerian women marry much earlier than men. The median age at first marriage is 19.1 years, compared to 27.7 years for men. Women have their first birth more than 1 year after marriage. The median age at first birth for women is 20.4 years.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51</a:t>
            </a:fld>
            <a:endParaRPr lang="en-US" dirty="0"/>
          </a:p>
        </p:txBody>
      </p:sp>
    </p:spTree>
    <p:extLst>
      <p:ext uri="{BB962C8B-B14F-4D97-AF65-F5344CB8AC3E}">
        <p14:creationId xmlns:p14="http://schemas.microsoft.com/office/powerpoint/2010/main" val="347954764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19% of women age</a:t>
            </a:r>
            <a:r>
              <a:rPr lang="en-US" baseline="0" dirty="0"/>
              <a:t> 25-49 begin sexual activity before age 15, while 57% begin sexual activity before age 18. Comparatively, 3% of men age 25-49 had sex by age 15 and 15% by age 18.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52</a:t>
            </a:fld>
            <a:endParaRPr lang="en-US" dirty="0"/>
          </a:p>
        </p:txBody>
      </p:sp>
    </p:spTree>
    <p:extLst>
      <p:ext uri="{BB962C8B-B14F-4D97-AF65-F5344CB8AC3E}">
        <p14:creationId xmlns:p14="http://schemas.microsoft.com/office/powerpoint/2010/main" val="29013574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34% of married women want to have another child within 2 years, while</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30% want to wait at least 2 years. 24% of currently married women want no more children or are </a:t>
            </a:r>
            <a:r>
              <a:rPr lang="en-US" sz="1200" kern="1200" dirty="0" err="1">
                <a:solidFill>
                  <a:schemeClr val="tx1"/>
                </a:solidFill>
                <a:effectLst/>
                <a:latin typeface="+mn-lt"/>
                <a:ea typeface="+mn-ea"/>
                <a:cs typeface="+mn-cs"/>
              </a:rPr>
              <a:t>sterilised</a:t>
            </a:r>
            <a:r>
              <a:rPr lang="en-US" sz="1200" kern="1200" dirty="0">
                <a:solidFill>
                  <a:schemeClr val="tx1"/>
                </a:solidFill>
                <a:effectLst/>
                <a:latin typeface="+mn-lt"/>
                <a:ea typeface="+mn-ea"/>
                <a:cs typeface="+mn-cs"/>
              </a:rPr>
              <a:t>. Overall, 44% of married men want a child within 2 years, while</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29% want to wait at least 2 years. Nineteen percent of married men want no more children or are sterilized.</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54</a:t>
            </a:fld>
            <a:endParaRPr lang="en-US" dirty="0"/>
          </a:p>
        </p:txBody>
      </p:sp>
    </p:spTree>
    <p:extLst>
      <p:ext uri="{BB962C8B-B14F-4D97-AF65-F5344CB8AC3E}">
        <p14:creationId xmlns:p14="http://schemas.microsoft.com/office/powerpoint/2010/main" val="368598752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In Nigeria, men desire more children than women (7.2 children and 6.1 children, respectively)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55</a:t>
            </a:fld>
            <a:endParaRPr lang="en-US" dirty="0"/>
          </a:p>
        </p:txBody>
      </p:sp>
    </p:spTree>
    <p:extLst>
      <p:ext uri="{BB962C8B-B14F-4D97-AF65-F5344CB8AC3E}">
        <p14:creationId xmlns:p14="http://schemas.microsoft.com/office/powerpoint/2010/main" val="368237141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Most births were wanted at the time of conception (90%), while 8% were mistimed (that is, wanted at a later date). Only 3% of births were not wanted at all.</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56</a:t>
            </a:fld>
            <a:endParaRPr lang="en-US" dirty="0"/>
          </a:p>
        </p:txBody>
      </p:sp>
    </p:spTree>
    <p:extLst>
      <p:ext uri="{BB962C8B-B14F-4D97-AF65-F5344CB8AC3E}">
        <p14:creationId xmlns:p14="http://schemas.microsoft.com/office/powerpoint/2010/main" val="379669370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wanted fertility rate measures the potential demographic impact of fertility that would have prevailed in the 3 years preceding the survey if all unwanted births were prevented. The wanted fertility rate in Nigeria is 4.8 children, as compared with the actual total fertility rate of 5.3 children. In other words, on average, women in Nigeria have 0.5 more children than they want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57</a:t>
            </a:fld>
            <a:endParaRPr lang="en-US" dirty="0"/>
          </a:p>
        </p:txBody>
      </p:sp>
    </p:spTree>
    <p:extLst>
      <p:ext uri="{BB962C8B-B14F-4D97-AF65-F5344CB8AC3E}">
        <p14:creationId xmlns:p14="http://schemas.microsoft.com/office/powerpoint/2010/main" val="182161025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Seventeen percent of married women age 15-49 use any method of family planning—12% use a modern method and 5% use a traditional method. The most popular methods are implants (3%), </a:t>
            </a:r>
            <a:r>
              <a:rPr lang="en-US" sz="1200" kern="1200" dirty="0" err="1">
                <a:solidFill>
                  <a:schemeClr val="tx1"/>
                </a:solidFill>
                <a:effectLst/>
                <a:latin typeface="+mn-lt"/>
                <a:ea typeface="+mn-ea"/>
                <a:cs typeface="+mn-cs"/>
              </a:rPr>
              <a:t>injectables</a:t>
            </a:r>
            <a:r>
              <a:rPr lang="en-US" sz="1200" kern="1200" dirty="0">
                <a:solidFill>
                  <a:schemeClr val="tx1"/>
                </a:solidFill>
                <a:effectLst/>
                <a:latin typeface="+mn-lt"/>
                <a:ea typeface="+mn-ea"/>
                <a:cs typeface="+mn-cs"/>
              </a:rPr>
              <a:t> (3%), and withdrawal (3%). Among sexually active, unmarried women age 15-49, 28% use a modern method and 9% use a traditional method. The most popular methods among sexually active, unmarried women are the male condom (19%), withdrawal (5%), and the pill (3%).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61</a:t>
            </a:fld>
            <a:endParaRPr lang="en-US" dirty="0"/>
          </a:p>
        </p:txBody>
      </p:sp>
    </p:spTree>
    <p:extLst>
      <p:ext uri="{BB962C8B-B14F-4D97-AF65-F5344CB8AC3E}">
        <p14:creationId xmlns:p14="http://schemas.microsoft.com/office/powerpoint/2010/main" val="10268301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Please note that all</a:t>
            </a:r>
            <a:r>
              <a:rPr lang="en-US" baseline="0" dirty="0"/>
              <a:t> materials, digital tools and datasets with NDHS data will be made publicly available online within 1 day following the National Seminar. Print materials are available from National Population Commission (</a:t>
            </a:r>
            <a:r>
              <a:rPr lang="en-US" baseline="0"/>
              <a:t>NPC).</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a:t>
            </a:fld>
            <a:endParaRPr lang="en-US"/>
          </a:p>
        </p:txBody>
      </p:sp>
    </p:spTree>
    <p:extLst>
      <p:ext uri="{BB962C8B-B14F-4D97-AF65-F5344CB8AC3E}">
        <p14:creationId xmlns:p14="http://schemas.microsoft.com/office/powerpoint/2010/main" val="109275159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Modern method use is higher among urban women (18%) than rural women (8%).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62</a:t>
            </a:fld>
            <a:endParaRPr lang="en-US" dirty="0"/>
          </a:p>
        </p:txBody>
      </p:sp>
    </p:spTree>
    <p:extLst>
      <p:ext uri="{BB962C8B-B14F-4D97-AF65-F5344CB8AC3E}">
        <p14:creationId xmlns:p14="http://schemas.microsoft.com/office/powerpoint/2010/main" val="310793597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Modern method use varies by education. Modern family planning use increases with education; 4% of women with no education use a modern method of family planning, compared to 23% of women with more than secondary education.</a:t>
            </a:r>
          </a:p>
        </p:txBody>
      </p:sp>
      <p:sp>
        <p:nvSpPr>
          <p:cNvPr id="4" name="Slide Number Placeholder 3"/>
          <p:cNvSpPr>
            <a:spLocks noGrp="1"/>
          </p:cNvSpPr>
          <p:nvPr>
            <p:ph type="sldNum" sz="quarter" idx="10"/>
          </p:nvPr>
        </p:nvSpPr>
        <p:spPr/>
        <p:txBody>
          <a:bodyPr/>
          <a:lstStyle/>
          <a:p>
            <a:fld id="{51E81180-36CA-43EC-B7D8-15BB5DAAE4B2}" type="slidenum">
              <a:rPr lang="en-US" smtClean="0"/>
              <a:t>63</a:t>
            </a:fld>
            <a:endParaRPr lang="en-US" dirty="0"/>
          </a:p>
        </p:txBody>
      </p:sp>
    </p:spTree>
    <p:extLst>
      <p:ext uri="{BB962C8B-B14F-4D97-AF65-F5344CB8AC3E}">
        <p14:creationId xmlns:p14="http://schemas.microsoft.com/office/powerpoint/2010/main" val="273817060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Modern family planning use increases with wealth; 4% of women from the poorest households use a modern method of family planning, compared to 22% of women from the wealthiest households.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64</a:t>
            </a:fld>
            <a:endParaRPr lang="en-US" dirty="0"/>
          </a:p>
        </p:txBody>
      </p:sp>
    </p:spTree>
    <p:extLst>
      <p:ext uri="{BB962C8B-B14F-4D97-AF65-F5344CB8AC3E}">
        <p14:creationId xmlns:p14="http://schemas.microsoft.com/office/powerpoint/2010/main" val="16320244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Modern method use ranges from a low of 2% in both </a:t>
            </a:r>
            <a:r>
              <a:rPr lang="en-US" sz="1200" kern="1200" dirty="0" err="1">
                <a:solidFill>
                  <a:schemeClr val="tx1"/>
                </a:solidFill>
                <a:effectLst/>
                <a:latin typeface="+mn-lt"/>
                <a:ea typeface="+mn-ea"/>
                <a:cs typeface="+mn-cs"/>
              </a:rPr>
              <a:t>Sokoto</a:t>
            </a:r>
            <a:r>
              <a:rPr lang="en-US" sz="1200" kern="1200" dirty="0">
                <a:solidFill>
                  <a:schemeClr val="tx1"/>
                </a:solidFill>
                <a:effectLst/>
                <a:latin typeface="+mn-lt"/>
                <a:ea typeface="+mn-ea"/>
                <a:cs typeface="+mn-cs"/>
              </a:rPr>
              <a:t> and </a:t>
            </a:r>
            <a:r>
              <a:rPr lang="en-US" sz="1200" kern="1200" dirty="0" err="1">
                <a:solidFill>
                  <a:schemeClr val="tx1"/>
                </a:solidFill>
                <a:effectLst/>
                <a:latin typeface="+mn-lt"/>
                <a:ea typeface="+mn-ea"/>
                <a:cs typeface="+mn-cs"/>
              </a:rPr>
              <a:t>Yobe</a:t>
            </a:r>
            <a:r>
              <a:rPr lang="en-US" sz="1200" kern="1200" dirty="0">
                <a:solidFill>
                  <a:schemeClr val="tx1"/>
                </a:solidFill>
                <a:effectLst/>
                <a:latin typeface="+mn-lt"/>
                <a:ea typeface="+mn-ea"/>
                <a:cs typeface="+mn-cs"/>
              </a:rPr>
              <a:t> states to a high of 29% in Lagos.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65</a:t>
            </a:fld>
            <a:endParaRPr lang="en-US" dirty="0"/>
          </a:p>
        </p:txBody>
      </p:sp>
    </p:spTree>
    <p:extLst>
      <p:ext uri="{BB962C8B-B14F-4D97-AF65-F5344CB8AC3E}">
        <p14:creationId xmlns:p14="http://schemas.microsoft.com/office/powerpoint/2010/main" val="49389033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use of family planning has increased from 6% in 1990 to 17% in 2018. During the same time period, modern method use increased from 4% in 1990 to 10% in 2008 and 2013 and then slightly increased to 12% in 2018.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66</a:t>
            </a:fld>
            <a:endParaRPr lang="en-US" dirty="0"/>
          </a:p>
        </p:txBody>
      </p:sp>
    </p:spTree>
    <p:extLst>
      <p:ext uri="{BB962C8B-B14F-4D97-AF65-F5344CB8AC3E}">
        <p14:creationId xmlns:p14="http://schemas.microsoft.com/office/powerpoint/2010/main" val="394389136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Comparing Nigeria’s use of modern methods to other countries in the region, we see that Nigeria has one of the lowest rates of modern method use. Use of modern contraceptive methods ranges from 5% of married women in </a:t>
            </a:r>
            <a:r>
              <a:rPr lang="en-US" dirty="0" err="1"/>
              <a:t>Tchad</a:t>
            </a:r>
            <a:r>
              <a:rPr lang="en-US" dirty="0"/>
              <a:t> to 25% of married women in Ghana. Preliminary data presented here from the Cameroon 2018 DHS is from the key indicator report and may change.</a:t>
            </a:r>
          </a:p>
        </p:txBody>
      </p:sp>
      <p:sp>
        <p:nvSpPr>
          <p:cNvPr id="4" name="Slide Number Placeholder 3"/>
          <p:cNvSpPr>
            <a:spLocks noGrp="1"/>
          </p:cNvSpPr>
          <p:nvPr>
            <p:ph type="sldNum" sz="quarter" idx="10"/>
          </p:nvPr>
        </p:nvSpPr>
        <p:spPr/>
        <p:txBody>
          <a:bodyPr/>
          <a:lstStyle/>
          <a:p>
            <a:fld id="{51E81180-36CA-43EC-B7D8-15BB5DAAE4B2}" type="slidenum">
              <a:rPr lang="en-US" smtClean="0"/>
              <a:t>67</a:t>
            </a:fld>
            <a:endParaRPr lang="en-US" dirty="0"/>
          </a:p>
        </p:txBody>
      </p:sp>
    </p:spTree>
    <p:extLst>
      <p:ext uri="{BB962C8B-B14F-4D97-AF65-F5344CB8AC3E}">
        <p14:creationId xmlns:p14="http://schemas.microsoft.com/office/powerpoint/2010/main" val="6782959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In Nigeria, the public sector plays a more prominent role than the private sector in providing modern contraceptive methods (54% and 41%, respectively).</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The public sector is the predominant source for female </a:t>
            </a:r>
            <a:r>
              <a:rPr lang="en-US" sz="1200" kern="1200" dirty="0" err="1">
                <a:solidFill>
                  <a:schemeClr val="tx1"/>
                </a:solidFill>
                <a:effectLst/>
                <a:latin typeface="+mn-lt"/>
                <a:ea typeface="+mn-ea"/>
                <a:cs typeface="+mn-cs"/>
              </a:rPr>
              <a:t>sterilisation</a:t>
            </a:r>
            <a:r>
              <a:rPr lang="en-US" sz="1200" kern="1200" dirty="0">
                <a:solidFill>
                  <a:schemeClr val="tx1"/>
                </a:solidFill>
                <a:effectLst/>
                <a:latin typeface="+mn-lt"/>
                <a:ea typeface="+mn-ea"/>
                <a:cs typeface="+mn-cs"/>
              </a:rPr>
              <a:t> (75%), IUDs (79%), implants (93%), and </a:t>
            </a:r>
            <a:r>
              <a:rPr lang="en-US" sz="1200" kern="1200" dirty="0" err="1">
                <a:solidFill>
                  <a:schemeClr val="tx1"/>
                </a:solidFill>
                <a:effectLst/>
                <a:latin typeface="+mn-lt"/>
                <a:ea typeface="+mn-ea"/>
                <a:cs typeface="+mn-cs"/>
              </a:rPr>
              <a:t>injectables</a:t>
            </a:r>
            <a:r>
              <a:rPr lang="en-US" sz="1200" kern="1200" dirty="0">
                <a:solidFill>
                  <a:schemeClr val="tx1"/>
                </a:solidFill>
                <a:effectLst/>
                <a:latin typeface="+mn-lt"/>
                <a:ea typeface="+mn-ea"/>
                <a:cs typeface="+mn-cs"/>
              </a:rPr>
              <a:t> (74%). The private sector is the main source for male condoms (81%), emergency contraception (80%), and pills (67%)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69</a:t>
            </a:fld>
            <a:endParaRPr lang="en-US" dirty="0"/>
          </a:p>
        </p:txBody>
      </p:sp>
    </p:spTree>
    <p:extLst>
      <p:ext uri="{BB962C8B-B14F-4D97-AF65-F5344CB8AC3E}">
        <p14:creationId xmlns:p14="http://schemas.microsoft.com/office/powerpoint/2010/main" val="366786347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74% of all women currently using modern contraceptive methods were informed about side effects associated with the method they used, and 68% were informed about what to do if they experienced side effects. A higher percentage (83%) were informed about other available methods. Overall, 65% of women currently using modern contraceptives were informed about the method information index (side effects of the method, what to do if they experience side effects, and other available methods) at the time they started their last episode of use.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70</a:t>
            </a:fld>
            <a:endParaRPr lang="en-US" dirty="0"/>
          </a:p>
        </p:txBody>
      </p:sp>
    </p:spTree>
    <p:extLst>
      <p:ext uri="{BB962C8B-B14F-4D97-AF65-F5344CB8AC3E}">
        <p14:creationId xmlns:p14="http://schemas.microsoft.com/office/powerpoint/2010/main" val="108179727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Unmet need for family planning is defined as the proportion of married women who want to delay or stop childbearing but are not using family planning. In Nigeria, 19% of married women have an unmet need for family planning: 12% want to delay childbearing, while 7% want to stop childbearing. Met need is the contraceptive prevalence rate. In Nigeria, 17% of married women use any family planning method. The total demand for family planning includes both met and </a:t>
            </a:r>
            <a:r>
              <a:rPr lang="en-US" sz="1200" kern="1200">
                <a:solidFill>
                  <a:schemeClr val="tx1"/>
                </a:solidFill>
                <a:effectLst/>
                <a:latin typeface="+mn-lt"/>
                <a:ea typeface="+mn-ea"/>
                <a:cs typeface="+mn-cs"/>
              </a:rPr>
              <a:t>unmet need. </a:t>
            </a:r>
            <a:r>
              <a:rPr lang="en-US" sz="1200" kern="1200" dirty="0">
                <a:solidFill>
                  <a:schemeClr val="tx1"/>
                </a:solidFill>
                <a:effectLst/>
                <a:latin typeface="+mn-lt"/>
                <a:ea typeface="+mn-ea"/>
                <a:cs typeface="+mn-cs"/>
              </a:rPr>
              <a:t>The total demand for family planning among married women in Nigeria is 36%.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72</a:t>
            </a:fld>
            <a:endParaRPr lang="en-US" dirty="0"/>
          </a:p>
        </p:txBody>
      </p:sp>
    </p:spTree>
    <p:extLst>
      <p:ext uri="{BB962C8B-B14F-4D97-AF65-F5344CB8AC3E}">
        <p14:creationId xmlns:p14="http://schemas.microsoft.com/office/powerpoint/2010/main" val="265067597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Demand satisfied by modern methods measures the extent to which women who want to delay or stop childbearing are actually using modern family planning methods. One-third of the demand for family planning in Nigeria is satisfied by modern methods.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73</a:t>
            </a:fld>
            <a:endParaRPr lang="en-US" dirty="0"/>
          </a:p>
        </p:txBody>
      </p:sp>
    </p:spTree>
    <p:extLst>
      <p:ext uri="{BB962C8B-B14F-4D97-AF65-F5344CB8AC3E}">
        <p14:creationId xmlns:p14="http://schemas.microsoft.com/office/powerpoint/2010/main" val="14042742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17</a:t>
            </a:fld>
            <a:endParaRPr lang="en-US" dirty="0"/>
          </a:p>
        </p:txBody>
      </p:sp>
    </p:spTree>
    <p:extLst>
      <p:ext uri="{BB962C8B-B14F-4D97-AF65-F5344CB8AC3E}">
        <p14:creationId xmlns:p14="http://schemas.microsoft.com/office/powerpoint/2010/main" val="254177925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Unmet need has slightly increased from 16% in 2013. The demand satisfied by modern methods has increased from 13% in 1990 to 34% in 2018.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74</a:t>
            </a:fld>
            <a:endParaRPr lang="en-US" dirty="0"/>
          </a:p>
        </p:txBody>
      </p:sp>
    </p:spTree>
    <p:extLst>
      <p:ext uri="{BB962C8B-B14F-4D97-AF65-F5344CB8AC3E}">
        <p14:creationId xmlns:p14="http://schemas.microsoft.com/office/powerpoint/2010/main" val="408285594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35% of married women age 15-49 who are not currently using contraception intend to use family planning in the future.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76</a:t>
            </a:fld>
            <a:endParaRPr lang="en-US" dirty="0"/>
          </a:p>
        </p:txBody>
      </p:sp>
    </p:spTree>
    <p:extLst>
      <p:ext uri="{BB962C8B-B14F-4D97-AF65-F5344CB8AC3E}">
        <p14:creationId xmlns:p14="http://schemas.microsoft.com/office/powerpoint/2010/main" val="378301798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radio is the most common source for family planning messages in Nigeria, with 31% of women and 39% of men age 15-49 having heard a family planning message on the radio in the past few months. Among women, 19% reported having seen a family planning message on television and 4% saw one in a newspaper or magazine, and among men it was 23% and 13%, respectively. Still, 65% of women and 56% of men have not been exposed to family planning messages through any of the four media sources (radio, television, newspaper/magazine, and mobile phone) in the few months before the survey</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77</a:t>
            </a:fld>
            <a:endParaRPr lang="en-US" dirty="0"/>
          </a:p>
        </p:txBody>
      </p:sp>
    </p:spTree>
    <p:extLst>
      <p:ext uri="{BB962C8B-B14F-4D97-AF65-F5344CB8AC3E}">
        <p14:creationId xmlns:p14="http://schemas.microsoft.com/office/powerpoint/2010/main" val="337450074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84% of women age 15-49 who are not using contraception said they had not discussed family planning with a fieldworker or health facility staff member in the 12 months before the survey. Four percent were visited by a fieldworker who discussed family planning and 14% discussed family planning with a staff member during a health facility visit.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78</a:t>
            </a:fld>
            <a:endParaRPr lang="en-US" dirty="0"/>
          </a:p>
        </p:txBody>
      </p:sp>
    </p:spTree>
    <p:extLst>
      <p:ext uri="{BB962C8B-B14F-4D97-AF65-F5344CB8AC3E}">
        <p14:creationId xmlns:p14="http://schemas.microsoft.com/office/powerpoint/2010/main" val="149008202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82</a:t>
            </a:fld>
            <a:endParaRPr lang="en-US" dirty="0"/>
          </a:p>
        </p:txBody>
      </p:sp>
    </p:spTree>
    <p:extLst>
      <p:ext uri="{BB962C8B-B14F-4D97-AF65-F5344CB8AC3E}">
        <p14:creationId xmlns:p14="http://schemas.microsoft.com/office/powerpoint/2010/main" val="60870618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Infant and under-5 mortality rates for the five-year period before the survey are 67 and 132 deaths per 1,000 live births, respectively. The neonatal mortality rate is 39 deaths per 1,000 live births. At these mortality levels, 1 in every 8 Nigerian children does not survive to their fifth birthday.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83</a:t>
            </a:fld>
            <a:endParaRPr lang="en-US" dirty="0"/>
          </a:p>
        </p:txBody>
      </p:sp>
    </p:spTree>
    <p:extLst>
      <p:ext uri="{BB962C8B-B14F-4D97-AF65-F5344CB8AC3E}">
        <p14:creationId xmlns:p14="http://schemas.microsoft.com/office/powerpoint/2010/main" val="121278490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Both infant mortality and under-5 mortality are higher among rural children than urban children. </a:t>
            </a:r>
          </a:p>
        </p:txBody>
      </p:sp>
      <p:sp>
        <p:nvSpPr>
          <p:cNvPr id="4" name="Slide Number Placeholder 3"/>
          <p:cNvSpPr>
            <a:spLocks noGrp="1"/>
          </p:cNvSpPr>
          <p:nvPr>
            <p:ph type="sldNum" sz="quarter" idx="10"/>
          </p:nvPr>
        </p:nvSpPr>
        <p:spPr/>
        <p:txBody>
          <a:bodyPr/>
          <a:lstStyle/>
          <a:p>
            <a:fld id="{51E81180-36CA-43EC-B7D8-15BB5DAAE4B2}" type="slidenum">
              <a:rPr lang="en-US" smtClean="0"/>
              <a:t>84</a:t>
            </a:fld>
            <a:endParaRPr lang="en-US" dirty="0"/>
          </a:p>
        </p:txBody>
      </p:sp>
    </p:spTree>
    <p:extLst>
      <p:ext uri="{BB962C8B-B14F-4D97-AF65-F5344CB8AC3E}">
        <p14:creationId xmlns:p14="http://schemas.microsoft.com/office/powerpoint/2010/main" val="250677067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Children whose mothers have no education are more likely to die young (170 deaths per 1,000 live births) than children whose mothers have more than secondary education (56 deaths per 1,000 live births).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85</a:t>
            </a:fld>
            <a:endParaRPr lang="en-US" dirty="0"/>
          </a:p>
        </p:txBody>
      </p:sp>
    </p:spTree>
    <p:extLst>
      <p:ext uri="{BB962C8B-B14F-4D97-AF65-F5344CB8AC3E}">
        <p14:creationId xmlns:p14="http://schemas.microsoft.com/office/powerpoint/2010/main" val="377644464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Under-5 mortality is more than three times higher among children in the poorest households (173 deaths per 1,000 live births), compared to children in the wealthiest households (53 deaths per 1,000 live births).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86</a:t>
            </a:fld>
            <a:endParaRPr lang="en-US" dirty="0"/>
          </a:p>
        </p:txBody>
      </p:sp>
    </p:spTree>
    <p:extLst>
      <p:ext uri="{BB962C8B-B14F-4D97-AF65-F5344CB8AC3E}">
        <p14:creationId xmlns:p14="http://schemas.microsoft.com/office/powerpoint/2010/main" val="404709877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By state, under-5 mortality ranges from 30 deaths per 1,000 live births in Ogun to 252 deaths per 1,000 live births in </a:t>
            </a:r>
            <a:r>
              <a:rPr lang="en-US" sz="1200" b="0" i="0" u="none" strike="noStrike" kern="1200" baseline="0" dirty="0" err="1">
                <a:solidFill>
                  <a:schemeClr val="tx1"/>
                </a:solidFill>
                <a:latin typeface="+mn-lt"/>
                <a:ea typeface="+mn-ea"/>
                <a:cs typeface="+mn-cs"/>
              </a:rPr>
              <a:t>Kebbi</a:t>
            </a:r>
            <a:r>
              <a:rPr lang="en-US" sz="1200" b="0" i="0" u="none" strike="noStrike" kern="1200" baseline="0" dirty="0">
                <a:solidFill>
                  <a:schemeClr val="tx1"/>
                </a:solidFill>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87</a:t>
            </a:fld>
            <a:endParaRPr lang="en-US" dirty="0"/>
          </a:p>
        </p:txBody>
      </p:sp>
    </p:spTree>
    <p:extLst>
      <p:ext uri="{BB962C8B-B14F-4D97-AF65-F5344CB8AC3E}">
        <p14:creationId xmlns:p14="http://schemas.microsoft.com/office/powerpoint/2010/main" val="26395654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The average household size in Nigeria is 4.7 members. Less than 1 in 5 households are headed by women. Forty-six percent of the Nigerian population is under age 15.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18</a:t>
            </a:fld>
            <a:endParaRPr lang="en-US" dirty="0"/>
          </a:p>
        </p:txBody>
      </p:sp>
    </p:spTree>
    <p:extLst>
      <p:ext uri="{BB962C8B-B14F-4D97-AF65-F5344CB8AC3E}">
        <p14:creationId xmlns:p14="http://schemas.microsoft.com/office/powerpoint/2010/main" val="358075337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Childhood mortality rates have declined since 1990. Infant mortality has decreased from 87 deaths per 1,000 live births in 1990 to 67 in 2018. During the same time period, under-5 mortality has markedly declined from 193 to 132 deaths per 1,000 live births. Neonatal mortality has remained stagnant, from 42 deaths per 1,000 live births in 1990 to 39 deaths per 1,000 live births in 2018.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88</a:t>
            </a:fld>
            <a:endParaRPr lang="en-US" dirty="0"/>
          </a:p>
        </p:txBody>
      </p:sp>
    </p:spTree>
    <p:extLst>
      <p:ext uri="{BB962C8B-B14F-4D97-AF65-F5344CB8AC3E}">
        <p14:creationId xmlns:p14="http://schemas.microsoft.com/office/powerpoint/2010/main" val="167363087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89</a:t>
            </a:fld>
            <a:endParaRPr lang="en-US" dirty="0"/>
          </a:p>
        </p:txBody>
      </p:sp>
    </p:spTree>
    <p:extLst>
      <p:ext uri="{BB962C8B-B14F-4D97-AF65-F5344CB8AC3E}">
        <p14:creationId xmlns:p14="http://schemas.microsoft.com/office/powerpoint/2010/main" val="381346310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noProof="0" dirty="0"/>
              <a:t>Children are at an elevated risk of dying if</a:t>
            </a:r>
            <a:r>
              <a:rPr lang="en-US" sz="3600" baseline="0" noProof="0" dirty="0"/>
              <a:t> there is </a:t>
            </a:r>
            <a:r>
              <a:rPr lang="en-US" sz="3200" noProof="0" dirty="0"/>
              <a:t>less than 24 months after a previous birth. </a:t>
            </a:r>
            <a:r>
              <a:rPr lang="en-US" dirty="0"/>
              <a:t>Children born less than 2 years after a previous birth have higher childhood mortality rates than children born 2 or more years after a previous birth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90</a:t>
            </a:fld>
            <a:endParaRPr lang="en-US" dirty="0"/>
          </a:p>
        </p:txBody>
      </p:sp>
    </p:spTree>
    <p:extLst>
      <p:ext uri="{BB962C8B-B14F-4D97-AF65-F5344CB8AC3E}">
        <p14:creationId xmlns:p14="http://schemas.microsoft.com/office/powerpoint/2010/main" val="70211039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Mortality rates are lower for children whose mothers were 20-29 or 30-39 years old when they were born than for children born to women below 20 years or 40-49 years.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91</a:t>
            </a:fld>
            <a:endParaRPr lang="en-US" dirty="0"/>
          </a:p>
        </p:txBody>
      </p:sp>
    </p:spTree>
    <p:extLst>
      <p:ext uri="{BB962C8B-B14F-4D97-AF65-F5344CB8AC3E}">
        <p14:creationId xmlns:p14="http://schemas.microsoft.com/office/powerpoint/2010/main" val="201774312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noProof="0" dirty="0"/>
              <a:t>Children are at an elevated risk of dying if</a:t>
            </a:r>
            <a:r>
              <a:rPr lang="en-US" sz="1400" baseline="0" noProof="0" dirty="0"/>
              <a:t> there is a </a:t>
            </a:r>
            <a:r>
              <a:rPr lang="en-US" sz="1200" b="1" noProof="0" dirty="0">
                <a:solidFill>
                  <a:schemeClr val="accent5"/>
                </a:solidFill>
              </a:rPr>
              <a:t>High birth order</a:t>
            </a:r>
            <a:r>
              <a:rPr lang="en-US" sz="1200" noProof="0" dirty="0"/>
              <a:t> or mother has 4+ children. Both infant and under-5 mortality are highest among birth orders</a:t>
            </a:r>
            <a:r>
              <a:rPr lang="en-US" sz="1200" baseline="0" noProof="0" dirty="0"/>
              <a:t> of 7+</a:t>
            </a:r>
            <a:endParaRPr lang="en-US" sz="1200" noProof="0"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92</a:t>
            </a:fld>
            <a:endParaRPr lang="en-US" dirty="0"/>
          </a:p>
        </p:txBody>
      </p:sp>
    </p:spTree>
    <p:extLst>
      <p:ext uri="{BB962C8B-B14F-4D97-AF65-F5344CB8AC3E}">
        <p14:creationId xmlns:p14="http://schemas.microsoft.com/office/powerpoint/2010/main" val="275573098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94</a:t>
            </a:fld>
            <a:endParaRPr lang="en-US" dirty="0"/>
          </a:p>
        </p:txBody>
      </p:sp>
    </p:spTree>
    <p:extLst>
      <p:ext uri="{BB962C8B-B14F-4D97-AF65-F5344CB8AC3E}">
        <p14:creationId xmlns:p14="http://schemas.microsoft.com/office/powerpoint/2010/main" val="284162460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96</a:t>
            </a:fld>
            <a:endParaRPr lang="en-US" dirty="0"/>
          </a:p>
        </p:txBody>
      </p:sp>
    </p:spTree>
    <p:extLst>
      <p:ext uri="{BB962C8B-B14F-4D97-AF65-F5344CB8AC3E}">
        <p14:creationId xmlns:p14="http://schemas.microsoft.com/office/powerpoint/2010/main" val="250648726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2018 NDHS asked women about deaths of their sisters to determine maternal mortality. Maternal mortality includes deaths of women during pregnancy, delivery, and 42 days after delivery excluding deaths that were due to accidents of violence. The maternal mortality ratio (MMR) for Nigeria is 512 deaths per 100,000 live births for the seven-year period before the survey. The confidence interval for the 2018 MMR ranges from 447 to 578 deaths per 100,000 live births.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97</a:t>
            </a:fld>
            <a:endParaRPr lang="en-US" dirty="0"/>
          </a:p>
        </p:txBody>
      </p:sp>
    </p:spTree>
    <p:extLst>
      <p:ext uri="{BB962C8B-B14F-4D97-AF65-F5344CB8AC3E}">
        <p14:creationId xmlns:p14="http://schemas.microsoft.com/office/powerpoint/2010/main" val="128273550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The pregnancy-related maternal mortality ratio for the 2018 NDHS is 556 (CI: 484-629) deaths per 100,000 live births. The point estimates from NDHS surveys show a fluctuation in the pregnancy-related mortality ratio in Nigeria since 2008. The confidence intervals for the PRMR estimate of the 2013 NDHS and the 2018 NDHS overlap. Since the confidence interval for the PRMR estimate of the 2013 NDHS spans the point estimate of the PRMR of the 2018 NDHS, the difference between the 2018 and 2013 estimates of the PRMR is not statistically significant.</a:t>
            </a: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98</a:t>
            </a:fld>
            <a:endParaRPr lang="en-US" dirty="0"/>
          </a:p>
        </p:txBody>
      </p:sp>
    </p:spTree>
    <p:extLst>
      <p:ext uri="{BB962C8B-B14F-4D97-AF65-F5344CB8AC3E}">
        <p14:creationId xmlns:p14="http://schemas.microsoft.com/office/powerpoint/2010/main" val="330506763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99</a:t>
            </a:fld>
            <a:endParaRPr lang="en-US" dirty="0"/>
          </a:p>
        </p:txBody>
      </p:sp>
    </p:spTree>
    <p:extLst>
      <p:ext uri="{BB962C8B-B14F-4D97-AF65-F5344CB8AC3E}">
        <p14:creationId xmlns:p14="http://schemas.microsoft.com/office/powerpoint/2010/main" val="38684998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Two-thirds of Nigerian households have access to an improved source of drinking water. Seventy-four percent of urban households and 58% of rural households have access to an improved source of drinking water.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19</a:t>
            </a:fld>
            <a:endParaRPr lang="en-US" dirty="0"/>
          </a:p>
        </p:txBody>
      </p:sp>
    </p:spTree>
    <p:extLst>
      <p:ext uri="{BB962C8B-B14F-4D97-AF65-F5344CB8AC3E}">
        <p14:creationId xmlns:p14="http://schemas.microsoft.com/office/powerpoint/2010/main" val="13453331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102</a:t>
            </a:fld>
            <a:endParaRPr lang="en-US" dirty="0"/>
          </a:p>
        </p:txBody>
      </p:sp>
    </p:spTree>
    <p:extLst>
      <p:ext uri="{BB962C8B-B14F-4D97-AF65-F5344CB8AC3E}">
        <p14:creationId xmlns:p14="http://schemas.microsoft.com/office/powerpoint/2010/main" val="284162460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Only 31% of children age 12-23 months have received all eight basic vaccinations—one dose each of BCG and measles vaccine and three doses each of DPT-</a:t>
            </a:r>
            <a:r>
              <a:rPr lang="en-US" sz="1200" kern="1200" dirty="0" err="1">
                <a:solidFill>
                  <a:schemeClr val="tx1"/>
                </a:solidFill>
                <a:effectLst/>
                <a:latin typeface="+mn-lt"/>
                <a:ea typeface="+mn-ea"/>
                <a:cs typeface="+mn-cs"/>
              </a:rPr>
              <a:t>HepB</a:t>
            </a:r>
            <a:r>
              <a:rPr lang="en-US" sz="1200" kern="1200" dirty="0">
                <a:solidFill>
                  <a:schemeClr val="tx1"/>
                </a:solidFill>
                <a:effectLst/>
                <a:latin typeface="+mn-lt"/>
                <a:ea typeface="+mn-ea"/>
                <a:cs typeface="+mn-cs"/>
              </a:rPr>
              <a:t>-Hib and polio vaccine. Less than half of children have received the third dose of polio. Nearly 1 in 5 children have received no basic vaccinations.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103</a:t>
            </a:fld>
            <a:endParaRPr lang="en-US" dirty="0"/>
          </a:p>
        </p:txBody>
      </p:sp>
    </p:spTree>
    <p:extLst>
      <p:ext uri="{BB962C8B-B14F-4D97-AF65-F5344CB8AC3E}">
        <p14:creationId xmlns:p14="http://schemas.microsoft.com/office/powerpoint/2010/main" val="37120211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Basic vaccination coverage increases with mother’s level of education, from 15% of children age 12-23 months of mothers with no education, to 62% of children of mothers with more than secondary education.</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104</a:t>
            </a:fld>
            <a:endParaRPr lang="en-US" dirty="0"/>
          </a:p>
        </p:txBody>
      </p:sp>
    </p:spTree>
    <p:extLst>
      <p:ext uri="{BB962C8B-B14F-4D97-AF65-F5344CB8AC3E}">
        <p14:creationId xmlns:p14="http://schemas.microsoft.com/office/powerpoint/2010/main" val="385524062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Basic vaccination coverage increases with household wealth, from 15% of children age 12-23 months in the poorest households, to 59% of children in the wealthiest households.</a:t>
            </a:r>
          </a:p>
        </p:txBody>
      </p:sp>
      <p:sp>
        <p:nvSpPr>
          <p:cNvPr id="4" name="Slide Number Placeholder 3"/>
          <p:cNvSpPr>
            <a:spLocks noGrp="1"/>
          </p:cNvSpPr>
          <p:nvPr>
            <p:ph type="sldNum" sz="quarter" idx="10"/>
          </p:nvPr>
        </p:nvSpPr>
        <p:spPr/>
        <p:txBody>
          <a:bodyPr/>
          <a:lstStyle/>
          <a:p>
            <a:fld id="{51E81180-36CA-43EC-B7D8-15BB5DAAE4B2}" type="slidenum">
              <a:rPr lang="en-US" smtClean="0"/>
              <a:t>105</a:t>
            </a:fld>
            <a:endParaRPr lang="en-US" dirty="0"/>
          </a:p>
        </p:txBody>
      </p:sp>
    </p:spTree>
    <p:extLst>
      <p:ext uri="{BB962C8B-B14F-4D97-AF65-F5344CB8AC3E}">
        <p14:creationId xmlns:p14="http://schemas.microsoft.com/office/powerpoint/2010/main" val="162166310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Basic vaccination coverage varies by state; it is less than 10% in Zamfara (7%), Kebbi (6%), and Sokoto (5%) states and highest in Anambra (76%).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106</a:t>
            </a:fld>
            <a:endParaRPr lang="en-US" dirty="0"/>
          </a:p>
        </p:txBody>
      </p:sp>
    </p:spTree>
    <p:extLst>
      <p:ext uri="{BB962C8B-B14F-4D97-AF65-F5344CB8AC3E}">
        <p14:creationId xmlns:p14="http://schemas.microsoft.com/office/powerpoint/2010/main" val="411914957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Basic vaccination coverage has gradually increased since 2003 when only 13% of children had received all basic vaccinations. While basic vaccination coverage has improved, the proportion of children who have received no vaccinations has slightly declined from 21% in 2013 to 19% in 2018.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107</a:t>
            </a:fld>
            <a:endParaRPr lang="en-US" dirty="0"/>
          </a:p>
        </p:txBody>
      </p:sp>
    </p:spTree>
    <p:extLst>
      <p:ext uri="{BB962C8B-B14F-4D97-AF65-F5344CB8AC3E}">
        <p14:creationId xmlns:p14="http://schemas.microsoft.com/office/powerpoint/2010/main" val="106102063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Compared to neighboring countries, Nigeria has the second lowest basic vaccination coverage rate, higher only than </a:t>
            </a:r>
            <a:r>
              <a:rPr lang="en-US" dirty="0" err="1"/>
              <a:t>Tchad</a:t>
            </a:r>
            <a:r>
              <a:rPr lang="en-US" dirty="0"/>
              <a:t> (at 25%). Ghana is </a:t>
            </a:r>
            <a:r>
              <a:rPr lang="en-US"/>
              <a:t>the highest at 77%. </a:t>
            </a:r>
            <a:r>
              <a:rPr lang="en-US" dirty="0"/>
              <a:t>Preliminary data presented here from the Cameroon 2018 DHS is from the key indicator report and may change.</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108</a:t>
            </a:fld>
            <a:endParaRPr lang="en-US" dirty="0"/>
          </a:p>
        </p:txBody>
      </p:sp>
    </p:spTree>
    <p:extLst>
      <p:ext uri="{BB962C8B-B14F-4D97-AF65-F5344CB8AC3E}">
        <p14:creationId xmlns:p14="http://schemas.microsoft.com/office/powerpoint/2010/main" val="183837302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In the two weeks before the survey, 3% of children under five were ill with symptoms of acute respiratory infection (ARI) such as chest-related short, rapid breathing and/or difficulty breathing. Among these children, treatment or advice was sought for 75%. Thirteen percent of children under five had </a:t>
            </a:r>
            <a:r>
              <a:rPr lang="en-US" sz="1200" kern="1200" dirty="0" err="1">
                <a:solidFill>
                  <a:schemeClr val="tx1"/>
                </a:solidFill>
                <a:effectLst/>
                <a:latin typeface="+mn-lt"/>
                <a:ea typeface="+mn-ea"/>
                <a:cs typeface="+mn-cs"/>
              </a:rPr>
              <a:t>diarrhoea</a:t>
            </a:r>
            <a:r>
              <a:rPr lang="en-US" sz="1200" kern="1200" dirty="0">
                <a:solidFill>
                  <a:schemeClr val="tx1"/>
                </a:solidFill>
                <a:effectLst/>
                <a:latin typeface="+mn-lt"/>
                <a:ea typeface="+mn-ea"/>
                <a:cs typeface="+mn-cs"/>
              </a:rPr>
              <a:t> in the two weeks before the survey. Sixty-five percent of children under five with </a:t>
            </a:r>
            <a:r>
              <a:rPr lang="en-US" sz="1200" kern="1200" dirty="0" err="1">
                <a:solidFill>
                  <a:schemeClr val="tx1"/>
                </a:solidFill>
                <a:effectLst/>
                <a:latin typeface="+mn-lt"/>
                <a:ea typeface="+mn-ea"/>
                <a:cs typeface="+mn-cs"/>
              </a:rPr>
              <a:t>diarrhoea</a:t>
            </a:r>
            <a:r>
              <a:rPr lang="en-US" sz="1200" kern="1200" dirty="0">
                <a:solidFill>
                  <a:schemeClr val="tx1"/>
                </a:solidFill>
                <a:effectLst/>
                <a:latin typeface="+mn-lt"/>
                <a:ea typeface="+mn-ea"/>
                <a:cs typeface="+mn-cs"/>
              </a:rPr>
              <a:t> had treatment or advice sought.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110</a:t>
            </a:fld>
            <a:endParaRPr lang="en-US" dirty="0"/>
          </a:p>
        </p:txBody>
      </p:sp>
    </p:spTree>
    <p:extLst>
      <p:ext uri="{BB962C8B-B14F-4D97-AF65-F5344CB8AC3E}">
        <p14:creationId xmlns:p14="http://schemas.microsoft.com/office/powerpoint/2010/main" val="360635559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err="1">
                <a:solidFill>
                  <a:schemeClr val="tx1"/>
                </a:solidFill>
                <a:effectLst/>
                <a:latin typeface="+mn-lt"/>
                <a:ea typeface="+mn-ea"/>
                <a:cs typeface="+mn-cs"/>
              </a:rPr>
              <a:t>Diarrhoea</a:t>
            </a:r>
            <a:r>
              <a:rPr lang="en-US" sz="1200" kern="1200" dirty="0">
                <a:solidFill>
                  <a:schemeClr val="tx1"/>
                </a:solidFill>
                <a:effectLst/>
                <a:latin typeface="+mn-lt"/>
                <a:ea typeface="+mn-ea"/>
                <a:cs typeface="+mn-cs"/>
              </a:rPr>
              <a:t> was most common among children age 6-11 months and age 12-23 months (both 20%).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111</a:t>
            </a:fld>
            <a:endParaRPr lang="en-US" dirty="0"/>
          </a:p>
        </p:txBody>
      </p:sp>
    </p:spTree>
    <p:extLst>
      <p:ext uri="{BB962C8B-B14F-4D97-AF65-F5344CB8AC3E}">
        <p14:creationId xmlns:p14="http://schemas.microsoft.com/office/powerpoint/2010/main" val="117269928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Children with </a:t>
            </a:r>
            <a:r>
              <a:rPr lang="en-US" sz="1200" kern="1200" dirty="0" err="1">
                <a:solidFill>
                  <a:schemeClr val="tx1"/>
                </a:solidFill>
                <a:effectLst/>
                <a:latin typeface="+mn-lt"/>
                <a:ea typeface="+mn-ea"/>
                <a:cs typeface="+mn-cs"/>
              </a:rPr>
              <a:t>diarrhoea</a:t>
            </a:r>
            <a:r>
              <a:rPr lang="en-US" sz="1200" kern="1200" dirty="0">
                <a:solidFill>
                  <a:schemeClr val="tx1"/>
                </a:solidFill>
                <a:effectLst/>
                <a:latin typeface="+mn-lt"/>
                <a:ea typeface="+mn-ea"/>
                <a:cs typeface="+mn-cs"/>
              </a:rPr>
              <a:t> should drink more fluids, particularly through oral rehydration therapy (ORT) which includes oral rehydration salts (ORS), recommended home fluids, and increased fluids. Additionally, children under five with </a:t>
            </a:r>
            <a:r>
              <a:rPr lang="en-US" sz="1200" kern="1200" dirty="0" err="1">
                <a:solidFill>
                  <a:schemeClr val="tx1"/>
                </a:solidFill>
                <a:effectLst/>
                <a:latin typeface="+mn-lt"/>
                <a:ea typeface="+mn-ea"/>
                <a:cs typeface="+mn-cs"/>
              </a:rPr>
              <a:t>diarrhoea</a:t>
            </a:r>
            <a:r>
              <a:rPr lang="en-US" sz="1200" kern="1200" dirty="0">
                <a:solidFill>
                  <a:schemeClr val="tx1"/>
                </a:solidFill>
                <a:effectLst/>
                <a:latin typeface="+mn-lt"/>
                <a:ea typeface="+mn-ea"/>
                <a:cs typeface="+mn-cs"/>
              </a:rPr>
              <a:t> should receive zinc. Nearly one-quarter of children under five with </a:t>
            </a:r>
            <a:r>
              <a:rPr lang="en-US" sz="1200" kern="1200" dirty="0" err="1">
                <a:solidFill>
                  <a:schemeClr val="tx1"/>
                </a:solidFill>
                <a:effectLst/>
                <a:latin typeface="+mn-lt"/>
                <a:ea typeface="+mn-ea"/>
                <a:cs typeface="+mn-cs"/>
              </a:rPr>
              <a:t>diarrhoea</a:t>
            </a:r>
            <a:r>
              <a:rPr lang="en-US" sz="1200" kern="1200" dirty="0">
                <a:solidFill>
                  <a:schemeClr val="tx1"/>
                </a:solidFill>
                <a:effectLst/>
                <a:latin typeface="+mn-lt"/>
                <a:ea typeface="+mn-ea"/>
                <a:cs typeface="+mn-cs"/>
              </a:rPr>
              <a:t> received ORS and zinc (23%). While half of children under five with </a:t>
            </a:r>
            <a:r>
              <a:rPr lang="en-US" sz="1200" kern="1200" dirty="0" err="1">
                <a:solidFill>
                  <a:schemeClr val="tx1"/>
                </a:solidFill>
                <a:effectLst/>
                <a:latin typeface="+mn-lt"/>
                <a:ea typeface="+mn-ea"/>
                <a:cs typeface="+mn-cs"/>
              </a:rPr>
              <a:t>diarrhoea</a:t>
            </a:r>
            <a:r>
              <a:rPr lang="en-US" sz="1200" kern="1200" dirty="0">
                <a:solidFill>
                  <a:schemeClr val="tx1"/>
                </a:solidFill>
                <a:effectLst/>
                <a:latin typeface="+mn-lt"/>
                <a:ea typeface="+mn-ea"/>
                <a:cs typeface="+mn-cs"/>
              </a:rPr>
              <a:t> received ORT, 17% received no treatment.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112</a:t>
            </a:fld>
            <a:endParaRPr lang="en-US" dirty="0"/>
          </a:p>
        </p:txBody>
      </p:sp>
    </p:spTree>
    <p:extLst>
      <p:ext uri="{BB962C8B-B14F-4D97-AF65-F5344CB8AC3E}">
        <p14:creationId xmlns:p14="http://schemas.microsoft.com/office/powerpoint/2010/main" val="252913637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sz="1200" b="0" i="0" u="none" strike="noStrike" kern="1200" baseline="0" dirty="0">
                <a:solidFill>
                  <a:schemeClr val="tx1"/>
                </a:solidFill>
                <a:latin typeface="+mn-lt"/>
                <a:ea typeface="+mn-ea"/>
                <a:cs typeface="+mn-cs"/>
              </a:rPr>
              <a:t>More than half of households (56%) in Nigeria use an improved sanitation facility, including facilities shared with other households. Urban households are nearly twice as likely than rural households to use improved sanitation facilities (74% versus 39%). Twenty percent of households use unimproved sanitation, while 1 in 4 households have no sanitation facility or openly defecate.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a:t>
            </a:fld>
            <a:endParaRPr lang="en-US" dirty="0"/>
          </a:p>
        </p:txBody>
      </p:sp>
    </p:spTree>
    <p:extLst>
      <p:ext uri="{BB962C8B-B14F-4D97-AF65-F5344CB8AC3E}">
        <p14:creationId xmlns:p14="http://schemas.microsoft.com/office/powerpoint/2010/main" val="267272614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Fourteen percent of children were given more fluid than usual and 37% were given the same amount.  47% of children were given less fluid than usual</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113</a:t>
            </a:fld>
            <a:endParaRPr lang="en-US" dirty="0"/>
          </a:p>
        </p:txBody>
      </p:sp>
    </p:spTree>
    <p:extLst>
      <p:ext uri="{BB962C8B-B14F-4D97-AF65-F5344CB8AC3E}">
        <p14:creationId xmlns:p14="http://schemas.microsoft.com/office/powerpoint/2010/main" val="49241731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4% of children were given more food than usual and 36% were given the same amount.  55% of children were given less food than usual</a:t>
            </a:r>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114</a:t>
            </a:fld>
            <a:endParaRPr lang="en-US" dirty="0"/>
          </a:p>
        </p:txBody>
      </p:sp>
    </p:spTree>
    <p:extLst>
      <p:ext uri="{BB962C8B-B14F-4D97-AF65-F5344CB8AC3E}">
        <p14:creationId xmlns:p14="http://schemas.microsoft.com/office/powerpoint/2010/main" val="212955905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115</a:t>
            </a:fld>
            <a:endParaRPr lang="en-US" dirty="0"/>
          </a:p>
        </p:txBody>
      </p:sp>
    </p:spTree>
    <p:extLst>
      <p:ext uri="{BB962C8B-B14F-4D97-AF65-F5344CB8AC3E}">
        <p14:creationId xmlns:p14="http://schemas.microsoft.com/office/powerpoint/2010/main" val="386849984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Two-thirds of women age 15-49 receive antenatal care (ANC) from a skilled provider (doctor, nurse, midwife, or auxiliary nurse/midwife), most commonly from a nurse/midwife (48%).</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118</a:t>
            </a:fld>
            <a:endParaRPr lang="en-US" dirty="0"/>
          </a:p>
        </p:txBody>
      </p:sp>
    </p:spTree>
    <p:extLst>
      <p:ext uri="{BB962C8B-B14F-4D97-AF65-F5344CB8AC3E}">
        <p14:creationId xmlns:p14="http://schemas.microsoft.com/office/powerpoint/2010/main" val="91052084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timing and number of ANC visits are also important. Eighteen percent of women have their first ANC visit in the first trimester, as recommended. More than half of women (57%) make four or more ANC visits.</a:t>
            </a:r>
            <a:r>
              <a:rPr lang="en-US" sz="1200" kern="1200" baseline="0" dirty="0">
                <a:solidFill>
                  <a:schemeClr val="tx1"/>
                </a:solidFill>
                <a:effectLst/>
                <a:latin typeface="+mn-lt"/>
                <a:ea typeface="+mn-ea"/>
                <a:cs typeface="+mn-cs"/>
              </a:rPr>
              <a:t> Urban women are more likely than rural women to have 4+ ANC visits or an ANC visit within the 1</a:t>
            </a:r>
            <a:r>
              <a:rPr lang="en-US" sz="1200" kern="1200" baseline="30000" dirty="0">
                <a:solidFill>
                  <a:schemeClr val="tx1"/>
                </a:solidFill>
                <a:effectLst/>
                <a:latin typeface="+mn-lt"/>
                <a:ea typeface="+mn-ea"/>
                <a:cs typeface="+mn-cs"/>
              </a:rPr>
              <a:t>st</a:t>
            </a:r>
            <a:r>
              <a:rPr lang="en-US" sz="1200" kern="1200" baseline="0" dirty="0">
                <a:solidFill>
                  <a:schemeClr val="tx1"/>
                </a:solidFill>
                <a:effectLst/>
                <a:latin typeface="+mn-lt"/>
                <a:ea typeface="+mn-ea"/>
                <a:cs typeface="+mn-cs"/>
              </a:rPr>
              <a:t> trimester.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119</a:t>
            </a:fld>
            <a:endParaRPr lang="en-US" dirty="0"/>
          </a:p>
        </p:txBody>
      </p:sp>
    </p:spTree>
    <p:extLst>
      <p:ext uri="{BB962C8B-B14F-4D97-AF65-F5344CB8AC3E}">
        <p14:creationId xmlns:p14="http://schemas.microsoft.com/office/powerpoint/2010/main" val="181340811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ANC coverage has improved since 1990 as more women attend ANC with a skilled provider. 4+</a:t>
            </a:r>
            <a:r>
              <a:rPr lang="en-US" sz="1200" kern="1200" baseline="0" dirty="0">
                <a:solidFill>
                  <a:schemeClr val="tx1"/>
                </a:solidFill>
                <a:effectLst/>
                <a:latin typeface="+mn-lt"/>
                <a:ea typeface="+mn-ea"/>
                <a:cs typeface="+mn-cs"/>
              </a:rPr>
              <a:t> ANC visits slightly improved, from 51% in 2013 to 57% in 2018. ANC visits within the first trimester have stagnated at 18%. </a:t>
            </a: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120</a:t>
            </a:fld>
            <a:endParaRPr lang="en-US" dirty="0"/>
          </a:p>
        </p:txBody>
      </p:sp>
    </p:spTree>
    <p:extLst>
      <p:ext uri="{BB962C8B-B14F-4D97-AF65-F5344CB8AC3E}">
        <p14:creationId xmlns:p14="http://schemas.microsoft.com/office/powerpoint/2010/main" val="43100404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Sixty-nine percent of women take iron tablets or syrup during pregnancy. Among women who received ANC for their most recent birth, 94% had their blood pressure measured, 88% had a blood sample taken, and 86% had a urine sample taken. </a:t>
            </a:r>
          </a:p>
        </p:txBody>
      </p:sp>
      <p:sp>
        <p:nvSpPr>
          <p:cNvPr id="4" name="Slide Number Placeholder 3"/>
          <p:cNvSpPr>
            <a:spLocks noGrp="1"/>
          </p:cNvSpPr>
          <p:nvPr>
            <p:ph type="sldNum" sz="quarter" idx="10"/>
          </p:nvPr>
        </p:nvSpPr>
        <p:spPr/>
        <p:txBody>
          <a:bodyPr/>
          <a:lstStyle/>
          <a:p>
            <a:fld id="{51E81180-36CA-43EC-B7D8-15BB5DAAE4B2}" type="slidenum">
              <a:rPr lang="en-US" smtClean="0"/>
              <a:t>121</a:t>
            </a:fld>
            <a:endParaRPr lang="en-US" dirty="0"/>
          </a:p>
        </p:txBody>
      </p:sp>
    </p:spTree>
    <p:extLst>
      <p:ext uri="{BB962C8B-B14F-4D97-AF65-F5344CB8AC3E}">
        <p14:creationId xmlns:p14="http://schemas.microsoft.com/office/powerpoint/2010/main" val="55974233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Nearly 60% of women’s most recent births were protected against neonatal tetanus. </a:t>
            </a:r>
          </a:p>
          <a:p>
            <a:endParaRPr lang="en-US" sz="1200" kern="1200" dirty="0">
              <a:solidFill>
                <a:schemeClr val="tx1"/>
              </a:solidFill>
              <a:effectLst/>
              <a:latin typeface="+mn-lt"/>
              <a:ea typeface="+mn-ea"/>
              <a:cs typeface="+mn-cs"/>
            </a:endParaRPr>
          </a:p>
          <a:p>
            <a:endParaRPr lang="en-US" sz="1200" kern="1200" dirty="0">
              <a:solidFill>
                <a:schemeClr val="tx1"/>
              </a:solidFill>
              <a:effectLst/>
              <a:latin typeface="+mn-lt"/>
              <a:ea typeface="+mn-ea"/>
              <a:cs typeface="+mn-cs"/>
            </a:endParaRPr>
          </a:p>
          <a:p>
            <a:endParaRPr lang="en-US" sz="1200" kern="1200" dirty="0">
              <a:solidFill>
                <a:schemeClr val="tx1"/>
              </a:solidFill>
              <a:effectLst/>
              <a:latin typeface="+mn-lt"/>
              <a:ea typeface="+mn-ea"/>
              <a:cs typeface="+mn-cs"/>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Last birth protected against neonatal tetanus = Includes mothers with two injections during the pregnancy of her last birth, or two or more injections (the last within 3 years of the last live birth), or three or more injections (the last within 5 years of the last birth), or four or more injections (the last within 10 years of the last live birth), or five or more injections at any time prior to the last birth.</a:t>
            </a:r>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122</a:t>
            </a:fld>
            <a:endParaRPr lang="en-US" dirty="0"/>
          </a:p>
        </p:txBody>
      </p:sp>
    </p:spTree>
    <p:extLst>
      <p:ext uri="{BB962C8B-B14F-4D97-AF65-F5344CB8AC3E}">
        <p14:creationId xmlns:p14="http://schemas.microsoft.com/office/powerpoint/2010/main" val="56315714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Nearly 4 in 10 births (39%) are delivered in a health facility, primarily in public sector facilities. Still, 59% of births are delivered at home.</a:t>
            </a:r>
            <a:r>
              <a:rPr lang="en-US" sz="1200" kern="1200" baseline="0" dirty="0">
                <a:solidFill>
                  <a:schemeClr val="tx1"/>
                </a:solidFill>
                <a:effectLst/>
                <a:latin typeface="+mn-lt"/>
                <a:ea typeface="+mn-ea"/>
                <a:cs typeface="+mn-cs"/>
              </a:rPr>
              <a:t> In rural areas, 73% of births are delivered at home, compared to 36% in urban areas.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124</a:t>
            </a:fld>
            <a:endParaRPr lang="en-US" dirty="0"/>
          </a:p>
        </p:txBody>
      </p:sp>
    </p:spTree>
    <p:extLst>
      <p:ext uri="{BB962C8B-B14F-4D97-AF65-F5344CB8AC3E}">
        <p14:creationId xmlns:p14="http://schemas.microsoft.com/office/powerpoint/2010/main" val="117764724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Overall, 43% of births are assisted by a skilled provider. The majority of births are delivered by a nurse/midwife (32%).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125</a:t>
            </a:fld>
            <a:endParaRPr lang="en-US" dirty="0"/>
          </a:p>
        </p:txBody>
      </p:sp>
    </p:spTree>
    <p:extLst>
      <p:ext uri="{BB962C8B-B14F-4D97-AF65-F5344CB8AC3E}">
        <p14:creationId xmlns:p14="http://schemas.microsoft.com/office/powerpoint/2010/main" val="4158665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More than half of Nigerian households have electricity (59%). The majority of urban households have electricity (83%), compared to 39% of rural households.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a:t>
            </a:fld>
            <a:endParaRPr lang="en-US" dirty="0"/>
          </a:p>
        </p:txBody>
      </p:sp>
    </p:spTree>
    <p:extLst>
      <p:ext uri="{BB962C8B-B14F-4D97-AF65-F5344CB8AC3E}">
        <p14:creationId xmlns:p14="http://schemas.microsoft.com/office/powerpoint/2010/main" val="310793597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Health facility deliveries have slowly increased since 1990 when 32% of births were delivered in a health facility. Skilled assistance during delivery has slightly increased from 32% in 1990 to 43% in 2018.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126</a:t>
            </a:fld>
            <a:endParaRPr lang="en-US" dirty="0"/>
          </a:p>
        </p:txBody>
      </p:sp>
    </p:spTree>
    <p:extLst>
      <p:ext uri="{BB962C8B-B14F-4D97-AF65-F5344CB8AC3E}">
        <p14:creationId xmlns:p14="http://schemas.microsoft.com/office/powerpoint/2010/main" val="43174947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Postnatal care helps prevent complications after childbirth. More than 4 in 10 (42%) women age 15-49 received a postnatal check within two days of delivery, while 56% did not have a postnatal check within 41 days of delivery. Thirty-eight percent of newborns received a postnatal check within two days of birth, while 60% did not have a postnatal check.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127</a:t>
            </a:fld>
            <a:endParaRPr lang="en-US" dirty="0"/>
          </a:p>
        </p:txBody>
      </p:sp>
    </p:spTree>
    <p:extLst>
      <p:ext uri="{BB962C8B-B14F-4D97-AF65-F5344CB8AC3E}">
        <p14:creationId xmlns:p14="http://schemas.microsoft.com/office/powerpoint/2010/main" val="123342318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More than half of women (52%) in Nigeria report at least one problem associated with accessing health care for themselves. The least and most common problems women face in accessing health care are getting permission to go for treatment (11%) and getting money for treatment (46%).</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129</a:t>
            </a:fld>
            <a:endParaRPr lang="en-US" dirty="0"/>
          </a:p>
        </p:txBody>
      </p:sp>
    </p:spTree>
    <p:extLst>
      <p:ext uri="{BB962C8B-B14F-4D97-AF65-F5344CB8AC3E}">
        <p14:creationId xmlns:p14="http://schemas.microsoft.com/office/powerpoint/2010/main" val="137366269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More than half of women (52%) in Nigeria report at least one problem associated with accessing health care for themselves. The least and most common problems women face in accessing health care are getting permission to go for treatment (11%) and getting money for treatment (46%).</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130</a:t>
            </a:fld>
            <a:endParaRPr lang="en-US" dirty="0"/>
          </a:p>
        </p:txBody>
      </p:sp>
    </p:spTree>
    <p:extLst>
      <p:ext uri="{BB962C8B-B14F-4D97-AF65-F5344CB8AC3E}">
        <p14:creationId xmlns:p14="http://schemas.microsoft.com/office/powerpoint/2010/main" val="137366269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131</a:t>
            </a:fld>
            <a:endParaRPr lang="en-US" dirty="0"/>
          </a:p>
        </p:txBody>
      </p:sp>
    </p:spTree>
    <p:extLst>
      <p:ext uri="{BB962C8B-B14F-4D97-AF65-F5344CB8AC3E}">
        <p14:creationId xmlns:p14="http://schemas.microsoft.com/office/powerpoint/2010/main" val="386849984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base"/>
            <a:r>
              <a:rPr lang="en-US" dirty="0"/>
              <a:t>Biomarker Checklist to assess the performance of and provide feedback to field staff. The checklist includes a core set of tasks required to collect biomarker data. Each task is a crucial action that, if missed, can result in poor quality data. The Biomarker Checklist is administered by supervisors and coordinators during collection of biomarkers in households.  The Biomarker Checklist was tested during the 2018 NDHS pre-test and biomarker main training using a mixed-method design which included administering anonymous questionnaires and conducting key informant interviews with the supervisory staff who used the checklist to assess its’ viability and usefulness. </a:t>
            </a:r>
          </a:p>
          <a:p>
            <a:pPr fontAlgn="base"/>
            <a:endParaRPr lang="en-US" dirty="0"/>
          </a:p>
          <a:p>
            <a:pPr fontAlgn="base"/>
            <a:r>
              <a:rPr lang="en-US" sz="1200" b="0" i="0" kern="1200" dirty="0">
                <a:solidFill>
                  <a:schemeClr val="tx1"/>
                </a:solidFill>
                <a:effectLst/>
                <a:latin typeface="+mn-lt"/>
                <a:ea typeface="+mn-ea"/>
                <a:cs typeface="+mn-cs"/>
              </a:rPr>
              <a:t>Extreme measurement results are then detected by calculating anthropometry Z-scores and flagging cases with higher or lower Z-scores than expected. The DHS Program has developed a program to automatically calculate anthropometry Z-scores and flag extreme cases in the CAPI system. A user-friendly interface on the tablet produces a report with the children who need to be re-measured.  </a:t>
            </a:r>
          </a:p>
          <a:p>
            <a:pPr fontAlgn="base"/>
            <a:endParaRPr lang="en-US" sz="1200" b="0" i="0" kern="1200" dirty="0">
              <a:solidFill>
                <a:schemeClr val="tx1"/>
              </a:solidFill>
              <a:effectLst/>
              <a:latin typeface="+mn-lt"/>
              <a:ea typeface="+mn-ea"/>
              <a:cs typeface="+mn-cs"/>
            </a:endParaRPr>
          </a:p>
          <a:p>
            <a:pPr fontAlgn="base"/>
            <a:r>
              <a:rPr lang="en-US" sz="1200" b="0" i="0" kern="1200" dirty="0">
                <a:solidFill>
                  <a:schemeClr val="tx1"/>
                </a:solidFill>
                <a:effectLst/>
                <a:latin typeface="+mn-lt"/>
                <a:ea typeface="+mn-ea"/>
                <a:cs typeface="+mn-cs"/>
              </a:rPr>
              <a:t>A random re-measurement of height and weight in a subsample of children was also piloted in Nigeria. The DHS Program has developed a CAPI program that randomly selects one household in each cluster for the biomarker team to revisit. The program then compares differences between measurements and reports precision, or how close the first measurement is to the second measurement, as acceptable or unacceptable.  </a:t>
            </a:r>
          </a:p>
          <a:p>
            <a:pPr fontAlgn="base"/>
            <a:r>
              <a:rPr lang="en-US" sz="1200" b="0" i="0" kern="1200" dirty="0">
                <a:solidFill>
                  <a:schemeClr val="tx1"/>
                </a:solidFill>
                <a:effectLst/>
                <a:latin typeface="+mn-lt"/>
                <a:ea typeface="+mn-ea"/>
                <a:cs typeface="+mn-cs"/>
              </a:rPr>
              <a:t>The aim is measurements will be of better quality as a result of instituting random re-measurement. The biomarker team may be more careful and not rush measurements if they know poor measurements will be exposed. The data produced on precision can be used as a motivational tool for biomarker teams and provide an opportunity to identify and re-train in cases where there is a high degree of discrepancy between measurements.</a:t>
            </a:r>
            <a:r>
              <a:rPr lang="en-US" sz="1200" b="1" i="0" kern="1200" dirty="0">
                <a:solidFill>
                  <a:schemeClr val="tx1"/>
                </a:solidFill>
                <a:effectLst/>
                <a:latin typeface="+mn-lt"/>
                <a:ea typeface="+mn-ea"/>
                <a:cs typeface="+mn-cs"/>
              </a:rPr>
              <a:t> </a:t>
            </a:r>
            <a:r>
              <a:rPr lang="en-US" sz="1200" b="0" i="0" kern="1200" dirty="0">
                <a:solidFill>
                  <a:schemeClr val="tx1"/>
                </a:solidFill>
                <a:effectLst/>
                <a:latin typeface="+mn-lt"/>
                <a:ea typeface="+mn-ea"/>
                <a:cs typeface="+mn-cs"/>
              </a:rPr>
              <a:t>Precision estimates will also help better assess data quality post-data collection.</a:t>
            </a:r>
            <a:r>
              <a:rPr lang="en-US" sz="1200" b="1" i="0" kern="1200" dirty="0">
                <a:solidFill>
                  <a:schemeClr val="tx1"/>
                </a:solidFill>
                <a:effectLst/>
                <a:latin typeface="+mn-lt"/>
                <a:ea typeface="+mn-ea"/>
                <a:cs typeface="+mn-cs"/>
              </a:rPr>
              <a:t> </a:t>
            </a:r>
            <a:r>
              <a:rPr lang="en-US" sz="1200" b="0" i="0" kern="1200" dirty="0">
                <a:solidFill>
                  <a:schemeClr val="tx1"/>
                </a:solidFill>
                <a:effectLst/>
                <a:latin typeface="+mn-lt"/>
                <a:ea typeface="+mn-ea"/>
                <a:cs typeface="+mn-cs"/>
              </a:rPr>
              <a:t> </a:t>
            </a:r>
          </a:p>
          <a:p>
            <a:pPr fontAlgn="base"/>
            <a:endParaRPr lang="en-US" dirty="0"/>
          </a:p>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133</a:t>
            </a:fld>
            <a:endParaRPr lang="en-US" dirty="0"/>
          </a:p>
        </p:txBody>
      </p:sp>
    </p:spTree>
    <p:extLst>
      <p:ext uri="{BB962C8B-B14F-4D97-AF65-F5344CB8AC3E}">
        <p14:creationId xmlns:p14="http://schemas.microsoft.com/office/powerpoint/2010/main" val="428445477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97% of last-born children born in the 2 years before the survey were breastfed at some point. Two-fifths (42%) of the children were breastfed within 1 hour of birth, and 82% were breastfed within 1 day of birth.</a:t>
            </a:r>
          </a:p>
        </p:txBody>
      </p:sp>
      <p:sp>
        <p:nvSpPr>
          <p:cNvPr id="4" name="Slide Number Placeholder 3"/>
          <p:cNvSpPr>
            <a:spLocks noGrp="1"/>
          </p:cNvSpPr>
          <p:nvPr>
            <p:ph type="sldNum" sz="quarter" idx="5"/>
          </p:nvPr>
        </p:nvSpPr>
        <p:spPr/>
        <p:txBody>
          <a:bodyPr/>
          <a:lstStyle/>
          <a:p>
            <a:fld id="{51E81180-36CA-43EC-B7D8-15BB5DAAE4B2}" type="slidenum">
              <a:rPr lang="en-US" smtClean="0"/>
              <a:t>135</a:t>
            </a:fld>
            <a:endParaRPr lang="en-US" dirty="0"/>
          </a:p>
        </p:txBody>
      </p:sp>
    </p:spTree>
    <p:extLst>
      <p:ext uri="{BB962C8B-B14F-4D97-AF65-F5344CB8AC3E}">
        <p14:creationId xmlns:p14="http://schemas.microsoft.com/office/powerpoint/2010/main" val="369125853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Exclusive breastfeeding declines with age, from 39% among children age 0-1 months to 29% among those age 2-3 months and 18% among those age 4-5 months. 29% of children under age 6 months are exclusively breastfed.</a:t>
            </a:r>
          </a:p>
        </p:txBody>
      </p:sp>
      <p:sp>
        <p:nvSpPr>
          <p:cNvPr id="4" name="Slide Number Placeholder 3"/>
          <p:cNvSpPr>
            <a:spLocks noGrp="1"/>
          </p:cNvSpPr>
          <p:nvPr>
            <p:ph type="sldNum" sz="quarter" idx="5"/>
          </p:nvPr>
        </p:nvSpPr>
        <p:spPr/>
        <p:txBody>
          <a:bodyPr/>
          <a:lstStyle/>
          <a:p>
            <a:fld id="{51E81180-36CA-43EC-B7D8-15BB5DAAE4B2}" type="slidenum">
              <a:rPr lang="en-US" smtClean="0"/>
              <a:t>136</a:t>
            </a:fld>
            <a:endParaRPr lang="en-US" dirty="0"/>
          </a:p>
        </p:txBody>
      </p:sp>
    </p:spTree>
    <p:extLst>
      <p:ext uri="{BB962C8B-B14F-4D97-AF65-F5344CB8AC3E}">
        <p14:creationId xmlns:p14="http://schemas.microsoft.com/office/powerpoint/2010/main" val="346886659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a:solidFill>
                  <a:schemeClr val="tx1"/>
                </a:solidFill>
                <a:latin typeface="+mn-lt"/>
                <a:ea typeface="+mn-ea"/>
                <a:cs typeface="+mn-cs"/>
              </a:rPr>
              <a:t>Children under three are breastfed for an average of 18.5 months and are exclusively breastfed for 2.8 months.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137</a:t>
            </a:fld>
            <a:endParaRPr lang="en-US" dirty="0"/>
          </a:p>
        </p:txBody>
      </p:sp>
    </p:spTree>
    <p:extLst>
      <p:ext uri="{BB962C8B-B14F-4D97-AF65-F5344CB8AC3E}">
        <p14:creationId xmlns:p14="http://schemas.microsoft.com/office/powerpoint/2010/main" val="64115055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Nearly 3 in 10 (29%) children under six months are exclusively breastfed.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138</a:t>
            </a:fld>
            <a:endParaRPr lang="en-US" dirty="0"/>
          </a:p>
        </p:txBody>
      </p:sp>
    </p:spTree>
    <p:extLst>
      <p:ext uri="{BB962C8B-B14F-4D97-AF65-F5344CB8AC3E}">
        <p14:creationId xmlns:p14="http://schemas.microsoft.com/office/powerpoint/2010/main" val="23167910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lstStyle>
            <a:lvl1pPr algn="ctr">
              <a:defRPr>
                <a:latin typeface="+mn-lt"/>
              </a:defRPr>
            </a:lvl1pPr>
          </a:lstStyle>
          <a:p>
            <a:r>
              <a:rPr lang="en-GB" noProof="0" dirty="0"/>
              <a:t>Click to edit Master title style</a:t>
            </a:r>
          </a:p>
        </p:txBody>
      </p:sp>
      <p:sp>
        <p:nvSpPr>
          <p:cNvPr id="3" name="Content Placeholder 2"/>
          <p:cNvSpPr>
            <a:spLocks noGrp="1"/>
          </p:cNvSpPr>
          <p:nvPr>
            <p:ph idx="1"/>
          </p:nvPr>
        </p:nvSpPr>
        <p:spPr>
          <a:xfrm>
            <a:off x="461639" y="1606858"/>
            <a:ext cx="8256233" cy="5251142"/>
          </a:xfrm>
        </p:spPr>
        <p:txBody>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41198704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46474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914400"/>
          </a:xfrm>
        </p:spPr>
        <p:txBody>
          <a:bodyPr/>
          <a:lstStyle>
            <a:lvl1pPr algn="ctr">
              <a:defRPr>
                <a:latin typeface="+mn-lt"/>
              </a:defRPr>
            </a:lvl1pPr>
          </a:lstStyle>
          <a:p>
            <a:r>
              <a:rPr lang="en-GB" noProof="0" dirty="0"/>
              <a:t>Click to edit Master title style</a:t>
            </a:r>
          </a:p>
        </p:txBody>
      </p:sp>
      <p:sp>
        <p:nvSpPr>
          <p:cNvPr id="3" name="Content Placeholder 2"/>
          <p:cNvSpPr>
            <a:spLocks noGrp="1"/>
          </p:cNvSpPr>
          <p:nvPr>
            <p:ph idx="1"/>
          </p:nvPr>
        </p:nvSpPr>
        <p:spPr>
          <a:xfrm>
            <a:off x="461639" y="1606858"/>
            <a:ext cx="8256233" cy="5251142"/>
          </a:xfrm>
        </p:spPr>
        <p:txBody>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41198704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700"/>
            <a:ext cx="9144000" cy="1231900"/>
          </a:xfrm>
        </p:spPr>
        <p:txBody>
          <a:bodyPr/>
          <a:lstStyle>
            <a:lvl1pPr algn="ctr">
              <a:defRPr>
                <a:latin typeface="+mn-lt"/>
              </a:defRPr>
            </a:lvl1pPr>
          </a:lstStyle>
          <a:p>
            <a:r>
              <a:rPr lang="en-GB" noProof="0" dirty="0"/>
              <a:t>Click to edit Master </a:t>
            </a:r>
            <a:br>
              <a:rPr lang="en-GB" noProof="0" dirty="0"/>
            </a:br>
            <a:r>
              <a:rPr lang="en-GB" noProof="0" dirty="0"/>
              <a:t>title style</a:t>
            </a:r>
          </a:p>
        </p:txBody>
      </p:sp>
      <p:sp>
        <p:nvSpPr>
          <p:cNvPr id="3" name="Content Placeholder 2"/>
          <p:cNvSpPr>
            <a:spLocks noGrp="1"/>
          </p:cNvSpPr>
          <p:nvPr>
            <p:ph idx="1"/>
          </p:nvPr>
        </p:nvSpPr>
        <p:spPr>
          <a:xfrm>
            <a:off x="461639" y="1606858"/>
            <a:ext cx="8256233" cy="5251142"/>
          </a:xfrm>
        </p:spPr>
        <p:txBody>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41198704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0.xml"/><Relationship Id="rId1" Type="http://schemas.openxmlformats.org/officeDocument/2006/relationships/slideLayout" Target="../slideLayouts/slideLayout10.xml"/></Relationships>
</file>

<file path=ppt/slideMasters/_rels/slideMaster1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1.xml"/><Relationship Id="rId1" Type="http://schemas.openxmlformats.org/officeDocument/2006/relationships/slideLayout" Target="../slideLayouts/slideLayout11.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2.xml"/><Relationship Id="rId1" Type="http://schemas.openxmlformats.org/officeDocument/2006/relationships/slideLayout" Target="../slideLayouts/slideLayout12.xml"/></Relationships>
</file>

<file path=ppt/slideMasters/_rels/slideMaster1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3.xml"/><Relationship Id="rId1" Type="http://schemas.openxmlformats.org/officeDocument/2006/relationships/slideLayout" Target="../slideLayouts/slideLayout13.xml"/></Relationships>
</file>

<file path=ppt/slideMasters/_rels/slideMaster1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4.xml"/><Relationship Id="rId1"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4.xml"/><Relationship Id="rId1" Type="http://schemas.openxmlformats.org/officeDocument/2006/relationships/slideLayout" Target="../slideLayouts/slideLayout4.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5.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6.xml"/><Relationship Id="rId1" Type="http://schemas.openxmlformats.org/officeDocument/2006/relationships/slideLayout" Target="../slideLayouts/slideLayout6.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7.xml"/></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8.xml"/><Relationship Id="rId1" Type="http://schemas.openxmlformats.org/officeDocument/2006/relationships/slideLayout" Target="../slideLayouts/slideLayout8.xml"/></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9.xml"/><Relationship Id="rId1"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48773C"/>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a:t>2018 Nigeria Demographic and Health Survey (NDHS)</a:t>
            </a:r>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3" name="Picture 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2273300"/>
            <a:ext cx="9144000" cy="2311400"/>
          </a:xfrm>
          <a:prstGeom prst="rect">
            <a:avLst/>
          </a:prstGeom>
        </p:spPr>
      </p:pic>
      <p:pic>
        <p:nvPicPr>
          <p:cNvPr id="11" name="Picture 10" descr="A picture containing sky, building, outdoor, fence&#10;&#10;Description automatically generated">
            <a:extLst>
              <a:ext uri="{FF2B5EF4-FFF2-40B4-BE49-F238E27FC236}">
                <a16:creationId xmlns:a16="http://schemas.microsoft.com/office/drawing/2014/main" id="{49EC3EC7-5ABD-4508-B009-C89A2E8CC697}"/>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2273300"/>
            <a:ext cx="9144000" cy="2311400"/>
          </a:xfrm>
          <a:prstGeom prst="rect">
            <a:avLst/>
          </a:prstGeom>
        </p:spPr>
      </p:pic>
      <p:grpSp>
        <p:nvGrpSpPr>
          <p:cNvPr id="14" name="Group 13">
            <a:extLst>
              <a:ext uri="{FF2B5EF4-FFF2-40B4-BE49-F238E27FC236}">
                <a16:creationId xmlns:a16="http://schemas.microsoft.com/office/drawing/2014/main" id="{EA471AA3-B99F-4AB1-9F4D-0C198DAE66D5}"/>
              </a:ext>
            </a:extLst>
          </p:cNvPr>
          <p:cNvGrpSpPr/>
          <p:nvPr userDrawn="1"/>
        </p:nvGrpSpPr>
        <p:grpSpPr>
          <a:xfrm>
            <a:off x="0" y="4584700"/>
            <a:ext cx="9144000" cy="185464"/>
            <a:chOff x="1169044" y="1500924"/>
            <a:chExt cx="9144000" cy="185464"/>
          </a:xfrm>
        </p:grpSpPr>
        <p:sp>
          <p:nvSpPr>
            <p:cNvPr id="18" name="Rectangle 17">
              <a:extLst>
                <a:ext uri="{FF2B5EF4-FFF2-40B4-BE49-F238E27FC236}">
                  <a16:creationId xmlns:a16="http://schemas.microsoft.com/office/drawing/2014/main" id="{3DD50874-32B1-4646-84AD-5A0B0907FFEA}"/>
                </a:ext>
              </a:extLst>
            </p:cNvPr>
            <p:cNvSpPr/>
            <p:nvPr userDrawn="1"/>
          </p:nvSpPr>
          <p:spPr>
            <a:xfrm>
              <a:off x="1169044" y="1551069"/>
              <a:ext cx="9144000" cy="1353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tangle 18">
              <a:extLst>
                <a:ext uri="{FF2B5EF4-FFF2-40B4-BE49-F238E27FC236}">
                  <a16:creationId xmlns:a16="http://schemas.microsoft.com/office/drawing/2014/main" id="{CFE4CD60-493B-47A1-80DF-38FC182102EB}"/>
                </a:ext>
              </a:extLst>
            </p:cNvPr>
            <p:cNvSpPr/>
            <p:nvPr userDrawn="1"/>
          </p:nvSpPr>
          <p:spPr>
            <a:xfrm>
              <a:off x="1169044" y="1500924"/>
              <a:ext cx="9144000"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8A75125E-C2DE-4876-BC93-DB3D9581B4A4}"/>
              </a:ext>
            </a:extLst>
          </p:cNvPr>
          <p:cNvGrpSpPr/>
          <p:nvPr userDrawn="1"/>
        </p:nvGrpSpPr>
        <p:grpSpPr>
          <a:xfrm>
            <a:off x="0" y="2087836"/>
            <a:ext cx="9144000" cy="185464"/>
            <a:chOff x="1169044" y="1500924"/>
            <a:chExt cx="9144000" cy="185464"/>
          </a:xfrm>
        </p:grpSpPr>
        <p:sp>
          <p:nvSpPr>
            <p:cNvPr id="21" name="Rectangle 20">
              <a:extLst>
                <a:ext uri="{FF2B5EF4-FFF2-40B4-BE49-F238E27FC236}">
                  <a16:creationId xmlns:a16="http://schemas.microsoft.com/office/drawing/2014/main" id="{6D93FA6A-0C09-47B2-A3AF-3E0BF556E935}"/>
                </a:ext>
              </a:extLst>
            </p:cNvPr>
            <p:cNvSpPr/>
            <p:nvPr userDrawn="1"/>
          </p:nvSpPr>
          <p:spPr>
            <a:xfrm>
              <a:off x="1169044" y="1551069"/>
              <a:ext cx="9144000" cy="1353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A39ADD7-ED20-4063-A158-035AE2AD8EB9}"/>
                </a:ext>
              </a:extLst>
            </p:cNvPr>
            <p:cNvSpPr/>
            <p:nvPr userDrawn="1"/>
          </p:nvSpPr>
          <p:spPr>
            <a:xfrm>
              <a:off x="1169044" y="1500924"/>
              <a:ext cx="9144000" cy="91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61"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a:t>2018 Nigeria Demographic </a:t>
            </a:r>
          </a:p>
          <a:p>
            <a:r>
              <a:rPr lang="en-US" sz="4400" dirty="0"/>
              <a:t>and Health Survey (NDHS)</a:t>
            </a:r>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AE4B71CC-264A-4512-A2E5-EA94CE9C19CC}"/>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0" y="2273300"/>
            <a:ext cx="9144000" cy="2311400"/>
          </a:xfrm>
          <a:prstGeom prst="rect">
            <a:avLst/>
          </a:prstGeom>
        </p:spPr>
      </p:pic>
      <p:grpSp>
        <p:nvGrpSpPr>
          <p:cNvPr id="11" name="Group 10">
            <a:extLst>
              <a:ext uri="{FF2B5EF4-FFF2-40B4-BE49-F238E27FC236}">
                <a16:creationId xmlns:a16="http://schemas.microsoft.com/office/drawing/2014/main" id="{91955B63-BF5E-4758-A640-334C630DC6DB}"/>
              </a:ext>
            </a:extLst>
          </p:cNvPr>
          <p:cNvGrpSpPr/>
          <p:nvPr userDrawn="1"/>
        </p:nvGrpSpPr>
        <p:grpSpPr>
          <a:xfrm>
            <a:off x="0" y="4584700"/>
            <a:ext cx="9144000" cy="185464"/>
            <a:chOff x="1169044" y="1500924"/>
            <a:chExt cx="9144000" cy="185464"/>
          </a:xfrm>
        </p:grpSpPr>
        <p:sp>
          <p:nvSpPr>
            <p:cNvPr id="12" name="Rectangle 11">
              <a:extLst>
                <a:ext uri="{FF2B5EF4-FFF2-40B4-BE49-F238E27FC236}">
                  <a16:creationId xmlns:a16="http://schemas.microsoft.com/office/drawing/2014/main" id="{9F67D586-0879-49E9-BC7F-CCF7C3CFD7B0}"/>
                </a:ext>
              </a:extLst>
            </p:cNvPr>
            <p:cNvSpPr/>
            <p:nvPr userDrawn="1"/>
          </p:nvSpPr>
          <p:spPr>
            <a:xfrm>
              <a:off x="1169044" y="1551069"/>
              <a:ext cx="9144000" cy="1353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EB99F0AF-50AE-4E83-8C3B-2195037B0EE4}"/>
                </a:ext>
              </a:extLst>
            </p:cNvPr>
            <p:cNvSpPr/>
            <p:nvPr userDrawn="1"/>
          </p:nvSpPr>
          <p:spPr>
            <a:xfrm>
              <a:off x="1169044" y="1500924"/>
              <a:ext cx="9144000" cy="91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462B44A3-40B4-40C7-9FEC-D704D5D4626B}"/>
              </a:ext>
            </a:extLst>
          </p:cNvPr>
          <p:cNvGrpSpPr/>
          <p:nvPr userDrawn="1"/>
        </p:nvGrpSpPr>
        <p:grpSpPr>
          <a:xfrm>
            <a:off x="0" y="2087836"/>
            <a:ext cx="9144000" cy="185464"/>
            <a:chOff x="1169044" y="1500924"/>
            <a:chExt cx="9144000" cy="185464"/>
          </a:xfrm>
        </p:grpSpPr>
        <p:sp>
          <p:nvSpPr>
            <p:cNvPr id="17" name="Rectangle 16">
              <a:extLst>
                <a:ext uri="{FF2B5EF4-FFF2-40B4-BE49-F238E27FC236}">
                  <a16:creationId xmlns:a16="http://schemas.microsoft.com/office/drawing/2014/main" id="{BEBB5A7F-7E45-407C-B53C-A27DCF4ED703}"/>
                </a:ext>
              </a:extLst>
            </p:cNvPr>
            <p:cNvSpPr/>
            <p:nvPr userDrawn="1"/>
          </p:nvSpPr>
          <p:spPr>
            <a:xfrm>
              <a:off x="1169044" y="1551069"/>
              <a:ext cx="9144000" cy="1353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F9EB1C76-53E1-4F72-8A74-A58935E56525}"/>
                </a:ext>
              </a:extLst>
            </p:cNvPr>
            <p:cNvSpPr/>
            <p:nvPr userDrawn="1"/>
          </p:nvSpPr>
          <p:spPr>
            <a:xfrm>
              <a:off x="1169044" y="1500924"/>
              <a:ext cx="914400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80"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a:t>2018 Nigeria Demographic </a:t>
            </a:r>
          </a:p>
          <a:p>
            <a:r>
              <a:rPr lang="en-US" sz="4400" dirty="0"/>
              <a:t>and Health Survey (NDHS)</a:t>
            </a:r>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6295E3D1-D74F-4006-BF13-F76946662616}"/>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0" y="2273300"/>
            <a:ext cx="9144000" cy="2311400"/>
          </a:xfrm>
          <a:prstGeom prst="rect">
            <a:avLst/>
          </a:prstGeom>
        </p:spPr>
      </p:pic>
      <p:grpSp>
        <p:nvGrpSpPr>
          <p:cNvPr id="11" name="Group 10">
            <a:extLst>
              <a:ext uri="{FF2B5EF4-FFF2-40B4-BE49-F238E27FC236}">
                <a16:creationId xmlns:a16="http://schemas.microsoft.com/office/drawing/2014/main" id="{5FA5E932-6938-4407-B0F8-C0A243656F3E}"/>
              </a:ext>
            </a:extLst>
          </p:cNvPr>
          <p:cNvGrpSpPr/>
          <p:nvPr userDrawn="1"/>
        </p:nvGrpSpPr>
        <p:grpSpPr>
          <a:xfrm>
            <a:off x="0" y="4584700"/>
            <a:ext cx="9144000" cy="185464"/>
            <a:chOff x="1169044" y="1500924"/>
            <a:chExt cx="9144000" cy="185464"/>
          </a:xfrm>
        </p:grpSpPr>
        <p:sp>
          <p:nvSpPr>
            <p:cNvPr id="12" name="Rectangle 11">
              <a:extLst>
                <a:ext uri="{FF2B5EF4-FFF2-40B4-BE49-F238E27FC236}">
                  <a16:creationId xmlns:a16="http://schemas.microsoft.com/office/drawing/2014/main" id="{5E7392C1-BD18-4AEF-892E-59E3D734CEFD}"/>
                </a:ext>
              </a:extLst>
            </p:cNvPr>
            <p:cNvSpPr/>
            <p:nvPr userDrawn="1"/>
          </p:nvSpPr>
          <p:spPr>
            <a:xfrm>
              <a:off x="1169044" y="1551069"/>
              <a:ext cx="9144000" cy="1353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84C88BE-04F0-45EA-A426-2AF036E7E8AF}"/>
                </a:ext>
              </a:extLst>
            </p:cNvPr>
            <p:cNvSpPr/>
            <p:nvPr userDrawn="1"/>
          </p:nvSpPr>
          <p:spPr>
            <a:xfrm>
              <a:off x="1169044" y="1500924"/>
              <a:ext cx="9144000" cy="91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EAC4C12D-28D3-408E-A331-39FDA63A1F1D}"/>
              </a:ext>
            </a:extLst>
          </p:cNvPr>
          <p:cNvGrpSpPr/>
          <p:nvPr userDrawn="1"/>
        </p:nvGrpSpPr>
        <p:grpSpPr>
          <a:xfrm>
            <a:off x="0" y="2087836"/>
            <a:ext cx="9144000" cy="185464"/>
            <a:chOff x="1169044" y="1500924"/>
            <a:chExt cx="9144000" cy="185464"/>
          </a:xfrm>
        </p:grpSpPr>
        <p:sp>
          <p:nvSpPr>
            <p:cNvPr id="17" name="Rectangle 16">
              <a:extLst>
                <a:ext uri="{FF2B5EF4-FFF2-40B4-BE49-F238E27FC236}">
                  <a16:creationId xmlns:a16="http://schemas.microsoft.com/office/drawing/2014/main" id="{1B74E049-980E-4F6E-86BB-6B9936AEDC7A}"/>
                </a:ext>
              </a:extLst>
            </p:cNvPr>
            <p:cNvSpPr/>
            <p:nvPr userDrawn="1"/>
          </p:nvSpPr>
          <p:spPr>
            <a:xfrm>
              <a:off x="1169044" y="1551069"/>
              <a:ext cx="9144000" cy="1353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C0A67D5A-3E25-4007-85F4-67FFA5611290}"/>
                </a:ext>
              </a:extLst>
            </p:cNvPr>
            <p:cNvSpPr/>
            <p:nvPr userDrawn="1"/>
          </p:nvSpPr>
          <p:spPr>
            <a:xfrm>
              <a:off x="1169044" y="1500924"/>
              <a:ext cx="914400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82"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a:t>2018 Nigeria Demographic </a:t>
            </a:r>
          </a:p>
          <a:p>
            <a:r>
              <a:rPr lang="en-US" sz="4400"/>
              <a:t>and Health Survey (NDHS)</a:t>
            </a:r>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8DD73F6C-2015-4ABC-8918-F9ED7A9AEB5B}"/>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0" y="2273300"/>
            <a:ext cx="9144000" cy="2311400"/>
          </a:xfrm>
          <a:prstGeom prst="rect">
            <a:avLst/>
          </a:prstGeom>
        </p:spPr>
      </p:pic>
      <p:grpSp>
        <p:nvGrpSpPr>
          <p:cNvPr id="11" name="Group 10">
            <a:extLst>
              <a:ext uri="{FF2B5EF4-FFF2-40B4-BE49-F238E27FC236}">
                <a16:creationId xmlns:a16="http://schemas.microsoft.com/office/drawing/2014/main" id="{C2E0F79D-9FC9-405A-BDFD-9C0F91671CF8}"/>
              </a:ext>
            </a:extLst>
          </p:cNvPr>
          <p:cNvGrpSpPr/>
          <p:nvPr userDrawn="1"/>
        </p:nvGrpSpPr>
        <p:grpSpPr>
          <a:xfrm>
            <a:off x="0" y="4584700"/>
            <a:ext cx="9144000" cy="185464"/>
            <a:chOff x="1169044" y="1500924"/>
            <a:chExt cx="9144000" cy="185464"/>
          </a:xfrm>
        </p:grpSpPr>
        <p:sp>
          <p:nvSpPr>
            <p:cNvPr id="12" name="Rectangle 11">
              <a:extLst>
                <a:ext uri="{FF2B5EF4-FFF2-40B4-BE49-F238E27FC236}">
                  <a16:creationId xmlns:a16="http://schemas.microsoft.com/office/drawing/2014/main" id="{CDF06148-4233-4F3A-B1FD-9EA08337CB1B}"/>
                </a:ext>
              </a:extLst>
            </p:cNvPr>
            <p:cNvSpPr/>
            <p:nvPr userDrawn="1"/>
          </p:nvSpPr>
          <p:spPr>
            <a:xfrm>
              <a:off x="1169044" y="1551069"/>
              <a:ext cx="9144000" cy="1353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5B20D413-B3DB-40C4-A917-8DA0BF1A75D1}"/>
                </a:ext>
              </a:extLst>
            </p:cNvPr>
            <p:cNvSpPr/>
            <p:nvPr userDrawn="1"/>
          </p:nvSpPr>
          <p:spPr>
            <a:xfrm>
              <a:off x="1169044" y="1500924"/>
              <a:ext cx="9144000" cy="91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6056B026-717F-4B6F-8209-7D10251C9B21}"/>
              </a:ext>
            </a:extLst>
          </p:cNvPr>
          <p:cNvGrpSpPr/>
          <p:nvPr userDrawn="1"/>
        </p:nvGrpSpPr>
        <p:grpSpPr>
          <a:xfrm>
            <a:off x="0" y="2087836"/>
            <a:ext cx="9144000" cy="185464"/>
            <a:chOff x="1169044" y="1500924"/>
            <a:chExt cx="9144000" cy="185464"/>
          </a:xfrm>
        </p:grpSpPr>
        <p:sp>
          <p:nvSpPr>
            <p:cNvPr id="17" name="Rectangle 16">
              <a:extLst>
                <a:ext uri="{FF2B5EF4-FFF2-40B4-BE49-F238E27FC236}">
                  <a16:creationId xmlns:a16="http://schemas.microsoft.com/office/drawing/2014/main" id="{C16F1993-78F8-45AF-9D13-9399C5EAF057}"/>
                </a:ext>
              </a:extLst>
            </p:cNvPr>
            <p:cNvSpPr/>
            <p:nvPr userDrawn="1"/>
          </p:nvSpPr>
          <p:spPr>
            <a:xfrm>
              <a:off x="1169044" y="1551069"/>
              <a:ext cx="9144000" cy="1353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6A46007-AB42-4E1B-8125-3D167B0FA600}"/>
                </a:ext>
              </a:extLst>
            </p:cNvPr>
            <p:cNvSpPr/>
            <p:nvPr userDrawn="1"/>
          </p:nvSpPr>
          <p:spPr>
            <a:xfrm>
              <a:off x="1169044" y="1500924"/>
              <a:ext cx="914400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84"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a:t>2018 Nigeria Demographic </a:t>
            </a:r>
          </a:p>
          <a:p>
            <a:r>
              <a:rPr lang="en-US" sz="4400" dirty="0"/>
              <a:t>and Health Survey (NDHS)</a:t>
            </a:r>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19" name="Picture 18">
            <a:extLst>
              <a:ext uri="{FF2B5EF4-FFF2-40B4-BE49-F238E27FC236}">
                <a16:creationId xmlns:a16="http://schemas.microsoft.com/office/drawing/2014/main" id="{9FF154E4-D3CB-4752-8FAE-11D1239B8AC8}"/>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0" y="2273300"/>
            <a:ext cx="9144000" cy="2311400"/>
          </a:xfrm>
          <a:prstGeom prst="rect">
            <a:avLst/>
          </a:prstGeom>
        </p:spPr>
      </p:pic>
      <p:grpSp>
        <p:nvGrpSpPr>
          <p:cNvPr id="20" name="Group 19">
            <a:extLst>
              <a:ext uri="{FF2B5EF4-FFF2-40B4-BE49-F238E27FC236}">
                <a16:creationId xmlns:a16="http://schemas.microsoft.com/office/drawing/2014/main" id="{EF5977E4-39B8-42EA-9656-25BE37D07A6A}"/>
              </a:ext>
            </a:extLst>
          </p:cNvPr>
          <p:cNvGrpSpPr/>
          <p:nvPr userDrawn="1"/>
        </p:nvGrpSpPr>
        <p:grpSpPr>
          <a:xfrm>
            <a:off x="0" y="4584700"/>
            <a:ext cx="9144000" cy="185464"/>
            <a:chOff x="1169044" y="1500924"/>
            <a:chExt cx="9144000" cy="185464"/>
          </a:xfrm>
        </p:grpSpPr>
        <p:sp>
          <p:nvSpPr>
            <p:cNvPr id="21" name="Rectangle 20">
              <a:extLst>
                <a:ext uri="{FF2B5EF4-FFF2-40B4-BE49-F238E27FC236}">
                  <a16:creationId xmlns:a16="http://schemas.microsoft.com/office/drawing/2014/main" id="{E68D302E-BA0C-4752-BACB-AE47807A3BF8}"/>
                </a:ext>
              </a:extLst>
            </p:cNvPr>
            <p:cNvSpPr/>
            <p:nvPr userDrawn="1"/>
          </p:nvSpPr>
          <p:spPr>
            <a:xfrm>
              <a:off x="1169044" y="1551069"/>
              <a:ext cx="9144000" cy="1353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22D1F14-1732-4DD5-9350-0A195C90AA54}"/>
                </a:ext>
              </a:extLst>
            </p:cNvPr>
            <p:cNvSpPr/>
            <p:nvPr userDrawn="1"/>
          </p:nvSpPr>
          <p:spPr>
            <a:xfrm>
              <a:off x="1169044" y="1500924"/>
              <a:ext cx="9144000" cy="91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22">
            <a:extLst>
              <a:ext uri="{FF2B5EF4-FFF2-40B4-BE49-F238E27FC236}">
                <a16:creationId xmlns:a16="http://schemas.microsoft.com/office/drawing/2014/main" id="{158DC303-5521-4F15-B07F-D14050FEE58E}"/>
              </a:ext>
            </a:extLst>
          </p:cNvPr>
          <p:cNvGrpSpPr/>
          <p:nvPr userDrawn="1"/>
        </p:nvGrpSpPr>
        <p:grpSpPr>
          <a:xfrm>
            <a:off x="0" y="2087836"/>
            <a:ext cx="9144000" cy="185464"/>
            <a:chOff x="1169044" y="1500924"/>
            <a:chExt cx="9144000" cy="185464"/>
          </a:xfrm>
        </p:grpSpPr>
        <p:sp>
          <p:nvSpPr>
            <p:cNvPr id="24" name="Rectangle 23">
              <a:extLst>
                <a:ext uri="{FF2B5EF4-FFF2-40B4-BE49-F238E27FC236}">
                  <a16:creationId xmlns:a16="http://schemas.microsoft.com/office/drawing/2014/main" id="{292DA312-53B5-4A17-BB64-8DF9697D302E}"/>
                </a:ext>
              </a:extLst>
            </p:cNvPr>
            <p:cNvSpPr/>
            <p:nvPr userDrawn="1"/>
          </p:nvSpPr>
          <p:spPr>
            <a:xfrm>
              <a:off x="1169044" y="1551069"/>
              <a:ext cx="9144000" cy="1353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68C7E993-13A1-4E89-8C5C-AF3B1FEEBD81}"/>
                </a:ext>
              </a:extLst>
            </p:cNvPr>
            <p:cNvSpPr/>
            <p:nvPr userDrawn="1"/>
          </p:nvSpPr>
          <p:spPr>
            <a:xfrm>
              <a:off x="1169044" y="1500924"/>
              <a:ext cx="914400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86"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a:t>2018 Nigeria Demographic and Health Survey (NDHS)</a:t>
            </a:r>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9" name="Picture 8" descr="A picture containing sky, building, outdoor, fence&#10;&#10;Description automatically generated">
            <a:extLst>
              <a:ext uri="{FF2B5EF4-FFF2-40B4-BE49-F238E27FC236}">
                <a16:creationId xmlns:a16="http://schemas.microsoft.com/office/drawing/2014/main" id="{5CCAD9DF-0C01-45F8-9743-99927E0E7B9E}"/>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2273300"/>
            <a:ext cx="9144000" cy="2311400"/>
          </a:xfrm>
          <a:prstGeom prst="rect">
            <a:avLst/>
          </a:prstGeom>
        </p:spPr>
      </p:pic>
      <p:grpSp>
        <p:nvGrpSpPr>
          <p:cNvPr id="11" name="Group 10">
            <a:extLst>
              <a:ext uri="{FF2B5EF4-FFF2-40B4-BE49-F238E27FC236}">
                <a16:creationId xmlns:a16="http://schemas.microsoft.com/office/drawing/2014/main" id="{D91067D9-48F2-47B8-B8E4-ABCB7076A273}"/>
              </a:ext>
            </a:extLst>
          </p:cNvPr>
          <p:cNvGrpSpPr/>
          <p:nvPr userDrawn="1"/>
        </p:nvGrpSpPr>
        <p:grpSpPr>
          <a:xfrm>
            <a:off x="0" y="4584700"/>
            <a:ext cx="9144000" cy="185464"/>
            <a:chOff x="1169044" y="1500924"/>
            <a:chExt cx="9144000" cy="185464"/>
          </a:xfrm>
        </p:grpSpPr>
        <p:sp>
          <p:nvSpPr>
            <p:cNvPr id="12" name="Rectangle 11">
              <a:extLst>
                <a:ext uri="{FF2B5EF4-FFF2-40B4-BE49-F238E27FC236}">
                  <a16:creationId xmlns:a16="http://schemas.microsoft.com/office/drawing/2014/main" id="{8940F060-E1A6-4CD3-A325-6D394E691EB8}"/>
                </a:ext>
              </a:extLst>
            </p:cNvPr>
            <p:cNvSpPr/>
            <p:nvPr userDrawn="1"/>
          </p:nvSpPr>
          <p:spPr>
            <a:xfrm>
              <a:off x="1169044" y="1551069"/>
              <a:ext cx="9144000" cy="1353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E5990654-8E67-4943-A750-B4FA5A6760C6}"/>
                </a:ext>
              </a:extLst>
            </p:cNvPr>
            <p:cNvSpPr/>
            <p:nvPr userDrawn="1"/>
          </p:nvSpPr>
          <p:spPr>
            <a:xfrm>
              <a:off x="1169044" y="1500924"/>
              <a:ext cx="9144000" cy="91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5636A655-C0B6-4720-9478-F20973A1EBA7}"/>
              </a:ext>
            </a:extLst>
          </p:cNvPr>
          <p:cNvGrpSpPr/>
          <p:nvPr userDrawn="1"/>
        </p:nvGrpSpPr>
        <p:grpSpPr>
          <a:xfrm>
            <a:off x="0" y="2087836"/>
            <a:ext cx="9144000" cy="185464"/>
            <a:chOff x="1169044" y="1500924"/>
            <a:chExt cx="9144000" cy="185464"/>
          </a:xfrm>
        </p:grpSpPr>
        <p:sp>
          <p:nvSpPr>
            <p:cNvPr id="17" name="Rectangle 16">
              <a:extLst>
                <a:ext uri="{FF2B5EF4-FFF2-40B4-BE49-F238E27FC236}">
                  <a16:creationId xmlns:a16="http://schemas.microsoft.com/office/drawing/2014/main" id="{2C48FDDF-D6A1-4364-9861-218DCFAC10E8}"/>
                </a:ext>
              </a:extLst>
            </p:cNvPr>
            <p:cNvSpPr/>
            <p:nvPr userDrawn="1"/>
          </p:nvSpPr>
          <p:spPr>
            <a:xfrm>
              <a:off x="1169044" y="1551069"/>
              <a:ext cx="9144000" cy="1353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BE937CC-2462-486F-8F6D-D735B0435556}"/>
                </a:ext>
              </a:extLst>
            </p:cNvPr>
            <p:cNvSpPr/>
            <p:nvPr userDrawn="1"/>
          </p:nvSpPr>
          <p:spPr>
            <a:xfrm>
              <a:off x="1169044" y="1500924"/>
              <a:ext cx="914400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88"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1">
            <a:lumMod val="20000"/>
            <a:lumOff val="80000"/>
            <a:alpha val="25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325563"/>
          </a:xfrm>
          <a:prstGeom prst="rect">
            <a:avLst/>
          </a:prstGeom>
        </p:spPr>
        <p:txBody>
          <a:bodyPr vert="horz" lIns="91440" tIns="45720" rIns="91440" bIns="45720" rtlCol="0" anchor="ctr">
            <a:normAutofit/>
          </a:bodyPr>
          <a:lstStyle/>
          <a:p>
            <a:r>
              <a:rPr lang="en-GB" noProof="0" dirty="0"/>
              <a:t>Click to edit Master title style</a:t>
            </a:r>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64" r:id="rId1"/>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07044472"/>
      </p:ext>
    </p:extLst>
  </p:cSld>
  <p:clrMap bg1="lt1" tx1="dk1" bg2="lt2" tx2="dk2" accent1="accent1" accent2="accent2" accent3="accent3" accent4="accent4" accent5="accent5" accent6="accent6" hlink="hlink" folHlink="folHlink"/>
  <p:sldLayoutIdLst>
    <p:sldLayoutId id="214748366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a:t>2018 Nigeria Demographic </a:t>
            </a:r>
          </a:p>
          <a:p>
            <a:r>
              <a:rPr lang="en-US" sz="4400" dirty="0"/>
              <a:t>and Health Survey (NDHS)</a:t>
            </a:r>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3" name="Picture 2" descr="A picture containing sky, building, outdoor, fence&#10;&#10;Description automatically generated">
            <a:extLst>
              <a:ext uri="{FF2B5EF4-FFF2-40B4-BE49-F238E27FC236}">
                <a16:creationId xmlns:a16="http://schemas.microsoft.com/office/drawing/2014/main" id="{AA5BEBDF-4226-4CA6-B2E5-B982776DE02D}"/>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2273300"/>
            <a:ext cx="9144000" cy="2311400"/>
          </a:xfrm>
          <a:prstGeom prst="rect">
            <a:avLst/>
          </a:prstGeom>
        </p:spPr>
      </p:pic>
      <p:grpSp>
        <p:nvGrpSpPr>
          <p:cNvPr id="12" name="Group 11">
            <a:extLst>
              <a:ext uri="{FF2B5EF4-FFF2-40B4-BE49-F238E27FC236}">
                <a16:creationId xmlns:a16="http://schemas.microsoft.com/office/drawing/2014/main" id="{6913D2A5-9334-4CD2-9A31-42634A2BC013}"/>
              </a:ext>
            </a:extLst>
          </p:cNvPr>
          <p:cNvGrpSpPr/>
          <p:nvPr userDrawn="1"/>
        </p:nvGrpSpPr>
        <p:grpSpPr>
          <a:xfrm>
            <a:off x="0" y="4584700"/>
            <a:ext cx="9144000" cy="185464"/>
            <a:chOff x="1169044" y="1500924"/>
            <a:chExt cx="9144000" cy="185464"/>
          </a:xfrm>
        </p:grpSpPr>
        <p:sp>
          <p:nvSpPr>
            <p:cNvPr id="15" name="Rectangle 14">
              <a:extLst>
                <a:ext uri="{FF2B5EF4-FFF2-40B4-BE49-F238E27FC236}">
                  <a16:creationId xmlns:a16="http://schemas.microsoft.com/office/drawing/2014/main" id="{92DB89E4-0F14-40F1-8E5F-7005E186A91D}"/>
                </a:ext>
              </a:extLst>
            </p:cNvPr>
            <p:cNvSpPr/>
            <p:nvPr userDrawn="1"/>
          </p:nvSpPr>
          <p:spPr>
            <a:xfrm>
              <a:off x="1169044" y="1551069"/>
              <a:ext cx="9144000" cy="1353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8A5B8F0E-C2D7-4DED-95B9-848E23834D41}"/>
                </a:ext>
              </a:extLst>
            </p:cNvPr>
            <p:cNvSpPr/>
            <p:nvPr userDrawn="1"/>
          </p:nvSpPr>
          <p:spPr>
            <a:xfrm>
              <a:off x="1169044" y="1500924"/>
              <a:ext cx="9144000" cy="91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600408E3-E03C-4E25-B564-1C6D78B8A443}"/>
              </a:ext>
            </a:extLst>
          </p:cNvPr>
          <p:cNvGrpSpPr/>
          <p:nvPr userDrawn="1"/>
        </p:nvGrpSpPr>
        <p:grpSpPr>
          <a:xfrm>
            <a:off x="0" y="2087836"/>
            <a:ext cx="9144000" cy="185464"/>
            <a:chOff x="1169044" y="1500924"/>
            <a:chExt cx="9144000" cy="185464"/>
          </a:xfrm>
        </p:grpSpPr>
        <p:sp>
          <p:nvSpPr>
            <p:cNvPr id="18" name="Rectangle 17">
              <a:extLst>
                <a:ext uri="{FF2B5EF4-FFF2-40B4-BE49-F238E27FC236}">
                  <a16:creationId xmlns:a16="http://schemas.microsoft.com/office/drawing/2014/main" id="{053103C8-5EC3-47C8-8525-CDE0AE4093ED}"/>
                </a:ext>
              </a:extLst>
            </p:cNvPr>
            <p:cNvSpPr/>
            <p:nvPr userDrawn="1"/>
          </p:nvSpPr>
          <p:spPr>
            <a:xfrm>
              <a:off x="1169044" y="1551069"/>
              <a:ext cx="9144000" cy="1353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E7CC4DE0-3AE1-4D3A-845C-389A381D068B}"/>
                </a:ext>
              </a:extLst>
            </p:cNvPr>
            <p:cNvSpPr/>
            <p:nvPr userDrawn="1"/>
          </p:nvSpPr>
          <p:spPr>
            <a:xfrm>
              <a:off x="1169044" y="1500924"/>
              <a:ext cx="914400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68"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accent2">
            <a:lumMod val="20000"/>
            <a:lumOff val="80000"/>
            <a:alpha val="25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6635"/>
            <a:ext cx="9144000" cy="905522"/>
          </a:xfrm>
          <a:prstGeom prst="rect">
            <a:avLst/>
          </a:prstGeom>
        </p:spPr>
        <p:txBody>
          <a:bodyPr vert="horz" lIns="91440" tIns="45720" rIns="91440" bIns="45720" rtlCol="0" anchor="ctr">
            <a:normAutofit/>
          </a:bodyPr>
          <a:lstStyle/>
          <a:p>
            <a:r>
              <a:rPr lang="en-GB" noProof="0" dirty="0"/>
              <a:t>Click to edit Master title style</a:t>
            </a:r>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70" r:id="rId1"/>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a:t>2018 Nigeria Demographic </a:t>
            </a:r>
          </a:p>
          <a:p>
            <a:r>
              <a:rPr lang="en-US" sz="4400" dirty="0"/>
              <a:t>and Health Survey (NDHS)</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0" y="2273300"/>
            <a:ext cx="9144000" cy="2311400"/>
          </a:xfrm>
          <a:prstGeom prst="rect">
            <a:avLst/>
          </a:prstGeom>
        </p:spPr>
      </p:pic>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C7781C35-5F59-44E2-93F3-E9C747A59F9B}"/>
              </a:ext>
            </a:extLst>
          </p:cNvPr>
          <p:cNvGrpSpPr/>
          <p:nvPr userDrawn="1"/>
        </p:nvGrpSpPr>
        <p:grpSpPr>
          <a:xfrm>
            <a:off x="0" y="4584700"/>
            <a:ext cx="9144000" cy="185464"/>
            <a:chOff x="1169044" y="1500924"/>
            <a:chExt cx="9144000" cy="185464"/>
          </a:xfrm>
        </p:grpSpPr>
        <p:sp>
          <p:nvSpPr>
            <p:cNvPr id="11" name="Rectangle 10">
              <a:extLst>
                <a:ext uri="{FF2B5EF4-FFF2-40B4-BE49-F238E27FC236}">
                  <a16:creationId xmlns:a16="http://schemas.microsoft.com/office/drawing/2014/main" id="{00C9D627-CBA8-449B-92AC-56C5A3497352}"/>
                </a:ext>
              </a:extLst>
            </p:cNvPr>
            <p:cNvSpPr/>
            <p:nvPr userDrawn="1"/>
          </p:nvSpPr>
          <p:spPr>
            <a:xfrm>
              <a:off x="1169044" y="1551069"/>
              <a:ext cx="9144000" cy="1353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37F811E8-9071-4108-9FD9-432F950CB103}"/>
                </a:ext>
              </a:extLst>
            </p:cNvPr>
            <p:cNvSpPr/>
            <p:nvPr userDrawn="1"/>
          </p:nvSpPr>
          <p:spPr>
            <a:xfrm>
              <a:off x="1169044" y="1500924"/>
              <a:ext cx="9144000" cy="91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5884A69F-EFD1-43F6-B9DE-393914DF5B7D}"/>
              </a:ext>
            </a:extLst>
          </p:cNvPr>
          <p:cNvGrpSpPr/>
          <p:nvPr userDrawn="1"/>
        </p:nvGrpSpPr>
        <p:grpSpPr>
          <a:xfrm>
            <a:off x="0" y="2087836"/>
            <a:ext cx="9144000" cy="185464"/>
            <a:chOff x="1169044" y="1500924"/>
            <a:chExt cx="9144000" cy="185464"/>
          </a:xfrm>
        </p:grpSpPr>
        <p:sp>
          <p:nvSpPr>
            <p:cNvPr id="16" name="Rectangle 15">
              <a:extLst>
                <a:ext uri="{FF2B5EF4-FFF2-40B4-BE49-F238E27FC236}">
                  <a16:creationId xmlns:a16="http://schemas.microsoft.com/office/drawing/2014/main" id="{729FB0D6-927D-41ED-ADF8-2983B3D2F64F}"/>
                </a:ext>
              </a:extLst>
            </p:cNvPr>
            <p:cNvSpPr/>
            <p:nvPr userDrawn="1"/>
          </p:nvSpPr>
          <p:spPr>
            <a:xfrm>
              <a:off x="1169044" y="1551069"/>
              <a:ext cx="9144000" cy="1353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2B83CC0-CEC7-4B38-9CE7-992E82E7494D}"/>
                </a:ext>
              </a:extLst>
            </p:cNvPr>
            <p:cNvSpPr/>
            <p:nvPr userDrawn="1"/>
          </p:nvSpPr>
          <p:spPr>
            <a:xfrm>
              <a:off x="1169044" y="1500924"/>
              <a:ext cx="914400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72"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accent2">
            <a:lumMod val="20000"/>
            <a:lumOff val="80000"/>
            <a:alpha val="25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243365"/>
          </a:xfrm>
          <a:prstGeom prst="rect">
            <a:avLst/>
          </a:prstGeom>
        </p:spPr>
        <p:txBody>
          <a:bodyPr vert="horz" lIns="91440" tIns="45720" rIns="91440" bIns="45720" rtlCol="0" anchor="ctr">
            <a:normAutofit/>
          </a:bodyPr>
          <a:lstStyle/>
          <a:p>
            <a:r>
              <a:rPr lang="en-GB" noProof="0" dirty="0"/>
              <a:t>Click to edit Master </a:t>
            </a:r>
            <a:br>
              <a:rPr lang="en-GB" noProof="0" dirty="0"/>
            </a:br>
            <a:r>
              <a:rPr lang="en-GB" noProof="0" dirty="0"/>
              <a:t>title style</a:t>
            </a:r>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74" r:id="rId1"/>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a:t>2018 Nigeria Demographic </a:t>
            </a:r>
          </a:p>
          <a:p>
            <a:r>
              <a:rPr lang="en-US" sz="4400" dirty="0"/>
              <a:t>and Health Survey (NDHS)</a:t>
            </a:r>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3" name="Picture 2" descr="A picture containing sky, building, outdoor, fence&#10;&#10;Description automatically generated">
            <a:extLst>
              <a:ext uri="{FF2B5EF4-FFF2-40B4-BE49-F238E27FC236}">
                <a16:creationId xmlns:a16="http://schemas.microsoft.com/office/drawing/2014/main" id="{1BAD8387-493A-48C0-9992-5CE4155A6C67}"/>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2273300"/>
            <a:ext cx="9144000" cy="2311400"/>
          </a:xfrm>
          <a:prstGeom prst="rect">
            <a:avLst/>
          </a:prstGeom>
        </p:spPr>
      </p:pic>
      <p:grpSp>
        <p:nvGrpSpPr>
          <p:cNvPr id="9" name="Group 8">
            <a:extLst>
              <a:ext uri="{FF2B5EF4-FFF2-40B4-BE49-F238E27FC236}">
                <a16:creationId xmlns:a16="http://schemas.microsoft.com/office/drawing/2014/main" id="{A11C2092-7379-4654-A2A0-42081856EAD2}"/>
              </a:ext>
            </a:extLst>
          </p:cNvPr>
          <p:cNvGrpSpPr/>
          <p:nvPr userDrawn="1"/>
        </p:nvGrpSpPr>
        <p:grpSpPr>
          <a:xfrm>
            <a:off x="0" y="2087836"/>
            <a:ext cx="9144000" cy="185464"/>
            <a:chOff x="1169044" y="1500924"/>
            <a:chExt cx="9144000" cy="185464"/>
          </a:xfrm>
        </p:grpSpPr>
        <p:sp>
          <p:nvSpPr>
            <p:cNvPr id="11" name="Rectangle 10">
              <a:extLst>
                <a:ext uri="{FF2B5EF4-FFF2-40B4-BE49-F238E27FC236}">
                  <a16:creationId xmlns:a16="http://schemas.microsoft.com/office/drawing/2014/main" id="{59C0955B-3B37-4421-B106-82119D450EF0}"/>
                </a:ext>
              </a:extLst>
            </p:cNvPr>
            <p:cNvSpPr/>
            <p:nvPr userDrawn="1"/>
          </p:nvSpPr>
          <p:spPr>
            <a:xfrm>
              <a:off x="1169044" y="1551069"/>
              <a:ext cx="9144000" cy="1353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DB40F555-17DE-45F0-B6BB-1290187AB6EC}"/>
                </a:ext>
              </a:extLst>
            </p:cNvPr>
            <p:cNvSpPr/>
            <p:nvPr userDrawn="1"/>
          </p:nvSpPr>
          <p:spPr>
            <a:xfrm>
              <a:off x="1169044" y="1500924"/>
              <a:ext cx="914400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624AEA67-DB51-417D-92E4-BC008837AB39}"/>
              </a:ext>
            </a:extLst>
          </p:cNvPr>
          <p:cNvGrpSpPr/>
          <p:nvPr userDrawn="1"/>
        </p:nvGrpSpPr>
        <p:grpSpPr>
          <a:xfrm>
            <a:off x="0" y="4584700"/>
            <a:ext cx="9144000" cy="185464"/>
            <a:chOff x="1169044" y="1500924"/>
            <a:chExt cx="9144000" cy="185464"/>
          </a:xfrm>
        </p:grpSpPr>
        <p:sp>
          <p:nvSpPr>
            <p:cNvPr id="16" name="Rectangle 15">
              <a:extLst>
                <a:ext uri="{FF2B5EF4-FFF2-40B4-BE49-F238E27FC236}">
                  <a16:creationId xmlns:a16="http://schemas.microsoft.com/office/drawing/2014/main" id="{4C61680A-98C6-4383-9982-5F1288C7CF61}"/>
                </a:ext>
              </a:extLst>
            </p:cNvPr>
            <p:cNvSpPr/>
            <p:nvPr userDrawn="1"/>
          </p:nvSpPr>
          <p:spPr>
            <a:xfrm>
              <a:off x="1169044" y="1551069"/>
              <a:ext cx="9144000" cy="1353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8012F51C-3FA4-4DF7-A013-C88E5E937C49}"/>
                </a:ext>
              </a:extLst>
            </p:cNvPr>
            <p:cNvSpPr/>
            <p:nvPr userDrawn="1"/>
          </p:nvSpPr>
          <p:spPr>
            <a:xfrm>
              <a:off x="1169044" y="1500924"/>
              <a:ext cx="9144000" cy="91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76"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a:t>2018 Nigeria Demographic </a:t>
            </a:r>
          </a:p>
          <a:p>
            <a:r>
              <a:rPr lang="en-US" sz="4400" dirty="0"/>
              <a:t>and Health Survey (NDHS)</a:t>
            </a:r>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FA2FE720-AB6D-4706-A120-8220F4401BB3}"/>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0" y="2273300"/>
            <a:ext cx="9144000" cy="2311400"/>
          </a:xfrm>
          <a:prstGeom prst="rect">
            <a:avLst/>
          </a:prstGeom>
        </p:spPr>
      </p:pic>
      <p:grpSp>
        <p:nvGrpSpPr>
          <p:cNvPr id="11" name="Group 10">
            <a:extLst>
              <a:ext uri="{FF2B5EF4-FFF2-40B4-BE49-F238E27FC236}">
                <a16:creationId xmlns:a16="http://schemas.microsoft.com/office/drawing/2014/main" id="{E10C3DCC-70A8-4EB8-9103-6A30541F3C39}"/>
              </a:ext>
            </a:extLst>
          </p:cNvPr>
          <p:cNvGrpSpPr/>
          <p:nvPr userDrawn="1"/>
        </p:nvGrpSpPr>
        <p:grpSpPr>
          <a:xfrm>
            <a:off x="0" y="4584700"/>
            <a:ext cx="9144000" cy="185464"/>
            <a:chOff x="1169044" y="1500924"/>
            <a:chExt cx="9144000" cy="185464"/>
          </a:xfrm>
        </p:grpSpPr>
        <p:sp>
          <p:nvSpPr>
            <p:cNvPr id="12" name="Rectangle 11">
              <a:extLst>
                <a:ext uri="{FF2B5EF4-FFF2-40B4-BE49-F238E27FC236}">
                  <a16:creationId xmlns:a16="http://schemas.microsoft.com/office/drawing/2014/main" id="{F95639CD-FD77-4F2B-86E8-E52457FFE3E4}"/>
                </a:ext>
              </a:extLst>
            </p:cNvPr>
            <p:cNvSpPr/>
            <p:nvPr userDrawn="1"/>
          </p:nvSpPr>
          <p:spPr>
            <a:xfrm>
              <a:off x="1169044" y="1551069"/>
              <a:ext cx="9144000" cy="1353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F09FE438-DCAF-414E-B644-7A6441CAFE5B}"/>
                </a:ext>
              </a:extLst>
            </p:cNvPr>
            <p:cNvSpPr/>
            <p:nvPr userDrawn="1"/>
          </p:nvSpPr>
          <p:spPr>
            <a:xfrm>
              <a:off x="1169044" y="1500924"/>
              <a:ext cx="9144000" cy="91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4BAE0897-B31B-4511-8D6F-8EE66DB5AEE9}"/>
              </a:ext>
            </a:extLst>
          </p:cNvPr>
          <p:cNvGrpSpPr/>
          <p:nvPr userDrawn="1"/>
        </p:nvGrpSpPr>
        <p:grpSpPr>
          <a:xfrm>
            <a:off x="0" y="2087836"/>
            <a:ext cx="9144000" cy="185464"/>
            <a:chOff x="1169044" y="1500924"/>
            <a:chExt cx="9144000" cy="185464"/>
          </a:xfrm>
        </p:grpSpPr>
        <p:sp>
          <p:nvSpPr>
            <p:cNvPr id="17" name="Rectangle 16">
              <a:extLst>
                <a:ext uri="{FF2B5EF4-FFF2-40B4-BE49-F238E27FC236}">
                  <a16:creationId xmlns:a16="http://schemas.microsoft.com/office/drawing/2014/main" id="{B77EB9D5-6945-4FA1-95E4-E625FD716D18}"/>
                </a:ext>
              </a:extLst>
            </p:cNvPr>
            <p:cNvSpPr/>
            <p:nvPr userDrawn="1"/>
          </p:nvSpPr>
          <p:spPr>
            <a:xfrm>
              <a:off x="1169044" y="1551069"/>
              <a:ext cx="9144000" cy="1353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FF6B05B3-3E57-4D60-A1FC-BBC110ACCBBD}"/>
                </a:ext>
              </a:extLst>
            </p:cNvPr>
            <p:cNvSpPr/>
            <p:nvPr userDrawn="1"/>
          </p:nvSpPr>
          <p:spPr>
            <a:xfrm>
              <a:off x="1169044" y="1500924"/>
              <a:ext cx="914400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78"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hyperlink" Target="DHSprogram.com" TargetMode="External"/><Relationship Id="rId3" Type="http://schemas.openxmlformats.org/officeDocument/2006/relationships/image" Target="../media/image9.jpeg"/><Relationship Id="rId7" Type="http://schemas.openxmlformats.org/officeDocument/2006/relationships/hyperlink" Target="API.DHSprogram.com" TargetMode="External"/><Relationship Id="rId12" Type="http://schemas.openxmlformats.org/officeDocument/2006/relationships/image" Target="../media/image15.jp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hyperlink" Target="statcompiler.com" TargetMode="External"/><Relationship Id="rId11" Type="http://schemas.openxmlformats.org/officeDocument/2006/relationships/image" Target="../media/image14.jpg"/><Relationship Id="rId5" Type="http://schemas.openxmlformats.org/officeDocument/2006/relationships/image" Target="../media/image11.png"/><Relationship Id="rId10" Type="http://schemas.openxmlformats.org/officeDocument/2006/relationships/image" Target="../media/image13.png"/><Relationship Id="rId4" Type="http://schemas.openxmlformats.org/officeDocument/2006/relationships/image" Target="../media/image10.jpeg"/><Relationship Id="rId9" Type="http://schemas.openxmlformats.org/officeDocument/2006/relationships/image" Target="../media/image12.jpeg"/></Relationships>
</file>

<file path=ppt/slides/_rels/slide150.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1.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0.xml.rels><?xml version="1.0" encoding="UTF-8" standalone="yes"?>
<Relationships xmlns="http://schemas.openxmlformats.org/package/2006/relationships"><Relationship Id="rId3" Type="http://schemas.openxmlformats.org/officeDocument/2006/relationships/chart" Target="../charts/chart89.xml"/><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180.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chart" Target="../charts/chart106.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3" Type="http://schemas.openxmlformats.org/officeDocument/2006/relationships/chart" Target="../charts/chart107.xml"/><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90.xml.rels><?xml version="1.0" encoding="UTF-8" standalone="yes"?>
<Relationships xmlns="http://schemas.openxmlformats.org/package/2006/relationships"><Relationship Id="rId3" Type="http://schemas.openxmlformats.org/officeDocument/2006/relationships/chart" Target="../charts/chart110.xml"/><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chart" Target="../charts/chart112.xml"/><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3" Type="http://schemas.openxmlformats.org/officeDocument/2006/relationships/chart" Target="../charts/chart113.xml"/><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chart" Target="../charts/chart114.xml"/><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3" Type="http://schemas.openxmlformats.org/officeDocument/2006/relationships/chart" Target="../charts/chart115.xml"/><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jpeg"/><Relationship Id="rId2" Type="http://schemas.openxmlformats.org/officeDocument/2006/relationships/notesSlide" Target="../notesSlides/notesSlide1.xml"/><Relationship Id="rId1" Type="http://schemas.openxmlformats.org/officeDocument/2006/relationships/slideLayout" Target="../slideLayouts/slideLayout3.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jpeg"/><Relationship Id="rId9" Type="http://schemas.openxmlformats.org/officeDocument/2006/relationships/image" Target="../media/image8.jpeg"/></Relationships>
</file>

<file path=ppt/slides/_rels/slide2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200.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3" Type="http://schemas.openxmlformats.org/officeDocument/2006/relationships/chart" Target="../charts/chart120.xml"/><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3" Type="http://schemas.openxmlformats.org/officeDocument/2006/relationships/chart" Target="../charts/chart121.xml"/><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chart" Target="../charts/chart122.xml"/><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210.xml.rels><?xml version="1.0" encoding="UTF-8" standalone="yes"?>
<Relationships xmlns="http://schemas.openxmlformats.org/package/2006/relationships"><Relationship Id="rId3" Type="http://schemas.openxmlformats.org/officeDocument/2006/relationships/chart" Target="../charts/chart123.xml"/><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13.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220.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3" Type="http://schemas.openxmlformats.org/officeDocument/2006/relationships/chart" Target="../charts/chart133.xml"/><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5.xml.rels><?xml version="1.0" encoding="UTF-8" standalone="yes"?>
<Relationships xmlns="http://schemas.openxmlformats.org/package/2006/relationships"><Relationship Id="rId3" Type="http://schemas.openxmlformats.org/officeDocument/2006/relationships/chart" Target="../charts/chart134.xml"/><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3" Type="http://schemas.openxmlformats.org/officeDocument/2006/relationships/chart" Target="../charts/chart136.xml"/><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3" Type="http://schemas.openxmlformats.org/officeDocument/2006/relationships/chart" Target="../charts/chart137.xml"/><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230.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3" Type="http://schemas.openxmlformats.org/officeDocument/2006/relationships/chart" Target="../charts/chart139.xml"/><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3" Type="http://schemas.openxmlformats.org/officeDocument/2006/relationships/chart" Target="../charts/chart140.xml"/><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3" Type="http://schemas.openxmlformats.org/officeDocument/2006/relationships/chart" Target="../charts/chart141.xml"/><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3" Type="http://schemas.openxmlformats.org/officeDocument/2006/relationships/chart" Target="../charts/chart142.xml"/><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68676"/>
            <a:ext cx="9143999" cy="769441"/>
          </a:xfrm>
          <a:prstGeom prst="rect">
            <a:avLst/>
          </a:prstGeom>
          <a:noFill/>
        </p:spPr>
        <p:txBody>
          <a:bodyPr wrap="square" rtlCol="0">
            <a:spAutoFit/>
          </a:bodyPr>
          <a:lstStyle/>
          <a:p>
            <a:pPr algn="ctr"/>
            <a:r>
              <a:rPr lang="en-US" sz="4400" b="1" dirty="0">
                <a:solidFill>
                  <a:schemeClr val="bg1"/>
                </a:solidFill>
              </a:rPr>
              <a:t>Introduction and Methodology</a:t>
            </a:r>
          </a:p>
        </p:txBody>
      </p:sp>
      <p:sp>
        <p:nvSpPr>
          <p:cNvPr id="3" name="TextBox 2"/>
          <p:cNvSpPr txBox="1"/>
          <p:nvPr/>
        </p:nvSpPr>
        <p:spPr>
          <a:xfrm>
            <a:off x="6374166" y="1454377"/>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a:t>
            </a:r>
            <a:r>
              <a:rPr lang="en-US" sz="2000" i="1" dirty="0" err="1">
                <a:solidFill>
                  <a:schemeClr val="bg1"/>
                </a:solidFill>
              </a:rPr>
              <a:t>NigeriaDHS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Man’s Questionnaire</a:t>
            </a:r>
          </a:p>
        </p:txBody>
      </p:sp>
      <p:sp>
        <p:nvSpPr>
          <p:cNvPr id="3" name="Content Placeholder 2"/>
          <p:cNvSpPr>
            <a:spLocks noGrp="1"/>
          </p:cNvSpPr>
          <p:nvPr>
            <p:ph idx="1"/>
          </p:nvPr>
        </p:nvSpPr>
        <p:spPr/>
        <p:txBody>
          <a:bodyPr>
            <a:normAutofit/>
          </a:bodyPr>
          <a:lstStyle/>
          <a:p>
            <a:pPr>
              <a:spcBef>
                <a:spcPts val="0"/>
              </a:spcBef>
              <a:spcAft>
                <a:spcPts val="1200"/>
              </a:spcAft>
            </a:pPr>
            <a:r>
              <a:rPr lang="en-GB" sz="3200" noProof="0" dirty="0"/>
              <a:t>Background characteristics (age, education, literacy, etc.)</a:t>
            </a:r>
          </a:p>
          <a:p>
            <a:pPr>
              <a:spcBef>
                <a:spcPts val="0"/>
              </a:spcBef>
              <a:spcAft>
                <a:spcPts val="1200"/>
              </a:spcAft>
            </a:pPr>
            <a:r>
              <a:rPr lang="en-GB" sz="3200" noProof="0" dirty="0"/>
              <a:t>Marriage and sexual activity</a:t>
            </a:r>
          </a:p>
          <a:p>
            <a:pPr>
              <a:spcBef>
                <a:spcPts val="0"/>
              </a:spcBef>
              <a:spcAft>
                <a:spcPts val="1200"/>
              </a:spcAft>
            </a:pPr>
            <a:r>
              <a:rPr lang="en-GB" sz="3200" noProof="0" dirty="0"/>
              <a:t>Fertility preferences</a:t>
            </a:r>
          </a:p>
          <a:p>
            <a:pPr>
              <a:spcBef>
                <a:spcPts val="0"/>
              </a:spcBef>
              <a:spcAft>
                <a:spcPts val="1200"/>
              </a:spcAft>
            </a:pPr>
            <a:r>
              <a:rPr lang="en-GB" sz="3200" noProof="0" dirty="0"/>
              <a:t>Employment</a:t>
            </a:r>
          </a:p>
          <a:p>
            <a:pPr>
              <a:spcBef>
                <a:spcPts val="0"/>
              </a:spcBef>
              <a:spcAft>
                <a:spcPts val="1200"/>
              </a:spcAft>
            </a:pPr>
            <a:r>
              <a:rPr lang="en-GB" sz="3200" dirty="0"/>
              <a:t>Knowledge, awareness, and behaviour regarding HIV/AIDS and other STIs</a:t>
            </a:r>
          </a:p>
          <a:p>
            <a:pPr>
              <a:spcBef>
                <a:spcPts val="0"/>
              </a:spcBef>
              <a:spcAft>
                <a:spcPts val="1200"/>
              </a:spcAft>
            </a:pPr>
            <a:r>
              <a:rPr lang="en-GB" sz="3200" noProof="0" dirty="0"/>
              <a:t>Other adult health issues</a:t>
            </a:r>
          </a:p>
        </p:txBody>
      </p:sp>
    </p:spTree>
    <p:extLst>
      <p:ext uri="{BB962C8B-B14F-4D97-AF65-F5344CB8AC3E}">
        <p14:creationId xmlns:p14="http://schemas.microsoft.com/office/powerpoint/2010/main" val="174101071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a:solidFill>
                  <a:schemeClr val="bg1"/>
                </a:solidFill>
              </a:rPr>
              <a:t>Child Health</a:t>
            </a:r>
          </a:p>
        </p:txBody>
      </p:sp>
      <p:sp>
        <p:nvSpPr>
          <p:cNvPr id="3" name="TextBox 2"/>
          <p:cNvSpPr txBox="1"/>
          <p:nvPr/>
        </p:nvSpPr>
        <p:spPr>
          <a:xfrm>
            <a:off x="6374166" y="1430102"/>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a:t>
            </a:r>
            <a:r>
              <a:rPr lang="en-US" sz="2000" i="1" dirty="0" err="1">
                <a:solidFill>
                  <a:schemeClr val="bg1"/>
                </a:solidFill>
              </a:rPr>
              <a:t>NigeriaDHS</a:t>
            </a:r>
            <a:endParaRPr lang="en-US" sz="2000" i="1" dirty="0">
              <a:solidFill>
                <a:schemeClr val="bg1"/>
              </a:solidFill>
            </a:endParaRPr>
          </a:p>
        </p:txBody>
      </p:sp>
    </p:spTree>
    <p:extLst>
      <p:ext uri="{BB962C8B-B14F-4D97-AF65-F5344CB8AC3E}">
        <p14:creationId xmlns:p14="http://schemas.microsoft.com/office/powerpoint/2010/main" val="140120825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0"/>
            <a:ext cx="4418729" cy="3287963"/>
          </a:xfrm>
        </p:spPr>
        <p:txBody>
          <a:bodyPr>
            <a:normAutofit/>
          </a:bodyPr>
          <a:lstStyle/>
          <a:p>
            <a:pPr>
              <a:buClr>
                <a:schemeClr val="tx1"/>
              </a:buClr>
            </a:pPr>
            <a:r>
              <a:rPr lang="en-GB" sz="4000" b="1" noProof="0" dirty="0">
                <a:solidFill>
                  <a:schemeClr val="accent1"/>
                </a:solidFill>
              </a:rPr>
              <a:t>Vaccination coverage</a:t>
            </a:r>
          </a:p>
          <a:p>
            <a:pPr>
              <a:buClr>
                <a:schemeClr val="tx1"/>
              </a:buClr>
            </a:pPr>
            <a:r>
              <a:rPr lang="en-GB" sz="4000" noProof="0" dirty="0"/>
              <a:t>Childhood illness and treatment</a:t>
            </a:r>
          </a:p>
        </p:txBody>
      </p:sp>
    </p:spTree>
    <p:extLst>
      <p:ext uri="{BB962C8B-B14F-4D97-AF65-F5344CB8AC3E}">
        <p14:creationId xmlns:p14="http://schemas.microsoft.com/office/powerpoint/2010/main" val="215327915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Basic Vaccinations</a:t>
            </a:r>
          </a:p>
        </p:txBody>
      </p:sp>
      <p:sp>
        <p:nvSpPr>
          <p:cNvPr id="3" name="Content Placeholder 2"/>
          <p:cNvSpPr>
            <a:spLocks noGrp="1"/>
          </p:cNvSpPr>
          <p:nvPr>
            <p:ph idx="1"/>
          </p:nvPr>
        </p:nvSpPr>
        <p:spPr>
          <a:xfrm>
            <a:off x="457200" y="1606858"/>
            <a:ext cx="8229600" cy="5251142"/>
          </a:xfrm>
        </p:spPr>
        <p:txBody>
          <a:bodyPr>
            <a:normAutofit/>
          </a:bodyPr>
          <a:lstStyle/>
          <a:p>
            <a:pPr marL="0" indent="0">
              <a:spcBef>
                <a:spcPts val="0"/>
              </a:spcBef>
              <a:spcAft>
                <a:spcPts val="1800"/>
              </a:spcAft>
              <a:buClr>
                <a:schemeClr val="tx1"/>
              </a:buClr>
              <a:buNone/>
            </a:pPr>
            <a:r>
              <a:rPr lang="en-GB" sz="3200" b="1" noProof="0" dirty="0">
                <a:solidFill>
                  <a:schemeClr val="accent1"/>
                </a:solidFill>
              </a:rPr>
              <a:t>All basic vaccinations </a:t>
            </a:r>
            <a:r>
              <a:rPr lang="en-GB" sz="3200" noProof="0" dirty="0"/>
              <a:t>for children age 12-23 months include:</a:t>
            </a:r>
          </a:p>
          <a:p>
            <a:pPr lvl="1">
              <a:spcBef>
                <a:spcPts val="0"/>
              </a:spcBef>
              <a:spcAft>
                <a:spcPts val="1800"/>
              </a:spcAft>
              <a:buClr>
                <a:schemeClr val="tx1"/>
              </a:buClr>
            </a:pPr>
            <a:r>
              <a:rPr lang="en-GB" sz="3200" noProof="0" dirty="0"/>
              <a:t>BCG</a:t>
            </a:r>
          </a:p>
          <a:p>
            <a:pPr lvl="1">
              <a:spcBef>
                <a:spcPts val="0"/>
              </a:spcBef>
              <a:spcAft>
                <a:spcPts val="1800"/>
              </a:spcAft>
              <a:buClr>
                <a:schemeClr val="tx1"/>
              </a:buClr>
            </a:pPr>
            <a:r>
              <a:rPr lang="en-GB" sz="3200" noProof="0" dirty="0"/>
              <a:t>Measles 1</a:t>
            </a:r>
          </a:p>
          <a:p>
            <a:pPr lvl="1">
              <a:spcBef>
                <a:spcPts val="0"/>
              </a:spcBef>
              <a:spcAft>
                <a:spcPts val="1800"/>
              </a:spcAft>
              <a:buClr>
                <a:schemeClr val="tx1"/>
              </a:buClr>
            </a:pPr>
            <a:r>
              <a:rPr lang="en-GB" sz="3200" noProof="0" dirty="0"/>
              <a:t>3 doses of DPT-HepB-HiB</a:t>
            </a:r>
          </a:p>
          <a:p>
            <a:pPr lvl="1">
              <a:spcBef>
                <a:spcPts val="0"/>
              </a:spcBef>
              <a:spcAft>
                <a:spcPts val="1800"/>
              </a:spcAft>
              <a:buClr>
                <a:schemeClr val="tx1"/>
              </a:buClr>
            </a:pPr>
            <a:r>
              <a:rPr lang="en-GB" sz="3200" noProof="0" dirty="0"/>
              <a:t>3 doses of Polio (excluding Polio 0)</a:t>
            </a:r>
          </a:p>
        </p:txBody>
      </p:sp>
    </p:spTree>
    <p:extLst>
      <p:ext uri="{BB962C8B-B14F-4D97-AF65-F5344CB8AC3E}">
        <p14:creationId xmlns:p14="http://schemas.microsoft.com/office/powerpoint/2010/main" val="3104487192"/>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Basic Childhood Vaccinations</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986369920"/>
              </p:ext>
            </p:extLst>
          </p:nvPr>
        </p:nvGraphicFramePr>
        <p:xfrm>
          <a:off x="0" y="1606550"/>
          <a:ext cx="9143999" cy="47688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081405"/>
            <a:ext cx="9144000" cy="369332"/>
          </a:xfrm>
          <a:prstGeom prst="rect">
            <a:avLst/>
          </a:prstGeom>
          <a:noFill/>
        </p:spPr>
        <p:txBody>
          <a:bodyPr wrap="square" rtlCol="0">
            <a:spAutoFit/>
          </a:bodyPr>
          <a:lstStyle/>
          <a:p>
            <a:pPr algn="ctr"/>
            <a:r>
              <a:rPr lang="en-US" i="1" dirty="0"/>
              <a:t>Percent of children age 12-23 months who have received:</a:t>
            </a:r>
          </a:p>
        </p:txBody>
      </p:sp>
      <p:sp>
        <p:nvSpPr>
          <p:cNvPr id="14" name="TextBox 13"/>
          <p:cNvSpPr txBox="1"/>
          <p:nvPr/>
        </p:nvSpPr>
        <p:spPr>
          <a:xfrm>
            <a:off x="1257300" y="6489700"/>
            <a:ext cx="2070100" cy="369332"/>
          </a:xfrm>
          <a:prstGeom prst="rect">
            <a:avLst/>
          </a:prstGeom>
          <a:noFill/>
        </p:spPr>
        <p:txBody>
          <a:bodyPr wrap="square" rtlCol="0">
            <a:spAutoFit/>
          </a:bodyPr>
          <a:lstStyle/>
          <a:p>
            <a:pPr algn="ctr"/>
            <a:r>
              <a:rPr lang="en-US" dirty="0"/>
              <a:t>DPT-HepB-Hib</a:t>
            </a:r>
          </a:p>
        </p:txBody>
      </p:sp>
      <p:sp>
        <p:nvSpPr>
          <p:cNvPr id="15" name="TextBox 14"/>
          <p:cNvSpPr txBox="1"/>
          <p:nvPr/>
        </p:nvSpPr>
        <p:spPr>
          <a:xfrm>
            <a:off x="3987800" y="6488668"/>
            <a:ext cx="2070100" cy="369332"/>
          </a:xfrm>
          <a:prstGeom prst="rect">
            <a:avLst/>
          </a:prstGeom>
          <a:noFill/>
        </p:spPr>
        <p:txBody>
          <a:bodyPr wrap="square" rtlCol="0">
            <a:spAutoFit/>
          </a:bodyPr>
          <a:lstStyle/>
          <a:p>
            <a:pPr algn="ctr"/>
            <a:r>
              <a:rPr lang="en-US" dirty="0"/>
              <a:t>Polio</a:t>
            </a:r>
          </a:p>
        </p:txBody>
      </p:sp>
      <p:cxnSp>
        <p:nvCxnSpPr>
          <p:cNvPr id="17" name="Straight Connector 16"/>
          <p:cNvCxnSpPr/>
          <p:nvPr/>
        </p:nvCxnSpPr>
        <p:spPr>
          <a:xfrm>
            <a:off x="1257300" y="6488668"/>
            <a:ext cx="2209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848100" y="6488668"/>
            <a:ext cx="2209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469908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Basic Vaccination Coverage</a:t>
            </a:r>
            <a:br>
              <a:rPr lang="en-GB" noProof="0" dirty="0"/>
            </a:br>
            <a:r>
              <a:rPr lang="en-GB" noProof="0" dirty="0"/>
              <a:t>by Mother’s 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69267558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dirty="0"/>
              <a:t>Percent of children age 12-23 months who have received all basic vaccinations</a:t>
            </a:r>
          </a:p>
        </p:txBody>
      </p:sp>
    </p:spTree>
    <p:extLst>
      <p:ext uri="{BB962C8B-B14F-4D97-AF65-F5344CB8AC3E}">
        <p14:creationId xmlns:p14="http://schemas.microsoft.com/office/powerpoint/2010/main" val="203217799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Basic Vaccination Coverage</a:t>
            </a:r>
            <a:br>
              <a:rPr lang="en-GB" noProof="0" dirty="0"/>
            </a:br>
            <a:r>
              <a:rPr lang="en-GB" noProof="0" dirty="0"/>
              <a:t>by Wealth</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2669137111"/>
              </p:ext>
            </p:extLst>
          </p:nvPr>
        </p:nvGraphicFramePr>
        <p:xfrm>
          <a:off x="461963" y="1606550"/>
          <a:ext cx="8256587" cy="4600383"/>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256" y="1237218"/>
            <a:ext cx="9144000" cy="369332"/>
          </a:xfrm>
          <a:prstGeom prst="rect">
            <a:avLst/>
          </a:prstGeom>
          <a:noFill/>
        </p:spPr>
        <p:txBody>
          <a:bodyPr wrap="square" rtlCol="0">
            <a:spAutoFit/>
          </a:bodyPr>
          <a:lstStyle/>
          <a:p>
            <a:pPr algn="ctr"/>
            <a:r>
              <a:rPr lang="en-US" i="1" dirty="0"/>
              <a:t>Percent of children age 12-23 months who have received all basic vaccinations</a:t>
            </a:r>
          </a:p>
        </p:txBody>
      </p:sp>
      <p:sp>
        <p:nvSpPr>
          <p:cNvPr id="10" name="Right Arrow 9"/>
          <p:cNvSpPr/>
          <p:nvPr/>
        </p:nvSpPr>
        <p:spPr>
          <a:xfrm>
            <a:off x="1872343" y="6422571"/>
            <a:ext cx="5497286" cy="293915"/>
          </a:xfrm>
          <a:prstGeom prst="right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p:cNvSpPr txBox="1"/>
          <p:nvPr/>
        </p:nvSpPr>
        <p:spPr>
          <a:xfrm>
            <a:off x="461963" y="6206933"/>
            <a:ext cx="1415143" cy="646331"/>
          </a:xfrm>
          <a:prstGeom prst="rect">
            <a:avLst/>
          </a:prstGeom>
          <a:noFill/>
        </p:spPr>
        <p:txBody>
          <a:bodyPr wrap="square" rtlCol="0">
            <a:spAutoFit/>
          </a:bodyPr>
          <a:lstStyle/>
          <a:p>
            <a:pPr algn="ctr"/>
            <a:r>
              <a:rPr lang="en-US" dirty="0"/>
              <a:t>Poorest</a:t>
            </a:r>
          </a:p>
          <a:p>
            <a:pPr algn="ctr"/>
            <a:r>
              <a:rPr lang="en-US" dirty="0"/>
              <a:t>households</a:t>
            </a:r>
          </a:p>
        </p:txBody>
      </p:sp>
      <p:sp>
        <p:nvSpPr>
          <p:cNvPr id="12" name="TextBox 11"/>
          <p:cNvSpPr txBox="1"/>
          <p:nvPr/>
        </p:nvSpPr>
        <p:spPr>
          <a:xfrm>
            <a:off x="7303407" y="6211007"/>
            <a:ext cx="1415143" cy="646331"/>
          </a:xfrm>
          <a:prstGeom prst="rect">
            <a:avLst/>
          </a:prstGeom>
          <a:noFill/>
        </p:spPr>
        <p:txBody>
          <a:bodyPr wrap="square" rtlCol="0">
            <a:spAutoFit/>
          </a:bodyPr>
          <a:lstStyle/>
          <a:p>
            <a:pPr algn="ctr"/>
            <a:r>
              <a:rPr lang="en-US" dirty="0"/>
              <a:t>Wealthiest</a:t>
            </a:r>
          </a:p>
          <a:p>
            <a:pPr algn="ctr"/>
            <a:r>
              <a:rPr lang="en-US" dirty="0"/>
              <a:t>households</a:t>
            </a:r>
          </a:p>
        </p:txBody>
      </p:sp>
    </p:spTree>
    <p:extLst>
      <p:ext uri="{BB962C8B-B14F-4D97-AF65-F5344CB8AC3E}">
        <p14:creationId xmlns:p14="http://schemas.microsoft.com/office/powerpoint/2010/main" val="327024545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Basic Vaccination Coverage </a:t>
            </a:r>
            <a:br>
              <a:rPr lang="en-GB" noProof="0" dirty="0"/>
            </a:br>
            <a:r>
              <a:rPr lang="en-GB" noProof="0" dirty="0"/>
              <a:t>by State</a:t>
            </a:r>
          </a:p>
        </p:txBody>
      </p:sp>
      <p:sp>
        <p:nvSpPr>
          <p:cNvPr id="4" name="TextBox 3"/>
          <p:cNvSpPr txBox="1"/>
          <p:nvPr/>
        </p:nvSpPr>
        <p:spPr>
          <a:xfrm>
            <a:off x="6699033" y="4296332"/>
            <a:ext cx="2417288" cy="1200329"/>
          </a:xfrm>
          <a:prstGeom prst="rect">
            <a:avLst/>
          </a:prstGeom>
          <a:noFill/>
        </p:spPr>
        <p:txBody>
          <a:bodyPr wrap="square" rtlCol="0">
            <a:spAutoFit/>
          </a:bodyPr>
          <a:lstStyle/>
          <a:p>
            <a:pPr algn="ctr"/>
            <a:r>
              <a:rPr lang="en-US" i="1" dirty="0"/>
              <a:t>Percent of children age </a:t>
            </a:r>
          </a:p>
          <a:p>
            <a:pPr algn="ctr"/>
            <a:r>
              <a:rPr lang="en-US" i="1" dirty="0"/>
              <a:t>12-­23 months who have received all basic vaccinations</a:t>
            </a:r>
          </a:p>
        </p:txBody>
      </p:sp>
      <p:sp>
        <p:nvSpPr>
          <p:cNvPr id="5" name="TextBox 4"/>
          <p:cNvSpPr txBox="1"/>
          <p:nvPr/>
        </p:nvSpPr>
        <p:spPr>
          <a:xfrm>
            <a:off x="7020491" y="5428406"/>
            <a:ext cx="1774372" cy="1077218"/>
          </a:xfrm>
          <a:prstGeom prst="rect">
            <a:avLst/>
          </a:prstGeom>
          <a:noFill/>
        </p:spPr>
        <p:txBody>
          <a:bodyPr wrap="square" rtlCol="0">
            <a:spAutoFit/>
          </a:bodyPr>
          <a:lstStyle/>
          <a:p>
            <a:pPr algn="ctr"/>
            <a:r>
              <a:rPr lang="en-US" sz="3200" b="1" dirty="0"/>
              <a:t>Nigeria</a:t>
            </a:r>
          </a:p>
          <a:p>
            <a:pPr algn="ctr"/>
            <a:r>
              <a:rPr lang="en-US" sz="3200" b="1" dirty="0"/>
              <a:t>31%</a:t>
            </a:r>
          </a:p>
        </p:txBody>
      </p:sp>
      <p:sp>
        <p:nvSpPr>
          <p:cNvPr id="6" name="Freeform 5">
            <a:extLst>
              <a:ext uri="{FF2B5EF4-FFF2-40B4-BE49-F238E27FC236}">
                <a16:creationId xmlns:a16="http://schemas.microsoft.com/office/drawing/2014/main" id="{71F48A97-2B68-4DE2-9628-4CF1882BB96C}"/>
              </a:ext>
            </a:extLst>
          </p:cNvPr>
          <p:cNvSpPr>
            <a:spLocks/>
          </p:cNvSpPr>
          <p:nvPr/>
        </p:nvSpPr>
        <p:spPr bwMode="auto">
          <a:xfrm>
            <a:off x="2015039" y="1075173"/>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chemeClr val="accent1">
              <a:lumMod val="50000"/>
            </a:schemeClr>
          </a:solidFill>
          <a:ln w="317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24712D22-CD50-4D12-B3EA-FACAD191041F}"/>
              </a:ext>
            </a:extLst>
          </p:cNvPr>
          <p:cNvSpPr>
            <a:spLocks/>
          </p:cNvSpPr>
          <p:nvPr/>
        </p:nvSpPr>
        <p:spPr bwMode="auto">
          <a:xfrm>
            <a:off x="2459540" y="1488027"/>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chemeClr val="accent1">
              <a:lumMod val="50000"/>
            </a:schemeClr>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55F77A0C-5430-4EEE-8858-F77B2B3C6B22}"/>
              </a:ext>
            </a:extLst>
          </p:cNvPr>
          <p:cNvSpPr>
            <a:spLocks/>
          </p:cNvSpPr>
          <p:nvPr/>
        </p:nvSpPr>
        <p:spPr bwMode="auto">
          <a:xfrm>
            <a:off x="3541304" y="1378700"/>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3813BA2E-A0ED-466C-A1BF-6344EF6AF64E}"/>
              </a:ext>
            </a:extLst>
          </p:cNvPr>
          <p:cNvSpPr>
            <a:spLocks/>
          </p:cNvSpPr>
          <p:nvPr/>
        </p:nvSpPr>
        <p:spPr bwMode="auto">
          <a:xfrm>
            <a:off x="4269193" y="1552760"/>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8368D117-A4D8-479A-9389-A7D6F2AA60C4}"/>
              </a:ext>
            </a:extLst>
          </p:cNvPr>
          <p:cNvSpPr>
            <a:spLocks/>
          </p:cNvSpPr>
          <p:nvPr/>
        </p:nvSpPr>
        <p:spPr bwMode="auto">
          <a:xfrm>
            <a:off x="5109286" y="1358561"/>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8C5665E2-19A1-47E3-B030-2E335F288AEF}"/>
              </a:ext>
            </a:extLst>
          </p:cNvPr>
          <p:cNvSpPr>
            <a:spLocks/>
          </p:cNvSpPr>
          <p:nvPr/>
        </p:nvSpPr>
        <p:spPr bwMode="auto">
          <a:xfrm>
            <a:off x="6178102" y="1175869"/>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0AF43045-CFD3-4EA8-9B80-AEC53DE3F725}"/>
              </a:ext>
            </a:extLst>
          </p:cNvPr>
          <p:cNvSpPr>
            <a:spLocks/>
          </p:cNvSpPr>
          <p:nvPr/>
        </p:nvSpPr>
        <p:spPr bwMode="auto">
          <a:xfrm>
            <a:off x="6070214" y="2730904"/>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5FF26F8C-B164-47D2-8445-08865A5B3283}"/>
              </a:ext>
            </a:extLst>
          </p:cNvPr>
          <p:cNvSpPr>
            <a:spLocks/>
          </p:cNvSpPr>
          <p:nvPr/>
        </p:nvSpPr>
        <p:spPr bwMode="auto">
          <a:xfrm>
            <a:off x="5581119" y="2525196"/>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97917D98-93B9-49F1-A6D5-6940BC0DBA6B}"/>
              </a:ext>
            </a:extLst>
          </p:cNvPr>
          <p:cNvSpPr>
            <a:spLocks/>
          </p:cNvSpPr>
          <p:nvPr/>
        </p:nvSpPr>
        <p:spPr bwMode="auto">
          <a:xfrm>
            <a:off x="4600051" y="1846217"/>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0DC875F8-A121-4C63-BAAA-21AFFDDB1CFC}"/>
              </a:ext>
            </a:extLst>
          </p:cNvPr>
          <p:cNvSpPr>
            <a:spLocks/>
          </p:cNvSpPr>
          <p:nvPr/>
        </p:nvSpPr>
        <p:spPr bwMode="auto">
          <a:xfrm>
            <a:off x="4011698" y="1801623"/>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62A11B39-E525-4BA2-8833-5A561EF66FE9}"/>
              </a:ext>
            </a:extLst>
          </p:cNvPr>
          <p:cNvSpPr>
            <a:spLocks/>
          </p:cNvSpPr>
          <p:nvPr/>
        </p:nvSpPr>
        <p:spPr bwMode="auto">
          <a:xfrm>
            <a:off x="3111188" y="2414431"/>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44F8DD4D-4031-4C78-8EF0-130815AD9101}"/>
              </a:ext>
            </a:extLst>
          </p:cNvPr>
          <p:cNvSpPr>
            <a:spLocks/>
          </p:cNvSpPr>
          <p:nvPr/>
        </p:nvSpPr>
        <p:spPr bwMode="auto">
          <a:xfrm>
            <a:off x="1651094" y="1426171"/>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chemeClr val="accent1">
              <a:lumMod val="50000"/>
            </a:schemeClr>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9EE8F393-0F94-4EE1-ADA3-453383D2714C}"/>
              </a:ext>
            </a:extLst>
          </p:cNvPr>
          <p:cNvSpPr>
            <a:spLocks/>
          </p:cNvSpPr>
          <p:nvPr/>
        </p:nvSpPr>
        <p:spPr bwMode="auto">
          <a:xfrm>
            <a:off x="1700004" y="2492111"/>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7E38DDEE-68E5-49AA-88BF-82D437479836}"/>
              </a:ext>
            </a:extLst>
          </p:cNvPr>
          <p:cNvSpPr>
            <a:spLocks/>
          </p:cNvSpPr>
          <p:nvPr/>
        </p:nvSpPr>
        <p:spPr bwMode="auto">
          <a:xfrm>
            <a:off x="3501025" y="3585382"/>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536142A1-6AC3-4E11-8C02-4BF0DB40E9F9}"/>
              </a:ext>
            </a:extLst>
          </p:cNvPr>
          <p:cNvSpPr>
            <a:spLocks/>
          </p:cNvSpPr>
          <p:nvPr/>
        </p:nvSpPr>
        <p:spPr bwMode="auto">
          <a:xfrm>
            <a:off x="3588775" y="3599767"/>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F42494CD-FEFD-4213-91E7-BA0A77AB5C3E}"/>
              </a:ext>
            </a:extLst>
          </p:cNvPr>
          <p:cNvSpPr>
            <a:spLocks/>
          </p:cNvSpPr>
          <p:nvPr/>
        </p:nvSpPr>
        <p:spPr bwMode="auto">
          <a:xfrm>
            <a:off x="4500793" y="3043062"/>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655A887D-B987-41C6-A61F-C9F7CE2528DD}"/>
              </a:ext>
            </a:extLst>
          </p:cNvPr>
          <p:cNvSpPr>
            <a:spLocks/>
          </p:cNvSpPr>
          <p:nvPr/>
        </p:nvSpPr>
        <p:spPr bwMode="auto">
          <a:xfrm>
            <a:off x="4817267" y="3478932"/>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B99B8DE5-FDB5-4CEA-899B-7BF783A9ED6A}"/>
              </a:ext>
            </a:extLst>
          </p:cNvPr>
          <p:cNvSpPr>
            <a:spLocks/>
          </p:cNvSpPr>
          <p:nvPr/>
        </p:nvSpPr>
        <p:spPr bwMode="auto">
          <a:xfrm>
            <a:off x="3923949" y="4301763"/>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784E8761-23EB-44D1-B35C-7EA914CABEE2}"/>
              </a:ext>
            </a:extLst>
          </p:cNvPr>
          <p:cNvSpPr>
            <a:spLocks/>
          </p:cNvSpPr>
          <p:nvPr/>
        </p:nvSpPr>
        <p:spPr bwMode="auto">
          <a:xfrm>
            <a:off x="2679633" y="3975220"/>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11B8E567-4FFB-45AE-947E-1621BF26BD35}"/>
              </a:ext>
            </a:extLst>
          </p:cNvPr>
          <p:cNvSpPr>
            <a:spLocks/>
          </p:cNvSpPr>
          <p:nvPr/>
        </p:nvSpPr>
        <p:spPr bwMode="auto">
          <a:xfrm>
            <a:off x="1225294" y="3169651"/>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6CC4CA61-3238-41A3-BCE1-3D6D39FE6AAD}"/>
              </a:ext>
            </a:extLst>
          </p:cNvPr>
          <p:cNvSpPr>
            <a:spLocks/>
          </p:cNvSpPr>
          <p:nvPr/>
        </p:nvSpPr>
        <p:spPr bwMode="auto">
          <a:xfrm>
            <a:off x="1192208" y="3720603"/>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3C34D307-09EE-44DA-B6E0-D1C30F80E4EF}"/>
              </a:ext>
            </a:extLst>
          </p:cNvPr>
          <p:cNvSpPr>
            <a:spLocks/>
          </p:cNvSpPr>
          <p:nvPr/>
        </p:nvSpPr>
        <p:spPr bwMode="auto">
          <a:xfrm>
            <a:off x="1964691" y="4336287"/>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07E0DFFB-6D67-4A3D-B234-86A9ED53CE51}"/>
              </a:ext>
            </a:extLst>
          </p:cNvPr>
          <p:cNvSpPr>
            <a:spLocks/>
          </p:cNvSpPr>
          <p:nvPr/>
        </p:nvSpPr>
        <p:spPr bwMode="auto">
          <a:xfrm>
            <a:off x="2422139" y="4326218"/>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27513A4C-A177-41EC-B561-51361A609F8B}"/>
              </a:ext>
            </a:extLst>
          </p:cNvPr>
          <p:cNvSpPr>
            <a:spLocks/>
          </p:cNvSpPr>
          <p:nvPr/>
        </p:nvSpPr>
        <p:spPr bwMode="auto">
          <a:xfrm>
            <a:off x="2147382" y="4530487"/>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A955CDDE-3873-452E-9C29-A17E85FD67F1}"/>
              </a:ext>
            </a:extLst>
          </p:cNvPr>
          <p:cNvSpPr>
            <a:spLocks/>
          </p:cNvSpPr>
          <p:nvPr/>
        </p:nvSpPr>
        <p:spPr bwMode="auto">
          <a:xfrm>
            <a:off x="2507011" y="4619675"/>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AF10A670-3412-44A5-B62C-8525E35D0868}"/>
              </a:ext>
            </a:extLst>
          </p:cNvPr>
          <p:cNvSpPr>
            <a:spLocks/>
          </p:cNvSpPr>
          <p:nvPr/>
        </p:nvSpPr>
        <p:spPr bwMode="auto">
          <a:xfrm>
            <a:off x="3419030" y="5064176"/>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618C0A87-AED5-4726-B6EA-4BE4BFB15D89}"/>
              </a:ext>
            </a:extLst>
          </p:cNvPr>
          <p:cNvSpPr>
            <a:spLocks/>
          </p:cNvSpPr>
          <p:nvPr/>
        </p:nvSpPr>
        <p:spPr bwMode="auto">
          <a:xfrm>
            <a:off x="3587336" y="4892993"/>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527CE9B4-55A4-45B1-8128-03DE1FAEA664}"/>
              </a:ext>
            </a:extLst>
          </p:cNvPr>
          <p:cNvSpPr>
            <a:spLocks/>
          </p:cNvSpPr>
          <p:nvPr/>
        </p:nvSpPr>
        <p:spPr bwMode="auto">
          <a:xfrm>
            <a:off x="3928264" y="5065614"/>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DFCAFD76-B5EB-4A68-9B6E-0409F8FBAF56}"/>
              </a:ext>
            </a:extLst>
          </p:cNvPr>
          <p:cNvSpPr>
            <a:spLocks noEditPoints="1"/>
          </p:cNvSpPr>
          <p:nvPr/>
        </p:nvSpPr>
        <p:spPr bwMode="auto">
          <a:xfrm>
            <a:off x="4099448" y="5010951"/>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32B1D485-87F9-4CA8-8851-0EE638B99F06}"/>
              </a:ext>
            </a:extLst>
          </p:cNvPr>
          <p:cNvSpPr>
            <a:spLocks noEditPoints="1"/>
          </p:cNvSpPr>
          <p:nvPr/>
        </p:nvSpPr>
        <p:spPr bwMode="auto">
          <a:xfrm>
            <a:off x="3883670" y="5784872"/>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324410FC-AA9B-48AC-86AF-7A038C46DB9A}"/>
              </a:ext>
            </a:extLst>
          </p:cNvPr>
          <p:cNvSpPr>
            <a:spLocks/>
          </p:cNvSpPr>
          <p:nvPr/>
        </p:nvSpPr>
        <p:spPr bwMode="auto">
          <a:xfrm>
            <a:off x="3705294" y="5489976"/>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47EA81D6-3BBC-4E78-B9A8-3739C0516F41}"/>
              </a:ext>
            </a:extLst>
          </p:cNvPr>
          <p:cNvSpPr>
            <a:spLocks/>
          </p:cNvSpPr>
          <p:nvPr/>
        </p:nvSpPr>
        <p:spPr bwMode="auto">
          <a:xfrm>
            <a:off x="3421907" y="5548956"/>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3FA4C786-44D4-4A7B-87AE-6DDA246D38D4}"/>
              </a:ext>
            </a:extLst>
          </p:cNvPr>
          <p:cNvSpPr>
            <a:spLocks noEditPoints="1"/>
          </p:cNvSpPr>
          <p:nvPr/>
        </p:nvSpPr>
        <p:spPr bwMode="auto">
          <a:xfrm>
            <a:off x="3286686" y="5666914"/>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67C0263A-8934-4EFF-9113-904E5399CBB4}"/>
              </a:ext>
            </a:extLst>
          </p:cNvPr>
          <p:cNvSpPr>
            <a:spLocks noEditPoints="1"/>
          </p:cNvSpPr>
          <p:nvPr/>
        </p:nvSpPr>
        <p:spPr bwMode="auto">
          <a:xfrm>
            <a:off x="2711280" y="5863990"/>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AAE8297E-5147-4C40-A325-A93F854ACE74}"/>
              </a:ext>
            </a:extLst>
          </p:cNvPr>
          <p:cNvSpPr>
            <a:spLocks noEditPoints="1"/>
          </p:cNvSpPr>
          <p:nvPr/>
        </p:nvSpPr>
        <p:spPr bwMode="auto">
          <a:xfrm>
            <a:off x="2485433" y="5233921"/>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35369055-EA12-45CB-A80D-51054F4F699D}"/>
              </a:ext>
            </a:extLst>
          </p:cNvPr>
          <p:cNvSpPr>
            <a:spLocks noEditPoints="1"/>
          </p:cNvSpPr>
          <p:nvPr/>
        </p:nvSpPr>
        <p:spPr bwMode="auto">
          <a:xfrm>
            <a:off x="1215224" y="5123155"/>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FD17E6E2-0505-4B32-AEF0-3050E19DAD2E}"/>
              </a:ext>
            </a:extLst>
          </p:cNvPr>
          <p:cNvSpPr>
            <a:spLocks/>
          </p:cNvSpPr>
          <p:nvPr/>
        </p:nvSpPr>
        <p:spPr bwMode="auto">
          <a:xfrm>
            <a:off x="1202278" y="4415405"/>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TextBox 42">
            <a:extLst>
              <a:ext uri="{FF2B5EF4-FFF2-40B4-BE49-F238E27FC236}">
                <a16:creationId xmlns:a16="http://schemas.microsoft.com/office/drawing/2014/main" id="{21A14DAA-BDCE-42C7-B9CE-52BD7B75ECAC}"/>
              </a:ext>
            </a:extLst>
          </p:cNvPr>
          <p:cNvSpPr txBox="1"/>
          <p:nvPr/>
        </p:nvSpPr>
        <p:spPr>
          <a:xfrm>
            <a:off x="5316186" y="4102278"/>
            <a:ext cx="773442" cy="523220"/>
          </a:xfrm>
          <a:prstGeom prst="rect">
            <a:avLst/>
          </a:prstGeom>
          <a:noFill/>
        </p:spPr>
        <p:txBody>
          <a:bodyPr wrap="square" rtlCol="0">
            <a:spAutoFit/>
          </a:bodyPr>
          <a:lstStyle/>
          <a:p>
            <a:pPr algn="ctr"/>
            <a:r>
              <a:rPr lang="en-US" sz="1400" dirty="0">
                <a:solidFill>
                  <a:schemeClr val="bg1"/>
                </a:solidFill>
              </a:rPr>
              <a:t>Taraba</a:t>
            </a:r>
          </a:p>
          <a:p>
            <a:pPr algn="ctr"/>
            <a:r>
              <a:rPr lang="en-US" sz="1400" dirty="0">
                <a:solidFill>
                  <a:schemeClr val="bg1"/>
                </a:solidFill>
              </a:rPr>
              <a:t>24%</a:t>
            </a:r>
            <a:endParaRPr lang="en-US" sz="1600" dirty="0">
              <a:solidFill>
                <a:schemeClr val="bg1"/>
              </a:solidFill>
            </a:endParaRPr>
          </a:p>
        </p:txBody>
      </p:sp>
      <p:sp>
        <p:nvSpPr>
          <p:cNvPr id="44" name="TextBox 43">
            <a:extLst>
              <a:ext uri="{FF2B5EF4-FFF2-40B4-BE49-F238E27FC236}">
                <a16:creationId xmlns:a16="http://schemas.microsoft.com/office/drawing/2014/main" id="{A59B4BBA-E916-4CCC-A7ED-3D64EEAED970}"/>
              </a:ext>
            </a:extLst>
          </p:cNvPr>
          <p:cNvSpPr txBox="1"/>
          <p:nvPr/>
        </p:nvSpPr>
        <p:spPr>
          <a:xfrm>
            <a:off x="4677889" y="3556350"/>
            <a:ext cx="889722" cy="523220"/>
          </a:xfrm>
          <a:prstGeom prst="rect">
            <a:avLst/>
          </a:prstGeom>
          <a:noFill/>
        </p:spPr>
        <p:txBody>
          <a:bodyPr wrap="square" rtlCol="0">
            <a:spAutoFit/>
          </a:bodyPr>
          <a:lstStyle/>
          <a:p>
            <a:pPr algn="ctr"/>
            <a:r>
              <a:rPr lang="en-US" sz="1400" dirty="0">
                <a:solidFill>
                  <a:schemeClr val="bg1"/>
                </a:solidFill>
              </a:rPr>
              <a:t>Plateau</a:t>
            </a:r>
          </a:p>
          <a:p>
            <a:pPr algn="ctr"/>
            <a:r>
              <a:rPr lang="en-US" sz="1400" dirty="0">
                <a:solidFill>
                  <a:schemeClr val="bg1"/>
                </a:solidFill>
              </a:rPr>
              <a:t>48%</a:t>
            </a:r>
            <a:endParaRPr lang="en-US" sz="1600" dirty="0">
              <a:solidFill>
                <a:schemeClr val="bg1"/>
              </a:solidFill>
            </a:endParaRPr>
          </a:p>
        </p:txBody>
      </p:sp>
      <p:sp>
        <p:nvSpPr>
          <p:cNvPr id="45" name="TextBox 44">
            <a:extLst>
              <a:ext uri="{FF2B5EF4-FFF2-40B4-BE49-F238E27FC236}">
                <a16:creationId xmlns:a16="http://schemas.microsoft.com/office/drawing/2014/main" id="{6478761F-D9D4-474C-9A2E-4C945250AEC5}"/>
              </a:ext>
            </a:extLst>
          </p:cNvPr>
          <p:cNvSpPr txBox="1"/>
          <p:nvPr/>
        </p:nvSpPr>
        <p:spPr>
          <a:xfrm>
            <a:off x="6070213" y="3254128"/>
            <a:ext cx="1347889" cy="523220"/>
          </a:xfrm>
          <a:prstGeom prst="rect">
            <a:avLst/>
          </a:prstGeom>
          <a:noFill/>
        </p:spPr>
        <p:txBody>
          <a:bodyPr wrap="square" rtlCol="0">
            <a:spAutoFit/>
          </a:bodyPr>
          <a:lstStyle/>
          <a:p>
            <a:pPr algn="ctr"/>
            <a:r>
              <a:rPr lang="en-US" sz="1400" dirty="0">
                <a:solidFill>
                  <a:schemeClr val="bg1"/>
                </a:solidFill>
              </a:rPr>
              <a:t>Adamawa</a:t>
            </a:r>
          </a:p>
          <a:p>
            <a:pPr algn="ctr"/>
            <a:r>
              <a:rPr lang="en-US" sz="1400" dirty="0">
                <a:solidFill>
                  <a:schemeClr val="bg1"/>
                </a:solidFill>
              </a:rPr>
              <a:t>37%</a:t>
            </a:r>
          </a:p>
        </p:txBody>
      </p:sp>
      <p:sp>
        <p:nvSpPr>
          <p:cNvPr id="46" name="TextBox 45">
            <a:extLst>
              <a:ext uri="{FF2B5EF4-FFF2-40B4-BE49-F238E27FC236}">
                <a16:creationId xmlns:a16="http://schemas.microsoft.com/office/drawing/2014/main" id="{9C215F20-F5E8-4A44-8896-8F464EE1CD3F}"/>
              </a:ext>
            </a:extLst>
          </p:cNvPr>
          <p:cNvSpPr txBox="1"/>
          <p:nvPr/>
        </p:nvSpPr>
        <p:spPr>
          <a:xfrm>
            <a:off x="4777458" y="2784974"/>
            <a:ext cx="889722" cy="523220"/>
          </a:xfrm>
          <a:prstGeom prst="rect">
            <a:avLst/>
          </a:prstGeom>
          <a:noFill/>
        </p:spPr>
        <p:txBody>
          <a:bodyPr wrap="square" rtlCol="0">
            <a:spAutoFit/>
          </a:bodyPr>
          <a:lstStyle/>
          <a:p>
            <a:pPr algn="ctr"/>
            <a:r>
              <a:rPr lang="en-US" sz="1400" dirty="0">
                <a:solidFill>
                  <a:schemeClr val="bg1"/>
                </a:solidFill>
              </a:rPr>
              <a:t>Bauchi</a:t>
            </a:r>
          </a:p>
          <a:p>
            <a:pPr algn="ctr"/>
            <a:r>
              <a:rPr lang="en-US" sz="1400" dirty="0">
                <a:solidFill>
                  <a:schemeClr val="bg1"/>
                </a:solidFill>
              </a:rPr>
              <a:t>20%</a:t>
            </a:r>
            <a:endParaRPr lang="en-US" sz="1600" dirty="0">
              <a:solidFill>
                <a:schemeClr val="bg1"/>
              </a:solidFill>
            </a:endParaRPr>
          </a:p>
        </p:txBody>
      </p:sp>
      <p:sp>
        <p:nvSpPr>
          <p:cNvPr id="47" name="TextBox 46">
            <a:extLst>
              <a:ext uri="{FF2B5EF4-FFF2-40B4-BE49-F238E27FC236}">
                <a16:creationId xmlns:a16="http://schemas.microsoft.com/office/drawing/2014/main" id="{CCCBD404-1F5F-4D42-A42F-EB0964BAC883}"/>
              </a:ext>
            </a:extLst>
          </p:cNvPr>
          <p:cNvSpPr txBox="1"/>
          <p:nvPr/>
        </p:nvSpPr>
        <p:spPr>
          <a:xfrm>
            <a:off x="5513029" y="2736030"/>
            <a:ext cx="773442" cy="523220"/>
          </a:xfrm>
          <a:prstGeom prst="rect">
            <a:avLst/>
          </a:prstGeom>
          <a:noFill/>
        </p:spPr>
        <p:txBody>
          <a:bodyPr wrap="square" rtlCol="0">
            <a:spAutoFit/>
          </a:bodyPr>
          <a:lstStyle/>
          <a:p>
            <a:pPr algn="ctr"/>
            <a:r>
              <a:rPr lang="en-US" sz="1400" dirty="0">
                <a:solidFill>
                  <a:schemeClr val="bg1"/>
                </a:solidFill>
              </a:rPr>
              <a:t>Gombe</a:t>
            </a:r>
          </a:p>
          <a:p>
            <a:pPr algn="ctr"/>
            <a:r>
              <a:rPr lang="en-US" sz="1400" dirty="0">
                <a:solidFill>
                  <a:schemeClr val="bg1"/>
                </a:solidFill>
              </a:rPr>
              <a:t>    18%</a:t>
            </a:r>
            <a:endParaRPr lang="en-US" sz="1600" dirty="0">
              <a:solidFill>
                <a:schemeClr val="bg1"/>
              </a:solidFill>
            </a:endParaRPr>
          </a:p>
        </p:txBody>
      </p:sp>
      <p:sp>
        <p:nvSpPr>
          <p:cNvPr id="48" name="TextBox 47">
            <a:extLst>
              <a:ext uri="{FF2B5EF4-FFF2-40B4-BE49-F238E27FC236}">
                <a16:creationId xmlns:a16="http://schemas.microsoft.com/office/drawing/2014/main" id="{E5DF97E7-AC58-4527-8FB3-04B14FD926E2}"/>
              </a:ext>
            </a:extLst>
          </p:cNvPr>
          <p:cNvSpPr txBox="1"/>
          <p:nvPr/>
        </p:nvSpPr>
        <p:spPr>
          <a:xfrm>
            <a:off x="6823996" y="1981550"/>
            <a:ext cx="773442" cy="523220"/>
          </a:xfrm>
          <a:prstGeom prst="rect">
            <a:avLst/>
          </a:prstGeom>
          <a:noFill/>
        </p:spPr>
        <p:txBody>
          <a:bodyPr wrap="square" rtlCol="0">
            <a:spAutoFit/>
          </a:bodyPr>
          <a:lstStyle/>
          <a:p>
            <a:pPr algn="ctr"/>
            <a:r>
              <a:rPr lang="en-US" sz="1400" dirty="0" err="1">
                <a:solidFill>
                  <a:schemeClr val="bg1"/>
                </a:solidFill>
              </a:rPr>
              <a:t>Borno</a:t>
            </a:r>
            <a:endParaRPr lang="en-US" sz="1400" dirty="0">
              <a:solidFill>
                <a:schemeClr val="bg1"/>
              </a:solidFill>
            </a:endParaRPr>
          </a:p>
          <a:p>
            <a:pPr algn="ctr"/>
            <a:r>
              <a:rPr lang="en-US" sz="1400" dirty="0">
                <a:solidFill>
                  <a:schemeClr val="bg1"/>
                </a:solidFill>
              </a:rPr>
              <a:t>22%</a:t>
            </a:r>
            <a:endParaRPr lang="en-US" sz="1600" dirty="0">
              <a:solidFill>
                <a:schemeClr val="bg1"/>
              </a:solidFill>
            </a:endParaRPr>
          </a:p>
        </p:txBody>
      </p:sp>
      <p:sp>
        <p:nvSpPr>
          <p:cNvPr id="49" name="TextBox 48">
            <a:extLst>
              <a:ext uri="{FF2B5EF4-FFF2-40B4-BE49-F238E27FC236}">
                <a16:creationId xmlns:a16="http://schemas.microsoft.com/office/drawing/2014/main" id="{C4E2EBE9-5BE9-475D-BDA9-EA30711AA8F2}"/>
              </a:ext>
            </a:extLst>
          </p:cNvPr>
          <p:cNvSpPr txBox="1"/>
          <p:nvPr/>
        </p:nvSpPr>
        <p:spPr>
          <a:xfrm>
            <a:off x="5804090" y="1736955"/>
            <a:ext cx="773442" cy="523220"/>
          </a:xfrm>
          <a:prstGeom prst="rect">
            <a:avLst/>
          </a:prstGeom>
          <a:noFill/>
        </p:spPr>
        <p:txBody>
          <a:bodyPr wrap="square" rtlCol="0">
            <a:spAutoFit/>
          </a:bodyPr>
          <a:lstStyle/>
          <a:p>
            <a:pPr algn="ctr"/>
            <a:r>
              <a:rPr lang="en-US" sz="1400" dirty="0" err="1">
                <a:solidFill>
                  <a:schemeClr val="bg1"/>
                </a:solidFill>
              </a:rPr>
              <a:t>Yobe</a:t>
            </a:r>
            <a:endParaRPr lang="en-US" sz="1400" dirty="0">
              <a:solidFill>
                <a:schemeClr val="bg1"/>
              </a:solidFill>
            </a:endParaRPr>
          </a:p>
          <a:p>
            <a:pPr algn="ctr"/>
            <a:r>
              <a:rPr lang="en-US" sz="1400" dirty="0">
                <a:solidFill>
                  <a:schemeClr val="bg1"/>
                </a:solidFill>
              </a:rPr>
              <a:t>21%</a:t>
            </a:r>
            <a:endParaRPr lang="en-US" sz="1600" dirty="0">
              <a:solidFill>
                <a:schemeClr val="bg1"/>
              </a:solidFill>
            </a:endParaRPr>
          </a:p>
        </p:txBody>
      </p:sp>
      <p:sp>
        <p:nvSpPr>
          <p:cNvPr id="50" name="TextBox 49">
            <a:extLst>
              <a:ext uri="{FF2B5EF4-FFF2-40B4-BE49-F238E27FC236}">
                <a16:creationId xmlns:a16="http://schemas.microsoft.com/office/drawing/2014/main" id="{8004C03D-900D-4482-97CE-077F724181A2}"/>
              </a:ext>
            </a:extLst>
          </p:cNvPr>
          <p:cNvSpPr txBox="1"/>
          <p:nvPr/>
        </p:nvSpPr>
        <p:spPr>
          <a:xfrm>
            <a:off x="4722565" y="1685303"/>
            <a:ext cx="773442" cy="523220"/>
          </a:xfrm>
          <a:prstGeom prst="rect">
            <a:avLst/>
          </a:prstGeom>
          <a:noFill/>
        </p:spPr>
        <p:txBody>
          <a:bodyPr wrap="square" rtlCol="0">
            <a:spAutoFit/>
          </a:bodyPr>
          <a:lstStyle/>
          <a:p>
            <a:pPr algn="ctr"/>
            <a:r>
              <a:rPr lang="en-US" sz="1400" dirty="0">
                <a:solidFill>
                  <a:schemeClr val="bg1"/>
                </a:solidFill>
              </a:rPr>
              <a:t>Jigawa</a:t>
            </a:r>
          </a:p>
          <a:p>
            <a:pPr algn="ctr"/>
            <a:r>
              <a:rPr lang="en-US" sz="1400" dirty="0">
                <a:solidFill>
                  <a:schemeClr val="bg1"/>
                </a:solidFill>
              </a:rPr>
              <a:t>24%</a:t>
            </a:r>
            <a:endParaRPr lang="en-US" sz="1600" dirty="0">
              <a:solidFill>
                <a:schemeClr val="bg1"/>
              </a:solidFill>
            </a:endParaRPr>
          </a:p>
        </p:txBody>
      </p:sp>
      <p:sp>
        <p:nvSpPr>
          <p:cNvPr id="51" name="TextBox 50">
            <a:extLst>
              <a:ext uri="{FF2B5EF4-FFF2-40B4-BE49-F238E27FC236}">
                <a16:creationId xmlns:a16="http://schemas.microsoft.com/office/drawing/2014/main" id="{360254C2-987A-4CFA-82A8-A0B99B8DBE7F}"/>
              </a:ext>
            </a:extLst>
          </p:cNvPr>
          <p:cNvSpPr txBox="1"/>
          <p:nvPr/>
        </p:nvSpPr>
        <p:spPr>
          <a:xfrm>
            <a:off x="4137011" y="2011323"/>
            <a:ext cx="773442" cy="523220"/>
          </a:xfrm>
          <a:prstGeom prst="rect">
            <a:avLst/>
          </a:prstGeom>
          <a:noFill/>
        </p:spPr>
        <p:txBody>
          <a:bodyPr wrap="square" rtlCol="0">
            <a:spAutoFit/>
          </a:bodyPr>
          <a:lstStyle/>
          <a:p>
            <a:pPr algn="ctr"/>
            <a:r>
              <a:rPr lang="en-US" sz="1400" dirty="0">
                <a:solidFill>
                  <a:schemeClr val="bg1"/>
                </a:solidFill>
              </a:rPr>
              <a:t>Kano</a:t>
            </a:r>
          </a:p>
          <a:p>
            <a:pPr algn="ctr"/>
            <a:r>
              <a:rPr lang="en-US" sz="1400" dirty="0">
                <a:solidFill>
                  <a:schemeClr val="bg1"/>
                </a:solidFill>
              </a:rPr>
              <a:t>34%</a:t>
            </a:r>
            <a:endParaRPr lang="en-US" sz="1600" dirty="0">
              <a:solidFill>
                <a:schemeClr val="bg1"/>
              </a:solidFill>
            </a:endParaRPr>
          </a:p>
        </p:txBody>
      </p:sp>
      <p:sp>
        <p:nvSpPr>
          <p:cNvPr id="52" name="TextBox 51">
            <a:extLst>
              <a:ext uri="{FF2B5EF4-FFF2-40B4-BE49-F238E27FC236}">
                <a16:creationId xmlns:a16="http://schemas.microsoft.com/office/drawing/2014/main" id="{D31D8237-5F0C-4261-8821-5FDBAC38AE5E}"/>
              </a:ext>
            </a:extLst>
          </p:cNvPr>
          <p:cNvSpPr txBox="1"/>
          <p:nvPr/>
        </p:nvSpPr>
        <p:spPr>
          <a:xfrm>
            <a:off x="3607954" y="1498606"/>
            <a:ext cx="773442" cy="523220"/>
          </a:xfrm>
          <a:prstGeom prst="rect">
            <a:avLst/>
          </a:prstGeom>
          <a:noFill/>
        </p:spPr>
        <p:txBody>
          <a:bodyPr wrap="square" rtlCol="0">
            <a:spAutoFit/>
          </a:bodyPr>
          <a:lstStyle/>
          <a:p>
            <a:pPr algn="ctr"/>
            <a:r>
              <a:rPr lang="en-US" sz="1400" dirty="0">
                <a:solidFill>
                  <a:schemeClr val="bg1"/>
                </a:solidFill>
              </a:rPr>
              <a:t>Katsina</a:t>
            </a:r>
          </a:p>
          <a:p>
            <a:pPr algn="ctr"/>
            <a:r>
              <a:rPr lang="en-US" sz="1400" dirty="0">
                <a:solidFill>
                  <a:schemeClr val="bg1"/>
                </a:solidFill>
              </a:rPr>
              <a:t>21%</a:t>
            </a:r>
            <a:endParaRPr lang="en-US" sz="1600" dirty="0">
              <a:solidFill>
                <a:schemeClr val="bg1"/>
              </a:solidFill>
            </a:endParaRPr>
          </a:p>
        </p:txBody>
      </p:sp>
      <p:sp>
        <p:nvSpPr>
          <p:cNvPr id="53" name="TextBox 52">
            <a:extLst>
              <a:ext uri="{FF2B5EF4-FFF2-40B4-BE49-F238E27FC236}">
                <a16:creationId xmlns:a16="http://schemas.microsoft.com/office/drawing/2014/main" id="{0D65020C-8D35-4236-8B1A-B823AE32907B}"/>
              </a:ext>
            </a:extLst>
          </p:cNvPr>
          <p:cNvSpPr txBox="1"/>
          <p:nvPr/>
        </p:nvSpPr>
        <p:spPr>
          <a:xfrm>
            <a:off x="2847107" y="1955142"/>
            <a:ext cx="773442" cy="523220"/>
          </a:xfrm>
          <a:prstGeom prst="rect">
            <a:avLst/>
          </a:prstGeom>
          <a:noFill/>
        </p:spPr>
        <p:txBody>
          <a:bodyPr wrap="square" rtlCol="0">
            <a:spAutoFit/>
          </a:bodyPr>
          <a:lstStyle/>
          <a:p>
            <a:pPr algn="ctr"/>
            <a:r>
              <a:rPr lang="en-US" sz="1400" dirty="0">
                <a:solidFill>
                  <a:schemeClr val="bg1"/>
                </a:solidFill>
              </a:rPr>
              <a:t>Zamfara</a:t>
            </a:r>
          </a:p>
          <a:p>
            <a:pPr algn="ctr"/>
            <a:r>
              <a:rPr lang="en-US" sz="1400" dirty="0">
                <a:solidFill>
                  <a:schemeClr val="bg1"/>
                </a:solidFill>
              </a:rPr>
              <a:t>7%</a:t>
            </a:r>
            <a:endParaRPr lang="en-US" sz="1600" dirty="0">
              <a:solidFill>
                <a:schemeClr val="bg1"/>
              </a:solidFill>
            </a:endParaRPr>
          </a:p>
        </p:txBody>
      </p:sp>
      <p:sp>
        <p:nvSpPr>
          <p:cNvPr id="54" name="TextBox 53">
            <a:extLst>
              <a:ext uri="{FF2B5EF4-FFF2-40B4-BE49-F238E27FC236}">
                <a16:creationId xmlns:a16="http://schemas.microsoft.com/office/drawing/2014/main" id="{2AFCE6BE-2864-4488-9CB4-59A584E19170}"/>
              </a:ext>
            </a:extLst>
          </p:cNvPr>
          <p:cNvSpPr txBox="1"/>
          <p:nvPr/>
        </p:nvSpPr>
        <p:spPr>
          <a:xfrm>
            <a:off x="3670771" y="2687781"/>
            <a:ext cx="773442" cy="523220"/>
          </a:xfrm>
          <a:prstGeom prst="rect">
            <a:avLst/>
          </a:prstGeom>
          <a:noFill/>
        </p:spPr>
        <p:txBody>
          <a:bodyPr wrap="square" rtlCol="0">
            <a:spAutoFit/>
          </a:bodyPr>
          <a:lstStyle/>
          <a:p>
            <a:pPr algn="ctr"/>
            <a:r>
              <a:rPr lang="en-US" sz="1400" dirty="0">
                <a:solidFill>
                  <a:schemeClr val="bg1"/>
                </a:solidFill>
              </a:rPr>
              <a:t>Kaduna</a:t>
            </a:r>
          </a:p>
          <a:p>
            <a:pPr algn="ctr"/>
            <a:r>
              <a:rPr lang="en-US" sz="1400" dirty="0">
                <a:solidFill>
                  <a:schemeClr val="bg1"/>
                </a:solidFill>
              </a:rPr>
              <a:t>22%</a:t>
            </a:r>
            <a:endParaRPr lang="en-US" sz="1600" dirty="0">
              <a:solidFill>
                <a:schemeClr val="bg1"/>
              </a:solidFill>
            </a:endParaRPr>
          </a:p>
        </p:txBody>
      </p:sp>
      <p:sp>
        <p:nvSpPr>
          <p:cNvPr id="55" name="TextBox 54">
            <a:extLst>
              <a:ext uri="{FF2B5EF4-FFF2-40B4-BE49-F238E27FC236}">
                <a16:creationId xmlns:a16="http://schemas.microsoft.com/office/drawing/2014/main" id="{1F884A46-2E86-4757-A827-8E92D95E7BE5}"/>
              </a:ext>
            </a:extLst>
          </p:cNvPr>
          <p:cNvSpPr txBox="1"/>
          <p:nvPr/>
        </p:nvSpPr>
        <p:spPr>
          <a:xfrm>
            <a:off x="3787854" y="3861316"/>
            <a:ext cx="991448" cy="523220"/>
          </a:xfrm>
          <a:prstGeom prst="rect">
            <a:avLst/>
          </a:prstGeom>
          <a:noFill/>
        </p:spPr>
        <p:txBody>
          <a:bodyPr wrap="square" rtlCol="0">
            <a:spAutoFit/>
          </a:bodyPr>
          <a:lstStyle/>
          <a:p>
            <a:pPr algn="ctr"/>
            <a:r>
              <a:rPr lang="en-US" sz="1400" dirty="0">
                <a:solidFill>
                  <a:schemeClr val="bg1"/>
                </a:solidFill>
              </a:rPr>
              <a:t>  Nasarawa</a:t>
            </a:r>
          </a:p>
          <a:p>
            <a:pPr algn="ctr"/>
            <a:r>
              <a:rPr lang="en-US" sz="1400" dirty="0">
                <a:solidFill>
                  <a:schemeClr val="bg1"/>
                </a:solidFill>
              </a:rPr>
              <a:t>39%</a:t>
            </a:r>
            <a:endParaRPr lang="en-US" sz="1600" dirty="0">
              <a:solidFill>
                <a:schemeClr val="bg1"/>
              </a:solidFill>
            </a:endParaRPr>
          </a:p>
        </p:txBody>
      </p:sp>
      <p:sp>
        <p:nvSpPr>
          <p:cNvPr id="56" name="TextBox 55">
            <a:extLst>
              <a:ext uri="{FF2B5EF4-FFF2-40B4-BE49-F238E27FC236}">
                <a16:creationId xmlns:a16="http://schemas.microsoft.com/office/drawing/2014/main" id="{3DD57D79-C04C-4C63-BB49-912835A0CB5B}"/>
              </a:ext>
            </a:extLst>
          </p:cNvPr>
          <p:cNvSpPr txBox="1"/>
          <p:nvPr/>
        </p:nvSpPr>
        <p:spPr>
          <a:xfrm>
            <a:off x="2513244" y="2978529"/>
            <a:ext cx="773442" cy="523220"/>
          </a:xfrm>
          <a:prstGeom prst="rect">
            <a:avLst/>
          </a:prstGeom>
          <a:noFill/>
        </p:spPr>
        <p:txBody>
          <a:bodyPr wrap="square" rtlCol="0">
            <a:spAutoFit/>
          </a:bodyPr>
          <a:lstStyle/>
          <a:p>
            <a:pPr algn="ctr"/>
            <a:r>
              <a:rPr lang="en-US" sz="1400" dirty="0">
                <a:solidFill>
                  <a:schemeClr val="bg1"/>
                </a:solidFill>
              </a:rPr>
              <a:t>Niger</a:t>
            </a:r>
          </a:p>
          <a:p>
            <a:pPr algn="ctr"/>
            <a:r>
              <a:rPr lang="en-US" sz="1400" dirty="0">
                <a:solidFill>
                  <a:schemeClr val="bg1"/>
                </a:solidFill>
              </a:rPr>
              <a:t>23%</a:t>
            </a:r>
            <a:endParaRPr lang="en-US" sz="1600" dirty="0">
              <a:solidFill>
                <a:schemeClr val="bg1"/>
              </a:solidFill>
            </a:endParaRPr>
          </a:p>
        </p:txBody>
      </p:sp>
      <p:sp>
        <p:nvSpPr>
          <p:cNvPr id="57" name="TextBox 56">
            <a:extLst>
              <a:ext uri="{FF2B5EF4-FFF2-40B4-BE49-F238E27FC236}">
                <a16:creationId xmlns:a16="http://schemas.microsoft.com/office/drawing/2014/main" id="{2D755137-59C2-4661-B741-FDC0450B66F9}"/>
              </a:ext>
            </a:extLst>
          </p:cNvPr>
          <p:cNvSpPr txBox="1"/>
          <p:nvPr/>
        </p:nvSpPr>
        <p:spPr>
          <a:xfrm>
            <a:off x="2344692" y="1272282"/>
            <a:ext cx="773442" cy="523220"/>
          </a:xfrm>
          <a:prstGeom prst="rect">
            <a:avLst/>
          </a:prstGeom>
          <a:noFill/>
        </p:spPr>
        <p:txBody>
          <a:bodyPr wrap="square" rtlCol="0">
            <a:spAutoFit/>
          </a:bodyPr>
          <a:lstStyle/>
          <a:p>
            <a:pPr algn="ctr"/>
            <a:r>
              <a:rPr lang="en-US" sz="1400" dirty="0">
                <a:solidFill>
                  <a:schemeClr val="bg1"/>
                </a:solidFill>
              </a:rPr>
              <a:t>Sokoto</a:t>
            </a:r>
          </a:p>
          <a:p>
            <a:pPr algn="ctr"/>
            <a:r>
              <a:rPr lang="en-US" sz="1400" dirty="0">
                <a:solidFill>
                  <a:schemeClr val="bg1"/>
                </a:solidFill>
              </a:rPr>
              <a:t>5%</a:t>
            </a:r>
            <a:endParaRPr lang="en-US" sz="1600" dirty="0">
              <a:solidFill>
                <a:schemeClr val="bg1"/>
              </a:solidFill>
            </a:endParaRPr>
          </a:p>
        </p:txBody>
      </p:sp>
      <p:sp>
        <p:nvSpPr>
          <p:cNvPr id="58" name="TextBox 57">
            <a:extLst>
              <a:ext uri="{FF2B5EF4-FFF2-40B4-BE49-F238E27FC236}">
                <a16:creationId xmlns:a16="http://schemas.microsoft.com/office/drawing/2014/main" id="{6B22523B-74CE-4F5F-870D-A676A7C062B1}"/>
              </a:ext>
            </a:extLst>
          </p:cNvPr>
          <p:cNvSpPr txBox="1"/>
          <p:nvPr/>
        </p:nvSpPr>
        <p:spPr>
          <a:xfrm>
            <a:off x="1628318" y="1753114"/>
            <a:ext cx="773442" cy="523220"/>
          </a:xfrm>
          <a:prstGeom prst="rect">
            <a:avLst/>
          </a:prstGeom>
          <a:noFill/>
        </p:spPr>
        <p:txBody>
          <a:bodyPr wrap="square" rtlCol="0">
            <a:spAutoFit/>
          </a:bodyPr>
          <a:lstStyle/>
          <a:p>
            <a:pPr algn="ctr"/>
            <a:r>
              <a:rPr lang="en-US" sz="1400" dirty="0">
                <a:solidFill>
                  <a:schemeClr val="bg1"/>
                </a:solidFill>
              </a:rPr>
              <a:t>Kebbi</a:t>
            </a:r>
          </a:p>
          <a:p>
            <a:pPr algn="ctr"/>
            <a:r>
              <a:rPr lang="en-US" sz="1400" dirty="0">
                <a:solidFill>
                  <a:schemeClr val="bg1"/>
                </a:solidFill>
              </a:rPr>
              <a:t>6%</a:t>
            </a:r>
            <a:endParaRPr lang="en-US" sz="1600" dirty="0">
              <a:solidFill>
                <a:schemeClr val="bg1"/>
              </a:solidFill>
            </a:endParaRPr>
          </a:p>
        </p:txBody>
      </p:sp>
      <p:sp>
        <p:nvSpPr>
          <p:cNvPr id="59" name="TextBox 58">
            <a:extLst>
              <a:ext uri="{FF2B5EF4-FFF2-40B4-BE49-F238E27FC236}">
                <a16:creationId xmlns:a16="http://schemas.microsoft.com/office/drawing/2014/main" id="{6EB8BDFA-09FA-476C-B957-52E56404B5E2}"/>
              </a:ext>
            </a:extLst>
          </p:cNvPr>
          <p:cNvSpPr txBox="1"/>
          <p:nvPr/>
        </p:nvSpPr>
        <p:spPr>
          <a:xfrm>
            <a:off x="477110" y="2780978"/>
            <a:ext cx="1130180" cy="523220"/>
          </a:xfrm>
          <a:prstGeom prst="rect">
            <a:avLst/>
          </a:prstGeom>
          <a:noFill/>
        </p:spPr>
        <p:txBody>
          <a:bodyPr wrap="square" rtlCol="0">
            <a:spAutoFit/>
          </a:bodyPr>
          <a:lstStyle/>
          <a:p>
            <a:pPr algn="ctr"/>
            <a:r>
              <a:rPr lang="en-US" sz="1400" dirty="0"/>
              <a:t>FCT-Abuja</a:t>
            </a:r>
          </a:p>
          <a:p>
            <a:pPr algn="ctr"/>
            <a:r>
              <a:rPr lang="en-US" sz="1400" dirty="0"/>
              <a:t>50%</a:t>
            </a:r>
            <a:endParaRPr lang="en-US" sz="1600" dirty="0"/>
          </a:p>
        </p:txBody>
      </p:sp>
      <p:sp>
        <p:nvSpPr>
          <p:cNvPr id="60" name="TextBox 59">
            <a:extLst>
              <a:ext uri="{FF2B5EF4-FFF2-40B4-BE49-F238E27FC236}">
                <a16:creationId xmlns:a16="http://schemas.microsoft.com/office/drawing/2014/main" id="{5ADB1705-7059-408D-A5EA-BD2B7E7DB6C5}"/>
              </a:ext>
            </a:extLst>
          </p:cNvPr>
          <p:cNvSpPr txBox="1"/>
          <p:nvPr/>
        </p:nvSpPr>
        <p:spPr>
          <a:xfrm>
            <a:off x="2041300" y="3781381"/>
            <a:ext cx="773442" cy="523220"/>
          </a:xfrm>
          <a:prstGeom prst="rect">
            <a:avLst/>
          </a:prstGeom>
          <a:noFill/>
        </p:spPr>
        <p:txBody>
          <a:bodyPr wrap="square" rtlCol="0">
            <a:spAutoFit/>
          </a:bodyPr>
          <a:lstStyle/>
          <a:p>
            <a:pPr algn="ctr"/>
            <a:r>
              <a:rPr lang="en-US" sz="1400" dirty="0" err="1">
                <a:solidFill>
                  <a:schemeClr val="bg1"/>
                </a:solidFill>
              </a:rPr>
              <a:t>Kwara</a:t>
            </a:r>
            <a:endParaRPr lang="en-US" sz="1400" dirty="0">
              <a:solidFill>
                <a:schemeClr val="bg1"/>
              </a:solidFill>
            </a:endParaRPr>
          </a:p>
          <a:p>
            <a:pPr algn="ctr"/>
            <a:r>
              <a:rPr lang="en-US" sz="1400" dirty="0">
                <a:solidFill>
                  <a:schemeClr val="bg1"/>
                </a:solidFill>
              </a:rPr>
              <a:t>29%</a:t>
            </a:r>
            <a:endParaRPr lang="en-US" sz="1600" dirty="0">
              <a:solidFill>
                <a:schemeClr val="bg1"/>
              </a:solidFill>
            </a:endParaRPr>
          </a:p>
        </p:txBody>
      </p:sp>
      <p:sp>
        <p:nvSpPr>
          <p:cNvPr id="61" name="TextBox 60">
            <a:extLst>
              <a:ext uri="{FF2B5EF4-FFF2-40B4-BE49-F238E27FC236}">
                <a16:creationId xmlns:a16="http://schemas.microsoft.com/office/drawing/2014/main" id="{98F06FDD-6BA4-4F83-BA26-20AC090C3B48}"/>
              </a:ext>
            </a:extLst>
          </p:cNvPr>
          <p:cNvSpPr txBox="1"/>
          <p:nvPr/>
        </p:nvSpPr>
        <p:spPr>
          <a:xfrm>
            <a:off x="1329517" y="3969865"/>
            <a:ext cx="773442" cy="523220"/>
          </a:xfrm>
          <a:prstGeom prst="rect">
            <a:avLst/>
          </a:prstGeom>
          <a:noFill/>
        </p:spPr>
        <p:txBody>
          <a:bodyPr wrap="square" rtlCol="0">
            <a:spAutoFit/>
          </a:bodyPr>
          <a:lstStyle/>
          <a:p>
            <a:pPr algn="ctr"/>
            <a:r>
              <a:rPr lang="en-US" sz="1400" dirty="0">
                <a:solidFill>
                  <a:schemeClr val="bg1"/>
                </a:solidFill>
              </a:rPr>
              <a:t>Oyo</a:t>
            </a:r>
          </a:p>
          <a:p>
            <a:pPr algn="ctr"/>
            <a:r>
              <a:rPr lang="en-US" sz="1400" dirty="0">
                <a:solidFill>
                  <a:schemeClr val="bg1"/>
                </a:solidFill>
              </a:rPr>
              <a:t>23%</a:t>
            </a:r>
            <a:endParaRPr lang="en-US" sz="1600" dirty="0">
              <a:solidFill>
                <a:schemeClr val="bg1"/>
              </a:solidFill>
            </a:endParaRPr>
          </a:p>
        </p:txBody>
      </p:sp>
      <p:sp>
        <p:nvSpPr>
          <p:cNvPr id="62" name="TextBox 61">
            <a:extLst>
              <a:ext uri="{FF2B5EF4-FFF2-40B4-BE49-F238E27FC236}">
                <a16:creationId xmlns:a16="http://schemas.microsoft.com/office/drawing/2014/main" id="{06A4C2AC-6981-4A12-876F-0FC3F7CDE831}"/>
              </a:ext>
            </a:extLst>
          </p:cNvPr>
          <p:cNvSpPr txBox="1"/>
          <p:nvPr/>
        </p:nvSpPr>
        <p:spPr>
          <a:xfrm>
            <a:off x="4285016" y="4506637"/>
            <a:ext cx="773442" cy="523220"/>
          </a:xfrm>
          <a:prstGeom prst="rect">
            <a:avLst/>
          </a:prstGeom>
          <a:noFill/>
        </p:spPr>
        <p:txBody>
          <a:bodyPr wrap="square" rtlCol="0">
            <a:spAutoFit/>
          </a:bodyPr>
          <a:lstStyle/>
          <a:p>
            <a:pPr algn="ctr"/>
            <a:r>
              <a:rPr lang="en-US" sz="1400" dirty="0">
                <a:solidFill>
                  <a:schemeClr val="bg1"/>
                </a:solidFill>
              </a:rPr>
              <a:t>Benue</a:t>
            </a:r>
          </a:p>
          <a:p>
            <a:pPr algn="ctr"/>
            <a:r>
              <a:rPr lang="en-US" sz="1400" dirty="0">
                <a:solidFill>
                  <a:schemeClr val="bg1"/>
                </a:solidFill>
              </a:rPr>
              <a:t>27%</a:t>
            </a:r>
            <a:endParaRPr lang="en-US" sz="1600" dirty="0">
              <a:solidFill>
                <a:schemeClr val="bg1"/>
              </a:solidFill>
            </a:endParaRPr>
          </a:p>
        </p:txBody>
      </p:sp>
      <p:sp>
        <p:nvSpPr>
          <p:cNvPr id="63" name="TextBox 62">
            <a:extLst>
              <a:ext uri="{FF2B5EF4-FFF2-40B4-BE49-F238E27FC236}">
                <a16:creationId xmlns:a16="http://schemas.microsoft.com/office/drawing/2014/main" id="{E70AE00E-CAA5-40BE-9BD9-362FF4318E8B}"/>
              </a:ext>
            </a:extLst>
          </p:cNvPr>
          <p:cNvSpPr txBox="1"/>
          <p:nvPr/>
        </p:nvSpPr>
        <p:spPr>
          <a:xfrm>
            <a:off x="3026204" y="4224417"/>
            <a:ext cx="773442" cy="523220"/>
          </a:xfrm>
          <a:prstGeom prst="rect">
            <a:avLst/>
          </a:prstGeom>
          <a:noFill/>
        </p:spPr>
        <p:txBody>
          <a:bodyPr wrap="square" rtlCol="0">
            <a:spAutoFit/>
          </a:bodyPr>
          <a:lstStyle/>
          <a:p>
            <a:pPr algn="ctr"/>
            <a:r>
              <a:rPr lang="en-US" sz="1400" dirty="0">
                <a:solidFill>
                  <a:schemeClr val="bg1"/>
                </a:solidFill>
              </a:rPr>
              <a:t>Kogi</a:t>
            </a:r>
          </a:p>
          <a:p>
            <a:pPr algn="ctr"/>
            <a:r>
              <a:rPr lang="en-US" sz="1400" dirty="0">
                <a:solidFill>
                  <a:schemeClr val="bg1"/>
                </a:solidFill>
              </a:rPr>
              <a:t>26%</a:t>
            </a:r>
            <a:endParaRPr lang="en-US" sz="1600" dirty="0">
              <a:solidFill>
                <a:schemeClr val="bg1"/>
              </a:solidFill>
            </a:endParaRPr>
          </a:p>
        </p:txBody>
      </p:sp>
      <p:sp>
        <p:nvSpPr>
          <p:cNvPr id="64" name="TextBox 63">
            <a:extLst>
              <a:ext uri="{FF2B5EF4-FFF2-40B4-BE49-F238E27FC236}">
                <a16:creationId xmlns:a16="http://schemas.microsoft.com/office/drawing/2014/main" id="{34680D18-D1C0-4038-913C-AA206FF1C29C}"/>
              </a:ext>
            </a:extLst>
          </p:cNvPr>
          <p:cNvSpPr txBox="1"/>
          <p:nvPr/>
        </p:nvSpPr>
        <p:spPr>
          <a:xfrm>
            <a:off x="4034658" y="5455144"/>
            <a:ext cx="773442" cy="738664"/>
          </a:xfrm>
          <a:prstGeom prst="rect">
            <a:avLst/>
          </a:prstGeom>
          <a:noFill/>
        </p:spPr>
        <p:txBody>
          <a:bodyPr wrap="square" rtlCol="0">
            <a:spAutoFit/>
          </a:bodyPr>
          <a:lstStyle/>
          <a:p>
            <a:pPr algn="ctr"/>
            <a:r>
              <a:rPr lang="en-US" sz="1400" dirty="0">
                <a:solidFill>
                  <a:schemeClr val="bg1"/>
                </a:solidFill>
              </a:rPr>
              <a:t>Cross</a:t>
            </a:r>
          </a:p>
          <a:p>
            <a:pPr algn="ctr"/>
            <a:r>
              <a:rPr lang="en-US" sz="1400" dirty="0">
                <a:solidFill>
                  <a:schemeClr val="bg1"/>
                </a:solidFill>
              </a:rPr>
              <a:t>River</a:t>
            </a:r>
          </a:p>
          <a:p>
            <a:pPr algn="ctr"/>
            <a:r>
              <a:rPr lang="en-US" sz="1400" dirty="0">
                <a:solidFill>
                  <a:schemeClr val="bg1"/>
                </a:solidFill>
              </a:rPr>
              <a:t>46%</a:t>
            </a:r>
            <a:endParaRPr lang="en-US" sz="1600" dirty="0">
              <a:solidFill>
                <a:schemeClr val="bg1"/>
              </a:solidFill>
            </a:endParaRPr>
          </a:p>
        </p:txBody>
      </p:sp>
      <p:sp>
        <p:nvSpPr>
          <p:cNvPr id="65" name="TextBox 64">
            <a:extLst>
              <a:ext uri="{FF2B5EF4-FFF2-40B4-BE49-F238E27FC236}">
                <a16:creationId xmlns:a16="http://schemas.microsoft.com/office/drawing/2014/main" id="{BBC33662-9FBC-45B9-B39B-1AC7656F5CA0}"/>
              </a:ext>
            </a:extLst>
          </p:cNvPr>
          <p:cNvSpPr txBox="1"/>
          <p:nvPr/>
        </p:nvSpPr>
        <p:spPr>
          <a:xfrm>
            <a:off x="4127216" y="6254299"/>
            <a:ext cx="1309467" cy="523220"/>
          </a:xfrm>
          <a:prstGeom prst="rect">
            <a:avLst/>
          </a:prstGeom>
          <a:noFill/>
        </p:spPr>
        <p:txBody>
          <a:bodyPr wrap="square" rtlCol="0">
            <a:spAutoFit/>
          </a:bodyPr>
          <a:lstStyle/>
          <a:p>
            <a:pPr algn="ctr"/>
            <a:r>
              <a:rPr lang="en-US" sz="1400" dirty="0" err="1"/>
              <a:t>Akwa</a:t>
            </a:r>
            <a:r>
              <a:rPr lang="en-US" sz="1400" dirty="0"/>
              <a:t> Ibom</a:t>
            </a:r>
          </a:p>
          <a:p>
            <a:pPr algn="ctr"/>
            <a:r>
              <a:rPr lang="en-US" sz="1400" dirty="0"/>
              <a:t>42%</a:t>
            </a:r>
            <a:endParaRPr lang="en-US" sz="1600" dirty="0"/>
          </a:p>
        </p:txBody>
      </p:sp>
      <p:sp>
        <p:nvSpPr>
          <p:cNvPr id="66" name="TextBox 65">
            <a:extLst>
              <a:ext uri="{FF2B5EF4-FFF2-40B4-BE49-F238E27FC236}">
                <a16:creationId xmlns:a16="http://schemas.microsoft.com/office/drawing/2014/main" id="{675F8CA8-3F08-4CF3-8B48-78EE4D86D770}"/>
              </a:ext>
            </a:extLst>
          </p:cNvPr>
          <p:cNvSpPr txBox="1"/>
          <p:nvPr/>
        </p:nvSpPr>
        <p:spPr>
          <a:xfrm>
            <a:off x="3345190" y="5499981"/>
            <a:ext cx="623369" cy="523220"/>
          </a:xfrm>
          <a:prstGeom prst="rect">
            <a:avLst/>
          </a:prstGeom>
          <a:noFill/>
        </p:spPr>
        <p:txBody>
          <a:bodyPr wrap="square" rtlCol="0">
            <a:spAutoFit/>
          </a:bodyPr>
          <a:lstStyle/>
          <a:p>
            <a:pPr algn="ctr"/>
            <a:r>
              <a:rPr lang="en-US" sz="1400" dirty="0"/>
              <a:t>   Imo</a:t>
            </a:r>
          </a:p>
          <a:p>
            <a:pPr algn="ctr"/>
            <a:r>
              <a:rPr lang="en-US" sz="1400" dirty="0"/>
              <a:t>63%</a:t>
            </a:r>
            <a:endParaRPr lang="en-US" sz="1600" dirty="0"/>
          </a:p>
        </p:txBody>
      </p:sp>
      <p:sp>
        <p:nvSpPr>
          <p:cNvPr id="67" name="TextBox 66">
            <a:extLst>
              <a:ext uri="{FF2B5EF4-FFF2-40B4-BE49-F238E27FC236}">
                <a16:creationId xmlns:a16="http://schemas.microsoft.com/office/drawing/2014/main" id="{AF714103-D1BC-49AA-96EC-AF36C6C84B1A}"/>
              </a:ext>
            </a:extLst>
          </p:cNvPr>
          <p:cNvSpPr txBox="1"/>
          <p:nvPr/>
        </p:nvSpPr>
        <p:spPr>
          <a:xfrm>
            <a:off x="1100888" y="4685362"/>
            <a:ext cx="773442" cy="523220"/>
          </a:xfrm>
          <a:prstGeom prst="rect">
            <a:avLst/>
          </a:prstGeom>
          <a:noFill/>
        </p:spPr>
        <p:txBody>
          <a:bodyPr wrap="square" rtlCol="0">
            <a:spAutoFit/>
          </a:bodyPr>
          <a:lstStyle/>
          <a:p>
            <a:pPr algn="ctr"/>
            <a:r>
              <a:rPr lang="en-US" sz="1400" dirty="0">
                <a:solidFill>
                  <a:schemeClr val="bg1"/>
                </a:solidFill>
              </a:rPr>
              <a:t>Ogun</a:t>
            </a:r>
          </a:p>
          <a:p>
            <a:pPr algn="ctr"/>
            <a:r>
              <a:rPr lang="en-US" sz="1400" dirty="0">
                <a:solidFill>
                  <a:schemeClr val="bg1"/>
                </a:solidFill>
              </a:rPr>
              <a:t>23%</a:t>
            </a:r>
            <a:endParaRPr lang="en-US" sz="1600" dirty="0">
              <a:solidFill>
                <a:schemeClr val="bg1"/>
              </a:solidFill>
            </a:endParaRPr>
          </a:p>
        </p:txBody>
      </p:sp>
      <p:sp>
        <p:nvSpPr>
          <p:cNvPr id="68" name="TextBox 67">
            <a:extLst>
              <a:ext uri="{FF2B5EF4-FFF2-40B4-BE49-F238E27FC236}">
                <a16:creationId xmlns:a16="http://schemas.microsoft.com/office/drawing/2014/main" id="{6809FF60-4094-4653-9571-891B1078E421}"/>
              </a:ext>
            </a:extLst>
          </p:cNvPr>
          <p:cNvSpPr txBox="1"/>
          <p:nvPr/>
        </p:nvSpPr>
        <p:spPr>
          <a:xfrm>
            <a:off x="1940968" y="4403897"/>
            <a:ext cx="562794" cy="523220"/>
          </a:xfrm>
          <a:prstGeom prst="rect">
            <a:avLst/>
          </a:prstGeom>
          <a:noFill/>
        </p:spPr>
        <p:txBody>
          <a:bodyPr wrap="square" rtlCol="0">
            <a:spAutoFit/>
          </a:bodyPr>
          <a:lstStyle/>
          <a:p>
            <a:r>
              <a:rPr lang="en-US" sz="1400" dirty="0">
                <a:solidFill>
                  <a:schemeClr val="bg1"/>
                </a:solidFill>
              </a:rPr>
              <a:t>Osun</a:t>
            </a:r>
          </a:p>
          <a:p>
            <a:r>
              <a:rPr lang="en-US" sz="1400" dirty="0">
                <a:solidFill>
                  <a:schemeClr val="bg1"/>
                </a:solidFill>
              </a:rPr>
              <a:t>34%</a:t>
            </a:r>
            <a:endParaRPr lang="en-US" sz="1600" dirty="0">
              <a:solidFill>
                <a:schemeClr val="bg1"/>
              </a:solidFill>
            </a:endParaRPr>
          </a:p>
        </p:txBody>
      </p:sp>
      <p:sp>
        <p:nvSpPr>
          <p:cNvPr id="69" name="TextBox 68">
            <a:extLst>
              <a:ext uri="{FF2B5EF4-FFF2-40B4-BE49-F238E27FC236}">
                <a16:creationId xmlns:a16="http://schemas.microsoft.com/office/drawing/2014/main" id="{415379BE-3815-4923-927A-FEDD21160858}"/>
              </a:ext>
            </a:extLst>
          </p:cNvPr>
          <p:cNvSpPr txBox="1"/>
          <p:nvPr/>
        </p:nvSpPr>
        <p:spPr>
          <a:xfrm>
            <a:off x="2307947" y="4282943"/>
            <a:ext cx="773442" cy="523220"/>
          </a:xfrm>
          <a:prstGeom prst="rect">
            <a:avLst/>
          </a:prstGeom>
          <a:noFill/>
        </p:spPr>
        <p:txBody>
          <a:bodyPr wrap="square" rtlCol="0">
            <a:spAutoFit/>
          </a:bodyPr>
          <a:lstStyle/>
          <a:p>
            <a:pPr algn="ctr"/>
            <a:r>
              <a:rPr lang="en-US" sz="1400" dirty="0"/>
              <a:t>Ekiti</a:t>
            </a:r>
          </a:p>
          <a:p>
            <a:pPr algn="ctr"/>
            <a:r>
              <a:rPr lang="en-US" sz="1400" dirty="0"/>
              <a:t>41%</a:t>
            </a:r>
            <a:endParaRPr lang="en-US" sz="1600" dirty="0"/>
          </a:p>
        </p:txBody>
      </p:sp>
      <p:sp>
        <p:nvSpPr>
          <p:cNvPr id="70" name="TextBox 69">
            <a:extLst>
              <a:ext uri="{FF2B5EF4-FFF2-40B4-BE49-F238E27FC236}">
                <a16:creationId xmlns:a16="http://schemas.microsoft.com/office/drawing/2014/main" id="{ED88D55F-5C77-4C24-B53F-938D0611DBF5}"/>
              </a:ext>
            </a:extLst>
          </p:cNvPr>
          <p:cNvSpPr txBox="1"/>
          <p:nvPr/>
        </p:nvSpPr>
        <p:spPr>
          <a:xfrm>
            <a:off x="2191043" y="4768252"/>
            <a:ext cx="773442" cy="523220"/>
          </a:xfrm>
          <a:prstGeom prst="rect">
            <a:avLst/>
          </a:prstGeom>
          <a:noFill/>
        </p:spPr>
        <p:txBody>
          <a:bodyPr wrap="square" rtlCol="0">
            <a:spAutoFit/>
          </a:bodyPr>
          <a:lstStyle/>
          <a:p>
            <a:r>
              <a:rPr lang="en-US" sz="1400" dirty="0"/>
              <a:t>Ondo</a:t>
            </a:r>
          </a:p>
          <a:p>
            <a:r>
              <a:rPr lang="en-US" sz="1400" dirty="0"/>
              <a:t>51%</a:t>
            </a:r>
            <a:endParaRPr lang="en-US" sz="1600" dirty="0"/>
          </a:p>
        </p:txBody>
      </p:sp>
      <p:sp>
        <p:nvSpPr>
          <p:cNvPr id="71" name="TextBox 70">
            <a:extLst>
              <a:ext uri="{FF2B5EF4-FFF2-40B4-BE49-F238E27FC236}">
                <a16:creationId xmlns:a16="http://schemas.microsoft.com/office/drawing/2014/main" id="{6FEC0A45-DD1D-441F-9003-8E327F607BDD}"/>
              </a:ext>
            </a:extLst>
          </p:cNvPr>
          <p:cNvSpPr txBox="1"/>
          <p:nvPr/>
        </p:nvSpPr>
        <p:spPr>
          <a:xfrm>
            <a:off x="2782247" y="4793852"/>
            <a:ext cx="773442" cy="523220"/>
          </a:xfrm>
          <a:prstGeom prst="rect">
            <a:avLst/>
          </a:prstGeom>
          <a:noFill/>
        </p:spPr>
        <p:txBody>
          <a:bodyPr wrap="square" rtlCol="0">
            <a:spAutoFit/>
          </a:bodyPr>
          <a:lstStyle/>
          <a:p>
            <a:pPr algn="ctr"/>
            <a:r>
              <a:rPr lang="en-US" sz="1400" dirty="0"/>
              <a:t>Edo</a:t>
            </a:r>
          </a:p>
          <a:p>
            <a:pPr algn="ctr"/>
            <a:r>
              <a:rPr lang="en-US" sz="1400" dirty="0"/>
              <a:t>56%</a:t>
            </a:r>
            <a:endParaRPr lang="en-US" sz="1600" dirty="0"/>
          </a:p>
        </p:txBody>
      </p:sp>
      <p:sp>
        <p:nvSpPr>
          <p:cNvPr id="72" name="TextBox 71">
            <a:extLst>
              <a:ext uri="{FF2B5EF4-FFF2-40B4-BE49-F238E27FC236}">
                <a16:creationId xmlns:a16="http://schemas.microsoft.com/office/drawing/2014/main" id="{EB82BCD5-E107-41DA-8A80-95ABEFBFDA6E}"/>
              </a:ext>
            </a:extLst>
          </p:cNvPr>
          <p:cNvSpPr txBox="1"/>
          <p:nvPr/>
        </p:nvSpPr>
        <p:spPr>
          <a:xfrm>
            <a:off x="2631594" y="5547785"/>
            <a:ext cx="773442" cy="523220"/>
          </a:xfrm>
          <a:prstGeom prst="rect">
            <a:avLst/>
          </a:prstGeom>
          <a:noFill/>
        </p:spPr>
        <p:txBody>
          <a:bodyPr wrap="square" rtlCol="0">
            <a:spAutoFit/>
          </a:bodyPr>
          <a:lstStyle/>
          <a:p>
            <a:pPr algn="ctr"/>
            <a:r>
              <a:rPr lang="en-US" sz="1400" dirty="0">
                <a:solidFill>
                  <a:schemeClr val="bg1"/>
                </a:solidFill>
              </a:rPr>
              <a:t>Delta</a:t>
            </a:r>
          </a:p>
          <a:p>
            <a:pPr algn="ctr"/>
            <a:r>
              <a:rPr lang="en-US" sz="1400" dirty="0">
                <a:solidFill>
                  <a:schemeClr val="bg1"/>
                </a:solidFill>
              </a:rPr>
              <a:t>44%</a:t>
            </a:r>
            <a:endParaRPr lang="en-US" sz="1600" dirty="0">
              <a:solidFill>
                <a:schemeClr val="bg1"/>
              </a:solidFill>
            </a:endParaRPr>
          </a:p>
        </p:txBody>
      </p:sp>
      <p:sp>
        <p:nvSpPr>
          <p:cNvPr id="73" name="TextBox 72">
            <a:extLst>
              <a:ext uri="{FF2B5EF4-FFF2-40B4-BE49-F238E27FC236}">
                <a16:creationId xmlns:a16="http://schemas.microsoft.com/office/drawing/2014/main" id="{C4370898-50D5-492F-B6AF-23582BD363FF}"/>
              </a:ext>
            </a:extLst>
          </p:cNvPr>
          <p:cNvSpPr txBox="1"/>
          <p:nvPr/>
        </p:nvSpPr>
        <p:spPr>
          <a:xfrm>
            <a:off x="2141788" y="6090125"/>
            <a:ext cx="773442" cy="523220"/>
          </a:xfrm>
          <a:prstGeom prst="rect">
            <a:avLst/>
          </a:prstGeom>
          <a:noFill/>
        </p:spPr>
        <p:txBody>
          <a:bodyPr wrap="square" rtlCol="0">
            <a:spAutoFit/>
          </a:bodyPr>
          <a:lstStyle/>
          <a:p>
            <a:pPr algn="ctr"/>
            <a:r>
              <a:rPr lang="en-US" sz="1400" dirty="0"/>
              <a:t>Bayelsa</a:t>
            </a:r>
          </a:p>
          <a:p>
            <a:pPr algn="ctr"/>
            <a:r>
              <a:rPr lang="en-US" sz="1400" dirty="0"/>
              <a:t>18%</a:t>
            </a:r>
            <a:endParaRPr lang="en-US" sz="1600" dirty="0"/>
          </a:p>
        </p:txBody>
      </p:sp>
      <p:sp>
        <p:nvSpPr>
          <p:cNvPr id="74" name="TextBox 73">
            <a:extLst>
              <a:ext uri="{FF2B5EF4-FFF2-40B4-BE49-F238E27FC236}">
                <a16:creationId xmlns:a16="http://schemas.microsoft.com/office/drawing/2014/main" id="{3BABC2D3-019B-440D-B143-91B643D9FB4B}"/>
              </a:ext>
            </a:extLst>
          </p:cNvPr>
          <p:cNvSpPr txBox="1"/>
          <p:nvPr/>
        </p:nvSpPr>
        <p:spPr>
          <a:xfrm>
            <a:off x="3220894" y="6385122"/>
            <a:ext cx="773442" cy="523220"/>
          </a:xfrm>
          <a:prstGeom prst="rect">
            <a:avLst/>
          </a:prstGeom>
          <a:noFill/>
        </p:spPr>
        <p:txBody>
          <a:bodyPr wrap="square" rtlCol="0">
            <a:spAutoFit/>
          </a:bodyPr>
          <a:lstStyle/>
          <a:p>
            <a:pPr algn="ctr"/>
            <a:r>
              <a:rPr lang="en-US" sz="1400" dirty="0"/>
              <a:t>Rivers</a:t>
            </a:r>
          </a:p>
          <a:p>
            <a:pPr algn="ctr"/>
            <a:r>
              <a:rPr lang="en-US" sz="1400" dirty="0"/>
              <a:t> 39%</a:t>
            </a:r>
            <a:endParaRPr lang="en-US" sz="1600" dirty="0"/>
          </a:p>
        </p:txBody>
      </p:sp>
      <p:sp>
        <p:nvSpPr>
          <p:cNvPr id="75" name="TextBox 74">
            <a:extLst>
              <a:ext uri="{FF2B5EF4-FFF2-40B4-BE49-F238E27FC236}">
                <a16:creationId xmlns:a16="http://schemas.microsoft.com/office/drawing/2014/main" id="{B56BCF3D-DD3D-4862-8E6F-5F9AD6F186F8}"/>
              </a:ext>
            </a:extLst>
          </p:cNvPr>
          <p:cNvSpPr txBox="1"/>
          <p:nvPr/>
        </p:nvSpPr>
        <p:spPr>
          <a:xfrm>
            <a:off x="1136715" y="5425210"/>
            <a:ext cx="773442" cy="523220"/>
          </a:xfrm>
          <a:prstGeom prst="rect">
            <a:avLst/>
          </a:prstGeom>
          <a:noFill/>
        </p:spPr>
        <p:txBody>
          <a:bodyPr wrap="square" rtlCol="0">
            <a:spAutoFit/>
          </a:bodyPr>
          <a:lstStyle/>
          <a:p>
            <a:pPr algn="ctr"/>
            <a:r>
              <a:rPr lang="en-US" sz="1400" dirty="0"/>
              <a:t>Lagos</a:t>
            </a:r>
          </a:p>
          <a:p>
            <a:pPr algn="ctr"/>
            <a:r>
              <a:rPr lang="en-US" sz="1400" dirty="0"/>
              <a:t>62%</a:t>
            </a:r>
            <a:endParaRPr lang="en-US" sz="1600" dirty="0"/>
          </a:p>
        </p:txBody>
      </p:sp>
      <p:sp>
        <p:nvSpPr>
          <p:cNvPr id="76" name="TextBox 75">
            <a:extLst>
              <a:ext uri="{FF2B5EF4-FFF2-40B4-BE49-F238E27FC236}">
                <a16:creationId xmlns:a16="http://schemas.microsoft.com/office/drawing/2014/main" id="{86CCDFF9-2206-4D04-A27E-D96ADED90399}"/>
              </a:ext>
            </a:extLst>
          </p:cNvPr>
          <p:cNvSpPr txBox="1"/>
          <p:nvPr/>
        </p:nvSpPr>
        <p:spPr>
          <a:xfrm>
            <a:off x="3699512" y="6415602"/>
            <a:ext cx="773442" cy="523220"/>
          </a:xfrm>
          <a:prstGeom prst="rect">
            <a:avLst/>
          </a:prstGeom>
          <a:noFill/>
        </p:spPr>
        <p:txBody>
          <a:bodyPr wrap="square" rtlCol="0">
            <a:spAutoFit/>
          </a:bodyPr>
          <a:lstStyle/>
          <a:p>
            <a:pPr algn="ctr"/>
            <a:r>
              <a:rPr lang="en-US" sz="1400" dirty="0" err="1"/>
              <a:t>Abia</a:t>
            </a:r>
            <a:endParaRPr lang="en-US" sz="1400" dirty="0"/>
          </a:p>
          <a:p>
            <a:pPr algn="ctr"/>
            <a:r>
              <a:rPr lang="en-US" sz="1400" dirty="0"/>
              <a:t>39%</a:t>
            </a:r>
            <a:endParaRPr lang="en-US" sz="1600" dirty="0"/>
          </a:p>
        </p:txBody>
      </p:sp>
      <p:sp>
        <p:nvSpPr>
          <p:cNvPr id="77" name="TextBox 76">
            <a:extLst>
              <a:ext uri="{FF2B5EF4-FFF2-40B4-BE49-F238E27FC236}">
                <a16:creationId xmlns:a16="http://schemas.microsoft.com/office/drawing/2014/main" id="{9456179A-1686-4A93-AFE1-534568440883}"/>
              </a:ext>
            </a:extLst>
          </p:cNvPr>
          <p:cNvSpPr txBox="1"/>
          <p:nvPr/>
        </p:nvSpPr>
        <p:spPr>
          <a:xfrm>
            <a:off x="5056720" y="5153856"/>
            <a:ext cx="688149" cy="523220"/>
          </a:xfrm>
          <a:prstGeom prst="rect">
            <a:avLst/>
          </a:prstGeom>
          <a:noFill/>
        </p:spPr>
        <p:txBody>
          <a:bodyPr wrap="square" rtlCol="0">
            <a:spAutoFit/>
          </a:bodyPr>
          <a:lstStyle/>
          <a:p>
            <a:pPr algn="ctr"/>
            <a:r>
              <a:rPr lang="en-US" sz="1400" dirty="0"/>
              <a:t>Ebonyi</a:t>
            </a:r>
          </a:p>
          <a:p>
            <a:pPr algn="ctr"/>
            <a:r>
              <a:rPr lang="en-US" sz="1400" dirty="0"/>
              <a:t>45%</a:t>
            </a:r>
            <a:endParaRPr lang="en-US" sz="1600" dirty="0"/>
          </a:p>
        </p:txBody>
      </p:sp>
      <p:sp>
        <p:nvSpPr>
          <p:cNvPr id="78" name="TextBox 77">
            <a:extLst>
              <a:ext uri="{FF2B5EF4-FFF2-40B4-BE49-F238E27FC236}">
                <a16:creationId xmlns:a16="http://schemas.microsoft.com/office/drawing/2014/main" id="{F31D86D4-140B-4FD3-931C-64CB08809997}"/>
              </a:ext>
            </a:extLst>
          </p:cNvPr>
          <p:cNvSpPr txBox="1"/>
          <p:nvPr/>
        </p:nvSpPr>
        <p:spPr>
          <a:xfrm>
            <a:off x="4767588" y="5548860"/>
            <a:ext cx="773442" cy="523220"/>
          </a:xfrm>
          <a:prstGeom prst="rect">
            <a:avLst/>
          </a:prstGeom>
          <a:noFill/>
        </p:spPr>
        <p:txBody>
          <a:bodyPr wrap="square" rtlCol="0">
            <a:spAutoFit/>
          </a:bodyPr>
          <a:lstStyle/>
          <a:p>
            <a:pPr algn="ctr"/>
            <a:r>
              <a:rPr lang="en-US" sz="1400" dirty="0"/>
              <a:t>Enugu</a:t>
            </a:r>
          </a:p>
          <a:p>
            <a:pPr algn="ctr"/>
            <a:r>
              <a:rPr lang="en-US" sz="1400" dirty="0"/>
              <a:t>36%</a:t>
            </a:r>
            <a:endParaRPr lang="en-US" sz="1600" dirty="0"/>
          </a:p>
        </p:txBody>
      </p:sp>
      <p:sp>
        <p:nvSpPr>
          <p:cNvPr id="79" name="TextBox 78">
            <a:extLst>
              <a:ext uri="{FF2B5EF4-FFF2-40B4-BE49-F238E27FC236}">
                <a16:creationId xmlns:a16="http://schemas.microsoft.com/office/drawing/2014/main" id="{02ED71D9-C09C-4149-82EC-45D632AD7946}"/>
              </a:ext>
            </a:extLst>
          </p:cNvPr>
          <p:cNvSpPr txBox="1"/>
          <p:nvPr/>
        </p:nvSpPr>
        <p:spPr>
          <a:xfrm>
            <a:off x="1641054" y="5567224"/>
            <a:ext cx="1004027" cy="523220"/>
          </a:xfrm>
          <a:prstGeom prst="rect">
            <a:avLst/>
          </a:prstGeom>
          <a:noFill/>
        </p:spPr>
        <p:txBody>
          <a:bodyPr wrap="square" rtlCol="0">
            <a:spAutoFit/>
          </a:bodyPr>
          <a:lstStyle/>
          <a:p>
            <a:pPr algn="ctr"/>
            <a:r>
              <a:rPr lang="en-US" sz="1400" dirty="0"/>
              <a:t>Anambra</a:t>
            </a:r>
          </a:p>
          <a:p>
            <a:pPr algn="ctr"/>
            <a:r>
              <a:rPr lang="en-US" sz="1400" dirty="0"/>
              <a:t>76%</a:t>
            </a:r>
            <a:endParaRPr lang="en-US" sz="1600" dirty="0"/>
          </a:p>
        </p:txBody>
      </p:sp>
      <p:cxnSp>
        <p:nvCxnSpPr>
          <p:cNvPr id="80" name="Straight Connector 79">
            <a:extLst>
              <a:ext uri="{FF2B5EF4-FFF2-40B4-BE49-F238E27FC236}">
                <a16:creationId xmlns:a16="http://schemas.microsoft.com/office/drawing/2014/main" id="{699D2695-CFE1-4E84-9A42-432CAECD4C00}"/>
              </a:ext>
            </a:extLst>
          </p:cNvPr>
          <p:cNvCxnSpPr>
            <a:cxnSpLocks/>
          </p:cNvCxnSpPr>
          <p:nvPr/>
        </p:nvCxnSpPr>
        <p:spPr>
          <a:xfrm flipH="1">
            <a:off x="2471117" y="5349387"/>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6D6F446-CB18-48EF-A02D-E2C7C8C5A8DC}"/>
              </a:ext>
            </a:extLst>
          </p:cNvPr>
          <p:cNvCxnSpPr>
            <a:cxnSpLocks/>
          </p:cNvCxnSpPr>
          <p:nvPr/>
        </p:nvCxnSpPr>
        <p:spPr>
          <a:xfrm flipH="1" flipV="1">
            <a:off x="3843392" y="6071138"/>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C5CCBE94-F428-48EC-B2C8-1B860B485D7D}"/>
              </a:ext>
            </a:extLst>
          </p:cNvPr>
          <p:cNvCxnSpPr>
            <a:cxnSpLocks/>
          </p:cNvCxnSpPr>
          <p:nvPr/>
        </p:nvCxnSpPr>
        <p:spPr>
          <a:xfrm flipH="1" flipV="1">
            <a:off x="4107060" y="6129271"/>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E5BCE695-DC2A-4F8F-ACA2-E326FA357C3B}"/>
              </a:ext>
            </a:extLst>
          </p:cNvPr>
          <p:cNvCxnSpPr>
            <a:cxnSpLocks/>
          </p:cNvCxnSpPr>
          <p:nvPr/>
        </p:nvCxnSpPr>
        <p:spPr>
          <a:xfrm flipH="1" flipV="1">
            <a:off x="3866408" y="5228826"/>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2F9BDEC-0D11-4EE2-B431-B8A2DC36039A}"/>
              </a:ext>
            </a:extLst>
          </p:cNvPr>
          <p:cNvCxnSpPr>
            <a:cxnSpLocks/>
          </p:cNvCxnSpPr>
          <p:nvPr/>
        </p:nvCxnSpPr>
        <p:spPr>
          <a:xfrm flipH="1" flipV="1">
            <a:off x="4320165" y="5280268"/>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43A02B23-685E-44C8-A8D1-CABCA4D2DE76}"/>
              </a:ext>
            </a:extLst>
          </p:cNvPr>
          <p:cNvCxnSpPr>
            <a:cxnSpLocks/>
          </p:cNvCxnSpPr>
          <p:nvPr/>
        </p:nvCxnSpPr>
        <p:spPr>
          <a:xfrm flipH="1">
            <a:off x="2798558" y="6265096"/>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D68F2EE2-B324-4C36-9DE2-549790479245}"/>
              </a:ext>
            </a:extLst>
          </p:cNvPr>
          <p:cNvCxnSpPr>
            <a:cxnSpLocks/>
          </p:cNvCxnSpPr>
          <p:nvPr/>
        </p:nvCxnSpPr>
        <p:spPr>
          <a:xfrm flipH="1" flipV="1">
            <a:off x="1429563" y="2977898"/>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16976071-395D-4196-A190-22DD67BD6BD3}"/>
              </a:ext>
            </a:extLst>
          </p:cNvPr>
          <p:cNvCxnSpPr>
            <a:cxnSpLocks/>
          </p:cNvCxnSpPr>
          <p:nvPr/>
        </p:nvCxnSpPr>
        <p:spPr>
          <a:xfrm flipV="1">
            <a:off x="1525929" y="5247422"/>
            <a:ext cx="0" cy="2405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EF9C1644-3693-4A9B-ABC8-9B5EAB52820A}"/>
              </a:ext>
            </a:extLst>
          </p:cNvPr>
          <p:cNvCxnSpPr>
            <a:cxnSpLocks/>
            <a:endCxn id="38" idx="13"/>
          </p:cNvCxnSpPr>
          <p:nvPr/>
        </p:nvCxnSpPr>
        <p:spPr>
          <a:xfrm flipV="1">
            <a:off x="3572577" y="6315684"/>
            <a:ext cx="9005" cy="1570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100333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Trends in Basic Vaccination Coverage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659838154"/>
              </p:ext>
            </p:extLst>
          </p:nvPr>
        </p:nvGraphicFramePr>
        <p:xfrm>
          <a:off x="18256" y="1606550"/>
          <a:ext cx="9125743"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237218"/>
            <a:ext cx="9144000" cy="369332"/>
          </a:xfrm>
          <a:prstGeom prst="rect">
            <a:avLst/>
          </a:prstGeom>
          <a:noFill/>
        </p:spPr>
        <p:txBody>
          <a:bodyPr wrap="square" rtlCol="0">
            <a:spAutoFit/>
          </a:bodyPr>
          <a:lstStyle/>
          <a:p>
            <a:pPr algn="ctr"/>
            <a:r>
              <a:rPr lang="en-US" i="1" dirty="0"/>
              <a:t>Percent of children age 12-23 months who have received all basic vaccinations</a:t>
            </a:r>
          </a:p>
        </p:txBody>
      </p:sp>
      <p:sp>
        <p:nvSpPr>
          <p:cNvPr id="3" name="TextBox 2"/>
          <p:cNvSpPr txBox="1"/>
          <p:nvPr/>
        </p:nvSpPr>
        <p:spPr>
          <a:xfrm>
            <a:off x="1160651" y="5944867"/>
            <a:ext cx="2237362" cy="369332"/>
          </a:xfrm>
          <a:prstGeom prst="rect">
            <a:avLst/>
          </a:prstGeom>
          <a:noFill/>
        </p:spPr>
        <p:txBody>
          <a:bodyPr wrap="square" rtlCol="0">
            <a:spAutoFit/>
          </a:bodyPr>
          <a:lstStyle/>
          <a:p>
            <a:r>
              <a:rPr lang="en-US" b="1" dirty="0">
                <a:solidFill>
                  <a:schemeClr val="accent1"/>
                </a:solidFill>
              </a:rPr>
              <a:t>All basic vaccinations</a:t>
            </a:r>
          </a:p>
        </p:txBody>
      </p:sp>
      <p:sp>
        <p:nvSpPr>
          <p:cNvPr id="6" name="TextBox 5"/>
          <p:cNvSpPr txBox="1"/>
          <p:nvPr/>
        </p:nvSpPr>
        <p:spPr>
          <a:xfrm>
            <a:off x="1160651" y="3862943"/>
            <a:ext cx="2237362" cy="369332"/>
          </a:xfrm>
          <a:prstGeom prst="rect">
            <a:avLst/>
          </a:prstGeom>
          <a:noFill/>
        </p:spPr>
        <p:txBody>
          <a:bodyPr wrap="square" rtlCol="0">
            <a:spAutoFit/>
          </a:bodyPr>
          <a:lstStyle/>
          <a:p>
            <a:r>
              <a:rPr lang="en-US" b="1" dirty="0">
                <a:solidFill>
                  <a:schemeClr val="accent3"/>
                </a:solidFill>
              </a:rPr>
              <a:t>No vaccinations</a:t>
            </a:r>
          </a:p>
        </p:txBody>
      </p:sp>
    </p:spTree>
    <p:extLst>
      <p:ext uri="{BB962C8B-B14F-4D97-AF65-F5344CB8AC3E}">
        <p14:creationId xmlns:p14="http://schemas.microsoft.com/office/powerpoint/2010/main" val="423415595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Basic Vaccination Coverage </a:t>
            </a:r>
            <a:br>
              <a:rPr lang="en-GB" noProof="0" dirty="0"/>
            </a:br>
            <a:r>
              <a:rPr lang="en-GB" noProof="0" dirty="0"/>
              <a:t>Regional Comparison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064285221"/>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dirty="0"/>
              <a:t>Percent of children age 12-23 months who have received all basic vaccinations</a:t>
            </a:r>
          </a:p>
        </p:txBody>
      </p:sp>
      <p:sp>
        <p:nvSpPr>
          <p:cNvPr id="5" name="TextBox 4">
            <a:extLst>
              <a:ext uri="{FF2B5EF4-FFF2-40B4-BE49-F238E27FC236}">
                <a16:creationId xmlns:a16="http://schemas.microsoft.com/office/drawing/2014/main" id="{E30CFBBC-D16B-40A3-8F59-B5DF12BC9136}"/>
              </a:ext>
            </a:extLst>
          </p:cNvPr>
          <p:cNvSpPr txBox="1"/>
          <p:nvPr/>
        </p:nvSpPr>
        <p:spPr>
          <a:xfrm>
            <a:off x="7094137" y="6488668"/>
            <a:ext cx="2049863" cy="369332"/>
          </a:xfrm>
          <a:prstGeom prst="rect">
            <a:avLst/>
          </a:prstGeom>
          <a:noFill/>
        </p:spPr>
        <p:txBody>
          <a:bodyPr wrap="square" rtlCol="0">
            <a:spAutoFit/>
          </a:bodyPr>
          <a:lstStyle/>
          <a:p>
            <a:r>
              <a:rPr lang="en-US" i="1" dirty="0"/>
              <a:t>*Preliminary data</a:t>
            </a:r>
          </a:p>
        </p:txBody>
      </p:sp>
    </p:spTree>
    <p:extLst>
      <p:ext uri="{BB962C8B-B14F-4D97-AF65-F5344CB8AC3E}">
        <p14:creationId xmlns:p14="http://schemas.microsoft.com/office/powerpoint/2010/main" val="337668313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0"/>
            <a:ext cx="4418729" cy="3287963"/>
          </a:xfrm>
        </p:spPr>
        <p:txBody>
          <a:bodyPr>
            <a:normAutofit/>
          </a:bodyPr>
          <a:lstStyle/>
          <a:p>
            <a:pPr>
              <a:buClr>
                <a:schemeClr val="tx1"/>
              </a:buClr>
            </a:pPr>
            <a:r>
              <a:rPr lang="en-GB" sz="4000" noProof="0" dirty="0"/>
              <a:t>Vaccination coverage</a:t>
            </a:r>
          </a:p>
          <a:p>
            <a:pPr>
              <a:buClr>
                <a:schemeClr val="tx1"/>
              </a:buClr>
            </a:pPr>
            <a:r>
              <a:rPr lang="en-GB" sz="4000" b="1" noProof="0" dirty="0">
                <a:solidFill>
                  <a:schemeClr val="accent1"/>
                </a:solidFill>
              </a:rPr>
              <a:t>Childhood illness and treatment</a:t>
            </a:r>
          </a:p>
        </p:txBody>
      </p:sp>
    </p:spTree>
    <p:extLst>
      <p:ext uri="{BB962C8B-B14F-4D97-AF65-F5344CB8AC3E}">
        <p14:creationId xmlns:p14="http://schemas.microsoft.com/office/powerpoint/2010/main" val="9461471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Biomarkers</a:t>
            </a:r>
          </a:p>
        </p:txBody>
      </p:sp>
      <p:sp>
        <p:nvSpPr>
          <p:cNvPr id="3" name="Content Placeholder 2"/>
          <p:cNvSpPr>
            <a:spLocks noGrp="1"/>
          </p:cNvSpPr>
          <p:nvPr>
            <p:ph idx="1"/>
          </p:nvPr>
        </p:nvSpPr>
        <p:spPr/>
        <p:txBody>
          <a:bodyPr>
            <a:normAutofit fontScale="92500" lnSpcReduction="10000"/>
          </a:bodyPr>
          <a:lstStyle/>
          <a:p>
            <a:pPr marL="0" indent="0">
              <a:spcBef>
                <a:spcPts val="0"/>
              </a:spcBef>
              <a:spcAft>
                <a:spcPts val="1200"/>
              </a:spcAft>
              <a:buNone/>
            </a:pPr>
            <a:r>
              <a:rPr lang="en-GB" sz="3200" b="1" noProof="0" dirty="0">
                <a:solidFill>
                  <a:schemeClr val="accent5"/>
                </a:solidFill>
              </a:rPr>
              <a:t>Height and weight measurements:</a:t>
            </a:r>
          </a:p>
          <a:p>
            <a:pPr>
              <a:spcBef>
                <a:spcPts val="0"/>
              </a:spcBef>
              <a:spcAft>
                <a:spcPts val="1200"/>
              </a:spcAft>
            </a:pPr>
            <a:r>
              <a:rPr lang="en-GB" sz="3200" noProof="0" dirty="0"/>
              <a:t>Children under 5</a:t>
            </a:r>
          </a:p>
          <a:p>
            <a:pPr>
              <a:spcBef>
                <a:spcPts val="0"/>
              </a:spcBef>
              <a:spcAft>
                <a:spcPts val="1200"/>
              </a:spcAft>
            </a:pPr>
            <a:r>
              <a:rPr lang="en-GB" sz="3200" noProof="0" dirty="0"/>
              <a:t>Women age 15-49</a:t>
            </a:r>
          </a:p>
          <a:p>
            <a:pPr marL="0" indent="0">
              <a:spcBef>
                <a:spcPts val="0"/>
              </a:spcBef>
              <a:spcAft>
                <a:spcPts val="1200"/>
              </a:spcAft>
              <a:buNone/>
            </a:pPr>
            <a:r>
              <a:rPr lang="en-GB" sz="3200" b="1" noProof="0" dirty="0">
                <a:solidFill>
                  <a:schemeClr val="accent5"/>
                </a:solidFill>
              </a:rPr>
              <a:t>Anaemia testing:</a:t>
            </a:r>
          </a:p>
          <a:p>
            <a:pPr>
              <a:spcBef>
                <a:spcPts val="0"/>
              </a:spcBef>
              <a:spcAft>
                <a:spcPts val="1200"/>
              </a:spcAft>
            </a:pPr>
            <a:r>
              <a:rPr lang="en-GB" sz="3200" noProof="0" dirty="0"/>
              <a:t>Children age 6-59 months</a:t>
            </a:r>
          </a:p>
          <a:p>
            <a:pPr>
              <a:spcBef>
                <a:spcPts val="0"/>
              </a:spcBef>
              <a:spcAft>
                <a:spcPts val="1200"/>
              </a:spcAft>
            </a:pPr>
            <a:r>
              <a:rPr lang="en-GB" sz="3200" noProof="0" dirty="0"/>
              <a:t>Women age 15-49</a:t>
            </a:r>
          </a:p>
          <a:p>
            <a:pPr marL="0" indent="0">
              <a:spcBef>
                <a:spcPts val="0"/>
              </a:spcBef>
              <a:spcAft>
                <a:spcPts val="1200"/>
              </a:spcAft>
              <a:buNone/>
            </a:pPr>
            <a:r>
              <a:rPr lang="en-GB" sz="3200" b="1" noProof="0" dirty="0">
                <a:solidFill>
                  <a:schemeClr val="accent5"/>
                </a:solidFill>
              </a:rPr>
              <a:t>Malaria testing:</a:t>
            </a:r>
          </a:p>
          <a:p>
            <a:pPr>
              <a:spcBef>
                <a:spcPts val="0"/>
              </a:spcBef>
              <a:spcAft>
                <a:spcPts val="1200"/>
              </a:spcAft>
            </a:pPr>
            <a:r>
              <a:rPr lang="en-GB" sz="3200" noProof="0" dirty="0"/>
              <a:t>Children age 6-59 months</a:t>
            </a:r>
          </a:p>
          <a:p>
            <a:pPr marL="0" indent="0">
              <a:spcBef>
                <a:spcPts val="0"/>
              </a:spcBef>
              <a:spcAft>
                <a:spcPts val="1200"/>
              </a:spcAft>
              <a:buNone/>
            </a:pPr>
            <a:r>
              <a:rPr lang="en-GB" sz="3200" b="1" dirty="0">
                <a:solidFill>
                  <a:schemeClr val="accent5"/>
                </a:solidFill>
              </a:rPr>
              <a:t>Sickle Cell Genotype testing:</a:t>
            </a:r>
          </a:p>
          <a:p>
            <a:pPr>
              <a:spcBef>
                <a:spcPts val="0"/>
              </a:spcBef>
              <a:spcAft>
                <a:spcPts val="1200"/>
              </a:spcAft>
            </a:pPr>
            <a:r>
              <a:rPr lang="en-GB" sz="3200" dirty="0"/>
              <a:t>Children age 6-59 months</a:t>
            </a:r>
          </a:p>
        </p:txBody>
      </p:sp>
    </p:spTree>
    <p:extLst>
      <p:ext uri="{BB962C8B-B14F-4D97-AF65-F5344CB8AC3E}">
        <p14:creationId xmlns:p14="http://schemas.microsoft.com/office/powerpoint/2010/main" val="403003815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Prevalence and Treatment </a:t>
            </a:r>
            <a:br>
              <a:rPr lang="en-GB" noProof="0" dirty="0"/>
            </a:br>
            <a:r>
              <a:rPr lang="en-GB" noProof="0" dirty="0"/>
              <a:t>of Childhood Illness</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3645463871"/>
              </p:ext>
            </p:extLst>
          </p:nvPr>
        </p:nvGraphicFramePr>
        <p:xfrm>
          <a:off x="1" y="2317228"/>
          <a:ext cx="9144000" cy="4540772"/>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584791" y="1393898"/>
            <a:ext cx="3019647" cy="923330"/>
          </a:xfrm>
          <a:prstGeom prst="rect">
            <a:avLst/>
          </a:prstGeom>
          <a:noFill/>
        </p:spPr>
        <p:txBody>
          <a:bodyPr wrap="square" rtlCol="0">
            <a:spAutoFit/>
          </a:bodyPr>
          <a:lstStyle/>
          <a:p>
            <a:pPr algn="ctr"/>
            <a:r>
              <a:rPr lang="en-US" i="1" dirty="0"/>
              <a:t>Percent of children under 5 with symptoms in the 2 weeks before the survey </a:t>
            </a:r>
          </a:p>
        </p:txBody>
      </p:sp>
      <p:sp>
        <p:nvSpPr>
          <p:cNvPr id="6" name="TextBox 5"/>
          <p:cNvSpPr txBox="1"/>
          <p:nvPr/>
        </p:nvSpPr>
        <p:spPr>
          <a:xfrm>
            <a:off x="5493487" y="1393898"/>
            <a:ext cx="3143696" cy="923330"/>
          </a:xfrm>
          <a:prstGeom prst="rect">
            <a:avLst/>
          </a:prstGeom>
          <a:noFill/>
        </p:spPr>
        <p:txBody>
          <a:bodyPr wrap="square" rtlCol="0">
            <a:spAutoFit/>
          </a:bodyPr>
          <a:lstStyle/>
          <a:p>
            <a:pPr algn="ctr"/>
            <a:r>
              <a:rPr lang="en-US" i="1" dirty="0"/>
              <a:t>Among sick children under 5, percent for whom advice or treatment was sought</a:t>
            </a:r>
          </a:p>
        </p:txBody>
      </p:sp>
      <p:cxnSp>
        <p:nvCxnSpPr>
          <p:cNvPr id="4" name="Straight Connector 3"/>
          <p:cNvCxnSpPr/>
          <p:nvPr/>
        </p:nvCxnSpPr>
        <p:spPr>
          <a:xfrm>
            <a:off x="574158" y="2317228"/>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493486" y="2320103"/>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7585352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Diarrhoea Prevalence by 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0762542"/>
              </p:ext>
            </p:extLst>
          </p:nvPr>
        </p:nvGraphicFramePr>
        <p:xfrm>
          <a:off x="1" y="1606550"/>
          <a:ext cx="9144000" cy="474108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Percent of children under 5 with diarrhea in the 2 weeks before the survey </a:t>
            </a:r>
          </a:p>
        </p:txBody>
      </p:sp>
      <p:sp>
        <p:nvSpPr>
          <p:cNvPr id="3" name="TextBox 2"/>
          <p:cNvSpPr txBox="1"/>
          <p:nvPr/>
        </p:nvSpPr>
        <p:spPr>
          <a:xfrm>
            <a:off x="3280144" y="6347637"/>
            <a:ext cx="2583711" cy="369332"/>
          </a:xfrm>
          <a:prstGeom prst="rect">
            <a:avLst/>
          </a:prstGeom>
          <a:noFill/>
        </p:spPr>
        <p:txBody>
          <a:bodyPr wrap="square" rtlCol="0">
            <a:spAutoFit/>
          </a:bodyPr>
          <a:lstStyle/>
          <a:p>
            <a:pPr algn="ctr"/>
            <a:r>
              <a:rPr lang="en-US" b="1" dirty="0"/>
              <a:t>Age in months</a:t>
            </a:r>
          </a:p>
        </p:txBody>
      </p:sp>
    </p:spTree>
    <p:extLst>
      <p:ext uri="{BB962C8B-B14F-4D97-AF65-F5344CB8AC3E}">
        <p14:creationId xmlns:p14="http://schemas.microsoft.com/office/powerpoint/2010/main" val="155187337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Diarrhoea Treatment</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51742924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Percent of children under 5 with diarrhea in the 2 weeks before the survey </a:t>
            </a:r>
          </a:p>
        </p:txBody>
      </p:sp>
    </p:spTree>
    <p:extLst>
      <p:ext uri="{BB962C8B-B14F-4D97-AF65-F5344CB8AC3E}">
        <p14:creationId xmlns:p14="http://schemas.microsoft.com/office/powerpoint/2010/main" val="222798428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Feeding Practices during Diarrhoea:</a:t>
            </a:r>
            <a:br>
              <a:rPr lang="en-GB" noProof="0" dirty="0"/>
            </a:br>
            <a:r>
              <a:rPr lang="en-GB" noProof="0" dirty="0"/>
              <a:t>Liquids Offered</a:t>
            </a:r>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3497142764"/>
              </p:ext>
            </p:extLst>
          </p:nvPr>
        </p:nvGraphicFramePr>
        <p:xfrm>
          <a:off x="800100" y="1943100"/>
          <a:ext cx="7556500" cy="49149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69769"/>
            <a:ext cx="9144000" cy="646331"/>
          </a:xfrm>
          <a:prstGeom prst="rect">
            <a:avLst/>
          </a:prstGeom>
          <a:noFill/>
        </p:spPr>
        <p:txBody>
          <a:bodyPr wrap="square" rtlCol="0">
            <a:spAutoFit/>
          </a:bodyPr>
          <a:lstStyle/>
          <a:p>
            <a:pPr algn="ctr"/>
            <a:r>
              <a:rPr lang="en-US" i="1" dirty="0"/>
              <a:t>Percent distribution of children under 5 who had </a:t>
            </a:r>
            <a:r>
              <a:rPr lang="en-GB" i="1" dirty="0"/>
              <a:t>diarrhoea</a:t>
            </a:r>
            <a:r>
              <a:rPr lang="en-US" i="1" dirty="0"/>
              <a:t> in the 2 weeks before </a:t>
            </a:r>
            <a:br>
              <a:rPr lang="en-US" i="1" dirty="0"/>
            </a:br>
            <a:r>
              <a:rPr lang="en-US" i="1" dirty="0"/>
              <a:t>the survey by amount of liquids given compared to normal practice</a:t>
            </a:r>
          </a:p>
        </p:txBody>
      </p:sp>
    </p:spTree>
    <p:extLst>
      <p:ext uri="{BB962C8B-B14F-4D97-AF65-F5344CB8AC3E}">
        <p14:creationId xmlns:p14="http://schemas.microsoft.com/office/powerpoint/2010/main" val="909796417"/>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Feeding Practices during Diarrhoea:</a:t>
            </a:r>
            <a:br>
              <a:rPr lang="en-GB" noProof="0" dirty="0"/>
            </a:br>
            <a:r>
              <a:rPr lang="en-GB" noProof="0" dirty="0"/>
              <a:t>Foods Offered</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524949602"/>
              </p:ext>
            </p:extLst>
          </p:nvPr>
        </p:nvGraphicFramePr>
        <p:xfrm>
          <a:off x="800100" y="1905000"/>
          <a:ext cx="75819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1169769"/>
            <a:ext cx="9144000" cy="646331"/>
          </a:xfrm>
          <a:prstGeom prst="rect">
            <a:avLst/>
          </a:prstGeom>
          <a:noFill/>
        </p:spPr>
        <p:txBody>
          <a:bodyPr wrap="square" rtlCol="0">
            <a:spAutoFit/>
          </a:bodyPr>
          <a:lstStyle/>
          <a:p>
            <a:pPr algn="ctr"/>
            <a:r>
              <a:rPr lang="en-US" i="1" dirty="0"/>
              <a:t>Percent distribution of children under 5 who had </a:t>
            </a:r>
            <a:r>
              <a:rPr lang="en-GB" i="1" dirty="0"/>
              <a:t>diarrhoea</a:t>
            </a:r>
            <a:r>
              <a:rPr lang="en-US" i="1" dirty="0"/>
              <a:t> in the 2 weeks before </a:t>
            </a:r>
            <a:br>
              <a:rPr lang="en-US" i="1" dirty="0"/>
            </a:br>
            <a:r>
              <a:rPr lang="en-US" i="1" dirty="0"/>
              <a:t>the survey by amount of foods given compared to normal practice</a:t>
            </a:r>
          </a:p>
        </p:txBody>
      </p:sp>
      <p:sp>
        <p:nvSpPr>
          <p:cNvPr id="3" name="TextBox 2">
            <a:extLst>
              <a:ext uri="{FF2B5EF4-FFF2-40B4-BE49-F238E27FC236}">
                <a16:creationId xmlns:a16="http://schemas.microsoft.com/office/drawing/2014/main" id="{03DF5A87-E838-4871-9BD8-7603029916C5}"/>
              </a:ext>
            </a:extLst>
          </p:cNvPr>
          <p:cNvSpPr txBox="1"/>
          <p:nvPr/>
        </p:nvSpPr>
        <p:spPr>
          <a:xfrm>
            <a:off x="5943600" y="6488668"/>
            <a:ext cx="3331028" cy="369332"/>
          </a:xfrm>
          <a:prstGeom prst="rect">
            <a:avLst/>
          </a:prstGeom>
          <a:noFill/>
        </p:spPr>
        <p:txBody>
          <a:bodyPr wrap="square" rtlCol="0">
            <a:spAutoFit/>
          </a:bodyPr>
          <a:lstStyle/>
          <a:p>
            <a:r>
              <a:rPr lang="en-US" i="1" dirty="0"/>
              <a:t>*Figure &gt;100% due to rounding.</a:t>
            </a:r>
          </a:p>
        </p:txBody>
      </p:sp>
    </p:spTree>
    <p:extLst>
      <p:ext uri="{BB962C8B-B14F-4D97-AF65-F5344CB8AC3E}">
        <p14:creationId xmlns:p14="http://schemas.microsoft.com/office/powerpoint/2010/main" val="260975923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b="1" dirty="0">
                <a:solidFill>
                  <a:schemeClr val="accent1"/>
                </a:solidFill>
              </a:rPr>
              <a:t>31</a:t>
            </a:r>
            <a:r>
              <a:rPr lang="en-GB" b="1" noProof="0" dirty="0">
                <a:solidFill>
                  <a:schemeClr val="accent1"/>
                </a:solidFill>
              </a:rPr>
              <a:t>% </a:t>
            </a:r>
            <a:r>
              <a:rPr lang="en-GB" noProof="0" dirty="0"/>
              <a:t>of children age 12-23 months received </a:t>
            </a:r>
            <a:r>
              <a:rPr lang="en-GB" b="1" noProof="0" dirty="0">
                <a:solidFill>
                  <a:schemeClr val="accent1"/>
                </a:solidFill>
              </a:rPr>
              <a:t>all basic vaccinations</a:t>
            </a:r>
            <a:r>
              <a:rPr lang="en-GB" noProof="0" dirty="0"/>
              <a:t>.</a:t>
            </a:r>
          </a:p>
          <a:p>
            <a:pPr>
              <a:spcBef>
                <a:spcPts val="0"/>
              </a:spcBef>
              <a:spcAft>
                <a:spcPts val="1800"/>
              </a:spcAft>
              <a:buClr>
                <a:schemeClr val="tx1"/>
              </a:buClr>
            </a:pPr>
            <a:r>
              <a:rPr lang="en-GB" dirty="0"/>
              <a:t>Among children with ARI, </a:t>
            </a:r>
            <a:r>
              <a:rPr lang="en-GB" b="1" dirty="0">
                <a:solidFill>
                  <a:schemeClr val="accent1"/>
                </a:solidFill>
              </a:rPr>
              <a:t>75</a:t>
            </a:r>
            <a:r>
              <a:rPr lang="en-GB" b="1" noProof="0" dirty="0">
                <a:solidFill>
                  <a:schemeClr val="accent1"/>
                </a:solidFill>
              </a:rPr>
              <a:t>%</a:t>
            </a:r>
            <a:r>
              <a:rPr lang="en-GB" b="1" noProof="0" dirty="0">
                <a:solidFill>
                  <a:schemeClr val="accent5"/>
                </a:solidFill>
              </a:rPr>
              <a:t> </a:t>
            </a:r>
            <a:r>
              <a:rPr lang="en-GB" noProof="0" dirty="0"/>
              <a:t>had </a:t>
            </a:r>
            <a:r>
              <a:rPr lang="en-GB" b="1" noProof="0" dirty="0">
                <a:solidFill>
                  <a:schemeClr val="accent1"/>
                </a:solidFill>
              </a:rPr>
              <a:t>treatment or advice sought</a:t>
            </a:r>
            <a:r>
              <a:rPr lang="en-GB" noProof="0" dirty="0"/>
              <a:t>.</a:t>
            </a:r>
          </a:p>
          <a:p>
            <a:pPr>
              <a:spcBef>
                <a:spcPts val="0"/>
              </a:spcBef>
              <a:spcAft>
                <a:spcPts val="1800"/>
              </a:spcAft>
              <a:buClr>
                <a:schemeClr val="tx1"/>
              </a:buClr>
            </a:pPr>
            <a:r>
              <a:rPr lang="en-GB" dirty="0"/>
              <a:t>Among children with diarrhoea, </a:t>
            </a:r>
            <a:r>
              <a:rPr lang="en-GB" b="1" dirty="0">
                <a:solidFill>
                  <a:schemeClr val="accent1"/>
                </a:solidFill>
              </a:rPr>
              <a:t>65</a:t>
            </a:r>
            <a:r>
              <a:rPr lang="en-GB" b="1" noProof="0" dirty="0">
                <a:solidFill>
                  <a:schemeClr val="accent1"/>
                </a:solidFill>
              </a:rPr>
              <a:t>%</a:t>
            </a:r>
            <a:r>
              <a:rPr lang="en-GB" b="1" noProof="0" dirty="0">
                <a:solidFill>
                  <a:schemeClr val="accent5"/>
                </a:solidFill>
              </a:rPr>
              <a:t> </a:t>
            </a:r>
            <a:r>
              <a:rPr lang="en-GB" noProof="0" dirty="0"/>
              <a:t>had </a:t>
            </a:r>
            <a:r>
              <a:rPr lang="en-GB" b="1" noProof="0" dirty="0">
                <a:solidFill>
                  <a:schemeClr val="accent1"/>
                </a:solidFill>
              </a:rPr>
              <a:t>treatment or advice sought</a:t>
            </a:r>
            <a:r>
              <a:rPr lang="en-GB" noProof="0" dirty="0"/>
              <a:t>.</a:t>
            </a:r>
          </a:p>
          <a:p>
            <a:pPr>
              <a:spcBef>
                <a:spcPts val="0"/>
              </a:spcBef>
              <a:spcAft>
                <a:spcPts val="1800"/>
              </a:spcAft>
              <a:buClr>
                <a:schemeClr val="tx1"/>
              </a:buClr>
            </a:pPr>
            <a:r>
              <a:rPr lang="en-GB" b="1" dirty="0">
                <a:solidFill>
                  <a:schemeClr val="accent1"/>
                </a:solidFill>
              </a:rPr>
              <a:t>50</a:t>
            </a:r>
            <a:r>
              <a:rPr lang="en-GB" b="1" noProof="0" dirty="0">
                <a:solidFill>
                  <a:schemeClr val="accent1"/>
                </a:solidFill>
              </a:rPr>
              <a:t>% </a:t>
            </a:r>
            <a:r>
              <a:rPr lang="en-GB" noProof="0" dirty="0"/>
              <a:t>of children with diarrhoea are given </a:t>
            </a:r>
            <a:r>
              <a:rPr lang="en-GB" b="1" noProof="0" dirty="0">
                <a:solidFill>
                  <a:schemeClr val="accent1"/>
                </a:solidFill>
              </a:rPr>
              <a:t>ORT</a:t>
            </a:r>
            <a:r>
              <a:rPr lang="en-GB" noProof="0" dirty="0"/>
              <a:t>.</a:t>
            </a:r>
          </a:p>
        </p:txBody>
      </p:sp>
    </p:spTree>
    <p:extLst>
      <p:ext uri="{BB962C8B-B14F-4D97-AF65-F5344CB8AC3E}">
        <p14:creationId xmlns:p14="http://schemas.microsoft.com/office/powerpoint/2010/main" val="91913528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GB" sz="4400" b="1" dirty="0">
                <a:solidFill>
                  <a:schemeClr val="bg1"/>
                </a:solidFill>
              </a:rPr>
              <a:t>Maternal Health Care</a:t>
            </a:r>
          </a:p>
        </p:txBody>
      </p:sp>
      <p:sp>
        <p:nvSpPr>
          <p:cNvPr id="3" name="TextBox 2"/>
          <p:cNvSpPr txBox="1"/>
          <p:nvPr/>
        </p:nvSpPr>
        <p:spPr>
          <a:xfrm>
            <a:off x="6374166" y="1414183"/>
            <a:ext cx="2769834" cy="707886"/>
          </a:xfrm>
          <a:prstGeom prst="rect">
            <a:avLst/>
          </a:prstGeom>
          <a:noFill/>
        </p:spPr>
        <p:txBody>
          <a:bodyPr wrap="square" rtlCol="0">
            <a:spAutoFit/>
          </a:bodyPr>
          <a:lstStyle/>
          <a:p>
            <a:pPr algn="r"/>
            <a:r>
              <a:rPr lang="en-GB" sz="2000" i="1" dirty="0">
                <a:solidFill>
                  <a:schemeClr val="bg1"/>
                </a:solidFill>
              </a:rPr>
              <a:t>Follow along on Twitter!  </a:t>
            </a:r>
          </a:p>
          <a:p>
            <a:pPr algn="r"/>
            <a:r>
              <a:rPr lang="en-GB" sz="2000" i="1" dirty="0">
                <a:solidFill>
                  <a:schemeClr val="bg1"/>
                </a:solidFill>
              </a:rPr>
              <a:t>#</a:t>
            </a:r>
            <a:r>
              <a:rPr lang="en-GB" sz="2000" i="1" dirty="0" err="1">
                <a:solidFill>
                  <a:schemeClr val="bg1"/>
                </a:solidFill>
              </a:rPr>
              <a:t>NigeriaDHS</a:t>
            </a:r>
            <a:endParaRPr lang="en-GB" sz="2000" i="1" dirty="0">
              <a:solidFill>
                <a:schemeClr val="bg1"/>
              </a:solidFill>
            </a:endParaRPr>
          </a:p>
        </p:txBody>
      </p:sp>
    </p:spTree>
    <p:extLst>
      <p:ext uri="{BB962C8B-B14F-4D97-AF65-F5344CB8AC3E}">
        <p14:creationId xmlns:p14="http://schemas.microsoft.com/office/powerpoint/2010/main" val="60648598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449879"/>
            <a:ext cx="4418729" cy="2325204"/>
          </a:xfrm>
        </p:spPr>
        <p:txBody>
          <a:bodyPr>
            <a:normAutofit/>
          </a:bodyPr>
          <a:lstStyle/>
          <a:p>
            <a:pPr>
              <a:buClr>
                <a:schemeClr val="tx1"/>
              </a:buClr>
            </a:pPr>
            <a:r>
              <a:rPr lang="en-GB" sz="3600" b="1" dirty="0">
                <a:solidFill>
                  <a:schemeClr val="accent1"/>
                </a:solidFill>
              </a:rPr>
              <a:t>Antenatal care</a:t>
            </a:r>
          </a:p>
          <a:p>
            <a:pPr>
              <a:buClr>
                <a:schemeClr val="tx1"/>
              </a:buClr>
            </a:pPr>
            <a:r>
              <a:rPr lang="en-GB" sz="3600" dirty="0"/>
              <a:t>Delivery and postnatal care</a:t>
            </a:r>
          </a:p>
          <a:p>
            <a:pPr>
              <a:buClr>
                <a:schemeClr val="tx1"/>
              </a:buClr>
            </a:pPr>
            <a:r>
              <a:rPr lang="en-GB" sz="3600" dirty="0"/>
              <a:t>Other health issues</a:t>
            </a:r>
          </a:p>
        </p:txBody>
      </p:sp>
    </p:spTree>
    <p:extLst>
      <p:ext uri="{BB962C8B-B14F-4D97-AF65-F5344CB8AC3E}">
        <p14:creationId xmlns:p14="http://schemas.microsoft.com/office/powerpoint/2010/main" val="6227664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Antenatal Care (ANC) by Provider</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78115237"/>
              </p:ext>
            </p:extLst>
          </p:nvPr>
        </p:nvGraphicFramePr>
        <p:xfrm>
          <a:off x="489259" y="1632118"/>
          <a:ext cx="8256587" cy="47180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GB" i="1" dirty="0"/>
              <a:t>Percent distribution of women age 15-49 with a live birth in the 5-year period before the survey</a:t>
            </a:r>
          </a:p>
        </p:txBody>
      </p:sp>
      <p:sp>
        <p:nvSpPr>
          <p:cNvPr id="9" name="TextBox 8"/>
          <p:cNvSpPr txBox="1"/>
          <p:nvPr/>
        </p:nvSpPr>
        <p:spPr>
          <a:xfrm>
            <a:off x="0" y="6027003"/>
            <a:ext cx="3918857" cy="646331"/>
          </a:xfrm>
          <a:prstGeom prst="rect">
            <a:avLst/>
          </a:prstGeom>
          <a:noFill/>
        </p:spPr>
        <p:txBody>
          <a:bodyPr wrap="square" rtlCol="0">
            <a:spAutoFit/>
          </a:bodyPr>
          <a:lstStyle/>
          <a:p>
            <a:r>
              <a:rPr lang="en-GB" i="1" dirty="0"/>
              <a:t>*Skilled provider includes doctor, nurse, midwife, and auxiliary nurse/midwife.</a:t>
            </a:r>
          </a:p>
        </p:txBody>
      </p:sp>
      <p:sp>
        <p:nvSpPr>
          <p:cNvPr id="10" name="TextBox 9"/>
          <p:cNvSpPr txBox="1"/>
          <p:nvPr/>
        </p:nvSpPr>
        <p:spPr>
          <a:xfrm>
            <a:off x="6908800" y="5103674"/>
            <a:ext cx="2070100" cy="1569660"/>
          </a:xfrm>
          <a:prstGeom prst="rect">
            <a:avLst/>
          </a:prstGeom>
          <a:solidFill>
            <a:schemeClr val="accent1"/>
          </a:solidFill>
        </p:spPr>
        <p:txBody>
          <a:bodyPr wrap="square" rtlCol="0">
            <a:spAutoFit/>
          </a:bodyPr>
          <a:lstStyle/>
          <a:p>
            <a:pPr algn="ctr"/>
            <a:r>
              <a:rPr lang="en-GB" sz="2400" b="1" dirty="0">
                <a:solidFill>
                  <a:schemeClr val="bg1"/>
                </a:solidFill>
              </a:rPr>
              <a:t>67% of women received ANC from a skilled provider*</a:t>
            </a:r>
          </a:p>
        </p:txBody>
      </p:sp>
    </p:spTree>
    <p:extLst>
      <p:ext uri="{BB962C8B-B14F-4D97-AF65-F5344CB8AC3E}">
        <p14:creationId xmlns:p14="http://schemas.microsoft.com/office/powerpoint/2010/main" val="232363537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3600" dirty="0"/>
              <a:t>Timing and Number of ANC Visits by Residence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27493882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GB" i="1" dirty="0"/>
              <a:t>Percent of women age 15-49 with a live birth in the 5-year period before the survey</a:t>
            </a:r>
          </a:p>
        </p:txBody>
      </p:sp>
    </p:spTree>
    <p:extLst>
      <p:ext uri="{BB962C8B-B14F-4D97-AF65-F5344CB8AC3E}">
        <p14:creationId xmlns:p14="http://schemas.microsoft.com/office/powerpoint/2010/main" val="10404902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Pretest and Main Survey Training</a:t>
            </a:r>
          </a:p>
        </p:txBody>
      </p:sp>
      <p:sp>
        <p:nvSpPr>
          <p:cNvPr id="3" name="Content Placeholder 2"/>
          <p:cNvSpPr>
            <a:spLocks noGrp="1"/>
          </p:cNvSpPr>
          <p:nvPr>
            <p:ph idx="1"/>
          </p:nvPr>
        </p:nvSpPr>
        <p:spPr/>
        <p:txBody>
          <a:bodyPr>
            <a:normAutofit/>
          </a:bodyPr>
          <a:lstStyle/>
          <a:p>
            <a:pPr marL="0" indent="0">
              <a:spcBef>
                <a:spcPts val="0"/>
              </a:spcBef>
              <a:spcAft>
                <a:spcPts val="1200"/>
              </a:spcAft>
              <a:buNone/>
            </a:pPr>
            <a:r>
              <a:rPr lang="en-GB" sz="3200" b="1" noProof="0" dirty="0">
                <a:solidFill>
                  <a:schemeClr val="accent5"/>
                </a:solidFill>
              </a:rPr>
              <a:t>Pretest:</a:t>
            </a:r>
          </a:p>
          <a:p>
            <a:pPr>
              <a:spcBef>
                <a:spcPts val="0"/>
              </a:spcBef>
              <a:spcAft>
                <a:spcPts val="1200"/>
              </a:spcAft>
            </a:pPr>
            <a:r>
              <a:rPr lang="en-GB" sz="3200" noProof="0" dirty="0"/>
              <a:t>Training from 30 April to 20 May 2018 with </a:t>
            </a:r>
            <a:r>
              <a:rPr lang="en-GB" sz="3200" dirty="0"/>
              <a:t>45</a:t>
            </a:r>
            <a:r>
              <a:rPr lang="en-GB" sz="3200" noProof="0" dirty="0"/>
              <a:t> trainees</a:t>
            </a:r>
          </a:p>
          <a:p>
            <a:pPr marL="0" indent="0">
              <a:spcBef>
                <a:spcPts val="0"/>
              </a:spcBef>
              <a:spcAft>
                <a:spcPts val="1200"/>
              </a:spcAft>
              <a:buNone/>
            </a:pPr>
            <a:r>
              <a:rPr lang="en-GB" sz="3200" b="1" noProof="0" dirty="0">
                <a:solidFill>
                  <a:schemeClr val="accent5"/>
                </a:solidFill>
              </a:rPr>
              <a:t>Main Survey Training:</a:t>
            </a:r>
          </a:p>
          <a:p>
            <a:pPr>
              <a:spcBef>
                <a:spcPts val="0"/>
              </a:spcBef>
              <a:spcAft>
                <a:spcPts val="1200"/>
              </a:spcAft>
            </a:pPr>
            <a:r>
              <a:rPr lang="en-GB" sz="3200" dirty="0"/>
              <a:t>Biomarker main training from 25 June to 6 July 2018 with 37 nurses &amp; 37 laboratory scientists</a:t>
            </a:r>
          </a:p>
          <a:p>
            <a:pPr>
              <a:spcBef>
                <a:spcPts val="0"/>
              </a:spcBef>
              <a:spcAft>
                <a:spcPts val="1200"/>
              </a:spcAft>
            </a:pPr>
            <a:r>
              <a:rPr lang="en-GB" sz="3200" noProof="0" dirty="0"/>
              <a:t>Training from 16 July to 13 August 2018 with </a:t>
            </a:r>
            <a:r>
              <a:rPr lang="en-GB" sz="3200" dirty="0"/>
              <a:t>358</a:t>
            </a:r>
            <a:r>
              <a:rPr lang="en-GB" sz="3200" noProof="0" dirty="0"/>
              <a:t> fieldworkers</a:t>
            </a:r>
          </a:p>
        </p:txBody>
      </p:sp>
    </p:spTree>
    <p:extLst>
      <p:ext uri="{BB962C8B-B14F-4D97-AF65-F5344CB8AC3E}">
        <p14:creationId xmlns:p14="http://schemas.microsoft.com/office/powerpoint/2010/main" val="173217431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Trends in ANC Coverage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912944464"/>
              </p:ext>
            </p:extLst>
          </p:nvPr>
        </p:nvGraphicFramePr>
        <p:xfrm>
          <a:off x="0" y="1606550"/>
          <a:ext cx="9143999" cy="47942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646331"/>
          </a:xfrm>
          <a:prstGeom prst="rect">
            <a:avLst/>
          </a:prstGeom>
          <a:noFill/>
        </p:spPr>
        <p:txBody>
          <a:bodyPr wrap="square" rtlCol="0">
            <a:spAutoFit/>
          </a:bodyPr>
          <a:lstStyle/>
          <a:p>
            <a:pPr algn="ctr"/>
            <a:r>
              <a:rPr lang="en-GB" i="1" dirty="0"/>
              <a:t>Percent of women age 15-49 with a live birth in the 5 years before the survey</a:t>
            </a:r>
          </a:p>
          <a:p>
            <a:pPr algn="ctr"/>
            <a:r>
              <a:rPr lang="en-GB" i="1" dirty="0"/>
              <a:t> for most recent birth</a:t>
            </a:r>
          </a:p>
        </p:txBody>
      </p:sp>
      <p:sp>
        <p:nvSpPr>
          <p:cNvPr id="9" name="TextBox 8"/>
          <p:cNvSpPr txBox="1"/>
          <p:nvPr/>
        </p:nvSpPr>
        <p:spPr>
          <a:xfrm>
            <a:off x="1183290" y="2796441"/>
            <a:ext cx="2711026"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1"/>
                </a:solidFill>
              </a:rPr>
              <a:t>ANC by skilled provider*</a:t>
            </a:r>
          </a:p>
        </p:txBody>
      </p:sp>
      <p:sp>
        <p:nvSpPr>
          <p:cNvPr id="10" name="TextBox 10"/>
          <p:cNvSpPr txBox="1"/>
          <p:nvPr/>
        </p:nvSpPr>
        <p:spPr>
          <a:xfrm>
            <a:off x="1183289" y="4228841"/>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3"/>
                </a:solidFill>
              </a:rPr>
              <a:t>4+ ANC visits</a:t>
            </a:r>
          </a:p>
        </p:txBody>
      </p:sp>
      <p:sp>
        <p:nvSpPr>
          <p:cNvPr id="11" name="TextBox 10"/>
          <p:cNvSpPr txBox="1"/>
          <p:nvPr/>
        </p:nvSpPr>
        <p:spPr>
          <a:xfrm>
            <a:off x="5077459" y="5406816"/>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5"/>
                </a:solidFill>
              </a:rPr>
              <a:t>ANC visit in 1</a:t>
            </a:r>
            <a:r>
              <a:rPr lang="en-GB" sz="1800" b="1" baseline="30000" dirty="0">
                <a:solidFill>
                  <a:schemeClr val="accent5"/>
                </a:solidFill>
              </a:rPr>
              <a:t>st</a:t>
            </a:r>
            <a:r>
              <a:rPr lang="en-GB" sz="1800" b="1" dirty="0">
                <a:solidFill>
                  <a:schemeClr val="accent5"/>
                </a:solidFill>
              </a:rPr>
              <a:t> trimester</a:t>
            </a:r>
          </a:p>
        </p:txBody>
      </p:sp>
      <p:sp>
        <p:nvSpPr>
          <p:cNvPr id="12" name="TextBox 11"/>
          <p:cNvSpPr txBox="1"/>
          <p:nvPr/>
        </p:nvSpPr>
        <p:spPr>
          <a:xfrm>
            <a:off x="0" y="6488668"/>
            <a:ext cx="9144000" cy="369332"/>
          </a:xfrm>
          <a:prstGeom prst="rect">
            <a:avLst/>
          </a:prstGeom>
          <a:noFill/>
        </p:spPr>
        <p:txBody>
          <a:bodyPr wrap="square" rtlCol="0">
            <a:spAutoFit/>
          </a:bodyPr>
          <a:lstStyle/>
          <a:p>
            <a:r>
              <a:rPr lang="en-GB" i="1" dirty="0"/>
              <a:t>*Skilled provider includes doctor, nurse, midwife, and auxiliary nurse/midwife.</a:t>
            </a:r>
          </a:p>
        </p:txBody>
      </p:sp>
    </p:spTree>
    <p:extLst>
      <p:ext uri="{BB962C8B-B14F-4D97-AF65-F5344CB8AC3E}">
        <p14:creationId xmlns:p14="http://schemas.microsoft.com/office/powerpoint/2010/main" val="87621862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Components of ANC</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576254623"/>
              </p:ext>
            </p:extLst>
          </p:nvPr>
        </p:nvGraphicFramePr>
        <p:xfrm>
          <a:off x="1" y="1955800"/>
          <a:ext cx="9144000" cy="49022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277034"/>
            <a:ext cx="6438900" cy="646331"/>
          </a:xfrm>
          <a:prstGeom prst="rect">
            <a:avLst/>
          </a:prstGeom>
          <a:noFill/>
        </p:spPr>
        <p:txBody>
          <a:bodyPr wrap="square" rtlCol="0">
            <a:spAutoFit/>
          </a:bodyPr>
          <a:lstStyle/>
          <a:p>
            <a:r>
              <a:rPr lang="en-GB" b="1" i="1" dirty="0"/>
              <a:t>Among women age 15-49 who received ANC for most recent birth in the past 5 years, percent who received the following services:</a:t>
            </a:r>
          </a:p>
        </p:txBody>
      </p:sp>
    </p:spTree>
    <p:extLst>
      <p:ext uri="{BB962C8B-B14F-4D97-AF65-F5344CB8AC3E}">
        <p14:creationId xmlns:p14="http://schemas.microsoft.com/office/powerpoint/2010/main" val="246718796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Tetanus Toxoid Vaccination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62681998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GB" i="1" dirty="0"/>
              <a:t>Percent of mothers age 15-49 with a live birth in the 5-year period before the survey</a:t>
            </a:r>
          </a:p>
        </p:txBody>
      </p:sp>
    </p:spTree>
    <p:extLst>
      <p:ext uri="{BB962C8B-B14F-4D97-AF65-F5344CB8AC3E}">
        <p14:creationId xmlns:p14="http://schemas.microsoft.com/office/powerpoint/2010/main" val="169104469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122280"/>
            <a:ext cx="4418729" cy="2613439"/>
          </a:xfrm>
        </p:spPr>
        <p:txBody>
          <a:bodyPr>
            <a:normAutofit/>
          </a:bodyPr>
          <a:lstStyle/>
          <a:p>
            <a:pPr>
              <a:buClr>
                <a:schemeClr val="tx1"/>
              </a:buClr>
            </a:pPr>
            <a:r>
              <a:rPr lang="en-GB" sz="4000" dirty="0"/>
              <a:t>Antenatal care</a:t>
            </a:r>
          </a:p>
          <a:p>
            <a:pPr>
              <a:buClr>
                <a:schemeClr val="tx1"/>
              </a:buClr>
            </a:pPr>
            <a:r>
              <a:rPr lang="en-GB" sz="4000" b="1" dirty="0">
                <a:solidFill>
                  <a:schemeClr val="accent1"/>
                </a:solidFill>
              </a:rPr>
              <a:t>Delivery and postnatal care</a:t>
            </a:r>
          </a:p>
          <a:p>
            <a:pPr>
              <a:buClr>
                <a:schemeClr val="tx1"/>
              </a:buClr>
            </a:pPr>
            <a:r>
              <a:rPr lang="en-GB" sz="4000" dirty="0"/>
              <a:t>Other health issues</a:t>
            </a:r>
          </a:p>
        </p:txBody>
      </p:sp>
    </p:spTree>
    <p:extLst>
      <p:ext uri="{BB962C8B-B14F-4D97-AF65-F5344CB8AC3E}">
        <p14:creationId xmlns:p14="http://schemas.microsoft.com/office/powerpoint/2010/main" val="2261690213"/>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Place of Delivery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14234565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GB" i="1" dirty="0"/>
              <a:t>Percent distribution of live births in the 5-year period before the survey</a:t>
            </a:r>
          </a:p>
        </p:txBody>
      </p:sp>
    </p:spTree>
    <p:extLst>
      <p:ext uri="{BB962C8B-B14F-4D97-AF65-F5344CB8AC3E}">
        <p14:creationId xmlns:p14="http://schemas.microsoft.com/office/powerpoint/2010/main" val="79323563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Assistance during Delivery</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908099489"/>
              </p:ext>
            </p:extLst>
          </p:nvPr>
        </p:nvGraphicFramePr>
        <p:xfrm>
          <a:off x="461963" y="1606550"/>
          <a:ext cx="8256587" cy="467598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GB" i="1" dirty="0"/>
              <a:t>Percent distribution of live births in the 5-year period before the survey</a:t>
            </a:r>
          </a:p>
        </p:txBody>
      </p:sp>
      <p:sp>
        <p:nvSpPr>
          <p:cNvPr id="10" name="TextBox 9"/>
          <p:cNvSpPr txBox="1"/>
          <p:nvPr/>
        </p:nvSpPr>
        <p:spPr>
          <a:xfrm>
            <a:off x="6908800" y="5103674"/>
            <a:ext cx="2070100" cy="1569660"/>
          </a:xfrm>
          <a:prstGeom prst="rect">
            <a:avLst/>
          </a:prstGeom>
          <a:solidFill>
            <a:schemeClr val="accent1"/>
          </a:solidFill>
        </p:spPr>
        <p:txBody>
          <a:bodyPr wrap="square" rtlCol="0">
            <a:spAutoFit/>
          </a:bodyPr>
          <a:lstStyle/>
          <a:p>
            <a:pPr algn="ctr"/>
            <a:r>
              <a:rPr lang="en-GB" sz="2400" b="1" dirty="0">
                <a:solidFill>
                  <a:schemeClr val="bg1"/>
                </a:solidFill>
              </a:rPr>
              <a:t>43% of births are delivered by a skilled provider*</a:t>
            </a:r>
          </a:p>
        </p:txBody>
      </p:sp>
      <p:sp>
        <p:nvSpPr>
          <p:cNvPr id="7" name="TextBox 6">
            <a:extLst>
              <a:ext uri="{FF2B5EF4-FFF2-40B4-BE49-F238E27FC236}">
                <a16:creationId xmlns:a16="http://schemas.microsoft.com/office/drawing/2014/main" id="{07F57ABB-5DEA-470E-9968-6D7FE818EE08}"/>
              </a:ext>
            </a:extLst>
          </p:cNvPr>
          <p:cNvSpPr txBox="1"/>
          <p:nvPr/>
        </p:nvSpPr>
        <p:spPr>
          <a:xfrm>
            <a:off x="0" y="6027003"/>
            <a:ext cx="3918857" cy="646331"/>
          </a:xfrm>
          <a:prstGeom prst="rect">
            <a:avLst/>
          </a:prstGeom>
          <a:noFill/>
        </p:spPr>
        <p:txBody>
          <a:bodyPr wrap="square" rtlCol="0">
            <a:spAutoFit/>
          </a:bodyPr>
          <a:lstStyle/>
          <a:p>
            <a:r>
              <a:rPr lang="en-GB" i="1" dirty="0"/>
              <a:t>*Skilled provider includes doctor, nurse, midwife, and auxiliary nurse/midwife.</a:t>
            </a:r>
          </a:p>
        </p:txBody>
      </p:sp>
    </p:spTree>
    <p:extLst>
      <p:ext uri="{BB962C8B-B14F-4D97-AF65-F5344CB8AC3E}">
        <p14:creationId xmlns:p14="http://schemas.microsoft.com/office/powerpoint/2010/main" val="33237350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Trends in Maternal Health Care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924577781"/>
              </p:ext>
            </p:extLst>
          </p:nvPr>
        </p:nvGraphicFramePr>
        <p:xfrm>
          <a:off x="0" y="1606550"/>
          <a:ext cx="9143999" cy="47815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GB" i="1" dirty="0"/>
              <a:t>Percent of live births in the 5-year period before the survey</a:t>
            </a:r>
          </a:p>
        </p:txBody>
      </p:sp>
      <p:sp>
        <p:nvSpPr>
          <p:cNvPr id="9" name="TextBox 8"/>
          <p:cNvSpPr txBox="1"/>
          <p:nvPr/>
        </p:nvSpPr>
        <p:spPr>
          <a:xfrm>
            <a:off x="1210015" y="5007823"/>
            <a:ext cx="2711026"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5"/>
                </a:solidFill>
              </a:rPr>
              <a:t>Delivery in a health facility</a:t>
            </a:r>
          </a:p>
        </p:txBody>
      </p:sp>
      <p:sp>
        <p:nvSpPr>
          <p:cNvPr id="10" name="TextBox 10"/>
          <p:cNvSpPr txBox="1"/>
          <p:nvPr/>
        </p:nvSpPr>
        <p:spPr>
          <a:xfrm>
            <a:off x="1210014" y="3627993"/>
            <a:ext cx="3981564"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3"/>
                </a:solidFill>
              </a:rPr>
              <a:t>Delivery assisted by a skilled provider*</a:t>
            </a:r>
          </a:p>
        </p:txBody>
      </p:sp>
      <p:sp>
        <p:nvSpPr>
          <p:cNvPr id="11" name="TextBox 10"/>
          <p:cNvSpPr txBox="1"/>
          <p:nvPr/>
        </p:nvSpPr>
        <p:spPr>
          <a:xfrm>
            <a:off x="1210014" y="2313305"/>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1"/>
                </a:solidFill>
              </a:rPr>
              <a:t>Delivery at home</a:t>
            </a:r>
          </a:p>
        </p:txBody>
      </p:sp>
      <p:sp>
        <p:nvSpPr>
          <p:cNvPr id="13" name="TextBox 12">
            <a:extLst>
              <a:ext uri="{FF2B5EF4-FFF2-40B4-BE49-F238E27FC236}">
                <a16:creationId xmlns:a16="http://schemas.microsoft.com/office/drawing/2014/main" id="{7768FB31-1BEB-4E47-82C7-3EA7CA545728}"/>
              </a:ext>
            </a:extLst>
          </p:cNvPr>
          <p:cNvSpPr txBox="1"/>
          <p:nvPr/>
        </p:nvSpPr>
        <p:spPr>
          <a:xfrm>
            <a:off x="0" y="6488668"/>
            <a:ext cx="9144000" cy="369332"/>
          </a:xfrm>
          <a:prstGeom prst="rect">
            <a:avLst/>
          </a:prstGeom>
          <a:noFill/>
        </p:spPr>
        <p:txBody>
          <a:bodyPr wrap="square" rtlCol="0">
            <a:spAutoFit/>
          </a:bodyPr>
          <a:lstStyle/>
          <a:p>
            <a:r>
              <a:rPr lang="en-GB" i="1" dirty="0"/>
              <a:t>*Skilled provider includes doctor, nurse, midwife, and auxiliary nurse/midwife.</a:t>
            </a:r>
          </a:p>
        </p:txBody>
      </p:sp>
    </p:spTree>
    <p:extLst>
      <p:ext uri="{BB962C8B-B14F-4D97-AF65-F5344CB8AC3E}">
        <p14:creationId xmlns:p14="http://schemas.microsoft.com/office/powerpoint/2010/main" val="283263208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Timing of Postnatal Care (PNC)</a:t>
            </a:r>
            <a:br>
              <a:rPr lang="en-GB" dirty="0"/>
            </a:br>
            <a:r>
              <a:rPr lang="en-GB" dirty="0"/>
              <a:t>for Mother and Infant</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1014249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GB" i="1" dirty="0"/>
              <a:t>Percent of live births in the 5-year period before the survey</a:t>
            </a:r>
          </a:p>
        </p:txBody>
      </p:sp>
    </p:spTree>
    <p:extLst>
      <p:ext uri="{BB962C8B-B14F-4D97-AF65-F5344CB8AC3E}">
        <p14:creationId xmlns:p14="http://schemas.microsoft.com/office/powerpoint/2010/main" val="297690753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36750"/>
            <a:ext cx="4418729" cy="2984499"/>
          </a:xfrm>
        </p:spPr>
        <p:txBody>
          <a:bodyPr>
            <a:normAutofit lnSpcReduction="10000"/>
          </a:bodyPr>
          <a:lstStyle/>
          <a:p>
            <a:pPr>
              <a:buClr>
                <a:schemeClr val="tx1"/>
              </a:buClr>
            </a:pPr>
            <a:r>
              <a:rPr lang="en-GB" sz="4000" dirty="0"/>
              <a:t>Antenatal care</a:t>
            </a:r>
          </a:p>
          <a:p>
            <a:pPr>
              <a:buClr>
                <a:schemeClr val="tx1"/>
              </a:buClr>
            </a:pPr>
            <a:r>
              <a:rPr lang="en-GB" sz="4000" dirty="0"/>
              <a:t>Delivery and postnatal care</a:t>
            </a:r>
          </a:p>
          <a:p>
            <a:pPr>
              <a:buClr>
                <a:schemeClr val="tx1"/>
              </a:buClr>
            </a:pPr>
            <a:r>
              <a:rPr lang="en-GB" sz="4000" b="1" dirty="0">
                <a:solidFill>
                  <a:schemeClr val="accent1"/>
                </a:solidFill>
              </a:rPr>
              <a:t>Other health issues</a:t>
            </a:r>
          </a:p>
        </p:txBody>
      </p:sp>
    </p:spTree>
    <p:extLst>
      <p:ext uri="{BB962C8B-B14F-4D97-AF65-F5344CB8AC3E}">
        <p14:creationId xmlns:p14="http://schemas.microsoft.com/office/powerpoint/2010/main" val="129540678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Problems in Accessing Health Care</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601375999"/>
              </p:ext>
            </p:extLst>
          </p:nvPr>
        </p:nvGraphicFramePr>
        <p:xfrm>
          <a:off x="1" y="1803400"/>
          <a:ext cx="9144000" cy="5054600"/>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9"/>
          <p:cNvSpPr/>
          <p:nvPr/>
        </p:nvSpPr>
        <p:spPr>
          <a:xfrm>
            <a:off x="0" y="1059934"/>
            <a:ext cx="9144000" cy="646331"/>
          </a:xfrm>
          <a:prstGeom prst="rect">
            <a:avLst/>
          </a:prstGeom>
        </p:spPr>
        <p:txBody>
          <a:bodyPr wrap="square">
            <a:spAutoFit/>
          </a:bodyPr>
          <a:lstStyle/>
          <a:p>
            <a:pPr algn="ctr"/>
            <a:r>
              <a:rPr lang="en-GB" i="1" dirty="0"/>
              <a:t>Percent of women age 15-49 who report the following problems in accessing </a:t>
            </a:r>
          </a:p>
          <a:p>
            <a:pPr algn="ctr"/>
            <a:r>
              <a:rPr lang="en-GB" i="1" dirty="0"/>
              <a:t>health care for themselves when they are sick:</a:t>
            </a:r>
          </a:p>
        </p:txBody>
      </p:sp>
    </p:spTree>
    <p:extLst>
      <p:ext uri="{BB962C8B-B14F-4D97-AF65-F5344CB8AC3E}">
        <p14:creationId xmlns:p14="http://schemas.microsoft.com/office/powerpoint/2010/main" val="349688289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Fieldwork and Data Processing</a:t>
            </a:r>
          </a:p>
        </p:txBody>
      </p:sp>
      <p:sp>
        <p:nvSpPr>
          <p:cNvPr id="3" name="Content Placeholder 2"/>
          <p:cNvSpPr>
            <a:spLocks noGrp="1"/>
          </p:cNvSpPr>
          <p:nvPr>
            <p:ph idx="1"/>
          </p:nvPr>
        </p:nvSpPr>
        <p:spPr/>
        <p:txBody>
          <a:bodyPr>
            <a:normAutofit fontScale="92500" lnSpcReduction="10000"/>
          </a:bodyPr>
          <a:lstStyle/>
          <a:p>
            <a:pPr>
              <a:spcBef>
                <a:spcPts val="0"/>
              </a:spcBef>
              <a:spcAft>
                <a:spcPts val="1800"/>
              </a:spcAft>
            </a:pPr>
            <a:r>
              <a:rPr lang="en-GB" sz="3200" noProof="0" dirty="0"/>
              <a:t>Total of </a:t>
            </a:r>
            <a:r>
              <a:rPr lang="en-GB" sz="3200" b="1" dirty="0">
                <a:solidFill>
                  <a:schemeClr val="accent5"/>
                </a:solidFill>
              </a:rPr>
              <a:t>37</a:t>
            </a:r>
            <a:r>
              <a:rPr lang="en-GB" sz="3200" b="1" noProof="0" dirty="0">
                <a:solidFill>
                  <a:schemeClr val="accent5"/>
                </a:solidFill>
              </a:rPr>
              <a:t> teams</a:t>
            </a:r>
          </a:p>
          <a:p>
            <a:pPr lvl="1">
              <a:spcBef>
                <a:spcPts val="0"/>
              </a:spcBef>
              <a:spcAft>
                <a:spcPts val="1800"/>
              </a:spcAft>
            </a:pPr>
            <a:r>
              <a:rPr lang="en-GB" noProof="0" dirty="0"/>
              <a:t>1 supervisor, 1 field editor, 3 female interviewers, 2 male interviewers, 1 lab scientist, 1 nurse, and 2 drivers</a:t>
            </a:r>
          </a:p>
          <a:p>
            <a:pPr>
              <a:spcBef>
                <a:spcPts val="0"/>
              </a:spcBef>
              <a:spcAft>
                <a:spcPts val="1800"/>
              </a:spcAft>
            </a:pPr>
            <a:r>
              <a:rPr lang="en-GB" sz="3200" noProof="0" dirty="0"/>
              <a:t>Fieldwork conducted from </a:t>
            </a:r>
            <a:r>
              <a:rPr lang="en-GB" sz="3200" b="1" dirty="0">
                <a:solidFill>
                  <a:schemeClr val="accent5"/>
                </a:solidFill>
              </a:rPr>
              <a:t>14 August</a:t>
            </a:r>
            <a:r>
              <a:rPr lang="en-GB" sz="3200" b="1" noProof="0" dirty="0">
                <a:solidFill>
                  <a:schemeClr val="accent5"/>
                </a:solidFill>
              </a:rPr>
              <a:t> to 29 December 2018</a:t>
            </a:r>
          </a:p>
          <a:p>
            <a:pPr>
              <a:spcBef>
                <a:spcPts val="0"/>
              </a:spcBef>
              <a:spcAft>
                <a:spcPts val="1800"/>
              </a:spcAft>
            </a:pPr>
            <a:r>
              <a:rPr lang="en-GB" sz="3200" noProof="0" dirty="0"/>
              <a:t>Electronic data collected on tablets through the CAPI system were received via IFSS to the NPC Central Office in </a:t>
            </a:r>
            <a:r>
              <a:rPr lang="en-GB" sz="3200" dirty="0"/>
              <a:t>Abuja</a:t>
            </a:r>
            <a:endParaRPr lang="en-GB" sz="3200" noProof="0" dirty="0"/>
          </a:p>
          <a:p>
            <a:pPr>
              <a:spcBef>
                <a:spcPts val="0"/>
              </a:spcBef>
              <a:spcAft>
                <a:spcPts val="1800"/>
              </a:spcAft>
            </a:pPr>
            <a:r>
              <a:rPr lang="en-GB" sz="3200" noProof="0" dirty="0"/>
              <a:t>Data processing personnel conducted data editing with CSPro. Secondary editing and data processing took place from </a:t>
            </a:r>
            <a:r>
              <a:rPr lang="en-GB" sz="3200" b="1" noProof="0" dirty="0">
                <a:solidFill>
                  <a:schemeClr val="accent5"/>
                </a:solidFill>
              </a:rPr>
              <a:t>August 2018 to April 2019</a:t>
            </a:r>
            <a:r>
              <a:rPr lang="en-GB" sz="3200" noProof="0" dirty="0"/>
              <a:t>.</a:t>
            </a:r>
          </a:p>
          <a:p>
            <a:pPr>
              <a:spcBef>
                <a:spcPts val="0"/>
              </a:spcBef>
              <a:spcAft>
                <a:spcPts val="1800"/>
              </a:spcAft>
            </a:pPr>
            <a:endParaRPr lang="en-GB" sz="3200" noProof="0" dirty="0"/>
          </a:p>
        </p:txBody>
      </p:sp>
    </p:spTree>
    <p:extLst>
      <p:ext uri="{BB962C8B-B14F-4D97-AF65-F5344CB8AC3E}">
        <p14:creationId xmlns:p14="http://schemas.microsoft.com/office/powerpoint/2010/main" val="402489553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Problems in Accessing Health Care</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601375999"/>
              </p:ext>
            </p:extLst>
          </p:nvPr>
        </p:nvGraphicFramePr>
        <p:xfrm>
          <a:off x="1" y="1803400"/>
          <a:ext cx="9144000" cy="5054600"/>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9"/>
          <p:cNvSpPr/>
          <p:nvPr/>
        </p:nvSpPr>
        <p:spPr>
          <a:xfrm>
            <a:off x="0" y="1059934"/>
            <a:ext cx="9144000" cy="646331"/>
          </a:xfrm>
          <a:prstGeom prst="rect">
            <a:avLst/>
          </a:prstGeom>
        </p:spPr>
        <p:txBody>
          <a:bodyPr wrap="square">
            <a:spAutoFit/>
          </a:bodyPr>
          <a:lstStyle/>
          <a:p>
            <a:pPr algn="ctr"/>
            <a:r>
              <a:rPr lang="en-GB" i="1" dirty="0"/>
              <a:t>Percent of women age 15-49 who report the following problems in accessing </a:t>
            </a:r>
          </a:p>
          <a:p>
            <a:pPr algn="ctr"/>
            <a:r>
              <a:rPr lang="en-GB" i="1" dirty="0"/>
              <a:t>health care for themselves when they are sick:</a:t>
            </a:r>
          </a:p>
        </p:txBody>
      </p:sp>
    </p:spTree>
    <p:extLst>
      <p:ext uri="{BB962C8B-B14F-4D97-AF65-F5344CB8AC3E}">
        <p14:creationId xmlns:p14="http://schemas.microsoft.com/office/powerpoint/2010/main" val="67908033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b="1" dirty="0">
                <a:solidFill>
                  <a:schemeClr val="accent1"/>
                </a:solidFill>
              </a:rPr>
              <a:t>67</a:t>
            </a:r>
            <a:r>
              <a:rPr lang="en-GB" b="1" noProof="0" dirty="0">
                <a:solidFill>
                  <a:schemeClr val="accent1"/>
                </a:solidFill>
              </a:rPr>
              <a:t>% </a:t>
            </a:r>
            <a:r>
              <a:rPr lang="en-GB" noProof="0" dirty="0"/>
              <a:t>of women received </a:t>
            </a:r>
            <a:r>
              <a:rPr lang="en-GB" b="1" noProof="0" dirty="0">
                <a:solidFill>
                  <a:schemeClr val="accent1"/>
                </a:solidFill>
              </a:rPr>
              <a:t>antenatal care</a:t>
            </a:r>
            <a:r>
              <a:rPr lang="en-GB" b="1" noProof="0" dirty="0">
                <a:solidFill>
                  <a:schemeClr val="accent5"/>
                </a:solidFill>
              </a:rPr>
              <a:t> </a:t>
            </a:r>
            <a:r>
              <a:rPr lang="en-GB" noProof="0" dirty="0"/>
              <a:t>from a skilled provider.</a:t>
            </a:r>
          </a:p>
          <a:p>
            <a:pPr>
              <a:spcBef>
                <a:spcPts val="0"/>
              </a:spcBef>
              <a:spcAft>
                <a:spcPts val="1800"/>
              </a:spcAft>
              <a:buClr>
                <a:schemeClr val="tx1"/>
              </a:buClr>
            </a:pPr>
            <a:r>
              <a:rPr lang="en-GB" b="1" dirty="0">
                <a:solidFill>
                  <a:schemeClr val="accent1"/>
                </a:solidFill>
              </a:rPr>
              <a:t>39</a:t>
            </a:r>
            <a:r>
              <a:rPr lang="en-GB" b="1" noProof="0" dirty="0">
                <a:solidFill>
                  <a:schemeClr val="accent1"/>
                </a:solidFill>
              </a:rPr>
              <a:t>%</a:t>
            </a:r>
            <a:r>
              <a:rPr lang="en-GB" b="1" noProof="0" dirty="0">
                <a:solidFill>
                  <a:schemeClr val="accent5"/>
                </a:solidFill>
              </a:rPr>
              <a:t> </a:t>
            </a:r>
            <a:r>
              <a:rPr lang="en-GB" noProof="0" dirty="0"/>
              <a:t>of births are </a:t>
            </a:r>
            <a:r>
              <a:rPr lang="en-GB" b="1" noProof="0" dirty="0">
                <a:solidFill>
                  <a:schemeClr val="accent1"/>
                </a:solidFill>
              </a:rPr>
              <a:t>delivered in a health facility</a:t>
            </a:r>
            <a:r>
              <a:rPr lang="en-GB" noProof="0" dirty="0"/>
              <a:t>.</a:t>
            </a:r>
          </a:p>
          <a:p>
            <a:pPr>
              <a:spcBef>
                <a:spcPts val="0"/>
              </a:spcBef>
              <a:spcAft>
                <a:spcPts val="1800"/>
              </a:spcAft>
              <a:buClr>
                <a:schemeClr val="tx1"/>
              </a:buClr>
            </a:pPr>
            <a:r>
              <a:rPr lang="en-GB" b="1" dirty="0">
                <a:solidFill>
                  <a:schemeClr val="accent1"/>
                </a:solidFill>
              </a:rPr>
              <a:t>43</a:t>
            </a:r>
            <a:r>
              <a:rPr lang="en-GB" b="1" noProof="0" dirty="0">
                <a:solidFill>
                  <a:schemeClr val="accent1"/>
                </a:solidFill>
              </a:rPr>
              <a:t>% </a:t>
            </a:r>
            <a:r>
              <a:rPr lang="en-GB" noProof="0" dirty="0"/>
              <a:t>of births are </a:t>
            </a:r>
            <a:r>
              <a:rPr lang="en-GB" b="1" noProof="0" dirty="0">
                <a:solidFill>
                  <a:schemeClr val="accent1"/>
                </a:solidFill>
              </a:rPr>
              <a:t>assisted by a skilled provider</a:t>
            </a:r>
            <a:r>
              <a:rPr lang="en-GB" noProof="0" dirty="0"/>
              <a:t>.</a:t>
            </a:r>
          </a:p>
          <a:p>
            <a:pPr>
              <a:spcBef>
                <a:spcPts val="0"/>
              </a:spcBef>
              <a:spcAft>
                <a:spcPts val="1800"/>
              </a:spcAft>
              <a:buClr>
                <a:schemeClr val="tx1"/>
              </a:buClr>
            </a:pPr>
            <a:r>
              <a:rPr lang="en-GB" b="1" dirty="0">
                <a:solidFill>
                  <a:schemeClr val="accent1"/>
                </a:solidFill>
              </a:rPr>
              <a:t>42</a:t>
            </a:r>
            <a:r>
              <a:rPr lang="en-GB" b="1" noProof="0" dirty="0">
                <a:solidFill>
                  <a:schemeClr val="accent1"/>
                </a:solidFill>
              </a:rPr>
              <a:t>% </a:t>
            </a:r>
            <a:r>
              <a:rPr lang="en-GB" noProof="0" dirty="0"/>
              <a:t>of women and </a:t>
            </a:r>
            <a:r>
              <a:rPr lang="en-GB" b="1" dirty="0">
                <a:solidFill>
                  <a:schemeClr val="accent1"/>
                </a:solidFill>
              </a:rPr>
              <a:t>38</a:t>
            </a:r>
            <a:r>
              <a:rPr lang="en-GB" b="1" noProof="0" dirty="0">
                <a:solidFill>
                  <a:schemeClr val="accent1"/>
                </a:solidFill>
              </a:rPr>
              <a:t>%</a:t>
            </a:r>
            <a:r>
              <a:rPr lang="en-GB" noProof="0" dirty="0"/>
              <a:t> of </a:t>
            </a:r>
            <a:r>
              <a:rPr lang="en-GB" noProof="0" dirty="0" err="1"/>
              <a:t>newborns</a:t>
            </a:r>
            <a:r>
              <a:rPr lang="en-GB" noProof="0" dirty="0"/>
              <a:t> receive a </a:t>
            </a:r>
            <a:r>
              <a:rPr lang="en-GB" b="1" noProof="0" dirty="0">
                <a:solidFill>
                  <a:schemeClr val="accent1"/>
                </a:solidFill>
              </a:rPr>
              <a:t>postnatal check within 2 days of birth</a:t>
            </a:r>
            <a:r>
              <a:rPr lang="en-GB" noProof="0" dirty="0"/>
              <a:t>.</a:t>
            </a:r>
          </a:p>
          <a:p>
            <a:pPr>
              <a:spcBef>
                <a:spcPts val="0"/>
              </a:spcBef>
              <a:spcAft>
                <a:spcPts val="1800"/>
              </a:spcAft>
              <a:buClr>
                <a:schemeClr val="tx1"/>
              </a:buClr>
            </a:pPr>
            <a:r>
              <a:rPr lang="en-GB" b="1" dirty="0">
                <a:solidFill>
                  <a:schemeClr val="accent1"/>
                </a:solidFill>
              </a:rPr>
              <a:t>52</a:t>
            </a:r>
            <a:r>
              <a:rPr lang="en-GB" b="1" noProof="0" dirty="0">
                <a:solidFill>
                  <a:schemeClr val="accent1"/>
                </a:solidFill>
              </a:rPr>
              <a:t>%</a:t>
            </a:r>
            <a:r>
              <a:rPr lang="en-GB" b="1" noProof="0" dirty="0">
                <a:solidFill>
                  <a:schemeClr val="accent5"/>
                </a:solidFill>
              </a:rPr>
              <a:t> </a:t>
            </a:r>
            <a:r>
              <a:rPr lang="en-GB" noProof="0" dirty="0"/>
              <a:t>of women report </a:t>
            </a:r>
            <a:r>
              <a:rPr lang="en-GB" b="1" noProof="0" dirty="0">
                <a:solidFill>
                  <a:schemeClr val="accent1"/>
                </a:solidFill>
              </a:rPr>
              <a:t>at least 1 problem in accessing health care</a:t>
            </a:r>
            <a:r>
              <a:rPr lang="en-GB" noProof="0" dirty="0"/>
              <a:t> for themselves when sick.</a:t>
            </a:r>
          </a:p>
        </p:txBody>
      </p:sp>
    </p:spTree>
    <p:extLst>
      <p:ext uri="{BB962C8B-B14F-4D97-AF65-F5344CB8AC3E}">
        <p14:creationId xmlns:p14="http://schemas.microsoft.com/office/powerpoint/2010/main" val="384158461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a:solidFill>
                  <a:schemeClr val="bg1"/>
                </a:solidFill>
              </a:rPr>
              <a:t>Nutrition</a:t>
            </a:r>
          </a:p>
        </p:txBody>
      </p:sp>
      <p:sp>
        <p:nvSpPr>
          <p:cNvPr id="3" name="TextBox 2"/>
          <p:cNvSpPr txBox="1"/>
          <p:nvPr/>
        </p:nvSpPr>
        <p:spPr>
          <a:xfrm>
            <a:off x="6374166" y="1434279"/>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a:t>
            </a:r>
            <a:r>
              <a:rPr lang="en-US" sz="2000" i="1" dirty="0" err="1">
                <a:solidFill>
                  <a:schemeClr val="bg1"/>
                </a:solidFill>
              </a:rPr>
              <a:t>NigeriaDHS</a:t>
            </a:r>
            <a:endParaRPr lang="en-US" sz="2000" i="1" dirty="0">
              <a:solidFill>
                <a:schemeClr val="bg1"/>
              </a:solidFill>
            </a:endParaRPr>
          </a:p>
        </p:txBody>
      </p:sp>
    </p:spTree>
    <p:extLst>
      <p:ext uri="{BB962C8B-B14F-4D97-AF65-F5344CB8AC3E}">
        <p14:creationId xmlns:p14="http://schemas.microsoft.com/office/powerpoint/2010/main" val="226062787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CDA282-7F59-4D56-8F80-8C716D284A21}"/>
              </a:ext>
            </a:extLst>
          </p:cNvPr>
          <p:cNvSpPr>
            <a:spLocks noGrp="1"/>
          </p:cNvSpPr>
          <p:nvPr>
            <p:ph type="title"/>
          </p:nvPr>
        </p:nvSpPr>
        <p:spPr/>
        <p:txBody>
          <a:bodyPr/>
          <a:lstStyle/>
          <a:p>
            <a:r>
              <a:rPr lang="en-US"/>
              <a:t>Nutrition Data </a:t>
            </a:r>
            <a:r>
              <a:rPr lang="en-US" dirty="0"/>
              <a:t>Quality</a:t>
            </a:r>
          </a:p>
        </p:txBody>
      </p:sp>
      <p:sp>
        <p:nvSpPr>
          <p:cNvPr id="3" name="Content Placeholder 2">
            <a:extLst>
              <a:ext uri="{FF2B5EF4-FFF2-40B4-BE49-F238E27FC236}">
                <a16:creationId xmlns:a16="http://schemas.microsoft.com/office/drawing/2014/main" id="{3B9E4EF3-AB88-4B3C-8E35-EEA11D18F482}"/>
              </a:ext>
            </a:extLst>
          </p:cNvPr>
          <p:cNvSpPr>
            <a:spLocks noGrp="1"/>
          </p:cNvSpPr>
          <p:nvPr>
            <p:ph idx="1"/>
          </p:nvPr>
        </p:nvSpPr>
        <p:spPr>
          <a:xfrm>
            <a:off x="461639" y="1606858"/>
            <a:ext cx="8256233" cy="4967562"/>
          </a:xfrm>
        </p:spPr>
        <p:txBody>
          <a:bodyPr>
            <a:normAutofit/>
          </a:bodyPr>
          <a:lstStyle/>
          <a:p>
            <a:pPr fontAlgn="base"/>
            <a:r>
              <a:rPr lang="en-US" dirty="0"/>
              <a:t>Biomarker Checklist to assess the performance of and provide feedback to field staff. </a:t>
            </a:r>
          </a:p>
          <a:p>
            <a:pPr fontAlgn="base"/>
            <a:r>
              <a:rPr lang="en-US" dirty="0"/>
              <a:t>The DHS Program has developed a program to automatically calculate anthropometry Z-scores and flag extreme cases in the CAPI system. A user-friendly interface on the tablet produces a report with the children who need to be re-measured.  </a:t>
            </a:r>
          </a:p>
          <a:p>
            <a:pPr fontAlgn="base"/>
            <a:r>
              <a:rPr lang="en-US" dirty="0"/>
              <a:t>A random re-measurement of height and weight in a subsample of children was also piloted in Nigeria</a:t>
            </a:r>
          </a:p>
        </p:txBody>
      </p:sp>
    </p:spTree>
    <p:extLst>
      <p:ext uri="{BB962C8B-B14F-4D97-AF65-F5344CB8AC3E}">
        <p14:creationId xmlns:p14="http://schemas.microsoft.com/office/powerpoint/2010/main" val="321518333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4238"/>
            <a:ext cx="4418729" cy="3378962"/>
          </a:xfrm>
        </p:spPr>
        <p:txBody>
          <a:bodyPr>
            <a:normAutofit lnSpcReduction="10000"/>
          </a:bodyPr>
          <a:lstStyle/>
          <a:p>
            <a:pPr>
              <a:buClr>
                <a:schemeClr val="tx1"/>
              </a:buClr>
            </a:pPr>
            <a:r>
              <a:rPr lang="en-GB" sz="3200" b="1" noProof="0" dirty="0">
                <a:solidFill>
                  <a:schemeClr val="accent1"/>
                </a:solidFill>
              </a:rPr>
              <a:t>Breastfeeding and Infant &amp; Young Child Feeding Practices (IYCF)</a:t>
            </a:r>
          </a:p>
          <a:p>
            <a:pPr>
              <a:buClr>
                <a:schemeClr val="tx1"/>
              </a:buClr>
            </a:pPr>
            <a:r>
              <a:rPr lang="en-GB" sz="3200" noProof="0" dirty="0"/>
              <a:t>Anaemia</a:t>
            </a:r>
          </a:p>
          <a:p>
            <a:pPr>
              <a:buClr>
                <a:schemeClr val="tx1"/>
              </a:buClr>
            </a:pPr>
            <a:r>
              <a:rPr lang="en-GB" sz="3200" noProof="0" dirty="0"/>
              <a:t>Micronutrient intake</a:t>
            </a:r>
          </a:p>
          <a:p>
            <a:pPr>
              <a:buClr>
                <a:schemeClr val="tx1"/>
              </a:buClr>
            </a:pPr>
            <a:r>
              <a:rPr lang="en-GB" sz="3200" noProof="0" dirty="0"/>
              <a:t>Nutritional status of children and women</a:t>
            </a:r>
          </a:p>
        </p:txBody>
      </p:sp>
    </p:spTree>
    <p:extLst>
      <p:ext uri="{BB962C8B-B14F-4D97-AF65-F5344CB8AC3E}">
        <p14:creationId xmlns:p14="http://schemas.microsoft.com/office/powerpoint/2010/main" val="268949173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Early Breastfeeding</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7574510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Percent of last-born children born in the past 2 years</a:t>
            </a:r>
          </a:p>
        </p:txBody>
      </p:sp>
    </p:spTree>
    <p:extLst>
      <p:ext uri="{BB962C8B-B14F-4D97-AF65-F5344CB8AC3E}">
        <p14:creationId xmlns:p14="http://schemas.microsoft.com/office/powerpoint/2010/main" val="2448012740"/>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Exclusive Breastfeeding by 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2864136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Percent of children exclusively breastfed</a:t>
            </a:r>
          </a:p>
        </p:txBody>
      </p:sp>
    </p:spTree>
    <p:extLst>
      <p:ext uri="{BB962C8B-B14F-4D97-AF65-F5344CB8AC3E}">
        <p14:creationId xmlns:p14="http://schemas.microsoft.com/office/powerpoint/2010/main" val="2558405404"/>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Duration of Breastfeeding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2786652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Mean duration of breastfeeding in months among children born in the last 3 years</a:t>
            </a:r>
          </a:p>
        </p:txBody>
      </p:sp>
    </p:spTree>
    <p:extLst>
      <p:ext uri="{BB962C8B-B14F-4D97-AF65-F5344CB8AC3E}">
        <p14:creationId xmlns:p14="http://schemas.microsoft.com/office/powerpoint/2010/main" val="386187816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Breastfeeding Status for Children </a:t>
            </a:r>
            <a:br>
              <a:rPr lang="en-GB" noProof="0" dirty="0"/>
            </a:br>
            <a:r>
              <a:rPr lang="en-GB" noProof="0" dirty="0"/>
              <a:t>Under 6 Months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73543205"/>
              </p:ext>
            </p:extLst>
          </p:nvPr>
        </p:nvGraphicFramePr>
        <p:xfrm>
          <a:off x="461461" y="1828800"/>
          <a:ext cx="8256587"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646331"/>
          </a:xfrm>
          <a:prstGeom prst="rect">
            <a:avLst/>
          </a:prstGeom>
          <a:noFill/>
        </p:spPr>
        <p:txBody>
          <a:bodyPr wrap="square" rtlCol="0">
            <a:spAutoFit/>
          </a:bodyPr>
          <a:lstStyle/>
          <a:p>
            <a:pPr algn="ctr"/>
            <a:r>
              <a:rPr lang="en-US" i="1" dirty="0"/>
              <a:t>Percent distribution of youngest children under 6 months who are living </a:t>
            </a:r>
            <a:br>
              <a:rPr lang="en-US" i="1" dirty="0"/>
            </a:br>
            <a:r>
              <a:rPr lang="en-US" i="1" dirty="0"/>
              <a:t>with their mother by breastfeeding status</a:t>
            </a:r>
          </a:p>
        </p:txBody>
      </p:sp>
      <p:sp>
        <p:nvSpPr>
          <p:cNvPr id="3" name="TextBox 2">
            <a:extLst>
              <a:ext uri="{FF2B5EF4-FFF2-40B4-BE49-F238E27FC236}">
                <a16:creationId xmlns:a16="http://schemas.microsoft.com/office/drawing/2014/main" id="{F936EEA9-FEFB-47DD-BFCB-4BD0431D4A1C}"/>
              </a:ext>
            </a:extLst>
          </p:cNvPr>
          <p:cNvSpPr txBox="1"/>
          <p:nvPr/>
        </p:nvSpPr>
        <p:spPr>
          <a:xfrm>
            <a:off x="2813538" y="5546691"/>
            <a:ext cx="1889090" cy="923330"/>
          </a:xfrm>
          <a:prstGeom prst="rect">
            <a:avLst/>
          </a:prstGeom>
          <a:noFill/>
        </p:spPr>
        <p:txBody>
          <a:bodyPr wrap="square" rtlCol="0">
            <a:spAutoFit/>
          </a:bodyPr>
          <a:lstStyle/>
          <a:p>
            <a:pPr algn="ctr"/>
            <a:r>
              <a:rPr lang="en-US" b="1" dirty="0"/>
              <a:t>Breast milk plus other liquids</a:t>
            </a:r>
          </a:p>
          <a:p>
            <a:pPr algn="ctr"/>
            <a:r>
              <a:rPr lang="en-US" b="1" dirty="0"/>
              <a:t>48%</a:t>
            </a:r>
          </a:p>
        </p:txBody>
      </p:sp>
      <p:sp>
        <p:nvSpPr>
          <p:cNvPr id="7" name="TextBox 6">
            <a:extLst>
              <a:ext uri="{FF2B5EF4-FFF2-40B4-BE49-F238E27FC236}">
                <a16:creationId xmlns:a16="http://schemas.microsoft.com/office/drawing/2014/main" id="{36AB604C-2EA4-4F00-8734-F385B3829CD2}"/>
              </a:ext>
            </a:extLst>
          </p:cNvPr>
          <p:cNvSpPr txBox="1"/>
          <p:nvPr/>
        </p:nvSpPr>
        <p:spPr>
          <a:xfrm>
            <a:off x="6298678" y="6419913"/>
            <a:ext cx="2845322" cy="338554"/>
          </a:xfrm>
          <a:prstGeom prst="rect">
            <a:avLst/>
          </a:prstGeom>
          <a:noFill/>
        </p:spPr>
        <p:txBody>
          <a:bodyPr wrap="square" rtlCol="0">
            <a:spAutoFit/>
          </a:bodyPr>
          <a:lstStyle/>
          <a:p>
            <a:r>
              <a:rPr lang="en-US" sz="1600" i="1" dirty="0"/>
              <a:t>Figure &gt; 100% due to rounding.</a:t>
            </a:r>
          </a:p>
        </p:txBody>
      </p:sp>
    </p:spTree>
    <p:extLst>
      <p:ext uri="{BB962C8B-B14F-4D97-AF65-F5344CB8AC3E}">
        <p14:creationId xmlns:p14="http://schemas.microsoft.com/office/powerpoint/2010/main" val="195583243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IYCF Practices</a:t>
            </a:r>
          </a:p>
        </p:txBody>
      </p:sp>
      <p:sp>
        <p:nvSpPr>
          <p:cNvPr id="3" name="Content Placeholder 2"/>
          <p:cNvSpPr>
            <a:spLocks noGrp="1"/>
          </p:cNvSpPr>
          <p:nvPr>
            <p:ph idx="1"/>
          </p:nvPr>
        </p:nvSpPr>
        <p:spPr>
          <a:xfrm>
            <a:off x="457200" y="1606858"/>
            <a:ext cx="8229600" cy="5251142"/>
          </a:xfrm>
        </p:spPr>
        <p:txBody>
          <a:bodyPr>
            <a:normAutofit/>
          </a:bodyPr>
          <a:lstStyle/>
          <a:p>
            <a:pPr marL="0" indent="0">
              <a:spcBef>
                <a:spcPts val="0"/>
              </a:spcBef>
              <a:spcAft>
                <a:spcPts val="1800"/>
              </a:spcAft>
              <a:buClr>
                <a:schemeClr val="tx1"/>
              </a:buClr>
              <a:buNone/>
            </a:pPr>
            <a:r>
              <a:rPr lang="en-GB" sz="3200" noProof="0" dirty="0"/>
              <a:t>The Infant and Young Child Feeding Practices (IYCF) recommendations by WHO state:</a:t>
            </a:r>
          </a:p>
          <a:p>
            <a:pPr>
              <a:spcBef>
                <a:spcPts val="0"/>
              </a:spcBef>
              <a:spcAft>
                <a:spcPts val="1800"/>
              </a:spcAft>
              <a:buClr>
                <a:schemeClr val="tx1"/>
              </a:buClr>
            </a:pPr>
            <a:r>
              <a:rPr lang="en-GB" sz="3200" noProof="0" dirty="0"/>
              <a:t>Breastfed children age 6-23 months should receive 4+ food groups daily and a minimum frequency of feeding as the child gets older.</a:t>
            </a:r>
          </a:p>
          <a:p>
            <a:pPr>
              <a:spcBef>
                <a:spcPts val="0"/>
              </a:spcBef>
              <a:spcAft>
                <a:spcPts val="1800"/>
              </a:spcAft>
              <a:buClr>
                <a:schemeClr val="tx1"/>
              </a:buClr>
            </a:pPr>
            <a:r>
              <a:rPr lang="en-GB" sz="3200" noProof="0" dirty="0"/>
              <a:t>Non-breastfed children age 6-23 months should receive milk or milk products, in addition to 4+ food groups, and minimum frequency of feeding as the child gets </a:t>
            </a:r>
            <a:r>
              <a:rPr lang="en-GB" sz="3200" noProof="0"/>
              <a:t>older.</a:t>
            </a:r>
            <a:endParaRPr lang="en-GB" sz="3200" noProof="0" dirty="0"/>
          </a:p>
        </p:txBody>
      </p:sp>
    </p:spTree>
    <p:extLst>
      <p:ext uri="{BB962C8B-B14F-4D97-AF65-F5344CB8AC3E}">
        <p14:creationId xmlns:p14="http://schemas.microsoft.com/office/powerpoint/2010/main" val="409968799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Results of Household and </a:t>
            </a:r>
            <a:br>
              <a:rPr lang="en-GB" noProof="0" dirty="0"/>
            </a:br>
            <a:r>
              <a:rPr lang="en-GB" noProof="0" dirty="0"/>
              <a:t>Individual Interviews</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062844806"/>
              </p:ext>
            </p:extLst>
          </p:nvPr>
        </p:nvGraphicFramePr>
        <p:xfrm>
          <a:off x="1384663" y="1606550"/>
          <a:ext cx="6426926" cy="4820920"/>
        </p:xfrm>
        <a:graphic>
          <a:graphicData uri="http://schemas.openxmlformats.org/drawingml/2006/table">
            <a:tbl>
              <a:tblPr firstRow="1" bandRow="1">
                <a:tableStyleId>{7DF18680-E054-41AD-8BC1-D1AEF772440D}</a:tableStyleId>
              </a:tblPr>
              <a:tblGrid>
                <a:gridCol w="4454434">
                  <a:extLst>
                    <a:ext uri="{9D8B030D-6E8A-4147-A177-3AD203B41FA5}">
                      <a16:colId xmlns:a16="http://schemas.microsoft.com/office/drawing/2014/main" val="20000"/>
                    </a:ext>
                  </a:extLst>
                </a:gridCol>
                <a:gridCol w="1972492">
                  <a:extLst>
                    <a:ext uri="{9D8B030D-6E8A-4147-A177-3AD203B41FA5}">
                      <a16:colId xmlns:a16="http://schemas.microsoft.com/office/drawing/2014/main" val="20001"/>
                    </a:ext>
                  </a:extLst>
                </a:gridCol>
              </a:tblGrid>
              <a:tr h="370840">
                <a:tc gridSpan="2">
                  <a:txBody>
                    <a:bodyPr/>
                    <a:lstStyle/>
                    <a:p>
                      <a:r>
                        <a:rPr lang="en-US" dirty="0"/>
                        <a:t>Household</a:t>
                      </a:r>
                      <a:r>
                        <a:rPr lang="en-US" baseline="0" dirty="0"/>
                        <a:t> Interviews</a:t>
                      </a:r>
                      <a:endParaRPr lang="en-US" dirty="0">
                        <a:solidFill>
                          <a:schemeClr val="bg1"/>
                        </a:solidFill>
                      </a:endParaRPr>
                    </a:p>
                  </a:txBody>
                  <a:tcPr/>
                </a:tc>
                <a:tc hMerge="1">
                  <a:txBody>
                    <a:bodyPr/>
                    <a:lstStyle/>
                    <a:p>
                      <a:endParaRPr lang="en-US" dirty="0"/>
                    </a:p>
                  </a:txBody>
                  <a:tcPr/>
                </a:tc>
                <a:extLst>
                  <a:ext uri="{0D108BD9-81ED-4DB2-BD59-A6C34878D82A}">
                    <a16:rowId xmlns:a16="http://schemas.microsoft.com/office/drawing/2014/main" val="10000"/>
                  </a:ext>
                </a:extLst>
              </a:tr>
              <a:tr h="370840">
                <a:tc>
                  <a:txBody>
                    <a:bodyPr/>
                    <a:lstStyle/>
                    <a:p>
                      <a:r>
                        <a:rPr lang="en-US" dirty="0"/>
                        <a:t>Households selected</a:t>
                      </a:r>
                    </a:p>
                  </a:txBody>
                  <a:tcPr/>
                </a:tc>
                <a:tc>
                  <a:txBody>
                    <a:bodyPr/>
                    <a:lstStyle/>
                    <a:p>
                      <a:pPr algn="r"/>
                      <a:r>
                        <a:rPr lang="en-US" dirty="0"/>
                        <a:t>41,668</a:t>
                      </a:r>
                    </a:p>
                  </a:txBody>
                  <a:tcPr/>
                </a:tc>
                <a:extLst>
                  <a:ext uri="{0D108BD9-81ED-4DB2-BD59-A6C34878D82A}">
                    <a16:rowId xmlns:a16="http://schemas.microsoft.com/office/drawing/2014/main" val="10001"/>
                  </a:ext>
                </a:extLst>
              </a:tr>
              <a:tr h="370840">
                <a:tc>
                  <a:txBody>
                    <a:bodyPr/>
                    <a:lstStyle/>
                    <a:p>
                      <a:r>
                        <a:rPr lang="en-US" dirty="0"/>
                        <a:t>Households occupied</a:t>
                      </a:r>
                    </a:p>
                  </a:txBody>
                  <a:tcPr/>
                </a:tc>
                <a:tc>
                  <a:txBody>
                    <a:bodyPr/>
                    <a:lstStyle/>
                    <a:p>
                      <a:pPr algn="r"/>
                      <a:r>
                        <a:rPr lang="en-US" dirty="0"/>
                        <a:t>40,666</a:t>
                      </a:r>
                    </a:p>
                  </a:txBody>
                  <a:tcPr/>
                </a:tc>
                <a:extLst>
                  <a:ext uri="{0D108BD9-81ED-4DB2-BD59-A6C34878D82A}">
                    <a16:rowId xmlns:a16="http://schemas.microsoft.com/office/drawing/2014/main" val="10002"/>
                  </a:ext>
                </a:extLst>
              </a:tr>
              <a:tr h="370840">
                <a:tc>
                  <a:txBody>
                    <a:bodyPr/>
                    <a:lstStyle/>
                    <a:p>
                      <a:r>
                        <a:rPr lang="en-US" dirty="0"/>
                        <a:t>Households interviewed</a:t>
                      </a:r>
                    </a:p>
                  </a:txBody>
                  <a:tcPr/>
                </a:tc>
                <a:tc>
                  <a:txBody>
                    <a:bodyPr/>
                    <a:lstStyle/>
                    <a:p>
                      <a:pPr algn="r"/>
                      <a:r>
                        <a:rPr lang="en-US" dirty="0"/>
                        <a:t>40,427</a:t>
                      </a:r>
                    </a:p>
                  </a:txBody>
                  <a:tcPr/>
                </a:tc>
                <a:extLst>
                  <a:ext uri="{0D108BD9-81ED-4DB2-BD59-A6C34878D82A}">
                    <a16:rowId xmlns:a16="http://schemas.microsoft.com/office/drawing/2014/main" val="10003"/>
                  </a:ext>
                </a:extLst>
              </a:tr>
              <a:tr h="370840">
                <a:tc>
                  <a:txBody>
                    <a:bodyPr/>
                    <a:lstStyle/>
                    <a:p>
                      <a:r>
                        <a:rPr lang="en-US" dirty="0"/>
                        <a:t>Response rate</a:t>
                      </a:r>
                    </a:p>
                  </a:txBody>
                  <a:tcPr/>
                </a:tc>
                <a:tc>
                  <a:txBody>
                    <a:bodyPr/>
                    <a:lstStyle/>
                    <a:p>
                      <a:pPr algn="r"/>
                      <a:r>
                        <a:rPr lang="en-US" dirty="0"/>
                        <a:t>99%</a:t>
                      </a:r>
                    </a:p>
                  </a:txBody>
                  <a:tcPr/>
                </a:tc>
                <a:extLst>
                  <a:ext uri="{0D108BD9-81ED-4DB2-BD59-A6C34878D82A}">
                    <a16:rowId xmlns:a16="http://schemas.microsoft.com/office/drawing/2014/main" val="10004"/>
                  </a:ext>
                </a:extLst>
              </a:tr>
              <a:tr h="370840">
                <a:tc gridSpan="2">
                  <a:txBody>
                    <a:bodyPr/>
                    <a:lstStyle/>
                    <a:p>
                      <a:r>
                        <a:rPr lang="en-US" b="1" dirty="0">
                          <a:solidFill>
                            <a:schemeClr val="bg1"/>
                          </a:solidFill>
                        </a:rPr>
                        <a:t>Interviews with Women age 15-49</a:t>
                      </a:r>
                    </a:p>
                  </a:txBody>
                  <a:tcPr>
                    <a:solidFill>
                      <a:schemeClr val="accent5"/>
                    </a:solidFill>
                  </a:tcPr>
                </a:tc>
                <a:tc hMerge="1">
                  <a:txBody>
                    <a:bodyPr/>
                    <a:lstStyle/>
                    <a:p>
                      <a:endParaRPr lang="en-US" dirty="0"/>
                    </a:p>
                  </a:txBody>
                  <a:tcPr>
                    <a:solidFill>
                      <a:schemeClr val="accent6"/>
                    </a:solidFill>
                  </a:tcPr>
                </a:tc>
                <a:extLst>
                  <a:ext uri="{0D108BD9-81ED-4DB2-BD59-A6C34878D82A}">
                    <a16:rowId xmlns:a16="http://schemas.microsoft.com/office/drawing/2014/main" val="10005"/>
                  </a:ext>
                </a:extLst>
              </a:tr>
              <a:tr h="370840">
                <a:tc>
                  <a:txBody>
                    <a:bodyPr/>
                    <a:lstStyle/>
                    <a:p>
                      <a:r>
                        <a:rPr lang="en-US" dirty="0"/>
                        <a:t>Eligible</a:t>
                      </a:r>
                      <a:r>
                        <a:rPr lang="en-US" baseline="0" dirty="0"/>
                        <a:t> women</a:t>
                      </a:r>
                      <a:endParaRPr lang="en-US" dirty="0"/>
                    </a:p>
                  </a:txBody>
                  <a:tcPr/>
                </a:tc>
                <a:tc>
                  <a:txBody>
                    <a:bodyPr/>
                    <a:lstStyle/>
                    <a:p>
                      <a:pPr algn="r"/>
                      <a:r>
                        <a:rPr lang="en-US" dirty="0"/>
                        <a:t>42,121</a:t>
                      </a:r>
                    </a:p>
                  </a:txBody>
                  <a:tcPr/>
                </a:tc>
                <a:extLst>
                  <a:ext uri="{0D108BD9-81ED-4DB2-BD59-A6C34878D82A}">
                    <a16:rowId xmlns:a16="http://schemas.microsoft.com/office/drawing/2014/main" val="10006"/>
                  </a:ext>
                </a:extLst>
              </a:tr>
              <a:tr h="370840">
                <a:tc>
                  <a:txBody>
                    <a:bodyPr/>
                    <a:lstStyle/>
                    <a:p>
                      <a:r>
                        <a:rPr lang="en-US" dirty="0"/>
                        <a:t>Women interviewed</a:t>
                      </a:r>
                    </a:p>
                  </a:txBody>
                  <a:tcPr/>
                </a:tc>
                <a:tc>
                  <a:txBody>
                    <a:bodyPr/>
                    <a:lstStyle/>
                    <a:p>
                      <a:pPr algn="r"/>
                      <a:r>
                        <a:rPr lang="en-US" dirty="0"/>
                        <a:t>41,821</a:t>
                      </a:r>
                    </a:p>
                  </a:txBody>
                  <a:tcPr/>
                </a:tc>
                <a:extLst>
                  <a:ext uri="{0D108BD9-81ED-4DB2-BD59-A6C34878D82A}">
                    <a16:rowId xmlns:a16="http://schemas.microsoft.com/office/drawing/2014/main" val="10007"/>
                  </a:ext>
                </a:extLst>
              </a:tr>
              <a:tr h="370840">
                <a:tc>
                  <a:txBody>
                    <a:bodyPr/>
                    <a:lstStyle/>
                    <a:p>
                      <a:r>
                        <a:rPr lang="en-US" dirty="0"/>
                        <a:t>Response rate</a:t>
                      </a:r>
                    </a:p>
                  </a:txBody>
                  <a:tcPr/>
                </a:tc>
                <a:tc>
                  <a:txBody>
                    <a:bodyPr/>
                    <a:lstStyle/>
                    <a:p>
                      <a:pPr algn="r"/>
                      <a:r>
                        <a:rPr lang="en-US" dirty="0"/>
                        <a:t>99%</a:t>
                      </a:r>
                    </a:p>
                  </a:txBody>
                  <a:tcPr/>
                </a:tc>
                <a:extLst>
                  <a:ext uri="{0D108BD9-81ED-4DB2-BD59-A6C34878D82A}">
                    <a16:rowId xmlns:a16="http://schemas.microsoft.com/office/drawing/2014/main" val="10008"/>
                  </a:ext>
                </a:extLst>
              </a:tr>
              <a:tr h="370840">
                <a:tc gridSpan="2">
                  <a:txBody>
                    <a:bodyPr/>
                    <a:lstStyle/>
                    <a:p>
                      <a:r>
                        <a:rPr lang="en-US" b="1" dirty="0">
                          <a:solidFill>
                            <a:schemeClr val="bg1"/>
                          </a:solidFill>
                        </a:rPr>
                        <a:t>Interviews</a:t>
                      </a:r>
                      <a:r>
                        <a:rPr lang="en-US" b="1" baseline="0" dirty="0">
                          <a:solidFill>
                            <a:schemeClr val="bg1"/>
                          </a:solidFill>
                        </a:rPr>
                        <a:t> with Men age 15-59</a:t>
                      </a:r>
                      <a:endParaRPr lang="en-US" b="1" dirty="0">
                        <a:solidFill>
                          <a:schemeClr val="bg1"/>
                        </a:solidFill>
                      </a:endParaRPr>
                    </a:p>
                  </a:txBody>
                  <a:tcPr>
                    <a:solidFill>
                      <a:schemeClr val="accent5"/>
                    </a:solidFill>
                  </a:tcPr>
                </a:tc>
                <a:tc hMerge="1">
                  <a:txBody>
                    <a:bodyPr/>
                    <a:lstStyle/>
                    <a:p>
                      <a:endParaRPr lang="en-US" dirty="0"/>
                    </a:p>
                  </a:txBody>
                  <a:tcPr>
                    <a:solidFill>
                      <a:schemeClr val="accent6"/>
                    </a:solidFill>
                  </a:tcPr>
                </a:tc>
                <a:extLst>
                  <a:ext uri="{0D108BD9-81ED-4DB2-BD59-A6C34878D82A}">
                    <a16:rowId xmlns:a16="http://schemas.microsoft.com/office/drawing/2014/main" val="10009"/>
                  </a:ext>
                </a:extLst>
              </a:tr>
              <a:tr h="370840">
                <a:tc>
                  <a:txBody>
                    <a:bodyPr/>
                    <a:lstStyle/>
                    <a:p>
                      <a:r>
                        <a:rPr lang="en-US" dirty="0"/>
                        <a:t>Eligible</a:t>
                      </a:r>
                      <a:r>
                        <a:rPr lang="en-US" baseline="0" dirty="0"/>
                        <a:t> men</a:t>
                      </a:r>
                      <a:endParaRPr lang="en-US" dirty="0"/>
                    </a:p>
                  </a:txBody>
                  <a:tcPr/>
                </a:tc>
                <a:tc>
                  <a:txBody>
                    <a:bodyPr/>
                    <a:lstStyle/>
                    <a:p>
                      <a:pPr algn="r"/>
                      <a:r>
                        <a:rPr lang="en-US" dirty="0"/>
                        <a:t>13,422</a:t>
                      </a:r>
                    </a:p>
                  </a:txBody>
                  <a:tcPr/>
                </a:tc>
                <a:extLst>
                  <a:ext uri="{0D108BD9-81ED-4DB2-BD59-A6C34878D82A}">
                    <a16:rowId xmlns:a16="http://schemas.microsoft.com/office/drawing/2014/main" val="10010"/>
                  </a:ext>
                </a:extLst>
              </a:tr>
              <a:tr h="370840">
                <a:tc>
                  <a:txBody>
                    <a:bodyPr/>
                    <a:lstStyle/>
                    <a:p>
                      <a:r>
                        <a:rPr lang="en-US" dirty="0"/>
                        <a:t>Men</a:t>
                      </a:r>
                      <a:r>
                        <a:rPr lang="en-US" baseline="0" dirty="0"/>
                        <a:t> interviewed</a:t>
                      </a:r>
                      <a:endParaRPr lang="en-US" dirty="0"/>
                    </a:p>
                  </a:txBody>
                  <a:tcPr/>
                </a:tc>
                <a:tc>
                  <a:txBody>
                    <a:bodyPr/>
                    <a:lstStyle/>
                    <a:p>
                      <a:pPr algn="r"/>
                      <a:r>
                        <a:rPr lang="en-US" dirty="0"/>
                        <a:t>13,311</a:t>
                      </a:r>
                    </a:p>
                  </a:txBody>
                  <a:tcPr/>
                </a:tc>
                <a:extLst>
                  <a:ext uri="{0D108BD9-81ED-4DB2-BD59-A6C34878D82A}">
                    <a16:rowId xmlns:a16="http://schemas.microsoft.com/office/drawing/2014/main" val="10011"/>
                  </a:ext>
                </a:extLst>
              </a:tr>
              <a:tr h="370840">
                <a:tc>
                  <a:txBody>
                    <a:bodyPr/>
                    <a:lstStyle/>
                    <a:p>
                      <a:r>
                        <a:rPr lang="en-US" dirty="0"/>
                        <a:t>Response</a:t>
                      </a:r>
                      <a:r>
                        <a:rPr lang="en-US" baseline="0" dirty="0"/>
                        <a:t> rate</a:t>
                      </a:r>
                      <a:endParaRPr lang="en-US" dirty="0"/>
                    </a:p>
                  </a:txBody>
                  <a:tcPr/>
                </a:tc>
                <a:tc>
                  <a:txBody>
                    <a:bodyPr/>
                    <a:lstStyle/>
                    <a:p>
                      <a:pPr algn="r"/>
                      <a:r>
                        <a:rPr lang="en-US" dirty="0"/>
                        <a:t>99%</a:t>
                      </a:r>
                    </a:p>
                  </a:txBody>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125344310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Minimum Acceptable Diet</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3774933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a:t>Percent of children age 6-23 months</a:t>
            </a:r>
          </a:p>
        </p:txBody>
      </p:sp>
    </p:spTree>
    <p:extLst>
      <p:ext uri="{BB962C8B-B14F-4D97-AF65-F5344CB8AC3E}">
        <p14:creationId xmlns:p14="http://schemas.microsoft.com/office/powerpoint/2010/main" val="7332322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4238"/>
            <a:ext cx="4418729" cy="3378962"/>
          </a:xfrm>
        </p:spPr>
        <p:txBody>
          <a:bodyPr>
            <a:normAutofit lnSpcReduction="10000"/>
          </a:bodyPr>
          <a:lstStyle/>
          <a:p>
            <a:pPr>
              <a:buClr>
                <a:schemeClr val="tx1"/>
              </a:buClr>
            </a:pPr>
            <a:r>
              <a:rPr lang="en-GB" sz="3200" noProof="0" dirty="0"/>
              <a:t>Breastfeeding and Infant &amp; Young Child Feeding Practices (IYCF)</a:t>
            </a:r>
          </a:p>
          <a:p>
            <a:pPr>
              <a:buClr>
                <a:schemeClr val="tx1"/>
              </a:buClr>
            </a:pPr>
            <a:r>
              <a:rPr lang="en-GB" sz="3200" b="1" noProof="0" dirty="0">
                <a:solidFill>
                  <a:schemeClr val="accent1"/>
                </a:solidFill>
              </a:rPr>
              <a:t>Anaemia</a:t>
            </a:r>
          </a:p>
          <a:p>
            <a:pPr>
              <a:buClr>
                <a:schemeClr val="tx1"/>
              </a:buClr>
            </a:pPr>
            <a:r>
              <a:rPr lang="en-GB" sz="3200" noProof="0" dirty="0"/>
              <a:t>Micronutrient intake</a:t>
            </a:r>
          </a:p>
          <a:p>
            <a:pPr>
              <a:buClr>
                <a:schemeClr val="tx1"/>
              </a:buClr>
            </a:pPr>
            <a:r>
              <a:rPr lang="en-GB" sz="3200" noProof="0" dirty="0"/>
              <a:t>Nutritional status of children and women</a:t>
            </a:r>
          </a:p>
        </p:txBody>
      </p:sp>
    </p:spTree>
    <p:extLst>
      <p:ext uri="{BB962C8B-B14F-4D97-AF65-F5344CB8AC3E}">
        <p14:creationId xmlns:p14="http://schemas.microsoft.com/office/powerpoint/2010/main" val="48622241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Anaemia in Children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5861424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a:t>Percent of children age 6-59 months with </a:t>
            </a:r>
            <a:r>
              <a:rPr lang="en-GB" i="1" dirty="0"/>
              <a:t>anaemia</a:t>
            </a:r>
          </a:p>
        </p:txBody>
      </p:sp>
    </p:spTree>
    <p:extLst>
      <p:ext uri="{BB962C8B-B14F-4D97-AF65-F5344CB8AC3E}">
        <p14:creationId xmlns:p14="http://schemas.microsoft.com/office/powerpoint/2010/main" val="200782850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Anaemia in Children by State</a:t>
            </a:r>
          </a:p>
        </p:txBody>
      </p:sp>
      <p:sp>
        <p:nvSpPr>
          <p:cNvPr id="4" name="TextBox 3"/>
          <p:cNvSpPr txBox="1"/>
          <p:nvPr/>
        </p:nvSpPr>
        <p:spPr>
          <a:xfrm>
            <a:off x="6312319" y="4808315"/>
            <a:ext cx="2857261" cy="646331"/>
          </a:xfrm>
          <a:prstGeom prst="rect">
            <a:avLst/>
          </a:prstGeom>
          <a:noFill/>
        </p:spPr>
        <p:txBody>
          <a:bodyPr wrap="square" rtlCol="0">
            <a:spAutoFit/>
          </a:bodyPr>
          <a:lstStyle/>
          <a:p>
            <a:pPr algn="ctr"/>
            <a:r>
              <a:rPr lang="en-US" i="1" dirty="0"/>
              <a:t>Percent of children age 6-59 months with any </a:t>
            </a:r>
            <a:r>
              <a:rPr lang="en-GB" i="1" dirty="0"/>
              <a:t>anaemia</a:t>
            </a:r>
          </a:p>
        </p:txBody>
      </p:sp>
      <p:sp>
        <p:nvSpPr>
          <p:cNvPr id="5" name="TextBox 4"/>
          <p:cNvSpPr txBox="1"/>
          <p:nvPr/>
        </p:nvSpPr>
        <p:spPr>
          <a:xfrm>
            <a:off x="6853763" y="5437977"/>
            <a:ext cx="1774372" cy="1077218"/>
          </a:xfrm>
          <a:prstGeom prst="rect">
            <a:avLst/>
          </a:prstGeom>
          <a:noFill/>
        </p:spPr>
        <p:txBody>
          <a:bodyPr wrap="square" rtlCol="0">
            <a:spAutoFit/>
          </a:bodyPr>
          <a:lstStyle/>
          <a:p>
            <a:pPr algn="ctr"/>
            <a:r>
              <a:rPr lang="en-US" sz="3200" b="1" dirty="0"/>
              <a:t>Nigeria</a:t>
            </a:r>
          </a:p>
          <a:p>
            <a:pPr algn="ctr"/>
            <a:r>
              <a:rPr lang="en-US" sz="3200" b="1" dirty="0"/>
              <a:t>68%</a:t>
            </a:r>
          </a:p>
        </p:txBody>
      </p:sp>
      <p:sp>
        <p:nvSpPr>
          <p:cNvPr id="6" name="Freeform 5">
            <a:extLst>
              <a:ext uri="{FF2B5EF4-FFF2-40B4-BE49-F238E27FC236}">
                <a16:creationId xmlns:a16="http://schemas.microsoft.com/office/drawing/2014/main" id="{1B9461E3-5D0B-40FF-BBB2-29B4E76BF2F9}"/>
              </a:ext>
            </a:extLst>
          </p:cNvPr>
          <p:cNvSpPr>
            <a:spLocks/>
          </p:cNvSpPr>
          <p:nvPr/>
        </p:nvSpPr>
        <p:spPr bwMode="auto">
          <a:xfrm>
            <a:off x="1966564" y="890644"/>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86A9E83E-3B84-4DAD-B0E6-15E2DDB8F955}"/>
              </a:ext>
            </a:extLst>
          </p:cNvPr>
          <p:cNvSpPr>
            <a:spLocks/>
          </p:cNvSpPr>
          <p:nvPr/>
        </p:nvSpPr>
        <p:spPr bwMode="auto">
          <a:xfrm>
            <a:off x="2411065" y="1303498"/>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A233CB60-3253-4515-8F94-0CA7FD39BE89}"/>
              </a:ext>
            </a:extLst>
          </p:cNvPr>
          <p:cNvSpPr>
            <a:spLocks/>
          </p:cNvSpPr>
          <p:nvPr/>
        </p:nvSpPr>
        <p:spPr bwMode="auto">
          <a:xfrm>
            <a:off x="3492829" y="1194171"/>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B1E1C10A-C9C0-480C-89EC-60EF2BC8DED1}"/>
              </a:ext>
            </a:extLst>
          </p:cNvPr>
          <p:cNvSpPr>
            <a:spLocks/>
          </p:cNvSpPr>
          <p:nvPr/>
        </p:nvSpPr>
        <p:spPr bwMode="auto">
          <a:xfrm>
            <a:off x="4220718" y="1368231"/>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A92E6E56-59F7-491D-9B24-CF2251A2D17F}"/>
              </a:ext>
            </a:extLst>
          </p:cNvPr>
          <p:cNvSpPr>
            <a:spLocks/>
          </p:cNvSpPr>
          <p:nvPr/>
        </p:nvSpPr>
        <p:spPr bwMode="auto">
          <a:xfrm>
            <a:off x="5060811" y="1174032"/>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A85B3D6C-5594-49E9-BAAB-B7A40C04C3AA}"/>
              </a:ext>
            </a:extLst>
          </p:cNvPr>
          <p:cNvSpPr>
            <a:spLocks/>
          </p:cNvSpPr>
          <p:nvPr/>
        </p:nvSpPr>
        <p:spPr bwMode="auto">
          <a:xfrm>
            <a:off x="6129627" y="991340"/>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 name="Freeform 11">
            <a:extLst>
              <a:ext uri="{FF2B5EF4-FFF2-40B4-BE49-F238E27FC236}">
                <a16:creationId xmlns:a16="http://schemas.microsoft.com/office/drawing/2014/main" id="{9E9BFD3D-C090-47F3-B74A-13E73C5D782B}"/>
              </a:ext>
            </a:extLst>
          </p:cNvPr>
          <p:cNvSpPr>
            <a:spLocks/>
          </p:cNvSpPr>
          <p:nvPr/>
        </p:nvSpPr>
        <p:spPr bwMode="auto">
          <a:xfrm>
            <a:off x="6021739" y="2546375"/>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205BBAF3-7DA0-4919-88A9-EB8CC0B13E1A}"/>
              </a:ext>
            </a:extLst>
          </p:cNvPr>
          <p:cNvSpPr>
            <a:spLocks/>
          </p:cNvSpPr>
          <p:nvPr/>
        </p:nvSpPr>
        <p:spPr bwMode="auto">
          <a:xfrm>
            <a:off x="5532644" y="2340667"/>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C3BB5F12-8C7C-4EEF-AB01-1E703AC177EB}"/>
              </a:ext>
            </a:extLst>
          </p:cNvPr>
          <p:cNvSpPr>
            <a:spLocks/>
          </p:cNvSpPr>
          <p:nvPr/>
        </p:nvSpPr>
        <p:spPr bwMode="auto">
          <a:xfrm>
            <a:off x="4551576" y="1661688"/>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5B714038-81C3-4257-B791-EC6296FE503D}"/>
              </a:ext>
            </a:extLst>
          </p:cNvPr>
          <p:cNvSpPr>
            <a:spLocks/>
          </p:cNvSpPr>
          <p:nvPr/>
        </p:nvSpPr>
        <p:spPr bwMode="auto">
          <a:xfrm>
            <a:off x="3963223" y="1617094"/>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44D0AA9F-9475-4A21-BB1E-40B86486CC2D}"/>
              </a:ext>
            </a:extLst>
          </p:cNvPr>
          <p:cNvSpPr>
            <a:spLocks/>
          </p:cNvSpPr>
          <p:nvPr/>
        </p:nvSpPr>
        <p:spPr bwMode="auto">
          <a:xfrm>
            <a:off x="3062713" y="2229902"/>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1C5F7FE8-8B1E-46D4-8A53-89383D568428}"/>
              </a:ext>
            </a:extLst>
          </p:cNvPr>
          <p:cNvSpPr>
            <a:spLocks/>
          </p:cNvSpPr>
          <p:nvPr/>
        </p:nvSpPr>
        <p:spPr bwMode="auto">
          <a:xfrm>
            <a:off x="1602619" y="1241642"/>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C2ED324F-883C-40F6-BA76-7B88041C5462}"/>
              </a:ext>
            </a:extLst>
          </p:cNvPr>
          <p:cNvSpPr>
            <a:spLocks/>
          </p:cNvSpPr>
          <p:nvPr/>
        </p:nvSpPr>
        <p:spPr bwMode="auto">
          <a:xfrm>
            <a:off x="1651529" y="2307582"/>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A5C04035-DB43-47DA-88D0-0A11D876CB2F}"/>
              </a:ext>
            </a:extLst>
          </p:cNvPr>
          <p:cNvSpPr>
            <a:spLocks/>
          </p:cNvSpPr>
          <p:nvPr/>
        </p:nvSpPr>
        <p:spPr bwMode="auto">
          <a:xfrm>
            <a:off x="3452550" y="3400853"/>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2C7947B3-E434-4FD5-8AB2-3B45F0C64779}"/>
              </a:ext>
            </a:extLst>
          </p:cNvPr>
          <p:cNvSpPr>
            <a:spLocks/>
          </p:cNvSpPr>
          <p:nvPr/>
        </p:nvSpPr>
        <p:spPr bwMode="auto">
          <a:xfrm>
            <a:off x="3540300" y="3415238"/>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EC4E1D50-CBF4-4D98-BED7-6E4634B2D647}"/>
              </a:ext>
            </a:extLst>
          </p:cNvPr>
          <p:cNvSpPr>
            <a:spLocks/>
          </p:cNvSpPr>
          <p:nvPr/>
        </p:nvSpPr>
        <p:spPr bwMode="auto">
          <a:xfrm>
            <a:off x="4452318" y="2858533"/>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EEF27E70-3FE7-4E02-9241-951269B8670D}"/>
              </a:ext>
            </a:extLst>
          </p:cNvPr>
          <p:cNvSpPr>
            <a:spLocks/>
          </p:cNvSpPr>
          <p:nvPr/>
        </p:nvSpPr>
        <p:spPr bwMode="auto">
          <a:xfrm>
            <a:off x="4768792" y="3294403"/>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rgbClr val="599F40"/>
              </a:solidFill>
            </a:endParaRPr>
          </a:p>
        </p:txBody>
      </p:sp>
      <p:sp>
        <p:nvSpPr>
          <p:cNvPr id="23" name="Freeform 22">
            <a:extLst>
              <a:ext uri="{FF2B5EF4-FFF2-40B4-BE49-F238E27FC236}">
                <a16:creationId xmlns:a16="http://schemas.microsoft.com/office/drawing/2014/main" id="{7B35A228-25A7-4D1A-9A87-3E85DFA784D6}"/>
              </a:ext>
            </a:extLst>
          </p:cNvPr>
          <p:cNvSpPr>
            <a:spLocks/>
          </p:cNvSpPr>
          <p:nvPr/>
        </p:nvSpPr>
        <p:spPr bwMode="auto">
          <a:xfrm>
            <a:off x="3875474" y="4117234"/>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EB0687EE-BB54-428F-8857-8085276DA481}"/>
              </a:ext>
            </a:extLst>
          </p:cNvPr>
          <p:cNvSpPr>
            <a:spLocks/>
          </p:cNvSpPr>
          <p:nvPr/>
        </p:nvSpPr>
        <p:spPr bwMode="auto">
          <a:xfrm>
            <a:off x="2631158" y="3790691"/>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616695CF-5663-4B4C-8D31-B02CF4B42BD4}"/>
              </a:ext>
            </a:extLst>
          </p:cNvPr>
          <p:cNvSpPr>
            <a:spLocks/>
          </p:cNvSpPr>
          <p:nvPr/>
        </p:nvSpPr>
        <p:spPr bwMode="auto">
          <a:xfrm>
            <a:off x="1176819" y="2985122"/>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5EF4ABAE-62A1-436C-93B8-F379A7146852}"/>
              </a:ext>
            </a:extLst>
          </p:cNvPr>
          <p:cNvSpPr>
            <a:spLocks/>
          </p:cNvSpPr>
          <p:nvPr/>
        </p:nvSpPr>
        <p:spPr bwMode="auto">
          <a:xfrm>
            <a:off x="1143733" y="3536074"/>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25DD694F-2FD1-4503-81B8-C510E6079A64}"/>
              </a:ext>
            </a:extLst>
          </p:cNvPr>
          <p:cNvSpPr>
            <a:spLocks/>
          </p:cNvSpPr>
          <p:nvPr/>
        </p:nvSpPr>
        <p:spPr bwMode="auto">
          <a:xfrm>
            <a:off x="1916216" y="4151758"/>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1ED1901A-E03E-4DF8-8A97-9A34AFFB3445}"/>
              </a:ext>
            </a:extLst>
          </p:cNvPr>
          <p:cNvSpPr>
            <a:spLocks/>
          </p:cNvSpPr>
          <p:nvPr/>
        </p:nvSpPr>
        <p:spPr bwMode="auto">
          <a:xfrm>
            <a:off x="2373664" y="4141689"/>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DEAA35C5-E206-4CB8-AA7F-7A39A971C5A0}"/>
              </a:ext>
            </a:extLst>
          </p:cNvPr>
          <p:cNvSpPr>
            <a:spLocks/>
          </p:cNvSpPr>
          <p:nvPr/>
        </p:nvSpPr>
        <p:spPr bwMode="auto">
          <a:xfrm>
            <a:off x="2098907" y="4345958"/>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51F8D5EC-31E4-4388-92B6-C14E2B7898CE}"/>
              </a:ext>
            </a:extLst>
          </p:cNvPr>
          <p:cNvSpPr>
            <a:spLocks/>
          </p:cNvSpPr>
          <p:nvPr/>
        </p:nvSpPr>
        <p:spPr bwMode="auto">
          <a:xfrm>
            <a:off x="2458536" y="4435146"/>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F9604BC5-19FC-48C8-9791-C0A66DBA4971}"/>
              </a:ext>
            </a:extLst>
          </p:cNvPr>
          <p:cNvSpPr>
            <a:spLocks/>
          </p:cNvSpPr>
          <p:nvPr/>
        </p:nvSpPr>
        <p:spPr bwMode="auto">
          <a:xfrm>
            <a:off x="3370555" y="4879647"/>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B5F209AE-6563-4DAA-B98A-73658E094634}"/>
              </a:ext>
            </a:extLst>
          </p:cNvPr>
          <p:cNvSpPr>
            <a:spLocks/>
          </p:cNvSpPr>
          <p:nvPr/>
        </p:nvSpPr>
        <p:spPr bwMode="auto">
          <a:xfrm>
            <a:off x="3538861" y="4708464"/>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17B35CF7-BCFB-4210-BA3E-DC80B4E60A54}"/>
              </a:ext>
            </a:extLst>
          </p:cNvPr>
          <p:cNvSpPr>
            <a:spLocks/>
          </p:cNvSpPr>
          <p:nvPr/>
        </p:nvSpPr>
        <p:spPr bwMode="auto">
          <a:xfrm>
            <a:off x="3879789" y="4881085"/>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8C93137A-87D6-417F-82E4-040989D51EB9}"/>
              </a:ext>
            </a:extLst>
          </p:cNvPr>
          <p:cNvSpPr>
            <a:spLocks noEditPoints="1"/>
          </p:cNvSpPr>
          <p:nvPr/>
        </p:nvSpPr>
        <p:spPr bwMode="auto">
          <a:xfrm>
            <a:off x="4050973" y="4826422"/>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D9FB51F2-F4E6-4B9D-8447-950EE1742655}"/>
              </a:ext>
            </a:extLst>
          </p:cNvPr>
          <p:cNvSpPr>
            <a:spLocks noEditPoints="1"/>
          </p:cNvSpPr>
          <p:nvPr/>
        </p:nvSpPr>
        <p:spPr bwMode="auto">
          <a:xfrm>
            <a:off x="3835195" y="5600343"/>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492670C4-52B7-4388-8F8F-805925365DB7}"/>
              </a:ext>
            </a:extLst>
          </p:cNvPr>
          <p:cNvSpPr>
            <a:spLocks/>
          </p:cNvSpPr>
          <p:nvPr/>
        </p:nvSpPr>
        <p:spPr bwMode="auto">
          <a:xfrm>
            <a:off x="3656819" y="5305447"/>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0E208A56-2987-48E0-A93E-25DA440F1A07}"/>
              </a:ext>
            </a:extLst>
          </p:cNvPr>
          <p:cNvSpPr>
            <a:spLocks/>
          </p:cNvSpPr>
          <p:nvPr/>
        </p:nvSpPr>
        <p:spPr bwMode="auto">
          <a:xfrm>
            <a:off x="3373432" y="5364427"/>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16A8EFED-3AFD-4EDE-A766-A3FA4FE651AC}"/>
              </a:ext>
            </a:extLst>
          </p:cNvPr>
          <p:cNvSpPr>
            <a:spLocks noEditPoints="1"/>
          </p:cNvSpPr>
          <p:nvPr/>
        </p:nvSpPr>
        <p:spPr bwMode="auto">
          <a:xfrm>
            <a:off x="3238211" y="5482385"/>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C96B8152-0CF7-40B9-9E6C-5CBD5F154FA5}"/>
              </a:ext>
            </a:extLst>
          </p:cNvPr>
          <p:cNvSpPr>
            <a:spLocks noEditPoints="1"/>
          </p:cNvSpPr>
          <p:nvPr/>
        </p:nvSpPr>
        <p:spPr bwMode="auto">
          <a:xfrm>
            <a:off x="2662805" y="5679461"/>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FA16D2A9-92F9-408E-85FC-767420C5F206}"/>
              </a:ext>
            </a:extLst>
          </p:cNvPr>
          <p:cNvSpPr>
            <a:spLocks noEditPoints="1"/>
          </p:cNvSpPr>
          <p:nvPr/>
        </p:nvSpPr>
        <p:spPr bwMode="auto">
          <a:xfrm>
            <a:off x="2436958" y="5049392"/>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95221EBF-9C45-48A4-89E3-F2C30952FBE2}"/>
              </a:ext>
            </a:extLst>
          </p:cNvPr>
          <p:cNvSpPr>
            <a:spLocks noEditPoints="1"/>
          </p:cNvSpPr>
          <p:nvPr/>
        </p:nvSpPr>
        <p:spPr bwMode="auto">
          <a:xfrm>
            <a:off x="1166749" y="4938626"/>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9A058440-CAE7-4EE4-8E34-6D4CFAD20EC2}"/>
              </a:ext>
            </a:extLst>
          </p:cNvPr>
          <p:cNvSpPr>
            <a:spLocks/>
          </p:cNvSpPr>
          <p:nvPr/>
        </p:nvSpPr>
        <p:spPr bwMode="auto">
          <a:xfrm>
            <a:off x="1153803" y="4230876"/>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TextBox 42">
            <a:extLst>
              <a:ext uri="{FF2B5EF4-FFF2-40B4-BE49-F238E27FC236}">
                <a16:creationId xmlns:a16="http://schemas.microsoft.com/office/drawing/2014/main" id="{63D771E7-6576-4C7A-B9AC-43281EB69C2C}"/>
              </a:ext>
            </a:extLst>
          </p:cNvPr>
          <p:cNvSpPr txBox="1"/>
          <p:nvPr/>
        </p:nvSpPr>
        <p:spPr>
          <a:xfrm>
            <a:off x="5267711" y="3917749"/>
            <a:ext cx="773442" cy="523220"/>
          </a:xfrm>
          <a:prstGeom prst="rect">
            <a:avLst/>
          </a:prstGeom>
          <a:noFill/>
        </p:spPr>
        <p:txBody>
          <a:bodyPr wrap="square" rtlCol="0">
            <a:spAutoFit/>
          </a:bodyPr>
          <a:lstStyle/>
          <a:p>
            <a:pPr algn="ctr"/>
            <a:r>
              <a:rPr lang="en-US" sz="1400" dirty="0">
                <a:solidFill>
                  <a:schemeClr val="bg1"/>
                </a:solidFill>
              </a:rPr>
              <a:t>Taraba</a:t>
            </a:r>
          </a:p>
          <a:p>
            <a:pPr algn="ctr"/>
            <a:r>
              <a:rPr lang="en-US" sz="1400" dirty="0">
                <a:solidFill>
                  <a:schemeClr val="bg1"/>
                </a:solidFill>
              </a:rPr>
              <a:t>71%</a:t>
            </a:r>
            <a:endParaRPr lang="en-US" sz="1600" dirty="0">
              <a:solidFill>
                <a:schemeClr val="bg1"/>
              </a:solidFill>
            </a:endParaRPr>
          </a:p>
        </p:txBody>
      </p:sp>
      <p:sp>
        <p:nvSpPr>
          <p:cNvPr id="44" name="TextBox 43">
            <a:extLst>
              <a:ext uri="{FF2B5EF4-FFF2-40B4-BE49-F238E27FC236}">
                <a16:creationId xmlns:a16="http://schemas.microsoft.com/office/drawing/2014/main" id="{753DC33E-0972-4AF7-88B5-D20EA79A50F0}"/>
              </a:ext>
            </a:extLst>
          </p:cNvPr>
          <p:cNvSpPr txBox="1"/>
          <p:nvPr/>
        </p:nvSpPr>
        <p:spPr>
          <a:xfrm>
            <a:off x="4628300" y="3376079"/>
            <a:ext cx="889722" cy="523220"/>
          </a:xfrm>
          <a:prstGeom prst="rect">
            <a:avLst/>
          </a:prstGeom>
          <a:noFill/>
        </p:spPr>
        <p:txBody>
          <a:bodyPr wrap="square" rtlCol="0">
            <a:spAutoFit/>
          </a:bodyPr>
          <a:lstStyle/>
          <a:p>
            <a:pPr algn="ctr"/>
            <a:r>
              <a:rPr lang="en-US" sz="1400" dirty="0"/>
              <a:t>Plateau</a:t>
            </a:r>
          </a:p>
          <a:p>
            <a:pPr algn="ctr"/>
            <a:r>
              <a:rPr lang="en-US" sz="1400" dirty="0"/>
              <a:t>55%</a:t>
            </a:r>
            <a:endParaRPr lang="en-US" sz="1600" dirty="0"/>
          </a:p>
        </p:txBody>
      </p:sp>
      <p:sp>
        <p:nvSpPr>
          <p:cNvPr id="45" name="TextBox 44">
            <a:extLst>
              <a:ext uri="{FF2B5EF4-FFF2-40B4-BE49-F238E27FC236}">
                <a16:creationId xmlns:a16="http://schemas.microsoft.com/office/drawing/2014/main" id="{0293BE46-91C1-42E5-BE67-66088448F68F}"/>
              </a:ext>
            </a:extLst>
          </p:cNvPr>
          <p:cNvSpPr txBox="1"/>
          <p:nvPr/>
        </p:nvSpPr>
        <p:spPr>
          <a:xfrm>
            <a:off x="5864222" y="3196584"/>
            <a:ext cx="1347889" cy="523220"/>
          </a:xfrm>
          <a:prstGeom prst="rect">
            <a:avLst/>
          </a:prstGeom>
          <a:noFill/>
        </p:spPr>
        <p:txBody>
          <a:bodyPr wrap="square" rtlCol="0">
            <a:spAutoFit/>
          </a:bodyPr>
          <a:lstStyle/>
          <a:p>
            <a:pPr algn="ctr"/>
            <a:r>
              <a:rPr lang="en-US" sz="1400" dirty="0"/>
              <a:t>Adamawa</a:t>
            </a:r>
          </a:p>
          <a:p>
            <a:pPr algn="ctr"/>
            <a:r>
              <a:rPr lang="en-US" sz="1400" dirty="0"/>
              <a:t>56%</a:t>
            </a:r>
          </a:p>
        </p:txBody>
      </p:sp>
      <p:sp>
        <p:nvSpPr>
          <p:cNvPr id="46" name="TextBox 45">
            <a:extLst>
              <a:ext uri="{FF2B5EF4-FFF2-40B4-BE49-F238E27FC236}">
                <a16:creationId xmlns:a16="http://schemas.microsoft.com/office/drawing/2014/main" id="{722784F2-B2A5-4344-B23F-F908C906F741}"/>
              </a:ext>
            </a:extLst>
          </p:cNvPr>
          <p:cNvSpPr txBox="1"/>
          <p:nvPr/>
        </p:nvSpPr>
        <p:spPr>
          <a:xfrm>
            <a:off x="4740174" y="2623058"/>
            <a:ext cx="889722" cy="523220"/>
          </a:xfrm>
          <a:prstGeom prst="rect">
            <a:avLst/>
          </a:prstGeom>
          <a:noFill/>
        </p:spPr>
        <p:txBody>
          <a:bodyPr wrap="square" rtlCol="0">
            <a:spAutoFit/>
          </a:bodyPr>
          <a:lstStyle/>
          <a:p>
            <a:pPr algn="ctr"/>
            <a:r>
              <a:rPr lang="en-US" sz="1400" dirty="0">
                <a:solidFill>
                  <a:schemeClr val="bg1"/>
                </a:solidFill>
              </a:rPr>
              <a:t>Bauchi</a:t>
            </a:r>
          </a:p>
          <a:p>
            <a:pPr algn="ctr"/>
            <a:r>
              <a:rPr lang="en-US" sz="1400" dirty="0">
                <a:solidFill>
                  <a:schemeClr val="bg1"/>
                </a:solidFill>
              </a:rPr>
              <a:t>76%</a:t>
            </a:r>
            <a:endParaRPr lang="en-US" sz="1600" dirty="0">
              <a:solidFill>
                <a:schemeClr val="bg1"/>
              </a:solidFill>
            </a:endParaRPr>
          </a:p>
        </p:txBody>
      </p:sp>
      <p:sp>
        <p:nvSpPr>
          <p:cNvPr id="47" name="TextBox 46">
            <a:extLst>
              <a:ext uri="{FF2B5EF4-FFF2-40B4-BE49-F238E27FC236}">
                <a16:creationId xmlns:a16="http://schemas.microsoft.com/office/drawing/2014/main" id="{B180EA28-B018-4B5B-AC66-69FDEDB57566}"/>
              </a:ext>
            </a:extLst>
          </p:cNvPr>
          <p:cNvSpPr txBox="1"/>
          <p:nvPr/>
        </p:nvSpPr>
        <p:spPr>
          <a:xfrm>
            <a:off x="5459281" y="2530333"/>
            <a:ext cx="773442" cy="523220"/>
          </a:xfrm>
          <a:prstGeom prst="rect">
            <a:avLst/>
          </a:prstGeom>
          <a:noFill/>
        </p:spPr>
        <p:txBody>
          <a:bodyPr wrap="square" rtlCol="0">
            <a:spAutoFit/>
          </a:bodyPr>
          <a:lstStyle/>
          <a:p>
            <a:pPr algn="ctr"/>
            <a:r>
              <a:rPr lang="en-US" sz="1400" dirty="0">
                <a:solidFill>
                  <a:schemeClr val="bg1"/>
                </a:solidFill>
              </a:rPr>
              <a:t>Gombe</a:t>
            </a:r>
          </a:p>
          <a:p>
            <a:pPr algn="ctr"/>
            <a:r>
              <a:rPr lang="en-US" sz="1400" dirty="0">
                <a:solidFill>
                  <a:schemeClr val="bg1"/>
                </a:solidFill>
              </a:rPr>
              <a:t>    77%</a:t>
            </a:r>
            <a:endParaRPr lang="en-US" sz="1600" dirty="0">
              <a:solidFill>
                <a:schemeClr val="bg1"/>
              </a:solidFill>
            </a:endParaRPr>
          </a:p>
        </p:txBody>
      </p:sp>
      <p:sp>
        <p:nvSpPr>
          <p:cNvPr id="48" name="TextBox 47">
            <a:extLst>
              <a:ext uri="{FF2B5EF4-FFF2-40B4-BE49-F238E27FC236}">
                <a16:creationId xmlns:a16="http://schemas.microsoft.com/office/drawing/2014/main" id="{4989F9CD-C99C-470F-A838-4B8386D74692}"/>
              </a:ext>
            </a:extLst>
          </p:cNvPr>
          <p:cNvSpPr txBox="1"/>
          <p:nvPr/>
        </p:nvSpPr>
        <p:spPr>
          <a:xfrm>
            <a:off x="6775521" y="1797021"/>
            <a:ext cx="773442" cy="523220"/>
          </a:xfrm>
          <a:prstGeom prst="rect">
            <a:avLst/>
          </a:prstGeom>
          <a:noFill/>
        </p:spPr>
        <p:txBody>
          <a:bodyPr wrap="square" rtlCol="0">
            <a:spAutoFit/>
          </a:bodyPr>
          <a:lstStyle/>
          <a:p>
            <a:pPr algn="ctr"/>
            <a:r>
              <a:rPr lang="en-US" sz="1400" dirty="0" err="1">
                <a:solidFill>
                  <a:schemeClr val="bg1"/>
                </a:solidFill>
              </a:rPr>
              <a:t>Borno</a:t>
            </a:r>
            <a:endParaRPr lang="en-US" sz="1400" dirty="0">
              <a:solidFill>
                <a:schemeClr val="bg1"/>
              </a:solidFill>
            </a:endParaRPr>
          </a:p>
          <a:p>
            <a:pPr algn="ctr"/>
            <a:r>
              <a:rPr lang="en-US" sz="1400" dirty="0">
                <a:solidFill>
                  <a:schemeClr val="bg1"/>
                </a:solidFill>
              </a:rPr>
              <a:t>71%</a:t>
            </a:r>
            <a:endParaRPr lang="en-US" sz="1600" dirty="0">
              <a:solidFill>
                <a:schemeClr val="bg1"/>
              </a:solidFill>
            </a:endParaRPr>
          </a:p>
        </p:txBody>
      </p:sp>
      <p:sp>
        <p:nvSpPr>
          <p:cNvPr id="49" name="TextBox 48">
            <a:extLst>
              <a:ext uri="{FF2B5EF4-FFF2-40B4-BE49-F238E27FC236}">
                <a16:creationId xmlns:a16="http://schemas.microsoft.com/office/drawing/2014/main" id="{CDD3C1CF-9D6F-4144-A320-F5A9C80DA544}"/>
              </a:ext>
            </a:extLst>
          </p:cNvPr>
          <p:cNvSpPr txBox="1"/>
          <p:nvPr/>
        </p:nvSpPr>
        <p:spPr>
          <a:xfrm>
            <a:off x="5755615" y="1552426"/>
            <a:ext cx="773442" cy="523220"/>
          </a:xfrm>
          <a:prstGeom prst="rect">
            <a:avLst/>
          </a:prstGeom>
          <a:noFill/>
        </p:spPr>
        <p:txBody>
          <a:bodyPr wrap="square" rtlCol="0">
            <a:spAutoFit/>
          </a:bodyPr>
          <a:lstStyle/>
          <a:p>
            <a:pPr algn="ctr"/>
            <a:r>
              <a:rPr lang="en-US" sz="1400" dirty="0" err="1">
                <a:solidFill>
                  <a:schemeClr val="bg1"/>
                </a:solidFill>
              </a:rPr>
              <a:t>Yobe</a:t>
            </a:r>
            <a:endParaRPr lang="en-US" sz="1400" dirty="0">
              <a:solidFill>
                <a:schemeClr val="bg1"/>
              </a:solidFill>
            </a:endParaRPr>
          </a:p>
          <a:p>
            <a:pPr algn="ctr"/>
            <a:r>
              <a:rPr lang="en-US" sz="1400" dirty="0">
                <a:solidFill>
                  <a:schemeClr val="bg1"/>
                </a:solidFill>
              </a:rPr>
              <a:t>69%</a:t>
            </a:r>
            <a:endParaRPr lang="en-US" sz="1600" dirty="0">
              <a:solidFill>
                <a:schemeClr val="bg1"/>
              </a:solidFill>
            </a:endParaRPr>
          </a:p>
        </p:txBody>
      </p:sp>
      <p:sp>
        <p:nvSpPr>
          <p:cNvPr id="50" name="TextBox 49">
            <a:extLst>
              <a:ext uri="{FF2B5EF4-FFF2-40B4-BE49-F238E27FC236}">
                <a16:creationId xmlns:a16="http://schemas.microsoft.com/office/drawing/2014/main" id="{AC530667-F14E-4A25-8810-A1F6A526B186}"/>
              </a:ext>
            </a:extLst>
          </p:cNvPr>
          <p:cNvSpPr txBox="1"/>
          <p:nvPr/>
        </p:nvSpPr>
        <p:spPr>
          <a:xfrm>
            <a:off x="4644121" y="1500090"/>
            <a:ext cx="773442" cy="523220"/>
          </a:xfrm>
          <a:prstGeom prst="rect">
            <a:avLst/>
          </a:prstGeom>
          <a:noFill/>
        </p:spPr>
        <p:txBody>
          <a:bodyPr wrap="square" rtlCol="0">
            <a:spAutoFit/>
          </a:bodyPr>
          <a:lstStyle/>
          <a:p>
            <a:pPr algn="ctr"/>
            <a:r>
              <a:rPr lang="en-US" sz="1400" dirty="0">
                <a:solidFill>
                  <a:schemeClr val="bg1"/>
                </a:solidFill>
              </a:rPr>
              <a:t>Jigawa</a:t>
            </a:r>
          </a:p>
          <a:p>
            <a:pPr algn="ctr"/>
            <a:r>
              <a:rPr lang="en-US" sz="1400" dirty="0">
                <a:solidFill>
                  <a:schemeClr val="bg1"/>
                </a:solidFill>
              </a:rPr>
              <a:t>82%</a:t>
            </a:r>
            <a:endParaRPr lang="en-US" sz="1600" dirty="0">
              <a:solidFill>
                <a:schemeClr val="bg1"/>
              </a:solidFill>
            </a:endParaRPr>
          </a:p>
        </p:txBody>
      </p:sp>
      <p:sp>
        <p:nvSpPr>
          <p:cNvPr id="51" name="TextBox 50">
            <a:extLst>
              <a:ext uri="{FF2B5EF4-FFF2-40B4-BE49-F238E27FC236}">
                <a16:creationId xmlns:a16="http://schemas.microsoft.com/office/drawing/2014/main" id="{3B94BC14-1915-4926-937D-03950B34332D}"/>
              </a:ext>
            </a:extLst>
          </p:cNvPr>
          <p:cNvSpPr txBox="1"/>
          <p:nvPr/>
        </p:nvSpPr>
        <p:spPr>
          <a:xfrm>
            <a:off x="4081033" y="1842654"/>
            <a:ext cx="773442" cy="523220"/>
          </a:xfrm>
          <a:prstGeom prst="rect">
            <a:avLst/>
          </a:prstGeom>
          <a:noFill/>
        </p:spPr>
        <p:txBody>
          <a:bodyPr wrap="square" rtlCol="0">
            <a:spAutoFit/>
          </a:bodyPr>
          <a:lstStyle/>
          <a:p>
            <a:pPr algn="ctr"/>
            <a:r>
              <a:rPr lang="en-US" sz="1400" dirty="0">
                <a:solidFill>
                  <a:schemeClr val="bg1"/>
                </a:solidFill>
              </a:rPr>
              <a:t>Kano</a:t>
            </a:r>
          </a:p>
          <a:p>
            <a:pPr algn="ctr"/>
            <a:r>
              <a:rPr lang="en-US" sz="1400" dirty="0">
                <a:solidFill>
                  <a:schemeClr val="bg1"/>
                </a:solidFill>
              </a:rPr>
              <a:t>73%</a:t>
            </a:r>
            <a:endParaRPr lang="en-US" sz="1600" dirty="0">
              <a:solidFill>
                <a:schemeClr val="bg1"/>
              </a:solidFill>
            </a:endParaRPr>
          </a:p>
        </p:txBody>
      </p:sp>
      <p:sp>
        <p:nvSpPr>
          <p:cNvPr id="52" name="TextBox 51">
            <a:extLst>
              <a:ext uri="{FF2B5EF4-FFF2-40B4-BE49-F238E27FC236}">
                <a16:creationId xmlns:a16="http://schemas.microsoft.com/office/drawing/2014/main" id="{2A12922E-9454-48A4-BD82-AEA58FCCB4AD}"/>
              </a:ext>
            </a:extLst>
          </p:cNvPr>
          <p:cNvSpPr txBox="1"/>
          <p:nvPr/>
        </p:nvSpPr>
        <p:spPr>
          <a:xfrm>
            <a:off x="3526920" y="1325224"/>
            <a:ext cx="773442" cy="523220"/>
          </a:xfrm>
          <a:prstGeom prst="rect">
            <a:avLst/>
          </a:prstGeom>
          <a:noFill/>
        </p:spPr>
        <p:txBody>
          <a:bodyPr wrap="square" rtlCol="0">
            <a:spAutoFit/>
          </a:bodyPr>
          <a:lstStyle/>
          <a:p>
            <a:pPr algn="ctr"/>
            <a:r>
              <a:rPr lang="en-US" sz="1400" dirty="0">
                <a:solidFill>
                  <a:schemeClr val="bg1"/>
                </a:solidFill>
              </a:rPr>
              <a:t>Katsina</a:t>
            </a:r>
          </a:p>
          <a:p>
            <a:pPr algn="ctr"/>
            <a:r>
              <a:rPr lang="en-US" sz="1400" dirty="0">
                <a:solidFill>
                  <a:schemeClr val="bg1"/>
                </a:solidFill>
              </a:rPr>
              <a:t>65%</a:t>
            </a:r>
            <a:endParaRPr lang="en-US" sz="1600" dirty="0">
              <a:solidFill>
                <a:schemeClr val="bg1"/>
              </a:solidFill>
            </a:endParaRPr>
          </a:p>
        </p:txBody>
      </p:sp>
      <p:sp>
        <p:nvSpPr>
          <p:cNvPr id="53" name="TextBox 52">
            <a:extLst>
              <a:ext uri="{FF2B5EF4-FFF2-40B4-BE49-F238E27FC236}">
                <a16:creationId xmlns:a16="http://schemas.microsoft.com/office/drawing/2014/main" id="{F9C1F948-90E7-468E-9B35-8E55872D4156}"/>
              </a:ext>
            </a:extLst>
          </p:cNvPr>
          <p:cNvSpPr txBox="1"/>
          <p:nvPr/>
        </p:nvSpPr>
        <p:spPr>
          <a:xfrm>
            <a:off x="2798632" y="1770613"/>
            <a:ext cx="773442" cy="523220"/>
          </a:xfrm>
          <a:prstGeom prst="rect">
            <a:avLst/>
          </a:prstGeom>
          <a:noFill/>
        </p:spPr>
        <p:txBody>
          <a:bodyPr wrap="square" rtlCol="0">
            <a:spAutoFit/>
          </a:bodyPr>
          <a:lstStyle/>
          <a:p>
            <a:pPr algn="ctr"/>
            <a:r>
              <a:rPr lang="en-US" sz="1400" dirty="0">
                <a:solidFill>
                  <a:schemeClr val="bg1"/>
                </a:solidFill>
              </a:rPr>
              <a:t>Zamfara</a:t>
            </a:r>
          </a:p>
          <a:p>
            <a:pPr algn="ctr"/>
            <a:r>
              <a:rPr lang="en-US" sz="1400" dirty="0">
                <a:solidFill>
                  <a:schemeClr val="bg1"/>
                </a:solidFill>
              </a:rPr>
              <a:t>84%</a:t>
            </a:r>
            <a:endParaRPr lang="en-US" sz="1600" dirty="0">
              <a:solidFill>
                <a:schemeClr val="bg1"/>
              </a:solidFill>
            </a:endParaRPr>
          </a:p>
        </p:txBody>
      </p:sp>
      <p:sp>
        <p:nvSpPr>
          <p:cNvPr id="54" name="TextBox 53">
            <a:extLst>
              <a:ext uri="{FF2B5EF4-FFF2-40B4-BE49-F238E27FC236}">
                <a16:creationId xmlns:a16="http://schemas.microsoft.com/office/drawing/2014/main" id="{B7DEB120-0EDA-4655-B366-0553FFCC3221}"/>
              </a:ext>
            </a:extLst>
          </p:cNvPr>
          <p:cNvSpPr txBox="1"/>
          <p:nvPr/>
        </p:nvSpPr>
        <p:spPr>
          <a:xfrm>
            <a:off x="3622296" y="2503252"/>
            <a:ext cx="773442" cy="523220"/>
          </a:xfrm>
          <a:prstGeom prst="rect">
            <a:avLst/>
          </a:prstGeom>
          <a:noFill/>
        </p:spPr>
        <p:txBody>
          <a:bodyPr wrap="square" rtlCol="0">
            <a:spAutoFit/>
          </a:bodyPr>
          <a:lstStyle/>
          <a:p>
            <a:pPr algn="ctr"/>
            <a:r>
              <a:rPr lang="en-US" sz="1400" dirty="0"/>
              <a:t>Kaduna</a:t>
            </a:r>
          </a:p>
          <a:p>
            <a:pPr algn="ctr"/>
            <a:r>
              <a:rPr lang="en-US" sz="1400" dirty="0"/>
              <a:t>48%</a:t>
            </a:r>
            <a:endParaRPr lang="en-US" sz="1600" dirty="0"/>
          </a:p>
        </p:txBody>
      </p:sp>
      <p:sp>
        <p:nvSpPr>
          <p:cNvPr id="55" name="TextBox 54">
            <a:extLst>
              <a:ext uri="{FF2B5EF4-FFF2-40B4-BE49-F238E27FC236}">
                <a16:creationId xmlns:a16="http://schemas.microsoft.com/office/drawing/2014/main" id="{25A271C2-771B-46D9-A331-7529AB661293}"/>
              </a:ext>
            </a:extLst>
          </p:cNvPr>
          <p:cNvSpPr txBox="1"/>
          <p:nvPr/>
        </p:nvSpPr>
        <p:spPr>
          <a:xfrm>
            <a:off x="3782288" y="3676060"/>
            <a:ext cx="991448" cy="523220"/>
          </a:xfrm>
          <a:prstGeom prst="rect">
            <a:avLst/>
          </a:prstGeom>
          <a:noFill/>
        </p:spPr>
        <p:txBody>
          <a:bodyPr wrap="square" rtlCol="0">
            <a:spAutoFit/>
          </a:bodyPr>
          <a:lstStyle/>
          <a:p>
            <a:pPr algn="ctr"/>
            <a:r>
              <a:rPr lang="en-US" sz="1400" dirty="0">
                <a:solidFill>
                  <a:schemeClr val="bg1"/>
                </a:solidFill>
              </a:rPr>
              <a:t>Nasarawa</a:t>
            </a:r>
          </a:p>
          <a:p>
            <a:pPr algn="ctr"/>
            <a:r>
              <a:rPr lang="en-US" sz="1400" dirty="0">
                <a:solidFill>
                  <a:schemeClr val="bg1"/>
                </a:solidFill>
              </a:rPr>
              <a:t>68%</a:t>
            </a:r>
            <a:endParaRPr lang="en-US" sz="1600" dirty="0">
              <a:solidFill>
                <a:schemeClr val="bg1"/>
              </a:solidFill>
            </a:endParaRPr>
          </a:p>
        </p:txBody>
      </p:sp>
      <p:sp>
        <p:nvSpPr>
          <p:cNvPr id="56" name="TextBox 55">
            <a:extLst>
              <a:ext uri="{FF2B5EF4-FFF2-40B4-BE49-F238E27FC236}">
                <a16:creationId xmlns:a16="http://schemas.microsoft.com/office/drawing/2014/main" id="{E3558B43-AF9C-4E26-8B6E-ED99DB649417}"/>
              </a:ext>
            </a:extLst>
          </p:cNvPr>
          <p:cNvSpPr txBox="1"/>
          <p:nvPr/>
        </p:nvSpPr>
        <p:spPr>
          <a:xfrm>
            <a:off x="2436958" y="2791943"/>
            <a:ext cx="773442" cy="523220"/>
          </a:xfrm>
          <a:prstGeom prst="rect">
            <a:avLst/>
          </a:prstGeom>
          <a:noFill/>
        </p:spPr>
        <p:txBody>
          <a:bodyPr wrap="square" rtlCol="0">
            <a:spAutoFit/>
          </a:bodyPr>
          <a:lstStyle/>
          <a:p>
            <a:pPr algn="ctr"/>
            <a:r>
              <a:rPr lang="en-US" sz="1400" dirty="0">
                <a:solidFill>
                  <a:schemeClr val="bg1"/>
                </a:solidFill>
              </a:rPr>
              <a:t>Niger</a:t>
            </a:r>
          </a:p>
          <a:p>
            <a:pPr algn="ctr"/>
            <a:r>
              <a:rPr lang="en-US" sz="1400" dirty="0">
                <a:solidFill>
                  <a:schemeClr val="bg1"/>
                </a:solidFill>
              </a:rPr>
              <a:t>75%</a:t>
            </a:r>
            <a:endParaRPr lang="en-US" sz="1600" dirty="0">
              <a:solidFill>
                <a:schemeClr val="bg1"/>
              </a:solidFill>
            </a:endParaRPr>
          </a:p>
        </p:txBody>
      </p:sp>
      <p:sp>
        <p:nvSpPr>
          <p:cNvPr id="57" name="TextBox 56">
            <a:extLst>
              <a:ext uri="{FF2B5EF4-FFF2-40B4-BE49-F238E27FC236}">
                <a16:creationId xmlns:a16="http://schemas.microsoft.com/office/drawing/2014/main" id="{25C06987-5DE9-47D0-8779-06ADD4447452}"/>
              </a:ext>
            </a:extLst>
          </p:cNvPr>
          <p:cNvSpPr txBox="1"/>
          <p:nvPr/>
        </p:nvSpPr>
        <p:spPr>
          <a:xfrm>
            <a:off x="2245730" y="1067556"/>
            <a:ext cx="773442" cy="523220"/>
          </a:xfrm>
          <a:prstGeom prst="rect">
            <a:avLst/>
          </a:prstGeom>
          <a:noFill/>
        </p:spPr>
        <p:txBody>
          <a:bodyPr wrap="square" rtlCol="0">
            <a:spAutoFit/>
          </a:bodyPr>
          <a:lstStyle/>
          <a:p>
            <a:pPr algn="ctr"/>
            <a:r>
              <a:rPr lang="en-US" sz="1400" dirty="0">
                <a:solidFill>
                  <a:schemeClr val="bg1"/>
                </a:solidFill>
              </a:rPr>
              <a:t>Sokoto</a:t>
            </a:r>
          </a:p>
          <a:p>
            <a:pPr algn="ctr"/>
            <a:r>
              <a:rPr lang="en-US" sz="1400" dirty="0">
                <a:solidFill>
                  <a:schemeClr val="bg1"/>
                </a:solidFill>
              </a:rPr>
              <a:t>80%</a:t>
            </a:r>
            <a:endParaRPr lang="en-US" sz="1600" dirty="0">
              <a:solidFill>
                <a:schemeClr val="bg1"/>
              </a:solidFill>
            </a:endParaRPr>
          </a:p>
        </p:txBody>
      </p:sp>
      <p:sp>
        <p:nvSpPr>
          <p:cNvPr id="58" name="TextBox 57">
            <a:extLst>
              <a:ext uri="{FF2B5EF4-FFF2-40B4-BE49-F238E27FC236}">
                <a16:creationId xmlns:a16="http://schemas.microsoft.com/office/drawing/2014/main" id="{DA801C14-D6D1-4207-9298-78997F2ED6EA}"/>
              </a:ext>
            </a:extLst>
          </p:cNvPr>
          <p:cNvSpPr txBox="1"/>
          <p:nvPr/>
        </p:nvSpPr>
        <p:spPr>
          <a:xfrm>
            <a:off x="1567979" y="1579851"/>
            <a:ext cx="773442" cy="523220"/>
          </a:xfrm>
          <a:prstGeom prst="rect">
            <a:avLst/>
          </a:prstGeom>
          <a:noFill/>
        </p:spPr>
        <p:txBody>
          <a:bodyPr wrap="square" rtlCol="0">
            <a:spAutoFit/>
          </a:bodyPr>
          <a:lstStyle/>
          <a:p>
            <a:pPr algn="ctr"/>
            <a:r>
              <a:rPr lang="en-US" sz="1400" dirty="0">
                <a:solidFill>
                  <a:schemeClr val="bg1"/>
                </a:solidFill>
              </a:rPr>
              <a:t>Kebbi</a:t>
            </a:r>
          </a:p>
          <a:p>
            <a:pPr algn="ctr"/>
            <a:r>
              <a:rPr lang="en-US" sz="1400" dirty="0">
                <a:solidFill>
                  <a:schemeClr val="bg1"/>
                </a:solidFill>
              </a:rPr>
              <a:t>81%</a:t>
            </a:r>
            <a:endParaRPr lang="en-US" sz="1600" dirty="0">
              <a:solidFill>
                <a:schemeClr val="bg1"/>
              </a:solidFill>
            </a:endParaRPr>
          </a:p>
        </p:txBody>
      </p:sp>
      <p:sp>
        <p:nvSpPr>
          <p:cNvPr id="59" name="TextBox 58">
            <a:extLst>
              <a:ext uri="{FF2B5EF4-FFF2-40B4-BE49-F238E27FC236}">
                <a16:creationId xmlns:a16="http://schemas.microsoft.com/office/drawing/2014/main" id="{2FD0C281-76CC-4E64-97C4-F9FF4D70236A}"/>
              </a:ext>
            </a:extLst>
          </p:cNvPr>
          <p:cNvSpPr txBox="1"/>
          <p:nvPr/>
        </p:nvSpPr>
        <p:spPr>
          <a:xfrm>
            <a:off x="529887" y="2637657"/>
            <a:ext cx="938548" cy="523220"/>
          </a:xfrm>
          <a:prstGeom prst="rect">
            <a:avLst/>
          </a:prstGeom>
          <a:noFill/>
        </p:spPr>
        <p:txBody>
          <a:bodyPr wrap="square" rtlCol="0">
            <a:spAutoFit/>
          </a:bodyPr>
          <a:lstStyle/>
          <a:p>
            <a:pPr algn="ctr"/>
            <a:r>
              <a:rPr lang="en-US" sz="1400" dirty="0"/>
              <a:t>FCT-Abuja</a:t>
            </a:r>
          </a:p>
          <a:p>
            <a:pPr algn="ctr"/>
            <a:r>
              <a:rPr lang="en-US" sz="1400" dirty="0"/>
              <a:t>59%</a:t>
            </a:r>
            <a:endParaRPr lang="en-US" sz="1600" dirty="0"/>
          </a:p>
        </p:txBody>
      </p:sp>
      <p:sp>
        <p:nvSpPr>
          <p:cNvPr id="60" name="TextBox 59">
            <a:extLst>
              <a:ext uri="{FF2B5EF4-FFF2-40B4-BE49-F238E27FC236}">
                <a16:creationId xmlns:a16="http://schemas.microsoft.com/office/drawing/2014/main" id="{D14D1303-41FC-4EFD-8FD0-13A904864063}"/>
              </a:ext>
            </a:extLst>
          </p:cNvPr>
          <p:cNvSpPr txBox="1"/>
          <p:nvPr/>
        </p:nvSpPr>
        <p:spPr>
          <a:xfrm>
            <a:off x="1982078" y="3564797"/>
            <a:ext cx="773442" cy="523220"/>
          </a:xfrm>
          <a:prstGeom prst="rect">
            <a:avLst/>
          </a:prstGeom>
          <a:noFill/>
        </p:spPr>
        <p:txBody>
          <a:bodyPr wrap="square" rtlCol="0">
            <a:spAutoFit/>
          </a:bodyPr>
          <a:lstStyle/>
          <a:p>
            <a:pPr algn="ctr"/>
            <a:r>
              <a:rPr lang="en-US" sz="1400" dirty="0" err="1">
                <a:solidFill>
                  <a:schemeClr val="bg1"/>
                </a:solidFill>
              </a:rPr>
              <a:t>Kwara</a:t>
            </a:r>
            <a:endParaRPr lang="en-US" sz="1400" dirty="0">
              <a:solidFill>
                <a:schemeClr val="bg1"/>
              </a:solidFill>
            </a:endParaRPr>
          </a:p>
          <a:p>
            <a:pPr algn="ctr"/>
            <a:r>
              <a:rPr lang="en-US" sz="1400" dirty="0">
                <a:solidFill>
                  <a:schemeClr val="bg1"/>
                </a:solidFill>
              </a:rPr>
              <a:t>69%</a:t>
            </a:r>
            <a:endParaRPr lang="en-US" sz="1600" dirty="0">
              <a:solidFill>
                <a:schemeClr val="bg1"/>
              </a:solidFill>
            </a:endParaRPr>
          </a:p>
        </p:txBody>
      </p:sp>
      <p:sp>
        <p:nvSpPr>
          <p:cNvPr id="61" name="TextBox 60">
            <a:extLst>
              <a:ext uri="{FF2B5EF4-FFF2-40B4-BE49-F238E27FC236}">
                <a16:creationId xmlns:a16="http://schemas.microsoft.com/office/drawing/2014/main" id="{BE07D4EF-4A1A-4A6A-ADEF-698AC0D353E8}"/>
              </a:ext>
            </a:extLst>
          </p:cNvPr>
          <p:cNvSpPr txBox="1"/>
          <p:nvPr/>
        </p:nvSpPr>
        <p:spPr>
          <a:xfrm>
            <a:off x="1266007" y="3820142"/>
            <a:ext cx="773442" cy="523220"/>
          </a:xfrm>
          <a:prstGeom prst="rect">
            <a:avLst/>
          </a:prstGeom>
          <a:noFill/>
        </p:spPr>
        <p:txBody>
          <a:bodyPr wrap="square" rtlCol="0">
            <a:spAutoFit/>
          </a:bodyPr>
          <a:lstStyle/>
          <a:p>
            <a:pPr algn="ctr"/>
            <a:r>
              <a:rPr lang="en-US" sz="1400" dirty="0">
                <a:solidFill>
                  <a:schemeClr val="bg1"/>
                </a:solidFill>
              </a:rPr>
              <a:t>Oyo</a:t>
            </a:r>
          </a:p>
          <a:p>
            <a:pPr algn="ctr"/>
            <a:r>
              <a:rPr lang="en-US" sz="1400" dirty="0">
                <a:solidFill>
                  <a:schemeClr val="bg1"/>
                </a:solidFill>
              </a:rPr>
              <a:t>65%</a:t>
            </a:r>
            <a:endParaRPr lang="en-US" sz="1600" dirty="0">
              <a:solidFill>
                <a:schemeClr val="bg1"/>
              </a:solidFill>
            </a:endParaRPr>
          </a:p>
        </p:txBody>
      </p:sp>
      <p:sp>
        <p:nvSpPr>
          <p:cNvPr id="62" name="TextBox 61">
            <a:extLst>
              <a:ext uri="{FF2B5EF4-FFF2-40B4-BE49-F238E27FC236}">
                <a16:creationId xmlns:a16="http://schemas.microsoft.com/office/drawing/2014/main" id="{F7436347-FCAF-4F5F-B97B-73F60EA8646F}"/>
              </a:ext>
            </a:extLst>
          </p:cNvPr>
          <p:cNvSpPr txBox="1"/>
          <p:nvPr/>
        </p:nvSpPr>
        <p:spPr>
          <a:xfrm>
            <a:off x="4193386" y="4335988"/>
            <a:ext cx="773442" cy="523220"/>
          </a:xfrm>
          <a:prstGeom prst="rect">
            <a:avLst/>
          </a:prstGeom>
          <a:noFill/>
        </p:spPr>
        <p:txBody>
          <a:bodyPr wrap="square" rtlCol="0">
            <a:spAutoFit/>
          </a:bodyPr>
          <a:lstStyle/>
          <a:p>
            <a:pPr algn="ctr"/>
            <a:r>
              <a:rPr lang="en-US" sz="1400" dirty="0">
                <a:solidFill>
                  <a:schemeClr val="bg1"/>
                </a:solidFill>
              </a:rPr>
              <a:t>Benue</a:t>
            </a:r>
          </a:p>
          <a:p>
            <a:pPr algn="ctr"/>
            <a:r>
              <a:rPr lang="en-US" sz="1400" dirty="0">
                <a:solidFill>
                  <a:schemeClr val="bg1"/>
                </a:solidFill>
              </a:rPr>
              <a:t>62%</a:t>
            </a:r>
            <a:endParaRPr lang="en-US" sz="1600" dirty="0">
              <a:solidFill>
                <a:schemeClr val="bg1"/>
              </a:solidFill>
            </a:endParaRPr>
          </a:p>
        </p:txBody>
      </p:sp>
      <p:sp>
        <p:nvSpPr>
          <p:cNvPr id="63" name="TextBox 62">
            <a:extLst>
              <a:ext uri="{FF2B5EF4-FFF2-40B4-BE49-F238E27FC236}">
                <a16:creationId xmlns:a16="http://schemas.microsoft.com/office/drawing/2014/main" id="{4CEFAF58-42AE-483F-8FF8-2BF84EE0C0BB}"/>
              </a:ext>
            </a:extLst>
          </p:cNvPr>
          <p:cNvSpPr txBox="1"/>
          <p:nvPr/>
        </p:nvSpPr>
        <p:spPr>
          <a:xfrm>
            <a:off x="2938339" y="4036616"/>
            <a:ext cx="773442" cy="523220"/>
          </a:xfrm>
          <a:prstGeom prst="rect">
            <a:avLst/>
          </a:prstGeom>
          <a:noFill/>
        </p:spPr>
        <p:txBody>
          <a:bodyPr wrap="square" rtlCol="0">
            <a:spAutoFit/>
          </a:bodyPr>
          <a:lstStyle/>
          <a:p>
            <a:pPr algn="ctr"/>
            <a:r>
              <a:rPr lang="en-US" sz="1400" dirty="0" err="1">
                <a:solidFill>
                  <a:schemeClr val="bg1"/>
                </a:solidFill>
              </a:rPr>
              <a:t>Kogi</a:t>
            </a:r>
            <a:endParaRPr lang="en-US" sz="1400" dirty="0">
              <a:solidFill>
                <a:schemeClr val="bg1"/>
              </a:solidFill>
            </a:endParaRPr>
          </a:p>
          <a:p>
            <a:pPr algn="ctr"/>
            <a:r>
              <a:rPr lang="en-US" sz="1400" dirty="0">
                <a:solidFill>
                  <a:schemeClr val="bg1"/>
                </a:solidFill>
              </a:rPr>
              <a:t>64%</a:t>
            </a:r>
            <a:endParaRPr lang="en-US" sz="1600" dirty="0">
              <a:solidFill>
                <a:schemeClr val="bg1"/>
              </a:solidFill>
            </a:endParaRPr>
          </a:p>
        </p:txBody>
      </p:sp>
      <p:sp>
        <p:nvSpPr>
          <p:cNvPr id="64" name="TextBox 63">
            <a:extLst>
              <a:ext uri="{FF2B5EF4-FFF2-40B4-BE49-F238E27FC236}">
                <a16:creationId xmlns:a16="http://schemas.microsoft.com/office/drawing/2014/main" id="{1F2D390E-496C-47EA-A120-AE232B551097}"/>
              </a:ext>
            </a:extLst>
          </p:cNvPr>
          <p:cNvSpPr txBox="1"/>
          <p:nvPr/>
        </p:nvSpPr>
        <p:spPr>
          <a:xfrm>
            <a:off x="3982997" y="5272294"/>
            <a:ext cx="773442" cy="738664"/>
          </a:xfrm>
          <a:prstGeom prst="rect">
            <a:avLst/>
          </a:prstGeom>
          <a:noFill/>
        </p:spPr>
        <p:txBody>
          <a:bodyPr wrap="square" rtlCol="0">
            <a:spAutoFit/>
          </a:bodyPr>
          <a:lstStyle/>
          <a:p>
            <a:pPr algn="ctr"/>
            <a:r>
              <a:rPr lang="en-US" sz="1400" dirty="0"/>
              <a:t>Cross</a:t>
            </a:r>
          </a:p>
          <a:p>
            <a:pPr algn="ctr"/>
            <a:r>
              <a:rPr lang="en-US" sz="1400" dirty="0"/>
              <a:t>River</a:t>
            </a:r>
          </a:p>
          <a:p>
            <a:pPr algn="ctr"/>
            <a:r>
              <a:rPr lang="en-US" sz="1400" dirty="0"/>
              <a:t>70%</a:t>
            </a:r>
            <a:endParaRPr lang="en-US" sz="1600" dirty="0"/>
          </a:p>
        </p:txBody>
      </p:sp>
      <p:sp>
        <p:nvSpPr>
          <p:cNvPr id="65" name="TextBox 64">
            <a:extLst>
              <a:ext uri="{FF2B5EF4-FFF2-40B4-BE49-F238E27FC236}">
                <a16:creationId xmlns:a16="http://schemas.microsoft.com/office/drawing/2014/main" id="{13D430F0-427C-4DA4-8EE3-0274EA14487A}"/>
              </a:ext>
            </a:extLst>
          </p:cNvPr>
          <p:cNvSpPr txBox="1"/>
          <p:nvPr/>
        </p:nvSpPr>
        <p:spPr>
          <a:xfrm>
            <a:off x="4204593" y="6033737"/>
            <a:ext cx="1033129" cy="523220"/>
          </a:xfrm>
          <a:prstGeom prst="rect">
            <a:avLst/>
          </a:prstGeom>
          <a:noFill/>
        </p:spPr>
        <p:txBody>
          <a:bodyPr wrap="square" rtlCol="0">
            <a:spAutoFit/>
          </a:bodyPr>
          <a:lstStyle/>
          <a:p>
            <a:pPr algn="ctr"/>
            <a:r>
              <a:rPr lang="en-US" sz="1400" dirty="0" err="1"/>
              <a:t>Akwa</a:t>
            </a:r>
            <a:r>
              <a:rPr lang="en-US" sz="1400" dirty="0"/>
              <a:t> Ibom</a:t>
            </a:r>
          </a:p>
          <a:p>
            <a:pPr algn="ctr"/>
            <a:r>
              <a:rPr lang="en-US" sz="1400" dirty="0"/>
              <a:t>75%</a:t>
            </a:r>
            <a:endParaRPr lang="en-US" sz="1600" dirty="0"/>
          </a:p>
        </p:txBody>
      </p:sp>
      <p:sp>
        <p:nvSpPr>
          <p:cNvPr id="66" name="TextBox 65">
            <a:extLst>
              <a:ext uri="{FF2B5EF4-FFF2-40B4-BE49-F238E27FC236}">
                <a16:creationId xmlns:a16="http://schemas.microsoft.com/office/drawing/2014/main" id="{7A4839B1-F092-4A93-92CA-1DE0D9C97F70}"/>
              </a:ext>
            </a:extLst>
          </p:cNvPr>
          <p:cNvSpPr txBox="1"/>
          <p:nvPr/>
        </p:nvSpPr>
        <p:spPr>
          <a:xfrm>
            <a:off x="3323931" y="5305448"/>
            <a:ext cx="582069" cy="523220"/>
          </a:xfrm>
          <a:prstGeom prst="rect">
            <a:avLst/>
          </a:prstGeom>
          <a:noFill/>
        </p:spPr>
        <p:txBody>
          <a:bodyPr wrap="square" rtlCol="0">
            <a:spAutoFit/>
          </a:bodyPr>
          <a:lstStyle/>
          <a:p>
            <a:pPr algn="ctr"/>
            <a:r>
              <a:rPr lang="en-US" sz="1400" dirty="0"/>
              <a:t> Imo</a:t>
            </a:r>
          </a:p>
          <a:p>
            <a:pPr algn="ctr"/>
            <a:r>
              <a:rPr lang="en-US" sz="1400" dirty="0"/>
              <a:t>59%</a:t>
            </a:r>
            <a:endParaRPr lang="en-US" sz="1600" dirty="0"/>
          </a:p>
        </p:txBody>
      </p:sp>
      <p:sp>
        <p:nvSpPr>
          <p:cNvPr id="67" name="TextBox 66">
            <a:extLst>
              <a:ext uri="{FF2B5EF4-FFF2-40B4-BE49-F238E27FC236}">
                <a16:creationId xmlns:a16="http://schemas.microsoft.com/office/drawing/2014/main" id="{4605FDF3-725F-4118-83E7-54F28C18FB6B}"/>
              </a:ext>
            </a:extLst>
          </p:cNvPr>
          <p:cNvSpPr txBox="1"/>
          <p:nvPr/>
        </p:nvSpPr>
        <p:spPr>
          <a:xfrm>
            <a:off x="1074121" y="4487469"/>
            <a:ext cx="773442" cy="523220"/>
          </a:xfrm>
          <a:prstGeom prst="rect">
            <a:avLst/>
          </a:prstGeom>
          <a:noFill/>
        </p:spPr>
        <p:txBody>
          <a:bodyPr wrap="square" rtlCol="0">
            <a:spAutoFit/>
          </a:bodyPr>
          <a:lstStyle/>
          <a:p>
            <a:pPr algn="ctr"/>
            <a:r>
              <a:rPr lang="en-US" sz="1400" dirty="0"/>
              <a:t>Ogun</a:t>
            </a:r>
          </a:p>
          <a:p>
            <a:pPr algn="ctr"/>
            <a:r>
              <a:rPr lang="en-US" sz="1400" dirty="0"/>
              <a:t>60%</a:t>
            </a:r>
            <a:endParaRPr lang="en-US" sz="1600" dirty="0"/>
          </a:p>
        </p:txBody>
      </p:sp>
      <p:sp>
        <p:nvSpPr>
          <p:cNvPr id="68" name="TextBox 67">
            <a:extLst>
              <a:ext uri="{FF2B5EF4-FFF2-40B4-BE49-F238E27FC236}">
                <a16:creationId xmlns:a16="http://schemas.microsoft.com/office/drawing/2014/main" id="{5D74BAD3-EAE0-43C2-BF93-5AECC582E997}"/>
              </a:ext>
            </a:extLst>
          </p:cNvPr>
          <p:cNvSpPr txBox="1"/>
          <p:nvPr/>
        </p:nvSpPr>
        <p:spPr>
          <a:xfrm>
            <a:off x="1871774" y="4209610"/>
            <a:ext cx="562794" cy="523220"/>
          </a:xfrm>
          <a:prstGeom prst="rect">
            <a:avLst/>
          </a:prstGeom>
          <a:noFill/>
        </p:spPr>
        <p:txBody>
          <a:bodyPr wrap="square" rtlCol="0">
            <a:spAutoFit/>
          </a:bodyPr>
          <a:lstStyle/>
          <a:p>
            <a:pPr algn="ctr"/>
            <a:r>
              <a:rPr lang="en-US" sz="1400" dirty="0"/>
              <a:t>Osun</a:t>
            </a:r>
          </a:p>
          <a:p>
            <a:pPr algn="ctr"/>
            <a:r>
              <a:rPr lang="en-US" sz="1400" dirty="0"/>
              <a:t>58%</a:t>
            </a:r>
            <a:endParaRPr lang="en-US" sz="1600" dirty="0"/>
          </a:p>
        </p:txBody>
      </p:sp>
      <p:sp>
        <p:nvSpPr>
          <p:cNvPr id="69" name="TextBox 68">
            <a:extLst>
              <a:ext uri="{FF2B5EF4-FFF2-40B4-BE49-F238E27FC236}">
                <a16:creationId xmlns:a16="http://schemas.microsoft.com/office/drawing/2014/main" id="{CB07B433-994B-4BA2-9C00-D8AA5585EB62}"/>
              </a:ext>
            </a:extLst>
          </p:cNvPr>
          <p:cNvSpPr txBox="1"/>
          <p:nvPr/>
        </p:nvSpPr>
        <p:spPr>
          <a:xfrm>
            <a:off x="2240948" y="4090976"/>
            <a:ext cx="773442" cy="523220"/>
          </a:xfrm>
          <a:prstGeom prst="rect">
            <a:avLst/>
          </a:prstGeom>
          <a:noFill/>
        </p:spPr>
        <p:txBody>
          <a:bodyPr wrap="square" rtlCol="0">
            <a:spAutoFit/>
          </a:bodyPr>
          <a:lstStyle/>
          <a:p>
            <a:pPr algn="ctr"/>
            <a:r>
              <a:rPr lang="en-US" sz="1400" dirty="0"/>
              <a:t>Ekiti</a:t>
            </a:r>
          </a:p>
          <a:p>
            <a:pPr algn="ctr"/>
            <a:r>
              <a:rPr lang="en-US" sz="1400" dirty="0"/>
              <a:t>72%</a:t>
            </a:r>
            <a:endParaRPr lang="en-US" sz="1600" dirty="0"/>
          </a:p>
        </p:txBody>
      </p:sp>
      <p:sp>
        <p:nvSpPr>
          <p:cNvPr id="70" name="TextBox 69">
            <a:extLst>
              <a:ext uri="{FF2B5EF4-FFF2-40B4-BE49-F238E27FC236}">
                <a16:creationId xmlns:a16="http://schemas.microsoft.com/office/drawing/2014/main" id="{CA444227-C779-47B5-B6FD-125A913C48EC}"/>
              </a:ext>
            </a:extLst>
          </p:cNvPr>
          <p:cNvSpPr txBox="1"/>
          <p:nvPr/>
        </p:nvSpPr>
        <p:spPr>
          <a:xfrm>
            <a:off x="2133920" y="4607431"/>
            <a:ext cx="773442" cy="523220"/>
          </a:xfrm>
          <a:prstGeom prst="rect">
            <a:avLst/>
          </a:prstGeom>
          <a:noFill/>
        </p:spPr>
        <p:txBody>
          <a:bodyPr wrap="square" rtlCol="0">
            <a:spAutoFit/>
          </a:bodyPr>
          <a:lstStyle/>
          <a:p>
            <a:r>
              <a:rPr lang="en-US" sz="1400" dirty="0">
                <a:solidFill>
                  <a:schemeClr val="bg1"/>
                </a:solidFill>
              </a:rPr>
              <a:t>Ondo</a:t>
            </a:r>
          </a:p>
          <a:p>
            <a:r>
              <a:rPr lang="en-US" sz="1400" dirty="0">
                <a:solidFill>
                  <a:schemeClr val="bg1"/>
                </a:solidFill>
              </a:rPr>
              <a:t>64%</a:t>
            </a:r>
            <a:endParaRPr lang="en-US" sz="1600" dirty="0">
              <a:solidFill>
                <a:schemeClr val="bg1"/>
              </a:solidFill>
            </a:endParaRPr>
          </a:p>
        </p:txBody>
      </p:sp>
      <p:sp>
        <p:nvSpPr>
          <p:cNvPr id="71" name="TextBox 70">
            <a:extLst>
              <a:ext uri="{FF2B5EF4-FFF2-40B4-BE49-F238E27FC236}">
                <a16:creationId xmlns:a16="http://schemas.microsoft.com/office/drawing/2014/main" id="{5A765664-9C7B-4E95-B62D-235043A24F09}"/>
              </a:ext>
            </a:extLst>
          </p:cNvPr>
          <p:cNvSpPr txBox="1"/>
          <p:nvPr/>
        </p:nvSpPr>
        <p:spPr>
          <a:xfrm>
            <a:off x="2723582" y="4618679"/>
            <a:ext cx="773442" cy="523220"/>
          </a:xfrm>
          <a:prstGeom prst="rect">
            <a:avLst/>
          </a:prstGeom>
          <a:noFill/>
        </p:spPr>
        <p:txBody>
          <a:bodyPr wrap="square" rtlCol="0">
            <a:spAutoFit/>
          </a:bodyPr>
          <a:lstStyle/>
          <a:p>
            <a:pPr algn="ctr"/>
            <a:r>
              <a:rPr lang="en-US" sz="1400" dirty="0">
                <a:solidFill>
                  <a:schemeClr val="bg1"/>
                </a:solidFill>
              </a:rPr>
              <a:t>Edo</a:t>
            </a:r>
          </a:p>
          <a:p>
            <a:pPr algn="ctr"/>
            <a:r>
              <a:rPr lang="en-US" sz="1400" dirty="0">
                <a:solidFill>
                  <a:schemeClr val="bg1"/>
                </a:solidFill>
              </a:rPr>
              <a:t>66%</a:t>
            </a:r>
            <a:endParaRPr lang="en-US" sz="1600" dirty="0">
              <a:solidFill>
                <a:schemeClr val="bg1"/>
              </a:solidFill>
            </a:endParaRPr>
          </a:p>
        </p:txBody>
      </p:sp>
      <p:sp>
        <p:nvSpPr>
          <p:cNvPr id="72" name="TextBox 71">
            <a:extLst>
              <a:ext uri="{FF2B5EF4-FFF2-40B4-BE49-F238E27FC236}">
                <a16:creationId xmlns:a16="http://schemas.microsoft.com/office/drawing/2014/main" id="{CE9A8C30-63C3-48B5-9A54-1A10F161DCE6}"/>
              </a:ext>
            </a:extLst>
          </p:cNvPr>
          <p:cNvSpPr txBox="1"/>
          <p:nvPr/>
        </p:nvSpPr>
        <p:spPr>
          <a:xfrm>
            <a:off x="2581290" y="5368230"/>
            <a:ext cx="773442" cy="523220"/>
          </a:xfrm>
          <a:prstGeom prst="rect">
            <a:avLst/>
          </a:prstGeom>
          <a:noFill/>
        </p:spPr>
        <p:txBody>
          <a:bodyPr wrap="square" rtlCol="0">
            <a:spAutoFit/>
          </a:bodyPr>
          <a:lstStyle/>
          <a:p>
            <a:pPr algn="ctr"/>
            <a:r>
              <a:rPr lang="en-US" sz="1400" dirty="0">
                <a:solidFill>
                  <a:schemeClr val="bg1"/>
                </a:solidFill>
              </a:rPr>
              <a:t>  Delta</a:t>
            </a:r>
          </a:p>
          <a:p>
            <a:pPr algn="ctr"/>
            <a:r>
              <a:rPr lang="en-US" sz="1400" dirty="0">
                <a:solidFill>
                  <a:schemeClr val="bg1"/>
                </a:solidFill>
              </a:rPr>
              <a:t>70%</a:t>
            </a:r>
            <a:endParaRPr lang="en-US" sz="1600" dirty="0">
              <a:solidFill>
                <a:schemeClr val="bg1"/>
              </a:solidFill>
            </a:endParaRPr>
          </a:p>
        </p:txBody>
      </p:sp>
      <p:sp>
        <p:nvSpPr>
          <p:cNvPr id="73" name="TextBox 72">
            <a:extLst>
              <a:ext uri="{FF2B5EF4-FFF2-40B4-BE49-F238E27FC236}">
                <a16:creationId xmlns:a16="http://schemas.microsoft.com/office/drawing/2014/main" id="{7AFE7A03-AFAF-4B99-996A-76350D5E2AB6}"/>
              </a:ext>
            </a:extLst>
          </p:cNvPr>
          <p:cNvSpPr txBox="1"/>
          <p:nvPr/>
        </p:nvSpPr>
        <p:spPr>
          <a:xfrm>
            <a:off x="2077809" y="5906594"/>
            <a:ext cx="773442" cy="523220"/>
          </a:xfrm>
          <a:prstGeom prst="rect">
            <a:avLst/>
          </a:prstGeom>
          <a:noFill/>
        </p:spPr>
        <p:txBody>
          <a:bodyPr wrap="square" rtlCol="0">
            <a:spAutoFit/>
          </a:bodyPr>
          <a:lstStyle/>
          <a:p>
            <a:pPr algn="ctr"/>
            <a:r>
              <a:rPr lang="en-US" sz="1400" dirty="0"/>
              <a:t>Bayelsa</a:t>
            </a:r>
          </a:p>
          <a:p>
            <a:pPr algn="ctr"/>
            <a:r>
              <a:rPr lang="en-US" sz="1400" dirty="0"/>
              <a:t>67%</a:t>
            </a:r>
            <a:endParaRPr lang="en-US" sz="1600" dirty="0"/>
          </a:p>
        </p:txBody>
      </p:sp>
      <p:sp>
        <p:nvSpPr>
          <p:cNvPr id="74" name="TextBox 73">
            <a:extLst>
              <a:ext uri="{FF2B5EF4-FFF2-40B4-BE49-F238E27FC236}">
                <a16:creationId xmlns:a16="http://schemas.microsoft.com/office/drawing/2014/main" id="{D4F94975-2604-48CB-A478-FE6BE40F7A0A}"/>
              </a:ext>
            </a:extLst>
          </p:cNvPr>
          <p:cNvSpPr txBox="1"/>
          <p:nvPr/>
        </p:nvSpPr>
        <p:spPr>
          <a:xfrm>
            <a:off x="3121451" y="6308365"/>
            <a:ext cx="773442" cy="523220"/>
          </a:xfrm>
          <a:prstGeom prst="rect">
            <a:avLst/>
          </a:prstGeom>
          <a:noFill/>
        </p:spPr>
        <p:txBody>
          <a:bodyPr wrap="square" rtlCol="0">
            <a:spAutoFit/>
          </a:bodyPr>
          <a:lstStyle/>
          <a:p>
            <a:pPr algn="ctr"/>
            <a:r>
              <a:rPr lang="en-US" sz="1400" dirty="0"/>
              <a:t>Rivers</a:t>
            </a:r>
          </a:p>
          <a:p>
            <a:pPr algn="ctr"/>
            <a:r>
              <a:rPr lang="en-US" sz="1400" dirty="0"/>
              <a:t>79%</a:t>
            </a:r>
            <a:endParaRPr lang="en-US" sz="1600" dirty="0"/>
          </a:p>
        </p:txBody>
      </p:sp>
      <p:sp>
        <p:nvSpPr>
          <p:cNvPr id="75" name="TextBox 74">
            <a:extLst>
              <a:ext uri="{FF2B5EF4-FFF2-40B4-BE49-F238E27FC236}">
                <a16:creationId xmlns:a16="http://schemas.microsoft.com/office/drawing/2014/main" id="{A7754255-4BDA-4AF6-A5AD-2A38199DA433}"/>
              </a:ext>
            </a:extLst>
          </p:cNvPr>
          <p:cNvSpPr txBox="1"/>
          <p:nvPr/>
        </p:nvSpPr>
        <p:spPr>
          <a:xfrm>
            <a:off x="1057198" y="5176367"/>
            <a:ext cx="773442" cy="523220"/>
          </a:xfrm>
          <a:prstGeom prst="rect">
            <a:avLst/>
          </a:prstGeom>
          <a:noFill/>
        </p:spPr>
        <p:txBody>
          <a:bodyPr wrap="square" rtlCol="0">
            <a:spAutoFit/>
          </a:bodyPr>
          <a:lstStyle/>
          <a:p>
            <a:pPr algn="ctr"/>
            <a:r>
              <a:rPr lang="en-US" sz="1400" dirty="0"/>
              <a:t>Lagos</a:t>
            </a:r>
          </a:p>
          <a:p>
            <a:pPr algn="ctr"/>
            <a:r>
              <a:rPr lang="en-US" sz="1400" dirty="0"/>
              <a:t>52%</a:t>
            </a:r>
            <a:endParaRPr lang="en-US" sz="1600" dirty="0"/>
          </a:p>
        </p:txBody>
      </p:sp>
      <p:sp>
        <p:nvSpPr>
          <p:cNvPr id="76" name="TextBox 75">
            <a:extLst>
              <a:ext uri="{FF2B5EF4-FFF2-40B4-BE49-F238E27FC236}">
                <a16:creationId xmlns:a16="http://schemas.microsoft.com/office/drawing/2014/main" id="{AED82990-32A6-46CF-BF42-795758EFA6B2}"/>
              </a:ext>
            </a:extLst>
          </p:cNvPr>
          <p:cNvSpPr txBox="1"/>
          <p:nvPr/>
        </p:nvSpPr>
        <p:spPr>
          <a:xfrm>
            <a:off x="3656099" y="6137030"/>
            <a:ext cx="773442" cy="523220"/>
          </a:xfrm>
          <a:prstGeom prst="rect">
            <a:avLst/>
          </a:prstGeom>
          <a:noFill/>
        </p:spPr>
        <p:txBody>
          <a:bodyPr wrap="square" rtlCol="0">
            <a:spAutoFit/>
          </a:bodyPr>
          <a:lstStyle/>
          <a:p>
            <a:pPr algn="ctr"/>
            <a:r>
              <a:rPr lang="en-US" sz="1400" dirty="0" err="1"/>
              <a:t>Abia</a:t>
            </a:r>
            <a:endParaRPr lang="en-US" sz="1400" dirty="0"/>
          </a:p>
          <a:p>
            <a:pPr algn="ctr"/>
            <a:r>
              <a:rPr lang="en-US" sz="1400" dirty="0"/>
              <a:t>67%</a:t>
            </a:r>
            <a:endParaRPr lang="en-US" sz="1600" dirty="0"/>
          </a:p>
        </p:txBody>
      </p:sp>
      <p:sp>
        <p:nvSpPr>
          <p:cNvPr id="77" name="TextBox 76">
            <a:extLst>
              <a:ext uri="{FF2B5EF4-FFF2-40B4-BE49-F238E27FC236}">
                <a16:creationId xmlns:a16="http://schemas.microsoft.com/office/drawing/2014/main" id="{9A418E9E-C12E-478A-B7A4-FB19479B40EA}"/>
              </a:ext>
            </a:extLst>
          </p:cNvPr>
          <p:cNvSpPr txBox="1"/>
          <p:nvPr/>
        </p:nvSpPr>
        <p:spPr>
          <a:xfrm>
            <a:off x="5006981" y="4931426"/>
            <a:ext cx="688149" cy="523220"/>
          </a:xfrm>
          <a:prstGeom prst="rect">
            <a:avLst/>
          </a:prstGeom>
          <a:noFill/>
        </p:spPr>
        <p:txBody>
          <a:bodyPr wrap="square" rtlCol="0">
            <a:spAutoFit/>
          </a:bodyPr>
          <a:lstStyle/>
          <a:p>
            <a:pPr algn="ctr"/>
            <a:r>
              <a:rPr lang="en-US" sz="1400" dirty="0"/>
              <a:t>Ebonyi</a:t>
            </a:r>
          </a:p>
          <a:p>
            <a:pPr algn="ctr"/>
            <a:r>
              <a:rPr lang="en-US" sz="1400" dirty="0"/>
              <a:t>79%</a:t>
            </a:r>
            <a:endParaRPr lang="en-US" sz="1600" dirty="0"/>
          </a:p>
        </p:txBody>
      </p:sp>
      <p:sp>
        <p:nvSpPr>
          <p:cNvPr id="78" name="TextBox 77">
            <a:extLst>
              <a:ext uri="{FF2B5EF4-FFF2-40B4-BE49-F238E27FC236}">
                <a16:creationId xmlns:a16="http://schemas.microsoft.com/office/drawing/2014/main" id="{22C151B0-0CBA-4E56-871D-D4F873B91074}"/>
              </a:ext>
            </a:extLst>
          </p:cNvPr>
          <p:cNvSpPr txBox="1"/>
          <p:nvPr/>
        </p:nvSpPr>
        <p:spPr>
          <a:xfrm>
            <a:off x="4687601" y="5349951"/>
            <a:ext cx="773442" cy="523220"/>
          </a:xfrm>
          <a:prstGeom prst="rect">
            <a:avLst/>
          </a:prstGeom>
          <a:noFill/>
        </p:spPr>
        <p:txBody>
          <a:bodyPr wrap="square" rtlCol="0">
            <a:spAutoFit/>
          </a:bodyPr>
          <a:lstStyle/>
          <a:p>
            <a:pPr algn="ctr"/>
            <a:r>
              <a:rPr lang="en-US" sz="1400" dirty="0"/>
              <a:t>Enugu</a:t>
            </a:r>
          </a:p>
          <a:p>
            <a:pPr algn="ctr"/>
            <a:r>
              <a:rPr lang="en-US" sz="1400" dirty="0"/>
              <a:t>59%</a:t>
            </a:r>
            <a:endParaRPr lang="en-US" sz="1600" dirty="0"/>
          </a:p>
        </p:txBody>
      </p:sp>
      <p:sp>
        <p:nvSpPr>
          <p:cNvPr id="79" name="TextBox 78">
            <a:extLst>
              <a:ext uri="{FF2B5EF4-FFF2-40B4-BE49-F238E27FC236}">
                <a16:creationId xmlns:a16="http://schemas.microsoft.com/office/drawing/2014/main" id="{004CB224-04CD-4AE9-A356-A76027888ECF}"/>
              </a:ext>
            </a:extLst>
          </p:cNvPr>
          <p:cNvSpPr txBox="1"/>
          <p:nvPr/>
        </p:nvSpPr>
        <p:spPr>
          <a:xfrm>
            <a:off x="1662370" y="5368230"/>
            <a:ext cx="847673" cy="523220"/>
          </a:xfrm>
          <a:prstGeom prst="rect">
            <a:avLst/>
          </a:prstGeom>
          <a:noFill/>
        </p:spPr>
        <p:txBody>
          <a:bodyPr wrap="square" rtlCol="0">
            <a:spAutoFit/>
          </a:bodyPr>
          <a:lstStyle/>
          <a:p>
            <a:pPr algn="ctr"/>
            <a:r>
              <a:rPr lang="en-US" sz="1400" dirty="0"/>
              <a:t>Anambra</a:t>
            </a:r>
          </a:p>
          <a:p>
            <a:pPr algn="ctr"/>
            <a:r>
              <a:rPr lang="en-US" sz="1400" dirty="0"/>
              <a:t>75%</a:t>
            </a:r>
            <a:endParaRPr lang="en-US" sz="1600" dirty="0"/>
          </a:p>
        </p:txBody>
      </p:sp>
      <p:cxnSp>
        <p:nvCxnSpPr>
          <p:cNvPr id="80" name="Straight Connector 79">
            <a:extLst>
              <a:ext uri="{FF2B5EF4-FFF2-40B4-BE49-F238E27FC236}">
                <a16:creationId xmlns:a16="http://schemas.microsoft.com/office/drawing/2014/main" id="{6B690B92-6826-4DE1-8D2E-230D6B9402BB}"/>
              </a:ext>
            </a:extLst>
          </p:cNvPr>
          <p:cNvCxnSpPr>
            <a:cxnSpLocks/>
          </p:cNvCxnSpPr>
          <p:nvPr/>
        </p:nvCxnSpPr>
        <p:spPr>
          <a:xfrm flipH="1">
            <a:off x="2422642" y="5164858"/>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B8DF548D-35D0-4AA5-8581-52B7B76B67A3}"/>
              </a:ext>
            </a:extLst>
          </p:cNvPr>
          <p:cNvCxnSpPr>
            <a:cxnSpLocks/>
          </p:cNvCxnSpPr>
          <p:nvPr/>
        </p:nvCxnSpPr>
        <p:spPr>
          <a:xfrm flipH="1" flipV="1">
            <a:off x="3794917" y="5886609"/>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7D39A8C6-2832-4685-BBC1-7980A7FF44CC}"/>
              </a:ext>
            </a:extLst>
          </p:cNvPr>
          <p:cNvCxnSpPr>
            <a:cxnSpLocks/>
          </p:cNvCxnSpPr>
          <p:nvPr/>
        </p:nvCxnSpPr>
        <p:spPr>
          <a:xfrm flipH="1" flipV="1">
            <a:off x="4058585" y="5944742"/>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FC4EBD3C-8E00-4DEE-B6AA-E5140332379F}"/>
              </a:ext>
            </a:extLst>
          </p:cNvPr>
          <p:cNvCxnSpPr>
            <a:cxnSpLocks/>
          </p:cNvCxnSpPr>
          <p:nvPr/>
        </p:nvCxnSpPr>
        <p:spPr>
          <a:xfrm flipH="1" flipV="1">
            <a:off x="3817933" y="5044297"/>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EDB4BF46-3841-4158-B344-65D9382E60C6}"/>
              </a:ext>
            </a:extLst>
          </p:cNvPr>
          <p:cNvCxnSpPr>
            <a:cxnSpLocks/>
          </p:cNvCxnSpPr>
          <p:nvPr/>
        </p:nvCxnSpPr>
        <p:spPr>
          <a:xfrm flipH="1" flipV="1">
            <a:off x="4271690" y="5095739"/>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89BE3F1E-1CCB-4A3D-BCE3-75F70EB44818}"/>
              </a:ext>
            </a:extLst>
          </p:cNvPr>
          <p:cNvCxnSpPr>
            <a:cxnSpLocks/>
          </p:cNvCxnSpPr>
          <p:nvPr/>
        </p:nvCxnSpPr>
        <p:spPr>
          <a:xfrm flipH="1">
            <a:off x="2750083" y="6080567"/>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8C413DF2-001F-4253-B750-04D2140F456D}"/>
              </a:ext>
            </a:extLst>
          </p:cNvPr>
          <p:cNvCxnSpPr>
            <a:cxnSpLocks/>
          </p:cNvCxnSpPr>
          <p:nvPr/>
        </p:nvCxnSpPr>
        <p:spPr>
          <a:xfrm flipH="1" flipV="1">
            <a:off x="1381088" y="2793369"/>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D5199149-F3B1-43CA-BFE5-7CEC77DC1E76}"/>
              </a:ext>
            </a:extLst>
          </p:cNvPr>
          <p:cNvCxnSpPr>
            <a:cxnSpLocks/>
          </p:cNvCxnSpPr>
          <p:nvPr/>
        </p:nvCxnSpPr>
        <p:spPr>
          <a:xfrm flipV="1">
            <a:off x="1443919" y="5066644"/>
            <a:ext cx="0" cy="215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520C115-0975-4C62-915B-2CA68CC496D8}"/>
              </a:ext>
            </a:extLst>
          </p:cNvPr>
          <p:cNvCxnSpPr>
            <a:cxnSpLocks/>
          </p:cNvCxnSpPr>
          <p:nvPr/>
        </p:nvCxnSpPr>
        <p:spPr>
          <a:xfrm flipV="1">
            <a:off x="3517442" y="6029342"/>
            <a:ext cx="6794" cy="3636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648680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Anaemia in Women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25845625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a:t>Percent of women age 15-49 with </a:t>
            </a:r>
            <a:r>
              <a:rPr lang="en-GB" i="1" dirty="0"/>
              <a:t>anaemia</a:t>
            </a:r>
          </a:p>
        </p:txBody>
      </p:sp>
    </p:spTree>
    <p:extLst>
      <p:ext uri="{BB962C8B-B14F-4D97-AF65-F5344CB8AC3E}">
        <p14:creationId xmlns:p14="http://schemas.microsoft.com/office/powerpoint/2010/main" val="131437792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4238"/>
            <a:ext cx="4418729" cy="3378962"/>
          </a:xfrm>
        </p:spPr>
        <p:txBody>
          <a:bodyPr>
            <a:normAutofit lnSpcReduction="10000"/>
          </a:bodyPr>
          <a:lstStyle/>
          <a:p>
            <a:pPr>
              <a:buClr>
                <a:schemeClr val="tx1"/>
              </a:buClr>
            </a:pPr>
            <a:r>
              <a:rPr lang="en-GB" sz="3200" noProof="0" dirty="0"/>
              <a:t>Breastfeeding and Infant &amp; Young Child Feeding Practices (IYCF)</a:t>
            </a:r>
          </a:p>
          <a:p>
            <a:pPr>
              <a:buClr>
                <a:schemeClr val="tx1"/>
              </a:buClr>
            </a:pPr>
            <a:r>
              <a:rPr lang="en-GB" sz="3200" noProof="0" dirty="0"/>
              <a:t>Anaemia</a:t>
            </a:r>
          </a:p>
          <a:p>
            <a:pPr>
              <a:buClr>
                <a:schemeClr val="tx1"/>
              </a:buClr>
            </a:pPr>
            <a:r>
              <a:rPr lang="en-GB" sz="3200" b="1" noProof="0" dirty="0">
                <a:solidFill>
                  <a:schemeClr val="accent1"/>
                </a:solidFill>
              </a:rPr>
              <a:t>Micronutrient intake</a:t>
            </a:r>
          </a:p>
          <a:p>
            <a:pPr>
              <a:buClr>
                <a:schemeClr val="tx1"/>
              </a:buClr>
            </a:pPr>
            <a:r>
              <a:rPr lang="en-GB" sz="3200" noProof="0" dirty="0"/>
              <a:t>Nutritional status of children and women</a:t>
            </a:r>
          </a:p>
        </p:txBody>
      </p:sp>
    </p:spTree>
    <p:extLst>
      <p:ext uri="{BB962C8B-B14F-4D97-AF65-F5344CB8AC3E}">
        <p14:creationId xmlns:p14="http://schemas.microsoft.com/office/powerpoint/2010/main" val="322262363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Micronutrients for Children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945504077"/>
              </p:ext>
            </p:extLst>
          </p:nvPr>
        </p:nvGraphicFramePr>
        <p:xfrm>
          <a:off x="0" y="1890930"/>
          <a:ext cx="9143999" cy="496707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7755" y="1244599"/>
            <a:ext cx="4541545" cy="646331"/>
          </a:xfrm>
          <a:prstGeom prst="rect">
            <a:avLst/>
          </a:prstGeom>
          <a:noFill/>
        </p:spPr>
        <p:txBody>
          <a:bodyPr wrap="square" rtlCol="0">
            <a:spAutoFit/>
          </a:bodyPr>
          <a:lstStyle/>
          <a:p>
            <a:pPr algn="ctr"/>
            <a:r>
              <a:rPr lang="en-US" i="1" dirty="0"/>
              <a:t>Percent of youngest children age 6-23 </a:t>
            </a:r>
          </a:p>
          <a:p>
            <a:pPr algn="ctr"/>
            <a:r>
              <a:rPr lang="en-US" i="1" dirty="0"/>
              <a:t>months living with the mother</a:t>
            </a:r>
          </a:p>
        </p:txBody>
      </p:sp>
      <p:sp>
        <p:nvSpPr>
          <p:cNvPr id="9" name="TextBox 8"/>
          <p:cNvSpPr txBox="1"/>
          <p:nvPr/>
        </p:nvSpPr>
        <p:spPr>
          <a:xfrm>
            <a:off x="4559300" y="1283384"/>
            <a:ext cx="4541545" cy="646331"/>
          </a:xfrm>
          <a:prstGeom prst="rect">
            <a:avLst/>
          </a:prstGeom>
          <a:noFill/>
        </p:spPr>
        <p:txBody>
          <a:bodyPr wrap="square" rtlCol="0">
            <a:spAutoFit/>
          </a:bodyPr>
          <a:lstStyle/>
          <a:p>
            <a:pPr algn="ctr"/>
            <a:r>
              <a:rPr lang="en-US" i="1" dirty="0"/>
              <a:t>Percent of all children age 6-59 </a:t>
            </a:r>
            <a:br>
              <a:rPr lang="en-US" i="1" dirty="0"/>
            </a:br>
            <a:r>
              <a:rPr lang="en-US" i="1" dirty="0"/>
              <a:t>months</a:t>
            </a:r>
          </a:p>
        </p:txBody>
      </p:sp>
      <p:cxnSp>
        <p:nvCxnSpPr>
          <p:cNvPr id="13" name="Straight Connector 12"/>
          <p:cNvCxnSpPr/>
          <p:nvPr/>
        </p:nvCxnSpPr>
        <p:spPr>
          <a:xfrm>
            <a:off x="457200" y="1890930"/>
            <a:ext cx="361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5020322" y="1890930"/>
            <a:ext cx="361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166394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Micronutrients for Pregnant Women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167567615"/>
              </p:ext>
            </p:extLst>
          </p:nvPr>
        </p:nvGraphicFramePr>
        <p:xfrm>
          <a:off x="461963" y="1828800"/>
          <a:ext cx="8256587"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646331"/>
          </a:xfrm>
          <a:prstGeom prst="rect">
            <a:avLst/>
          </a:prstGeom>
          <a:noFill/>
        </p:spPr>
        <p:txBody>
          <a:bodyPr wrap="square" rtlCol="0">
            <a:spAutoFit/>
          </a:bodyPr>
          <a:lstStyle/>
          <a:p>
            <a:pPr algn="ctr"/>
            <a:r>
              <a:rPr lang="en-US" i="1" dirty="0"/>
              <a:t>Percent distribution of women age 15-49 with a child born in the past 5 years by number of days they took </a:t>
            </a:r>
            <a:r>
              <a:rPr lang="en-US" i="1"/>
              <a:t>iron tablets </a:t>
            </a:r>
            <a:r>
              <a:rPr lang="en-US" i="1" dirty="0"/>
              <a:t>or syrup during the pregnancy of their last child</a:t>
            </a:r>
          </a:p>
        </p:txBody>
      </p:sp>
    </p:spTree>
    <p:extLst>
      <p:ext uri="{BB962C8B-B14F-4D97-AF65-F5344CB8AC3E}">
        <p14:creationId xmlns:p14="http://schemas.microsoft.com/office/powerpoint/2010/main" val="1220382521"/>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Iodised Salt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2149104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7755" y="1182469"/>
            <a:ext cx="9144000" cy="369332"/>
          </a:xfrm>
          <a:prstGeom prst="rect">
            <a:avLst/>
          </a:prstGeom>
          <a:noFill/>
        </p:spPr>
        <p:txBody>
          <a:bodyPr wrap="square" rtlCol="0">
            <a:spAutoFit/>
          </a:bodyPr>
          <a:lstStyle/>
          <a:p>
            <a:pPr algn="ctr"/>
            <a:r>
              <a:rPr lang="en-US" i="1" dirty="0"/>
              <a:t>Among households with tested salt, percent with </a:t>
            </a:r>
            <a:r>
              <a:rPr lang="en-GB" i="1" dirty="0"/>
              <a:t>iodised</a:t>
            </a:r>
            <a:r>
              <a:rPr lang="en-US" i="1" dirty="0"/>
              <a:t> salt</a:t>
            </a:r>
          </a:p>
        </p:txBody>
      </p:sp>
    </p:spTree>
    <p:extLst>
      <p:ext uri="{BB962C8B-B14F-4D97-AF65-F5344CB8AC3E}">
        <p14:creationId xmlns:p14="http://schemas.microsoft.com/office/powerpoint/2010/main" val="21628521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4238"/>
            <a:ext cx="4418729" cy="3378962"/>
          </a:xfrm>
        </p:spPr>
        <p:txBody>
          <a:bodyPr>
            <a:normAutofit lnSpcReduction="10000"/>
          </a:bodyPr>
          <a:lstStyle/>
          <a:p>
            <a:pPr>
              <a:buClr>
                <a:schemeClr val="tx1"/>
              </a:buClr>
            </a:pPr>
            <a:r>
              <a:rPr lang="en-GB" sz="3200" noProof="0" dirty="0"/>
              <a:t>Breastfeeding and Infant &amp; Young Child Feeding Practices (IYCF)</a:t>
            </a:r>
          </a:p>
          <a:p>
            <a:pPr>
              <a:buClr>
                <a:schemeClr val="tx1"/>
              </a:buClr>
            </a:pPr>
            <a:r>
              <a:rPr lang="en-GB" sz="3200" noProof="0" dirty="0"/>
              <a:t>Anaemia</a:t>
            </a:r>
          </a:p>
          <a:p>
            <a:pPr>
              <a:buClr>
                <a:schemeClr val="tx1"/>
              </a:buClr>
            </a:pPr>
            <a:r>
              <a:rPr lang="en-GB" sz="3200" noProof="0" dirty="0"/>
              <a:t>Micronutrient intake</a:t>
            </a:r>
          </a:p>
          <a:p>
            <a:pPr>
              <a:buClr>
                <a:schemeClr val="tx1"/>
              </a:buClr>
            </a:pPr>
            <a:r>
              <a:rPr lang="en-GB" sz="3200" b="1" noProof="0" dirty="0">
                <a:solidFill>
                  <a:schemeClr val="accent1"/>
                </a:solidFill>
              </a:rPr>
              <a:t>Nutritional status of children and women</a:t>
            </a:r>
          </a:p>
        </p:txBody>
      </p:sp>
    </p:spTree>
    <p:extLst>
      <p:ext uri="{BB962C8B-B14F-4D97-AF65-F5344CB8AC3E}">
        <p14:creationId xmlns:p14="http://schemas.microsoft.com/office/powerpoint/2010/main" val="356122610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1091682"/>
          </a:xfrm>
        </p:spPr>
        <p:txBody>
          <a:bodyPr>
            <a:normAutofit/>
          </a:bodyPr>
          <a:lstStyle/>
          <a:p>
            <a:r>
              <a:rPr lang="en-US" sz="4000" dirty="0"/>
              <a:t>NDHS Publications, Data, and Digital Tools</a:t>
            </a:r>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5330" y="4884139"/>
            <a:ext cx="2394857" cy="1828800"/>
          </a:xfrm>
          <a:prstGeom prst="rect">
            <a:avLst/>
          </a:prstGeom>
          <a:ln>
            <a:solidFill>
              <a:schemeClr val="tx1"/>
            </a:solidFill>
          </a:ln>
        </p:spPr>
      </p:pic>
      <p:pic>
        <p:nvPicPr>
          <p:cNvPr id="8" name="Content Placeholder 5"/>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1675" t="6666" r="10495" b="6666"/>
          <a:stretch/>
        </p:blipFill>
        <p:spPr>
          <a:xfrm>
            <a:off x="4103077" y="4884139"/>
            <a:ext cx="937846" cy="1828800"/>
          </a:xfrm>
          <a:prstGeom prst="rect">
            <a:avLst/>
          </a:prstGeom>
        </p:spPr>
      </p:pic>
      <p:pic>
        <p:nvPicPr>
          <p:cNvPr id="9" name="Picture 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546908" y="4884139"/>
            <a:ext cx="2053761" cy="1828800"/>
          </a:xfrm>
          <a:prstGeom prst="rect">
            <a:avLst/>
          </a:prstGeom>
          <a:ln>
            <a:solidFill>
              <a:schemeClr val="tx1"/>
            </a:solidFill>
          </a:ln>
          <a:effectLst>
            <a:outerShdw blurRad="50800" dist="38100" dir="2700000" algn="tl" rotWithShape="0">
              <a:prstClr val="black">
                <a:alpha val="40000"/>
              </a:prstClr>
            </a:outerShdw>
          </a:effectLst>
        </p:spPr>
      </p:pic>
      <p:sp>
        <p:nvSpPr>
          <p:cNvPr id="10" name="Rectangle 9"/>
          <p:cNvSpPr/>
          <p:nvPr/>
        </p:nvSpPr>
        <p:spPr>
          <a:xfrm>
            <a:off x="103269" y="4163603"/>
            <a:ext cx="2798977" cy="461665"/>
          </a:xfrm>
          <a:prstGeom prst="rect">
            <a:avLst/>
          </a:prstGeom>
        </p:spPr>
        <p:txBody>
          <a:bodyPr wrap="square">
            <a:spAutoFit/>
          </a:bodyPr>
          <a:lstStyle/>
          <a:p>
            <a:pPr algn="ctr"/>
            <a:r>
              <a:rPr lang="en-US" sz="2400" dirty="0">
                <a:hlinkClick r:id="rId6" action="ppaction://hlinkfile"/>
              </a:rPr>
              <a:t>STATcompiler.com</a:t>
            </a:r>
            <a:endParaRPr lang="en-US" sz="1600" dirty="0"/>
          </a:p>
        </p:txBody>
      </p:sp>
      <p:sp>
        <p:nvSpPr>
          <p:cNvPr id="11" name="Rectangle 10"/>
          <p:cNvSpPr/>
          <p:nvPr/>
        </p:nvSpPr>
        <p:spPr>
          <a:xfrm>
            <a:off x="3072439" y="3978934"/>
            <a:ext cx="2999122" cy="830997"/>
          </a:xfrm>
          <a:prstGeom prst="rect">
            <a:avLst/>
          </a:prstGeom>
        </p:spPr>
        <p:txBody>
          <a:bodyPr wrap="square">
            <a:spAutoFit/>
          </a:bodyPr>
          <a:lstStyle/>
          <a:p>
            <a:pPr algn="ctr"/>
            <a:r>
              <a:rPr lang="en-US" sz="2400" dirty="0"/>
              <a:t>DHS Program Mobile App for Android &amp; iOS</a:t>
            </a:r>
            <a:endParaRPr lang="en-US" sz="1600" dirty="0"/>
          </a:p>
        </p:txBody>
      </p:sp>
      <p:sp>
        <p:nvSpPr>
          <p:cNvPr id="12" name="Rectangle 11"/>
          <p:cNvSpPr/>
          <p:nvPr/>
        </p:nvSpPr>
        <p:spPr>
          <a:xfrm>
            <a:off x="361314" y="1243803"/>
            <a:ext cx="1831380" cy="461665"/>
          </a:xfrm>
          <a:prstGeom prst="rect">
            <a:avLst/>
          </a:prstGeom>
        </p:spPr>
        <p:txBody>
          <a:bodyPr wrap="square">
            <a:spAutoFit/>
          </a:bodyPr>
          <a:lstStyle/>
          <a:p>
            <a:pPr algn="ctr"/>
            <a:r>
              <a:rPr lang="en-US" sz="2400" dirty="0"/>
              <a:t>Final Report</a:t>
            </a:r>
            <a:endParaRPr lang="en-US" sz="1600" dirty="0"/>
          </a:p>
        </p:txBody>
      </p:sp>
      <p:sp>
        <p:nvSpPr>
          <p:cNvPr id="13" name="Rectangle 12"/>
          <p:cNvSpPr/>
          <p:nvPr/>
        </p:nvSpPr>
        <p:spPr>
          <a:xfrm>
            <a:off x="2192694" y="1243803"/>
            <a:ext cx="1831380" cy="461665"/>
          </a:xfrm>
          <a:prstGeom prst="rect">
            <a:avLst/>
          </a:prstGeom>
        </p:spPr>
        <p:txBody>
          <a:bodyPr wrap="square">
            <a:spAutoFit/>
          </a:bodyPr>
          <a:lstStyle/>
          <a:p>
            <a:pPr algn="ctr"/>
            <a:r>
              <a:rPr lang="en-US" sz="2400" dirty="0"/>
              <a:t>Key Findings</a:t>
            </a:r>
            <a:endParaRPr lang="en-US" sz="1600" dirty="0"/>
          </a:p>
        </p:txBody>
      </p:sp>
      <p:sp>
        <p:nvSpPr>
          <p:cNvPr id="14" name="Rectangle 13"/>
          <p:cNvSpPr/>
          <p:nvPr/>
        </p:nvSpPr>
        <p:spPr>
          <a:xfrm>
            <a:off x="4049377" y="1233291"/>
            <a:ext cx="1831380" cy="461665"/>
          </a:xfrm>
          <a:prstGeom prst="rect">
            <a:avLst/>
          </a:prstGeom>
        </p:spPr>
        <p:txBody>
          <a:bodyPr wrap="square">
            <a:spAutoFit/>
          </a:bodyPr>
          <a:lstStyle/>
          <a:p>
            <a:pPr algn="ctr"/>
            <a:r>
              <a:rPr lang="en-US" sz="2400" dirty="0"/>
              <a:t>Fact Sheet</a:t>
            </a:r>
            <a:endParaRPr lang="en-US" sz="1600" dirty="0"/>
          </a:p>
        </p:txBody>
      </p:sp>
      <p:sp>
        <p:nvSpPr>
          <p:cNvPr id="15" name="Rectangle 14"/>
          <p:cNvSpPr/>
          <p:nvPr/>
        </p:nvSpPr>
        <p:spPr>
          <a:xfrm>
            <a:off x="6081756" y="4163603"/>
            <a:ext cx="2984063" cy="461665"/>
          </a:xfrm>
          <a:prstGeom prst="rect">
            <a:avLst/>
          </a:prstGeom>
        </p:spPr>
        <p:txBody>
          <a:bodyPr wrap="square">
            <a:spAutoFit/>
          </a:bodyPr>
          <a:lstStyle/>
          <a:p>
            <a:pPr algn="ctr"/>
            <a:r>
              <a:rPr lang="en-US" sz="2400" dirty="0">
                <a:hlinkClick r:id="rId7" action="ppaction://hlinkfile"/>
              </a:rPr>
              <a:t>API.DHSprogram.com</a:t>
            </a:r>
            <a:endParaRPr lang="en-US" sz="2000" dirty="0"/>
          </a:p>
        </p:txBody>
      </p:sp>
      <p:sp>
        <p:nvSpPr>
          <p:cNvPr id="16" name="Rectangle 15"/>
          <p:cNvSpPr/>
          <p:nvPr/>
        </p:nvSpPr>
        <p:spPr>
          <a:xfrm>
            <a:off x="6242843" y="1059137"/>
            <a:ext cx="2661892" cy="830997"/>
          </a:xfrm>
          <a:prstGeom prst="rect">
            <a:avLst/>
          </a:prstGeom>
        </p:spPr>
        <p:txBody>
          <a:bodyPr wrap="square">
            <a:spAutoFit/>
          </a:bodyPr>
          <a:lstStyle/>
          <a:p>
            <a:pPr algn="ctr"/>
            <a:r>
              <a:rPr lang="en-US" sz="2400" dirty="0"/>
              <a:t>Dataset available at </a:t>
            </a:r>
            <a:r>
              <a:rPr lang="en-US" sz="2400" dirty="0">
                <a:hlinkClick r:id="rId8" action="ppaction://hlinkfile"/>
              </a:rPr>
              <a:t>DHSprogram.com</a:t>
            </a:r>
            <a:endParaRPr lang="en-US" sz="1600" dirty="0"/>
          </a:p>
        </p:txBody>
      </p:sp>
      <p:pic>
        <p:nvPicPr>
          <p:cNvPr id="17" name="Picture 1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181651" y="1850182"/>
            <a:ext cx="2784272" cy="1828800"/>
          </a:xfrm>
          <a:prstGeom prst="rect">
            <a:avLst/>
          </a:prstGeom>
          <a:ln>
            <a:solidFill>
              <a:schemeClr val="tx1"/>
            </a:solidFill>
          </a:ln>
        </p:spPr>
      </p:pic>
      <p:pic>
        <p:nvPicPr>
          <p:cNvPr id="18" name="Picture 17" descr="A screen shot of a person&#10;&#10;Description automatically generated">
            <a:extLst>
              <a:ext uri="{FF2B5EF4-FFF2-40B4-BE49-F238E27FC236}">
                <a16:creationId xmlns:a16="http://schemas.microsoft.com/office/drawing/2014/main" id="{ACDAF715-BA2F-4A1B-B358-521797E4E14E}"/>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453246" y="1850297"/>
            <a:ext cx="1295238" cy="1828571"/>
          </a:xfrm>
          <a:prstGeom prst="rect">
            <a:avLst/>
          </a:prstGeom>
          <a:ln>
            <a:solidFill>
              <a:schemeClr val="tx1"/>
            </a:solidFill>
          </a:ln>
        </p:spPr>
      </p:pic>
      <p:pic>
        <p:nvPicPr>
          <p:cNvPr id="20" name="Picture 19" descr="A picture containing outdoor, grass, green, bus&#10;&#10;Description automatically generated">
            <a:extLst>
              <a:ext uri="{FF2B5EF4-FFF2-40B4-BE49-F238E27FC236}">
                <a16:creationId xmlns:a16="http://schemas.microsoft.com/office/drawing/2014/main" id="{84FF164E-7FFA-470B-9079-AF506B255593}"/>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91204" y="1850182"/>
            <a:ext cx="1290918" cy="1828800"/>
          </a:xfrm>
          <a:prstGeom prst="rect">
            <a:avLst/>
          </a:prstGeom>
          <a:ln>
            <a:solidFill>
              <a:schemeClr val="tx1"/>
            </a:solidFill>
          </a:ln>
        </p:spPr>
      </p:pic>
      <p:pic>
        <p:nvPicPr>
          <p:cNvPr id="22" name="Picture 21" descr="A close up of text on a white surface&#10;&#10;Description automatically generated">
            <a:extLst>
              <a:ext uri="{FF2B5EF4-FFF2-40B4-BE49-F238E27FC236}">
                <a16:creationId xmlns:a16="http://schemas.microsoft.com/office/drawing/2014/main" id="{3E1BB88C-EEBA-4CED-B983-E59175EED68C}"/>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319608" y="1850182"/>
            <a:ext cx="1290918" cy="1828800"/>
          </a:xfrm>
          <a:prstGeom prst="rect">
            <a:avLst/>
          </a:prstGeom>
          <a:ln>
            <a:solidFill>
              <a:schemeClr val="tx1"/>
            </a:solidFill>
          </a:ln>
        </p:spPr>
      </p:pic>
    </p:spTree>
    <p:extLst>
      <p:ext uri="{BB962C8B-B14F-4D97-AF65-F5344CB8AC3E}">
        <p14:creationId xmlns:p14="http://schemas.microsoft.com/office/powerpoint/2010/main" val="119538026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Nutritional Status of Children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32525900"/>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a:t>Percent of children under 5, based on 2006 WHO Child Growth Standards</a:t>
            </a:r>
          </a:p>
        </p:txBody>
      </p:sp>
    </p:spTree>
    <p:extLst>
      <p:ext uri="{BB962C8B-B14F-4D97-AF65-F5344CB8AC3E}">
        <p14:creationId xmlns:p14="http://schemas.microsoft.com/office/powerpoint/2010/main" val="216012662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Child Stunting by Mother’s Education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26811746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a:t>Percent of children under 5 stunted, based on 2006 WHO Child Growth Standards</a:t>
            </a:r>
          </a:p>
        </p:txBody>
      </p:sp>
    </p:spTree>
    <p:extLst>
      <p:ext uri="{BB962C8B-B14F-4D97-AF65-F5344CB8AC3E}">
        <p14:creationId xmlns:p14="http://schemas.microsoft.com/office/powerpoint/2010/main" val="88054923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Child Stunting by Wealth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590624483"/>
              </p:ext>
            </p:extLst>
          </p:nvPr>
        </p:nvGraphicFramePr>
        <p:xfrm>
          <a:off x="461963" y="1606550"/>
          <a:ext cx="8256587" cy="450882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a:t>Percent of children under 5 stunted, based on 2006 WHO Child Growth Standards</a:t>
            </a:r>
          </a:p>
        </p:txBody>
      </p:sp>
      <p:sp>
        <p:nvSpPr>
          <p:cNvPr id="9" name="Right Arrow 8"/>
          <p:cNvSpPr/>
          <p:nvPr/>
        </p:nvSpPr>
        <p:spPr>
          <a:xfrm>
            <a:off x="1872343" y="6422571"/>
            <a:ext cx="5497286" cy="293915"/>
          </a:xfrm>
          <a:prstGeom prst="right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p:cNvSpPr txBox="1"/>
          <p:nvPr/>
        </p:nvSpPr>
        <p:spPr>
          <a:xfrm>
            <a:off x="461963" y="6206933"/>
            <a:ext cx="1415143" cy="646331"/>
          </a:xfrm>
          <a:prstGeom prst="rect">
            <a:avLst/>
          </a:prstGeom>
          <a:noFill/>
        </p:spPr>
        <p:txBody>
          <a:bodyPr wrap="square" rtlCol="0">
            <a:spAutoFit/>
          </a:bodyPr>
          <a:lstStyle/>
          <a:p>
            <a:pPr algn="ctr"/>
            <a:r>
              <a:rPr lang="en-US" dirty="0"/>
              <a:t>Poorest</a:t>
            </a:r>
          </a:p>
          <a:p>
            <a:pPr algn="ctr"/>
            <a:r>
              <a:rPr lang="en-US" dirty="0"/>
              <a:t>households</a:t>
            </a:r>
          </a:p>
        </p:txBody>
      </p:sp>
      <p:sp>
        <p:nvSpPr>
          <p:cNvPr id="11" name="TextBox 10"/>
          <p:cNvSpPr txBox="1"/>
          <p:nvPr/>
        </p:nvSpPr>
        <p:spPr>
          <a:xfrm>
            <a:off x="7303407" y="6211007"/>
            <a:ext cx="1415143" cy="646331"/>
          </a:xfrm>
          <a:prstGeom prst="rect">
            <a:avLst/>
          </a:prstGeom>
          <a:noFill/>
        </p:spPr>
        <p:txBody>
          <a:bodyPr wrap="square" rtlCol="0">
            <a:spAutoFit/>
          </a:bodyPr>
          <a:lstStyle/>
          <a:p>
            <a:pPr algn="ctr"/>
            <a:r>
              <a:rPr lang="en-US" dirty="0"/>
              <a:t>Wealthiest</a:t>
            </a:r>
          </a:p>
          <a:p>
            <a:pPr algn="ctr"/>
            <a:r>
              <a:rPr lang="en-US" dirty="0"/>
              <a:t>households</a:t>
            </a:r>
          </a:p>
        </p:txBody>
      </p:sp>
    </p:spTree>
    <p:extLst>
      <p:ext uri="{BB962C8B-B14F-4D97-AF65-F5344CB8AC3E}">
        <p14:creationId xmlns:p14="http://schemas.microsoft.com/office/powerpoint/2010/main" val="404138208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Child Stunting by State</a:t>
            </a:r>
          </a:p>
        </p:txBody>
      </p:sp>
      <p:sp>
        <p:nvSpPr>
          <p:cNvPr id="4" name="TextBox 3"/>
          <p:cNvSpPr txBox="1"/>
          <p:nvPr/>
        </p:nvSpPr>
        <p:spPr>
          <a:xfrm>
            <a:off x="6049767" y="4820865"/>
            <a:ext cx="3094233" cy="923330"/>
          </a:xfrm>
          <a:prstGeom prst="rect">
            <a:avLst/>
          </a:prstGeom>
          <a:noFill/>
        </p:spPr>
        <p:txBody>
          <a:bodyPr wrap="square" rtlCol="0">
            <a:spAutoFit/>
          </a:bodyPr>
          <a:lstStyle/>
          <a:p>
            <a:pPr algn="ctr"/>
            <a:r>
              <a:rPr lang="en-US" i="1" dirty="0"/>
              <a:t>Percent of children under 5 stunted, based on 2006 WHO Child Growth Standards</a:t>
            </a:r>
          </a:p>
        </p:txBody>
      </p:sp>
      <p:sp>
        <p:nvSpPr>
          <p:cNvPr id="5" name="TextBox 4"/>
          <p:cNvSpPr txBox="1"/>
          <p:nvPr/>
        </p:nvSpPr>
        <p:spPr>
          <a:xfrm>
            <a:off x="6709697" y="5689909"/>
            <a:ext cx="1774372" cy="1077218"/>
          </a:xfrm>
          <a:prstGeom prst="rect">
            <a:avLst/>
          </a:prstGeom>
          <a:noFill/>
        </p:spPr>
        <p:txBody>
          <a:bodyPr wrap="square" rtlCol="0">
            <a:spAutoFit/>
          </a:bodyPr>
          <a:lstStyle/>
          <a:p>
            <a:pPr algn="ctr"/>
            <a:r>
              <a:rPr lang="en-US" sz="3200" b="1" dirty="0"/>
              <a:t>Nigeria</a:t>
            </a:r>
          </a:p>
          <a:p>
            <a:pPr algn="ctr"/>
            <a:r>
              <a:rPr lang="en-US" sz="3200" b="1" dirty="0"/>
              <a:t>37%</a:t>
            </a:r>
          </a:p>
        </p:txBody>
      </p:sp>
      <p:sp>
        <p:nvSpPr>
          <p:cNvPr id="6" name="Freeform 5">
            <a:extLst>
              <a:ext uri="{FF2B5EF4-FFF2-40B4-BE49-F238E27FC236}">
                <a16:creationId xmlns:a16="http://schemas.microsoft.com/office/drawing/2014/main" id="{9146D4E8-961F-4D09-A911-66DAA15EF67B}"/>
              </a:ext>
            </a:extLst>
          </p:cNvPr>
          <p:cNvSpPr>
            <a:spLocks/>
          </p:cNvSpPr>
          <p:nvPr/>
        </p:nvSpPr>
        <p:spPr bwMode="auto">
          <a:xfrm>
            <a:off x="1966564" y="890644"/>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F943AAA3-DE6D-4C25-8223-A00D8F31C989}"/>
              </a:ext>
            </a:extLst>
          </p:cNvPr>
          <p:cNvSpPr>
            <a:spLocks/>
          </p:cNvSpPr>
          <p:nvPr/>
        </p:nvSpPr>
        <p:spPr bwMode="auto">
          <a:xfrm>
            <a:off x="2411065" y="1303498"/>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62D8DAEA-E359-429D-9843-A091F602898D}"/>
              </a:ext>
            </a:extLst>
          </p:cNvPr>
          <p:cNvSpPr>
            <a:spLocks/>
          </p:cNvSpPr>
          <p:nvPr/>
        </p:nvSpPr>
        <p:spPr bwMode="auto">
          <a:xfrm>
            <a:off x="3492829" y="1194171"/>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5337C8CF-EAB7-48D5-A1F5-2AD51F2FD2A8}"/>
              </a:ext>
            </a:extLst>
          </p:cNvPr>
          <p:cNvSpPr>
            <a:spLocks/>
          </p:cNvSpPr>
          <p:nvPr/>
        </p:nvSpPr>
        <p:spPr bwMode="auto">
          <a:xfrm>
            <a:off x="4220718" y="1368231"/>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E1A525B9-9911-41A6-9332-6D17E00CBCE3}"/>
              </a:ext>
            </a:extLst>
          </p:cNvPr>
          <p:cNvSpPr>
            <a:spLocks/>
          </p:cNvSpPr>
          <p:nvPr/>
        </p:nvSpPr>
        <p:spPr bwMode="auto">
          <a:xfrm>
            <a:off x="5060811" y="1174032"/>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7959AAE8-68F3-4602-90FD-6D38A7140731}"/>
              </a:ext>
            </a:extLst>
          </p:cNvPr>
          <p:cNvSpPr>
            <a:spLocks/>
          </p:cNvSpPr>
          <p:nvPr/>
        </p:nvSpPr>
        <p:spPr bwMode="auto">
          <a:xfrm>
            <a:off x="6129627" y="991340"/>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 name="Freeform 11">
            <a:extLst>
              <a:ext uri="{FF2B5EF4-FFF2-40B4-BE49-F238E27FC236}">
                <a16:creationId xmlns:a16="http://schemas.microsoft.com/office/drawing/2014/main" id="{2B870121-7FD5-4F22-9653-F0CF8B876CDA}"/>
              </a:ext>
            </a:extLst>
          </p:cNvPr>
          <p:cNvSpPr>
            <a:spLocks/>
          </p:cNvSpPr>
          <p:nvPr/>
        </p:nvSpPr>
        <p:spPr bwMode="auto">
          <a:xfrm>
            <a:off x="6021739" y="2546375"/>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44999637-593F-4E30-B9E2-420F1CC0629B}"/>
              </a:ext>
            </a:extLst>
          </p:cNvPr>
          <p:cNvSpPr>
            <a:spLocks/>
          </p:cNvSpPr>
          <p:nvPr/>
        </p:nvSpPr>
        <p:spPr bwMode="auto">
          <a:xfrm>
            <a:off x="5532644" y="2340667"/>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79888706-B7E1-4CF2-82E8-9C20E451CE43}"/>
              </a:ext>
            </a:extLst>
          </p:cNvPr>
          <p:cNvSpPr>
            <a:spLocks/>
          </p:cNvSpPr>
          <p:nvPr/>
        </p:nvSpPr>
        <p:spPr bwMode="auto">
          <a:xfrm>
            <a:off x="4551576" y="1661688"/>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0EDFDD24-71E4-485C-A11B-253546AD20DB}"/>
              </a:ext>
            </a:extLst>
          </p:cNvPr>
          <p:cNvSpPr>
            <a:spLocks/>
          </p:cNvSpPr>
          <p:nvPr/>
        </p:nvSpPr>
        <p:spPr bwMode="auto">
          <a:xfrm>
            <a:off x="3963223" y="1617094"/>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E3A2459D-BE60-4E93-8806-4B01182F3804}"/>
              </a:ext>
            </a:extLst>
          </p:cNvPr>
          <p:cNvSpPr>
            <a:spLocks/>
          </p:cNvSpPr>
          <p:nvPr/>
        </p:nvSpPr>
        <p:spPr bwMode="auto">
          <a:xfrm>
            <a:off x="3062713" y="2229902"/>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8CF2933D-ECC9-4687-9ACD-E1857BB77F7D}"/>
              </a:ext>
            </a:extLst>
          </p:cNvPr>
          <p:cNvSpPr>
            <a:spLocks/>
          </p:cNvSpPr>
          <p:nvPr/>
        </p:nvSpPr>
        <p:spPr bwMode="auto">
          <a:xfrm>
            <a:off x="1602619" y="1241642"/>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DA6230CB-E630-4763-A2F4-1CCE47950353}"/>
              </a:ext>
            </a:extLst>
          </p:cNvPr>
          <p:cNvSpPr>
            <a:spLocks/>
          </p:cNvSpPr>
          <p:nvPr/>
        </p:nvSpPr>
        <p:spPr bwMode="auto">
          <a:xfrm>
            <a:off x="1651529" y="2307582"/>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3B2E1024-95EC-465B-A014-8BC3EBDCA2A4}"/>
              </a:ext>
            </a:extLst>
          </p:cNvPr>
          <p:cNvSpPr>
            <a:spLocks/>
          </p:cNvSpPr>
          <p:nvPr/>
        </p:nvSpPr>
        <p:spPr bwMode="auto">
          <a:xfrm>
            <a:off x="3452550" y="3400853"/>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C40C4829-A5A3-420C-A413-5B91A46C6BB3}"/>
              </a:ext>
            </a:extLst>
          </p:cNvPr>
          <p:cNvSpPr>
            <a:spLocks/>
          </p:cNvSpPr>
          <p:nvPr/>
        </p:nvSpPr>
        <p:spPr bwMode="auto">
          <a:xfrm>
            <a:off x="3540300" y="3415238"/>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CBB705BD-11E9-4B9A-B2AE-5E7194AC0BC0}"/>
              </a:ext>
            </a:extLst>
          </p:cNvPr>
          <p:cNvSpPr>
            <a:spLocks/>
          </p:cNvSpPr>
          <p:nvPr/>
        </p:nvSpPr>
        <p:spPr bwMode="auto">
          <a:xfrm>
            <a:off x="4452318" y="2858533"/>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9D23D175-EEA3-4939-BF8A-60F175ACB431}"/>
              </a:ext>
            </a:extLst>
          </p:cNvPr>
          <p:cNvSpPr>
            <a:spLocks/>
          </p:cNvSpPr>
          <p:nvPr/>
        </p:nvSpPr>
        <p:spPr bwMode="auto">
          <a:xfrm>
            <a:off x="4768792" y="3294403"/>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rgbClr val="599F40"/>
              </a:solidFill>
            </a:endParaRPr>
          </a:p>
        </p:txBody>
      </p:sp>
      <p:sp>
        <p:nvSpPr>
          <p:cNvPr id="23" name="Freeform 22">
            <a:extLst>
              <a:ext uri="{FF2B5EF4-FFF2-40B4-BE49-F238E27FC236}">
                <a16:creationId xmlns:a16="http://schemas.microsoft.com/office/drawing/2014/main" id="{55B5E5D5-D978-481C-9E43-B996C26D16F1}"/>
              </a:ext>
            </a:extLst>
          </p:cNvPr>
          <p:cNvSpPr>
            <a:spLocks/>
          </p:cNvSpPr>
          <p:nvPr/>
        </p:nvSpPr>
        <p:spPr bwMode="auto">
          <a:xfrm>
            <a:off x="3875474" y="4117234"/>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7DDFF382-D0A5-44CB-B313-E3C210E15AB0}"/>
              </a:ext>
            </a:extLst>
          </p:cNvPr>
          <p:cNvSpPr>
            <a:spLocks/>
          </p:cNvSpPr>
          <p:nvPr/>
        </p:nvSpPr>
        <p:spPr bwMode="auto">
          <a:xfrm>
            <a:off x="2631158" y="3790691"/>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C7104A8C-19FB-4A66-A0A5-D3D8066E6E60}"/>
              </a:ext>
            </a:extLst>
          </p:cNvPr>
          <p:cNvSpPr>
            <a:spLocks/>
          </p:cNvSpPr>
          <p:nvPr/>
        </p:nvSpPr>
        <p:spPr bwMode="auto">
          <a:xfrm>
            <a:off x="1176819" y="2985122"/>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2628CA74-5C26-41BF-B9C0-C84A411483DB}"/>
              </a:ext>
            </a:extLst>
          </p:cNvPr>
          <p:cNvSpPr>
            <a:spLocks/>
          </p:cNvSpPr>
          <p:nvPr/>
        </p:nvSpPr>
        <p:spPr bwMode="auto">
          <a:xfrm>
            <a:off x="1143733" y="3536074"/>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6732211D-1DA6-4554-9B8A-DF56B7F7CDC9}"/>
              </a:ext>
            </a:extLst>
          </p:cNvPr>
          <p:cNvSpPr>
            <a:spLocks/>
          </p:cNvSpPr>
          <p:nvPr/>
        </p:nvSpPr>
        <p:spPr bwMode="auto">
          <a:xfrm>
            <a:off x="1916216" y="4151758"/>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8776FF24-BC18-46EE-B45A-1D0F7D5F2F7D}"/>
              </a:ext>
            </a:extLst>
          </p:cNvPr>
          <p:cNvSpPr>
            <a:spLocks/>
          </p:cNvSpPr>
          <p:nvPr/>
        </p:nvSpPr>
        <p:spPr bwMode="auto">
          <a:xfrm>
            <a:off x="2373664" y="4141689"/>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EC302AFC-4080-466D-805F-A87FDB008E95}"/>
              </a:ext>
            </a:extLst>
          </p:cNvPr>
          <p:cNvSpPr>
            <a:spLocks/>
          </p:cNvSpPr>
          <p:nvPr/>
        </p:nvSpPr>
        <p:spPr bwMode="auto">
          <a:xfrm>
            <a:off x="2098907" y="4345958"/>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9B5FE7D9-F6E8-4F23-A208-F4E4391893C6}"/>
              </a:ext>
            </a:extLst>
          </p:cNvPr>
          <p:cNvSpPr>
            <a:spLocks/>
          </p:cNvSpPr>
          <p:nvPr/>
        </p:nvSpPr>
        <p:spPr bwMode="auto">
          <a:xfrm>
            <a:off x="2458536" y="4435146"/>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D9B7AE09-B16F-4F7D-A601-0D6BD0165259}"/>
              </a:ext>
            </a:extLst>
          </p:cNvPr>
          <p:cNvSpPr>
            <a:spLocks/>
          </p:cNvSpPr>
          <p:nvPr/>
        </p:nvSpPr>
        <p:spPr bwMode="auto">
          <a:xfrm>
            <a:off x="3370555" y="4879647"/>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82D038E9-2B0D-4843-81E5-F50D24A1E301}"/>
              </a:ext>
            </a:extLst>
          </p:cNvPr>
          <p:cNvSpPr>
            <a:spLocks/>
          </p:cNvSpPr>
          <p:nvPr/>
        </p:nvSpPr>
        <p:spPr bwMode="auto">
          <a:xfrm>
            <a:off x="3538861" y="4708464"/>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E1940721-6BD0-40E5-AD76-7BD7012F75B6}"/>
              </a:ext>
            </a:extLst>
          </p:cNvPr>
          <p:cNvSpPr>
            <a:spLocks/>
          </p:cNvSpPr>
          <p:nvPr/>
        </p:nvSpPr>
        <p:spPr bwMode="auto">
          <a:xfrm>
            <a:off x="3879789" y="4881085"/>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2E13A240-1207-46B5-A356-9A44D0E95070}"/>
              </a:ext>
            </a:extLst>
          </p:cNvPr>
          <p:cNvSpPr>
            <a:spLocks noEditPoints="1"/>
          </p:cNvSpPr>
          <p:nvPr/>
        </p:nvSpPr>
        <p:spPr bwMode="auto">
          <a:xfrm>
            <a:off x="4050973" y="4826422"/>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2FE27355-CF39-41FA-91A4-E39D75D8B434}"/>
              </a:ext>
            </a:extLst>
          </p:cNvPr>
          <p:cNvSpPr>
            <a:spLocks noEditPoints="1"/>
          </p:cNvSpPr>
          <p:nvPr/>
        </p:nvSpPr>
        <p:spPr bwMode="auto">
          <a:xfrm>
            <a:off x="3835195" y="5600343"/>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00B1EFB6-8C8F-4C58-8CF4-BCC8C0A62F91}"/>
              </a:ext>
            </a:extLst>
          </p:cNvPr>
          <p:cNvSpPr>
            <a:spLocks/>
          </p:cNvSpPr>
          <p:nvPr/>
        </p:nvSpPr>
        <p:spPr bwMode="auto">
          <a:xfrm>
            <a:off x="3656819" y="5305447"/>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2376C3ED-C5E8-4B4C-9FAC-48A2D5C02156}"/>
              </a:ext>
            </a:extLst>
          </p:cNvPr>
          <p:cNvSpPr>
            <a:spLocks/>
          </p:cNvSpPr>
          <p:nvPr/>
        </p:nvSpPr>
        <p:spPr bwMode="auto">
          <a:xfrm>
            <a:off x="3373432" y="5364427"/>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90ED7B6F-CEA2-41A7-9C04-8D6C94F42B91}"/>
              </a:ext>
            </a:extLst>
          </p:cNvPr>
          <p:cNvSpPr>
            <a:spLocks noEditPoints="1"/>
          </p:cNvSpPr>
          <p:nvPr/>
        </p:nvSpPr>
        <p:spPr bwMode="auto">
          <a:xfrm>
            <a:off x="3238211" y="5482385"/>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3C286C77-DF05-4E39-A234-0CFF7FF0EC25}"/>
              </a:ext>
            </a:extLst>
          </p:cNvPr>
          <p:cNvSpPr>
            <a:spLocks noEditPoints="1"/>
          </p:cNvSpPr>
          <p:nvPr/>
        </p:nvSpPr>
        <p:spPr bwMode="auto">
          <a:xfrm>
            <a:off x="2662805" y="5679461"/>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9D3D7223-6AEA-41BA-83D9-3F9DC177BB73}"/>
              </a:ext>
            </a:extLst>
          </p:cNvPr>
          <p:cNvSpPr>
            <a:spLocks noEditPoints="1"/>
          </p:cNvSpPr>
          <p:nvPr/>
        </p:nvSpPr>
        <p:spPr bwMode="auto">
          <a:xfrm>
            <a:off x="2436958" y="5049392"/>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405ADF11-42B9-4BDE-AE4F-522DE40F7F98}"/>
              </a:ext>
            </a:extLst>
          </p:cNvPr>
          <p:cNvSpPr>
            <a:spLocks noEditPoints="1"/>
          </p:cNvSpPr>
          <p:nvPr/>
        </p:nvSpPr>
        <p:spPr bwMode="auto">
          <a:xfrm>
            <a:off x="1166749" y="4938626"/>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B5FFCF39-E373-49ED-8CB8-C37B3F7EF18A}"/>
              </a:ext>
            </a:extLst>
          </p:cNvPr>
          <p:cNvSpPr>
            <a:spLocks/>
          </p:cNvSpPr>
          <p:nvPr/>
        </p:nvSpPr>
        <p:spPr bwMode="auto">
          <a:xfrm>
            <a:off x="1153803" y="4230876"/>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TextBox 42">
            <a:extLst>
              <a:ext uri="{FF2B5EF4-FFF2-40B4-BE49-F238E27FC236}">
                <a16:creationId xmlns:a16="http://schemas.microsoft.com/office/drawing/2014/main" id="{CBFACBAC-250F-4F80-B255-53EE29BE4EDA}"/>
              </a:ext>
            </a:extLst>
          </p:cNvPr>
          <p:cNvSpPr txBox="1"/>
          <p:nvPr/>
        </p:nvSpPr>
        <p:spPr>
          <a:xfrm>
            <a:off x="5267711" y="3917749"/>
            <a:ext cx="773442" cy="523220"/>
          </a:xfrm>
          <a:prstGeom prst="rect">
            <a:avLst/>
          </a:prstGeom>
          <a:noFill/>
        </p:spPr>
        <p:txBody>
          <a:bodyPr wrap="square" rtlCol="0">
            <a:spAutoFit/>
          </a:bodyPr>
          <a:lstStyle/>
          <a:p>
            <a:pPr algn="ctr"/>
            <a:r>
              <a:rPr lang="en-US" sz="1400" dirty="0">
                <a:solidFill>
                  <a:schemeClr val="bg1"/>
                </a:solidFill>
              </a:rPr>
              <a:t>Taraba</a:t>
            </a:r>
          </a:p>
          <a:p>
            <a:pPr algn="ctr"/>
            <a:r>
              <a:rPr lang="en-US" sz="1400" dirty="0">
                <a:solidFill>
                  <a:schemeClr val="bg1"/>
                </a:solidFill>
              </a:rPr>
              <a:t>42%</a:t>
            </a:r>
            <a:endParaRPr lang="en-US" sz="1600" dirty="0">
              <a:solidFill>
                <a:schemeClr val="bg1"/>
              </a:solidFill>
            </a:endParaRPr>
          </a:p>
        </p:txBody>
      </p:sp>
      <p:sp>
        <p:nvSpPr>
          <p:cNvPr id="44" name="TextBox 43">
            <a:extLst>
              <a:ext uri="{FF2B5EF4-FFF2-40B4-BE49-F238E27FC236}">
                <a16:creationId xmlns:a16="http://schemas.microsoft.com/office/drawing/2014/main" id="{380509D7-9F3C-4160-94D6-F2B154EEDCE5}"/>
              </a:ext>
            </a:extLst>
          </p:cNvPr>
          <p:cNvSpPr txBox="1"/>
          <p:nvPr/>
        </p:nvSpPr>
        <p:spPr>
          <a:xfrm>
            <a:off x="4628300" y="3376079"/>
            <a:ext cx="889722" cy="523220"/>
          </a:xfrm>
          <a:prstGeom prst="rect">
            <a:avLst/>
          </a:prstGeom>
          <a:noFill/>
        </p:spPr>
        <p:txBody>
          <a:bodyPr wrap="square" rtlCol="0">
            <a:spAutoFit/>
          </a:bodyPr>
          <a:lstStyle/>
          <a:p>
            <a:pPr algn="ctr"/>
            <a:r>
              <a:rPr lang="en-US" sz="1400" dirty="0">
                <a:solidFill>
                  <a:schemeClr val="bg1"/>
                </a:solidFill>
              </a:rPr>
              <a:t>Plateau</a:t>
            </a:r>
          </a:p>
          <a:p>
            <a:pPr algn="ctr"/>
            <a:r>
              <a:rPr lang="en-US" sz="1400" dirty="0">
                <a:solidFill>
                  <a:schemeClr val="bg1"/>
                </a:solidFill>
              </a:rPr>
              <a:t>45%</a:t>
            </a:r>
            <a:endParaRPr lang="en-US" sz="1600" dirty="0">
              <a:solidFill>
                <a:schemeClr val="bg1"/>
              </a:solidFill>
            </a:endParaRPr>
          </a:p>
        </p:txBody>
      </p:sp>
      <p:sp>
        <p:nvSpPr>
          <p:cNvPr id="45" name="TextBox 44">
            <a:extLst>
              <a:ext uri="{FF2B5EF4-FFF2-40B4-BE49-F238E27FC236}">
                <a16:creationId xmlns:a16="http://schemas.microsoft.com/office/drawing/2014/main" id="{2BDF9562-B6FE-454B-AEF8-4A10FF14F983}"/>
              </a:ext>
            </a:extLst>
          </p:cNvPr>
          <p:cNvSpPr txBox="1"/>
          <p:nvPr/>
        </p:nvSpPr>
        <p:spPr>
          <a:xfrm>
            <a:off x="5864222" y="3196584"/>
            <a:ext cx="1347889" cy="523220"/>
          </a:xfrm>
          <a:prstGeom prst="rect">
            <a:avLst/>
          </a:prstGeom>
          <a:noFill/>
        </p:spPr>
        <p:txBody>
          <a:bodyPr wrap="square" rtlCol="0">
            <a:spAutoFit/>
          </a:bodyPr>
          <a:lstStyle/>
          <a:p>
            <a:pPr algn="ctr"/>
            <a:r>
              <a:rPr lang="en-US" sz="1400" dirty="0">
                <a:solidFill>
                  <a:schemeClr val="bg1"/>
                </a:solidFill>
              </a:rPr>
              <a:t>Adamawa</a:t>
            </a:r>
          </a:p>
          <a:p>
            <a:pPr algn="ctr"/>
            <a:r>
              <a:rPr lang="en-US" sz="1400" dirty="0">
                <a:solidFill>
                  <a:schemeClr val="bg1"/>
                </a:solidFill>
              </a:rPr>
              <a:t>40%</a:t>
            </a:r>
          </a:p>
        </p:txBody>
      </p:sp>
      <p:sp>
        <p:nvSpPr>
          <p:cNvPr id="46" name="TextBox 45">
            <a:extLst>
              <a:ext uri="{FF2B5EF4-FFF2-40B4-BE49-F238E27FC236}">
                <a16:creationId xmlns:a16="http://schemas.microsoft.com/office/drawing/2014/main" id="{AFAC169B-F033-4537-ADEA-D907341390A7}"/>
              </a:ext>
            </a:extLst>
          </p:cNvPr>
          <p:cNvSpPr txBox="1"/>
          <p:nvPr/>
        </p:nvSpPr>
        <p:spPr>
          <a:xfrm>
            <a:off x="4740174" y="2623058"/>
            <a:ext cx="889722" cy="523220"/>
          </a:xfrm>
          <a:prstGeom prst="rect">
            <a:avLst/>
          </a:prstGeom>
          <a:noFill/>
        </p:spPr>
        <p:txBody>
          <a:bodyPr wrap="square" rtlCol="0">
            <a:spAutoFit/>
          </a:bodyPr>
          <a:lstStyle/>
          <a:p>
            <a:pPr algn="ctr"/>
            <a:r>
              <a:rPr lang="en-US" sz="1400" dirty="0">
                <a:solidFill>
                  <a:schemeClr val="bg1"/>
                </a:solidFill>
              </a:rPr>
              <a:t>Bauchi</a:t>
            </a:r>
          </a:p>
          <a:p>
            <a:pPr algn="ctr"/>
            <a:r>
              <a:rPr lang="en-US" sz="1400" dirty="0">
                <a:solidFill>
                  <a:schemeClr val="bg1"/>
                </a:solidFill>
              </a:rPr>
              <a:t>55%</a:t>
            </a:r>
            <a:endParaRPr lang="en-US" sz="1600" dirty="0">
              <a:solidFill>
                <a:schemeClr val="bg1"/>
              </a:solidFill>
            </a:endParaRPr>
          </a:p>
        </p:txBody>
      </p:sp>
      <p:sp>
        <p:nvSpPr>
          <p:cNvPr id="47" name="TextBox 46">
            <a:extLst>
              <a:ext uri="{FF2B5EF4-FFF2-40B4-BE49-F238E27FC236}">
                <a16:creationId xmlns:a16="http://schemas.microsoft.com/office/drawing/2014/main" id="{FF36685A-AC64-4726-8260-F8C32C6CD064}"/>
              </a:ext>
            </a:extLst>
          </p:cNvPr>
          <p:cNvSpPr txBox="1"/>
          <p:nvPr/>
        </p:nvSpPr>
        <p:spPr>
          <a:xfrm>
            <a:off x="5459281" y="2530333"/>
            <a:ext cx="773442" cy="523220"/>
          </a:xfrm>
          <a:prstGeom prst="rect">
            <a:avLst/>
          </a:prstGeom>
          <a:noFill/>
        </p:spPr>
        <p:txBody>
          <a:bodyPr wrap="square" rtlCol="0">
            <a:spAutoFit/>
          </a:bodyPr>
          <a:lstStyle/>
          <a:p>
            <a:pPr algn="ctr"/>
            <a:r>
              <a:rPr lang="en-US" sz="1400" dirty="0">
                <a:solidFill>
                  <a:schemeClr val="bg1"/>
                </a:solidFill>
              </a:rPr>
              <a:t>Gombe</a:t>
            </a:r>
          </a:p>
          <a:p>
            <a:pPr algn="ctr"/>
            <a:r>
              <a:rPr lang="en-US" sz="1400" dirty="0">
                <a:solidFill>
                  <a:schemeClr val="bg1"/>
                </a:solidFill>
              </a:rPr>
              <a:t>    51%</a:t>
            </a:r>
            <a:endParaRPr lang="en-US" sz="1600" dirty="0">
              <a:solidFill>
                <a:schemeClr val="bg1"/>
              </a:solidFill>
            </a:endParaRPr>
          </a:p>
        </p:txBody>
      </p:sp>
      <p:sp>
        <p:nvSpPr>
          <p:cNvPr id="48" name="TextBox 47">
            <a:extLst>
              <a:ext uri="{FF2B5EF4-FFF2-40B4-BE49-F238E27FC236}">
                <a16:creationId xmlns:a16="http://schemas.microsoft.com/office/drawing/2014/main" id="{E942C078-3A02-4356-ACBB-A203E479403D}"/>
              </a:ext>
            </a:extLst>
          </p:cNvPr>
          <p:cNvSpPr txBox="1"/>
          <p:nvPr/>
        </p:nvSpPr>
        <p:spPr>
          <a:xfrm>
            <a:off x="6775521" y="1797021"/>
            <a:ext cx="773442" cy="523220"/>
          </a:xfrm>
          <a:prstGeom prst="rect">
            <a:avLst/>
          </a:prstGeom>
          <a:noFill/>
        </p:spPr>
        <p:txBody>
          <a:bodyPr wrap="square" rtlCol="0">
            <a:spAutoFit/>
          </a:bodyPr>
          <a:lstStyle/>
          <a:p>
            <a:pPr algn="ctr"/>
            <a:r>
              <a:rPr lang="en-US" sz="1400" dirty="0" err="1">
                <a:solidFill>
                  <a:schemeClr val="bg1"/>
                </a:solidFill>
              </a:rPr>
              <a:t>Borno</a:t>
            </a:r>
            <a:endParaRPr lang="en-US" sz="1400" dirty="0">
              <a:solidFill>
                <a:schemeClr val="bg1"/>
              </a:solidFill>
            </a:endParaRPr>
          </a:p>
          <a:p>
            <a:pPr algn="ctr"/>
            <a:r>
              <a:rPr lang="en-US" sz="1400" dirty="0">
                <a:solidFill>
                  <a:schemeClr val="bg1"/>
                </a:solidFill>
              </a:rPr>
              <a:t>45%</a:t>
            </a:r>
            <a:endParaRPr lang="en-US" sz="1600" dirty="0">
              <a:solidFill>
                <a:schemeClr val="bg1"/>
              </a:solidFill>
            </a:endParaRPr>
          </a:p>
        </p:txBody>
      </p:sp>
      <p:sp>
        <p:nvSpPr>
          <p:cNvPr id="49" name="TextBox 48">
            <a:extLst>
              <a:ext uri="{FF2B5EF4-FFF2-40B4-BE49-F238E27FC236}">
                <a16:creationId xmlns:a16="http://schemas.microsoft.com/office/drawing/2014/main" id="{2F252921-A1B1-41EF-8B08-9906536E7EE6}"/>
              </a:ext>
            </a:extLst>
          </p:cNvPr>
          <p:cNvSpPr txBox="1"/>
          <p:nvPr/>
        </p:nvSpPr>
        <p:spPr>
          <a:xfrm>
            <a:off x="5755615" y="1552426"/>
            <a:ext cx="773442" cy="523220"/>
          </a:xfrm>
          <a:prstGeom prst="rect">
            <a:avLst/>
          </a:prstGeom>
          <a:noFill/>
        </p:spPr>
        <p:txBody>
          <a:bodyPr wrap="square" rtlCol="0">
            <a:spAutoFit/>
          </a:bodyPr>
          <a:lstStyle/>
          <a:p>
            <a:pPr algn="ctr"/>
            <a:r>
              <a:rPr lang="en-US" sz="1400" dirty="0" err="1">
                <a:solidFill>
                  <a:schemeClr val="bg1"/>
                </a:solidFill>
              </a:rPr>
              <a:t>Yobe</a:t>
            </a:r>
            <a:endParaRPr lang="en-US" sz="1400" dirty="0">
              <a:solidFill>
                <a:schemeClr val="bg1"/>
              </a:solidFill>
            </a:endParaRPr>
          </a:p>
          <a:p>
            <a:pPr algn="ctr"/>
            <a:r>
              <a:rPr lang="en-US" sz="1400" dirty="0">
                <a:solidFill>
                  <a:schemeClr val="bg1"/>
                </a:solidFill>
              </a:rPr>
              <a:t>57%</a:t>
            </a:r>
            <a:endParaRPr lang="en-US" sz="1600" dirty="0">
              <a:solidFill>
                <a:schemeClr val="bg1"/>
              </a:solidFill>
            </a:endParaRPr>
          </a:p>
        </p:txBody>
      </p:sp>
      <p:sp>
        <p:nvSpPr>
          <p:cNvPr id="50" name="TextBox 49">
            <a:extLst>
              <a:ext uri="{FF2B5EF4-FFF2-40B4-BE49-F238E27FC236}">
                <a16:creationId xmlns:a16="http://schemas.microsoft.com/office/drawing/2014/main" id="{9C4212A9-D98E-41E0-9B61-0F87CC3A4B81}"/>
              </a:ext>
            </a:extLst>
          </p:cNvPr>
          <p:cNvSpPr txBox="1"/>
          <p:nvPr/>
        </p:nvSpPr>
        <p:spPr>
          <a:xfrm>
            <a:off x="4644121" y="1500090"/>
            <a:ext cx="773442" cy="523220"/>
          </a:xfrm>
          <a:prstGeom prst="rect">
            <a:avLst/>
          </a:prstGeom>
          <a:noFill/>
        </p:spPr>
        <p:txBody>
          <a:bodyPr wrap="square" rtlCol="0">
            <a:spAutoFit/>
          </a:bodyPr>
          <a:lstStyle/>
          <a:p>
            <a:pPr algn="ctr"/>
            <a:r>
              <a:rPr lang="en-US" sz="1400" dirty="0">
                <a:solidFill>
                  <a:schemeClr val="bg1"/>
                </a:solidFill>
              </a:rPr>
              <a:t>Jigawa</a:t>
            </a:r>
          </a:p>
          <a:p>
            <a:pPr algn="ctr"/>
            <a:r>
              <a:rPr lang="en-US" sz="1400" dirty="0">
                <a:solidFill>
                  <a:schemeClr val="bg1"/>
                </a:solidFill>
              </a:rPr>
              <a:t>64%</a:t>
            </a:r>
            <a:endParaRPr lang="en-US" sz="1600" dirty="0">
              <a:solidFill>
                <a:schemeClr val="bg1"/>
              </a:solidFill>
            </a:endParaRPr>
          </a:p>
        </p:txBody>
      </p:sp>
      <p:sp>
        <p:nvSpPr>
          <p:cNvPr id="51" name="TextBox 50">
            <a:extLst>
              <a:ext uri="{FF2B5EF4-FFF2-40B4-BE49-F238E27FC236}">
                <a16:creationId xmlns:a16="http://schemas.microsoft.com/office/drawing/2014/main" id="{69ED1803-3757-46A9-81E3-C2F4DA12C994}"/>
              </a:ext>
            </a:extLst>
          </p:cNvPr>
          <p:cNvSpPr txBox="1"/>
          <p:nvPr/>
        </p:nvSpPr>
        <p:spPr>
          <a:xfrm>
            <a:off x="4081033" y="1842654"/>
            <a:ext cx="773442" cy="523220"/>
          </a:xfrm>
          <a:prstGeom prst="rect">
            <a:avLst/>
          </a:prstGeom>
          <a:noFill/>
        </p:spPr>
        <p:txBody>
          <a:bodyPr wrap="square" rtlCol="0">
            <a:spAutoFit/>
          </a:bodyPr>
          <a:lstStyle/>
          <a:p>
            <a:pPr algn="ctr"/>
            <a:r>
              <a:rPr lang="en-US" sz="1400" dirty="0">
                <a:solidFill>
                  <a:schemeClr val="bg1"/>
                </a:solidFill>
              </a:rPr>
              <a:t>Kano</a:t>
            </a:r>
          </a:p>
          <a:p>
            <a:pPr algn="ctr"/>
            <a:r>
              <a:rPr lang="en-US" sz="1400" dirty="0">
                <a:solidFill>
                  <a:schemeClr val="bg1"/>
                </a:solidFill>
              </a:rPr>
              <a:t>57%</a:t>
            </a:r>
            <a:endParaRPr lang="en-US" sz="1600" dirty="0">
              <a:solidFill>
                <a:schemeClr val="bg1"/>
              </a:solidFill>
            </a:endParaRPr>
          </a:p>
        </p:txBody>
      </p:sp>
      <p:sp>
        <p:nvSpPr>
          <p:cNvPr id="52" name="TextBox 51">
            <a:extLst>
              <a:ext uri="{FF2B5EF4-FFF2-40B4-BE49-F238E27FC236}">
                <a16:creationId xmlns:a16="http://schemas.microsoft.com/office/drawing/2014/main" id="{B88C28A6-57F6-436D-A57D-E709934D2A20}"/>
              </a:ext>
            </a:extLst>
          </p:cNvPr>
          <p:cNvSpPr txBox="1"/>
          <p:nvPr/>
        </p:nvSpPr>
        <p:spPr>
          <a:xfrm>
            <a:off x="3526920" y="1325224"/>
            <a:ext cx="773442" cy="523220"/>
          </a:xfrm>
          <a:prstGeom prst="rect">
            <a:avLst/>
          </a:prstGeom>
          <a:noFill/>
        </p:spPr>
        <p:txBody>
          <a:bodyPr wrap="square" rtlCol="0">
            <a:spAutoFit/>
          </a:bodyPr>
          <a:lstStyle/>
          <a:p>
            <a:pPr algn="ctr"/>
            <a:r>
              <a:rPr lang="en-US" sz="1400" dirty="0">
                <a:solidFill>
                  <a:schemeClr val="bg1"/>
                </a:solidFill>
              </a:rPr>
              <a:t>Katsina</a:t>
            </a:r>
          </a:p>
          <a:p>
            <a:pPr algn="ctr"/>
            <a:r>
              <a:rPr lang="en-US" sz="1400" dirty="0">
                <a:solidFill>
                  <a:schemeClr val="bg1"/>
                </a:solidFill>
              </a:rPr>
              <a:t>61%</a:t>
            </a:r>
            <a:endParaRPr lang="en-US" sz="1600" dirty="0">
              <a:solidFill>
                <a:schemeClr val="bg1"/>
              </a:solidFill>
            </a:endParaRPr>
          </a:p>
        </p:txBody>
      </p:sp>
      <p:sp>
        <p:nvSpPr>
          <p:cNvPr id="53" name="TextBox 52">
            <a:extLst>
              <a:ext uri="{FF2B5EF4-FFF2-40B4-BE49-F238E27FC236}">
                <a16:creationId xmlns:a16="http://schemas.microsoft.com/office/drawing/2014/main" id="{CFF4A736-FF34-46A4-ACF8-F43153B35DAB}"/>
              </a:ext>
            </a:extLst>
          </p:cNvPr>
          <p:cNvSpPr txBox="1"/>
          <p:nvPr/>
        </p:nvSpPr>
        <p:spPr>
          <a:xfrm>
            <a:off x="2798632" y="1770613"/>
            <a:ext cx="773442" cy="523220"/>
          </a:xfrm>
          <a:prstGeom prst="rect">
            <a:avLst/>
          </a:prstGeom>
          <a:noFill/>
        </p:spPr>
        <p:txBody>
          <a:bodyPr wrap="square" rtlCol="0">
            <a:spAutoFit/>
          </a:bodyPr>
          <a:lstStyle/>
          <a:p>
            <a:pPr algn="ctr"/>
            <a:r>
              <a:rPr lang="en-US" sz="1400" dirty="0">
                <a:solidFill>
                  <a:schemeClr val="bg1"/>
                </a:solidFill>
              </a:rPr>
              <a:t>Zamfara</a:t>
            </a:r>
          </a:p>
          <a:p>
            <a:pPr algn="ctr"/>
            <a:r>
              <a:rPr lang="en-US" sz="1400" dirty="0">
                <a:solidFill>
                  <a:schemeClr val="bg1"/>
                </a:solidFill>
              </a:rPr>
              <a:t>51%</a:t>
            </a:r>
            <a:endParaRPr lang="en-US" sz="1600" dirty="0">
              <a:solidFill>
                <a:schemeClr val="bg1"/>
              </a:solidFill>
            </a:endParaRPr>
          </a:p>
        </p:txBody>
      </p:sp>
      <p:sp>
        <p:nvSpPr>
          <p:cNvPr id="54" name="TextBox 53">
            <a:extLst>
              <a:ext uri="{FF2B5EF4-FFF2-40B4-BE49-F238E27FC236}">
                <a16:creationId xmlns:a16="http://schemas.microsoft.com/office/drawing/2014/main" id="{2FDCAF0D-2573-4AC5-B66E-C2AEEF3738F2}"/>
              </a:ext>
            </a:extLst>
          </p:cNvPr>
          <p:cNvSpPr txBox="1"/>
          <p:nvPr/>
        </p:nvSpPr>
        <p:spPr>
          <a:xfrm>
            <a:off x="3622296" y="2503252"/>
            <a:ext cx="773442" cy="523220"/>
          </a:xfrm>
          <a:prstGeom prst="rect">
            <a:avLst/>
          </a:prstGeom>
          <a:noFill/>
        </p:spPr>
        <p:txBody>
          <a:bodyPr wrap="square" rtlCol="0">
            <a:spAutoFit/>
          </a:bodyPr>
          <a:lstStyle/>
          <a:p>
            <a:pPr algn="ctr"/>
            <a:r>
              <a:rPr lang="en-US" sz="1400" dirty="0">
                <a:solidFill>
                  <a:schemeClr val="bg1"/>
                </a:solidFill>
              </a:rPr>
              <a:t>Kaduna</a:t>
            </a:r>
          </a:p>
          <a:p>
            <a:pPr algn="ctr"/>
            <a:r>
              <a:rPr lang="en-US" sz="1400" dirty="0">
                <a:solidFill>
                  <a:schemeClr val="bg1"/>
                </a:solidFill>
              </a:rPr>
              <a:t>48%</a:t>
            </a:r>
            <a:endParaRPr lang="en-US" sz="1600" dirty="0">
              <a:solidFill>
                <a:schemeClr val="bg1"/>
              </a:solidFill>
            </a:endParaRPr>
          </a:p>
        </p:txBody>
      </p:sp>
      <p:sp>
        <p:nvSpPr>
          <p:cNvPr id="55" name="TextBox 54">
            <a:extLst>
              <a:ext uri="{FF2B5EF4-FFF2-40B4-BE49-F238E27FC236}">
                <a16:creationId xmlns:a16="http://schemas.microsoft.com/office/drawing/2014/main" id="{877EDF9E-9387-4CD7-A38F-B89AE186CBD1}"/>
              </a:ext>
            </a:extLst>
          </p:cNvPr>
          <p:cNvSpPr txBox="1"/>
          <p:nvPr/>
        </p:nvSpPr>
        <p:spPr>
          <a:xfrm>
            <a:off x="3782288" y="3676060"/>
            <a:ext cx="991448" cy="523220"/>
          </a:xfrm>
          <a:prstGeom prst="rect">
            <a:avLst/>
          </a:prstGeom>
          <a:noFill/>
        </p:spPr>
        <p:txBody>
          <a:bodyPr wrap="square" rtlCol="0">
            <a:spAutoFit/>
          </a:bodyPr>
          <a:lstStyle/>
          <a:p>
            <a:pPr algn="ctr"/>
            <a:r>
              <a:rPr lang="en-US" sz="1400" dirty="0">
                <a:solidFill>
                  <a:schemeClr val="bg1"/>
                </a:solidFill>
              </a:rPr>
              <a:t>Nasarawa</a:t>
            </a:r>
          </a:p>
          <a:p>
            <a:pPr algn="ctr"/>
            <a:r>
              <a:rPr lang="en-US" sz="1400" dirty="0">
                <a:solidFill>
                  <a:schemeClr val="bg1"/>
                </a:solidFill>
              </a:rPr>
              <a:t>31%</a:t>
            </a:r>
            <a:endParaRPr lang="en-US" sz="1600" dirty="0">
              <a:solidFill>
                <a:schemeClr val="bg1"/>
              </a:solidFill>
            </a:endParaRPr>
          </a:p>
        </p:txBody>
      </p:sp>
      <p:sp>
        <p:nvSpPr>
          <p:cNvPr id="56" name="TextBox 55">
            <a:extLst>
              <a:ext uri="{FF2B5EF4-FFF2-40B4-BE49-F238E27FC236}">
                <a16:creationId xmlns:a16="http://schemas.microsoft.com/office/drawing/2014/main" id="{5398F08B-E87C-4036-94C9-4B04FFF562F0}"/>
              </a:ext>
            </a:extLst>
          </p:cNvPr>
          <p:cNvSpPr txBox="1"/>
          <p:nvPr/>
        </p:nvSpPr>
        <p:spPr>
          <a:xfrm>
            <a:off x="2436958" y="2791943"/>
            <a:ext cx="773442" cy="523220"/>
          </a:xfrm>
          <a:prstGeom prst="rect">
            <a:avLst/>
          </a:prstGeom>
          <a:noFill/>
        </p:spPr>
        <p:txBody>
          <a:bodyPr wrap="square" rtlCol="0">
            <a:spAutoFit/>
          </a:bodyPr>
          <a:lstStyle/>
          <a:p>
            <a:pPr algn="ctr"/>
            <a:r>
              <a:rPr lang="en-US" sz="1400" dirty="0"/>
              <a:t>Niger</a:t>
            </a:r>
          </a:p>
          <a:p>
            <a:pPr algn="ctr"/>
            <a:r>
              <a:rPr lang="en-US" sz="1400" dirty="0"/>
              <a:t>28%</a:t>
            </a:r>
            <a:endParaRPr lang="en-US" sz="1600" dirty="0"/>
          </a:p>
        </p:txBody>
      </p:sp>
      <p:sp>
        <p:nvSpPr>
          <p:cNvPr id="57" name="TextBox 56">
            <a:extLst>
              <a:ext uri="{FF2B5EF4-FFF2-40B4-BE49-F238E27FC236}">
                <a16:creationId xmlns:a16="http://schemas.microsoft.com/office/drawing/2014/main" id="{CF4B5EE2-CC24-4D41-931B-35380E61CA5E}"/>
              </a:ext>
            </a:extLst>
          </p:cNvPr>
          <p:cNvSpPr txBox="1"/>
          <p:nvPr/>
        </p:nvSpPr>
        <p:spPr>
          <a:xfrm>
            <a:off x="2245730" y="1067556"/>
            <a:ext cx="773442" cy="523220"/>
          </a:xfrm>
          <a:prstGeom prst="rect">
            <a:avLst/>
          </a:prstGeom>
          <a:noFill/>
        </p:spPr>
        <p:txBody>
          <a:bodyPr wrap="square" rtlCol="0">
            <a:spAutoFit/>
          </a:bodyPr>
          <a:lstStyle/>
          <a:p>
            <a:pPr algn="ctr"/>
            <a:r>
              <a:rPr lang="en-US" sz="1400" dirty="0">
                <a:solidFill>
                  <a:schemeClr val="bg1"/>
                </a:solidFill>
              </a:rPr>
              <a:t>Sokoto</a:t>
            </a:r>
          </a:p>
          <a:p>
            <a:pPr algn="ctr"/>
            <a:r>
              <a:rPr lang="en-US" sz="1400" dirty="0">
                <a:solidFill>
                  <a:schemeClr val="bg1"/>
                </a:solidFill>
              </a:rPr>
              <a:t>55%</a:t>
            </a:r>
            <a:endParaRPr lang="en-US" sz="1600" dirty="0">
              <a:solidFill>
                <a:schemeClr val="bg1"/>
              </a:solidFill>
            </a:endParaRPr>
          </a:p>
        </p:txBody>
      </p:sp>
      <p:sp>
        <p:nvSpPr>
          <p:cNvPr id="58" name="TextBox 57">
            <a:extLst>
              <a:ext uri="{FF2B5EF4-FFF2-40B4-BE49-F238E27FC236}">
                <a16:creationId xmlns:a16="http://schemas.microsoft.com/office/drawing/2014/main" id="{46526831-9052-4DAE-A465-02737B56AF41}"/>
              </a:ext>
            </a:extLst>
          </p:cNvPr>
          <p:cNvSpPr txBox="1"/>
          <p:nvPr/>
        </p:nvSpPr>
        <p:spPr>
          <a:xfrm>
            <a:off x="1567979" y="1579851"/>
            <a:ext cx="773442" cy="523220"/>
          </a:xfrm>
          <a:prstGeom prst="rect">
            <a:avLst/>
          </a:prstGeom>
          <a:noFill/>
        </p:spPr>
        <p:txBody>
          <a:bodyPr wrap="square" rtlCol="0">
            <a:spAutoFit/>
          </a:bodyPr>
          <a:lstStyle/>
          <a:p>
            <a:pPr algn="ctr"/>
            <a:r>
              <a:rPr lang="en-US" sz="1400" dirty="0">
                <a:solidFill>
                  <a:schemeClr val="bg1"/>
                </a:solidFill>
              </a:rPr>
              <a:t>Kebbi</a:t>
            </a:r>
          </a:p>
          <a:p>
            <a:pPr algn="ctr"/>
            <a:r>
              <a:rPr lang="en-US" sz="1400" dirty="0">
                <a:solidFill>
                  <a:schemeClr val="bg1"/>
                </a:solidFill>
              </a:rPr>
              <a:t>66%</a:t>
            </a:r>
            <a:endParaRPr lang="en-US" sz="1600" dirty="0">
              <a:solidFill>
                <a:schemeClr val="bg1"/>
              </a:solidFill>
            </a:endParaRPr>
          </a:p>
        </p:txBody>
      </p:sp>
      <p:sp>
        <p:nvSpPr>
          <p:cNvPr id="59" name="TextBox 58">
            <a:extLst>
              <a:ext uri="{FF2B5EF4-FFF2-40B4-BE49-F238E27FC236}">
                <a16:creationId xmlns:a16="http://schemas.microsoft.com/office/drawing/2014/main" id="{439FE59D-DA57-4867-BF51-E2E969E61A64}"/>
              </a:ext>
            </a:extLst>
          </p:cNvPr>
          <p:cNvSpPr txBox="1"/>
          <p:nvPr/>
        </p:nvSpPr>
        <p:spPr>
          <a:xfrm>
            <a:off x="529887" y="2637657"/>
            <a:ext cx="938548" cy="523220"/>
          </a:xfrm>
          <a:prstGeom prst="rect">
            <a:avLst/>
          </a:prstGeom>
          <a:noFill/>
        </p:spPr>
        <p:txBody>
          <a:bodyPr wrap="square" rtlCol="0">
            <a:spAutoFit/>
          </a:bodyPr>
          <a:lstStyle/>
          <a:p>
            <a:pPr algn="ctr"/>
            <a:r>
              <a:rPr lang="en-US" sz="1400" dirty="0"/>
              <a:t>FCT-Abuja</a:t>
            </a:r>
          </a:p>
          <a:p>
            <a:pPr algn="ctr"/>
            <a:r>
              <a:rPr lang="en-US" sz="1400" dirty="0"/>
              <a:t>21%</a:t>
            </a:r>
            <a:endParaRPr lang="en-US" sz="1600" dirty="0"/>
          </a:p>
        </p:txBody>
      </p:sp>
      <p:sp>
        <p:nvSpPr>
          <p:cNvPr id="60" name="TextBox 59">
            <a:extLst>
              <a:ext uri="{FF2B5EF4-FFF2-40B4-BE49-F238E27FC236}">
                <a16:creationId xmlns:a16="http://schemas.microsoft.com/office/drawing/2014/main" id="{9D858DD2-3B72-4662-9206-D2B7B423BBE9}"/>
              </a:ext>
            </a:extLst>
          </p:cNvPr>
          <p:cNvSpPr txBox="1"/>
          <p:nvPr/>
        </p:nvSpPr>
        <p:spPr>
          <a:xfrm>
            <a:off x="1982078" y="3564797"/>
            <a:ext cx="773442" cy="523220"/>
          </a:xfrm>
          <a:prstGeom prst="rect">
            <a:avLst/>
          </a:prstGeom>
          <a:noFill/>
        </p:spPr>
        <p:txBody>
          <a:bodyPr wrap="square" rtlCol="0">
            <a:spAutoFit/>
          </a:bodyPr>
          <a:lstStyle/>
          <a:p>
            <a:pPr algn="ctr"/>
            <a:r>
              <a:rPr lang="en-US" sz="1400" dirty="0" err="1">
                <a:solidFill>
                  <a:schemeClr val="bg1"/>
                </a:solidFill>
              </a:rPr>
              <a:t>Kwara</a:t>
            </a:r>
            <a:endParaRPr lang="en-US" sz="1400" dirty="0">
              <a:solidFill>
                <a:schemeClr val="bg1"/>
              </a:solidFill>
            </a:endParaRPr>
          </a:p>
          <a:p>
            <a:pPr algn="ctr"/>
            <a:r>
              <a:rPr lang="en-US" sz="1400" dirty="0">
                <a:solidFill>
                  <a:schemeClr val="bg1"/>
                </a:solidFill>
              </a:rPr>
              <a:t>33%</a:t>
            </a:r>
            <a:endParaRPr lang="en-US" sz="1600" dirty="0">
              <a:solidFill>
                <a:schemeClr val="bg1"/>
              </a:solidFill>
            </a:endParaRPr>
          </a:p>
        </p:txBody>
      </p:sp>
      <p:sp>
        <p:nvSpPr>
          <p:cNvPr id="61" name="TextBox 60">
            <a:extLst>
              <a:ext uri="{FF2B5EF4-FFF2-40B4-BE49-F238E27FC236}">
                <a16:creationId xmlns:a16="http://schemas.microsoft.com/office/drawing/2014/main" id="{B8BD447F-D750-4334-94D7-967950589E77}"/>
              </a:ext>
            </a:extLst>
          </p:cNvPr>
          <p:cNvSpPr txBox="1"/>
          <p:nvPr/>
        </p:nvSpPr>
        <p:spPr>
          <a:xfrm>
            <a:off x="1266007" y="3820142"/>
            <a:ext cx="773442" cy="523220"/>
          </a:xfrm>
          <a:prstGeom prst="rect">
            <a:avLst/>
          </a:prstGeom>
          <a:noFill/>
        </p:spPr>
        <p:txBody>
          <a:bodyPr wrap="square" rtlCol="0">
            <a:spAutoFit/>
          </a:bodyPr>
          <a:lstStyle/>
          <a:p>
            <a:pPr algn="ctr"/>
            <a:r>
              <a:rPr lang="en-US" sz="1400" dirty="0">
                <a:solidFill>
                  <a:schemeClr val="bg1"/>
                </a:solidFill>
              </a:rPr>
              <a:t>Oyo</a:t>
            </a:r>
          </a:p>
          <a:p>
            <a:pPr algn="ctr"/>
            <a:r>
              <a:rPr lang="en-US" sz="1400" dirty="0">
                <a:solidFill>
                  <a:schemeClr val="bg1"/>
                </a:solidFill>
              </a:rPr>
              <a:t>35%</a:t>
            </a:r>
            <a:endParaRPr lang="en-US" sz="1600" dirty="0">
              <a:solidFill>
                <a:schemeClr val="bg1"/>
              </a:solidFill>
            </a:endParaRPr>
          </a:p>
        </p:txBody>
      </p:sp>
      <p:sp>
        <p:nvSpPr>
          <p:cNvPr id="62" name="TextBox 61">
            <a:extLst>
              <a:ext uri="{FF2B5EF4-FFF2-40B4-BE49-F238E27FC236}">
                <a16:creationId xmlns:a16="http://schemas.microsoft.com/office/drawing/2014/main" id="{156E2AE2-3EC0-473E-A30A-B81292913783}"/>
              </a:ext>
            </a:extLst>
          </p:cNvPr>
          <p:cNvSpPr txBox="1"/>
          <p:nvPr/>
        </p:nvSpPr>
        <p:spPr>
          <a:xfrm>
            <a:off x="4193386" y="4335988"/>
            <a:ext cx="773442" cy="523220"/>
          </a:xfrm>
          <a:prstGeom prst="rect">
            <a:avLst/>
          </a:prstGeom>
          <a:noFill/>
        </p:spPr>
        <p:txBody>
          <a:bodyPr wrap="square" rtlCol="0">
            <a:spAutoFit/>
          </a:bodyPr>
          <a:lstStyle/>
          <a:p>
            <a:pPr algn="ctr"/>
            <a:r>
              <a:rPr lang="en-US" sz="1400" dirty="0"/>
              <a:t>Benue</a:t>
            </a:r>
          </a:p>
          <a:p>
            <a:pPr algn="ctr"/>
            <a:r>
              <a:rPr lang="en-US" sz="1400" dirty="0"/>
              <a:t>21%</a:t>
            </a:r>
            <a:endParaRPr lang="en-US" sz="1600" dirty="0"/>
          </a:p>
        </p:txBody>
      </p:sp>
      <p:sp>
        <p:nvSpPr>
          <p:cNvPr id="63" name="TextBox 62">
            <a:extLst>
              <a:ext uri="{FF2B5EF4-FFF2-40B4-BE49-F238E27FC236}">
                <a16:creationId xmlns:a16="http://schemas.microsoft.com/office/drawing/2014/main" id="{F3FC05EB-C996-4A7A-8994-09CBDA6B4505}"/>
              </a:ext>
            </a:extLst>
          </p:cNvPr>
          <p:cNvSpPr txBox="1"/>
          <p:nvPr/>
        </p:nvSpPr>
        <p:spPr>
          <a:xfrm>
            <a:off x="2938339" y="4036616"/>
            <a:ext cx="773442" cy="523220"/>
          </a:xfrm>
          <a:prstGeom prst="rect">
            <a:avLst/>
          </a:prstGeom>
          <a:noFill/>
        </p:spPr>
        <p:txBody>
          <a:bodyPr wrap="square" rtlCol="0">
            <a:spAutoFit/>
          </a:bodyPr>
          <a:lstStyle/>
          <a:p>
            <a:pPr algn="ctr"/>
            <a:r>
              <a:rPr lang="en-US" sz="1400" dirty="0" err="1"/>
              <a:t>Kogi</a:t>
            </a:r>
            <a:endParaRPr lang="en-US" sz="1400" dirty="0"/>
          </a:p>
          <a:p>
            <a:pPr algn="ctr"/>
            <a:r>
              <a:rPr lang="en-US" sz="1400" dirty="0"/>
              <a:t>20%</a:t>
            </a:r>
            <a:endParaRPr lang="en-US" sz="1600" dirty="0"/>
          </a:p>
        </p:txBody>
      </p:sp>
      <p:sp>
        <p:nvSpPr>
          <p:cNvPr id="64" name="TextBox 63">
            <a:extLst>
              <a:ext uri="{FF2B5EF4-FFF2-40B4-BE49-F238E27FC236}">
                <a16:creationId xmlns:a16="http://schemas.microsoft.com/office/drawing/2014/main" id="{5C086D30-CA41-4E90-95EE-D9D2652B713E}"/>
              </a:ext>
            </a:extLst>
          </p:cNvPr>
          <p:cNvSpPr txBox="1"/>
          <p:nvPr/>
        </p:nvSpPr>
        <p:spPr>
          <a:xfrm>
            <a:off x="3982997" y="5272294"/>
            <a:ext cx="773442" cy="738664"/>
          </a:xfrm>
          <a:prstGeom prst="rect">
            <a:avLst/>
          </a:prstGeom>
          <a:noFill/>
        </p:spPr>
        <p:txBody>
          <a:bodyPr wrap="square" rtlCol="0">
            <a:spAutoFit/>
          </a:bodyPr>
          <a:lstStyle/>
          <a:p>
            <a:pPr algn="ctr"/>
            <a:r>
              <a:rPr lang="en-US" sz="1400" dirty="0"/>
              <a:t>Cross</a:t>
            </a:r>
          </a:p>
          <a:p>
            <a:pPr algn="ctr"/>
            <a:r>
              <a:rPr lang="en-US" sz="1400" dirty="0"/>
              <a:t>River</a:t>
            </a:r>
          </a:p>
          <a:p>
            <a:pPr algn="ctr"/>
            <a:r>
              <a:rPr lang="en-US" sz="1400" dirty="0"/>
              <a:t>23%</a:t>
            </a:r>
            <a:endParaRPr lang="en-US" sz="1600" dirty="0"/>
          </a:p>
        </p:txBody>
      </p:sp>
      <p:sp>
        <p:nvSpPr>
          <p:cNvPr id="65" name="TextBox 64">
            <a:extLst>
              <a:ext uri="{FF2B5EF4-FFF2-40B4-BE49-F238E27FC236}">
                <a16:creationId xmlns:a16="http://schemas.microsoft.com/office/drawing/2014/main" id="{55D9A290-C189-4F39-8BA4-258256E0F435}"/>
              </a:ext>
            </a:extLst>
          </p:cNvPr>
          <p:cNvSpPr txBox="1"/>
          <p:nvPr/>
        </p:nvSpPr>
        <p:spPr>
          <a:xfrm>
            <a:off x="4204593" y="6033737"/>
            <a:ext cx="1033129" cy="523220"/>
          </a:xfrm>
          <a:prstGeom prst="rect">
            <a:avLst/>
          </a:prstGeom>
          <a:noFill/>
        </p:spPr>
        <p:txBody>
          <a:bodyPr wrap="square" rtlCol="0">
            <a:spAutoFit/>
          </a:bodyPr>
          <a:lstStyle/>
          <a:p>
            <a:pPr algn="ctr"/>
            <a:r>
              <a:rPr lang="en-US" sz="1400" dirty="0" err="1"/>
              <a:t>Akwa</a:t>
            </a:r>
            <a:r>
              <a:rPr lang="en-US" sz="1400" dirty="0"/>
              <a:t> Ibom</a:t>
            </a:r>
          </a:p>
          <a:p>
            <a:pPr algn="ctr"/>
            <a:r>
              <a:rPr lang="en-US" sz="1400" dirty="0"/>
              <a:t>20%</a:t>
            </a:r>
            <a:endParaRPr lang="en-US" sz="1600" dirty="0"/>
          </a:p>
        </p:txBody>
      </p:sp>
      <p:sp>
        <p:nvSpPr>
          <p:cNvPr id="66" name="TextBox 65">
            <a:extLst>
              <a:ext uri="{FF2B5EF4-FFF2-40B4-BE49-F238E27FC236}">
                <a16:creationId xmlns:a16="http://schemas.microsoft.com/office/drawing/2014/main" id="{EB5789A9-3144-4E78-8467-AE6A81DEDA66}"/>
              </a:ext>
            </a:extLst>
          </p:cNvPr>
          <p:cNvSpPr txBox="1"/>
          <p:nvPr/>
        </p:nvSpPr>
        <p:spPr>
          <a:xfrm>
            <a:off x="3323066" y="5316637"/>
            <a:ext cx="582069" cy="523220"/>
          </a:xfrm>
          <a:prstGeom prst="rect">
            <a:avLst/>
          </a:prstGeom>
          <a:noFill/>
        </p:spPr>
        <p:txBody>
          <a:bodyPr wrap="square" rtlCol="0">
            <a:spAutoFit/>
          </a:bodyPr>
          <a:lstStyle/>
          <a:p>
            <a:pPr algn="ctr"/>
            <a:r>
              <a:rPr lang="en-US" sz="1400" dirty="0"/>
              <a:t> Imo</a:t>
            </a:r>
          </a:p>
          <a:p>
            <a:pPr algn="ctr"/>
            <a:r>
              <a:rPr lang="en-US" sz="1400" dirty="0"/>
              <a:t>18%</a:t>
            </a:r>
            <a:endParaRPr lang="en-US" sz="1600" dirty="0"/>
          </a:p>
        </p:txBody>
      </p:sp>
      <p:sp>
        <p:nvSpPr>
          <p:cNvPr id="67" name="TextBox 66">
            <a:extLst>
              <a:ext uri="{FF2B5EF4-FFF2-40B4-BE49-F238E27FC236}">
                <a16:creationId xmlns:a16="http://schemas.microsoft.com/office/drawing/2014/main" id="{B52C7CE2-D10E-4FF9-8125-52FC14E502FC}"/>
              </a:ext>
            </a:extLst>
          </p:cNvPr>
          <p:cNvSpPr txBox="1"/>
          <p:nvPr/>
        </p:nvSpPr>
        <p:spPr>
          <a:xfrm>
            <a:off x="1074121" y="4487469"/>
            <a:ext cx="773442" cy="523220"/>
          </a:xfrm>
          <a:prstGeom prst="rect">
            <a:avLst/>
          </a:prstGeom>
          <a:noFill/>
        </p:spPr>
        <p:txBody>
          <a:bodyPr wrap="square" rtlCol="0">
            <a:spAutoFit/>
          </a:bodyPr>
          <a:lstStyle/>
          <a:p>
            <a:pPr algn="ctr"/>
            <a:r>
              <a:rPr lang="en-US" sz="1400" dirty="0"/>
              <a:t>Ogun</a:t>
            </a:r>
          </a:p>
          <a:p>
            <a:pPr algn="ctr"/>
            <a:r>
              <a:rPr lang="en-US" sz="1400" dirty="0"/>
              <a:t>27%</a:t>
            </a:r>
            <a:endParaRPr lang="en-US" sz="1600" dirty="0"/>
          </a:p>
        </p:txBody>
      </p:sp>
      <p:sp>
        <p:nvSpPr>
          <p:cNvPr id="68" name="TextBox 67">
            <a:extLst>
              <a:ext uri="{FF2B5EF4-FFF2-40B4-BE49-F238E27FC236}">
                <a16:creationId xmlns:a16="http://schemas.microsoft.com/office/drawing/2014/main" id="{127F8043-541B-42D4-8809-FA913B6B2B5B}"/>
              </a:ext>
            </a:extLst>
          </p:cNvPr>
          <p:cNvSpPr txBox="1"/>
          <p:nvPr/>
        </p:nvSpPr>
        <p:spPr>
          <a:xfrm>
            <a:off x="1871774" y="4209610"/>
            <a:ext cx="562794" cy="523220"/>
          </a:xfrm>
          <a:prstGeom prst="rect">
            <a:avLst/>
          </a:prstGeom>
          <a:noFill/>
        </p:spPr>
        <p:txBody>
          <a:bodyPr wrap="square" rtlCol="0">
            <a:spAutoFit/>
          </a:bodyPr>
          <a:lstStyle/>
          <a:p>
            <a:pPr algn="ctr"/>
            <a:r>
              <a:rPr lang="en-US" sz="1400" dirty="0"/>
              <a:t>Osun</a:t>
            </a:r>
          </a:p>
          <a:p>
            <a:pPr algn="ctr"/>
            <a:r>
              <a:rPr lang="en-US" sz="1400" dirty="0"/>
              <a:t>24%</a:t>
            </a:r>
            <a:endParaRPr lang="en-US" sz="1600" dirty="0"/>
          </a:p>
        </p:txBody>
      </p:sp>
      <p:sp>
        <p:nvSpPr>
          <p:cNvPr id="69" name="TextBox 68">
            <a:extLst>
              <a:ext uri="{FF2B5EF4-FFF2-40B4-BE49-F238E27FC236}">
                <a16:creationId xmlns:a16="http://schemas.microsoft.com/office/drawing/2014/main" id="{BE061055-DC80-40E6-A8C8-138F7C92906E}"/>
              </a:ext>
            </a:extLst>
          </p:cNvPr>
          <p:cNvSpPr txBox="1"/>
          <p:nvPr/>
        </p:nvSpPr>
        <p:spPr>
          <a:xfrm>
            <a:off x="2250550" y="4101073"/>
            <a:ext cx="773442" cy="523220"/>
          </a:xfrm>
          <a:prstGeom prst="rect">
            <a:avLst/>
          </a:prstGeom>
          <a:noFill/>
        </p:spPr>
        <p:txBody>
          <a:bodyPr wrap="square" rtlCol="0">
            <a:spAutoFit/>
          </a:bodyPr>
          <a:lstStyle/>
          <a:p>
            <a:pPr algn="ctr"/>
            <a:r>
              <a:rPr lang="en-US" sz="1400" dirty="0"/>
              <a:t>Ekiti</a:t>
            </a:r>
          </a:p>
          <a:p>
            <a:pPr algn="ctr"/>
            <a:r>
              <a:rPr lang="en-US" sz="1400" dirty="0"/>
              <a:t>22%</a:t>
            </a:r>
            <a:endParaRPr lang="en-US" sz="1600" dirty="0"/>
          </a:p>
        </p:txBody>
      </p:sp>
      <p:sp>
        <p:nvSpPr>
          <p:cNvPr id="70" name="TextBox 69">
            <a:extLst>
              <a:ext uri="{FF2B5EF4-FFF2-40B4-BE49-F238E27FC236}">
                <a16:creationId xmlns:a16="http://schemas.microsoft.com/office/drawing/2014/main" id="{2DCF2E35-764C-4541-9BAB-EAAE6097BF94}"/>
              </a:ext>
            </a:extLst>
          </p:cNvPr>
          <p:cNvSpPr txBox="1"/>
          <p:nvPr/>
        </p:nvSpPr>
        <p:spPr>
          <a:xfrm>
            <a:off x="2133920" y="4607431"/>
            <a:ext cx="773442" cy="523220"/>
          </a:xfrm>
          <a:prstGeom prst="rect">
            <a:avLst/>
          </a:prstGeom>
          <a:noFill/>
        </p:spPr>
        <p:txBody>
          <a:bodyPr wrap="square" rtlCol="0">
            <a:spAutoFit/>
          </a:bodyPr>
          <a:lstStyle/>
          <a:p>
            <a:r>
              <a:rPr lang="en-US" sz="1400" dirty="0"/>
              <a:t>Ondo</a:t>
            </a:r>
          </a:p>
          <a:p>
            <a:r>
              <a:rPr lang="en-US" sz="1400" dirty="0"/>
              <a:t>20%</a:t>
            </a:r>
            <a:endParaRPr lang="en-US" sz="1600" dirty="0"/>
          </a:p>
        </p:txBody>
      </p:sp>
      <p:sp>
        <p:nvSpPr>
          <p:cNvPr id="71" name="TextBox 70">
            <a:extLst>
              <a:ext uri="{FF2B5EF4-FFF2-40B4-BE49-F238E27FC236}">
                <a16:creationId xmlns:a16="http://schemas.microsoft.com/office/drawing/2014/main" id="{E11E5C24-E436-416C-B726-7D3E4126A4BF}"/>
              </a:ext>
            </a:extLst>
          </p:cNvPr>
          <p:cNvSpPr txBox="1"/>
          <p:nvPr/>
        </p:nvSpPr>
        <p:spPr>
          <a:xfrm>
            <a:off x="2723582" y="4618679"/>
            <a:ext cx="773442" cy="523220"/>
          </a:xfrm>
          <a:prstGeom prst="rect">
            <a:avLst/>
          </a:prstGeom>
          <a:noFill/>
        </p:spPr>
        <p:txBody>
          <a:bodyPr wrap="square" rtlCol="0">
            <a:spAutoFit/>
          </a:bodyPr>
          <a:lstStyle/>
          <a:p>
            <a:pPr algn="ctr"/>
            <a:r>
              <a:rPr lang="en-US" sz="1400" dirty="0"/>
              <a:t>Edo</a:t>
            </a:r>
          </a:p>
          <a:p>
            <a:pPr algn="ctr"/>
            <a:r>
              <a:rPr lang="en-US" sz="1400" dirty="0"/>
              <a:t>16%</a:t>
            </a:r>
            <a:endParaRPr lang="en-US" sz="1600" dirty="0"/>
          </a:p>
        </p:txBody>
      </p:sp>
      <p:sp>
        <p:nvSpPr>
          <p:cNvPr id="72" name="TextBox 71">
            <a:extLst>
              <a:ext uri="{FF2B5EF4-FFF2-40B4-BE49-F238E27FC236}">
                <a16:creationId xmlns:a16="http://schemas.microsoft.com/office/drawing/2014/main" id="{FCB0C09D-03B7-4BE1-AC52-65149FBA1FF8}"/>
              </a:ext>
            </a:extLst>
          </p:cNvPr>
          <p:cNvSpPr txBox="1"/>
          <p:nvPr/>
        </p:nvSpPr>
        <p:spPr>
          <a:xfrm>
            <a:off x="2581290" y="5368230"/>
            <a:ext cx="773442" cy="523220"/>
          </a:xfrm>
          <a:prstGeom prst="rect">
            <a:avLst/>
          </a:prstGeom>
          <a:noFill/>
        </p:spPr>
        <p:txBody>
          <a:bodyPr wrap="square" rtlCol="0">
            <a:spAutoFit/>
          </a:bodyPr>
          <a:lstStyle/>
          <a:p>
            <a:pPr algn="ctr"/>
            <a:r>
              <a:rPr lang="en-US" sz="1400" dirty="0"/>
              <a:t>  Delta</a:t>
            </a:r>
          </a:p>
          <a:p>
            <a:pPr algn="ctr"/>
            <a:r>
              <a:rPr lang="en-US" sz="1400" dirty="0"/>
              <a:t>24%</a:t>
            </a:r>
            <a:endParaRPr lang="en-US" sz="1600" dirty="0"/>
          </a:p>
        </p:txBody>
      </p:sp>
      <p:sp>
        <p:nvSpPr>
          <p:cNvPr id="73" name="TextBox 72">
            <a:extLst>
              <a:ext uri="{FF2B5EF4-FFF2-40B4-BE49-F238E27FC236}">
                <a16:creationId xmlns:a16="http://schemas.microsoft.com/office/drawing/2014/main" id="{FDA45FD4-6A8B-48B1-9B5B-5825870EE9CA}"/>
              </a:ext>
            </a:extLst>
          </p:cNvPr>
          <p:cNvSpPr txBox="1"/>
          <p:nvPr/>
        </p:nvSpPr>
        <p:spPr>
          <a:xfrm>
            <a:off x="2077809" y="5906594"/>
            <a:ext cx="773442" cy="523220"/>
          </a:xfrm>
          <a:prstGeom prst="rect">
            <a:avLst/>
          </a:prstGeom>
          <a:noFill/>
        </p:spPr>
        <p:txBody>
          <a:bodyPr wrap="square" rtlCol="0">
            <a:spAutoFit/>
          </a:bodyPr>
          <a:lstStyle/>
          <a:p>
            <a:pPr algn="ctr"/>
            <a:r>
              <a:rPr lang="en-US" sz="1400" dirty="0"/>
              <a:t>Bayelsa</a:t>
            </a:r>
          </a:p>
          <a:p>
            <a:pPr algn="ctr"/>
            <a:r>
              <a:rPr lang="en-US" sz="1400" dirty="0"/>
              <a:t>25%</a:t>
            </a:r>
            <a:endParaRPr lang="en-US" sz="1600" dirty="0"/>
          </a:p>
        </p:txBody>
      </p:sp>
      <p:sp>
        <p:nvSpPr>
          <p:cNvPr id="74" name="TextBox 73">
            <a:extLst>
              <a:ext uri="{FF2B5EF4-FFF2-40B4-BE49-F238E27FC236}">
                <a16:creationId xmlns:a16="http://schemas.microsoft.com/office/drawing/2014/main" id="{5B6BAB29-417D-4D7E-84E7-855C7C010384}"/>
              </a:ext>
            </a:extLst>
          </p:cNvPr>
          <p:cNvSpPr txBox="1"/>
          <p:nvPr/>
        </p:nvSpPr>
        <p:spPr>
          <a:xfrm>
            <a:off x="3111988" y="5705298"/>
            <a:ext cx="773442" cy="523220"/>
          </a:xfrm>
          <a:prstGeom prst="rect">
            <a:avLst/>
          </a:prstGeom>
          <a:noFill/>
        </p:spPr>
        <p:txBody>
          <a:bodyPr wrap="square" rtlCol="0">
            <a:spAutoFit/>
          </a:bodyPr>
          <a:lstStyle/>
          <a:p>
            <a:pPr algn="ctr"/>
            <a:r>
              <a:rPr lang="en-US" sz="1400" dirty="0"/>
              <a:t>Rivers</a:t>
            </a:r>
          </a:p>
          <a:p>
            <a:pPr algn="ctr"/>
            <a:r>
              <a:rPr lang="en-US" sz="1400" dirty="0"/>
              <a:t>17%</a:t>
            </a:r>
            <a:endParaRPr lang="en-US" sz="1600" dirty="0"/>
          </a:p>
        </p:txBody>
      </p:sp>
      <p:sp>
        <p:nvSpPr>
          <p:cNvPr id="75" name="TextBox 74">
            <a:extLst>
              <a:ext uri="{FF2B5EF4-FFF2-40B4-BE49-F238E27FC236}">
                <a16:creationId xmlns:a16="http://schemas.microsoft.com/office/drawing/2014/main" id="{3F9D14C7-F3D1-4155-A27A-AF67E5BABBA5}"/>
              </a:ext>
            </a:extLst>
          </p:cNvPr>
          <p:cNvSpPr txBox="1"/>
          <p:nvPr/>
        </p:nvSpPr>
        <p:spPr>
          <a:xfrm>
            <a:off x="1057198" y="5176367"/>
            <a:ext cx="773442" cy="523220"/>
          </a:xfrm>
          <a:prstGeom prst="rect">
            <a:avLst/>
          </a:prstGeom>
          <a:noFill/>
        </p:spPr>
        <p:txBody>
          <a:bodyPr wrap="square" rtlCol="0">
            <a:spAutoFit/>
          </a:bodyPr>
          <a:lstStyle/>
          <a:p>
            <a:pPr algn="ctr"/>
            <a:r>
              <a:rPr lang="en-US" sz="1400" dirty="0"/>
              <a:t>Lagos</a:t>
            </a:r>
          </a:p>
          <a:p>
            <a:pPr algn="ctr"/>
            <a:r>
              <a:rPr lang="en-US" sz="1400" dirty="0"/>
              <a:t>17%</a:t>
            </a:r>
            <a:endParaRPr lang="en-US" sz="1600" dirty="0"/>
          </a:p>
        </p:txBody>
      </p:sp>
      <p:sp>
        <p:nvSpPr>
          <p:cNvPr id="76" name="TextBox 75">
            <a:extLst>
              <a:ext uri="{FF2B5EF4-FFF2-40B4-BE49-F238E27FC236}">
                <a16:creationId xmlns:a16="http://schemas.microsoft.com/office/drawing/2014/main" id="{32058740-75EF-4250-9FD7-3DAE46ADC0CD}"/>
              </a:ext>
            </a:extLst>
          </p:cNvPr>
          <p:cNvSpPr txBox="1"/>
          <p:nvPr/>
        </p:nvSpPr>
        <p:spPr>
          <a:xfrm>
            <a:off x="3656099" y="6137030"/>
            <a:ext cx="773442" cy="523220"/>
          </a:xfrm>
          <a:prstGeom prst="rect">
            <a:avLst/>
          </a:prstGeom>
          <a:noFill/>
        </p:spPr>
        <p:txBody>
          <a:bodyPr wrap="square" rtlCol="0">
            <a:spAutoFit/>
          </a:bodyPr>
          <a:lstStyle/>
          <a:p>
            <a:pPr algn="ctr"/>
            <a:r>
              <a:rPr lang="en-US" sz="1400" dirty="0" err="1"/>
              <a:t>Abia</a:t>
            </a:r>
            <a:endParaRPr lang="en-US" sz="1400" dirty="0"/>
          </a:p>
          <a:p>
            <a:pPr algn="ctr"/>
            <a:r>
              <a:rPr lang="en-US" sz="1400" dirty="0"/>
              <a:t>22%</a:t>
            </a:r>
            <a:endParaRPr lang="en-US" sz="1600" dirty="0"/>
          </a:p>
        </p:txBody>
      </p:sp>
      <p:sp>
        <p:nvSpPr>
          <p:cNvPr id="77" name="TextBox 76">
            <a:extLst>
              <a:ext uri="{FF2B5EF4-FFF2-40B4-BE49-F238E27FC236}">
                <a16:creationId xmlns:a16="http://schemas.microsoft.com/office/drawing/2014/main" id="{7A54CC85-122B-49AB-BC0D-F070A8ABD493}"/>
              </a:ext>
            </a:extLst>
          </p:cNvPr>
          <p:cNvSpPr txBox="1"/>
          <p:nvPr/>
        </p:nvSpPr>
        <p:spPr>
          <a:xfrm>
            <a:off x="5006981" y="4931426"/>
            <a:ext cx="688149" cy="523220"/>
          </a:xfrm>
          <a:prstGeom prst="rect">
            <a:avLst/>
          </a:prstGeom>
          <a:noFill/>
        </p:spPr>
        <p:txBody>
          <a:bodyPr wrap="square" rtlCol="0">
            <a:spAutoFit/>
          </a:bodyPr>
          <a:lstStyle/>
          <a:p>
            <a:pPr algn="ctr"/>
            <a:r>
              <a:rPr lang="en-US" sz="1400" dirty="0"/>
              <a:t>Ebonyi</a:t>
            </a:r>
          </a:p>
          <a:p>
            <a:pPr algn="ctr"/>
            <a:r>
              <a:rPr lang="en-US" sz="1400" dirty="0"/>
              <a:t>25%</a:t>
            </a:r>
            <a:endParaRPr lang="en-US" sz="1600" dirty="0"/>
          </a:p>
        </p:txBody>
      </p:sp>
      <p:sp>
        <p:nvSpPr>
          <p:cNvPr id="78" name="TextBox 77">
            <a:extLst>
              <a:ext uri="{FF2B5EF4-FFF2-40B4-BE49-F238E27FC236}">
                <a16:creationId xmlns:a16="http://schemas.microsoft.com/office/drawing/2014/main" id="{4800C208-5503-4AC3-8711-D662786CC6D1}"/>
              </a:ext>
            </a:extLst>
          </p:cNvPr>
          <p:cNvSpPr txBox="1"/>
          <p:nvPr/>
        </p:nvSpPr>
        <p:spPr>
          <a:xfrm>
            <a:off x="4687601" y="5349951"/>
            <a:ext cx="773442" cy="523220"/>
          </a:xfrm>
          <a:prstGeom prst="rect">
            <a:avLst/>
          </a:prstGeom>
          <a:noFill/>
        </p:spPr>
        <p:txBody>
          <a:bodyPr wrap="square" rtlCol="0">
            <a:spAutoFit/>
          </a:bodyPr>
          <a:lstStyle/>
          <a:p>
            <a:pPr algn="ctr"/>
            <a:r>
              <a:rPr lang="en-US" sz="1400" dirty="0"/>
              <a:t>Enugu</a:t>
            </a:r>
          </a:p>
          <a:p>
            <a:pPr algn="ctr"/>
            <a:r>
              <a:rPr lang="en-US" sz="1400" dirty="0"/>
              <a:t>15%</a:t>
            </a:r>
            <a:endParaRPr lang="en-US" sz="1600" dirty="0"/>
          </a:p>
        </p:txBody>
      </p:sp>
      <p:sp>
        <p:nvSpPr>
          <p:cNvPr id="79" name="TextBox 78">
            <a:extLst>
              <a:ext uri="{FF2B5EF4-FFF2-40B4-BE49-F238E27FC236}">
                <a16:creationId xmlns:a16="http://schemas.microsoft.com/office/drawing/2014/main" id="{C95AF6B9-78A9-4659-A563-CB560FDB007C}"/>
              </a:ext>
            </a:extLst>
          </p:cNvPr>
          <p:cNvSpPr txBox="1"/>
          <p:nvPr/>
        </p:nvSpPr>
        <p:spPr>
          <a:xfrm>
            <a:off x="1662370" y="5368230"/>
            <a:ext cx="847673" cy="523220"/>
          </a:xfrm>
          <a:prstGeom prst="rect">
            <a:avLst/>
          </a:prstGeom>
          <a:noFill/>
        </p:spPr>
        <p:txBody>
          <a:bodyPr wrap="square" rtlCol="0">
            <a:spAutoFit/>
          </a:bodyPr>
          <a:lstStyle/>
          <a:p>
            <a:pPr algn="ctr"/>
            <a:r>
              <a:rPr lang="en-US" sz="1400" dirty="0"/>
              <a:t>Anambra</a:t>
            </a:r>
          </a:p>
          <a:p>
            <a:pPr algn="ctr"/>
            <a:r>
              <a:rPr lang="en-US" sz="1400" dirty="0"/>
              <a:t>14%</a:t>
            </a:r>
            <a:endParaRPr lang="en-US" sz="1600" dirty="0"/>
          </a:p>
        </p:txBody>
      </p:sp>
      <p:cxnSp>
        <p:nvCxnSpPr>
          <p:cNvPr id="80" name="Straight Connector 79">
            <a:extLst>
              <a:ext uri="{FF2B5EF4-FFF2-40B4-BE49-F238E27FC236}">
                <a16:creationId xmlns:a16="http://schemas.microsoft.com/office/drawing/2014/main" id="{C044A13F-23FF-45C6-8B3A-E6BC12167D8E}"/>
              </a:ext>
            </a:extLst>
          </p:cNvPr>
          <p:cNvCxnSpPr>
            <a:cxnSpLocks/>
          </p:cNvCxnSpPr>
          <p:nvPr/>
        </p:nvCxnSpPr>
        <p:spPr>
          <a:xfrm flipH="1">
            <a:off x="2422642" y="5164858"/>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2119634-96EB-40EC-8D96-793BBF2B2F30}"/>
              </a:ext>
            </a:extLst>
          </p:cNvPr>
          <p:cNvCxnSpPr>
            <a:cxnSpLocks/>
          </p:cNvCxnSpPr>
          <p:nvPr/>
        </p:nvCxnSpPr>
        <p:spPr>
          <a:xfrm flipH="1" flipV="1">
            <a:off x="3794917" y="5886609"/>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195C74F-DC43-4C19-9A00-96C421E6E633}"/>
              </a:ext>
            </a:extLst>
          </p:cNvPr>
          <p:cNvCxnSpPr>
            <a:cxnSpLocks/>
          </p:cNvCxnSpPr>
          <p:nvPr/>
        </p:nvCxnSpPr>
        <p:spPr>
          <a:xfrm flipH="1" flipV="1">
            <a:off x="4058585" y="5944742"/>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EDA0F88D-462A-46C7-AE9C-C3FAA663B619}"/>
              </a:ext>
            </a:extLst>
          </p:cNvPr>
          <p:cNvCxnSpPr>
            <a:cxnSpLocks/>
          </p:cNvCxnSpPr>
          <p:nvPr/>
        </p:nvCxnSpPr>
        <p:spPr>
          <a:xfrm flipH="1" flipV="1">
            <a:off x="3817933" y="5044297"/>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E44C2E44-4B82-42DB-A9E0-0447EBAE7CB8}"/>
              </a:ext>
            </a:extLst>
          </p:cNvPr>
          <p:cNvCxnSpPr>
            <a:cxnSpLocks/>
          </p:cNvCxnSpPr>
          <p:nvPr/>
        </p:nvCxnSpPr>
        <p:spPr>
          <a:xfrm flipH="1" flipV="1">
            <a:off x="4271690" y="5095739"/>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A3DC5748-ABEE-4813-826B-EB276844B7D6}"/>
              </a:ext>
            </a:extLst>
          </p:cNvPr>
          <p:cNvCxnSpPr>
            <a:cxnSpLocks/>
          </p:cNvCxnSpPr>
          <p:nvPr/>
        </p:nvCxnSpPr>
        <p:spPr>
          <a:xfrm flipH="1">
            <a:off x="2750083" y="6080567"/>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B6F7B24E-3A99-40EE-9F28-853F6277787C}"/>
              </a:ext>
            </a:extLst>
          </p:cNvPr>
          <p:cNvCxnSpPr>
            <a:cxnSpLocks/>
          </p:cNvCxnSpPr>
          <p:nvPr/>
        </p:nvCxnSpPr>
        <p:spPr>
          <a:xfrm flipH="1" flipV="1">
            <a:off x="1381088" y="2793369"/>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89B70815-1A67-4531-8565-34FAB1E41E05}"/>
              </a:ext>
            </a:extLst>
          </p:cNvPr>
          <p:cNvCxnSpPr>
            <a:cxnSpLocks/>
          </p:cNvCxnSpPr>
          <p:nvPr/>
        </p:nvCxnSpPr>
        <p:spPr>
          <a:xfrm flipV="1">
            <a:off x="1443919" y="5066644"/>
            <a:ext cx="0" cy="215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20128020"/>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Women’s Nutritional Status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50593993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a:t>Percent distribution of women age 15-49</a:t>
            </a:r>
          </a:p>
        </p:txBody>
      </p:sp>
    </p:spTree>
    <p:extLst>
      <p:ext uri="{BB962C8B-B14F-4D97-AF65-F5344CB8AC3E}">
        <p14:creationId xmlns:p14="http://schemas.microsoft.com/office/powerpoint/2010/main" val="332398520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Overweight/Obesity among Women </a:t>
            </a:r>
            <a:br>
              <a:rPr lang="en-GB" noProof="0" dirty="0"/>
            </a:br>
            <a:r>
              <a:rPr lang="en-GB" noProof="0" dirty="0"/>
              <a:t>by Wealth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642399063"/>
              </p:ext>
            </p:extLst>
          </p:nvPr>
        </p:nvGraphicFramePr>
        <p:xfrm>
          <a:off x="461963" y="1606550"/>
          <a:ext cx="8256587" cy="450882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a:t>Percent of women age 15-49 who are overweight or obese</a:t>
            </a:r>
          </a:p>
        </p:txBody>
      </p:sp>
      <p:sp>
        <p:nvSpPr>
          <p:cNvPr id="9" name="Right Arrow 8"/>
          <p:cNvSpPr/>
          <p:nvPr/>
        </p:nvSpPr>
        <p:spPr>
          <a:xfrm>
            <a:off x="1872343" y="6422571"/>
            <a:ext cx="5497286" cy="293915"/>
          </a:xfrm>
          <a:prstGeom prst="rightArrow">
            <a:avLst/>
          </a:prstGeom>
          <a:solidFill>
            <a:schemeClr val="accent1">
              <a:lumMod val="60000"/>
              <a:lumOff val="40000"/>
            </a:schemeClr>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p:cNvSpPr txBox="1"/>
          <p:nvPr/>
        </p:nvSpPr>
        <p:spPr>
          <a:xfrm>
            <a:off x="461963" y="6206933"/>
            <a:ext cx="1415143" cy="646331"/>
          </a:xfrm>
          <a:prstGeom prst="rect">
            <a:avLst/>
          </a:prstGeom>
          <a:noFill/>
        </p:spPr>
        <p:txBody>
          <a:bodyPr wrap="square" rtlCol="0">
            <a:spAutoFit/>
          </a:bodyPr>
          <a:lstStyle/>
          <a:p>
            <a:pPr algn="ctr"/>
            <a:r>
              <a:rPr lang="en-US" dirty="0"/>
              <a:t>Poorest</a:t>
            </a:r>
          </a:p>
          <a:p>
            <a:pPr algn="ctr"/>
            <a:r>
              <a:rPr lang="en-US" dirty="0"/>
              <a:t>households</a:t>
            </a:r>
          </a:p>
        </p:txBody>
      </p:sp>
      <p:sp>
        <p:nvSpPr>
          <p:cNvPr id="11" name="TextBox 10"/>
          <p:cNvSpPr txBox="1"/>
          <p:nvPr/>
        </p:nvSpPr>
        <p:spPr>
          <a:xfrm>
            <a:off x="7303407" y="6211007"/>
            <a:ext cx="1415143" cy="646331"/>
          </a:xfrm>
          <a:prstGeom prst="rect">
            <a:avLst/>
          </a:prstGeom>
          <a:noFill/>
        </p:spPr>
        <p:txBody>
          <a:bodyPr wrap="square" rtlCol="0">
            <a:spAutoFit/>
          </a:bodyPr>
          <a:lstStyle/>
          <a:p>
            <a:pPr algn="ctr"/>
            <a:r>
              <a:rPr lang="en-US" dirty="0"/>
              <a:t>Wealthiest</a:t>
            </a:r>
          </a:p>
          <a:p>
            <a:pPr algn="ctr"/>
            <a:r>
              <a:rPr lang="en-US" dirty="0"/>
              <a:t>households</a:t>
            </a:r>
          </a:p>
        </p:txBody>
      </p:sp>
    </p:spTree>
    <p:extLst>
      <p:ext uri="{BB962C8B-B14F-4D97-AF65-F5344CB8AC3E}">
        <p14:creationId xmlns:p14="http://schemas.microsoft.com/office/powerpoint/2010/main" val="374929730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noProof="0" dirty="0"/>
              <a:t>Children are breastfed for a median of </a:t>
            </a:r>
            <a:r>
              <a:rPr lang="en-GB" b="1" dirty="0">
                <a:solidFill>
                  <a:schemeClr val="accent1"/>
                </a:solidFill>
              </a:rPr>
              <a:t>18.5</a:t>
            </a:r>
            <a:r>
              <a:rPr lang="en-GB" b="1" noProof="0" dirty="0">
                <a:solidFill>
                  <a:schemeClr val="accent1"/>
                </a:solidFill>
              </a:rPr>
              <a:t> months</a:t>
            </a:r>
            <a:r>
              <a:rPr lang="en-GB" b="1" noProof="0" dirty="0">
                <a:solidFill>
                  <a:schemeClr val="accent5"/>
                </a:solidFill>
              </a:rPr>
              <a:t> </a:t>
            </a:r>
            <a:r>
              <a:rPr lang="en-GB" noProof="0" dirty="0"/>
              <a:t>and </a:t>
            </a:r>
            <a:r>
              <a:rPr lang="en-GB" b="1" noProof="0" dirty="0">
                <a:solidFill>
                  <a:schemeClr val="accent1"/>
                </a:solidFill>
              </a:rPr>
              <a:t>exclusively breastfed</a:t>
            </a:r>
            <a:r>
              <a:rPr lang="en-GB" b="1" noProof="0" dirty="0">
                <a:solidFill>
                  <a:schemeClr val="accent5"/>
                </a:solidFill>
              </a:rPr>
              <a:t> </a:t>
            </a:r>
            <a:r>
              <a:rPr lang="en-GB" noProof="0" dirty="0"/>
              <a:t>for </a:t>
            </a:r>
            <a:r>
              <a:rPr lang="en-GB" b="1" dirty="0">
                <a:solidFill>
                  <a:schemeClr val="accent1"/>
                </a:solidFill>
              </a:rPr>
              <a:t>3.0</a:t>
            </a:r>
            <a:r>
              <a:rPr lang="en-GB" b="1" noProof="0" dirty="0">
                <a:solidFill>
                  <a:schemeClr val="accent1"/>
                </a:solidFill>
              </a:rPr>
              <a:t> months</a:t>
            </a:r>
            <a:r>
              <a:rPr lang="en-GB" noProof="0" dirty="0"/>
              <a:t>.</a:t>
            </a:r>
          </a:p>
          <a:p>
            <a:pPr>
              <a:spcBef>
                <a:spcPts val="0"/>
              </a:spcBef>
              <a:spcAft>
                <a:spcPts val="1800"/>
              </a:spcAft>
              <a:buClr>
                <a:schemeClr val="tx1"/>
              </a:buClr>
            </a:pPr>
            <a:r>
              <a:rPr lang="en-GB" b="1" dirty="0">
                <a:solidFill>
                  <a:schemeClr val="accent1"/>
                </a:solidFill>
              </a:rPr>
              <a:t>29</a:t>
            </a:r>
            <a:r>
              <a:rPr lang="en-GB" b="1" noProof="0" dirty="0">
                <a:solidFill>
                  <a:schemeClr val="accent1"/>
                </a:solidFill>
              </a:rPr>
              <a:t>%</a:t>
            </a:r>
            <a:r>
              <a:rPr lang="en-GB" b="1" noProof="0" dirty="0">
                <a:solidFill>
                  <a:schemeClr val="accent5"/>
                </a:solidFill>
              </a:rPr>
              <a:t> </a:t>
            </a:r>
            <a:r>
              <a:rPr lang="en-GB" noProof="0" dirty="0"/>
              <a:t>of children under 6 months are </a:t>
            </a:r>
            <a:r>
              <a:rPr lang="en-GB" b="1" noProof="0" dirty="0">
                <a:solidFill>
                  <a:schemeClr val="accent1"/>
                </a:solidFill>
              </a:rPr>
              <a:t>exclusively breastfed</a:t>
            </a:r>
            <a:r>
              <a:rPr lang="en-GB" noProof="0" dirty="0"/>
              <a:t>.</a:t>
            </a:r>
          </a:p>
          <a:p>
            <a:pPr>
              <a:spcBef>
                <a:spcPts val="0"/>
              </a:spcBef>
              <a:spcAft>
                <a:spcPts val="1800"/>
              </a:spcAft>
              <a:buClr>
                <a:schemeClr val="tx1"/>
              </a:buClr>
            </a:pPr>
            <a:r>
              <a:rPr lang="en-GB" b="1" dirty="0">
                <a:solidFill>
                  <a:schemeClr val="accent1"/>
                </a:solidFill>
              </a:rPr>
              <a:t>31</a:t>
            </a:r>
            <a:r>
              <a:rPr lang="en-GB" b="1" noProof="0" dirty="0">
                <a:solidFill>
                  <a:schemeClr val="accent1"/>
                </a:solidFill>
              </a:rPr>
              <a:t>%</a:t>
            </a:r>
            <a:r>
              <a:rPr lang="en-GB" b="1" noProof="0" dirty="0">
                <a:solidFill>
                  <a:schemeClr val="accent5"/>
                </a:solidFill>
              </a:rPr>
              <a:t> </a:t>
            </a:r>
            <a:r>
              <a:rPr lang="en-GB" noProof="0" dirty="0"/>
              <a:t>pregnant women took </a:t>
            </a:r>
            <a:r>
              <a:rPr lang="en-GB" b="1" noProof="0" dirty="0">
                <a:solidFill>
                  <a:schemeClr val="accent1"/>
                </a:solidFill>
              </a:rPr>
              <a:t>iron supplements</a:t>
            </a:r>
            <a:r>
              <a:rPr lang="en-GB" noProof="0" dirty="0">
                <a:solidFill>
                  <a:schemeClr val="accent1"/>
                </a:solidFill>
              </a:rPr>
              <a:t> </a:t>
            </a:r>
            <a:r>
              <a:rPr lang="en-GB" noProof="0" dirty="0"/>
              <a:t>for 90+ days as recommended.</a:t>
            </a:r>
          </a:p>
          <a:p>
            <a:pPr>
              <a:spcBef>
                <a:spcPts val="0"/>
              </a:spcBef>
              <a:spcAft>
                <a:spcPts val="1800"/>
              </a:spcAft>
              <a:buClr>
                <a:schemeClr val="tx1"/>
              </a:buClr>
            </a:pPr>
            <a:r>
              <a:rPr lang="en-GB" b="1" dirty="0">
                <a:solidFill>
                  <a:schemeClr val="accent1"/>
                </a:solidFill>
              </a:rPr>
              <a:t>68</a:t>
            </a:r>
            <a:r>
              <a:rPr lang="en-GB" b="1" noProof="0" dirty="0">
                <a:solidFill>
                  <a:schemeClr val="accent1"/>
                </a:solidFill>
              </a:rPr>
              <a:t>%</a:t>
            </a:r>
            <a:r>
              <a:rPr lang="en-GB" b="1" noProof="0" dirty="0">
                <a:solidFill>
                  <a:schemeClr val="accent5"/>
                </a:solidFill>
              </a:rPr>
              <a:t> </a:t>
            </a:r>
            <a:r>
              <a:rPr lang="en-GB" noProof="0" dirty="0"/>
              <a:t>of children age 6-59 months and </a:t>
            </a:r>
            <a:r>
              <a:rPr lang="en-GB" b="1" dirty="0">
                <a:solidFill>
                  <a:schemeClr val="accent1"/>
                </a:solidFill>
              </a:rPr>
              <a:t>58</a:t>
            </a:r>
            <a:r>
              <a:rPr lang="en-GB" b="1" noProof="0" dirty="0">
                <a:solidFill>
                  <a:schemeClr val="accent1"/>
                </a:solidFill>
              </a:rPr>
              <a:t>%</a:t>
            </a:r>
            <a:r>
              <a:rPr lang="en-GB" b="1" noProof="0" dirty="0">
                <a:solidFill>
                  <a:schemeClr val="accent5"/>
                </a:solidFill>
              </a:rPr>
              <a:t> </a:t>
            </a:r>
            <a:r>
              <a:rPr lang="en-GB" noProof="0" dirty="0"/>
              <a:t>of women age 15-49 are </a:t>
            </a:r>
            <a:r>
              <a:rPr lang="en-GB" b="1" noProof="0" dirty="0">
                <a:solidFill>
                  <a:schemeClr val="accent1"/>
                </a:solidFill>
              </a:rPr>
              <a:t>anaemic</a:t>
            </a:r>
            <a:r>
              <a:rPr lang="en-GB" noProof="0" dirty="0"/>
              <a:t>.</a:t>
            </a:r>
          </a:p>
          <a:p>
            <a:pPr>
              <a:spcBef>
                <a:spcPts val="0"/>
              </a:spcBef>
              <a:spcAft>
                <a:spcPts val="1800"/>
              </a:spcAft>
              <a:buClr>
                <a:schemeClr val="tx1"/>
              </a:buClr>
            </a:pPr>
            <a:r>
              <a:rPr lang="en-GB" b="1" dirty="0">
                <a:solidFill>
                  <a:schemeClr val="accent1"/>
                </a:solidFill>
              </a:rPr>
              <a:t>37</a:t>
            </a:r>
            <a:r>
              <a:rPr lang="en-GB" b="1" noProof="0" dirty="0">
                <a:solidFill>
                  <a:schemeClr val="accent1"/>
                </a:solidFill>
              </a:rPr>
              <a:t>%</a:t>
            </a:r>
            <a:r>
              <a:rPr lang="en-GB" b="1" noProof="0" dirty="0">
                <a:solidFill>
                  <a:schemeClr val="accent5"/>
                </a:solidFill>
              </a:rPr>
              <a:t> </a:t>
            </a:r>
            <a:r>
              <a:rPr lang="en-GB" noProof="0" dirty="0"/>
              <a:t>of children under 5 are </a:t>
            </a:r>
            <a:r>
              <a:rPr lang="en-GB" b="1" noProof="0" dirty="0">
                <a:solidFill>
                  <a:schemeClr val="accent1"/>
                </a:solidFill>
              </a:rPr>
              <a:t>stunted</a:t>
            </a:r>
            <a:r>
              <a:rPr lang="en-GB" noProof="0" dirty="0"/>
              <a:t>.</a:t>
            </a:r>
          </a:p>
          <a:p>
            <a:pPr>
              <a:spcBef>
                <a:spcPts val="0"/>
              </a:spcBef>
              <a:spcAft>
                <a:spcPts val="1800"/>
              </a:spcAft>
              <a:buClr>
                <a:schemeClr val="tx1"/>
              </a:buClr>
            </a:pPr>
            <a:r>
              <a:rPr lang="en-GB" b="1" dirty="0">
                <a:solidFill>
                  <a:schemeClr val="accent1"/>
                </a:solidFill>
              </a:rPr>
              <a:t>28%</a:t>
            </a:r>
            <a:r>
              <a:rPr lang="en-GB" b="1" dirty="0">
                <a:solidFill>
                  <a:schemeClr val="accent5"/>
                </a:solidFill>
              </a:rPr>
              <a:t> </a:t>
            </a:r>
            <a:r>
              <a:rPr lang="en-GB" dirty="0"/>
              <a:t>of women are </a:t>
            </a:r>
            <a:r>
              <a:rPr lang="en-GB" b="1" dirty="0">
                <a:solidFill>
                  <a:schemeClr val="accent1"/>
                </a:solidFill>
              </a:rPr>
              <a:t>overweight or obese</a:t>
            </a:r>
            <a:r>
              <a:rPr lang="en-GB" dirty="0"/>
              <a:t>.</a:t>
            </a:r>
          </a:p>
          <a:p>
            <a:pPr>
              <a:spcBef>
                <a:spcPts val="0"/>
              </a:spcBef>
              <a:spcAft>
                <a:spcPts val="1800"/>
              </a:spcAft>
              <a:buClr>
                <a:schemeClr val="tx1"/>
              </a:buClr>
            </a:pPr>
            <a:endParaRPr lang="en-GB" noProof="0" dirty="0"/>
          </a:p>
        </p:txBody>
      </p:sp>
    </p:spTree>
    <p:extLst>
      <p:ext uri="{BB962C8B-B14F-4D97-AF65-F5344CB8AC3E}">
        <p14:creationId xmlns:p14="http://schemas.microsoft.com/office/powerpoint/2010/main" val="229765103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a:solidFill>
                  <a:schemeClr val="bg1"/>
                </a:solidFill>
              </a:rPr>
              <a:t>Sickle Cell</a:t>
            </a:r>
          </a:p>
        </p:txBody>
      </p:sp>
      <p:sp>
        <p:nvSpPr>
          <p:cNvPr id="3" name="TextBox 2"/>
          <p:cNvSpPr txBox="1"/>
          <p:nvPr/>
        </p:nvSpPr>
        <p:spPr>
          <a:xfrm>
            <a:off x="6374166" y="1434279"/>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a:t>
            </a:r>
            <a:r>
              <a:rPr lang="en-US" sz="2000" i="1" dirty="0" err="1">
                <a:solidFill>
                  <a:schemeClr val="bg1"/>
                </a:solidFill>
              </a:rPr>
              <a:t>NigeriaDHS</a:t>
            </a:r>
            <a:endParaRPr lang="en-US" sz="2000" i="1" dirty="0">
              <a:solidFill>
                <a:schemeClr val="bg1"/>
              </a:solidFill>
            </a:endParaRPr>
          </a:p>
        </p:txBody>
      </p:sp>
    </p:spTree>
    <p:extLst>
      <p:ext uri="{BB962C8B-B14F-4D97-AF65-F5344CB8AC3E}">
        <p14:creationId xmlns:p14="http://schemas.microsoft.com/office/powerpoint/2010/main" val="151219400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989118"/>
            <a:ext cx="4418729" cy="879764"/>
          </a:xfrm>
        </p:spPr>
        <p:txBody>
          <a:bodyPr>
            <a:noAutofit/>
          </a:bodyPr>
          <a:lstStyle/>
          <a:p>
            <a:pPr>
              <a:buClr>
                <a:schemeClr val="tx1"/>
              </a:buClr>
            </a:pPr>
            <a:r>
              <a:rPr lang="en-GB" sz="3200" b="1" noProof="0" dirty="0">
                <a:solidFill>
                  <a:schemeClr val="accent1"/>
                </a:solidFill>
              </a:rPr>
              <a:t>Prevalence of sick cell trait and disease</a:t>
            </a:r>
            <a:endParaRPr lang="en-GB" sz="3200" noProof="0" dirty="0"/>
          </a:p>
        </p:txBody>
      </p:sp>
    </p:spTree>
    <p:extLst>
      <p:ext uri="{BB962C8B-B14F-4D97-AF65-F5344CB8AC3E}">
        <p14:creationId xmlns:p14="http://schemas.microsoft.com/office/powerpoint/2010/main" val="148883118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30DE95-88B5-4A8F-939E-30E3257F596D}"/>
              </a:ext>
            </a:extLst>
          </p:cNvPr>
          <p:cNvSpPr>
            <a:spLocks noGrp="1"/>
          </p:cNvSpPr>
          <p:nvPr>
            <p:ph type="title"/>
          </p:nvPr>
        </p:nvSpPr>
        <p:spPr/>
        <p:txBody>
          <a:bodyPr/>
          <a:lstStyle/>
          <a:p>
            <a:r>
              <a:rPr lang="en-US" dirty="0"/>
              <a:t>Sickle Cell Genotype Testing</a:t>
            </a:r>
          </a:p>
        </p:txBody>
      </p:sp>
      <p:sp>
        <p:nvSpPr>
          <p:cNvPr id="3" name="Content Placeholder 2">
            <a:extLst>
              <a:ext uri="{FF2B5EF4-FFF2-40B4-BE49-F238E27FC236}">
                <a16:creationId xmlns:a16="http://schemas.microsoft.com/office/drawing/2014/main" id="{24872F08-B46D-41BF-A2AD-401F468DEFBB}"/>
              </a:ext>
            </a:extLst>
          </p:cNvPr>
          <p:cNvSpPr>
            <a:spLocks noGrp="1"/>
          </p:cNvSpPr>
          <p:nvPr>
            <p:ph idx="1"/>
          </p:nvPr>
        </p:nvSpPr>
        <p:spPr/>
        <p:txBody>
          <a:bodyPr>
            <a:normAutofit fontScale="92500" lnSpcReduction="10000"/>
          </a:bodyPr>
          <a:lstStyle/>
          <a:p>
            <a:r>
              <a:rPr lang="en-US" dirty="0"/>
              <a:t>Blood collection for genotype testing was carried out for children age 6-59 months.</a:t>
            </a:r>
          </a:p>
          <a:p>
            <a:r>
              <a:rPr lang="en-US" dirty="0"/>
              <a:t>Using the same finger or heel prick used for </a:t>
            </a:r>
            <a:r>
              <a:rPr lang="en-US" dirty="0" err="1"/>
              <a:t>anaemia</a:t>
            </a:r>
            <a:r>
              <a:rPr lang="en-US" dirty="0"/>
              <a:t> and malaria testing, a drop of blood was tested using the </a:t>
            </a:r>
            <a:r>
              <a:rPr lang="en-US" dirty="0" err="1"/>
              <a:t>SickleSCAN</a:t>
            </a:r>
            <a:r>
              <a:rPr lang="en-US" dirty="0"/>
              <a:t> rapid diagnostic test (RDT) kit.</a:t>
            </a:r>
          </a:p>
          <a:p>
            <a:r>
              <a:rPr lang="en-US" dirty="0"/>
              <a:t>Results were available within 5 minutes and provided to the child’s parent/guardian. Guardians of positive children were encouraged to take the child to a health facility for follow-up care.</a:t>
            </a:r>
          </a:p>
          <a:p>
            <a:r>
              <a:rPr lang="en-US" dirty="0"/>
              <a:t>In 25% of the households where genotype testing was done, a confirmatory test for the </a:t>
            </a:r>
            <a:r>
              <a:rPr lang="en-US" dirty="0" err="1"/>
              <a:t>SickleSCAN</a:t>
            </a:r>
            <a:r>
              <a:rPr lang="en-US" dirty="0"/>
              <a:t> RDT was conducted.</a:t>
            </a:r>
          </a:p>
          <a:p>
            <a:r>
              <a:rPr lang="en-US" dirty="0"/>
              <a:t>A total of 11,536 children were eligible, of which 97% were successfully tested. </a:t>
            </a:r>
          </a:p>
        </p:txBody>
      </p:sp>
    </p:spTree>
    <p:extLst>
      <p:ext uri="{BB962C8B-B14F-4D97-AF65-F5344CB8AC3E}">
        <p14:creationId xmlns:p14="http://schemas.microsoft.com/office/powerpoint/2010/main" val="149339169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9331"/>
            <a:ext cx="9143999" cy="1446550"/>
          </a:xfrm>
          <a:prstGeom prst="rect">
            <a:avLst/>
          </a:prstGeom>
          <a:noFill/>
        </p:spPr>
        <p:txBody>
          <a:bodyPr wrap="square" rtlCol="0">
            <a:spAutoFit/>
          </a:bodyPr>
          <a:lstStyle/>
          <a:p>
            <a:pPr algn="ctr"/>
            <a:r>
              <a:rPr lang="en-US" sz="4400" b="1" dirty="0">
                <a:solidFill>
                  <a:schemeClr val="bg1"/>
                </a:solidFill>
              </a:rPr>
              <a:t>Household and Respondent Characteristics</a:t>
            </a:r>
          </a:p>
        </p:txBody>
      </p:sp>
      <p:sp>
        <p:nvSpPr>
          <p:cNvPr id="3" name="TextBox 2"/>
          <p:cNvSpPr txBox="1"/>
          <p:nvPr/>
        </p:nvSpPr>
        <p:spPr>
          <a:xfrm>
            <a:off x="6374165" y="1437219"/>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#NigeriaDHS</a:t>
            </a:r>
          </a:p>
        </p:txBody>
      </p:sp>
    </p:spTree>
    <p:extLst>
      <p:ext uri="{BB962C8B-B14F-4D97-AF65-F5344CB8AC3E}">
        <p14:creationId xmlns:p14="http://schemas.microsoft.com/office/powerpoint/2010/main" val="117715710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Sickle Cell Genotype Testing Results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089778379"/>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Percent of children age 6-59 months</a:t>
            </a:r>
          </a:p>
        </p:txBody>
      </p:sp>
    </p:spTree>
    <p:extLst>
      <p:ext uri="{BB962C8B-B14F-4D97-AF65-F5344CB8AC3E}">
        <p14:creationId xmlns:p14="http://schemas.microsoft.com/office/powerpoint/2010/main" val="92874390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Sickle Cell Disease by Residence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21510308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Percent of children age6-59 months with sickle cell disease </a:t>
            </a:r>
          </a:p>
        </p:txBody>
      </p:sp>
    </p:spTree>
    <p:extLst>
      <p:ext uri="{BB962C8B-B14F-4D97-AF65-F5344CB8AC3E}">
        <p14:creationId xmlns:p14="http://schemas.microsoft.com/office/powerpoint/2010/main" val="855301600"/>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Sickle Cell Disease </a:t>
            </a:r>
            <a:r>
              <a:rPr lang="en-GB" dirty="0"/>
              <a:t>by State</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06996823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Percent of children age 6-59 months with sickle cell disease</a:t>
            </a:r>
          </a:p>
        </p:txBody>
      </p:sp>
    </p:spTree>
    <p:extLst>
      <p:ext uri="{BB962C8B-B14F-4D97-AF65-F5344CB8AC3E}">
        <p14:creationId xmlns:p14="http://schemas.microsoft.com/office/powerpoint/2010/main" val="94507258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Sickle Cell Disease by Mother’s Education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19952114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a:t>Percent of children age 6-59 months with sickle cell disease</a:t>
            </a:r>
          </a:p>
        </p:txBody>
      </p:sp>
    </p:spTree>
    <p:extLst>
      <p:ext uri="{BB962C8B-B14F-4D97-AF65-F5344CB8AC3E}">
        <p14:creationId xmlns:p14="http://schemas.microsoft.com/office/powerpoint/2010/main" val="309704150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Sickle Cell Disease by Wealth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853364869"/>
              </p:ext>
            </p:extLst>
          </p:nvPr>
        </p:nvGraphicFramePr>
        <p:xfrm>
          <a:off x="461963" y="1606550"/>
          <a:ext cx="8256587" cy="450882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a:t>Percent of children age 6-59 months with sickle cell disease</a:t>
            </a:r>
          </a:p>
        </p:txBody>
      </p:sp>
      <p:sp>
        <p:nvSpPr>
          <p:cNvPr id="9" name="Right Arrow 8"/>
          <p:cNvSpPr/>
          <p:nvPr/>
        </p:nvSpPr>
        <p:spPr>
          <a:xfrm>
            <a:off x="1872343" y="6422571"/>
            <a:ext cx="5497286" cy="293915"/>
          </a:xfrm>
          <a:prstGeom prst="right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p:cNvSpPr txBox="1"/>
          <p:nvPr/>
        </p:nvSpPr>
        <p:spPr>
          <a:xfrm>
            <a:off x="461963" y="6206933"/>
            <a:ext cx="1415143" cy="646331"/>
          </a:xfrm>
          <a:prstGeom prst="rect">
            <a:avLst/>
          </a:prstGeom>
          <a:noFill/>
        </p:spPr>
        <p:txBody>
          <a:bodyPr wrap="square" rtlCol="0">
            <a:spAutoFit/>
          </a:bodyPr>
          <a:lstStyle/>
          <a:p>
            <a:pPr algn="ctr"/>
            <a:r>
              <a:rPr lang="en-US" dirty="0"/>
              <a:t>Poorest</a:t>
            </a:r>
          </a:p>
          <a:p>
            <a:pPr algn="ctr"/>
            <a:r>
              <a:rPr lang="en-US" dirty="0"/>
              <a:t>households</a:t>
            </a:r>
          </a:p>
        </p:txBody>
      </p:sp>
      <p:sp>
        <p:nvSpPr>
          <p:cNvPr id="11" name="TextBox 10"/>
          <p:cNvSpPr txBox="1"/>
          <p:nvPr/>
        </p:nvSpPr>
        <p:spPr>
          <a:xfrm>
            <a:off x="7303407" y="6211007"/>
            <a:ext cx="1415143" cy="646331"/>
          </a:xfrm>
          <a:prstGeom prst="rect">
            <a:avLst/>
          </a:prstGeom>
          <a:noFill/>
        </p:spPr>
        <p:txBody>
          <a:bodyPr wrap="square" rtlCol="0">
            <a:spAutoFit/>
          </a:bodyPr>
          <a:lstStyle/>
          <a:p>
            <a:pPr algn="ctr"/>
            <a:r>
              <a:rPr lang="en-US" dirty="0"/>
              <a:t>Wealthiest</a:t>
            </a:r>
          </a:p>
          <a:p>
            <a:pPr algn="ctr"/>
            <a:r>
              <a:rPr lang="en-US" dirty="0"/>
              <a:t>households</a:t>
            </a:r>
          </a:p>
        </p:txBody>
      </p:sp>
    </p:spTree>
    <p:extLst>
      <p:ext uri="{BB962C8B-B14F-4D97-AF65-F5344CB8AC3E}">
        <p14:creationId xmlns:p14="http://schemas.microsoft.com/office/powerpoint/2010/main" val="393874332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b="1" dirty="0">
                <a:solidFill>
                  <a:schemeClr val="accent1"/>
                </a:solidFill>
              </a:rPr>
              <a:t>20%</a:t>
            </a:r>
            <a:r>
              <a:rPr lang="en-US" dirty="0"/>
              <a:t> of children age 6-59 months have </a:t>
            </a:r>
            <a:r>
              <a:rPr lang="en-US" b="1" dirty="0">
                <a:solidFill>
                  <a:schemeClr val="accent1"/>
                </a:solidFill>
              </a:rPr>
              <a:t>sickle cell trait </a:t>
            </a:r>
            <a:r>
              <a:rPr lang="en-US" dirty="0"/>
              <a:t>(</a:t>
            </a:r>
            <a:r>
              <a:rPr lang="en-US" dirty="0" err="1"/>
              <a:t>HbAS</a:t>
            </a:r>
            <a:r>
              <a:rPr lang="en-US" dirty="0"/>
              <a:t>) and </a:t>
            </a:r>
            <a:r>
              <a:rPr lang="en-US" b="1" dirty="0">
                <a:solidFill>
                  <a:schemeClr val="accent1"/>
                </a:solidFill>
              </a:rPr>
              <a:t>2%</a:t>
            </a:r>
            <a:r>
              <a:rPr lang="en-US" dirty="0"/>
              <a:t> have </a:t>
            </a:r>
            <a:r>
              <a:rPr lang="en-US" dirty="0" err="1"/>
              <a:t>haemoglobin</a:t>
            </a:r>
            <a:r>
              <a:rPr lang="en-US" dirty="0"/>
              <a:t> C trait (</a:t>
            </a:r>
            <a:r>
              <a:rPr lang="en-US" dirty="0" err="1"/>
              <a:t>HbAC</a:t>
            </a:r>
            <a:r>
              <a:rPr lang="en-US" dirty="0"/>
              <a:t>). </a:t>
            </a:r>
          </a:p>
          <a:p>
            <a:pPr>
              <a:spcBef>
                <a:spcPts val="0"/>
              </a:spcBef>
              <a:spcAft>
                <a:spcPts val="1800"/>
              </a:spcAft>
              <a:buClr>
                <a:schemeClr val="tx1"/>
              </a:buClr>
            </a:pPr>
            <a:r>
              <a:rPr lang="en-US" dirty="0"/>
              <a:t>The </a:t>
            </a:r>
            <a:r>
              <a:rPr lang="en-US" b="1" dirty="0">
                <a:solidFill>
                  <a:schemeClr val="accent1"/>
                </a:solidFill>
              </a:rPr>
              <a:t>prevalence of sickle cell disease </a:t>
            </a:r>
            <a:r>
              <a:rPr lang="en-US" dirty="0"/>
              <a:t>in children age 6-59 months is </a:t>
            </a:r>
            <a:r>
              <a:rPr lang="en-US" b="1" dirty="0">
                <a:solidFill>
                  <a:schemeClr val="accent1"/>
                </a:solidFill>
              </a:rPr>
              <a:t>1.3%</a:t>
            </a:r>
            <a:r>
              <a:rPr lang="en-US" dirty="0"/>
              <a:t> (</a:t>
            </a:r>
            <a:r>
              <a:rPr lang="en-US" dirty="0" err="1"/>
              <a:t>HbSS</a:t>
            </a:r>
            <a:r>
              <a:rPr lang="en-US" dirty="0"/>
              <a:t> + </a:t>
            </a:r>
            <a:r>
              <a:rPr lang="en-US" dirty="0" err="1"/>
              <a:t>HbSC</a:t>
            </a:r>
            <a:r>
              <a:rPr lang="en-US" dirty="0"/>
              <a:t>).</a:t>
            </a:r>
            <a:endParaRPr lang="en-GB" noProof="0" dirty="0"/>
          </a:p>
        </p:txBody>
      </p:sp>
    </p:spTree>
    <p:extLst>
      <p:ext uri="{BB962C8B-B14F-4D97-AF65-F5344CB8AC3E}">
        <p14:creationId xmlns:p14="http://schemas.microsoft.com/office/powerpoint/2010/main" val="305072874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a:solidFill>
                  <a:schemeClr val="bg1"/>
                </a:solidFill>
              </a:rPr>
              <a:t>Malaria</a:t>
            </a:r>
          </a:p>
        </p:txBody>
      </p:sp>
      <p:sp>
        <p:nvSpPr>
          <p:cNvPr id="3" name="TextBox 2"/>
          <p:cNvSpPr txBox="1"/>
          <p:nvPr/>
        </p:nvSpPr>
        <p:spPr>
          <a:xfrm>
            <a:off x="6374166" y="1424232"/>
            <a:ext cx="2769834" cy="707886"/>
          </a:xfrm>
          <a:prstGeom prst="rect">
            <a:avLst/>
          </a:prstGeom>
          <a:noFill/>
        </p:spPr>
        <p:txBody>
          <a:bodyPr wrap="square" rtlCol="0">
            <a:spAutoFit/>
          </a:bodyPr>
          <a:lstStyle/>
          <a:p>
            <a:pPr algn="r"/>
            <a:r>
              <a:rPr lang="en-US" sz="2000" i="1">
                <a:solidFill>
                  <a:schemeClr val="bg1"/>
                </a:solidFill>
              </a:rPr>
              <a:t>Follow along on Twitter!  </a:t>
            </a:r>
          </a:p>
          <a:p>
            <a:pPr algn="r"/>
            <a:r>
              <a:rPr lang="en-US" sz="2000" i="1">
                <a:solidFill>
                  <a:schemeClr val="bg1"/>
                </a:solidFill>
              </a:rPr>
              <a:t>#</a:t>
            </a:r>
            <a:r>
              <a:rPr lang="en-US" sz="2000" i="1" err="1">
                <a:solidFill>
                  <a:schemeClr val="bg1"/>
                </a:solidFill>
              </a:rPr>
              <a:t>NigeriaDHS</a:t>
            </a:r>
            <a:endParaRPr lang="en-US" sz="2000" i="1">
              <a:solidFill>
                <a:schemeClr val="bg1"/>
              </a:solidFill>
            </a:endParaRPr>
          </a:p>
        </p:txBody>
      </p:sp>
    </p:spTree>
    <p:extLst>
      <p:ext uri="{BB962C8B-B14F-4D97-AF65-F5344CB8AC3E}">
        <p14:creationId xmlns:p14="http://schemas.microsoft.com/office/powerpoint/2010/main" val="677411678"/>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3475"/>
            <a:ext cx="4418729" cy="3584768"/>
          </a:xfrm>
        </p:spPr>
        <p:txBody>
          <a:bodyPr>
            <a:normAutofit lnSpcReduction="10000"/>
          </a:bodyPr>
          <a:lstStyle/>
          <a:p>
            <a:pPr>
              <a:buClr>
                <a:schemeClr val="tx1"/>
              </a:buClr>
            </a:pPr>
            <a:r>
              <a:rPr lang="en-GB" sz="3400" b="1" noProof="0">
                <a:solidFill>
                  <a:schemeClr val="accent1"/>
                </a:solidFill>
              </a:rPr>
              <a:t>Malaria prevention</a:t>
            </a:r>
          </a:p>
          <a:p>
            <a:pPr>
              <a:buClr>
                <a:schemeClr val="tx1"/>
              </a:buClr>
            </a:pPr>
            <a:r>
              <a:rPr lang="en-GB" sz="3400" noProof="0"/>
              <a:t>Malaria in pregnancy</a:t>
            </a:r>
          </a:p>
          <a:p>
            <a:pPr>
              <a:buClr>
                <a:schemeClr val="tx1"/>
              </a:buClr>
            </a:pPr>
            <a:r>
              <a:rPr lang="en-GB" sz="3400" noProof="0"/>
              <a:t>Case management of fever in children</a:t>
            </a:r>
          </a:p>
          <a:p>
            <a:pPr>
              <a:buClr>
                <a:schemeClr val="tx1"/>
              </a:buClr>
            </a:pPr>
            <a:r>
              <a:rPr lang="en-GB" sz="3400" noProof="0"/>
              <a:t>Prevalence of low haemoglobin and malaria</a:t>
            </a:r>
          </a:p>
        </p:txBody>
      </p:sp>
    </p:spTree>
    <p:extLst>
      <p:ext uri="{BB962C8B-B14F-4D97-AF65-F5344CB8AC3E}">
        <p14:creationId xmlns:p14="http://schemas.microsoft.com/office/powerpoint/2010/main" val="197396441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a:t>Ownership of Mosquito Nets by Residence</a:t>
            </a:r>
          </a:p>
        </p:txBody>
      </p:sp>
      <p:sp>
        <p:nvSpPr>
          <p:cNvPr id="8" name="TextBox 7"/>
          <p:cNvSpPr txBox="1"/>
          <p:nvPr/>
        </p:nvSpPr>
        <p:spPr>
          <a:xfrm>
            <a:off x="18256" y="1056243"/>
            <a:ext cx="9144000" cy="369332"/>
          </a:xfrm>
          <a:prstGeom prst="rect">
            <a:avLst/>
          </a:prstGeom>
          <a:noFill/>
        </p:spPr>
        <p:txBody>
          <a:bodyPr wrap="square" rtlCol="0">
            <a:spAutoFit/>
          </a:bodyPr>
          <a:lstStyle/>
          <a:p>
            <a:pPr algn="ctr"/>
            <a:r>
              <a:rPr lang="en-GB" i="1"/>
              <a:t>Percent of households with at least one mosquito net</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682687452"/>
              </p:ext>
            </p:extLst>
          </p:nvPr>
        </p:nvGraphicFramePr>
        <p:xfrm>
          <a:off x="461963" y="1606550"/>
          <a:ext cx="8256587" cy="45370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256" y="6273225"/>
            <a:ext cx="9144000" cy="523220"/>
          </a:xfrm>
          <a:prstGeom prst="rect">
            <a:avLst/>
          </a:prstGeom>
          <a:noFill/>
        </p:spPr>
        <p:txBody>
          <a:bodyPr wrap="square" rtlCol="0">
            <a:spAutoFit/>
          </a:bodyPr>
          <a:lstStyle/>
          <a:p>
            <a:r>
              <a:rPr lang="en-GB" sz="1400" i="1"/>
              <a:t>*The definition of an ITN in surveys conducted prior to 2015 included nets that had been soaked with insecticides within the past 12 months. </a:t>
            </a:r>
          </a:p>
        </p:txBody>
      </p:sp>
    </p:spTree>
    <p:extLst>
      <p:ext uri="{BB962C8B-B14F-4D97-AF65-F5344CB8AC3E}">
        <p14:creationId xmlns:p14="http://schemas.microsoft.com/office/powerpoint/2010/main" val="209261658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ITN Ownership by Wealth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488088193"/>
              </p:ext>
            </p:extLst>
          </p:nvPr>
        </p:nvGraphicFramePr>
        <p:xfrm>
          <a:off x="461963" y="1606551"/>
          <a:ext cx="8256587" cy="432616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GB" i="1"/>
              <a:t>Percent of households with at least one ITN</a:t>
            </a:r>
          </a:p>
        </p:txBody>
      </p:sp>
      <p:sp>
        <p:nvSpPr>
          <p:cNvPr id="10" name="Right Arrow 9"/>
          <p:cNvSpPr/>
          <p:nvPr/>
        </p:nvSpPr>
        <p:spPr>
          <a:xfrm>
            <a:off x="1796143" y="6183086"/>
            <a:ext cx="5584371" cy="359228"/>
          </a:xfrm>
          <a:prstGeom prst="rightArrow">
            <a:avLst/>
          </a:prstGeom>
          <a:solidFill>
            <a:schemeClr val="accent1">
              <a:lumMod val="60000"/>
              <a:lumOff val="40000"/>
            </a:schemeClr>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p:cNvSpPr txBox="1"/>
          <p:nvPr/>
        </p:nvSpPr>
        <p:spPr>
          <a:xfrm>
            <a:off x="461963" y="6039535"/>
            <a:ext cx="1418658" cy="646331"/>
          </a:xfrm>
          <a:prstGeom prst="rect">
            <a:avLst/>
          </a:prstGeom>
          <a:noFill/>
        </p:spPr>
        <p:txBody>
          <a:bodyPr wrap="square" rtlCol="0">
            <a:spAutoFit/>
          </a:bodyPr>
          <a:lstStyle/>
          <a:p>
            <a:pPr algn="ctr"/>
            <a:r>
              <a:rPr lang="en-GB"/>
              <a:t>Poorest households</a:t>
            </a:r>
          </a:p>
        </p:txBody>
      </p:sp>
      <p:sp>
        <p:nvSpPr>
          <p:cNvPr id="13" name="TextBox 12"/>
          <p:cNvSpPr txBox="1"/>
          <p:nvPr/>
        </p:nvSpPr>
        <p:spPr>
          <a:xfrm>
            <a:off x="7380514" y="6039534"/>
            <a:ext cx="1418658" cy="646331"/>
          </a:xfrm>
          <a:prstGeom prst="rect">
            <a:avLst/>
          </a:prstGeom>
          <a:noFill/>
        </p:spPr>
        <p:txBody>
          <a:bodyPr wrap="square" rtlCol="0">
            <a:spAutoFit/>
          </a:bodyPr>
          <a:lstStyle/>
          <a:p>
            <a:pPr algn="ctr"/>
            <a:r>
              <a:rPr lang="en-GB"/>
              <a:t>Wealthiest households</a:t>
            </a:r>
          </a:p>
        </p:txBody>
      </p:sp>
    </p:spTree>
    <p:extLst>
      <p:ext uri="{BB962C8B-B14F-4D97-AF65-F5344CB8AC3E}">
        <p14:creationId xmlns:p14="http://schemas.microsoft.com/office/powerpoint/2010/main" val="40238028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877595"/>
            <a:ext cx="4418729" cy="1102809"/>
          </a:xfrm>
        </p:spPr>
        <p:txBody>
          <a:bodyPr>
            <a:normAutofit/>
          </a:bodyPr>
          <a:lstStyle/>
          <a:p>
            <a:pPr>
              <a:buClr>
                <a:schemeClr val="tx1"/>
              </a:buClr>
            </a:pPr>
            <a:r>
              <a:rPr lang="en-GB" b="1" noProof="0" dirty="0">
                <a:solidFill>
                  <a:schemeClr val="accent1"/>
                </a:solidFill>
              </a:rPr>
              <a:t>Household Characteristics</a:t>
            </a:r>
          </a:p>
          <a:p>
            <a:pPr>
              <a:buClr>
                <a:schemeClr val="tx1"/>
              </a:buClr>
            </a:pPr>
            <a:r>
              <a:rPr lang="en-GB" noProof="0" dirty="0"/>
              <a:t>Respondent Characteristics</a:t>
            </a:r>
          </a:p>
        </p:txBody>
      </p:sp>
    </p:spTree>
    <p:extLst>
      <p:ext uri="{BB962C8B-B14F-4D97-AF65-F5344CB8AC3E}">
        <p14:creationId xmlns:p14="http://schemas.microsoft.com/office/powerpoint/2010/main" val="298519352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ITN Ownership by State</a:t>
            </a:r>
          </a:p>
        </p:txBody>
      </p:sp>
      <p:sp>
        <p:nvSpPr>
          <p:cNvPr id="4" name="TextBox 3"/>
          <p:cNvSpPr txBox="1"/>
          <p:nvPr/>
        </p:nvSpPr>
        <p:spPr>
          <a:xfrm>
            <a:off x="6438674" y="4671285"/>
            <a:ext cx="2705326" cy="646331"/>
          </a:xfrm>
          <a:prstGeom prst="rect">
            <a:avLst/>
          </a:prstGeom>
          <a:noFill/>
        </p:spPr>
        <p:txBody>
          <a:bodyPr wrap="square" rtlCol="0">
            <a:spAutoFit/>
          </a:bodyPr>
          <a:lstStyle/>
          <a:p>
            <a:pPr algn="ctr"/>
            <a:r>
              <a:rPr lang="en-GB" i="1"/>
              <a:t>Percent of households with at least one ITN</a:t>
            </a:r>
          </a:p>
        </p:txBody>
      </p:sp>
      <p:sp>
        <p:nvSpPr>
          <p:cNvPr id="5" name="TextBox 4"/>
          <p:cNvSpPr txBox="1"/>
          <p:nvPr/>
        </p:nvSpPr>
        <p:spPr>
          <a:xfrm>
            <a:off x="6904151" y="5305447"/>
            <a:ext cx="1774372" cy="1077218"/>
          </a:xfrm>
          <a:prstGeom prst="rect">
            <a:avLst/>
          </a:prstGeom>
          <a:noFill/>
        </p:spPr>
        <p:txBody>
          <a:bodyPr wrap="square" rtlCol="0">
            <a:spAutoFit/>
          </a:bodyPr>
          <a:lstStyle/>
          <a:p>
            <a:pPr algn="ctr"/>
            <a:r>
              <a:rPr lang="en-GB" sz="3200" b="1"/>
              <a:t>Nigeria</a:t>
            </a:r>
          </a:p>
          <a:p>
            <a:pPr algn="ctr"/>
            <a:r>
              <a:rPr lang="en-GB" sz="3200" b="1"/>
              <a:t>61%</a:t>
            </a:r>
          </a:p>
        </p:txBody>
      </p:sp>
      <p:sp>
        <p:nvSpPr>
          <p:cNvPr id="6" name="Freeform 5">
            <a:extLst>
              <a:ext uri="{FF2B5EF4-FFF2-40B4-BE49-F238E27FC236}">
                <a16:creationId xmlns:a16="http://schemas.microsoft.com/office/drawing/2014/main" id="{2C76440D-DB6C-4034-A26B-7882562B1F94}"/>
              </a:ext>
            </a:extLst>
          </p:cNvPr>
          <p:cNvSpPr>
            <a:spLocks/>
          </p:cNvSpPr>
          <p:nvPr/>
        </p:nvSpPr>
        <p:spPr bwMode="auto">
          <a:xfrm>
            <a:off x="1966564" y="890644"/>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54F8FC8D-74A4-4472-BA8E-7EB8D272F03A}"/>
              </a:ext>
            </a:extLst>
          </p:cNvPr>
          <p:cNvSpPr>
            <a:spLocks/>
          </p:cNvSpPr>
          <p:nvPr/>
        </p:nvSpPr>
        <p:spPr bwMode="auto">
          <a:xfrm>
            <a:off x="2411065" y="1303498"/>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FF7536E6-05EA-4A9B-BAF2-1D861852AC9A}"/>
              </a:ext>
            </a:extLst>
          </p:cNvPr>
          <p:cNvSpPr>
            <a:spLocks/>
          </p:cNvSpPr>
          <p:nvPr/>
        </p:nvSpPr>
        <p:spPr bwMode="auto">
          <a:xfrm>
            <a:off x="3492829" y="1194171"/>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885CD49F-6A76-4BF5-9BAB-80AC73242479}"/>
              </a:ext>
            </a:extLst>
          </p:cNvPr>
          <p:cNvSpPr>
            <a:spLocks/>
          </p:cNvSpPr>
          <p:nvPr/>
        </p:nvSpPr>
        <p:spPr bwMode="auto">
          <a:xfrm>
            <a:off x="4220718" y="1368231"/>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6FE2A802-7C14-47BF-A0F8-9E38160053D6}"/>
              </a:ext>
            </a:extLst>
          </p:cNvPr>
          <p:cNvSpPr>
            <a:spLocks/>
          </p:cNvSpPr>
          <p:nvPr/>
        </p:nvSpPr>
        <p:spPr bwMode="auto">
          <a:xfrm>
            <a:off x="5060811" y="1174032"/>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58045267-474B-41CA-B428-0B17ADA0512C}"/>
              </a:ext>
            </a:extLst>
          </p:cNvPr>
          <p:cNvSpPr>
            <a:spLocks/>
          </p:cNvSpPr>
          <p:nvPr/>
        </p:nvSpPr>
        <p:spPr bwMode="auto">
          <a:xfrm>
            <a:off x="6129627" y="991340"/>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 name="Freeform 11">
            <a:extLst>
              <a:ext uri="{FF2B5EF4-FFF2-40B4-BE49-F238E27FC236}">
                <a16:creationId xmlns:a16="http://schemas.microsoft.com/office/drawing/2014/main" id="{AF5EFA6B-2B0A-44C4-B2AC-31A890E3BBC0}"/>
              </a:ext>
            </a:extLst>
          </p:cNvPr>
          <p:cNvSpPr>
            <a:spLocks/>
          </p:cNvSpPr>
          <p:nvPr/>
        </p:nvSpPr>
        <p:spPr bwMode="auto">
          <a:xfrm>
            <a:off x="6021739" y="2546375"/>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EB239B78-F6D9-404C-8266-F80D5B3EC2C7}"/>
              </a:ext>
            </a:extLst>
          </p:cNvPr>
          <p:cNvSpPr>
            <a:spLocks/>
          </p:cNvSpPr>
          <p:nvPr/>
        </p:nvSpPr>
        <p:spPr bwMode="auto">
          <a:xfrm>
            <a:off x="5532644" y="2340667"/>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AEA1B6B3-337D-4B29-A0DE-2DD0B3EF011A}"/>
              </a:ext>
            </a:extLst>
          </p:cNvPr>
          <p:cNvSpPr>
            <a:spLocks/>
          </p:cNvSpPr>
          <p:nvPr/>
        </p:nvSpPr>
        <p:spPr bwMode="auto">
          <a:xfrm>
            <a:off x="4551576" y="1661688"/>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B7AF20D1-A044-456C-A47F-16AE2F877CA4}"/>
              </a:ext>
            </a:extLst>
          </p:cNvPr>
          <p:cNvSpPr>
            <a:spLocks/>
          </p:cNvSpPr>
          <p:nvPr/>
        </p:nvSpPr>
        <p:spPr bwMode="auto">
          <a:xfrm>
            <a:off x="3963223" y="1617094"/>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CB28A2E7-6E24-4FDC-BB0C-748C19888E06}"/>
              </a:ext>
            </a:extLst>
          </p:cNvPr>
          <p:cNvSpPr>
            <a:spLocks/>
          </p:cNvSpPr>
          <p:nvPr/>
        </p:nvSpPr>
        <p:spPr bwMode="auto">
          <a:xfrm>
            <a:off x="3062713" y="2229902"/>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0ACD246C-9AA4-465F-98E4-9EDF3317E9B5}"/>
              </a:ext>
            </a:extLst>
          </p:cNvPr>
          <p:cNvSpPr>
            <a:spLocks/>
          </p:cNvSpPr>
          <p:nvPr/>
        </p:nvSpPr>
        <p:spPr bwMode="auto">
          <a:xfrm>
            <a:off x="1602619" y="1241642"/>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44675967-BDE2-40F8-891F-789042C6645A}"/>
              </a:ext>
            </a:extLst>
          </p:cNvPr>
          <p:cNvSpPr>
            <a:spLocks/>
          </p:cNvSpPr>
          <p:nvPr/>
        </p:nvSpPr>
        <p:spPr bwMode="auto">
          <a:xfrm>
            <a:off x="1651529" y="2307582"/>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0BA0431A-41AA-4454-8DB3-A98F0F2F4809}"/>
              </a:ext>
            </a:extLst>
          </p:cNvPr>
          <p:cNvSpPr>
            <a:spLocks/>
          </p:cNvSpPr>
          <p:nvPr/>
        </p:nvSpPr>
        <p:spPr bwMode="auto">
          <a:xfrm>
            <a:off x="3452550" y="3400853"/>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F9BDB7D2-800A-4D36-A895-D14BF8A93180}"/>
              </a:ext>
            </a:extLst>
          </p:cNvPr>
          <p:cNvSpPr>
            <a:spLocks/>
          </p:cNvSpPr>
          <p:nvPr/>
        </p:nvSpPr>
        <p:spPr bwMode="auto">
          <a:xfrm>
            <a:off x="3540300" y="3415238"/>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38CE6DAE-3EA1-4C5A-AD1F-0804C3240EA8}"/>
              </a:ext>
            </a:extLst>
          </p:cNvPr>
          <p:cNvSpPr>
            <a:spLocks/>
          </p:cNvSpPr>
          <p:nvPr/>
        </p:nvSpPr>
        <p:spPr bwMode="auto">
          <a:xfrm>
            <a:off x="4452318" y="2858533"/>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2DC10E97-EC09-401E-BF04-B746C1753EB6}"/>
              </a:ext>
            </a:extLst>
          </p:cNvPr>
          <p:cNvSpPr>
            <a:spLocks/>
          </p:cNvSpPr>
          <p:nvPr/>
        </p:nvSpPr>
        <p:spPr bwMode="auto">
          <a:xfrm>
            <a:off x="4768792" y="3294403"/>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rgbClr val="599F40"/>
              </a:solidFill>
            </a:endParaRPr>
          </a:p>
        </p:txBody>
      </p:sp>
      <p:sp>
        <p:nvSpPr>
          <p:cNvPr id="23" name="Freeform 22">
            <a:extLst>
              <a:ext uri="{FF2B5EF4-FFF2-40B4-BE49-F238E27FC236}">
                <a16:creationId xmlns:a16="http://schemas.microsoft.com/office/drawing/2014/main" id="{2606450D-A75D-4C90-B256-990F78E599CD}"/>
              </a:ext>
            </a:extLst>
          </p:cNvPr>
          <p:cNvSpPr>
            <a:spLocks/>
          </p:cNvSpPr>
          <p:nvPr/>
        </p:nvSpPr>
        <p:spPr bwMode="auto">
          <a:xfrm>
            <a:off x="3875474" y="4117234"/>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E3B19CC3-42BF-42B6-8039-26AFFFBEE790}"/>
              </a:ext>
            </a:extLst>
          </p:cNvPr>
          <p:cNvSpPr>
            <a:spLocks/>
          </p:cNvSpPr>
          <p:nvPr/>
        </p:nvSpPr>
        <p:spPr bwMode="auto">
          <a:xfrm>
            <a:off x="2631158" y="3790691"/>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E511DDAF-B1DD-48E5-8390-CAE366DA0557}"/>
              </a:ext>
            </a:extLst>
          </p:cNvPr>
          <p:cNvSpPr>
            <a:spLocks/>
          </p:cNvSpPr>
          <p:nvPr/>
        </p:nvSpPr>
        <p:spPr bwMode="auto">
          <a:xfrm>
            <a:off x="1176819" y="2985122"/>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3AE69DB5-2061-4C80-8D4E-B336B40870E6}"/>
              </a:ext>
            </a:extLst>
          </p:cNvPr>
          <p:cNvSpPr>
            <a:spLocks/>
          </p:cNvSpPr>
          <p:nvPr/>
        </p:nvSpPr>
        <p:spPr bwMode="auto">
          <a:xfrm>
            <a:off x="1143733" y="3536074"/>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1B93B475-511A-4274-B385-791F3493E85A}"/>
              </a:ext>
            </a:extLst>
          </p:cNvPr>
          <p:cNvSpPr>
            <a:spLocks/>
          </p:cNvSpPr>
          <p:nvPr/>
        </p:nvSpPr>
        <p:spPr bwMode="auto">
          <a:xfrm>
            <a:off x="1916216" y="4151758"/>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77025361-D2EA-4FBE-B9EA-03841741480C}"/>
              </a:ext>
            </a:extLst>
          </p:cNvPr>
          <p:cNvSpPr>
            <a:spLocks/>
          </p:cNvSpPr>
          <p:nvPr/>
        </p:nvSpPr>
        <p:spPr bwMode="auto">
          <a:xfrm>
            <a:off x="2373664" y="4141689"/>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DF5742F8-F731-44E6-BF9C-E2297973A342}"/>
              </a:ext>
            </a:extLst>
          </p:cNvPr>
          <p:cNvSpPr>
            <a:spLocks/>
          </p:cNvSpPr>
          <p:nvPr/>
        </p:nvSpPr>
        <p:spPr bwMode="auto">
          <a:xfrm>
            <a:off x="2098907" y="4345958"/>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8BC5F939-A6EA-48B6-9DEF-CBC3F17FB5F8}"/>
              </a:ext>
            </a:extLst>
          </p:cNvPr>
          <p:cNvSpPr>
            <a:spLocks/>
          </p:cNvSpPr>
          <p:nvPr/>
        </p:nvSpPr>
        <p:spPr bwMode="auto">
          <a:xfrm>
            <a:off x="2458536" y="4435146"/>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A910FAD1-1F0F-478C-BEF9-930B0340ABEE}"/>
              </a:ext>
            </a:extLst>
          </p:cNvPr>
          <p:cNvSpPr>
            <a:spLocks/>
          </p:cNvSpPr>
          <p:nvPr/>
        </p:nvSpPr>
        <p:spPr bwMode="auto">
          <a:xfrm>
            <a:off x="3370555" y="4879647"/>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F9BE6111-1834-4817-8F2D-F5646F8307DD}"/>
              </a:ext>
            </a:extLst>
          </p:cNvPr>
          <p:cNvSpPr>
            <a:spLocks/>
          </p:cNvSpPr>
          <p:nvPr/>
        </p:nvSpPr>
        <p:spPr bwMode="auto">
          <a:xfrm>
            <a:off x="3538861" y="4708464"/>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8E665065-B2FC-4ABB-87F7-999A7F11EBFB}"/>
              </a:ext>
            </a:extLst>
          </p:cNvPr>
          <p:cNvSpPr>
            <a:spLocks/>
          </p:cNvSpPr>
          <p:nvPr/>
        </p:nvSpPr>
        <p:spPr bwMode="auto">
          <a:xfrm>
            <a:off x="3879789" y="4881085"/>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1307D75C-4485-41C3-9632-BDE45F4F0A77}"/>
              </a:ext>
            </a:extLst>
          </p:cNvPr>
          <p:cNvSpPr>
            <a:spLocks noEditPoints="1"/>
          </p:cNvSpPr>
          <p:nvPr/>
        </p:nvSpPr>
        <p:spPr bwMode="auto">
          <a:xfrm>
            <a:off x="4050973" y="4826422"/>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49012C3A-135B-4E5A-B777-28021B909330}"/>
              </a:ext>
            </a:extLst>
          </p:cNvPr>
          <p:cNvSpPr>
            <a:spLocks noEditPoints="1"/>
          </p:cNvSpPr>
          <p:nvPr/>
        </p:nvSpPr>
        <p:spPr bwMode="auto">
          <a:xfrm>
            <a:off x="3835195" y="5600343"/>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8C5DF877-DBEF-471E-9DC6-2D7055C9B634}"/>
              </a:ext>
            </a:extLst>
          </p:cNvPr>
          <p:cNvSpPr>
            <a:spLocks/>
          </p:cNvSpPr>
          <p:nvPr/>
        </p:nvSpPr>
        <p:spPr bwMode="auto">
          <a:xfrm>
            <a:off x="3656819" y="5305447"/>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0000A681-C5D5-4AFB-957C-1207CC7E4B65}"/>
              </a:ext>
            </a:extLst>
          </p:cNvPr>
          <p:cNvSpPr>
            <a:spLocks/>
          </p:cNvSpPr>
          <p:nvPr/>
        </p:nvSpPr>
        <p:spPr bwMode="auto">
          <a:xfrm>
            <a:off x="3373432" y="5364427"/>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BE995A51-8D22-490F-9415-B9BE5067BC37}"/>
              </a:ext>
            </a:extLst>
          </p:cNvPr>
          <p:cNvSpPr>
            <a:spLocks noEditPoints="1"/>
          </p:cNvSpPr>
          <p:nvPr/>
        </p:nvSpPr>
        <p:spPr bwMode="auto">
          <a:xfrm>
            <a:off x="3238211" y="5482385"/>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FAA18E84-8ED7-4F53-A232-5A26DB9F65AC}"/>
              </a:ext>
            </a:extLst>
          </p:cNvPr>
          <p:cNvSpPr>
            <a:spLocks noEditPoints="1"/>
          </p:cNvSpPr>
          <p:nvPr/>
        </p:nvSpPr>
        <p:spPr bwMode="auto">
          <a:xfrm>
            <a:off x="2662805" y="5679461"/>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761EF7D4-21B7-4215-841F-FCC0AE695815}"/>
              </a:ext>
            </a:extLst>
          </p:cNvPr>
          <p:cNvSpPr>
            <a:spLocks noEditPoints="1"/>
          </p:cNvSpPr>
          <p:nvPr/>
        </p:nvSpPr>
        <p:spPr bwMode="auto">
          <a:xfrm>
            <a:off x="2436958" y="5049392"/>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75F1C2C0-6694-4020-A81B-145D60599CC9}"/>
              </a:ext>
            </a:extLst>
          </p:cNvPr>
          <p:cNvSpPr>
            <a:spLocks noEditPoints="1"/>
          </p:cNvSpPr>
          <p:nvPr/>
        </p:nvSpPr>
        <p:spPr bwMode="auto">
          <a:xfrm>
            <a:off x="1166749" y="4938626"/>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1816E9EC-D3A1-442C-9A12-38C67F831D19}"/>
              </a:ext>
            </a:extLst>
          </p:cNvPr>
          <p:cNvSpPr>
            <a:spLocks/>
          </p:cNvSpPr>
          <p:nvPr/>
        </p:nvSpPr>
        <p:spPr bwMode="auto">
          <a:xfrm>
            <a:off x="1153803" y="4230876"/>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TextBox 42">
            <a:extLst>
              <a:ext uri="{FF2B5EF4-FFF2-40B4-BE49-F238E27FC236}">
                <a16:creationId xmlns:a16="http://schemas.microsoft.com/office/drawing/2014/main" id="{C8FC8FB3-5552-40FA-AEA7-FEFCC6CFD27B}"/>
              </a:ext>
            </a:extLst>
          </p:cNvPr>
          <p:cNvSpPr txBox="1"/>
          <p:nvPr/>
        </p:nvSpPr>
        <p:spPr>
          <a:xfrm>
            <a:off x="5267711" y="3917749"/>
            <a:ext cx="773442" cy="523220"/>
          </a:xfrm>
          <a:prstGeom prst="rect">
            <a:avLst/>
          </a:prstGeom>
          <a:noFill/>
        </p:spPr>
        <p:txBody>
          <a:bodyPr wrap="square" rtlCol="0">
            <a:spAutoFit/>
          </a:bodyPr>
          <a:lstStyle/>
          <a:p>
            <a:pPr algn="ctr"/>
            <a:r>
              <a:rPr lang="en-US" sz="1400">
                <a:solidFill>
                  <a:schemeClr val="bg1"/>
                </a:solidFill>
              </a:rPr>
              <a:t>Taraba</a:t>
            </a:r>
          </a:p>
          <a:p>
            <a:pPr algn="ctr"/>
            <a:r>
              <a:rPr lang="en-US" sz="1400">
                <a:solidFill>
                  <a:schemeClr val="bg1"/>
                </a:solidFill>
              </a:rPr>
              <a:t>40%</a:t>
            </a:r>
            <a:endParaRPr lang="en-US" sz="1600">
              <a:solidFill>
                <a:schemeClr val="bg1"/>
              </a:solidFill>
            </a:endParaRPr>
          </a:p>
        </p:txBody>
      </p:sp>
      <p:sp>
        <p:nvSpPr>
          <p:cNvPr id="44" name="TextBox 43">
            <a:extLst>
              <a:ext uri="{FF2B5EF4-FFF2-40B4-BE49-F238E27FC236}">
                <a16:creationId xmlns:a16="http://schemas.microsoft.com/office/drawing/2014/main" id="{A0280815-CD5D-4A04-8FB6-0AB06F84667B}"/>
              </a:ext>
            </a:extLst>
          </p:cNvPr>
          <p:cNvSpPr txBox="1"/>
          <p:nvPr/>
        </p:nvSpPr>
        <p:spPr>
          <a:xfrm>
            <a:off x="4628300" y="3376079"/>
            <a:ext cx="889722" cy="523220"/>
          </a:xfrm>
          <a:prstGeom prst="rect">
            <a:avLst/>
          </a:prstGeom>
          <a:noFill/>
        </p:spPr>
        <p:txBody>
          <a:bodyPr wrap="square" rtlCol="0">
            <a:spAutoFit/>
          </a:bodyPr>
          <a:lstStyle/>
          <a:p>
            <a:pPr algn="ctr"/>
            <a:r>
              <a:rPr lang="en-US" sz="1400">
                <a:solidFill>
                  <a:schemeClr val="bg1"/>
                </a:solidFill>
              </a:rPr>
              <a:t>Plateau</a:t>
            </a:r>
          </a:p>
          <a:p>
            <a:pPr algn="ctr"/>
            <a:r>
              <a:rPr lang="en-US" sz="1400">
                <a:solidFill>
                  <a:schemeClr val="bg1"/>
                </a:solidFill>
              </a:rPr>
              <a:t>46%</a:t>
            </a:r>
            <a:endParaRPr lang="en-US" sz="1600">
              <a:solidFill>
                <a:schemeClr val="bg1"/>
              </a:solidFill>
            </a:endParaRPr>
          </a:p>
        </p:txBody>
      </p:sp>
      <p:sp>
        <p:nvSpPr>
          <p:cNvPr id="45" name="TextBox 44">
            <a:extLst>
              <a:ext uri="{FF2B5EF4-FFF2-40B4-BE49-F238E27FC236}">
                <a16:creationId xmlns:a16="http://schemas.microsoft.com/office/drawing/2014/main" id="{2BDF15EF-4C49-4C7A-89B2-51BAB16A90EE}"/>
              </a:ext>
            </a:extLst>
          </p:cNvPr>
          <p:cNvSpPr txBox="1"/>
          <p:nvPr/>
        </p:nvSpPr>
        <p:spPr>
          <a:xfrm>
            <a:off x="5864222" y="3196584"/>
            <a:ext cx="1347889" cy="523220"/>
          </a:xfrm>
          <a:prstGeom prst="rect">
            <a:avLst/>
          </a:prstGeom>
          <a:noFill/>
        </p:spPr>
        <p:txBody>
          <a:bodyPr wrap="square" rtlCol="0">
            <a:spAutoFit/>
          </a:bodyPr>
          <a:lstStyle/>
          <a:p>
            <a:pPr algn="ctr"/>
            <a:r>
              <a:rPr lang="en-US" sz="1400">
                <a:solidFill>
                  <a:schemeClr val="bg1"/>
                </a:solidFill>
              </a:rPr>
              <a:t>Adamawa</a:t>
            </a:r>
          </a:p>
          <a:p>
            <a:pPr algn="ctr"/>
            <a:r>
              <a:rPr lang="en-US" sz="1400">
                <a:solidFill>
                  <a:schemeClr val="bg1"/>
                </a:solidFill>
              </a:rPr>
              <a:t>48%</a:t>
            </a:r>
          </a:p>
        </p:txBody>
      </p:sp>
      <p:sp>
        <p:nvSpPr>
          <p:cNvPr id="46" name="TextBox 45">
            <a:extLst>
              <a:ext uri="{FF2B5EF4-FFF2-40B4-BE49-F238E27FC236}">
                <a16:creationId xmlns:a16="http://schemas.microsoft.com/office/drawing/2014/main" id="{85A09942-90AE-4F28-84D3-540F0446022C}"/>
              </a:ext>
            </a:extLst>
          </p:cNvPr>
          <p:cNvSpPr txBox="1"/>
          <p:nvPr/>
        </p:nvSpPr>
        <p:spPr>
          <a:xfrm>
            <a:off x="4740174" y="2623058"/>
            <a:ext cx="889722" cy="523220"/>
          </a:xfrm>
          <a:prstGeom prst="rect">
            <a:avLst/>
          </a:prstGeom>
          <a:noFill/>
        </p:spPr>
        <p:txBody>
          <a:bodyPr wrap="square" rtlCol="0">
            <a:spAutoFit/>
          </a:bodyPr>
          <a:lstStyle/>
          <a:p>
            <a:pPr algn="ctr"/>
            <a:r>
              <a:rPr lang="en-US" sz="1400"/>
              <a:t>Bauchi</a:t>
            </a:r>
          </a:p>
          <a:p>
            <a:pPr algn="ctr"/>
            <a:r>
              <a:rPr lang="en-US" sz="1400"/>
              <a:t>84%</a:t>
            </a:r>
            <a:endParaRPr lang="en-US" sz="1600"/>
          </a:p>
        </p:txBody>
      </p:sp>
      <p:sp>
        <p:nvSpPr>
          <p:cNvPr id="47" name="TextBox 46">
            <a:extLst>
              <a:ext uri="{FF2B5EF4-FFF2-40B4-BE49-F238E27FC236}">
                <a16:creationId xmlns:a16="http://schemas.microsoft.com/office/drawing/2014/main" id="{B1EFCCBF-F3CC-4676-A18E-4A3A34ADF947}"/>
              </a:ext>
            </a:extLst>
          </p:cNvPr>
          <p:cNvSpPr txBox="1"/>
          <p:nvPr/>
        </p:nvSpPr>
        <p:spPr>
          <a:xfrm>
            <a:off x="5459281" y="2530333"/>
            <a:ext cx="773442" cy="523220"/>
          </a:xfrm>
          <a:prstGeom prst="rect">
            <a:avLst/>
          </a:prstGeom>
          <a:noFill/>
        </p:spPr>
        <p:txBody>
          <a:bodyPr wrap="square" rtlCol="0">
            <a:spAutoFit/>
          </a:bodyPr>
          <a:lstStyle/>
          <a:p>
            <a:pPr algn="ctr"/>
            <a:r>
              <a:rPr lang="en-US" sz="1400">
                <a:solidFill>
                  <a:schemeClr val="bg1"/>
                </a:solidFill>
              </a:rPr>
              <a:t>Gombe</a:t>
            </a:r>
          </a:p>
          <a:p>
            <a:pPr algn="ctr"/>
            <a:r>
              <a:rPr lang="en-US" sz="1400">
                <a:solidFill>
                  <a:schemeClr val="bg1"/>
                </a:solidFill>
              </a:rPr>
              <a:t>     74%</a:t>
            </a:r>
            <a:endParaRPr lang="en-US" sz="1600">
              <a:solidFill>
                <a:schemeClr val="bg1"/>
              </a:solidFill>
            </a:endParaRPr>
          </a:p>
        </p:txBody>
      </p:sp>
      <p:sp>
        <p:nvSpPr>
          <p:cNvPr id="48" name="TextBox 47">
            <a:extLst>
              <a:ext uri="{FF2B5EF4-FFF2-40B4-BE49-F238E27FC236}">
                <a16:creationId xmlns:a16="http://schemas.microsoft.com/office/drawing/2014/main" id="{2BD60CCB-97E3-4EE0-99F6-D8F5EF1A5104}"/>
              </a:ext>
            </a:extLst>
          </p:cNvPr>
          <p:cNvSpPr txBox="1"/>
          <p:nvPr/>
        </p:nvSpPr>
        <p:spPr>
          <a:xfrm>
            <a:off x="6775521" y="1797021"/>
            <a:ext cx="773442" cy="523220"/>
          </a:xfrm>
          <a:prstGeom prst="rect">
            <a:avLst/>
          </a:prstGeom>
          <a:noFill/>
        </p:spPr>
        <p:txBody>
          <a:bodyPr wrap="square" rtlCol="0">
            <a:spAutoFit/>
          </a:bodyPr>
          <a:lstStyle/>
          <a:p>
            <a:pPr algn="ctr"/>
            <a:r>
              <a:rPr lang="en-US" sz="1400" err="1">
                <a:solidFill>
                  <a:schemeClr val="bg1"/>
                </a:solidFill>
              </a:rPr>
              <a:t>Borno</a:t>
            </a:r>
            <a:endParaRPr lang="en-US" sz="1400">
              <a:solidFill>
                <a:schemeClr val="bg1"/>
              </a:solidFill>
            </a:endParaRPr>
          </a:p>
          <a:p>
            <a:pPr algn="ctr"/>
            <a:r>
              <a:rPr lang="en-US" sz="1400">
                <a:solidFill>
                  <a:schemeClr val="bg1"/>
                </a:solidFill>
              </a:rPr>
              <a:t>68%</a:t>
            </a:r>
            <a:endParaRPr lang="en-US" sz="1600">
              <a:solidFill>
                <a:schemeClr val="bg1"/>
              </a:solidFill>
            </a:endParaRPr>
          </a:p>
        </p:txBody>
      </p:sp>
      <p:sp>
        <p:nvSpPr>
          <p:cNvPr id="49" name="TextBox 48">
            <a:extLst>
              <a:ext uri="{FF2B5EF4-FFF2-40B4-BE49-F238E27FC236}">
                <a16:creationId xmlns:a16="http://schemas.microsoft.com/office/drawing/2014/main" id="{14E503FE-68AA-4216-BA23-65AE974E9165}"/>
              </a:ext>
            </a:extLst>
          </p:cNvPr>
          <p:cNvSpPr txBox="1"/>
          <p:nvPr/>
        </p:nvSpPr>
        <p:spPr>
          <a:xfrm>
            <a:off x="5755615" y="1552426"/>
            <a:ext cx="773442" cy="523220"/>
          </a:xfrm>
          <a:prstGeom prst="rect">
            <a:avLst/>
          </a:prstGeom>
          <a:noFill/>
        </p:spPr>
        <p:txBody>
          <a:bodyPr wrap="square" rtlCol="0">
            <a:spAutoFit/>
          </a:bodyPr>
          <a:lstStyle/>
          <a:p>
            <a:pPr algn="ctr"/>
            <a:r>
              <a:rPr lang="en-US" sz="1400" err="1"/>
              <a:t>Yobe</a:t>
            </a:r>
            <a:endParaRPr lang="en-US" sz="1400"/>
          </a:p>
          <a:p>
            <a:pPr algn="ctr"/>
            <a:r>
              <a:rPr lang="en-US" sz="1400"/>
              <a:t>79%</a:t>
            </a:r>
            <a:endParaRPr lang="en-US" sz="1600"/>
          </a:p>
        </p:txBody>
      </p:sp>
      <p:sp>
        <p:nvSpPr>
          <p:cNvPr id="50" name="TextBox 49">
            <a:extLst>
              <a:ext uri="{FF2B5EF4-FFF2-40B4-BE49-F238E27FC236}">
                <a16:creationId xmlns:a16="http://schemas.microsoft.com/office/drawing/2014/main" id="{BA3C0043-30F1-4508-9BFF-C90D6D796EF7}"/>
              </a:ext>
            </a:extLst>
          </p:cNvPr>
          <p:cNvSpPr txBox="1"/>
          <p:nvPr/>
        </p:nvSpPr>
        <p:spPr>
          <a:xfrm>
            <a:off x="4644121" y="1500090"/>
            <a:ext cx="773442" cy="523220"/>
          </a:xfrm>
          <a:prstGeom prst="rect">
            <a:avLst/>
          </a:prstGeom>
          <a:noFill/>
        </p:spPr>
        <p:txBody>
          <a:bodyPr wrap="square" rtlCol="0">
            <a:spAutoFit/>
          </a:bodyPr>
          <a:lstStyle/>
          <a:p>
            <a:pPr algn="ctr"/>
            <a:r>
              <a:rPr lang="en-US" sz="1400"/>
              <a:t>Jigawa</a:t>
            </a:r>
          </a:p>
          <a:p>
            <a:pPr algn="ctr"/>
            <a:r>
              <a:rPr lang="en-US" sz="1400"/>
              <a:t>98%</a:t>
            </a:r>
            <a:endParaRPr lang="en-US" sz="1600"/>
          </a:p>
        </p:txBody>
      </p:sp>
      <p:sp>
        <p:nvSpPr>
          <p:cNvPr id="51" name="TextBox 50">
            <a:extLst>
              <a:ext uri="{FF2B5EF4-FFF2-40B4-BE49-F238E27FC236}">
                <a16:creationId xmlns:a16="http://schemas.microsoft.com/office/drawing/2014/main" id="{C0166502-9EB5-4858-A800-FB7C4DE069EE}"/>
              </a:ext>
            </a:extLst>
          </p:cNvPr>
          <p:cNvSpPr txBox="1"/>
          <p:nvPr/>
        </p:nvSpPr>
        <p:spPr>
          <a:xfrm>
            <a:off x="4081033" y="1842654"/>
            <a:ext cx="773442" cy="523220"/>
          </a:xfrm>
          <a:prstGeom prst="rect">
            <a:avLst/>
          </a:prstGeom>
          <a:noFill/>
        </p:spPr>
        <p:txBody>
          <a:bodyPr wrap="square" rtlCol="0">
            <a:spAutoFit/>
          </a:bodyPr>
          <a:lstStyle/>
          <a:p>
            <a:pPr algn="ctr"/>
            <a:r>
              <a:rPr lang="en-US" sz="1400"/>
              <a:t>Kano</a:t>
            </a:r>
          </a:p>
          <a:p>
            <a:pPr algn="ctr"/>
            <a:r>
              <a:rPr lang="en-US" sz="1400"/>
              <a:t>85%</a:t>
            </a:r>
            <a:endParaRPr lang="en-US" sz="1600"/>
          </a:p>
        </p:txBody>
      </p:sp>
      <p:sp>
        <p:nvSpPr>
          <p:cNvPr id="52" name="TextBox 51">
            <a:extLst>
              <a:ext uri="{FF2B5EF4-FFF2-40B4-BE49-F238E27FC236}">
                <a16:creationId xmlns:a16="http://schemas.microsoft.com/office/drawing/2014/main" id="{0A86DA38-1941-47D2-81C2-C4D5B96D9827}"/>
              </a:ext>
            </a:extLst>
          </p:cNvPr>
          <p:cNvSpPr txBox="1"/>
          <p:nvPr/>
        </p:nvSpPr>
        <p:spPr>
          <a:xfrm>
            <a:off x="3526920" y="1325224"/>
            <a:ext cx="773442" cy="523220"/>
          </a:xfrm>
          <a:prstGeom prst="rect">
            <a:avLst/>
          </a:prstGeom>
          <a:noFill/>
        </p:spPr>
        <p:txBody>
          <a:bodyPr wrap="square" rtlCol="0">
            <a:spAutoFit/>
          </a:bodyPr>
          <a:lstStyle/>
          <a:p>
            <a:pPr algn="ctr"/>
            <a:r>
              <a:rPr lang="en-US" sz="1400"/>
              <a:t>Katsina</a:t>
            </a:r>
          </a:p>
          <a:p>
            <a:pPr algn="ctr"/>
            <a:r>
              <a:rPr lang="en-US" sz="1400"/>
              <a:t>92%</a:t>
            </a:r>
            <a:endParaRPr lang="en-US" sz="1600"/>
          </a:p>
        </p:txBody>
      </p:sp>
      <p:sp>
        <p:nvSpPr>
          <p:cNvPr id="53" name="TextBox 52">
            <a:extLst>
              <a:ext uri="{FF2B5EF4-FFF2-40B4-BE49-F238E27FC236}">
                <a16:creationId xmlns:a16="http://schemas.microsoft.com/office/drawing/2014/main" id="{222F24C0-F610-47AB-A35A-0678C4808316}"/>
              </a:ext>
            </a:extLst>
          </p:cNvPr>
          <p:cNvSpPr txBox="1"/>
          <p:nvPr/>
        </p:nvSpPr>
        <p:spPr>
          <a:xfrm>
            <a:off x="2798632" y="1770613"/>
            <a:ext cx="773442" cy="523220"/>
          </a:xfrm>
          <a:prstGeom prst="rect">
            <a:avLst/>
          </a:prstGeom>
          <a:noFill/>
        </p:spPr>
        <p:txBody>
          <a:bodyPr wrap="square" rtlCol="0">
            <a:spAutoFit/>
          </a:bodyPr>
          <a:lstStyle/>
          <a:p>
            <a:pPr algn="ctr"/>
            <a:r>
              <a:rPr lang="en-US" sz="1400"/>
              <a:t>Zamfara</a:t>
            </a:r>
          </a:p>
          <a:p>
            <a:pPr algn="ctr"/>
            <a:r>
              <a:rPr lang="en-US" sz="1400"/>
              <a:t>78%</a:t>
            </a:r>
            <a:endParaRPr lang="en-US" sz="1600"/>
          </a:p>
        </p:txBody>
      </p:sp>
      <p:sp>
        <p:nvSpPr>
          <p:cNvPr id="54" name="TextBox 53">
            <a:extLst>
              <a:ext uri="{FF2B5EF4-FFF2-40B4-BE49-F238E27FC236}">
                <a16:creationId xmlns:a16="http://schemas.microsoft.com/office/drawing/2014/main" id="{9E249A7E-52F0-43FF-80D6-3AF93DEE9F08}"/>
              </a:ext>
            </a:extLst>
          </p:cNvPr>
          <p:cNvSpPr txBox="1"/>
          <p:nvPr/>
        </p:nvSpPr>
        <p:spPr>
          <a:xfrm>
            <a:off x="3622296" y="2503252"/>
            <a:ext cx="773442" cy="523220"/>
          </a:xfrm>
          <a:prstGeom prst="rect">
            <a:avLst/>
          </a:prstGeom>
          <a:noFill/>
        </p:spPr>
        <p:txBody>
          <a:bodyPr wrap="square" rtlCol="0">
            <a:spAutoFit/>
          </a:bodyPr>
          <a:lstStyle/>
          <a:p>
            <a:pPr algn="ctr"/>
            <a:r>
              <a:rPr lang="en-US" sz="1400"/>
              <a:t>Kaduna</a:t>
            </a:r>
          </a:p>
          <a:p>
            <a:pPr algn="ctr"/>
            <a:r>
              <a:rPr lang="en-US" sz="1400"/>
              <a:t>79%</a:t>
            </a:r>
            <a:endParaRPr lang="en-US" sz="1600"/>
          </a:p>
        </p:txBody>
      </p:sp>
      <p:sp>
        <p:nvSpPr>
          <p:cNvPr id="55" name="TextBox 54">
            <a:extLst>
              <a:ext uri="{FF2B5EF4-FFF2-40B4-BE49-F238E27FC236}">
                <a16:creationId xmlns:a16="http://schemas.microsoft.com/office/drawing/2014/main" id="{5DD62D43-1C7B-4B63-AA67-C981CE0A45AD}"/>
              </a:ext>
            </a:extLst>
          </p:cNvPr>
          <p:cNvSpPr txBox="1"/>
          <p:nvPr/>
        </p:nvSpPr>
        <p:spPr>
          <a:xfrm>
            <a:off x="3782288" y="3676060"/>
            <a:ext cx="991448" cy="523220"/>
          </a:xfrm>
          <a:prstGeom prst="rect">
            <a:avLst/>
          </a:prstGeom>
          <a:noFill/>
        </p:spPr>
        <p:txBody>
          <a:bodyPr wrap="square" rtlCol="0">
            <a:spAutoFit/>
          </a:bodyPr>
          <a:lstStyle/>
          <a:p>
            <a:pPr algn="ctr"/>
            <a:r>
              <a:rPr lang="en-US" sz="1400"/>
              <a:t>Nasarawa</a:t>
            </a:r>
          </a:p>
          <a:p>
            <a:pPr algn="ctr"/>
            <a:r>
              <a:rPr lang="en-US" sz="1400"/>
              <a:t>77%</a:t>
            </a:r>
            <a:endParaRPr lang="en-US" sz="1600"/>
          </a:p>
        </p:txBody>
      </p:sp>
      <p:sp>
        <p:nvSpPr>
          <p:cNvPr id="56" name="TextBox 55">
            <a:extLst>
              <a:ext uri="{FF2B5EF4-FFF2-40B4-BE49-F238E27FC236}">
                <a16:creationId xmlns:a16="http://schemas.microsoft.com/office/drawing/2014/main" id="{BA00836E-84C0-4BF2-8231-A66A5ECFEF42}"/>
              </a:ext>
            </a:extLst>
          </p:cNvPr>
          <p:cNvSpPr txBox="1"/>
          <p:nvPr/>
        </p:nvSpPr>
        <p:spPr>
          <a:xfrm>
            <a:off x="2436958" y="2791943"/>
            <a:ext cx="773442" cy="523220"/>
          </a:xfrm>
          <a:prstGeom prst="rect">
            <a:avLst/>
          </a:prstGeom>
          <a:noFill/>
        </p:spPr>
        <p:txBody>
          <a:bodyPr wrap="square" rtlCol="0">
            <a:spAutoFit/>
          </a:bodyPr>
          <a:lstStyle/>
          <a:p>
            <a:pPr algn="ctr"/>
            <a:r>
              <a:rPr lang="en-US" sz="1400">
                <a:solidFill>
                  <a:schemeClr val="bg1"/>
                </a:solidFill>
              </a:rPr>
              <a:t>Niger</a:t>
            </a:r>
          </a:p>
          <a:p>
            <a:pPr algn="ctr"/>
            <a:r>
              <a:rPr lang="en-US" sz="1400">
                <a:solidFill>
                  <a:schemeClr val="bg1"/>
                </a:solidFill>
              </a:rPr>
              <a:t>47%</a:t>
            </a:r>
            <a:endParaRPr lang="en-US" sz="1600">
              <a:solidFill>
                <a:schemeClr val="bg1"/>
              </a:solidFill>
            </a:endParaRPr>
          </a:p>
        </p:txBody>
      </p:sp>
      <p:sp>
        <p:nvSpPr>
          <p:cNvPr id="57" name="TextBox 56">
            <a:extLst>
              <a:ext uri="{FF2B5EF4-FFF2-40B4-BE49-F238E27FC236}">
                <a16:creationId xmlns:a16="http://schemas.microsoft.com/office/drawing/2014/main" id="{93A11517-6E4D-422B-BA25-FB0C9CA13949}"/>
              </a:ext>
            </a:extLst>
          </p:cNvPr>
          <p:cNvSpPr txBox="1"/>
          <p:nvPr/>
        </p:nvSpPr>
        <p:spPr>
          <a:xfrm>
            <a:off x="2245730" y="1067556"/>
            <a:ext cx="773442" cy="523220"/>
          </a:xfrm>
          <a:prstGeom prst="rect">
            <a:avLst/>
          </a:prstGeom>
          <a:noFill/>
        </p:spPr>
        <p:txBody>
          <a:bodyPr wrap="square" rtlCol="0">
            <a:spAutoFit/>
          </a:bodyPr>
          <a:lstStyle/>
          <a:p>
            <a:pPr algn="ctr"/>
            <a:r>
              <a:rPr lang="en-US" sz="1400"/>
              <a:t>Sokoto</a:t>
            </a:r>
          </a:p>
          <a:p>
            <a:pPr algn="ctr"/>
            <a:r>
              <a:rPr lang="en-US" sz="1400"/>
              <a:t>87%</a:t>
            </a:r>
            <a:endParaRPr lang="en-US" sz="1600"/>
          </a:p>
        </p:txBody>
      </p:sp>
      <p:sp>
        <p:nvSpPr>
          <p:cNvPr id="58" name="TextBox 57">
            <a:extLst>
              <a:ext uri="{FF2B5EF4-FFF2-40B4-BE49-F238E27FC236}">
                <a16:creationId xmlns:a16="http://schemas.microsoft.com/office/drawing/2014/main" id="{1CDF170B-DC92-4C62-97DB-91999E2357D0}"/>
              </a:ext>
            </a:extLst>
          </p:cNvPr>
          <p:cNvSpPr txBox="1"/>
          <p:nvPr/>
        </p:nvSpPr>
        <p:spPr>
          <a:xfrm>
            <a:off x="1567979" y="1579851"/>
            <a:ext cx="773442" cy="523220"/>
          </a:xfrm>
          <a:prstGeom prst="rect">
            <a:avLst/>
          </a:prstGeom>
          <a:noFill/>
        </p:spPr>
        <p:txBody>
          <a:bodyPr wrap="square" rtlCol="0">
            <a:spAutoFit/>
          </a:bodyPr>
          <a:lstStyle/>
          <a:p>
            <a:pPr algn="ctr"/>
            <a:r>
              <a:rPr lang="en-US" sz="1400"/>
              <a:t>Kebbi</a:t>
            </a:r>
          </a:p>
          <a:p>
            <a:pPr algn="ctr"/>
            <a:r>
              <a:rPr lang="en-US" sz="1400"/>
              <a:t>98%</a:t>
            </a:r>
            <a:endParaRPr lang="en-US" sz="1600"/>
          </a:p>
        </p:txBody>
      </p:sp>
      <p:sp>
        <p:nvSpPr>
          <p:cNvPr id="59" name="TextBox 58">
            <a:extLst>
              <a:ext uri="{FF2B5EF4-FFF2-40B4-BE49-F238E27FC236}">
                <a16:creationId xmlns:a16="http://schemas.microsoft.com/office/drawing/2014/main" id="{77891FA9-67C4-4822-824D-6EB84727DE99}"/>
              </a:ext>
            </a:extLst>
          </p:cNvPr>
          <p:cNvSpPr txBox="1"/>
          <p:nvPr/>
        </p:nvSpPr>
        <p:spPr>
          <a:xfrm>
            <a:off x="529887" y="2637657"/>
            <a:ext cx="938548" cy="523220"/>
          </a:xfrm>
          <a:prstGeom prst="rect">
            <a:avLst/>
          </a:prstGeom>
          <a:noFill/>
        </p:spPr>
        <p:txBody>
          <a:bodyPr wrap="square" rtlCol="0">
            <a:spAutoFit/>
          </a:bodyPr>
          <a:lstStyle/>
          <a:p>
            <a:pPr algn="ctr"/>
            <a:r>
              <a:rPr lang="en-US" sz="1400"/>
              <a:t>FCT-Abuja</a:t>
            </a:r>
          </a:p>
          <a:p>
            <a:pPr algn="ctr"/>
            <a:r>
              <a:rPr lang="en-US" sz="1400"/>
              <a:t>40%</a:t>
            </a:r>
            <a:endParaRPr lang="en-US" sz="1600"/>
          </a:p>
        </p:txBody>
      </p:sp>
      <p:sp>
        <p:nvSpPr>
          <p:cNvPr id="60" name="TextBox 59">
            <a:extLst>
              <a:ext uri="{FF2B5EF4-FFF2-40B4-BE49-F238E27FC236}">
                <a16:creationId xmlns:a16="http://schemas.microsoft.com/office/drawing/2014/main" id="{186C5425-2E18-467F-BEC9-291FB499F068}"/>
              </a:ext>
            </a:extLst>
          </p:cNvPr>
          <p:cNvSpPr txBox="1"/>
          <p:nvPr/>
        </p:nvSpPr>
        <p:spPr>
          <a:xfrm>
            <a:off x="1982078" y="3564797"/>
            <a:ext cx="773442" cy="523220"/>
          </a:xfrm>
          <a:prstGeom prst="rect">
            <a:avLst/>
          </a:prstGeom>
          <a:noFill/>
        </p:spPr>
        <p:txBody>
          <a:bodyPr wrap="square" rtlCol="0">
            <a:spAutoFit/>
          </a:bodyPr>
          <a:lstStyle/>
          <a:p>
            <a:pPr algn="ctr"/>
            <a:r>
              <a:rPr lang="en-US" sz="1400" err="1">
                <a:solidFill>
                  <a:schemeClr val="bg1"/>
                </a:solidFill>
              </a:rPr>
              <a:t>Kwara</a:t>
            </a:r>
            <a:endParaRPr lang="en-US" sz="1400">
              <a:solidFill>
                <a:schemeClr val="bg1"/>
              </a:solidFill>
            </a:endParaRPr>
          </a:p>
          <a:p>
            <a:pPr algn="ctr"/>
            <a:r>
              <a:rPr lang="en-US" sz="1400">
                <a:solidFill>
                  <a:schemeClr val="bg1"/>
                </a:solidFill>
              </a:rPr>
              <a:t>66%</a:t>
            </a:r>
            <a:endParaRPr lang="en-US" sz="1600">
              <a:solidFill>
                <a:schemeClr val="bg1"/>
              </a:solidFill>
            </a:endParaRPr>
          </a:p>
        </p:txBody>
      </p:sp>
      <p:sp>
        <p:nvSpPr>
          <p:cNvPr id="61" name="TextBox 60">
            <a:extLst>
              <a:ext uri="{FF2B5EF4-FFF2-40B4-BE49-F238E27FC236}">
                <a16:creationId xmlns:a16="http://schemas.microsoft.com/office/drawing/2014/main" id="{C1256E56-1B45-4357-ABB5-B77DA3A0F2DD}"/>
              </a:ext>
            </a:extLst>
          </p:cNvPr>
          <p:cNvSpPr txBox="1"/>
          <p:nvPr/>
        </p:nvSpPr>
        <p:spPr>
          <a:xfrm>
            <a:off x="1266007" y="3820142"/>
            <a:ext cx="773442" cy="523220"/>
          </a:xfrm>
          <a:prstGeom prst="rect">
            <a:avLst/>
          </a:prstGeom>
          <a:noFill/>
        </p:spPr>
        <p:txBody>
          <a:bodyPr wrap="square" rtlCol="0">
            <a:spAutoFit/>
          </a:bodyPr>
          <a:lstStyle/>
          <a:p>
            <a:pPr algn="ctr"/>
            <a:r>
              <a:rPr lang="en-US" sz="1400">
                <a:solidFill>
                  <a:schemeClr val="bg1"/>
                </a:solidFill>
              </a:rPr>
              <a:t>Oyo</a:t>
            </a:r>
          </a:p>
          <a:p>
            <a:pPr algn="ctr"/>
            <a:r>
              <a:rPr lang="en-US" sz="1400">
                <a:solidFill>
                  <a:schemeClr val="bg1"/>
                </a:solidFill>
              </a:rPr>
              <a:t>51%</a:t>
            </a:r>
            <a:endParaRPr lang="en-US" sz="1600">
              <a:solidFill>
                <a:schemeClr val="bg1"/>
              </a:solidFill>
            </a:endParaRPr>
          </a:p>
        </p:txBody>
      </p:sp>
      <p:sp>
        <p:nvSpPr>
          <p:cNvPr id="62" name="TextBox 61">
            <a:extLst>
              <a:ext uri="{FF2B5EF4-FFF2-40B4-BE49-F238E27FC236}">
                <a16:creationId xmlns:a16="http://schemas.microsoft.com/office/drawing/2014/main" id="{54DBB014-6BED-4253-AB0A-39805ABC0222}"/>
              </a:ext>
            </a:extLst>
          </p:cNvPr>
          <p:cNvSpPr txBox="1"/>
          <p:nvPr/>
        </p:nvSpPr>
        <p:spPr>
          <a:xfrm>
            <a:off x="4193386" y="4335988"/>
            <a:ext cx="773442" cy="523220"/>
          </a:xfrm>
          <a:prstGeom prst="rect">
            <a:avLst/>
          </a:prstGeom>
          <a:noFill/>
        </p:spPr>
        <p:txBody>
          <a:bodyPr wrap="square" rtlCol="0">
            <a:spAutoFit/>
          </a:bodyPr>
          <a:lstStyle/>
          <a:p>
            <a:pPr algn="ctr"/>
            <a:r>
              <a:rPr lang="en-US" sz="1400">
                <a:solidFill>
                  <a:schemeClr val="bg1"/>
                </a:solidFill>
              </a:rPr>
              <a:t>Benue</a:t>
            </a:r>
          </a:p>
          <a:p>
            <a:pPr algn="ctr"/>
            <a:r>
              <a:rPr lang="en-US" sz="1400">
                <a:solidFill>
                  <a:schemeClr val="bg1"/>
                </a:solidFill>
              </a:rPr>
              <a:t>64%</a:t>
            </a:r>
            <a:endParaRPr lang="en-US" sz="1600">
              <a:solidFill>
                <a:schemeClr val="bg1"/>
              </a:solidFill>
            </a:endParaRPr>
          </a:p>
        </p:txBody>
      </p:sp>
      <p:sp>
        <p:nvSpPr>
          <p:cNvPr id="63" name="TextBox 62">
            <a:extLst>
              <a:ext uri="{FF2B5EF4-FFF2-40B4-BE49-F238E27FC236}">
                <a16:creationId xmlns:a16="http://schemas.microsoft.com/office/drawing/2014/main" id="{9A0C0D7D-D7D2-4E5B-8506-B949C08D11AF}"/>
              </a:ext>
            </a:extLst>
          </p:cNvPr>
          <p:cNvSpPr txBox="1"/>
          <p:nvPr/>
        </p:nvSpPr>
        <p:spPr>
          <a:xfrm>
            <a:off x="2938339" y="4036616"/>
            <a:ext cx="773442" cy="523220"/>
          </a:xfrm>
          <a:prstGeom prst="rect">
            <a:avLst/>
          </a:prstGeom>
          <a:noFill/>
        </p:spPr>
        <p:txBody>
          <a:bodyPr wrap="square" rtlCol="0">
            <a:spAutoFit/>
          </a:bodyPr>
          <a:lstStyle/>
          <a:p>
            <a:pPr algn="ctr"/>
            <a:r>
              <a:rPr lang="en-US" sz="1400">
                <a:solidFill>
                  <a:schemeClr val="bg1"/>
                </a:solidFill>
              </a:rPr>
              <a:t>Kogi</a:t>
            </a:r>
          </a:p>
          <a:p>
            <a:pPr algn="ctr"/>
            <a:r>
              <a:rPr lang="en-US" sz="1400">
                <a:solidFill>
                  <a:schemeClr val="bg1"/>
                </a:solidFill>
              </a:rPr>
              <a:t>69%</a:t>
            </a:r>
            <a:endParaRPr lang="en-US" sz="1600">
              <a:solidFill>
                <a:schemeClr val="bg1"/>
              </a:solidFill>
            </a:endParaRPr>
          </a:p>
        </p:txBody>
      </p:sp>
      <p:sp>
        <p:nvSpPr>
          <p:cNvPr id="64" name="TextBox 63">
            <a:extLst>
              <a:ext uri="{FF2B5EF4-FFF2-40B4-BE49-F238E27FC236}">
                <a16:creationId xmlns:a16="http://schemas.microsoft.com/office/drawing/2014/main" id="{50370E91-9E97-441A-B763-84F485DA0B07}"/>
              </a:ext>
            </a:extLst>
          </p:cNvPr>
          <p:cNvSpPr txBox="1"/>
          <p:nvPr/>
        </p:nvSpPr>
        <p:spPr>
          <a:xfrm>
            <a:off x="3982997" y="5272294"/>
            <a:ext cx="773442" cy="738664"/>
          </a:xfrm>
          <a:prstGeom prst="rect">
            <a:avLst/>
          </a:prstGeom>
          <a:noFill/>
        </p:spPr>
        <p:txBody>
          <a:bodyPr wrap="square" rtlCol="0">
            <a:spAutoFit/>
          </a:bodyPr>
          <a:lstStyle/>
          <a:p>
            <a:pPr algn="ctr"/>
            <a:r>
              <a:rPr lang="en-US" sz="1400">
                <a:solidFill>
                  <a:schemeClr val="bg1"/>
                </a:solidFill>
              </a:rPr>
              <a:t>Cross</a:t>
            </a:r>
          </a:p>
          <a:p>
            <a:pPr algn="ctr"/>
            <a:r>
              <a:rPr lang="en-US" sz="1400">
                <a:solidFill>
                  <a:schemeClr val="bg1"/>
                </a:solidFill>
              </a:rPr>
              <a:t>River</a:t>
            </a:r>
          </a:p>
          <a:p>
            <a:pPr algn="ctr"/>
            <a:r>
              <a:rPr lang="en-US" sz="1400">
                <a:solidFill>
                  <a:schemeClr val="bg1"/>
                </a:solidFill>
              </a:rPr>
              <a:t>58%</a:t>
            </a:r>
            <a:endParaRPr lang="en-US" sz="1600">
              <a:solidFill>
                <a:schemeClr val="bg1"/>
              </a:solidFill>
            </a:endParaRPr>
          </a:p>
        </p:txBody>
      </p:sp>
      <p:sp>
        <p:nvSpPr>
          <p:cNvPr id="65" name="TextBox 64">
            <a:extLst>
              <a:ext uri="{FF2B5EF4-FFF2-40B4-BE49-F238E27FC236}">
                <a16:creationId xmlns:a16="http://schemas.microsoft.com/office/drawing/2014/main" id="{74ACE189-43EA-4DB4-A14A-09003B01843C}"/>
              </a:ext>
            </a:extLst>
          </p:cNvPr>
          <p:cNvSpPr txBox="1"/>
          <p:nvPr/>
        </p:nvSpPr>
        <p:spPr>
          <a:xfrm>
            <a:off x="4204593" y="6033737"/>
            <a:ext cx="1033129" cy="523220"/>
          </a:xfrm>
          <a:prstGeom prst="rect">
            <a:avLst/>
          </a:prstGeom>
          <a:noFill/>
        </p:spPr>
        <p:txBody>
          <a:bodyPr wrap="square" rtlCol="0">
            <a:spAutoFit/>
          </a:bodyPr>
          <a:lstStyle/>
          <a:p>
            <a:pPr algn="ctr"/>
            <a:r>
              <a:rPr lang="en-US" sz="1400" err="1"/>
              <a:t>Akwa</a:t>
            </a:r>
            <a:r>
              <a:rPr lang="en-US" sz="1400"/>
              <a:t> Ibom</a:t>
            </a:r>
          </a:p>
          <a:p>
            <a:pPr algn="ctr"/>
            <a:r>
              <a:rPr lang="en-US" sz="1400"/>
              <a:t>56%</a:t>
            </a:r>
            <a:endParaRPr lang="en-US" sz="1600"/>
          </a:p>
        </p:txBody>
      </p:sp>
      <p:sp>
        <p:nvSpPr>
          <p:cNvPr id="66" name="TextBox 65">
            <a:extLst>
              <a:ext uri="{FF2B5EF4-FFF2-40B4-BE49-F238E27FC236}">
                <a16:creationId xmlns:a16="http://schemas.microsoft.com/office/drawing/2014/main" id="{44AAE5CC-7E75-4DFC-AD32-34290ACBC2BE}"/>
              </a:ext>
            </a:extLst>
          </p:cNvPr>
          <p:cNvSpPr txBox="1"/>
          <p:nvPr/>
        </p:nvSpPr>
        <p:spPr>
          <a:xfrm>
            <a:off x="3330204" y="5297966"/>
            <a:ext cx="582069" cy="523220"/>
          </a:xfrm>
          <a:prstGeom prst="rect">
            <a:avLst/>
          </a:prstGeom>
          <a:noFill/>
        </p:spPr>
        <p:txBody>
          <a:bodyPr wrap="square" rtlCol="0">
            <a:spAutoFit/>
          </a:bodyPr>
          <a:lstStyle/>
          <a:p>
            <a:pPr algn="ctr"/>
            <a:r>
              <a:rPr lang="en-US" sz="1400">
                <a:solidFill>
                  <a:schemeClr val="bg1"/>
                </a:solidFill>
              </a:rPr>
              <a:t> Imo</a:t>
            </a:r>
          </a:p>
          <a:p>
            <a:pPr algn="ctr"/>
            <a:r>
              <a:rPr lang="en-US" sz="1400">
                <a:solidFill>
                  <a:schemeClr val="bg1"/>
                </a:solidFill>
              </a:rPr>
              <a:t>55%</a:t>
            </a:r>
            <a:endParaRPr lang="en-US" sz="1600">
              <a:solidFill>
                <a:schemeClr val="bg1"/>
              </a:solidFill>
            </a:endParaRPr>
          </a:p>
        </p:txBody>
      </p:sp>
      <p:sp>
        <p:nvSpPr>
          <p:cNvPr id="67" name="TextBox 66">
            <a:extLst>
              <a:ext uri="{FF2B5EF4-FFF2-40B4-BE49-F238E27FC236}">
                <a16:creationId xmlns:a16="http://schemas.microsoft.com/office/drawing/2014/main" id="{57CF305E-9C51-48F9-B08C-5E6D5F3DC1B0}"/>
              </a:ext>
            </a:extLst>
          </p:cNvPr>
          <p:cNvSpPr txBox="1"/>
          <p:nvPr/>
        </p:nvSpPr>
        <p:spPr>
          <a:xfrm>
            <a:off x="1074121" y="4487469"/>
            <a:ext cx="773442" cy="523220"/>
          </a:xfrm>
          <a:prstGeom prst="rect">
            <a:avLst/>
          </a:prstGeom>
          <a:noFill/>
        </p:spPr>
        <p:txBody>
          <a:bodyPr wrap="square" rtlCol="0">
            <a:spAutoFit/>
          </a:bodyPr>
          <a:lstStyle/>
          <a:p>
            <a:pPr algn="ctr"/>
            <a:r>
              <a:rPr lang="en-US" sz="1400">
                <a:solidFill>
                  <a:schemeClr val="bg1"/>
                </a:solidFill>
              </a:rPr>
              <a:t>Ogun</a:t>
            </a:r>
          </a:p>
          <a:p>
            <a:pPr algn="ctr"/>
            <a:r>
              <a:rPr lang="en-US" sz="1400">
                <a:solidFill>
                  <a:schemeClr val="bg1"/>
                </a:solidFill>
              </a:rPr>
              <a:t>48%</a:t>
            </a:r>
            <a:endParaRPr lang="en-US" sz="1600">
              <a:solidFill>
                <a:schemeClr val="bg1"/>
              </a:solidFill>
            </a:endParaRPr>
          </a:p>
        </p:txBody>
      </p:sp>
      <p:sp>
        <p:nvSpPr>
          <p:cNvPr id="68" name="TextBox 67">
            <a:extLst>
              <a:ext uri="{FF2B5EF4-FFF2-40B4-BE49-F238E27FC236}">
                <a16:creationId xmlns:a16="http://schemas.microsoft.com/office/drawing/2014/main" id="{5B5A78A2-216F-4437-BBD3-FECB7F3298B2}"/>
              </a:ext>
            </a:extLst>
          </p:cNvPr>
          <p:cNvSpPr txBox="1"/>
          <p:nvPr/>
        </p:nvSpPr>
        <p:spPr>
          <a:xfrm>
            <a:off x="1882244" y="4209339"/>
            <a:ext cx="562794" cy="523220"/>
          </a:xfrm>
          <a:prstGeom prst="rect">
            <a:avLst/>
          </a:prstGeom>
          <a:noFill/>
        </p:spPr>
        <p:txBody>
          <a:bodyPr wrap="square" rtlCol="0">
            <a:spAutoFit/>
          </a:bodyPr>
          <a:lstStyle/>
          <a:p>
            <a:pPr algn="ctr"/>
            <a:r>
              <a:rPr lang="en-US" sz="1400">
                <a:solidFill>
                  <a:schemeClr val="bg1"/>
                </a:solidFill>
              </a:rPr>
              <a:t>Osun</a:t>
            </a:r>
          </a:p>
          <a:p>
            <a:pPr algn="ctr"/>
            <a:r>
              <a:rPr lang="en-US" sz="1400">
                <a:solidFill>
                  <a:schemeClr val="bg1"/>
                </a:solidFill>
              </a:rPr>
              <a:t>42%</a:t>
            </a:r>
            <a:endParaRPr lang="en-US" sz="1600">
              <a:solidFill>
                <a:schemeClr val="bg1"/>
              </a:solidFill>
            </a:endParaRPr>
          </a:p>
        </p:txBody>
      </p:sp>
      <p:sp>
        <p:nvSpPr>
          <p:cNvPr id="69" name="TextBox 68">
            <a:extLst>
              <a:ext uri="{FF2B5EF4-FFF2-40B4-BE49-F238E27FC236}">
                <a16:creationId xmlns:a16="http://schemas.microsoft.com/office/drawing/2014/main" id="{09DD1E90-C3C1-464A-BA1F-9C2BE09B6ABD}"/>
              </a:ext>
            </a:extLst>
          </p:cNvPr>
          <p:cNvSpPr txBox="1"/>
          <p:nvPr/>
        </p:nvSpPr>
        <p:spPr>
          <a:xfrm>
            <a:off x="2221137" y="4093314"/>
            <a:ext cx="773442" cy="523220"/>
          </a:xfrm>
          <a:prstGeom prst="rect">
            <a:avLst/>
          </a:prstGeom>
          <a:noFill/>
        </p:spPr>
        <p:txBody>
          <a:bodyPr wrap="square" rtlCol="0">
            <a:spAutoFit/>
          </a:bodyPr>
          <a:lstStyle/>
          <a:p>
            <a:pPr algn="ctr"/>
            <a:r>
              <a:rPr lang="en-US" sz="1400">
                <a:solidFill>
                  <a:schemeClr val="bg1"/>
                </a:solidFill>
              </a:rPr>
              <a:t>Ekiti</a:t>
            </a:r>
          </a:p>
          <a:p>
            <a:pPr algn="ctr"/>
            <a:r>
              <a:rPr lang="en-US" sz="1400">
                <a:solidFill>
                  <a:schemeClr val="bg1"/>
                </a:solidFill>
              </a:rPr>
              <a:t>45%</a:t>
            </a:r>
            <a:endParaRPr lang="en-US" sz="1600">
              <a:solidFill>
                <a:schemeClr val="bg1"/>
              </a:solidFill>
            </a:endParaRPr>
          </a:p>
        </p:txBody>
      </p:sp>
      <p:sp>
        <p:nvSpPr>
          <p:cNvPr id="70" name="TextBox 69">
            <a:extLst>
              <a:ext uri="{FF2B5EF4-FFF2-40B4-BE49-F238E27FC236}">
                <a16:creationId xmlns:a16="http://schemas.microsoft.com/office/drawing/2014/main" id="{1A7555CB-C94F-4F6B-9A41-3E33E1874A7B}"/>
              </a:ext>
            </a:extLst>
          </p:cNvPr>
          <p:cNvSpPr txBox="1"/>
          <p:nvPr/>
        </p:nvSpPr>
        <p:spPr>
          <a:xfrm>
            <a:off x="2161805" y="4597757"/>
            <a:ext cx="773442" cy="523220"/>
          </a:xfrm>
          <a:prstGeom prst="rect">
            <a:avLst/>
          </a:prstGeom>
          <a:noFill/>
        </p:spPr>
        <p:txBody>
          <a:bodyPr wrap="square" rtlCol="0">
            <a:spAutoFit/>
          </a:bodyPr>
          <a:lstStyle/>
          <a:p>
            <a:r>
              <a:rPr lang="en-US" sz="1400"/>
              <a:t>Ondo</a:t>
            </a:r>
          </a:p>
          <a:p>
            <a:r>
              <a:rPr lang="en-US" sz="1400"/>
              <a:t>80%</a:t>
            </a:r>
            <a:endParaRPr lang="en-US" sz="1600"/>
          </a:p>
        </p:txBody>
      </p:sp>
      <p:sp>
        <p:nvSpPr>
          <p:cNvPr id="71" name="TextBox 70">
            <a:extLst>
              <a:ext uri="{FF2B5EF4-FFF2-40B4-BE49-F238E27FC236}">
                <a16:creationId xmlns:a16="http://schemas.microsoft.com/office/drawing/2014/main" id="{82B987EA-363D-46EC-BC6A-479AEC6442F1}"/>
              </a:ext>
            </a:extLst>
          </p:cNvPr>
          <p:cNvSpPr txBox="1"/>
          <p:nvPr/>
        </p:nvSpPr>
        <p:spPr>
          <a:xfrm>
            <a:off x="2723582" y="4618679"/>
            <a:ext cx="773442" cy="523220"/>
          </a:xfrm>
          <a:prstGeom prst="rect">
            <a:avLst/>
          </a:prstGeom>
          <a:noFill/>
        </p:spPr>
        <p:txBody>
          <a:bodyPr wrap="square" rtlCol="0">
            <a:spAutoFit/>
          </a:bodyPr>
          <a:lstStyle/>
          <a:p>
            <a:pPr algn="ctr"/>
            <a:r>
              <a:rPr lang="en-US" sz="1400">
                <a:solidFill>
                  <a:schemeClr val="bg1"/>
                </a:solidFill>
              </a:rPr>
              <a:t>Edo</a:t>
            </a:r>
          </a:p>
          <a:p>
            <a:pPr algn="ctr"/>
            <a:r>
              <a:rPr lang="en-US" sz="1400">
                <a:solidFill>
                  <a:schemeClr val="bg1"/>
                </a:solidFill>
              </a:rPr>
              <a:t>57%</a:t>
            </a:r>
            <a:endParaRPr lang="en-US" sz="1600">
              <a:solidFill>
                <a:schemeClr val="bg1"/>
              </a:solidFill>
            </a:endParaRPr>
          </a:p>
        </p:txBody>
      </p:sp>
      <p:sp>
        <p:nvSpPr>
          <p:cNvPr id="72" name="TextBox 71">
            <a:extLst>
              <a:ext uri="{FF2B5EF4-FFF2-40B4-BE49-F238E27FC236}">
                <a16:creationId xmlns:a16="http://schemas.microsoft.com/office/drawing/2014/main" id="{35F9D2D1-F9B1-4137-9666-8E4CFAFA214D}"/>
              </a:ext>
            </a:extLst>
          </p:cNvPr>
          <p:cNvSpPr txBox="1"/>
          <p:nvPr/>
        </p:nvSpPr>
        <p:spPr>
          <a:xfrm>
            <a:off x="2580767" y="5368230"/>
            <a:ext cx="773442" cy="523220"/>
          </a:xfrm>
          <a:prstGeom prst="rect">
            <a:avLst/>
          </a:prstGeom>
          <a:noFill/>
        </p:spPr>
        <p:txBody>
          <a:bodyPr wrap="square" rtlCol="0">
            <a:spAutoFit/>
          </a:bodyPr>
          <a:lstStyle/>
          <a:p>
            <a:pPr algn="ctr"/>
            <a:r>
              <a:rPr lang="en-US" sz="1400">
                <a:solidFill>
                  <a:schemeClr val="bg1"/>
                </a:solidFill>
              </a:rPr>
              <a:t>  Delta</a:t>
            </a:r>
          </a:p>
          <a:p>
            <a:pPr algn="ctr"/>
            <a:r>
              <a:rPr lang="en-US" sz="1400">
                <a:solidFill>
                  <a:schemeClr val="bg1"/>
                </a:solidFill>
              </a:rPr>
              <a:t>39%</a:t>
            </a:r>
            <a:endParaRPr lang="en-US" sz="1600">
              <a:solidFill>
                <a:schemeClr val="bg1"/>
              </a:solidFill>
            </a:endParaRPr>
          </a:p>
        </p:txBody>
      </p:sp>
      <p:sp>
        <p:nvSpPr>
          <p:cNvPr id="73" name="TextBox 72">
            <a:extLst>
              <a:ext uri="{FF2B5EF4-FFF2-40B4-BE49-F238E27FC236}">
                <a16:creationId xmlns:a16="http://schemas.microsoft.com/office/drawing/2014/main" id="{424884E1-B0C2-4965-AD49-29AEF5F1F401}"/>
              </a:ext>
            </a:extLst>
          </p:cNvPr>
          <p:cNvSpPr txBox="1"/>
          <p:nvPr/>
        </p:nvSpPr>
        <p:spPr>
          <a:xfrm>
            <a:off x="2077809" y="5906594"/>
            <a:ext cx="773442" cy="523220"/>
          </a:xfrm>
          <a:prstGeom prst="rect">
            <a:avLst/>
          </a:prstGeom>
          <a:noFill/>
        </p:spPr>
        <p:txBody>
          <a:bodyPr wrap="square" rtlCol="0">
            <a:spAutoFit/>
          </a:bodyPr>
          <a:lstStyle/>
          <a:p>
            <a:pPr algn="ctr"/>
            <a:r>
              <a:rPr lang="en-US" sz="1400"/>
              <a:t>Bayelsa</a:t>
            </a:r>
          </a:p>
          <a:p>
            <a:pPr algn="ctr"/>
            <a:r>
              <a:rPr lang="en-US" sz="1400"/>
              <a:t>47%</a:t>
            </a:r>
            <a:endParaRPr lang="en-US" sz="1600"/>
          </a:p>
        </p:txBody>
      </p:sp>
      <p:sp>
        <p:nvSpPr>
          <p:cNvPr id="74" name="TextBox 73">
            <a:extLst>
              <a:ext uri="{FF2B5EF4-FFF2-40B4-BE49-F238E27FC236}">
                <a16:creationId xmlns:a16="http://schemas.microsoft.com/office/drawing/2014/main" id="{BA64E413-0FB6-48F2-BAB8-8907D5BBB798}"/>
              </a:ext>
            </a:extLst>
          </p:cNvPr>
          <p:cNvSpPr txBox="1"/>
          <p:nvPr/>
        </p:nvSpPr>
        <p:spPr>
          <a:xfrm>
            <a:off x="3121451" y="6249894"/>
            <a:ext cx="773442" cy="523220"/>
          </a:xfrm>
          <a:prstGeom prst="rect">
            <a:avLst/>
          </a:prstGeom>
          <a:noFill/>
        </p:spPr>
        <p:txBody>
          <a:bodyPr wrap="square" rtlCol="0">
            <a:spAutoFit/>
          </a:bodyPr>
          <a:lstStyle/>
          <a:p>
            <a:pPr algn="ctr"/>
            <a:r>
              <a:rPr lang="en-US" sz="1400"/>
              <a:t>Rivers</a:t>
            </a:r>
          </a:p>
          <a:p>
            <a:pPr algn="ctr"/>
            <a:r>
              <a:rPr lang="en-US" sz="1400"/>
              <a:t>34%</a:t>
            </a:r>
            <a:endParaRPr lang="en-US" sz="1600"/>
          </a:p>
        </p:txBody>
      </p:sp>
      <p:sp>
        <p:nvSpPr>
          <p:cNvPr id="75" name="TextBox 74">
            <a:extLst>
              <a:ext uri="{FF2B5EF4-FFF2-40B4-BE49-F238E27FC236}">
                <a16:creationId xmlns:a16="http://schemas.microsoft.com/office/drawing/2014/main" id="{1F9FE886-276E-4A8F-B85E-A850FCA5097E}"/>
              </a:ext>
            </a:extLst>
          </p:cNvPr>
          <p:cNvSpPr txBox="1"/>
          <p:nvPr/>
        </p:nvSpPr>
        <p:spPr>
          <a:xfrm>
            <a:off x="1057198" y="5176367"/>
            <a:ext cx="773442" cy="523220"/>
          </a:xfrm>
          <a:prstGeom prst="rect">
            <a:avLst/>
          </a:prstGeom>
          <a:noFill/>
        </p:spPr>
        <p:txBody>
          <a:bodyPr wrap="square" rtlCol="0">
            <a:spAutoFit/>
          </a:bodyPr>
          <a:lstStyle/>
          <a:p>
            <a:pPr algn="ctr"/>
            <a:r>
              <a:rPr lang="en-US" sz="1400"/>
              <a:t>Lagos</a:t>
            </a:r>
          </a:p>
          <a:p>
            <a:pPr algn="ctr"/>
            <a:r>
              <a:rPr lang="en-US" sz="1400"/>
              <a:t>29%</a:t>
            </a:r>
            <a:endParaRPr lang="en-US" sz="1600"/>
          </a:p>
        </p:txBody>
      </p:sp>
      <p:sp>
        <p:nvSpPr>
          <p:cNvPr id="76" name="TextBox 75">
            <a:extLst>
              <a:ext uri="{FF2B5EF4-FFF2-40B4-BE49-F238E27FC236}">
                <a16:creationId xmlns:a16="http://schemas.microsoft.com/office/drawing/2014/main" id="{476AAF65-C2D2-483E-8F6E-F48DBFEA1F2F}"/>
              </a:ext>
            </a:extLst>
          </p:cNvPr>
          <p:cNvSpPr txBox="1"/>
          <p:nvPr/>
        </p:nvSpPr>
        <p:spPr>
          <a:xfrm>
            <a:off x="3656099" y="6137030"/>
            <a:ext cx="773442" cy="523220"/>
          </a:xfrm>
          <a:prstGeom prst="rect">
            <a:avLst/>
          </a:prstGeom>
          <a:noFill/>
        </p:spPr>
        <p:txBody>
          <a:bodyPr wrap="square" rtlCol="0">
            <a:spAutoFit/>
          </a:bodyPr>
          <a:lstStyle/>
          <a:p>
            <a:pPr algn="ctr"/>
            <a:r>
              <a:rPr lang="en-US" sz="1400" err="1"/>
              <a:t>Abia</a:t>
            </a:r>
            <a:endParaRPr lang="en-US" sz="1400"/>
          </a:p>
          <a:p>
            <a:pPr algn="ctr"/>
            <a:r>
              <a:rPr lang="en-US" sz="1400"/>
              <a:t>45%</a:t>
            </a:r>
            <a:endParaRPr lang="en-US" sz="1600"/>
          </a:p>
        </p:txBody>
      </p:sp>
      <p:sp>
        <p:nvSpPr>
          <p:cNvPr id="77" name="TextBox 76">
            <a:extLst>
              <a:ext uri="{FF2B5EF4-FFF2-40B4-BE49-F238E27FC236}">
                <a16:creationId xmlns:a16="http://schemas.microsoft.com/office/drawing/2014/main" id="{59AC4ABA-A05E-4152-930F-C44DE6A5E625}"/>
              </a:ext>
            </a:extLst>
          </p:cNvPr>
          <p:cNvSpPr txBox="1"/>
          <p:nvPr/>
        </p:nvSpPr>
        <p:spPr>
          <a:xfrm>
            <a:off x="5006981" y="4931426"/>
            <a:ext cx="688149" cy="523220"/>
          </a:xfrm>
          <a:prstGeom prst="rect">
            <a:avLst/>
          </a:prstGeom>
          <a:noFill/>
        </p:spPr>
        <p:txBody>
          <a:bodyPr wrap="square" rtlCol="0">
            <a:spAutoFit/>
          </a:bodyPr>
          <a:lstStyle/>
          <a:p>
            <a:pPr algn="ctr"/>
            <a:r>
              <a:rPr lang="en-US" sz="1400"/>
              <a:t>Ebonyi</a:t>
            </a:r>
          </a:p>
          <a:p>
            <a:pPr algn="ctr"/>
            <a:r>
              <a:rPr lang="en-US" sz="1400"/>
              <a:t>76%</a:t>
            </a:r>
            <a:endParaRPr lang="en-US" sz="1600"/>
          </a:p>
        </p:txBody>
      </p:sp>
      <p:sp>
        <p:nvSpPr>
          <p:cNvPr id="78" name="TextBox 77">
            <a:extLst>
              <a:ext uri="{FF2B5EF4-FFF2-40B4-BE49-F238E27FC236}">
                <a16:creationId xmlns:a16="http://schemas.microsoft.com/office/drawing/2014/main" id="{D82BB1AE-01E4-4EEB-97E7-1F8A7260CA59}"/>
              </a:ext>
            </a:extLst>
          </p:cNvPr>
          <p:cNvSpPr txBox="1"/>
          <p:nvPr/>
        </p:nvSpPr>
        <p:spPr>
          <a:xfrm>
            <a:off x="4687601" y="5349951"/>
            <a:ext cx="773442" cy="523220"/>
          </a:xfrm>
          <a:prstGeom prst="rect">
            <a:avLst/>
          </a:prstGeom>
          <a:noFill/>
        </p:spPr>
        <p:txBody>
          <a:bodyPr wrap="square" rtlCol="0">
            <a:spAutoFit/>
          </a:bodyPr>
          <a:lstStyle/>
          <a:p>
            <a:pPr algn="ctr"/>
            <a:r>
              <a:rPr lang="en-US" sz="1400"/>
              <a:t>Enugu</a:t>
            </a:r>
          </a:p>
          <a:p>
            <a:pPr algn="ctr"/>
            <a:r>
              <a:rPr lang="en-US" sz="1400"/>
              <a:t>38%</a:t>
            </a:r>
            <a:endParaRPr lang="en-US" sz="1600"/>
          </a:p>
        </p:txBody>
      </p:sp>
      <p:sp>
        <p:nvSpPr>
          <p:cNvPr id="79" name="TextBox 78">
            <a:extLst>
              <a:ext uri="{FF2B5EF4-FFF2-40B4-BE49-F238E27FC236}">
                <a16:creationId xmlns:a16="http://schemas.microsoft.com/office/drawing/2014/main" id="{94BA9893-04F7-4FAA-83B1-6E6F9FFFBD46}"/>
              </a:ext>
            </a:extLst>
          </p:cNvPr>
          <p:cNvSpPr txBox="1"/>
          <p:nvPr/>
        </p:nvSpPr>
        <p:spPr>
          <a:xfrm>
            <a:off x="1662370" y="5368230"/>
            <a:ext cx="847673" cy="523220"/>
          </a:xfrm>
          <a:prstGeom prst="rect">
            <a:avLst/>
          </a:prstGeom>
          <a:noFill/>
        </p:spPr>
        <p:txBody>
          <a:bodyPr wrap="square" rtlCol="0">
            <a:spAutoFit/>
          </a:bodyPr>
          <a:lstStyle/>
          <a:p>
            <a:pPr algn="ctr"/>
            <a:r>
              <a:rPr lang="en-US" sz="1400"/>
              <a:t>Anambra</a:t>
            </a:r>
          </a:p>
          <a:p>
            <a:pPr algn="ctr"/>
            <a:r>
              <a:rPr lang="en-US" sz="1400"/>
              <a:t>33%</a:t>
            </a:r>
            <a:endParaRPr lang="en-US" sz="1600"/>
          </a:p>
        </p:txBody>
      </p:sp>
      <p:cxnSp>
        <p:nvCxnSpPr>
          <p:cNvPr id="80" name="Straight Connector 79">
            <a:extLst>
              <a:ext uri="{FF2B5EF4-FFF2-40B4-BE49-F238E27FC236}">
                <a16:creationId xmlns:a16="http://schemas.microsoft.com/office/drawing/2014/main" id="{1CDF39E7-451B-4209-A72A-F36A84D6E1C6}"/>
              </a:ext>
            </a:extLst>
          </p:cNvPr>
          <p:cNvCxnSpPr>
            <a:cxnSpLocks/>
          </p:cNvCxnSpPr>
          <p:nvPr/>
        </p:nvCxnSpPr>
        <p:spPr>
          <a:xfrm flipH="1">
            <a:off x="2422642" y="5164858"/>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0FC944A3-D1D1-4491-89A0-A26865B54711}"/>
              </a:ext>
            </a:extLst>
          </p:cNvPr>
          <p:cNvCxnSpPr>
            <a:cxnSpLocks/>
          </p:cNvCxnSpPr>
          <p:nvPr/>
        </p:nvCxnSpPr>
        <p:spPr>
          <a:xfrm flipH="1" flipV="1">
            <a:off x="3794917" y="5886609"/>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6A2A1FD9-F3C2-4345-B1D0-FDAEAE6DEFE4}"/>
              </a:ext>
            </a:extLst>
          </p:cNvPr>
          <p:cNvCxnSpPr>
            <a:cxnSpLocks/>
          </p:cNvCxnSpPr>
          <p:nvPr/>
        </p:nvCxnSpPr>
        <p:spPr>
          <a:xfrm flipH="1" flipV="1">
            <a:off x="4058585" y="5944742"/>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2BBA9E7C-69C8-4E8A-B24E-D361FAC5A9F4}"/>
              </a:ext>
            </a:extLst>
          </p:cNvPr>
          <p:cNvCxnSpPr>
            <a:cxnSpLocks/>
          </p:cNvCxnSpPr>
          <p:nvPr/>
        </p:nvCxnSpPr>
        <p:spPr>
          <a:xfrm flipH="1" flipV="1">
            <a:off x="3817933" y="5044297"/>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BE30AEDF-2904-4EFC-B8EF-8E35452ACF50}"/>
              </a:ext>
            </a:extLst>
          </p:cNvPr>
          <p:cNvCxnSpPr>
            <a:cxnSpLocks/>
          </p:cNvCxnSpPr>
          <p:nvPr/>
        </p:nvCxnSpPr>
        <p:spPr>
          <a:xfrm flipH="1" flipV="1">
            <a:off x="4271690" y="5095739"/>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A275E87-F8D1-4772-B2D3-85ABF33E786A}"/>
              </a:ext>
            </a:extLst>
          </p:cNvPr>
          <p:cNvCxnSpPr>
            <a:cxnSpLocks/>
          </p:cNvCxnSpPr>
          <p:nvPr/>
        </p:nvCxnSpPr>
        <p:spPr>
          <a:xfrm flipH="1">
            <a:off x="2750083" y="6080567"/>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C33A33A5-A1D8-4328-ADAE-5D29D650CC4C}"/>
              </a:ext>
            </a:extLst>
          </p:cNvPr>
          <p:cNvCxnSpPr>
            <a:cxnSpLocks/>
          </p:cNvCxnSpPr>
          <p:nvPr/>
        </p:nvCxnSpPr>
        <p:spPr>
          <a:xfrm flipH="1" flipV="1">
            <a:off x="1381088" y="2793369"/>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1BDDDF23-0162-4B4B-963D-E25DF1E02877}"/>
              </a:ext>
            </a:extLst>
          </p:cNvPr>
          <p:cNvCxnSpPr>
            <a:cxnSpLocks/>
          </p:cNvCxnSpPr>
          <p:nvPr/>
        </p:nvCxnSpPr>
        <p:spPr>
          <a:xfrm flipV="1">
            <a:off x="1443919" y="5066644"/>
            <a:ext cx="0" cy="215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943E124C-BEA5-4973-A745-A5EF106E5362}"/>
              </a:ext>
            </a:extLst>
          </p:cNvPr>
          <p:cNvCxnSpPr>
            <a:cxnSpLocks/>
          </p:cNvCxnSpPr>
          <p:nvPr/>
        </p:nvCxnSpPr>
        <p:spPr>
          <a:xfrm flipH="1" flipV="1">
            <a:off x="3492829" y="5945588"/>
            <a:ext cx="32096" cy="4034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317089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Trends in ITN Ownership</a:t>
            </a:r>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2598363102"/>
              </p:ext>
            </p:extLst>
          </p:nvPr>
        </p:nvGraphicFramePr>
        <p:xfrm>
          <a:off x="0" y="1606550"/>
          <a:ext cx="9143999" cy="4556125"/>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18256" y="1056243"/>
            <a:ext cx="9144000" cy="369332"/>
          </a:xfrm>
          <a:prstGeom prst="rect">
            <a:avLst/>
          </a:prstGeom>
          <a:noFill/>
        </p:spPr>
        <p:txBody>
          <a:bodyPr wrap="square" rtlCol="0">
            <a:spAutoFit/>
          </a:bodyPr>
          <a:lstStyle/>
          <a:p>
            <a:pPr algn="ctr"/>
            <a:r>
              <a:rPr lang="en-GB" i="1"/>
              <a:t>Percent of households</a:t>
            </a:r>
          </a:p>
        </p:txBody>
      </p:sp>
      <p:sp>
        <p:nvSpPr>
          <p:cNvPr id="6" name="TextBox 5"/>
          <p:cNvSpPr txBox="1"/>
          <p:nvPr/>
        </p:nvSpPr>
        <p:spPr>
          <a:xfrm>
            <a:off x="18256" y="6273225"/>
            <a:ext cx="9144000" cy="523220"/>
          </a:xfrm>
          <a:prstGeom prst="rect">
            <a:avLst/>
          </a:prstGeom>
          <a:noFill/>
        </p:spPr>
        <p:txBody>
          <a:bodyPr wrap="square" rtlCol="0">
            <a:spAutoFit/>
          </a:bodyPr>
          <a:lstStyle/>
          <a:p>
            <a:r>
              <a:rPr lang="en-GB" sz="1400" i="1"/>
              <a:t>*The definition of an ITN in surveys conducted prior to 2015 included nets that had been soaked with insecticides within the past 12 months. </a:t>
            </a:r>
          </a:p>
        </p:txBody>
      </p:sp>
      <p:sp>
        <p:nvSpPr>
          <p:cNvPr id="7" name="TextBox 6"/>
          <p:cNvSpPr txBox="1"/>
          <p:nvPr/>
        </p:nvSpPr>
        <p:spPr>
          <a:xfrm>
            <a:off x="2975689" y="5251450"/>
            <a:ext cx="3229134" cy="369332"/>
          </a:xfrm>
          <a:prstGeom prst="rect">
            <a:avLst/>
          </a:prstGeom>
          <a:noFill/>
        </p:spPr>
        <p:txBody>
          <a:bodyPr wrap="square" rtlCol="0">
            <a:spAutoFit/>
          </a:bodyPr>
          <a:lstStyle/>
          <a:p>
            <a:r>
              <a:rPr lang="en-US" b="1">
                <a:solidFill>
                  <a:schemeClr val="accent3"/>
                </a:solidFill>
              </a:rPr>
              <a:t>1+ ITN for every 2 people</a:t>
            </a:r>
          </a:p>
        </p:txBody>
      </p:sp>
      <p:sp>
        <p:nvSpPr>
          <p:cNvPr id="8" name="TextBox 7"/>
          <p:cNvSpPr txBox="1"/>
          <p:nvPr/>
        </p:nvSpPr>
        <p:spPr>
          <a:xfrm>
            <a:off x="1063969" y="3894553"/>
            <a:ext cx="2082687" cy="369332"/>
          </a:xfrm>
          <a:prstGeom prst="rect">
            <a:avLst/>
          </a:prstGeom>
          <a:noFill/>
        </p:spPr>
        <p:txBody>
          <a:bodyPr wrap="square" rtlCol="0">
            <a:spAutoFit/>
          </a:bodyPr>
          <a:lstStyle/>
          <a:p>
            <a:r>
              <a:rPr lang="en-US" b="1">
                <a:solidFill>
                  <a:schemeClr val="accent1"/>
                </a:solidFill>
              </a:rPr>
              <a:t>1+ ITN</a:t>
            </a:r>
          </a:p>
        </p:txBody>
      </p:sp>
    </p:spTree>
    <p:extLst>
      <p:ext uri="{BB962C8B-B14F-4D97-AF65-F5344CB8AC3E}">
        <p14:creationId xmlns:p14="http://schemas.microsoft.com/office/powerpoint/2010/main" val="60927614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Full Household Coverage of ITNs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28335071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GB" i="1"/>
              <a:t>Percent distribution of households</a:t>
            </a:r>
          </a:p>
        </p:txBody>
      </p:sp>
    </p:spTree>
    <p:extLst>
      <p:ext uri="{BB962C8B-B14F-4D97-AF65-F5344CB8AC3E}">
        <p14:creationId xmlns:p14="http://schemas.microsoft.com/office/powerpoint/2010/main" val="292251575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ITN Access and Use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38242311"/>
              </p:ext>
            </p:extLst>
          </p:nvPr>
        </p:nvGraphicFramePr>
        <p:xfrm>
          <a:off x="461963" y="1620982"/>
          <a:ext cx="8256587" cy="523701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646331"/>
          </a:xfrm>
          <a:prstGeom prst="rect">
            <a:avLst/>
          </a:prstGeom>
          <a:noFill/>
        </p:spPr>
        <p:txBody>
          <a:bodyPr wrap="square" rtlCol="0">
            <a:spAutoFit/>
          </a:bodyPr>
          <a:lstStyle/>
          <a:p>
            <a:pPr algn="ctr"/>
            <a:r>
              <a:rPr lang="en-GB" i="1"/>
              <a:t>Percent of household population with access to an ITN and who slept under </a:t>
            </a:r>
          </a:p>
          <a:p>
            <a:pPr algn="ctr"/>
            <a:r>
              <a:rPr lang="en-GB" i="1"/>
              <a:t>an ITN the night before the survey</a:t>
            </a:r>
          </a:p>
        </p:txBody>
      </p:sp>
    </p:spTree>
    <p:extLst>
      <p:ext uri="{BB962C8B-B14F-4D97-AF65-F5344CB8AC3E}">
        <p14:creationId xmlns:p14="http://schemas.microsoft.com/office/powerpoint/2010/main" val="3693431221"/>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Trends in ITN Access and Use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232001367"/>
              </p:ext>
            </p:extLst>
          </p:nvPr>
        </p:nvGraphicFramePr>
        <p:xfrm>
          <a:off x="1" y="1701800"/>
          <a:ext cx="9162256" cy="449051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646331"/>
          </a:xfrm>
          <a:prstGeom prst="rect">
            <a:avLst/>
          </a:prstGeom>
          <a:noFill/>
        </p:spPr>
        <p:txBody>
          <a:bodyPr wrap="square" rtlCol="0">
            <a:spAutoFit/>
          </a:bodyPr>
          <a:lstStyle/>
          <a:p>
            <a:pPr algn="ctr"/>
            <a:r>
              <a:rPr lang="en-GB" i="1"/>
              <a:t>Percent of household population with access to an ITN and who slept under </a:t>
            </a:r>
          </a:p>
          <a:p>
            <a:pPr algn="ctr"/>
            <a:r>
              <a:rPr lang="en-GB" i="1"/>
              <a:t>an ITN the night before the survey</a:t>
            </a:r>
          </a:p>
        </p:txBody>
      </p:sp>
      <p:sp>
        <p:nvSpPr>
          <p:cNvPr id="9" name="TextBox 8"/>
          <p:cNvSpPr txBox="1"/>
          <p:nvPr/>
        </p:nvSpPr>
        <p:spPr>
          <a:xfrm>
            <a:off x="846090" y="3835417"/>
            <a:ext cx="1828800" cy="369332"/>
          </a:xfrm>
          <a:prstGeom prst="rect">
            <a:avLst/>
          </a:prstGeom>
          <a:noFill/>
        </p:spPr>
        <p:txBody>
          <a:bodyPr wrap="square" rtlCol="0">
            <a:spAutoFit/>
          </a:bodyPr>
          <a:lstStyle/>
          <a:p>
            <a:r>
              <a:rPr lang="en-GB" b="1">
                <a:solidFill>
                  <a:schemeClr val="accent1"/>
                </a:solidFill>
              </a:rPr>
              <a:t>Access to an ITN</a:t>
            </a:r>
          </a:p>
        </p:txBody>
      </p:sp>
      <p:sp>
        <p:nvSpPr>
          <p:cNvPr id="10" name="TextBox 9"/>
          <p:cNvSpPr txBox="1"/>
          <p:nvPr/>
        </p:nvSpPr>
        <p:spPr>
          <a:xfrm>
            <a:off x="2031796" y="5282283"/>
            <a:ext cx="2082687" cy="369332"/>
          </a:xfrm>
          <a:prstGeom prst="rect">
            <a:avLst/>
          </a:prstGeom>
          <a:noFill/>
        </p:spPr>
        <p:txBody>
          <a:bodyPr wrap="square" rtlCol="0">
            <a:spAutoFit/>
          </a:bodyPr>
          <a:lstStyle/>
          <a:p>
            <a:r>
              <a:rPr lang="en-GB" b="1">
                <a:solidFill>
                  <a:schemeClr val="accent3"/>
                </a:solidFill>
              </a:rPr>
              <a:t>Slept under an ITN</a:t>
            </a:r>
          </a:p>
        </p:txBody>
      </p:sp>
      <p:sp>
        <p:nvSpPr>
          <p:cNvPr id="11" name="TextBox 10"/>
          <p:cNvSpPr txBox="1"/>
          <p:nvPr/>
        </p:nvSpPr>
        <p:spPr>
          <a:xfrm>
            <a:off x="18256" y="6273225"/>
            <a:ext cx="9144000" cy="523220"/>
          </a:xfrm>
          <a:prstGeom prst="rect">
            <a:avLst/>
          </a:prstGeom>
          <a:noFill/>
        </p:spPr>
        <p:txBody>
          <a:bodyPr wrap="square" rtlCol="0">
            <a:spAutoFit/>
          </a:bodyPr>
          <a:lstStyle/>
          <a:p>
            <a:r>
              <a:rPr lang="en-GB" sz="1400" i="1"/>
              <a:t>*The definition of an ITN in surveys conducted prior to 2015 included nets that had been soaked with insecticides within the past 12 months. </a:t>
            </a:r>
          </a:p>
        </p:txBody>
      </p:sp>
    </p:spTree>
    <p:extLst>
      <p:ext uri="{BB962C8B-B14F-4D97-AF65-F5344CB8AC3E}">
        <p14:creationId xmlns:p14="http://schemas.microsoft.com/office/powerpoint/2010/main" val="962949337"/>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ITN Use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502389289"/>
              </p:ext>
            </p:extLst>
          </p:nvPr>
        </p:nvGraphicFramePr>
        <p:xfrm>
          <a:off x="0" y="1979572"/>
          <a:ext cx="9143999" cy="487842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4564630" cy="923330"/>
          </a:xfrm>
          <a:prstGeom prst="rect">
            <a:avLst/>
          </a:prstGeom>
          <a:noFill/>
        </p:spPr>
        <p:txBody>
          <a:bodyPr wrap="square" rtlCol="0">
            <a:spAutoFit/>
          </a:bodyPr>
          <a:lstStyle/>
          <a:p>
            <a:pPr algn="ctr"/>
            <a:r>
              <a:rPr lang="en-GB" i="1"/>
              <a:t>Percent who slept under an ITN </a:t>
            </a:r>
          </a:p>
          <a:p>
            <a:pPr algn="ctr"/>
            <a:r>
              <a:rPr lang="en-GB" i="1"/>
              <a:t>the night before the survey among </a:t>
            </a:r>
          </a:p>
          <a:p>
            <a:pPr algn="ctr"/>
            <a:r>
              <a:rPr lang="en-GB" b="1" i="1"/>
              <a:t>all households</a:t>
            </a:r>
          </a:p>
        </p:txBody>
      </p:sp>
      <p:sp>
        <p:nvSpPr>
          <p:cNvPr id="9" name="TextBox 8"/>
          <p:cNvSpPr txBox="1"/>
          <p:nvPr/>
        </p:nvSpPr>
        <p:spPr>
          <a:xfrm>
            <a:off x="4601142" y="1056243"/>
            <a:ext cx="4564630" cy="923330"/>
          </a:xfrm>
          <a:prstGeom prst="rect">
            <a:avLst/>
          </a:prstGeom>
          <a:noFill/>
        </p:spPr>
        <p:txBody>
          <a:bodyPr wrap="square" rtlCol="0">
            <a:spAutoFit/>
          </a:bodyPr>
          <a:lstStyle/>
          <a:p>
            <a:pPr algn="ctr"/>
            <a:r>
              <a:rPr lang="en-GB" i="1"/>
              <a:t>Percent who slept under an ITN </a:t>
            </a:r>
          </a:p>
          <a:p>
            <a:pPr algn="ctr"/>
            <a:r>
              <a:rPr lang="en-GB" i="1"/>
              <a:t>the night before the survey among </a:t>
            </a:r>
          </a:p>
          <a:p>
            <a:pPr algn="ctr"/>
            <a:r>
              <a:rPr lang="en-GB" b="1" i="1"/>
              <a:t>households with at least one ITN</a:t>
            </a:r>
          </a:p>
        </p:txBody>
      </p:sp>
      <p:cxnSp>
        <p:nvCxnSpPr>
          <p:cNvPr id="11" name="Straight Connector 10"/>
          <p:cNvCxnSpPr/>
          <p:nvPr/>
        </p:nvCxnSpPr>
        <p:spPr>
          <a:xfrm>
            <a:off x="391887" y="1970312"/>
            <a:ext cx="37229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963887" y="1970312"/>
            <a:ext cx="37229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1038289"/>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a:t>ITN Use among Children by State</a:t>
            </a:r>
          </a:p>
        </p:txBody>
      </p:sp>
      <p:sp>
        <p:nvSpPr>
          <p:cNvPr id="4" name="TextBox 3"/>
          <p:cNvSpPr txBox="1"/>
          <p:nvPr/>
        </p:nvSpPr>
        <p:spPr>
          <a:xfrm>
            <a:off x="6230944" y="4583509"/>
            <a:ext cx="2983607" cy="923330"/>
          </a:xfrm>
          <a:prstGeom prst="rect">
            <a:avLst/>
          </a:prstGeom>
          <a:noFill/>
        </p:spPr>
        <p:txBody>
          <a:bodyPr wrap="square" rtlCol="0">
            <a:spAutoFit/>
          </a:bodyPr>
          <a:lstStyle/>
          <a:p>
            <a:pPr algn="ctr"/>
            <a:r>
              <a:rPr lang="en-GB" i="1"/>
              <a:t>Percent of children under 5 who slept under an ITN the night before the survey</a:t>
            </a:r>
          </a:p>
        </p:txBody>
      </p:sp>
      <p:sp>
        <p:nvSpPr>
          <p:cNvPr id="5" name="TextBox 4"/>
          <p:cNvSpPr txBox="1"/>
          <p:nvPr/>
        </p:nvSpPr>
        <p:spPr>
          <a:xfrm>
            <a:off x="6835561" y="5506839"/>
            <a:ext cx="1774372" cy="1077218"/>
          </a:xfrm>
          <a:prstGeom prst="rect">
            <a:avLst/>
          </a:prstGeom>
          <a:noFill/>
        </p:spPr>
        <p:txBody>
          <a:bodyPr wrap="square" rtlCol="0">
            <a:spAutoFit/>
          </a:bodyPr>
          <a:lstStyle/>
          <a:p>
            <a:pPr algn="ctr"/>
            <a:r>
              <a:rPr lang="en-GB" sz="3200" b="1"/>
              <a:t>Nigeria</a:t>
            </a:r>
          </a:p>
          <a:p>
            <a:pPr algn="ctr"/>
            <a:r>
              <a:rPr lang="en-GB" sz="3200" b="1"/>
              <a:t>52%</a:t>
            </a:r>
          </a:p>
        </p:txBody>
      </p:sp>
      <p:sp>
        <p:nvSpPr>
          <p:cNvPr id="6" name="Freeform 5">
            <a:extLst>
              <a:ext uri="{FF2B5EF4-FFF2-40B4-BE49-F238E27FC236}">
                <a16:creationId xmlns:a16="http://schemas.microsoft.com/office/drawing/2014/main" id="{3FA8579F-2853-4541-97C3-86DB5B32A380}"/>
              </a:ext>
            </a:extLst>
          </p:cNvPr>
          <p:cNvSpPr>
            <a:spLocks/>
          </p:cNvSpPr>
          <p:nvPr/>
        </p:nvSpPr>
        <p:spPr bwMode="auto">
          <a:xfrm>
            <a:off x="1966564" y="890644"/>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99817B1F-7B93-428A-80AF-7F08781D44A8}"/>
              </a:ext>
            </a:extLst>
          </p:cNvPr>
          <p:cNvSpPr>
            <a:spLocks/>
          </p:cNvSpPr>
          <p:nvPr/>
        </p:nvSpPr>
        <p:spPr bwMode="auto">
          <a:xfrm>
            <a:off x="2411065" y="1303498"/>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5AA62807-ABE1-41A0-BEEF-5E2C1F32A813}"/>
              </a:ext>
            </a:extLst>
          </p:cNvPr>
          <p:cNvSpPr>
            <a:spLocks/>
          </p:cNvSpPr>
          <p:nvPr/>
        </p:nvSpPr>
        <p:spPr bwMode="auto">
          <a:xfrm>
            <a:off x="3492829" y="1194171"/>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55A03BD2-9755-4BC4-BAD0-B15A4E6D8792}"/>
              </a:ext>
            </a:extLst>
          </p:cNvPr>
          <p:cNvSpPr>
            <a:spLocks/>
          </p:cNvSpPr>
          <p:nvPr/>
        </p:nvSpPr>
        <p:spPr bwMode="auto">
          <a:xfrm>
            <a:off x="4220718" y="1368231"/>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DA73F665-5409-46F2-8074-82AF35B2C273}"/>
              </a:ext>
            </a:extLst>
          </p:cNvPr>
          <p:cNvSpPr>
            <a:spLocks/>
          </p:cNvSpPr>
          <p:nvPr/>
        </p:nvSpPr>
        <p:spPr bwMode="auto">
          <a:xfrm>
            <a:off x="5060811" y="1174032"/>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46BD7ABB-B7F0-4BFB-9A8E-A6CA57BF5DB5}"/>
              </a:ext>
            </a:extLst>
          </p:cNvPr>
          <p:cNvSpPr>
            <a:spLocks/>
          </p:cNvSpPr>
          <p:nvPr/>
        </p:nvSpPr>
        <p:spPr bwMode="auto">
          <a:xfrm>
            <a:off x="6129627" y="991340"/>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 name="Freeform 11">
            <a:extLst>
              <a:ext uri="{FF2B5EF4-FFF2-40B4-BE49-F238E27FC236}">
                <a16:creationId xmlns:a16="http://schemas.microsoft.com/office/drawing/2014/main" id="{8C7406B3-8C8C-4060-9D8F-EDB74842A98E}"/>
              </a:ext>
            </a:extLst>
          </p:cNvPr>
          <p:cNvSpPr>
            <a:spLocks/>
          </p:cNvSpPr>
          <p:nvPr/>
        </p:nvSpPr>
        <p:spPr bwMode="auto">
          <a:xfrm>
            <a:off x="6021739" y="2546375"/>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269F98C4-B5AC-4EB4-A636-B6B62C4739AA}"/>
              </a:ext>
            </a:extLst>
          </p:cNvPr>
          <p:cNvSpPr>
            <a:spLocks/>
          </p:cNvSpPr>
          <p:nvPr/>
        </p:nvSpPr>
        <p:spPr bwMode="auto">
          <a:xfrm>
            <a:off x="5532644" y="2340667"/>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7DD9E323-F691-43D0-8DAA-780F5B3C4EE0}"/>
              </a:ext>
            </a:extLst>
          </p:cNvPr>
          <p:cNvSpPr>
            <a:spLocks/>
          </p:cNvSpPr>
          <p:nvPr/>
        </p:nvSpPr>
        <p:spPr bwMode="auto">
          <a:xfrm>
            <a:off x="4551576" y="1661688"/>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F7874220-2EA0-4CBD-81CF-DBCEA6BC2879}"/>
              </a:ext>
            </a:extLst>
          </p:cNvPr>
          <p:cNvSpPr>
            <a:spLocks/>
          </p:cNvSpPr>
          <p:nvPr/>
        </p:nvSpPr>
        <p:spPr bwMode="auto">
          <a:xfrm>
            <a:off x="3963223" y="1617094"/>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F88D9909-5554-45E3-8AA2-DA70A45F7017}"/>
              </a:ext>
            </a:extLst>
          </p:cNvPr>
          <p:cNvSpPr>
            <a:spLocks/>
          </p:cNvSpPr>
          <p:nvPr/>
        </p:nvSpPr>
        <p:spPr bwMode="auto">
          <a:xfrm>
            <a:off x="3062713" y="2229902"/>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1C0F0884-5FD5-475D-B1FA-65916519C8F6}"/>
              </a:ext>
            </a:extLst>
          </p:cNvPr>
          <p:cNvSpPr>
            <a:spLocks/>
          </p:cNvSpPr>
          <p:nvPr/>
        </p:nvSpPr>
        <p:spPr bwMode="auto">
          <a:xfrm>
            <a:off x="1602619" y="1241642"/>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D5AC2F70-04EA-4F5A-B4CC-58DFAB942CCA}"/>
              </a:ext>
            </a:extLst>
          </p:cNvPr>
          <p:cNvSpPr>
            <a:spLocks/>
          </p:cNvSpPr>
          <p:nvPr/>
        </p:nvSpPr>
        <p:spPr bwMode="auto">
          <a:xfrm>
            <a:off x="1651529" y="2307582"/>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F87CCDFD-2E79-44B3-9F39-0243201B9D92}"/>
              </a:ext>
            </a:extLst>
          </p:cNvPr>
          <p:cNvSpPr>
            <a:spLocks/>
          </p:cNvSpPr>
          <p:nvPr/>
        </p:nvSpPr>
        <p:spPr bwMode="auto">
          <a:xfrm>
            <a:off x="3452550" y="3400853"/>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9C2422FC-6C39-4D50-8F4E-37915BC05057}"/>
              </a:ext>
            </a:extLst>
          </p:cNvPr>
          <p:cNvSpPr>
            <a:spLocks/>
          </p:cNvSpPr>
          <p:nvPr/>
        </p:nvSpPr>
        <p:spPr bwMode="auto">
          <a:xfrm>
            <a:off x="3540300" y="3415238"/>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82744998-C7D8-4546-993C-E2C903261AED}"/>
              </a:ext>
            </a:extLst>
          </p:cNvPr>
          <p:cNvSpPr>
            <a:spLocks/>
          </p:cNvSpPr>
          <p:nvPr/>
        </p:nvSpPr>
        <p:spPr bwMode="auto">
          <a:xfrm>
            <a:off x="4452318" y="2858533"/>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7E76B0FE-E5FA-4F37-8D3B-93A97026D2CC}"/>
              </a:ext>
            </a:extLst>
          </p:cNvPr>
          <p:cNvSpPr>
            <a:spLocks/>
          </p:cNvSpPr>
          <p:nvPr/>
        </p:nvSpPr>
        <p:spPr bwMode="auto">
          <a:xfrm>
            <a:off x="4768792" y="3294403"/>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rgbClr val="599F40"/>
              </a:solidFill>
            </a:endParaRPr>
          </a:p>
        </p:txBody>
      </p:sp>
      <p:sp>
        <p:nvSpPr>
          <p:cNvPr id="23" name="Freeform 22">
            <a:extLst>
              <a:ext uri="{FF2B5EF4-FFF2-40B4-BE49-F238E27FC236}">
                <a16:creationId xmlns:a16="http://schemas.microsoft.com/office/drawing/2014/main" id="{4393BC14-9FD6-4FC0-AB4A-F32872646459}"/>
              </a:ext>
            </a:extLst>
          </p:cNvPr>
          <p:cNvSpPr>
            <a:spLocks/>
          </p:cNvSpPr>
          <p:nvPr/>
        </p:nvSpPr>
        <p:spPr bwMode="auto">
          <a:xfrm>
            <a:off x="3875474" y="4117234"/>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D4F1E612-885E-4472-881B-0FA2E7D82890}"/>
              </a:ext>
            </a:extLst>
          </p:cNvPr>
          <p:cNvSpPr>
            <a:spLocks/>
          </p:cNvSpPr>
          <p:nvPr/>
        </p:nvSpPr>
        <p:spPr bwMode="auto">
          <a:xfrm>
            <a:off x="2631158" y="3790691"/>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F4E3F52A-B60D-4DB7-924F-C5DE8934927B}"/>
              </a:ext>
            </a:extLst>
          </p:cNvPr>
          <p:cNvSpPr>
            <a:spLocks/>
          </p:cNvSpPr>
          <p:nvPr/>
        </p:nvSpPr>
        <p:spPr bwMode="auto">
          <a:xfrm>
            <a:off x="1176819" y="2985122"/>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EB4C68FC-A83F-411B-A04B-AEA2080C7719}"/>
              </a:ext>
            </a:extLst>
          </p:cNvPr>
          <p:cNvSpPr>
            <a:spLocks/>
          </p:cNvSpPr>
          <p:nvPr/>
        </p:nvSpPr>
        <p:spPr bwMode="auto">
          <a:xfrm>
            <a:off x="1143733" y="3536074"/>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FE4D5F68-BB27-4ADE-9D4B-4DFF086008AD}"/>
              </a:ext>
            </a:extLst>
          </p:cNvPr>
          <p:cNvSpPr>
            <a:spLocks/>
          </p:cNvSpPr>
          <p:nvPr/>
        </p:nvSpPr>
        <p:spPr bwMode="auto">
          <a:xfrm>
            <a:off x="1916216" y="4151758"/>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D50910D6-12E7-460F-BB85-FD425A56F271}"/>
              </a:ext>
            </a:extLst>
          </p:cNvPr>
          <p:cNvSpPr>
            <a:spLocks/>
          </p:cNvSpPr>
          <p:nvPr/>
        </p:nvSpPr>
        <p:spPr bwMode="auto">
          <a:xfrm>
            <a:off x="2373664" y="4141689"/>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06078C64-8B3D-4665-B543-EDF928E601CA}"/>
              </a:ext>
            </a:extLst>
          </p:cNvPr>
          <p:cNvSpPr>
            <a:spLocks/>
          </p:cNvSpPr>
          <p:nvPr/>
        </p:nvSpPr>
        <p:spPr bwMode="auto">
          <a:xfrm>
            <a:off x="2098907" y="4345958"/>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3EDD2738-8BB7-42A9-828A-E5C4309C2657}"/>
              </a:ext>
            </a:extLst>
          </p:cNvPr>
          <p:cNvSpPr>
            <a:spLocks/>
          </p:cNvSpPr>
          <p:nvPr/>
        </p:nvSpPr>
        <p:spPr bwMode="auto">
          <a:xfrm>
            <a:off x="2458536" y="4435146"/>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375D7499-1437-478A-AED7-F4A9CED73FD6}"/>
              </a:ext>
            </a:extLst>
          </p:cNvPr>
          <p:cNvSpPr>
            <a:spLocks/>
          </p:cNvSpPr>
          <p:nvPr/>
        </p:nvSpPr>
        <p:spPr bwMode="auto">
          <a:xfrm>
            <a:off x="3370555" y="4879647"/>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F88156C5-89E4-44F8-A21A-E7ADC9268B88}"/>
              </a:ext>
            </a:extLst>
          </p:cNvPr>
          <p:cNvSpPr>
            <a:spLocks/>
          </p:cNvSpPr>
          <p:nvPr/>
        </p:nvSpPr>
        <p:spPr bwMode="auto">
          <a:xfrm>
            <a:off x="3538861" y="4708464"/>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0DA69EC3-1E2E-44CD-B757-DBEF34AB2D95}"/>
              </a:ext>
            </a:extLst>
          </p:cNvPr>
          <p:cNvSpPr>
            <a:spLocks/>
          </p:cNvSpPr>
          <p:nvPr/>
        </p:nvSpPr>
        <p:spPr bwMode="auto">
          <a:xfrm>
            <a:off x="3879789" y="4881085"/>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EFCFC3E9-BD63-42C3-95FC-09604F7C2327}"/>
              </a:ext>
            </a:extLst>
          </p:cNvPr>
          <p:cNvSpPr>
            <a:spLocks noEditPoints="1"/>
          </p:cNvSpPr>
          <p:nvPr/>
        </p:nvSpPr>
        <p:spPr bwMode="auto">
          <a:xfrm>
            <a:off x="4050973" y="4826422"/>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57CB757D-5C27-4991-8E4E-D5C90DB93599}"/>
              </a:ext>
            </a:extLst>
          </p:cNvPr>
          <p:cNvSpPr>
            <a:spLocks noEditPoints="1"/>
          </p:cNvSpPr>
          <p:nvPr/>
        </p:nvSpPr>
        <p:spPr bwMode="auto">
          <a:xfrm>
            <a:off x="3835195" y="5600343"/>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E639FD41-0719-4F85-832B-F71CC5EB98F5}"/>
              </a:ext>
            </a:extLst>
          </p:cNvPr>
          <p:cNvSpPr>
            <a:spLocks/>
          </p:cNvSpPr>
          <p:nvPr/>
        </p:nvSpPr>
        <p:spPr bwMode="auto">
          <a:xfrm>
            <a:off x="3656819" y="5305447"/>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FBF03833-36A6-46B4-939C-80BF20CB3614}"/>
              </a:ext>
            </a:extLst>
          </p:cNvPr>
          <p:cNvSpPr>
            <a:spLocks/>
          </p:cNvSpPr>
          <p:nvPr/>
        </p:nvSpPr>
        <p:spPr bwMode="auto">
          <a:xfrm>
            <a:off x="3373432" y="5364427"/>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F4A0C34F-194F-4401-B7A4-338EC6CBF749}"/>
              </a:ext>
            </a:extLst>
          </p:cNvPr>
          <p:cNvSpPr>
            <a:spLocks noEditPoints="1"/>
          </p:cNvSpPr>
          <p:nvPr/>
        </p:nvSpPr>
        <p:spPr bwMode="auto">
          <a:xfrm>
            <a:off x="3238211" y="5482385"/>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012DDD9E-8367-4C7F-95FB-BB8B30900D10}"/>
              </a:ext>
            </a:extLst>
          </p:cNvPr>
          <p:cNvSpPr>
            <a:spLocks noEditPoints="1"/>
          </p:cNvSpPr>
          <p:nvPr/>
        </p:nvSpPr>
        <p:spPr bwMode="auto">
          <a:xfrm>
            <a:off x="2662805" y="5679461"/>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96A5A307-5C4F-43B7-B5DD-290B36331C6F}"/>
              </a:ext>
            </a:extLst>
          </p:cNvPr>
          <p:cNvSpPr>
            <a:spLocks noEditPoints="1"/>
          </p:cNvSpPr>
          <p:nvPr/>
        </p:nvSpPr>
        <p:spPr bwMode="auto">
          <a:xfrm>
            <a:off x="2436958" y="5049392"/>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5651543B-3AED-4506-AC84-3CC6A6452B42}"/>
              </a:ext>
            </a:extLst>
          </p:cNvPr>
          <p:cNvSpPr>
            <a:spLocks noEditPoints="1"/>
          </p:cNvSpPr>
          <p:nvPr/>
        </p:nvSpPr>
        <p:spPr bwMode="auto">
          <a:xfrm>
            <a:off x="1166749" y="4938626"/>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0BE4E599-514C-4931-8D2F-52064954233E}"/>
              </a:ext>
            </a:extLst>
          </p:cNvPr>
          <p:cNvSpPr>
            <a:spLocks/>
          </p:cNvSpPr>
          <p:nvPr/>
        </p:nvSpPr>
        <p:spPr bwMode="auto">
          <a:xfrm>
            <a:off x="1153803" y="4230876"/>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TextBox 42">
            <a:extLst>
              <a:ext uri="{FF2B5EF4-FFF2-40B4-BE49-F238E27FC236}">
                <a16:creationId xmlns:a16="http://schemas.microsoft.com/office/drawing/2014/main" id="{049BE61A-1C5A-4B42-A512-F6CBEF29570F}"/>
              </a:ext>
            </a:extLst>
          </p:cNvPr>
          <p:cNvSpPr txBox="1"/>
          <p:nvPr/>
        </p:nvSpPr>
        <p:spPr>
          <a:xfrm>
            <a:off x="5267711" y="3917749"/>
            <a:ext cx="773442" cy="523220"/>
          </a:xfrm>
          <a:prstGeom prst="rect">
            <a:avLst/>
          </a:prstGeom>
          <a:noFill/>
        </p:spPr>
        <p:txBody>
          <a:bodyPr wrap="square" rtlCol="0">
            <a:spAutoFit/>
          </a:bodyPr>
          <a:lstStyle/>
          <a:p>
            <a:pPr algn="ctr"/>
            <a:r>
              <a:rPr lang="en-US" sz="1400">
                <a:solidFill>
                  <a:schemeClr val="bg1"/>
                </a:solidFill>
              </a:rPr>
              <a:t>Taraba</a:t>
            </a:r>
          </a:p>
          <a:p>
            <a:pPr algn="ctr"/>
            <a:r>
              <a:rPr lang="en-US" sz="1400">
                <a:solidFill>
                  <a:schemeClr val="bg1"/>
                </a:solidFill>
              </a:rPr>
              <a:t>24%</a:t>
            </a:r>
            <a:endParaRPr lang="en-US" sz="1600">
              <a:solidFill>
                <a:schemeClr val="bg1"/>
              </a:solidFill>
            </a:endParaRPr>
          </a:p>
        </p:txBody>
      </p:sp>
      <p:sp>
        <p:nvSpPr>
          <p:cNvPr id="44" name="TextBox 43">
            <a:extLst>
              <a:ext uri="{FF2B5EF4-FFF2-40B4-BE49-F238E27FC236}">
                <a16:creationId xmlns:a16="http://schemas.microsoft.com/office/drawing/2014/main" id="{94247EDC-3D1E-4BAD-BDCD-14029E4D8B55}"/>
              </a:ext>
            </a:extLst>
          </p:cNvPr>
          <p:cNvSpPr txBox="1"/>
          <p:nvPr/>
        </p:nvSpPr>
        <p:spPr>
          <a:xfrm>
            <a:off x="4628300" y="3376079"/>
            <a:ext cx="889722" cy="523220"/>
          </a:xfrm>
          <a:prstGeom prst="rect">
            <a:avLst/>
          </a:prstGeom>
          <a:noFill/>
        </p:spPr>
        <p:txBody>
          <a:bodyPr wrap="square" rtlCol="0">
            <a:spAutoFit/>
          </a:bodyPr>
          <a:lstStyle/>
          <a:p>
            <a:pPr algn="ctr"/>
            <a:r>
              <a:rPr lang="en-US" sz="1400">
                <a:solidFill>
                  <a:schemeClr val="bg1"/>
                </a:solidFill>
              </a:rPr>
              <a:t>Plateau</a:t>
            </a:r>
          </a:p>
          <a:p>
            <a:pPr algn="ctr"/>
            <a:r>
              <a:rPr lang="en-US" sz="1400">
                <a:solidFill>
                  <a:schemeClr val="bg1"/>
                </a:solidFill>
              </a:rPr>
              <a:t>45%</a:t>
            </a:r>
            <a:endParaRPr lang="en-US" sz="1600">
              <a:solidFill>
                <a:schemeClr val="bg1"/>
              </a:solidFill>
            </a:endParaRPr>
          </a:p>
        </p:txBody>
      </p:sp>
      <p:sp>
        <p:nvSpPr>
          <p:cNvPr id="45" name="TextBox 44">
            <a:extLst>
              <a:ext uri="{FF2B5EF4-FFF2-40B4-BE49-F238E27FC236}">
                <a16:creationId xmlns:a16="http://schemas.microsoft.com/office/drawing/2014/main" id="{8B68805E-D8CB-4F0F-9949-94D509FF04DB}"/>
              </a:ext>
            </a:extLst>
          </p:cNvPr>
          <p:cNvSpPr txBox="1"/>
          <p:nvPr/>
        </p:nvSpPr>
        <p:spPr>
          <a:xfrm>
            <a:off x="5864222" y="3196584"/>
            <a:ext cx="1347889" cy="523220"/>
          </a:xfrm>
          <a:prstGeom prst="rect">
            <a:avLst/>
          </a:prstGeom>
          <a:noFill/>
        </p:spPr>
        <p:txBody>
          <a:bodyPr wrap="square" rtlCol="0">
            <a:spAutoFit/>
          </a:bodyPr>
          <a:lstStyle/>
          <a:p>
            <a:pPr algn="ctr"/>
            <a:r>
              <a:rPr lang="en-US" sz="1400">
                <a:solidFill>
                  <a:schemeClr val="bg1"/>
                </a:solidFill>
              </a:rPr>
              <a:t>Adamawa</a:t>
            </a:r>
          </a:p>
          <a:p>
            <a:pPr algn="ctr"/>
            <a:r>
              <a:rPr lang="en-US" sz="1400">
                <a:solidFill>
                  <a:schemeClr val="bg1"/>
                </a:solidFill>
              </a:rPr>
              <a:t>47%</a:t>
            </a:r>
          </a:p>
        </p:txBody>
      </p:sp>
      <p:sp>
        <p:nvSpPr>
          <p:cNvPr id="46" name="TextBox 45">
            <a:extLst>
              <a:ext uri="{FF2B5EF4-FFF2-40B4-BE49-F238E27FC236}">
                <a16:creationId xmlns:a16="http://schemas.microsoft.com/office/drawing/2014/main" id="{194DF451-A9DD-450F-BCE3-3D66360A4E9B}"/>
              </a:ext>
            </a:extLst>
          </p:cNvPr>
          <p:cNvSpPr txBox="1"/>
          <p:nvPr/>
        </p:nvSpPr>
        <p:spPr>
          <a:xfrm>
            <a:off x="4740174" y="2623058"/>
            <a:ext cx="889722" cy="523220"/>
          </a:xfrm>
          <a:prstGeom prst="rect">
            <a:avLst/>
          </a:prstGeom>
          <a:noFill/>
        </p:spPr>
        <p:txBody>
          <a:bodyPr wrap="square" rtlCol="0">
            <a:spAutoFit/>
          </a:bodyPr>
          <a:lstStyle/>
          <a:p>
            <a:pPr algn="ctr"/>
            <a:r>
              <a:rPr lang="en-US" sz="1400">
                <a:solidFill>
                  <a:schemeClr val="bg1"/>
                </a:solidFill>
              </a:rPr>
              <a:t>Bauchi</a:t>
            </a:r>
          </a:p>
          <a:p>
            <a:pPr algn="ctr"/>
            <a:r>
              <a:rPr lang="en-US" sz="1400">
                <a:solidFill>
                  <a:schemeClr val="bg1"/>
                </a:solidFill>
              </a:rPr>
              <a:t>53%</a:t>
            </a:r>
            <a:endParaRPr lang="en-US" sz="1600">
              <a:solidFill>
                <a:schemeClr val="bg1"/>
              </a:solidFill>
            </a:endParaRPr>
          </a:p>
        </p:txBody>
      </p:sp>
      <p:sp>
        <p:nvSpPr>
          <p:cNvPr id="47" name="TextBox 46">
            <a:extLst>
              <a:ext uri="{FF2B5EF4-FFF2-40B4-BE49-F238E27FC236}">
                <a16:creationId xmlns:a16="http://schemas.microsoft.com/office/drawing/2014/main" id="{4318A85B-7A75-4674-9BF4-7B152A7B0A50}"/>
              </a:ext>
            </a:extLst>
          </p:cNvPr>
          <p:cNvSpPr txBox="1"/>
          <p:nvPr/>
        </p:nvSpPr>
        <p:spPr>
          <a:xfrm>
            <a:off x="5459281" y="2530333"/>
            <a:ext cx="773442" cy="523220"/>
          </a:xfrm>
          <a:prstGeom prst="rect">
            <a:avLst/>
          </a:prstGeom>
          <a:noFill/>
        </p:spPr>
        <p:txBody>
          <a:bodyPr wrap="square" rtlCol="0">
            <a:spAutoFit/>
          </a:bodyPr>
          <a:lstStyle/>
          <a:p>
            <a:pPr algn="ctr"/>
            <a:r>
              <a:rPr lang="en-US" sz="1400">
                <a:solidFill>
                  <a:schemeClr val="bg1"/>
                </a:solidFill>
              </a:rPr>
              <a:t>Gombe</a:t>
            </a:r>
          </a:p>
          <a:p>
            <a:pPr algn="ctr"/>
            <a:r>
              <a:rPr lang="en-US" sz="1400">
                <a:solidFill>
                  <a:schemeClr val="bg1"/>
                </a:solidFill>
              </a:rPr>
              <a:t>     37%</a:t>
            </a:r>
            <a:endParaRPr lang="en-US" sz="1600">
              <a:solidFill>
                <a:schemeClr val="bg1"/>
              </a:solidFill>
            </a:endParaRPr>
          </a:p>
        </p:txBody>
      </p:sp>
      <p:sp>
        <p:nvSpPr>
          <p:cNvPr id="48" name="TextBox 47">
            <a:extLst>
              <a:ext uri="{FF2B5EF4-FFF2-40B4-BE49-F238E27FC236}">
                <a16:creationId xmlns:a16="http://schemas.microsoft.com/office/drawing/2014/main" id="{D852B974-8A52-4424-A599-C2AE9153AA55}"/>
              </a:ext>
            </a:extLst>
          </p:cNvPr>
          <p:cNvSpPr txBox="1"/>
          <p:nvPr/>
        </p:nvSpPr>
        <p:spPr>
          <a:xfrm>
            <a:off x="6775521" y="1797021"/>
            <a:ext cx="773442" cy="523220"/>
          </a:xfrm>
          <a:prstGeom prst="rect">
            <a:avLst/>
          </a:prstGeom>
          <a:noFill/>
        </p:spPr>
        <p:txBody>
          <a:bodyPr wrap="square" rtlCol="0">
            <a:spAutoFit/>
          </a:bodyPr>
          <a:lstStyle/>
          <a:p>
            <a:pPr algn="ctr"/>
            <a:r>
              <a:rPr lang="en-US" sz="1400" err="1">
                <a:solidFill>
                  <a:schemeClr val="bg1"/>
                </a:solidFill>
              </a:rPr>
              <a:t>Borno</a:t>
            </a:r>
            <a:endParaRPr lang="en-US" sz="1400">
              <a:solidFill>
                <a:schemeClr val="bg1"/>
              </a:solidFill>
            </a:endParaRPr>
          </a:p>
          <a:p>
            <a:pPr algn="ctr"/>
            <a:r>
              <a:rPr lang="en-US" sz="1400">
                <a:solidFill>
                  <a:schemeClr val="bg1"/>
                </a:solidFill>
              </a:rPr>
              <a:t>49%</a:t>
            </a:r>
            <a:endParaRPr lang="en-US" sz="1600">
              <a:solidFill>
                <a:schemeClr val="bg1"/>
              </a:solidFill>
            </a:endParaRPr>
          </a:p>
        </p:txBody>
      </p:sp>
      <p:sp>
        <p:nvSpPr>
          <p:cNvPr id="49" name="TextBox 48">
            <a:extLst>
              <a:ext uri="{FF2B5EF4-FFF2-40B4-BE49-F238E27FC236}">
                <a16:creationId xmlns:a16="http://schemas.microsoft.com/office/drawing/2014/main" id="{8B69C18F-01E8-48F8-AF61-D28C9B47A010}"/>
              </a:ext>
            </a:extLst>
          </p:cNvPr>
          <p:cNvSpPr txBox="1"/>
          <p:nvPr/>
        </p:nvSpPr>
        <p:spPr>
          <a:xfrm>
            <a:off x="5755615" y="1552426"/>
            <a:ext cx="773442" cy="523220"/>
          </a:xfrm>
          <a:prstGeom prst="rect">
            <a:avLst/>
          </a:prstGeom>
          <a:noFill/>
        </p:spPr>
        <p:txBody>
          <a:bodyPr wrap="square" rtlCol="0">
            <a:spAutoFit/>
          </a:bodyPr>
          <a:lstStyle/>
          <a:p>
            <a:pPr algn="ctr"/>
            <a:r>
              <a:rPr lang="en-US" sz="1400" err="1">
                <a:solidFill>
                  <a:schemeClr val="bg1"/>
                </a:solidFill>
              </a:rPr>
              <a:t>Yobe</a:t>
            </a:r>
            <a:endParaRPr lang="en-US" sz="1400">
              <a:solidFill>
                <a:schemeClr val="bg1"/>
              </a:solidFill>
            </a:endParaRPr>
          </a:p>
          <a:p>
            <a:pPr algn="ctr"/>
            <a:r>
              <a:rPr lang="en-US" sz="1400">
                <a:solidFill>
                  <a:schemeClr val="bg1"/>
                </a:solidFill>
              </a:rPr>
              <a:t>60%</a:t>
            </a:r>
            <a:endParaRPr lang="en-US" sz="1600">
              <a:solidFill>
                <a:schemeClr val="bg1"/>
              </a:solidFill>
            </a:endParaRPr>
          </a:p>
        </p:txBody>
      </p:sp>
      <p:sp>
        <p:nvSpPr>
          <p:cNvPr id="50" name="TextBox 49">
            <a:extLst>
              <a:ext uri="{FF2B5EF4-FFF2-40B4-BE49-F238E27FC236}">
                <a16:creationId xmlns:a16="http://schemas.microsoft.com/office/drawing/2014/main" id="{C58C1A26-FA80-4C4D-B3A1-195B4B049D76}"/>
              </a:ext>
            </a:extLst>
          </p:cNvPr>
          <p:cNvSpPr txBox="1"/>
          <p:nvPr/>
        </p:nvSpPr>
        <p:spPr>
          <a:xfrm>
            <a:off x="4644121" y="1500090"/>
            <a:ext cx="773442" cy="523220"/>
          </a:xfrm>
          <a:prstGeom prst="rect">
            <a:avLst/>
          </a:prstGeom>
          <a:noFill/>
        </p:spPr>
        <p:txBody>
          <a:bodyPr wrap="square" rtlCol="0">
            <a:spAutoFit/>
          </a:bodyPr>
          <a:lstStyle/>
          <a:p>
            <a:pPr algn="ctr"/>
            <a:r>
              <a:rPr lang="en-US" sz="1400"/>
              <a:t>Jigawa</a:t>
            </a:r>
          </a:p>
          <a:p>
            <a:pPr algn="ctr"/>
            <a:r>
              <a:rPr lang="en-US" sz="1400"/>
              <a:t>89%</a:t>
            </a:r>
            <a:endParaRPr lang="en-US" sz="1600"/>
          </a:p>
        </p:txBody>
      </p:sp>
      <p:sp>
        <p:nvSpPr>
          <p:cNvPr id="51" name="TextBox 50">
            <a:extLst>
              <a:ext uri="{FF2B5EF4-FFF2-40B4-BE49-F238E27FC236}">
                <a16:creationId xmlns:a16="http://schemas.microsoft.com/office/drawing/2014/main" id="{07D7A232-BE69-4FA7-BF40-BDFB6CF71814}"/>
              </a:ext>
            </a:extLst>
          </p:cNvPr>
          <p:cNvSpPr txBox="1"/>
          <p:nvPr/>
        </p:nvSpPr>
        <p:spPr>
          <a:xfrm>
            <a:off x="4081033" y="1842654"/>
            <a:ext cx="773442" cy="523220"/>
          </a:xfrm>
          <a:prstGeom prst="rect">
            <a:avLst/>
          </a:prstGeom>
          <a:noFill/>
        </p:spPr>
        <p:txBody>
          <a:bodyPr wrap="square" rtlCol="0">
            <a:spAutoFit/>
          </a:bodyPr>
          <a:lstStyle/>
          <a:p>
            <a:pPr algn="ctr"/>
            <a:r>
              <a:rPr lang="en-US" sz="1400"/>
              <a:t>Kano</a:t>
            </a:r>
          </a:p>
          <a:p>
            <a:pPr algn="ctr"/>
            <a:r>
              <a:rPr lang="en-US" sz="1400"/>
              <a:t>75%</a:t>
            </a:r>
            <a:endParaRPr lang="en-US" sz="1600"/>
          </a:p>
        </p:txBody>
      </p:sp>
      <p:sp>
        <p:nvSpPr>
          <p:cNvPr id="52" name="TextBox 51">
            <a:extLst>
              <a:ext uri="{FF2B5EF4-FFF2-40B4-BE49-F238E27FC236}">
                <a16:creationId xmlns:a16="http://schemas.microsoft.com/office/drawing/2014/main" id="{75400C43-42A2-4429-B7A4-E311E6C59406}"/>
              </a:ext>
            </a:extLst>
          </p:cNvPr>
          <p:cNvSpPr txBox="1"/>
          <p:nvPr/>
        </p:nvSpPr>
        <p:spPr>
          <a:xfrm>
            <a:off x="3526920" y="1325224"/>
            <a:ext cx="773442" cy="523220"/>
          </a:xfrm>
          <a:prstGeom prst="rect">
            <a:avLst/>
          </a:prstGeom>
          <a:noFill/>
        </p:spPr>
        <p:txBody>
          <a:bodyPr wrap="square" rtlCol="0">
            <a:spAutoFit/>
          </a:bodyPr>
          <a:lstStyle/>
          <a:p>
            <a:pPr algn="ctr"/>
            <a:r>
              <a:rPr lang="en-US" sz="1400"/>
              <a:t>Katsina</a:t>
            </a:r>
          </a:p>
          <a:p>
            <a:pPr algn="ctr"/>
            <a:r>
              <a:rPr lang="en-US" sz="1400"/>
              <a:t>73%</a:t>
            </a:r>
            <a:endParaRPr lang="en-US" sz="1600"/>
          </a:p>
        </p:txBody>
      </p:sp>
      <p:sp>
        <p:nvSpPr>
          <p:cNvPr id="53" name="TextBox 52">
            <a:extLst>
              <a:ext uri="{FF2B5EF4-FFF2-40B4-BE49-F238E27FC236}">
                <a16:creationId xmlns:a16="http://schemas.microsoft.com/office/drawing/2014/main" id="{014F207A-72D1-407C-8E0E-DD419CD17AF9}"/>
              </a:ext>
            </a:extLst>
          </p:cNvPr>
          <p:cNvSpPr txBox="1"/>
          <p:nvPr/>
        </p:nvSpPr>
        <p:spPr>
          <a:xfrm>
            <a:off x="2798632" y="1770613"/>
            <a:ext cx="773442" cy="523220"/>
          </a:xfrm>
          <a:prstGeom prst="rect">
            <a:avLst/>
          </a:prstGeom>
          <a:noFill/>
        </p:spPr>
        <p:txBody>
          <a:bodyPr wrap="square" rtlCol="0">
            <a:spAutoFit/>
          </a:bodyPr>
          <a:lstStyle/>
          <a:p>
            <a:pPr algn="ctr"/>
            <a:r>
              <a:rPr lang="en-US" sz="1400">
                <a:solidFill>
                  <a:schemeClr val="bg1"/>
                </a:solidFill>
              </a:rPr>
              <a:t>Zamfara</a:t>
            </a:r>
          </a:p>
          <a:p>
            <a:pPr algn="ctr"/>
            <a:r>
              <a:rPr lang="en-US" sz="1400">
                <a:solidFill>
                  <a:schemeClr val="bg1"/>
                </a:solidFill>
              </a:rPr>
              <a:t>56%</a:t>
            </a:r>
            <a:endParaRPr lang="en-US" sz="1600">
              <a:solidFill>
                <a:schemeClr val="bg1"/>
              </a:solidFill>
            </a:endParaRPr>
          </a:p>
        </p:txBody>
      </p:sp>
      <p:sp>
        <p:nvSpPr>
          <p:cNvPr id="54" name="TextBox 53">
            <a:extLst>
              <a:ext uri="{FF2B5EF4-FFF2-40B4-BE49-F238E27FC236}">
                <a16:creationId xmlns:a16="http://schemas.microsoft.com/office/drawing/2014/main" id="{869D3A09-A4D8-46A9-BC37-06FC66581E1C}"/>
              </a:ext>
            </a:extLst>
          </p:cNvPr>
          <p:cNvSpPr txBox="1"/>
          <p:nvPr/>
        </p:nvSpPr>
        <p:spPr>
          <a:xfrm>
            <a:off x="3622296" y="2503252"/>
            <a:ext cx="773442" cy="523220"/>
          </a:xfrm>
          <a:prstGeom prst="rect">
            <a:avLst/>
          </a:prstGeom>
          <a:noFill/>
        </p:spPr>
        <p:txBody>
          <a:bodyPr wrap="square" rtlCol="0">
            <a:spAutoFit/>
          </a:bodyPr>
          <a:lstStyle/>
          <a:p>
            <a:pPr algn="ctr"/>
            <a:r>
              <a:rPr lang="en-US" sz="1400">
                <a:solidFill>
                  <a:schemeClr val="bg1"/>
                </a:solidFill>
              </a:rPr>
              <a:t>Kaduna</a:t>
            </a:r>
          </a:p>
          <a:p>
            <a:pPr algn="ctr"/>
            <a:r>
              <a:rPr lang="en-US" sz="1400">
                <a:solidFill>
                  <a:schemeClr val="bg1"/>
                </a:solidFill>
              </a:rPr>
              <a:t>67%</a:t>
            </a:r>
            <a:endParaRPr lang="en-US" sz="1600">
              <a:solidFill>
                <a:schemeClr val="bg1"/>
              </a:solidFill>
            </a:endParaRPr>
          </a:p>
        </p:txBody>
      </p:sp>
      <p:sp>
        <p:nvSpPr>
          <p:cNvPr id="55" name="TextBox 54">
            <a:extLst>
              <a:ext uri="{FF2B5EF4-FFF2-40B4-BE49-F238E27FC236}">
                <a16:creationId xmlns:a16="http://schemas.microsoft.com/office/drawing/2014/main" id="{E16F385B-9846-45A3-9DA3-834ECAECF383}"/>
              </a:ext>
            </a:extLst>
          </p:cNvPr>
          <p:cNvSpPr txBox="1"/>
          <p:nvPr/>
        </p:nvSpPr>
        <p:spPr>
          <a:xfrm>
            <a:off x="3782288" y="3676060"/>
            <a:ext cx="991448" cy="523220"/>
          </a:xfrm>
          <a:prstGeom prst="rect">
            <a:avLst/>
          </a:prstGeom>
          <a:noFill/>
        </p:spPr>
        <p:txBody>
          <a:bodyPr wrap="square" rtlCol="0">
            <a:spAutoFit/>
          </a:bodyPr>
          <a:lstStyle/>
          <a:p>
            <a:pPr algn="ctr"/>
            <a:r>
              <a:rPr lang="en-US" sz="1400">
                <a:solidFill>
                  <a:schemeClr val="bg1"/>
                </a:solidFill>
              </a:rPr>
              <a:t>Nasarawa</a:t>
            </a:r>
          </a:p>
          <a:p>
            <a:pPr algn="ctr"/>
            <a:r>
              <a:rPr lang="en-US" sz="1400">
                <a:solidFill>
                  <a:schemeClr val="bg1"/>
                </a:solidFill>
              </a:rPr>
              <a:t>57%</a:t>
            </a:r>
            <a:endParaRPr lang="en-US" sz="1600">
              <a:solidFill>
                <a:schemeClr val="bg1"/>
              </a:solidFill>
            </a:endParaRPr>
          </a:p>
        </p:txBody>
      </p:sp>
      <p:sp>
        <p:nvSpPr>
          <p:cNvPr id="56" name="TextBox 55">
            <a:extLst>
              <a:ext uri="{FF2B5EF4-FFF2-40B4-BE49-F238E27FC236}">
                <a16:creationId xmlns:a16="http://schemas.microsoft.com/office/drawing/2014/main" id="{1381359F-17ED-4BC9-B0F9-14DAAFD84287}"/>
              </a:ext>
            </a:extLst>
          </p:cNvPr>
          <p:cNvSpPr txBox="1"/>
          <p:nvPr/>
        </p:nvSpPr>
        <p:spPr>
          <a:xfrm>
            <a:off x="2436958" y="2791943"/>
            <a:ext cx="773442" cy="523220"/>
          </a:xfrm>
          <a:prstGeom prst="rect">
            <a:avLst/>
          </a:prstGeom>
          <a:noFill/>
        </p:spPr>
        <p:txBody>
          <a:bodyPr wrap="square" rtlCol="0">
            <a:spAutoFit/>
          </a:bodyPr>
          <a:lstStyle/>
          <a:p>
            <a:pPr algn="ctr"/>
            <a:r>
              <a:rPr lang="en-US" sz="1400">
                <a:solidFill>
                  <a:schemeClr val="bg1"/>
                </a:solidFill>
              </a:rPr>
              <a:t>Niger</a:t>
            </a:r>
          </a:p>
          <a:p>
            <a:pPr algn="ctr"/>
            <a:r>
              <a:rPr lang="en-US" sz="1400">
                <a:solidFill>
                  <a:schemeClr val="bg1"/>
                </a:solidFill>
              </a:rPr>
              <a:t>37%</a:t>
            </a:r>
            <a:endParaRPr lang="en-US" sz="1600">
              <a:solidFill>
                <a:schemeClr val="bg1"/>
              </a:solidFill>
            </a:endParaRPr>
          </a:p>
        </p:txBody>
      </p:sp>
      <p:sp>
        <p:nvSpPr>
          <p:cNvPr id="57" name="TextBox 56">
            <a:extLst>
              <a:ext uri="{FF2B5EF4-FFF2-40B4-BE49-F238E27FC236}">
                <a16:creationId xmlns:a16="http://schemas.microsoft.com/office/drawing/2014/main" id="{BDDDAF4E-285F-4753-9856-97EDA814BAF3}"/>
              </a:ext>
            </a:extLst>
          </p:cNvPr>
          <p:cNvSpPr txBox="1"/>
          <p:nvPr/>
        </p:nvSpPr>
        <p:spPr>
          <a:xfrm>
            <a:off x="2245730" y="1067556"/>
            <a:ext cx="773442" cy="523220"/>
          </a:xfrm>
          <a:prstGeom prst="rect">
            <a:avLst/>
          </a:prstGeom>
          <a:noFill/>
        </p:spPr>
        <p:txBody>
          <a:bodyPr wrap="square" rtlCol="0">
            <a:spAutoFit/>
          </a:bodyPr>
          <a:lstStyle/>
          <a:p>
            <a:pPr algn="ctr"/>
            <a:r>
              <a:rPr lang="en-US" sz="1400">
                <a:solidFill>
                  <a:schemeClr val="bg1"/>
                </a:solidFill>
              </a:rPr>
              <a:t>Sokoto</a:t>
            </a:r>
          </a:p>
          <a:p>
            <a:pPr algn="ctr"/>
            <a:r>
              <a:rPr lang="en-US" sz="1400">
                <a:solidFill>
                  <a:schemeClr val="bg1"/>
                </a:solidFill>
              </a:rPr>
              <a:t>56%</a:t>
            </a:r>
            <a:endParaRPr lang="en-US" sz="1600">
              <a:solidFill>
                <a:schemeClr val="bg1"/>
              </a:solidFill>
            </a:endParaRPr>
          </a:p>
        </p:txBody>
      </p:sp>
      <p:sp>
        <p:nvSpPr>
          <p:cNvPr id="58" name="TextBox 57">
            <a:extLst>
              <a:ext uri="{FF2B5EF4-FFF2-40B4-BE49-F238E27FC236}">
                <a16:creationId xmlns:a16="http://schemas.microsoft.com/office/drawing/2014/main" id="{B953B3D1-AB22-4C5A-AE9E-541D1B38B56F}"/>
              </a:ext>
            </a:extLst>
          </p:cNvPr>
          <p:cNvSpPr txBox="1"/>
          <p:nvPr/>
        </p:nvSpPr>
        <p:spPr>
          <a:xfrm>
            <a:off x="1567979" y="1579851"/>
            <a:ext cx="773442" cy="523220"/>
          </a:xfrm>
          <a:prstGeom prst="rect">
            <a:avLst/>
          </a:prstGeom>
          <a:noFill/>
        </p:spPr>
        <p:txBody>
          <a:bodyPr wrap="square" rtlCol="0">
            <a:spAutoFit/>
          </a:bodyPr>
          <a:lstStyle/>
          <a:p>
            <a:pPr algn="ctr"/>
            <a:r>
              <a:rPr lang="en-US" sz="1400"/>
              <a:t>Kebbi</a:t>
            </a:r>
          </a:p>
          <a:p>
            <a:pPr algn="ctr"/>
            <a:r>
              <a:rPr lang="en-US" sz="1400"/>
              <a:t>94%</a:t>
            </a:r>
            <a:endParaRPr lang="en-US" sz="1600"/>
          </a:p>
        </p:txBody>
      </p:sp>
      <p:sp>
        <p:nvSpPr>
          <p:cNvPr id="59" name="TextBox 58">
            <a:extLst>
              <a:ext uri="{FF2B5EF4-FFF2-40B4-BE49-F238E27FC236}">
                <a16:creationId xmlns:a16="http://schemas.microsoft.com/office/drawing/2014/main" id="{F958F111-B12B-4E93-AE8D-FA3592DAE609}"/>
              </a:ext>
            </a:extLst>
          </p:cNvPr>
          <p:cNvSpPr txBox="1"/>
          <p:nvPr/>
        </p:nvSpPr>
        <p:spPr>
          <a:xfrm>
            <a:off x="529887" y="2637657"/>
            <a:ext cx="938548" cy="523220"/>
          </a:xfrm>
          <a:prstGeom prst="rect">
            <a:avLst/>
          </a:prstGeom>
          <a:noFill/>
        </p:spPr>
        <p:txBody>
          <a:bodyPr wrap="square" rtlCol="0">
            <a:spAutoFit/>
          </a:bodyPr>
          <a:lstStyle/>
          <a:p>
            <a:pPr algn="ctr"/>
            <a:r>
              <a:rPr lang="en-US" sz="1400"/>
              <a:t>FCT-Abuja</a:t>
            </a:r>
          </a:p>
          <a:p>
            <a:pPr algn="ctr"/>
            <a:r>
              <a:rPr lang="en-US" sz="1400"/>
              <a:t>35%</a:t>
            </a:r>
            <a:endParaRPr lang="en-US" sz="1600"/>
          </a:p>
        </p:txBody>
      </p:sp>
      <p:sp>
        <p:nvSpPr>
          <p:cNvPr id="60" name="TextBox 59">
            <a:extLst>
              <a:ext uri="{FF2B5EF4-FFF2-40B4-BE49-F238E27FC236}">
                <a16:creationId xmlns:a16="http://schemas.microsoft.com/office/drawing/2014/main" id="{28400705-FFBA-4B72-8D73-768B373B05E2}"/>
              </a:ext>
            </a:extLst>
          </p:cNvPr>
          <p:cNvSpPr txBox="1"/>
          <p:nvPr/>
        </p:nvSpPr>
        <p:spPr>
          <a:xfrm>
            <a:off x="1982078" y="3564797"/>
            <a:ext cx="773442" cy="523220"/>
          </a:xfrm>
          <a:prstGeom prst="rect">
            <a:avLst/>
          </a:prstGeom>
          <a:noFill/>
        </p:spPr>
        <p:txBody>
          <a:bodyPr wrap="square" rtlCol="0">
            <a:spAutoFit/>
          </a:bodyPr>
          <a:lstStyle/>
          <a:p>
            <a:pPr algn="ctr"/>
            <a:r>
              <a:rPr lang="en-US" sz="1400" err="1">
                <a:solidFill>
                  <a:schemeClr val="bg1"/>
                </a:solidFill>
              </a:rPr>
              <a:t>Kwara</a:t>
            </a:r>
            <a:endParaRPr lang="en-US" sz="1400">
              <a:solidFill>
                <a:schemeClr val="bg1"/>
              </a:solidFill>
            </a:endParaRPr>
          </a:p>
          <a:p>
            <a:pPr algn="ctr"/>
            <a:r>
              <a:rPr lang="en-US" sz="1400">
                <a:solidFill>
                  <a:schemeClr val="bg1"/>
                </a:solidFill>
              </a:rPr>
              <a:t>34%</a:t>
            </a:r>
            <a:endParaRPr lang="en-US" sz="1600">
              <a:solidFill>
                <a:schemeClr val="bg1"/>
              </a:solidFill>
            </a:endParaRPr>
          </a:p>
        </p:txBody>
      </p:sp>
      <p:sp>
        <p:nvSpPr>
          <p:cNvPr id="61" name="TextBox 60">
            <a:extLst>
              <a:ext uri="{FF2B5EF4-FFF2-40B4-BE49-F238E27FC236}">
                <a16:creationId xmlns:a16="http://schemas.microsoft.com/office/drawing/2014/main" id="{372EE2D8-E03A-4581-B9A8-CDB2BAAD1EA0}"/>
              </a:ext>
            </a:extLst>
          </p:cNvPr>
          <p:cNvSpPr txBox="1"/>
          <p:nvPr/>
        </p:nvSpPr>
        <p:spPr>
          <a:xfrm>
            <a:off x="1266007" y="3820142"/>
            <a:ext cx="773442" cy="523220"/>
          </a:xfrm>
          <a:prstGeom prst="rect">
            <a:avLst/>
          </a:prstGeom>
          <a:noFill/>
        </p:spPr>
        <p:txBody>
          <a:bodyPr wrap="square" rtlCol="0">
            <a:spAutoFit/>
          </a:bodyPr>
          <a:lstStyle/>
          <a:p>
            <a:pPr algn="ctr"/>
            <a:r>
              <a:rPr lang="en-US" sz="1400">
                <a:solidFill>
                  <a:schemeClr val="bg1"/>
                </a:solidFill>
              </a:rPr>
              <a:t>Oyo</a:t>
            </a:r>
          </a:p>
          <a:p>
            <a:pPr algn="ctr"/>
            <a:r>
              <a:rPr lang="en-US" sz="1400">
                <a:solidFill>
                  <a:schemeClr val="bg1"/>
                </a:solidFill>
              </a:rPr>
              <a:t>42%</a:t>
            </a:r>
            <a:endParaRPr lang="en-US" sz="1600">
              <a:solidFill>
                <a:schemeClr val="bg1"/>
              </a:solidFill>
            </a:endParaRPr>
          </a:p>
        </p:txBody>
      </p:sp>
      <p:sp>
        <p:nvSpPr>
          <p:cNvPr id="62" name="TextBox 61">
            <a:extLst>
              <a:ext uri="{FF2B5EF4-FFF2-40B4-BE49-F238E27FC236}">
                <a16:creationId xmlns:a16="http://schemas.microsoft.com/office/drawing/2014/main" id="{C183A254-D48E-4D92-B56F-9E8427FC6D24}"/>
              </a:ext>
            </a:extLst>
          </p:cNvPr>
          <p:cNvSpPr txBox="1"/>
          <p:nvPr/>
        </p:nvSpPr>
        <p:spPr>
          <a:xfrm>
            <a:off x="4193386" y="4335988"/>
            <a:ext cx="773442" cy="523220"/>
          </a:xfrm>
          <a:prstGeom prst="rect">
            <a:avLst/>
          </a:prstGeom>
          <a:noFill/>
        </p:spPr>
        <p:txBody>
          <a:bodyPr wrap="square" rtlCol="0">
            <a:spAutoFit/>
          </a:bodyPr>
          <a:lstStyle/>
          <a:p>
            <a:pPr algn="ctr"/>
            <a:r>
              <a:rPr lang="en-US" sz="1400">
                <a:solidFill>
                  <a:schemeClr val="bg1"/>
                </a:solidFill>
              </a:rPr>
              <a:t>Benue</a:t>
            </a:r>
          </a:p>
          <a:p>
            <a:pPr algn="ctr"/>
            <a:r>
              <a:rPr lang="en-US" sz="1400">
                <a:solidFill>
                  <a:schemeClr val="bg1"/>
                </a:solidFill>
              </a:rPr>
              <a:t>65%</a:t>
            </a:r>
            <a:endParaRPr lang="en-US" sz="1600">
              <a:solidFill>
                <a:schemeClr val="bg1"/>
              </a:solidFill>
            </a:endParaRPr>
          </a:p>
        </p:txBody>
      </p:sp>
      <p:sp>
        <p:nvSpPr>
          <p:cNvPr id="63" name="TextBox 62">
            <a:extLst>
              <a:ext uri="{FF2B5EF4-FFF2-40B4-BE49-F238E27FC236}">
                <a16:creationId xmlns:a16="http://schemas.microsoft.com/office/drawing/2014/main" id="{04A80C75-A231-46AE-AE6A-1C70A494EA28}"/>
              </a:ext>
            </a:extLst>
          </p:cNvPr>
          <p:cNvSpPr txBox="1"/>
          <p:nvPr/>
        </p:nvSpPr>
        <p:spPr>
          <a:xfrm>
            <a:off x="2938339" y="4036616"/>
            <a:ext cx="773442" cy="523220"/>
          </a:xfrm>
          <a:prstGeom prst="rect">
            <a:avLst/>
          </a:prstGeom>
          <a:noFill/>
        </p:spPr>
        <p:txBody>
          <a:bodyPr wrap="square" rtlCol="0">
            <a:spAutoFit/>
          </a:bodyPr>
          <a:lstStyle/>
          <a:p>
            <a:pPr algn="ctr"/>
            <a:r>
              <a:rPr lang="en-US" sz="1400">
                <a:solidFill>
                  <a:schemeClr val="bg1"/>
                </a:solidFill>
              </a:rPr>
              <a:t>Kogi</a:t>
            </a:r>
          </a:p>
          <a:p>
            <a:pPr algn="ctr"/>
            <a:r>
              <a:rPr lang="en-US" sz="1400">
                <a:solidFill>
                  <a:schemeClr val="bg1"/>
                </a:solidFill>
              </a:rPr>
              <a:t>53%</a:t>
            </a:r>
            <a:endParaRPr lang="en-US" sz="1600">
              <a:solidFill>
                <a:schemeClr val="bg1"/>
              </a:solidFill>
            </a:endParaRPr>
          </a:p>
        </p:txBody>
      </p:sp>
      <p:sp>
        <p:nvSpPr>
          <p:cNvPr id="64" name="TextBox 63">
            <a:extLst>
              <a:ext uri="{FF2B5EF4-FFF2-40B4-BE49-F238E27FC236}">
                <a16:creationId xmlns:a16="http://schemas.microsoft.com/office/drawing/2014/main" id="{786332F0-BDFC-4D1C-BE0F-FC65074EE6DD}"/>
              </a:ext>
            </a:extLst>
          </p:cNvPr>
          <p:cNvSpPr txBox="1"/>
          <p:nvPr/>
        </p:nvSpPr>
        <p:spPr>
          <a:xfrm>
            <a:off x="4002572" y="5262914"/>
            <a:ext cx="773442" cy="738664"/>
          </a:xfrm>
          <a:prstGeom prst="rect">
            <a:avLst/>
          </a:prstGeom>
          <a:noFill/>
        </p:spPr>
        <p:txBody>
          <a:bodyPr wrap="square" rtlCol="0">
            <a:spAutoFit/>
          </a:bodyPr>
          <a:lstStyle/>
          <a:p>
            <a:pPr algn="ctr"/>
            <a:r>
              <a:rPr lang="en-US" sz="1400">
                <a:solidFill>
                  <a:schemeClr val="bg1"/>
                </a:solidFill>
              </a:rPr>
              <a:t>Cross</a:t>
            </a:r>
          </a:p>
          <a:p>
            <a:pPr algn="ctr"/>
            <a:r>
              <a:rPr lang="en-US" sz="1400">
                <a:solidFill>
                  <a:schemeClr val="bg1"/>
                </a:solidFill>
              </a:rPr>
              <a:t>River</a:t>
            </a:r>
          </a:p>
          <a:p>
            <a:pPr algn="ctr"/>
            <a:r>
              <a:rPr lang="en-US" sz="1400">
                <a:solidFill>
                  <a:schemeClr val="bg1"/>
                </a:solidFill>
              </a:rPr>
              <a:t>43%</a:t>
            </a:r>
            <a:endParaRPr lang="en-US" sz="1600">
              <a:solidFill>
                <a:schemeClr val="bg1"/>
              </a:solidFill>
            </a:endParaRPr>
          </a:p>
        </p:txBody>
      </p:sp>
      <p:sp>
        <p:nvSpPr>
          <p:cNvPr id="65" name="TextBox 64">
            <a:extLst>
              <a:ext uri="{FF2B5EF4-FFF2-40B4-BE49-F238E27FC236}">
                <a16:creationId xmlns:a16="http://schemas.microsoft.com/office/drawing/2014/main" id="{E2491DB9-87AC-4071-A840-E2F66D4D28B4}"/>
              </a:ext>
            </a:extLst>
          </p:cNvPr>
          <p:cNvSpPr txBox="1"/>
          <p:nvPr/>
        </p:nvSpPr>
        <p:spPr>
          <a:xfrm>
            <a:off x="4204593" y="6033737"/>
            <a:ext cx="1033129" cy="523220"/>
          </a:xfrm>
          <a:prstGeom prst="rect">
            <a:avLst/>
          </a:prstGeom>
          <a:noFill/>
        </p:spPr>
        <p:txBody>
          <a:bodyPr wrap="square" rtlCol="0">
            <a:spAutoFit/>
          </a:bodyPr>
          <a:lstStyle/>
          <a:p>
            <a:pPr algn="ctr"/>
            <a:r>
              <a:rPr lang="en-US" sz="1400" err="1"/>
              <a:t>Akwa</a:t>
            </a:r>
            <a:r>
              <a:rPr lang="en-US" sz="1400"/>
              <a:t> Ibom</a:t>
            </a:r>
          </a:p>
          <a:p>
            <a:pPr algn="ctr"/>
            <a:r>
              <a:rPr lang="en-US" sz="1400"/>
              <a:t>37%</a:t>
            </a:r>
            <a:endParaRPr lang="en-US" sz="1600"/>
          </a:p>
        </p:txBody>
      </p:sp>
      <p:sp>
        <p:nvSpPr>
          <p:cNvPr id="66" name="TextBox 65">
            <a:extLst>
              <a:ext uri="{FF2B5EF4-FFF2-40B4-BE49-F238E27FC236}">
                <a16:creationId xmlns:a16="http://schemas.microsoft.com/office/drawing/2014/main" id="{8C563742-6AB2-4933-8167-D6A36D464A3B}"/>
              </a:ext>
            </a:extLst>
          </p:cNvPr>
          <p:cNvSpPr txBox="1"/>
          <p:nvPr/>
        </p:nvSpPr>
        <p:spPr>
          <a:xfrm>
            <a:off x="3348258" y="5327226"/>
            <a:ext cx="582069" cy="523220"/>
          </a:xfrm>
          <a:prstGeom prst="rect">
            <a:avLst/>
          </a:prstGeom>
          <a:noFill/>
        </p:spPr>
        <p:txBody>
          <a:bodyPr wrap="square" rtlCol="0">
            <a:spAutoFit/>
          </a:bodyPr>
          <a:lstStyle/>
          <a:p>
            <a:pPr algn="ctr"/>
            <a:r>
              <a:rPr lang="en-US" sz="1400">
                <a:solidFill>
                  <a:schemeClr val="bg1"/>
                </a:solidFill>
              </a:rPr>
              <a:t> Imo</a:t>
            </a:r>
          </a:p>
          <a:p>
            <a:pPr algn="ctr"/>
            <a:r>
              <a:rPr lang="en-US" sz="1400">
                <a:solidFill>
                  <a:schemeClr val="bg1"/>
                </a:solidFill>
              </a:rPr>
              <a:t>30%</a:t>
            </a:r>
            <a:endParaRPr lang="en-US" sz="1600">
              <a:solidFill>
                <a:schemeClr val="bg1"/>
              </a:solidFill>
            </a:endParaRPr>
          </a:p>
        </p:txBody>
      </p:sp>
      <p:sp>
        <p:nvSpPr>
          <p:cNvPr id="67" name="TextBox 66">
            <a:extLst>
              <a:ext uri="{FF2B5EF4-FFF2-40B4-BE49-F238E27FC236}">
                <a16:creationId xmlns:a16="http://schemas.microsoft.com/office/drawing/2014/main" id="{792DCA84-E036-438D-80D1-CA808BEA56DD}"/>
              </a:ext>
            </a:extLst>
          </p:cNvPr>
          <p:cNvSpPr txBox="1"/>
          <p:nvPr/>
        </p:nvSpPr>
        <p:spPr>
          <a:xfrm>
            <a:off x="1074121" y="4487469"/>
            <a:ext cx="773442" cy="523220"/>
          </a:xfrm>
          <a:prstGeom prst="rect">
            <a:avLst/>
          </a:prstGeom>
          <a:noFill/>
        </p:spPr>
        <p:txBody>
          <a:bodyPr wrap="square" rtlCol="0">
            <a:spAutoFit/>
          </a:bodyPr>
          <a:lstStyle/>
          <a:p>
            <a:pPr algn="ctr"/>
            <a:r>
              <a:rPr lang="en-US" sz="1400">
                <a:solidFill>
                  <a:schemeClr val="bg1"/>
                </a:solidFill>
              </a:rPr>
              <a:t>Ogun</a:t>
            </a:r>
          </a:p>
          <a:p>
            <a:pPr algn="ctr"/>
            <a:r>
              <a:rPr lang="en-US" sz="1400">
                <a:solidFill>
                  <a:schemeClr val="bg1"/>
                </a:solidFill>
              </a:rPr>
              <a:t>49%</a:t>
            </a:r>
            <a:endParaRPr lang="en-US" sz="1600">
              <a:solidFill>
                <a:schemeClr val="bg1"/>
              </a:solidFill>
            </a:endParaRPr>
          </a:p>
        </p:txBody>
      </p:sp>
      <p:sp>
        <p:nvSpPr>
          <p:cNvPr id="68" name="TextBox 67">
            <a:extLst>
              <a:ext uri="{FF2B5EF4-FFF2-40B4-BE49-F238E27FC236}">
                <a16:creationId xmlns:a16="http://schemas.microsoft.com/office/drawing/2014/main" id="{44BE28A5-24E4-4A44-975A-24B9CCF77E78}"/>
              </a:ext>
            </a:extLst>
          </p:cNvPr>
          <p:cNvSpPr txBox="1"/>
          <p:nvPr/>
        </p:nvSpPr>
        <p:spPr>
          <a:xfrm>
            <a:off x="1881758" y="4229390"/>
            <a:ext cx="562794" cy="523220"/>
          </a:xfrm>
          <a:prstGeom prst="rect">
            <a:avLst/>
          </a:prstGeom>
          <a:noFill/>
        </p:spPr>
        <p:txBody>
          <a:bodyPr wrap="square" rtlCol="0">
            <a:spAutoFit/>
          </a:bodyPr>
          <a:lstStyle/>
          <a:p>
            <a:pPr algn="ctr"/>
            <a:r>
              <a:rPr lang="en-US" sz="1400">
                <a:solidFill>
                  <a:schemeClr val="bg1"/>
                </a:solidFill>
              </a:rPr>
              <a:t>Osun</a:t>
            </a:r>
          </a:p>
          <a:p>
            <a:pPr algn="ctr"/>
            <a:r>
              <a:rPr lang="en-US" sz="1400">
                <a:solidFill>
                  <a:schemeClr val="bg1"/>
                </a:solidFill>
              </a:rPr>
              <a:t>32%</a:t>
            </a:r>
            <a:endParaRPr lang="en-US" sz="1600">
              <a:solidFill>
                <a:schemeClr val="bg1"/>
              </a:solidFill>
            </a:endParaRPr>
          </a:p>
        </p:txBody>
      </p:sp>
      <p:sp>
        <p:nvSpPr>
          <p:cNvPr id="69" name="TextBox 68">
            <a:extLst>
              <a:ext uri="{FF2B5EF4-FFF2-40B4-BE49-F238E27FC236}">
                <a16:creationId xmlns:a16="http://schemas.microsoft.com/office/drawing/2014/main" id="{DDADA81F-68B9-45EE-ABCE-6CD8AB412B49}"/>
              </a:ext>
            </a:extLst>
          </p:cNvPr>
          <p:cNvSpPr txBox="1"/>
          <p:nvPr/>
        </p:nvSpPr>
        <p:spPr>
          <a:xfrm>
            <a:off x="2221137" y="4093314"/>
            <a:ext cx="773442" cy="523220"/>
          </a:xfrm>
          <a:prstGeom prst="rect">
            <a:avLst/>
          </a:prstGeom>
          <a:noFill/>
        </p:spPr>
        <p:txBody>
          <a:bodyPr wrap="square" rtlCol="0">
            <a:spAutoFit/>
          </a:bodyPr>
          <a:lstStyle/>
          <a:p>
            <a:pPr algn="ctr"/>
            <a:r>
              <a:rPr lang="en-US" sz="1400">
                <a:solidFill>
                  <a:schemeClr val="bg1"/>
                </a:solidFill>
              </a:rPr>
              <a:t>Ekiti</a:t>
            </a:r>
          </a:p>
          <a:p>
            <a:pPr algn="ctr"/>
            <a:r>
              <a:rPr lang="en-US" sz="1400">
                <a:solidFill>
                  <a:schemeClr val="bg1"/>
                </a:solidFill>
              </a:rPr>
              <a:t>26%</a:t>
            </a:r>
            <a:endParaRPr lang="en-US" sz="1600">
              <a:solidFill>
                <a:schemeClr val="bg1"/>
              </a:solidFill>
            </a:endParaRPr>
          </a:p>
        </p:txBody>
      </p:sp>
      <p:sp>
        <p:nvSpPr>
          <p:cNvPr id="70" name="TextBox 69">
            <a:extLst>
              <a:ext uri="{FF2B5EF4-FFF2-40B4-BE49-F238E27FC236}">
                <a16:creationId xmlns:a16="http://schemas.microsoft.com/office/drawing/2014/main" id="{2304749F-8886-4FAC-A816-AE5D527B1FB8}"/>
              </a:ext>
            </a:extLst>
          </p:cNvPr>
          <p:cNvSpPr txBox="1"/>
          <p:nvPr/>
        </p:nvSpPr>
        <p:spPr>
          <a:xfrm>
            <a:off x="2161805" y="4597757"/>
            <a:ext cx="773442" cy="523220"/>
          </a:xfrm>
          <a:prstGeom prst="rect">
            <a:avLst/>
          </a:prstGeom>
          <a:noFill/>
        </p:spPr>
        <p:txBody>
          <a:bodyPr wrap="square" rtlCol="0">
            <a:spAutoFit/>
          </a:bodyPr>
          <a:lstStyle/>
          <a:p>
            <a:r>
              <a:rPr lang="en-US" sz="1400">
                <a:solidFill>
                  <a:schemeClr val="bg1"/>
                </a:solidFill>
              </a:rPr>
              <a:t>Ondo</a:t>
            </a:r>
          </a:p>
          <a:p>
            <a:r>
              <a:rPr lang="en-US" sz="1400">
                <a:solidFill>
                  <a:schemeClr val="bg1"/>
                </a:solidFill>
              </a:rPr>
              <a:t>59%</a:t>
            </a:r>
            <a:endParaRPr lang="en-US" sz="1600">
              <a:solidFill>
                <a:schemeClr val="bg1"/>
              </a:solidFill>
            </a:endParaRPr>
          </a:p>
        </p:txBody>
      </p:sp>
      <p:sp>
        <p:nvSpPr>
          <p:cNvPr id="71" name="TextBox 70">
            <a:extLst>
              <a:ext uri="{FF2B5EF4-FFF2-40B4-BE49-F238E27FC236}">
                <a16:creationId xmlns:a16="http://schemas.microsoft.com/office/drawing/2014/main" id="{36DEAAD9-20DE-4BF2-9A45-7E18EC0068D0}"/>
              </a:ext>
            </a:extLst>
          </p:cNvPr>
          <p:cNvSpPr txBox="1"/>
          <p:nvPr/>
        </p:nvSpPr>
        <p:spPr>
          <a:xfrm>
            <a:off x="2723582" y="4618679"/>
            <a:ext cx="773442" cy="523220"/>
          </a:xfrm>
          <a:prstGeom prst="rect">
            <a:avLst/>
          </a:prstGeom>
          <a:noFill/>
        </p:spPr>
        <p:txBody>
          <a:bodyPr wrap="square" rtlCol="0">
            <a:spAutoFit/>
          </a:bodyPr>
          <a:lstStyle/>
          <a:p>
            <a:pPr algn="ctr"/>
            <a:r>
              <a:rPr lang="en-US" sz="1400">
                <a:solidFill>
                  <a:schemeClr val="bg1"/>
                </a:solidFill>
              </a:rPr>
              <a:t>Edo</a:t>
            </a:r>
          </a:p>
          <a:p>
            <a:pPr algn="ctr"/>
            <a:r>
              <a:rPr lang="en-US" sz="1400">
                <a:solidFill>
                  <a:schemeClr val="bg1"/>
                </a:solidFill>
              </a:rPr>
              <a:t>31%</a:t>
            </a:r>
            <a:endParaRPr lang="en-US" sz="1600">
              <a:solidFill>
                <a:schemeClr val="bg1"/>
              </a:solidFill>
            </a:endParaRPr>
          </a:p>
        </p:txBody>
      </p:sp>
      <p:sp>
        <p:nvSpPr>
          <p:cNvPr id="72" name="TextBox 71">
            <a:extLst>
              <a:ext uri="{FF2B5EF4-FFF2-40B4-BE49-F238E27FC236}">
                <a16:creationId xmlns:a16="http://schemas.microsoft.com/office/drawing/2014/main" id="{1334EBCD-A496-49EF-B3CC-EE437965098F}"/>
              </a:ext>
            </a:extLst>
          </p:cNvPr>
          <p:cNvSpPr txBox="1"/>
          <p:nvPr/>
        </p:nvSpPr>
        <p:spPr>
          <a:xfrm>
            <a:off x="2580767" y="5368230"/>
            <a:ext cx="773442" cy="523220"/>
          </a:xfrm>
          <a:prstGeom prst="rect">
            <a:avLst/>
          </a:prstGeom>
          <a:noFill/>
        </p:spPr>
        <p:txBody>
          <a:bodyPr wrap="square" rtlCol="0">
            <a:spAutoFit/>
          </a:bodyPr>
          <a:lstStyle/>
          <a:p>
            <a:pPr algn="ctr"/>
            <a:r>
              <a:rPr lang="en-US" sz="1400">
                <a:solidFill>
                  <a:schemeClr val="bg1"/>
                </a:solidFill>
              </a:rPr>
              <a:t>  Delta</a:t>
            </a:r>
          </a:p>
          <a:p>
            <a:pPr algn="ctr"/>
            <a:r>
              <a:rPr lang="en-US" sz="1400">
                <a:solidFill>
                  <a:schemeClr val="bg1"/>
                </a:solidFill>
              </a:rPr>
              <a:t>37%</a:t>
            </a:r>
            <a:endParaRPr lang="en-US" sz="1600">
              <a:solidFill>
                <a:schemeClr val="bg1"/>
              </a:solidFill>
            </a:endParaRPr>
          </a:p>
        </p:txBody>
      </p:sp>
      <p:sp>
        <p:nvSpPr>
          <p:cNvPr id="73" name="TextBox 72">
            <a:extLst>
              <a:ext uri="{FF2B5EF4-FFF2-40B4-BE49-F238E27FC236}">
                <a16:creationId xmlns:a16="http://schemas.microsoft.com/office/drawing/2014/main" id="{428D2FC1-60D1-44CD-A922-48449DFFE9AC}"/>
              </a:ext>
            </a:extLst>
          </p:cNvPr>
          <p:cNvSpPr txBox="1"/>
          <p:nvPr/>
        </p:nvSpPr>
        <p:spPr>
          <a:xfrm>
            <a:off x="2077809" y="5906594"/>
            <a:ext cx="773442" cy="523220"/>
          </a:xfrm>
          <a:prstGeom prst="rect">
            <a:avLst/>
          </a:prstGeom>
          <a:noFill/>
        </p:spPr>
        <p:txBody>
          <a:bodyPr wrap="square" rtlCol="0">
            <a:spAutoFit/>
          </a:bodyPr>
          <a:lstStyle/>
          <a:p>
            <a:pPr algn="ctr"/>
            <a:r>
              <a:rPr lang="en-US" sz="1400"/>
              <a:t>Bayelsa</a:t>
            </a:r>
          </a:p>
          <a:p>
            <a:pPr algn="ctr"/>
            <a:r>
              <a:rPr lang="en-US" sz="1400"/>
              <a:t>33%</a:t>
            </a:r>
            <a:endParaRPr lang="en-US" sz="1600"/>
          </a:p>
        </p:txBody>
      </p:sp>
      <p:sp>
        <p:nvSpPr>
          <p:cNvPr id="74" name="TextBox 73">
            <a:extLst>
              <a:ext uri="{FF2B5EF4-FFF2-40B4-BE49-F238E27FC236}">
                <a16:creationId xmlns:a16="http://schemas.microsoft.com/office/drawing/2014/main" id="{13754576-B16E-4BE1-90A9-A3B319ABC584}"/>
              </a:ext>
            </a:extLst>
          </p:cNvPr>
          <p:cNvSpPr txBox="1"/>
          <p:nvPr/>
        </p:nvSpPr>
        <p:spPr>
          <a:xfrm>
            <a:off x="3121451" y="6249894"/>
            <a:ext cx="773442" cy="523220"/>
          </a:xfrm>
          <a:prstGeom prst="rect">
            <a:avLst/>
          </a:prstGeom>
          <a:noFill/>
        </p:spPr>
        <p:txBody>
          <a:bodyPr wrap="square" rtlCol="0">
            <a:spAutoFit/>
          </a:bodyPr>
          <a:lstStyle/>
          <a:p>
            <a:pPr algn="ctr"/>
            <a:r>
              <a:rPr lang="en-US" sz="1400"/>
              <a:t>Rivers</a:t>
            </a:r>
          </a:p>
          <a:p>
            <a:pPr algn="ctr"/>
            <a:r>
              <a:rPr lang="en-US" sz="1400"/>
              <a:t>28%</a:t>
            </a:r>
            <a:endParaRPr lang="en-US" sz="1600"/>
          </a:p>
        </p:txBody>
      </p:sp>
      <p:sp>
        <p:nvSpPr>
          <p:cNvPr id="75" name="TextBox 74">
            <a:extLst>
              <a:ext uri="{FF2B5EF4-FFF2-40B4-BE49-F238E27FC236}">
                <a16:creationId xmlns:a16="http://schemas.microsoft.com/office/drawing/2014/main" id="{BB338BF1-458C-4693-B624-BE30451D88C8}"/>
              </a:ext>
            </a:extLst>
          </p:cNvPr>
          <p:cNvSpPr txBox="1"/>
          <p:nvPr/>
        </p:nvSpPr>
        <p:spPr>
          <a:xfrm>
            <a:off x="1057198" y="5176367"/>
            <a:ext cx="773442" cy="523220"/>
          </a:xfrm>
          <a:prstGeom prst="rect">
            <a:avLst/>
          </a:prstGeom>
          <a:noFill/>
        </p:spPr>
        <p:txBody>
          <a:bodyPr wrap="square" rtlCol="0">
            <a:spAutoFit/>
          </a:bodyPr>
          <a:lstStyle/>
          <a:p>
            <a:pPr algn="ctr"/>
            <a:r>
              <a:rPr lang="en-US" sz="1400"/>
              <a:t>Lagos</a:t>
            </a:r>
          </a:p>
          <a:p>
            <a:pPr algn="ctr"/>
            <a:r>
              <a:rPr lang="en-US" sz="1400"/>
              <a:t>21%</a:t>
            </a:r>
            <a:endParaRPr lang="en-US" sz="1600"/>
          </a:p>
        </p:txBody>
      </p:sp>
      <p:sp>
        <p:nvSpPr>
          <p:cNvPr id="76" name="TextBox 75">
            <a:extLst>
              <a:ext uri="{FF2B5EF4-FFF2-40B4-BE49-F238E27FC236}">
                <a16:creationId xmlns:a16="http://schemas.microsoft.com/office/drawing/2014/main" id="{004F83F9-38C6-42A1-BAAE-427B7C3349F4}"/>
              </a:ext>
            </a:extLst>
          </p:cNvPr>
          <p:cNvSpPr txBox="1"/>
          <p:nvPr/>
        </p:nvSpPr>
        <p:spPr>
          <a:xfrm>
            <a:off x="3656099" y="6137030"/>
            <a:ext cx="773442" cy="523220"/>
          </a:xfrm>
          <a:prstGeom prst="rect">
            <a:avLst/>
          </a:prstGeom>
          <a:noFill/>
        </p:spPr>
        <p:txBody>
          <a:bodyPr wrap="square" rtlCol="0">
            <a:spAutoFit/>
          </a:bodyPr>
          <a:lstStyle/>
          <a:p>
            <a:pPr algn="ctr"/>
            <a:r>
              <a:rPr lang="en-US" sz="1400" err="1"/>
              <a:t>Abia</a:t>
            </a:r>
            <a:endParaRPr lang="en-US" sz="1400"/>
          </a:p>
          <a:p>
            <a:pPr algn="ctr"/>
            <a:r>
              <a:rPr lang="en-US" sz="1400"/>
              <a:t>24%</a:t>
            </a:r>
            <a:endParaRPr lang="en-US" sz="1600"/>
          </a:p>
        </p:txBody>
      </p:sp>
      <p:sp>
        <p:nvSpPr>
          <p:cNvPr id="77" name="TextBox 76">
            <a:extLst>
              <a:ext uri="{FF2B5EF4-FFF2-40B4-BE49-F238E27FC236}">
                <a16:creationId xmlns:a16="http://schemas.microsoft.com/office/drawing/2014/main" id="{F556CFFA-33A3-4FAB-A85B-E09960138742}"/>
              </a:ext>
            </a:extLst>
          </p:cNvPr>
          <p:cNvSpPr txBox="1"/>
          <p:nvPr/>
        </p:nvSpPr>
        <p:spPr>
          <a:xfrm>
            <a:off x="5006981" y="4931426"/>
            <a:ext cx="688149" cy="523220"/>
          </a:xfrm>
          <a:prstGeom prst="rect">
            <a:avLst/>
          </a:prstGeom>
          <a:noFill/>
        </p:spPr>
        <p:txBody>
          <a:bodyPr wrap="square" rtlCol="0">
            <a:spAutoFit/>
          </a:bodyPr>
          <a:lstStyle/>
          <a:p>
            <a:pPr algn="ctr"/>
            <a:r>
              <a:rPr lang="en-US" sz="1400"/>
              <a:t>Ebonyi</a:t>
            </a:r>
          </a:p>
          <a:p>
            <a:pPr algn="ctr"/>
            <a:r>
              <a:rPr lang="en-US" sz="1400"/>
              <a:t>68%</a:t>
            </a:r>
            <a:endParaRPr lang="en-US" sz="1600"/>
          </a:p>
        </p:txBody>
      </p:sp>
      <p:sp>
        <p:nvSpPr>
          <p:cNvPr id="78" name="TextBox 77">
            <a:extLst>
              <a:ext uri="{FF2B5EF4-FFF2-40B4-BE49-F238E27FC236}">
                <a16:creationId xmlns:a16="http://schemas.microsoft.com/office/drawing/2014/main" id="{63D89EF6-18A6-4C32-B6D8-052E38862732}"/>
              </a:ext>
            </a:extLst>
          </p:cNvPr>
          <p:cNvSpPr txBox="1"/>
          <p:nvPr/>
        </p:nvSpPr>
        <p:spPr>
          <a:xfrm>
            <a:off x="4687601" y="5349951"/>
            <a:ext cx="773442" cy="523220"/>
          </a:xfrm>
          <a:prstGeom prst="rect">
            <a:avLst/>
          </a:prstGeom>
          <a:noFill/>
        </p:spPr>
        <p:txBody>
          <a:bodyPr wrap="square" rtlCol="0">
            <a:spAutoFit/>
          </a:bodyPr>
          <a:lstStyle/>
          <a:p>
            <a:pPr algn="ctr"/>
            <a:r>
              <a:rPr lang="en-US" sz="1400"/>
              <a:t>Enugu</a:t>
            </a:r>
          </a:p>
          <a:p>
            <a:pPr algn="ctr"/>
            <a:r>
              <a:rPr lang="en-US" sz="1400"/>
              <a:t>27%</a:t>
            </a:r>
            <a:endParaRPr lang="en-US" sz="1600"/>
          </a:p>
        </p:txBody>
      </p:sp>
      <p:sp>
        <p:nvSpPr>
          <p:cNvPr id="79" name="TextBox 78">
            <a:extLst>
              <a:ext uri="{FF2B5EF4-FFF2-40B4-BE49-F238E27FC236}">
                <a16:creationId xmlns:a16="http://schemas.microsoft.com/office/drawing/2014/main" id="{D8C508CB-0E11-491B-A84E-5417544B4AB9}"/>
              </a:ext>
            </a:extLst>
          </p:cNvPr>
          <p:cNvSpPr txBox="1"/>
          <p:nvPr/>
        </p:nvSpPr>
        <p:spPr>
          <a:xfrm>
            <a:off x="1662370" y="5368230"/>
            <a:ext cx="847673" cy="523220"/>
          </a:xfrm>
          <a:prstGeom prst="rect">
            <a:avLst/>
          </a:prstGeom>
          <a:noFill/>
        </p:spPr>
        <p:txBody>
          <a:bodyPr wrap="square" rtlCol="0">
            <a:spAutoFit/>
          </a:bodyPr>
          <a:lstStyle/>
          <a:p>
            <a:pPr algn="ctr"/>
            <a:r>
              <a:rPr lang="en-US" sz="1400"/>
              <a:t>Anambra</a:t>
            </a:r>
          </a:p>
          <a:p>
            <a:pPr algn="ctr"/>
            <a:r>
              <a:rPr lang="en-US" sz="1400"/>
              <a:t>25%</a:t>
            </a:r>
            <a:endParaRPr lang="en-US" sz="1600"/>
          </a:p>
        </p:txBody>
      </p:sp>
      <p:cxnSp>
        <p:nvCxnSpPr>
          <p:cNvPr id="80" name="Straight Connector 79">
            <a:extLst>
              <a:ext uri="{FF2B5EF4-FFF2-40B4-BE49-F238E27FC236}">
                <a16:creationId xmlns:a16="http://schemas.microsoft.com/office/drawing/2014/main" id="{FF750069-AC16-4885-B8C8-FD8B2F29D964}"/>
              </a:ext>
            </a:extLst>
          </p:cNvPr>
          <p:cNvCxnSpPr>
            <a:cxnSpLocks/>
          </p:cNvCxnSpPr>
          <p:nvPr/>
        </p:nvCxnSpPr>
        <p:spPr>
          <a:xfrm flipH="1">
            <a:off x="2422642" y="5164858"/>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E34986FB-96D5-4E7E-ACC4-A9B28290C987}"/>
              </a:ext>
            </a:extLst>
          </p:cNvPr>
          <p:cNvCxnSpPr>
            <a:cxnSpLocks/>
          </p:cNvCxnSpPr>
          <p:nvPr/>
        </p:nvCxnSpPr>
        <p:spPr>
          <a:xfrm flipH="1" flipV="1">
            <a:off x="3794917" y="5886609"/>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717412F5-838B-478B-8631-A6211DE94C4D}"/>
              </a:ext>
            </a:extLst>
          </p:cNvPr>
          <p:cNvCxnSpPr>
            <a:cxnSpLocks/>
          </p:cNvCxnSpPr>
          <p:nvPr/>
        </p:nvCxnSpPr>
        <p:spPr>
          <a:xfrm flipH="1" flipV="1">
            <a:off x="4058585" y="5944742"/>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2E0CC32-6337-4B99-94B4-E9566A5E2B0A}"/>
              </a:ext>
            </a:extLst>
          </p:cNvPr>
          <p:cNvCxnSpPr>
            <a:cxnSpLocks/>
          </p:cNvCxnSpPr>
          <p:nvPr/>
        </p:nvCxnSpPr>
        <p:spPr>
          <a:xfrm flipH="1" flipV="1">
            <a:off x="3817933" y="5044297"/>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3728EC09-D733-4984-A4E5-4E61773043BD}"/>
              </a:ext>
            </a:extLst>
          </p:cNvPr>
          <p:cNvCxnSpPr>
            <a:cxnSpLocks/>
          </p:cNvCxnSpPr>
          <p:nvPr/>
        </p:nvCxnSpPr>
        <p:spPr>
          <a:xfrm flipH="1" flipV="1">
            <a:off x="4271690" y="5095739"/>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92591F5E-DF57-4385-B4F1-CBBAAD288B33}"/>
              </a:ext>
            </a:extLst>
          </p:cNvPr>
          <p:cNvCxnSpPr>
            <a:cxnSpLocks/>
          </p:cNvCxnSpPr>
          <p:nvPr/>
        </p:nvCxnSpPr>
        <p:spPr>
          <a:xfrm flipH="1">
            <a:off x="2750083" y="6080567"/>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3DF17FA3-CBE1-4404-805F-FB855CE787E1}"/>
              </a:ext>
            </a:extLst>
          </p:cNvPr>
          <p:cNvCxnSpPr>
            <a:cxnSpLocks/>
          </p:cNvCxnSpPr>
          <p:nvPr/>
        </p:nvCxnSpPr>
        <p:spPr>
          <a:xfrm flipH="1" flipV="1">
            <a:off x="1381088" y="2793369"/>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88036643-952E-4587-96AD-279D1DE1D8D9}"/>
              </a:ext>
            </a:extLst>
          </p:cNvPr>
          <p:cNvCxnSpPr>
            <a:cxnSpLocks/>
          </p:cNvCxnSpPr>
          <p:nvPr/>
        </p:nvCxnSpPr>
        <p:spPr>
          <a:xfrm flipV="1">
            <a:off x="1443919" y="5066644"/>
            <a:ext cx="0" cy="215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CA6139BA-959F-48E5-8B22-C191171769DB}"/>
              </a:ext>
            </a:extLst>
          </p:cNvPr>
          <p:cNvCxnSpPr>
            <a:cxnSpLocks/>
          </p:cNvCxnSpPr>
          <p:nvPr/>
        </p:nvCxnSpPr>
        <p:spPr>
          <a:xfrm flipH="1" flipV="1">
            <a:off x="3492829" y="5945588"/>
            <a:ext cx="32096" cy="4034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176240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a:t>Trends in ITN Use among </a:t>
            </a:r>
            <a:br>
              <a:rPr lang="en-GB"/>
            </a:br>
            <a:r>
              <a:rPr lang="en-GB"/>
              <a:t>Children and Pregnant Women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45440058"/>
              </p:ext>
            </p:extLst>
          </p:nvPr>
        </p:nvGraphicFramePr>
        <p:xfrm>
          <a:off x="17755" y="1789113"/>
          <a:ext cx="9126245" cy="440320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43329"/>
            <a:ext cx="9144000" cy="646331"/>
          </a:xfrm>
          <a:prstGeom prst="rect">
            <a:avLst/>
          </a:prstGeom>
          <a:noFill/>
        </p:spPr>
        <p:txBody>
          <a:bodyPr wrap="square" rtlCol="0">
            <a:spAutoFit/>
          </a:bodyPr>
          <a:lstStyle/>
          <a:p>
            <a:pPr algn="ctr"/>
            <a:r>
              <a:rPr lang="en-GB" i="1"/>
              <a:t>Percent of children under 5 and pregnant women age 15-49 </a:t>
            </a:r>
          </a:p>
          <a:p>
            <a:pPr algn="ctr"/>
            <a:r>
              <a:rPr lang="en-GB" i="1"/>
              <a:t>who slept under an ITN the night before the survey</a:t>
            </a:r>
          </a:p>
        </p:txBody>
      </p:sp>
      <p:sp>
        <p:nvSpPr>
          <p:cNvPr id="9" name="TextBox 8"/>
          <p:cNvSpPr txBox="1"/>
          <p:nvPr/>
        </p:nvSpPr>
        <p:spPr>
          <a:xfrm>
            <a:off x="787456" y="3806048"/>
            <a:ext cx="1828800" cy="369332"/>
          </a:xfrm>
          <a:prstGeom prst="rect">
            <a:avLst/>
          </a:prstGeom>
          <a:noFill/>
        </p:spPr>
        <p:txBody>
          <a:bodyPr wrap="square" rtlCol="0">
            <a:spAutoFit/>
          </a:bodyPr>
          <a:lstStyle/>
          <a:p>
            <a:r>
              <a:rPr lang="en-GB" b="1">
                <a:solidFill>
                  <a:schemeClr val="accent1"/>
                </a:solidFill>
              </a:rPr>
              <a:t>Pregnant women</a:t>
            </a:r>
          </a:p>
        </p:txBody>
      </p:sp>
      <p:sp>
        <p:nvSpPr>
          <p:cNvPr id="10" name="TextBox 9"/>
          <p:cNvSpPr txBox="1"/>
          <p:nvPr/>
        </p:nvSpPr>
        <p:spPr>
          <a:xfrm>
            <a:off x="1701856" y="5358833"/>
            <a:ext cx="2082687" cy="369332"/>
          </a:xfrm>
          <a:prstGeom prst="rect">
            <a:avLst/>
          </a:prstGeom>
          <a:noFill/>
        </p:spPr>
        <p:txBody>
          <a:bodyPr wrap="square" rtlCol="0">
            <a:spAutoFit/>
          </a:bodyPr>
          <a:lstStyle/>
          <a:p>
            <a:r>
              <a:rPr lang="en-GB" b="1">
                <a:solidFill>
                  <a:schemeClr val="accent3"/>
                </a:solidFill>
              </a:rPr>
              <a:t>Children</a:t>
            </a:r>
          </a:p>
        </p:txBody>
      </p:sp>
      <p:sp>
        <p:nvSpPr>
          <p:cNvPr id="11" name="TextBox 10"/>
          <p:cNvSpPr txBox="1"/>
          <p:nvPr/>
        </p:nvSpPr>
        <p:spPr>
          <a:xfrm>
            <a:off x="18256" y="6273225"/>
            <a:ext cx="9144000" cy="523220"/>
          </a:xfrm>
          <a:prstGeom prst="rect">
            <a:avLst/>
          </a:prstGeom>
          <a:noFill/>
        </p:spPr>
        <p:txBody>
          <a:bodyPr wrap="square" rtlCol="0">
            <a:spAutoFit/>
          </a:bodyPr>
          <a:lstStyle/>
          <a:p>
            <a:r>
              <a:rPr lang="en-GB" sz="1400" i="1"/>
              <a:t>*The definition of an ITN in surveys conducted prior to 2015 included nets that had been soaked with insecticides within the past 12 months. </a:t>
            </a:r>
          </a:p>
        </p:txBody>
      </p:sp>
    </p:spTree>
    <p:extLst>
      <p:ext uri="{BB962C8B-B14F-4D97-AF65-F5344CB8AC3E}">
        <p14:creationId xmlns:p14="http://schemas.microsoft.com/office/powerpoint/2010/main" val="2292096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3476"/>
            <a:ext cx="4418729" cy="3584767"/>
          </a:xfrm>
        </p:spPr>
        <p:txBody>
          <a:bodyPr>
            <a:normAutofit lnSpcReduction="10000"/>
          </a:bodyPr>
          <a:lstStyle/>
          <a:p>
            <a:pPr>
              <a:buClr>
                <a:schemeClr val="tx1"/>
              </a:buClr>
            </a:pPr>
            <a:r>
              <a:rPr lang="en-GB" sz="3400" noProof="0"/>
              <a:t>Malaria prevention</a:t>
            </a:r>
          </a:p>
          <a:p>
            <a:pPr>
              <a:buClr>
                <a:schemeClr val="tx1"/>
              </a:buClr>
            </a:pPr>
            <a:r>
              <a:rPr lang="en-GB" sz="3400" b="1" noProof="0">
                <a:solidFill>
                  <a:schemeClr val="accent1"/>
                </a:solidFill>
              </a:rPr>
              <a:t>Malaria in pregnancy</a:t>
            </a:r>
          </a:p>
          <a:p>
            <a:pPr>
              <a:buClr>
                <a:schemeClr val="tx1"/>
              </a:buClr>
            </a:pPr>
            <a:r>
              <a:rPr lang="en-GB" sz="3400" noProof="0"/>
              <a:t>Case management of fever in children</a:t>
            </a:r>
          </a:p>
          <a:p>
            <a:pPr>
              <a:buClr>
                <a:schemeClr val="tx1"/>
              </a:buClr>
            </a:pPr>
            <a:r>
              <a:rPr lang="en-GB" sz="3400" noProof="0"/>
              <a:t>Prevalence of low haemoglobin and malaria</a:t>
            </a:r>
          </a:p>
        </p:txBody>
      </p:sp>
    </p:spTree>
    <p:extLst>
      <p:ext uri="{BB962C8B-B14F-4D97-AF65-F5344CB8AC3E}">
        <p14:creationId xmlns:p14="http://schemas.microsoft.com/office/powerpoint/2010/main" val="140621458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a:t>Intermittent Preventive Treatment </a:t>
            </a:r>
            <a:br>
              <a:rPr lang="en-GB"/>
            </a:br>
            <a:r>
              <a:rPr lang="en-GB"/>
              <a:t>during Pregnancy (IPTp)</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002950759"/>
              </p:ext>
            </p:extLst>
          </p:nvPr>
        </p:nvGraphicFramePr>
        <p:xfrm>
          <a:off x="466725" y="1789113"/>
          <a:ext cx="8229600" cy="506888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44600"/>
            <a:ext cx="9144000" cy="369332"/>
          </a:xfrm>
          <a:prstGeom prst="rect">
            <a:avLst/>
          </a:prstGeom>
          <a:noFill/>
        </p:spPr>
        <p:txBody>
          <a:bodyPr wrap="square" rtlCol="0">
            <a:spAutoFit/>
          </a:bodyPr>
          <a:lstStyle/>
          <a:p>
            <a:pPr algn="ctr"/>
            <a:r>
              <a:rPr lang="en-GB" i="1"/>
              <a:t>Percent of women age 15-49 with a live birth in the two years before the survey who received:</a:t>
            </a:r>
          </a:p>
        </p:txBody>
      </p:sp>
    </p:spTree>
    <p:extLst>
      <p:ext uri="{BB962C8B-B14F-4D97-AF65-F5344CB8AC3E}">
        <p14:creationId xmlns:p14="http://schemas.microsoft.com/office/powerpoint/2010/main" val="276132782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36469"/>
          </a:xfrm>
        </p:spPr>
        <p:txBody>
          <a:bodyPr/>
          <a:lstStyle/>
          <a:p>
            <a:r>
              <a:rPr lang="en-GB" noProof="0" dirty="0"/>
              <a:t>Nigeria’s Households</a:t>
            </a:r>
          </a:p>
        </p:txBody>
      </p:sp>
      <p:sp>
        <p:nvSpPr>
          <p:cNvPr id="3" name="Content Placeholder 2"/>
          <p:cNvSpPr>
            <a:spLocks noGrp="1"/>
          </p:cNvSpPr>
          <p:nvPr>
            <p:ph idx="1"/>
          </p:nvPr>
        </p:nvSpPr>
        <p:spPr/>
        <p:txBody>
          <a:bodyPr>
            <a:normAutofit/>
          </a:bodyPr>
          <a:lstStyle/>
          <a:p>
            <a:pPr>
              <a:spcBef>
                <a:spcPts val="0"/>
              </a:spcBef>
              <a:spcAft>
                <a:spcPts val="1800"/>
              </a:spcAft>
              <a:buClr>
                <a:schemeClr val="tx1"/>
              </a:buClr>
            </a:pPr>
            <a:r>
              <a:rPr lang="en-GB" sz="3600" b="1" dirty="0">
                <a:solidFill>
                  <a:schemeClr val="accent1"/>
                </a:solidFill>
              </a:rPr>
              <a:t>18</a:t>
            </a:r>
            <a:r>
              <a:rPr lang="en-GB" sz="3600" b="1" noProof="0" dirty="0">
                <a:solidFill>
                  <a:schemeClr val="accent1"/>
                </a:solidFill>
              </a:rPr>
              <a:t>%</a:t>
            </a:r>
            <a:r>
              <a:rPr lang="en-GB" sz="3600" noProof="0" dirty="0">
                <a:solidFill>
                  <a:schemeClr val="accent1"/>
                </a:solidFill>
              </a:rPr>
              <a:t> </a:t>
            </a:r>
            <a:r>
              <a:rPr lang="en-GB" sz="3600" noProof="0" dirty="0"/>
              <a:t>of households are </a:t>
            </a:r>
            <a:r>
              <a:rPr lang="en-GB" sz="3600" b="1" noProof="0" dirty="0">
                <a:solidFill>
                  <a:schemeClr val="accent1"/>
                </a:solidFill>
              </a:rPr>
              <a:t>headed by women</a:t>
            </a:r>
            <a:r>
              <a:rPr lang="en-GB" sz="3600" noProof="0" dirty="0"/>
              <a:t>.</a:t>
            </a:r>
          </a:p>
          <a:p>
            <a:pPr>
              <a:spcBef>
                <a:spcPts val="0"/>
              </a:spcBef>
              <a:spcAft>
                <a:spcPts val="1800"/>
              </a:spcAft>
              <a:buClr>
                <a:schemeClr val="tx1"/>
              </a:buClr>
            </a:pPr>
            <a:r>
              <a:rPr lang="en-GB" sz="3600" noProof="0" dirty="0"/>
              <a:t>Households have an average of </a:t>
            </a:r>
            <a:r>
              <a:rPr lang="en-GB" sz="3600" b="1" dirty="0">
                <a:solidFill>
                  <a:schemeClr val="accent1"/>
                </a:solidFill>
              </a:rPr>
              <a:t>4.7</a:t>
            </a:r>
            <a:r>
              <a:rPr lang="en-GB" sz="3600" b="1" noProof="0" dirty="0">
                <a:solidFill>
                  <a:schemeClr val="accent1"/>
                </a:solidFill>
              </a:rPr>
              <a:t> members</a:t>
            </a:r>
            <a:r>
              <a:rPr lang="en-GB" sz="3600" noProof="0" dirty="0"/>
              <a:t>.</a:t>
            </a:r>
          </a:p>
          <a:p>
            <a:pPr>
              <a:spcBef>
                <a:spcPts val="0"/>
              </a:spcBef>
              <a:spcAft>
                <a:spcPts val="1800"/>
              </a:spcAft>
              <a:buClr>
                <a:schemeClr val="tx1"/>
              </a:buClr>
            </a:pPr>
            <a:r>
              <a:rPr lang="en-GB" sz="3600" b="1" dirty="0">
                <a:solidFill>
                  <a:schemeClr val="accent1"/>
                </a:solidFill>
              </a:rPr>
              <a:t>46</a:t>
            </a:r>
            <a:r>
              <a:rPr lang="en-GB" sz="3600" b="1" noProof="0" dirty="0">
                <a:solidFill>
                  <a:schemeClr val="accent1"/>
                </a:solidFill>
              </a:rPr>
              <a:t>% </a:t>
            </a:r>
            <a:r>
              <a:rPr lang="en-GB" sz="3600" noProof="0" dirty="0"/>
              <a:t>of the population is </a:t>
            </a:r>
            <a:r>
              <a:rPr lang="en-GB" sz="3600" b="1" noProof="0" dirty="0">
                <a:solidFill>
                  <a:schemeClr val="accent1"/>
                </a:solidFill>
              </a:rPr>
              <a:t>under 15 </a:t>
            </a:r>
            <a:r>
              <a:rPr lang="en-GB" sz="3600" noProof="0" dirty="0"/>
              <a:t>years of age.</a:t>
            </a:r>
          </a:p>
        </p:txBody>
      </p:sp>
    </p:spTree>
    <p:extLst>
      <p:ext uri="{BB962C8B-B14F-4D97-AF65-F5344CB8AC3E}">
        <p14:creationId xmlns:p14="http://schemas.microsoft.com/office/powerpoint/2010/main" val="177666026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Trends in IPTp</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61752486"/>
              </p:ext>
            </p:extLst>
          </p:nvPr>
        </p:nvGraphicFramePr>
        <p:xfrm>
          <a:off x="1" y="956742"/>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75268"/>
            <a:ext cx="9144000" cy="369332"/>
          </a:xfrm>
          <a:prstGeom prst="rect">
            <a:avLst/>
          </a:prstGeom>
          <a:noFill/>
        </p:spPr>
        <p:txBody>
          <a:bodyPr wrap="square" rtlCol="0">
            <a:spAutoFit/>
          </a:bodyPr>
          <a:lstStyle/>
          <a:p>
            <a:pPr algn="ctr"/>
            <a:r>
              <a:rPr lang="en-GB" i="1"/>
              <a:t>Percent of women age 15-49 with a live birth in the two years before the survey who received:</a:t>
            </a:r>
          </a:p>
        </p:txBody>
      </p:sp>
      <p:sp>
        <p:nvSpPr>
          <p:cNvPr id="9" name="TextBox 8"/>
          <p:cNvSpPr txBox="1"/>
          <p:nvPr/>
        </p:nvSpPr>
        <p:spPr>
          <a:xfrm>
            <a:off x="3356088" y="4609657"/>
            <a:ext cx="1828800" cy="369332"/>
          </a:xfrm>
          <a:prstGeom prst="rect">
            <a:avLst/>
          </a:prstGeom>
          <a:noFill/>
        </p:spPr>
        <p:txBody>
          <a:bodyPr wrap="square" rtlCol="0">
            <a:spAutoFit/>
          </a:bodyPr>
          <a:lstStyle/>
          <a:p>
            <a:r>
              <a:rPr lang="en-GB" b="1">
                <a:solidFill>
                  <a:schemeClr val="accent3"/>
                </a:solidFill>
              </a:rPr>
              <a:t>IPTp2+</a:t>
            </a:r>
          </a:p>
        </p:txBody>
      </p:sp>
      <p:sp>
        <p:nvSpPr>
          <p:cNvPr id="10" name="TextBox 9"/>
          <p:cNvSpPr txBox="1"/>
          <p:nvPr/>
        </p:nvSpPr>
        <p:spPr>
          <a:xfrm>
            <a:off x="5681296" y="5113632"/>
            <a:ext cx="2082687" cy="369332"/>
          </a:xfrm>
          <a:prstGeom prst="rect">
            <a:avLst/>
          </a:prstGeom>
          <a:noFill/>
        </p:spPr>
        <p:txBody>
          <a:bodyPr wrap="square" rtlCol="0">
            <a:spAutoFit/>
          </a:bodyPr>
          <a:lstStyle/>
          <a:p>
            <a:r>
              <a:rPr lang="en-GB" b="1">
                <a:solidFill>
                  <a:schemeClr val="accent5"/>
                </a:solidFill>
              </a:rPr>
              <a:t>IPTp3+</a:t>
            </a:r>
          </a:p>
        </p:txBody>
      </p:sp>
      <p:sp>
        <p:nvSpPr>
          <p:cNvPr id="11" name="TextBox 10"/>
          <p:cNvSpPr txBox="1"/>
          <p:nvPr/>
        </p:nvSpPr>
        <p:spPr>
          <a:xfrm>
            <a:off x="1227617" y="4353775"/>
            <a:ext cx="1828800" cy="369332"/>
          </a:xfrm>
          <a:prstGeom prst="rect">
            <a:avLst/>
          </a:prstGeom>
          <a:noFill/>
        </p:spPr>
        <p:txBody>
          <a:bodyPr wrap="square" rtlCol="0">
            <a:spAutoFit/>
          </a:bodyPr>
          <a:lstStyle/>
          <a:p>
            <a:r>
              <a:rPr lang="en-GB" b="1">
                <a:solidFill>
                  <a:schemeClr val="accent1"/>
                </a:solidFill>
              </a:rPr>
              <a:t>IPTp1+</a:t>
            </a:r>
          </a:p>
        </p:txBody>
      </p:sp>
      <p:sp>
        <p:nvSpPr>
          <p:cNvPr id="3" name="TextBox 2">
            <a:extLst>
              <a:ext uri="{FF2B5EF4-FFF2-40B4-BE49-F238E27FC236}">
                <a16:creationId xmlns:a16="http://schemas.microsoft.com/office/drawing/2014/main" id="{D1FFBCB1-401B-4E3C-956B-3C459006BBEA}"/>
              </a:ext>
            </a:extLst>
          </p:cNvPr>
          <p:cNvSpPr txBox="1"/>
          <p:nvPr/>
        </p:nvSpPr>
        <p:spPr>
          <a:xfrm>
            <a:off x="171450" y="6334780"/>
            <a:ext cx="8801100" cy="523220"/>
          </a:xfrm>
          <a:prstGeom prst="rect">
            <a:avLst/>
          </a:prstGeom>
          <a:noFill/>
        </p:spPr>
        <p:txBody>
          <a:bodyPr wrap="square" rtlCol="0">
            <a:spAutoFit/>
          </a:bodyPr>
          <a:lstStyle/>
          <a:p>
            <a:r>
              <a:rPr lang="en-US" sz="1400" i="1"/>
              <a:t>Whether or not at least 1 dose of SP/</a:t>
            </a:r>
            <a:r>
              <a:rPr lang="en-US" sz="1400" i="1" err="1"/>
              <a:t>Fansidar</a:t>
            </a:r>
            <a:r>
              <a:rPr lang="en-US" sz="1400" i="1"/>
              <a:t> was received during an ANC visit is no longer part of the </a:t>
            </a:r>
            <a:r>
              <a:rPr lang="en-US" sz="1400" i="1" err="1"/>
              <a:t>IPTp</a:t>
            </a:r>
            <a:r>
              <a:rPr lang="en-US" sz="1400" i="1"/>
              <a:t> indicators, as was included in previous DHS and MIS surveys.</a:t>
            </a:r>
          </a:p>
        </p:txBody>
      </p:sp>
    </p:spTree>
    <p:extLst>
      <p:ext uri="{BB962C8B-B14F-4D97-AF65-F5344CB8AC3E}">
        <p14:creationId xmlns:p14="http://schemas.microsoft.com/office/powerpoint/2010/main" val="2101767195"/>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3476"/>
            <a:ext cx="4418729" cy="3584767"/>
          </a:xfrm>
        </p:spPr>
        <p:txBody>
          <a:bodyPr>
            <a:normAutofit lnSpcReduction="10000"/>
          </a:bodyPr>
          <a:lstStyle/>
          <a:p>
            <a:pPr>
              <a:buClr>
                <a:schemeClr val="tx1"/>
              </a:buClr>
            </a:pPr>
            <a:r>
              <a:rPr lang="en-GB" sz="3400" noProof="0"/>
              <a:t>Malaria prevention</a:t>
            </a:r>
          </a:p>
          <a:p>
            <a:pPr>
              <a:buClr>
                <a:schemeClr val="tx1"/>
              </a:buClr>
            </a:pPr>
            <a:r>
              <a:rPr lang="en-GB" sz="3400" noProof="0"/>
              <a:t>Malaria in pregnancy</a:t>
            </a:r>
          </a:p>
          <a:p>
            <a:pPr>
              <a:buClr>
                <a:schemeClr val="tx1"/>
              </a:buClr>
            </a:pPr>
            <a:r>
              <a:rPr lang="en-GB" sz="3400" b="1" noProof="0">
                <a:solidFill>
                  <a:schemeClr val="accent1"/>
                </a:solidFill>
              </a:rPr>
              <a:t>Case management of fever in children</a:t>
            </a:r>
          </a:p>
          <a:p>
            <a:pPr>
              <a:buClr>
                <a:schemeClr val="tx1"/>
              </a:buClr>
            </a:pPr>
            <a:r>
              <a:rPr lang="en-GB" sz="3400" noProof="0"/>
              <a:t>Prevalence of low haemoglobin and malaria</a:t>
            </a:r>
          </a:p>
        </p:txBody>
      </p:sp>
    </p:spTree>
    <p:extLst>
      <p:ext uri="{BB962C8B-B14F-4D97-AF65-F5344CB8AC3E}">
        <p14:creationId xmlns:p14="http://schemas.microsoft.com/office/powerpoint/2010/main" val="284404615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Fever in Children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37725429"/>
              </p:ext>
            </p:extLst>
          </p:nvPr>
        </p:nvGraphicFramePr>
        <p:xfrm>
          <a:off x="461963" y="1883548"/>
          <a:ext cx="8256587" cy="497445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01383" y="1399916"/>
            <a:ext cx="2984717" cy="369332"/>
          </a:xfrm>
          <a:prstGeom prst="rect">
            <a:avLst/>
          </a:prstGeom>
          <a:noFill/>
        </p:spPr>
        <p:txBody>
          <a:bodyPr wrap="square" rtlCol="0">
            <a:spAutoFit/>
          </a:bodyPr>
          <a:lstStyle/>
          <a:p>
            <a:pPr algn="ctr"/>
            <a:r>
              <a:rPr lang="en-GB" i="1"/>
              <a:t>Percent of children under 5</a:t>
            </a:r>
          </a:p>
        </p:txBody>
      </p:sp>
      <p:sp>
        <p:nvSpPr>
          <p:cNvPr id="9" name="TextBox 8"/>
          <p:cNvSpPr txBox="1"/>
          <p:nvPr/>
        </p:nvSpPr>
        <p:spPr>
          <a:xfrm>
            <a:off x="4935683" y="1122917"/>
            <a:ext cx="4143448" cy="646331"/>
          </a:xfrm>
          <a:prstGeom prst="rect">
            <a:avLst/>
          </a:prstGeom>
          <a:noFill/>
        </p:spPr>
        <p:txBody>
          <a:bodyPr wrap="square" rtlCol="0">
            <a:spAutoFit/>
          </a:bodyPr>
          <a:lstStyle/>
          <a:p>
            <a:pPr algn="ctr"/>
            <a:r>
              <a:rPr lang="en-GB" i="1"/>
              <a:t>Percent of children under 5 with fever in the 2 weeks before the survey</a:t>
            </a:r>
          </a:p>
        </p:txBody>
      </p:sp>
      <p:cxnSp>
        <p:nvCxnSpPr>
          <p:cNvPr id="11" name="Straight Connector 10"/>
          <p:cNvCxnSpPr/>
          <p:nvPr/>
        </p:nvCxnSpPr>
        <p:spPr>
          <a:xfrm>
            <a:off x="353291" y="1849581"/>
            <a:ext cx="2473036"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527965" y="1849581"/>
            <a:ext cx="295354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25831030"/>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Type of Antimalarial Drugs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635005670"/>
              </p:ext>
            </p:extLst>
          </p:nvPr>
        </p:nvGraphicFramePr>
        <p:xfrm>
          <a:off x="1" y="1654175"/>
          <a:ext cx="9144000" cy="520382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07698"/>
            <a:ext cx="9144000" cy="646331"/>
          </a:xfrm>
          <a:prstGeom prst="rect">
            <a:avLst/>
          </a:prstGeom>
          <a:noFill/>
        </p:spPr>
        <p:txBody>
          <a:bodyPr wrap="square" rtlCol="0">
            <a:spAutoFit/>
          </a:bodyPr>
          <a:lstStyle/>
          <a:p>
            <a:pPr algn="ctr"/>
            <a:r>
              <a:rPr lang="en-GB" i="1"/>
              <a:t>Among children under 5 with fever in the 2 weeks before the survey </a:t>
            </a:r>
          </a:p>
          <a:p>
            <a:pPr algn="ctr"/>
            <a:r>
              <a:rPr lang="en-GB" i="1"/>
              <a:t>who took an antimalarial, percent who took: </a:t>
            </a:r>
          </a:p>
        </p:txBody>
      </p:sp>
    </p:spTree>
    <p:extLst>
      <p:ext uri="{BB962C8B-B14F-4D97-AF65-F5344CB8AC3E}">
        <p14:creationId xmlns:p14="http://schemas.microsoft.com/office/powerpoint/2010/main" val="406629855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3476"/>
            <a:ext cx="4418729" cy="3584767"/>
          </a:xfrm>
        </p:spPr>
        <p:txBody>
          <a:bodyPr>
            <a:normAutofit lnSpcReduction="10000"/>
          </a:bodyPr>
          <a:lstStyle/>
          <a:p>
            <a:pPr>
              <a:buClr>
                <a:schemeClr val="tx1"/>
              </a:buClr>
            </a:pPr>
            <a:r>
              <a:rPr lang="en-GB" sz="3400" noProof="0"/>
              <a:t>Malaria prevention</a:t>
            </a:r>
          </a:p>
          <a:p>
            <a:pPr>
              <a:buClr>
                <a:schemeClr val="tx1"/>
              </a:buClr>
            </a:pPr>
            <a:r>
              <a:rPr lang="en-GB" sz="3400" noProof="0"/>
              <a:t>Malaria in pregnancy</a:t>
            </a:r>
          </a:p>
          <a:p>
            <a:pPr>
              <a:buClr>
                <a:schemeClr val="tx1"/>
              </a:buClr>
            </a:pPr>
            <a:r>
              <a:rPr lang="en-GB" sz="3400" noProof="0"/>
              <a:t>Case management of fever in children</a:t>
            </a:r>
          </a:p>
          <a:p>
            <a:pPr>
              <a:buClr>
                <a:schemeClr val="tx1"/>
              </a:buClr>
            </a:pPr>
            <a:r>
              <a:rPr lang="en-GB" sz="3400" b="1" noProof="0">
                <a:solidFill>
                  <a:schemeClr val="accent1"/>
                </a:solidFill>
              </a:rPr>
              <a:t>Prevalence of low haemoglobin and malaria</a:t>
            </a:r>
          </a:p>
        </p:txBody>
      </p:sp>
    </p:spTree>
    <p:extLst>
      <p:ext uri="{BB962C8B-B14F-4D97-AF65-F5344CB8AC3E}">
        <p14:creationId xmlns:p14="http://schemas.microsoft.com/office/powerpoint/2010/main" val="448893508"/>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Testing Coverage Rates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3238634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0" y="1173847"/>
            <a:ext cx="9144000" cy="369332"/>
          </a:xfrm>
          <a:prstGeom prst="rect">
            <a:avLst/>
          </a:prstGeom>
          <a:noFill/>
        </p:spPr>
        <p:txBody>
          <a:bodyPr wrap="square" rtlCol="0">
            <a:spAutoFit/>
          </a:bodyPr>
          <a:lstStyle/>
          <a:p>
            <a:pPr algn="ctr"/>
            <a:r>
              <a:rPr lang="en-GB" i="1"/>
              <a:t>Percent of eligible children age 6-59 months tested for:</a:t>
            </a:r>
          </a:p>
        </p:txBody>
      </p:sp>
    </p:spTree>
    <p:extLst>
      <p:ext uri="{BB962C8B-B14F-4D97-AF65-F5344CB8AC3E}">
        <p14:creationId xmlns:p14="http://schemas.microsoft.com/office/powerpoint/2010/main" val="259763536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a:t>Prevalence of Low Haemoglobin </a:t>
            </a:r>
            <a:br>
              <a:rPr lang="en-GB"/>
            </a:br>
            <a:r>
              <a:rPr lang="en-GB"/>
              <a:t>in Children by Age </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857370397"/>
              </p:ext>
            </p:extLst>
          </p:nvPr>
        </p:nvGraphicFramePr>
        <p:xfrm>
          <a:off x="0" y="1749425"/>
          <a:ext cx="9143999" cy="47656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73847"/>
            <a:ext cx="9144000" cy="369332"/>
          </a:xfrm>
          <a:prstGeom prst="rect">
            <a:avLst/>
          </a:prstGeom>
          <a:noFill/>
        </p:spPr>
        <p:txBody>
          <a:bodyPr wrap="square" rtlCol="0">
            <a:spAutoFit/>
          </a:bodyPr>
          <a:lstStyle/>
          <a:p>
            <a:pPr algn="ctr"/>
            <a:r>
              <a:rPr lang="en-GB" i="1"/>
              <a:t>Percent of children age 6-59 months with moderate-to-severe anaemia (haemoglobin &lt; 8.0 g/dl)</a:t>
            </a:r>
          </a:p>
        </p:txBody>
      </p:sp>
      <p:sp>
        <p:nvSpPr>
          <p:cNvPr id="5" name="TextBox 4"/>
          <p:cNvSpPr txBox="1"/>
          <p:nvPr/>
        </p:nvSpPr>
        <p:spPr>
          <a:xfrm>
            <a:off x="2966603" y="6352014"/>
            <a:ext cx="3210791" cy="369332"/>
          </a:xfrm>
          <a:prstGeom prst="rect">
            <a:avLst/>
          </a:prstGeom>
          <a:noFill/>
        </p:spPr>
        <p:txBody>
          <a:bodyPr wrap="square" rtlCol="0">
            <a:spAutoFit/>
          </a:bodyPr>
          <a:lstStyle/>
          <a:p>
            <a:pPr algn="ctr"/>
            <a:r>
              <a:rPr lang="en-GB" b="1"/>
              <a:t>Age in months</a:t>
            </a:r>
          </a:p>
        </p:txBody>
      </p:sp>
    </p:spTree>
    <p:extLst>
      <p:ext uri="{BB962C8B-B14F-4D97-AF65-F5344CB8AC3E}">
        <p14:creationId xmlns:p14="http://schemas.microsoft.com/office/powerpoint/2010/main" val="722472227"/>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a:t>Prevalence of Low Haemoglobin by Wealth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74968048"/>
              </p:ext>
            </p:extLst>
          </p:nvPr>
        </p:nvGraphicFramePr>
        <p:xfrm>
          <a:off x="461963" y="1606551"/>
          <a:ext cx="8256587" cy="443298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73847"/>
            <a:ext cx="9144000" cy="369332"/>
          </a:xfrm>
          <a:prstGeom prst="rect">
            <a:avLst/>
          </a:prstGeom>
          <a:noFill/>
        </p:spPr>
        <p:txBody>
          <a:bodyPr wrap="square" rtlCol="0">
            <a:spAutoFit/>
          </a:bodyPr>
          <a:lstStyle/>
          <a:p>
            <a:pPr algn="ctr"/>
            <a:r>
              <a:rPr lang="en-GB" i="1"/>
              <a:t>Percent of children age 6-59 months with moderate-to-severe anaemia (haemoglobin &lt; 8.0 g/dl)</a:t>
            </a:r>
          </a:p>
        </p:txBody>
      </p:sp>
      <p:sp>
        <p:nvSpPr>
          <p:cNvPr id="9" name="Right Arrow 8"/>
          <p:cNvSpPr/>
          <p:nvPr/>
        </p:nvSpPr>
        <p:spPr>
          <a:xfrm>
            <a:off x="1796143" y="6183086"/>
            <a:ext cx="5584371" cy="359228"/>
          </a:xfrm>
          <a:prstGeom prst="rightArrow">
            <a:avLst/>
          </a:prstGeom>
          <a:solidFill>
            <a:schemeClr val="accent1">
              <a:lumMod val="60000"/>
              <a:lumOff val="40000"/>
            </a:schemeClr>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Box 9"/>
          <p:cNvSpPr txBox="1"/>
          <p:nvPr/>
        </p:nvSpPr>
        <p:spPr>
          <a:xfrm>
            <a:off x="461963" y="6140322"/>
            <a:ext cx="1418658" cy="646331"/>
          </a:xfrm>
          <a:prstGeom prst="rect">
            <a:avLst/>
          </a:prstGeom>
          <a:noFill/>
        </p:spPr>
        <p:txBody>
          <a:bodyPr wrap="square" rtlCol="0">
            <a:spAutoFit/>
          </a:bodyPr>
          <a:lstStyle/>
          <a:p>
            <a:pPr algn="ctr"/>
            <a:r>
              <a:rPr lang="en-GB"/>
              <a:t>Poorest households</a:t>
            </a:r>
          </a:p>
        </p:txBody>
      </p:sp>
      <p:sp>
        <p:nvSpPr>
          <p:cNvPr id="11" name="TextBox 10"/>
          <p:cNvSpPr txBox="1"/>
          <p:nvPr/>
        </p:nvSpPr>
        <p:spPr>
          <a:xfrm>
            <a:off x="7380514" y="6140321"/>
            <a:ext cx="1418658" cy="646331"/>
          </a:xfrm>
          <a:prstGeom prst="rect">
            <a:avLst/>
          </a:prstGeom>
          <a:noFill/>
        </p:spPr>
        <p:txBody>
          <a:bodyPr wrap="square" rtlCol="0">
            <a:spAutoFit/>
          </a:bodyPr>
          <a:lstStyle/>
          <a:p>
            <a:pPr algn="ctr"/>
            <a:r>
              <a:rPr lang="en-GB"/>
              <a:t>Wealthiest households</a:t>
            </a:r>
          </a:p>
        </p:txBody>
      </p:sp>
    </p:spTree>
    <p:extLst>
      <p:ext uri="{BB962C8B-B14F-4D97-AF65-F5344CB8AC3E}">
        <p14:creationId xmlns:p14="http://schemas.microsoft.com/office/powerpoint/2010/main" val="174414097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a:t>Prevalence of Low Haemoglobin by State</a:t>
            </a:r>
          </a:p>
        </p:txBody>
      </p:sp>
      <p:sp>
        <p:nvSpPr>
          <p:cNvPr id="4" name="TextBox 3"/>
          <p:cNvSpPr txBox="1"/>
          <p:nvPr/>
        </p:nvSpPr>
        <p:spPr>
          <a:xfrm>
            <a:off x="6196910" y="4359247"/>
            <a:ext cx="3006341" cy="1200329"/>
          </a:xfrm>
          <a:prstGeom prst="rect">
            <a:avLst/>
          </a:prstGeom>
          <a:noFill/>
        </p:spPr>
        <p:txBody>
          <a:bodyPr wrap="square" rtlCol="0">
            <a:spAutoFit/>
          </a:bodyPr>
          <a:lstStyle/>
          <a:p>
            <a:pPr algn="ctr"/>
            <a:r>
              <a:rPr lang="en-GB" i="1"/>
              <a:t>Percent of children age </a:t>
            </a:r>
          </a:p>
          <a:p>
            <a:pPr algn="ctr"/>
            <a:r>
              <a:rPr lang="en-GB" i="1"/>
              <a:t>6-59 months with moderate-to-severe anaemia (haemoglobin &lt; 8.0 g/dl)</a:t>
            </a:r>
          </a:p>
        </p:txBody>
      </p:sp>
      <p:sp>
        <p:nvSpPr>
          <p:cNvPr id="5" name="TextBox 4"/>
          <p:cNvSpPr txBox="1"/>
          <p:nvPr/>
        </p:nvSpPr>
        <p:spPr>
          <a:xfrm>
            <a:off x="6812894" y="5495128"/>
            <a:ext cx="1774372" cy="1077218"/>
          </a:xfrm>
          <a:prstGeom prst="rect">
            <a:avLst/>
          </a:prstGeom>
          <a:noFill/>
        </p:spPr>
        <p:txBody>
          <a:bodyPr wrap="square" rtlCol="0">
            <a:spAutoFit/>
          </a:bodyPr>
          <a:lstStyle/>
          <a:p>
            <a:pPr algn="ctr"/>
            <a:r>
              <a:rPr lang="en-GB" sz="3200" b="1"/>
              <a:t>Nigeria</a:t>
            </a:r>
          </a:p>
          <a:p>
            <a:pPr algn="ctr"/>
            <a:r>
              <a:rPr lang="en-GB" sz="3200" b="1"/>
              <a:t>8%</a:t>
            </a:r>
          </a:p>
        </p:txBody>
      </p:sp>
      <p:sp>
        <p:nvSpPr>
          <p:cNvPr id="6" name="Freeform 5">
            <a:extLst>
              <a:ext uri="{FF2B5EF4-FFF2-40B4-BE49-F238E27FC236}">
                <a16:creationId xmlns:a16="http://schemas.microsoft.com/office/drawing/2014/main" id="{13D61DED-81BD-4DC0-826F-D12C993DAC58}"/>
              </a:ext>
            </a:extLst>
          </p:cNvPr>
          <p:cNvSpPr>
            <a:spLocks/>
          </p:cNvSpPr>
          <p:nvPr/>
        </p:nvSpPr>
        <p:spPr bwMode="auto">
          <a:xfrm>
            <a:off x="1966564" y="890644"/>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515F3ABF-D081-4E93-8E44-5CCDF1EA836A}"/>
              </a:ext>
            </a:extLst>
          </p:cNvPr>
          <p:cNvSpPr>
            <a:spLocks/>
          </p:cNvSpPr>
          <p:nvPr/>
        </p:nvSpPr>
        <p:spPr bwMode="auto">
          <a:xfrm>
            <a:off x="2411065" y="1303498"/>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3ED09684-0F56-4775-B926-9FAC80A97548}"/>
              </a:ext>
            </a:extLst>
          </p:cNvPr>
          <p:cNvSpPr>
            <a:spLocks/>
          </p:cNvSpPr>
          <p:nvPr/>
        </p:nvSpPr>
        <p:spPr bwMode="auto">
          <a:xfrm>
            <a:off x="3492829" y="1194171"/>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38E71D37-2FCA-4E62-A851-D0E8F9DBF972}"/>
              </a:ext>
            </a:extLst>
          </p:cNvPr>
          <p:cNvSpPr>
            <a:spLocks/>
          </p:cNvSpPr>
          <p:nvPr/>
        </p:nvSpPr>
        <p:spPr bwMode="auto">
          <a:xfrm>
            <a:off x="4220718" y="1368231"/>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71957709-ACC4-4FA8-B5CC-F5713D7BA8B0}"/>
              </a:ext>
            </a:extLst>
          </p:cNvPr>
          <p:cNvSpPr>
            <a:spLocks/>
          </p:cNvSpPr>
          <p:nvPr/>
        </p:nvSpPr>
        <p:spPr bwMode="auto">
          <a:xfrm>
            <a:off x="5060811" y="1174032"/>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9E91CEE3-FAB5-4C55-BA19-DF0AFAFF6639}"/>
              </a:ext>
            </a:extLst>
          </p:cNvPr>
          <p:cNvSpPr>
            <a:spLocks/>
          </p:cNvSpPr>
          <p:nvPr/>
        </p:nvSpPr>
        <p:spPr bwMode="auto">
          <a:xfrm>
            <a:off x="6129627" y="991340"/>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 name="Freeform 11">
            <a:extLst>
              <a:ext uri="{FF2B5EF4-FFF2-40B4-BE49-F238E27FC236}">
                <a16:creationId xmlns:a16="http://schemas.microsoft.com/office/drawing/2014/main" id="{F551935D-0404-45C3-AFAD-2987D38347F9}"/>
              </a:ext>
            </a:extLst>
          </p:cNvPr>
          <p:cNvSpPr>
            <a:spLocks/>
          </p:cNvSpPr>
          <p:nvPr/>
        </p:nvSpPr>
        <p:spPr bwMode="auto">
          <a:xfrm>
            <a:off x="6021739" y="2546375"/>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7582FC6B-CBC4-482C-BF6D-DF35FB6B704E}"/>
              </a:ext>
            </a:extLst>
          </p:cNvPr>
          <p:cNvSpPr>
            <a:spLocks/>
          </p:cNvSpPr>
          <p:nvPr/>
        </p:nvSpPr>
        <p:spPr bwMode="auto">
          <a:xfrm>
            <a:off x="5532644" y="2340667"/>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69B2F351-1BAA-435E-AA23-60719FD3F699}"/>
              </a:ext>
            </a:extLst>
          </p:cNvPr>
          <p:cNvSpPr>
            <a:spLocks/>
          </p:cNvSpPr>
          <p:nvPr/>
        </p:nvSpPr>
        <p:spPr bwMode="auto">
          <a:xfrm>
            <a:off x="4551576" y="1661688"/>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7B459A80-3875-43E0-9C14-E0D2BB0D88D7}"/>
              </a:ext>
            </a:extLst>
          </p:cNvPr>
          <p:cNvSpPr>
            <a:spLocks/>
          </p:cNvSpPr>
          <p:nvPr/>
        </p:nvSpPr>
        <p:spPr bwMode="auto">
          <a:xfrm>
            <a:off x="3963223" y="1617094"/>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BB69B9D6-2CF4-4ABB-992B-1DAAD1859023}"/>
              </a:ext>
            </a:extLst>
          </p:cNvPr>
          <p:cNvSpPr>
            <a:spLocks/>
          </p:cNvSpPr>
          <p:nvPr/>
        </p:nvSpPr>
        <p:spPr bwMode="auto">
          <a:xfrm>
            <a:off x="3062713" y="2229902"/>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18CB6217-E11A-43F4-826D-A391D739683B}"/>
              </a:ext>
            </a:extLst>
          </p:cNvPr>
          <p:cNvSpPr>
            <a:spLocks/>
          </p:cNvSpPr>
          <p:nvPr/>
        </p:nvSpPr>
        <p:spPr bwMode="auto">
          <a:xfrm>
            <a:off x="1602619" y="1241642"/>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9E7C3CDF-1B76-43CB-ADA1-706EE191E2F5}"/>
              </a:ext>
            </a:extLst>
          </p:cNvPr>
          <p:cNvSpPr>
            <a:spLocks/>
          </p:cNvSpPr>
          <p:nvPr/>
        </p:nvSpPr>
        <p:spPr bwMode="auto">
          <a:xfrm>
            <a:off x="1651529" y="2307582"/>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DE06C34D-F576-4D36-81DE-A98CA7A1AFE7}"/>
              </a:ext>
            </a:extLst>
          </p:cNvPr>
          <p:cNvSpPr>
            <a:spLocks/>
          </p:cNvSpPr>
          <p:nvPr/>
        </p:nvSpPr>
        <p:spPr bwMode="auto">
          <a:xfrm>
            <a:off x="3452550" y="3400853"/>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3704A601-DDF4-4525-B997-0F992EAA53D2}"/>
              </a:ext>
            </a:extLst>
          </p:cNvPr>
          <p:cNvSpPr>
            <a:spLocks/>
          </p:cNvSpPr>
          <p:nvPr/>
        </p:nvSpPr>
        <p:spPr bwMode="auto">
          <a:xfrm>
            <a:off x="3540300" y="3415238"/>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8039E5A6-9324-4CDC-BF1D-D7ADD95FD66D}"/>
              </a:ext>
            </a:extLst>
          </p:cNvPr>
          <p:cNvSpPr>
            <a:spLocks/>
          </p:cNvSpPr>
          <p:nvPr/>
        </p:nvSpPr>
        <p:spPr bwMode="auto">
          <a:xfrm>
            <a:off x="4452318" y="2858533"/>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0B5CE005-1579-423C-A40E-122798C3CA1A}"/>
              </a:ext>
            </a:extLst>
          </p:cNvPr>
          <p:cNvSpPr>
            <a:spLocks/>
          </p:cNvSpPr>
          <p:nvPr/>
        </p:nvSpPr>
        <p:spPr bwMode="auto">
          <a:xfrm>
            <a:off x="4768792" y="3294403"/>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rgbClr val="599F40"/>
              </a:solidFill>
            </a:endParaRPr>
          </a:p>
        </p:txBody>
      </p:sp>
      <p:sp>
        <p:nvSpPr>
          <p:cNvPr id="23" name="Freeform 22">
            <a:extLst>
              <a:ext uri="{FF2B5EF4-FFF2-40B4-BE49-F238E27FC236}">
                <a16:creationId xmlns:a16="http://schemas.microsoft.com/office/drawing/2014/main" id="{6F06CA68-2DFC-4B46-98D0-B9E6BD0775E4}"/>
              </a:ext>
            </a:extLst>
          </p:cNvPr>
          <p:cNvSpPr>
            <a:spLocks/>
          </p:cNvSpPr>
          <p:nvPr/>
        </p:nvSpPr>
        <p:spPr bwMode="auto">
          <a:xfrm>
            <a:off x="3875474" y="4117234"/>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6FF197D8-5C87-40FB-902C-54515CDD581E}"/>
              </a:ext>
            </a:extLst>
          </p:cNvPr>
          <p:cNvSpPr>
            <a:spLocks/>
          </p:cNvSpPr>
          <p:nvPr/>
        </p:nvSpPr>
        <p:spPr bwMode="auto">
          <a:xfrm>
            <a:off x="2631158" y="3790691"/>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0D0E61BA-B954-42BF-AC7B-78AB5BDB730A}"/>
              </a:ext>
            </a:extLst>
          </p:cNvPr>
          <p:cNvSpPr>
            <a:spLocks/>
          </p:cNvSpPr>
          <p:nvPr/>
        </p:nvSpPr>
        <p:spPr bwMode="auto">
          <a:xfrm>
            <a:off x="1176819" y="2985122"/>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496A6E8A-11B7-47AB-BF70-2E9BF4ED52D8}"/>
              </a:ext>
            </a:extLst>
          </p:cNvPr>
          <p:cNvSpPr>
            <a:spLocks/>
          </p:cNvSpPr>
          <p:nvPr/>
        </p:nvSpPr>
        <p:spPr bwMode="auto">
          <a:xfrm>
            <a:off x="1143733" y="3536074"/>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C935BD78-3994-4776-A8BC-358F223AA90F}"/>
              </a:ext>
            </a:extLst>
          </p:cNvPr>
          <p:cNvSpPr>
            <a:spLocks/>
          </p:cNvSpPr>
          <p:nvPr/>
        </p:nvSpPr>
        <p:spPr bwMode="auto">
          <a:xfrm>
            <a:off x="1916216" y="4151758"/>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9E0E3785-7DBC-4733-ADC3-02C42C4BEA80}"/>
              </a:ext>
            </a:extLst>
          </p:cNvPr>
          <p:cNvSpPr>
            <a:spLocks/>
          </p:cNvSpPr>
          <p:nvPr/>
        </p:nvSpPr>
        <p:spPr bwMode="auto">
          <a:xfrm>
            <a:off x="2373664" y="4141689"/>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44CB28DF-53A4-43A1-9393-0CBF1DA152E7}"/>
              </a:ext>
            </a:extLst>
          </p:cNvPr>
          <p:cNvSpPr>
            <a:spLocks/>
          </p:cNvSpPr>
          <p:nvPr/>
        </p:nvSpPr>
        <p:spPr bwMode="auto">
          <a:xfrm>
            <a:off x="2098907" y="4345958"/>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2A5F74D9-6F56-4495-B15E-15D4739A7349}"/>
              </a:ext>
            </a:extLst>
          </p:cNvPr>
          <p:cNvSpPr>
            <a:spLocks/>
          </p:cNvSpPr>
          <p:nvPr/>
        </p:nvSpPr>
        <p:spPr bwMode="auto">
          <a:xfrm>
            <a:off x="2458536" y="4435146"/>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134A13EE-0B68-4E98-95E3-567C76C2B287}"/>
              </a:ext>
            </a:extLst>
          </p:cNvPr>
          <p:cNvSpPr>
            <a:spLocks/>
          </p:cNvSpPr>
          <p:nvPr/>
        </p:nvSpPr>
        <p:spPr bwMode="auto">
          <a:xfrm>
            <a:off x="3370555" y="4879647"/>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37A117FE-F648-4D0D-B5CC-C017F00D0DA1}"/>
              </a:ext>
            </a:extLst>
          </p:cNvPr>
          <p:cNvSpPr>
            <a:spLocks/>
          </p:cNvSpPr>
          <p:nvPr/>
        </p:nvSpPr>
        <p:spPr bwMode="auto">
          <a:xfrm>
            <a:off x="3538861" y="4708464"/>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17300341-AA67-4DE2-B68C-4B6D125CF9E0}"/>
              </a:ext>
            </a:extLst>
          </p:cNvPr>
          <p:cNvSpPr>
            <a:spLocks/>
          </p:cNvSpPr>
          <p:nvPr/>
        </p:nvSpPr>
        <p:spPr bwMode="auto">
          <a:xfrm>
            <a:off x="3879789" y="4881085"/>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AA42E0AB-1D08-4CAC-8BEE-79B8A73EDBFE}"/>
              </a:ext>
            </a:extLst>
          </p:cNvPr>
          <p:cNvSpPr>
            <a:spLocks noEditPoints="1"/>
          </p:cNvSpPr>
          <p:nvPr/>
        </p:nvSpPr>
        <p:spPr bwMode="auto">
          <a:xfrm>
            <a:off x="4050973" y="4826422"/>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6396F6EC-0E50-4915-8471-20D796A2C499}"/>
              </a:ext>
            </a:extLst>
          </p:cNvPr>
          <p:cNvSpPr>
            <a:spLocks noEditPoints="1"/>
          </p:cNvSpPr>
          <p:nvPr/>
        </p:nvSpPr>
        <p:spPr bwMode="auto">
          <a:xfrm>
            <a:off x="3835195" y="5600343"/>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2A81E0C3-B69C-4D67-AF1A-18A0F200955F}"/>
              </a:ext>
            </a:extLst>
          </p:cNvPr>
          <p:cNvSpPr>
            <a:spLocks/>
          </p:cNvSpPr>
          <p:nvPr/>
        </p:nvSpPr>
        <p:spPr bwMode="auto">
          <a:xfrm>
            <a:off x="3656819" y="5305447"/>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48C0D3F0-558F-4071-A08D-AD3559EAC48E}"/>
              </a:ext>
            </a:extLst>
          </p:cNvPr>
          <p:cNvSpPr>
            <a:spLocks/>
          </p:cNvSpPr>
          <p:nvPr/>
        </p:nvSpPr>
        <p:spPr bwMode="auto">
          <a:xfrm>
            <a:off x="3373432" y="5364427"/>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2E0C7AFA-A2B8-4C4A-81F9-322D708428C9}"/>
              </a:ext>
            </a:extLst>
          </p:cNvPr>
          <p:cNvSpPr>
            <a:spLocks noEditPoints="1"/>
          </p:cNvSpPr>
          <p:nvPr/>
        </p:nvSpPr>
        <p:spPr bwMode="auto">
          <a:xfrm>
            <a:off x="3238211" y="5482385"/>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5624F951-540F-4349-A869-00E2D5513B2B}"/>
              </a:ext>
            </a:extLst>
          </p:cNvPr>
          <p:cNvSpPr>
            <a:spLocks noEditPoints="1"/>
          </p:cNvSpPr>
          <p:nvPr/>
        </p:nvSpPr>
        <p:spPr bwMode="auto">
          <a:xfrm>
            <a:off x="2662805" y="5679461"/>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5AB8413A-CCBE-4AB3-B357-FB0BEE685DCB}"/>
              </a:ext>
            </a:extLst>
          </p:cNvPr>
          <p:cNvSpPr>
            <a:spLocks noEditPoints="1"/>
          </p:cNvSpPr>
          <p:nvPr/>
        </p:nvSpPr>
        <p:spPr bwMode="auto">
          <a:xfrm>
            <a:off x="2436958" y="5049392"/>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47AEDE29-5393-4A62-9BC2-9FA09D949FD3}"/>
              </a:ext>
            </a:extLst>
          </p:cNvPr>
          <p:cNvSpPr>
            <a:spLocks noEditPoints="1"/>
          </p:cNvSpPr>
          <p:nvPr/>
        </p:nvSpPr>
        <p:spPr bwMode="auto">
          <a:xfrm>
            <a:off x="1166749" y="4938626"/>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F773D3BC-1F7F-4BF5-A70F-6C9DB71FB84B}"/>
              </a:ext>
            </a:extLst>
          </p:cNvPr>
          <p:cNvSpPr>
            <a:spLocks/>
          </p:cNvSpPr>
          <p:nvPr/>
        </p:nvSpPr>
        <p:spPr bwMode="auto">
          <a:xfrm>
            <a:off x="1153803" y="4230876"/>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TextBox 42">
            <a:extLst>
              <a:ext uri="{FF2B5EF4-FFF2-40B4-BE49-F238E27FC236}">
                <a16:creationId xmlns:a16="http://schemas.microsoft.com/office/drawing/2014/main" id="{B9BEC715-DA9D-498F-98F0-10A3828C02F8}"/>
              </a:ext>
            </a:extLst>
          </p:cNvPr>
          <p:cNvSpPr txBox="1"/>
          <p:nvPr/>
        </p:nvSpPr>
        <p:spPr>
          <a:xfrm>
            <a:off x="5267711" y="3917749"/>
            <a:ext cx="773442" cy="523220"/>
          </a:xfrm>
          <a:prstGeom prst="rect">
            <a:avLst/>
          </a:prstGeom>
          <a:noFill/>
        </p:spPr>
        <p:txBody>
          <a:bodyPr wrap="square" rtlCol="0">
            <a:spAutoFit/>
          </a:bodyPr>
          <a:lstStyle/>
          <a:p>
            <a:pPr algn="ctr"/>
            <a:r>
              <a:rPr lang="en-US" sz="1400">
                <a:solidFill>
                  <a:schemeClr val="bg1"/>
                </a:solidFill>
              </a:rPr>
              <a:t>Taraba</a:t>
            </a:r>
          </a:p>
          <a:p>
            <a:pPr algn="ctr"/>
            <a:r>
              <a:rPr lang="en-US" sz="1400">
                <a:solidFill>
                  <a:schemeClr val="bg1"/>
                </a:solidFill>
              </a:rPr>
              <a:t>10%</a:t>
            </a:r>
            <a:endParaRPr lang="en-US" sz="1600">
              <a:solidFill>
                <a:schemeClr val="bg1"/>
              </a:solidFill>
            </a:endParaRPr>
          </a:p>
        </p:txBody>
      </p:sp>
      <p:sp>
        <p:nvSpPr>
          <p:cNvPr id="44" name="TextBox 43">
            <a:extLst>
              <a:ext uri="{FF2B5EF4-FFF2-40B4-BE49-F238E27FC236}">
                <a16:creationId xmlns:a16="http://schemas.microsoft.com/office/drawing/2014/main" id="{70BBB69C-D159-475B-8DE3-70A8BCBB2C29}"/>
              </a:ext>
            </a:extLst>
          </p:cNvPr>
          <p:cNvSpPr txBox="1"/>
          <p:nvPr/>
        </p:nvSpPr>
        <p:spPr>
          <a:xfrm>
            <a:off x="4628300" y="3376079"/>
            <a:ext cx="889722" cy="523220"/>
          </a:xfrm>
          <a:prstGeom prst="rect">
            <a:avLst/>
          </a:prstGeom>
          <a:noFill/>
        </p:spPr>
        <p:txBody>
          <a:bodyPr wrap="square" rtlCol="0">
            <a:spAutoFit/>
          </a:bodyPr>
          <a:lstStyle/>
          <a:p>
            <a:pPr algn="ctr"/>
            <a:r>
              <a:rPr lang="en-US" sz="1400"/>
              <a:t>Plateau</a:t>
            </a:r>
          </a:p>
          <a:p>
            <a:pPr algn="ctr"/>
            <a:r>
              <a:rPr lang="en-US" sz="1400"/>
              <a:t>7%</a:t>
            </a:r>
            <a:endParaRPr lang="en-US" sz="1600"/>
          </a:p>
        </p:txBody>
      </p:sp>
      <p:sp>
        <p:nvSpPr>
          <p:cNvPr id="45" name="TextBox 44">
            <a:extLst>
              <a:ext uri="{FF2B5EF4-FFF2-40B4-BE49-F238E27FC236}">
                <a16:creationId xmlns:a16="http://schemas.microsoft.com/office/drawing/2014/main" id="{42FEE6E7-9D09-4942-97C6-86848903B103}"/>
              </a:ext>
            </a:extLst>
          </p:cNvPr>
          <p:cNvSpPr txBox="1"/>
          <p:nvPr/>
        </p:nvSpPr>
        <p:spPr>
          <a:xfrm>
            <a:off x="5864222" y="3196584"/>
            <a:ext cx="1347889" cy="523220"/>
          </a:xfrm>
          <a:prstGeom prst="rect">
            <a:avLst/>
          </a:prstGeom>
          <a:noFill/>
        </p:spPr>
        <p:txBody>
          <a:bodyPr wrap="square" rtlCol="0">
            <a:spAutoFit/>
          </a:bodyPr>
          <a:lstStyle/>
          <a:p>
            <a:pPr algn="ctr"/>
            <a:r>
              <a:rPr lang="en-US" sz="1400"/>
              <a:t>Adamawa</a:t>
            </a:r>
          </a:p>
          <a:p>
            <a:pPr algn="ctr"/>
            <a:r>
              <a:rPr lang="en-US" sz="1400"/>
              <a:t>7%</a:t>
            </a:r>
          </a:p>
        </p:txBody>
      </p:sp>
      <p:sp>
        <p:nvSpPr>
          <p:cNvPr id="46" name="TextBox 45">
            <a:extLst>
              <a:ext uri="{FF2B5EF4-FFF2-40B4-BE49-F238E27FC236}">
                <a16:creationId xmlns:a16="http://schemas.microsoft.com/office/drawing/2014/main" id="{E48F3C99-F01B-4908-A680-CF6483A73F1B}"/>
              </a:ext>
            </a:extLst>
          </p:cNvPr>
          <p:cNvSpPr txBox="1"/>
          <p:nvPr/>
        </p:nvSpPr>
        <p:spPr>
          <a:xfrm>
            <a:off x="4740174" y="2623058"/>
            <a:ext cx="889722" cy="523220"/>
          </a:xfrm>
          <a:prstGeom prst="rect">
            <a:avLst/>
          </a:prstGeom>
          <a:noFill/>
        </p:spPr>
        <p:txBody>
          <a:bodyPr wrap="square" rtlCol="0">
            <a:spAutoFit/>
          </a:bodyPr>
          <a:lstStyle/>
          <a:p>
            <a:pPr algn="ctr"/>
            <a:r>
              <a:rPr lang="en-US" sz="1400">
                <a:solidFill>
                  <a:schemeClr val="bg1"/>
                </a:solidFill>
              </a:rPr>
              <a:t>Bauchi</a:t>
            </a:r>
          </a:p>
          <a:p>
            <a:pPr algn="ctr"/>
            <a:r>
              <a:rPr lang="en-US" sz="1400">
                <a:solidFill>
                  <a:schemeClr val="bg1"/>
                </a:solidFill>
              </a:rPr>
              <a:t>13%</a:t>
            </a:r>
            <a:endParaRPr lang="en-US" sz="1600">
              <a:solidFill>
                <a:schemeClr val="bg1"/>
              </a:solidFill>
            </a:endParaRPr>
          </a:p>
        </p:txBody>
      </p:sp>
      <p:sp>
        <p:nvSpPr>
          <p:cNvPr id="47" name="TextBox 46">
            <a:extLst>
              <a:ext uri="{FF2B5EF4-FFF2-40B4-BE49-F238E27FC236}">
                <a16:creationId xmlns:a16="http://schemas.microsoft.com/office/drawing/2014/main" id="{745E1F1C-5D99-4C61-9346-D0F781288010}"/>
              </a:ext>
            </a:extLst>
          </p:cNvPr>
          <p:cNvSpPr txBox="1"/>
          <p:nvPr/>
        </p:nvSpPr>
        <p:spPr>
          <a:xfrm>
            <a:off x="5459281" y="2530333"/>
            <a:ext cx="773442" cy="523220"/>
          </a:xfrm>
          <a:prstGeom prst="rect">
            <a:avLst/>
          </a:prstGeom>
          <a:noFill/>
        </p:spPr>
        <p:txBody>
          <a:bodyPr wrap="square" rtlCol="0">
            <a:spAutoFit/>
          </a:bodyPr>
          <a:lstStyle/>
          <a:p>
            <a:pPr algn="ctr"/>
            <a:r>
              <a:rPr lang="en-US" sz="1400">
                <a:solidFill>
                  <a:schemeClr val="bg1"/>
                </a:solidFill>
              </a:rPr>
              <a:t>Gombe</a:t>
            </a:r>
          </a:p>
          <a:p>
            <a:pPr algn="ctr"/>
            <a:r>
              <a:rPr lang="en-US" sz="1400">
                <a:solidFill>
                  <a:schemeClr val="bg1"/>
                </a:solidFill>
              </a:rPr>
              <a:t>     12%</a:t>
            </a:r>
            <a:endParaRPr lang="en-US" sz="1600">
              <a:solidFill>
                <a:schemeClr val="bg1"/>
              </a:solidFill>
            </a:endParaRPr>
          </a:p>
        </p:txBody>
      </p:sp>
      <p:sp>
        <p:nvSpPr>
          <p:cNvPr id="48" name="TextBox 47">
            <a:extLst>
              <a:ext uri="{FF2B5EF4-FFF2-40B4-BE49-F238E27FC236}">
                <a16:creationId xmlns:a16="http://schemas.microsoft.com/office/drawing/2014/main" id="{4767B61D-7D20-44C2-8155-4B28C8286664}"/>
              </a:ext>
            </a:extLst>
          </p:cNvPr>
          <p:cNvSpPr txBox="1"/>
          <p:nvPr/>
        </p:nvSpPr>
        <p:spPr>
          <a:xfrm>
            <a:off x="6775521" y="1797021"/>
            <a:ext cx="773442" cy="523220"/>
          </a:xfrm>
          <a:prstGeom prst="rect">
            <a:avLst/>
          </a:prstGeom>
          <a:noFill/>
        </p:spPr>
        <p:txBody>
          <a:bodyPr wrap="square" rtlCol="0">
            <a:spAutoFit/>
          </a:bodyPr>
          <a:lstStyle/>
          <a:p>
            <a:pPr algn="ctr"/>
            <a:r>
              <a:rPr lang="en-US" sz="1400" err="1"/>
              <a:t>Borno</a:t>
            </a:r>
            <a:endParaRPr lang="en-US" sz="1400"/>
          </a:p>
          <a:p>
            <a:pPr algn="ctr"/>
            <a:r>
              <a:rPr lang="en-US" sz="1400"/>
              <a:t>7%</a:t>
            </a:r>
            <a:endParaRPr lang="en-US" sz="1600"/>
          </a:p>
        </p:txBody>
      </p:sp>
      <p:sp>
        <p:nvSpPr>
          <p:cNvPr id="49" name="TextBox 48">
            <a:extLst>
              <a:ext uri="{FF2B5EF4-FFF2-40B4-BE49-F238E27FC236}">
                <a16:creationId xmlns:a16="http://schemas.microsoft.com/office/drawing/2014/main" id="{096E708A-F63A-4E1F-B20F-D7A07A778570}"/>
              </a:ext>
            </a:extLst>
          </p:cNvPr>
          <p:cNvSpPr txBox="1"/>
          <p:nvPr/>
        </p:nvSpPr>
        <p:spPr>
          <a:xfrm>
            <a:off x="5755615" y="1552426"/>
            <a:ext cx="773442" cy="523220"/>
          </a:xfrm>
          <a:prstGeom prst="rect">
            <a:avLst/>
          </a:prstGeom>
          <a:noFill/>
        </p:spPr>
        <p:txBody>
          <a:bodyPr wrap="square" rtlCol="0">
            <a:spAutoFit/>
          </a:bodyPr>
          <a:lstStyle/>
          <a:p>
            <a:pPr algn="ctr"/>
            <a:r>
              <a:rPr lang="en-US" sz="1400" err="1"/>
              <a:t>Yobe</a:t>
            </a:r>
            <a:endParaRPr lang="en-US" sz="1400"/>
          </a:p>
          <a:p>
            <a:pPr algn="ctr"/>
            <a:r>
              <a:rPr lang="en-US" sz="1400"/>
              <a:t>4%</a:t>
            </a:r>
            <a:endParaRPr lang="en-US" sz="1600"/>
          </a:p>
        </p:txBody>
      </p:sp>
      <p:sp>
        <p:nvSpPr>
          <p:cNvPr id="50" name="TextBox 49">
            <a:extLst>
              <a:ext uri="{FF2B5EF4-FFF2-40B4-BE49-F238E27FC236}">
                <a16:creationId xmlns:a16="http://schemas.microsoft.com/office/drawing/2014/main" id="{A35D3FD0-F5EA-4690-B50E-0FF406F935AD}"/>
              </a:ext>
            </a:extLst>
          </p:cNvPr>
          <p:cNvSpPr txBox="1"/>
          <p:nvPr/>
        </p:nvSpPr>
        <p:spPr>
          <a:xfrm>
            <a:off x="4644121" y="1500090"/>
            <a:ext cx="773442" cy="523220"/>
          </a:xfrm>
          <a:prstGeom prst="rect">
            <a:avLst/>
          </a:prstGeom>
          <a:noFill/>
        </p:spPr>
        <p:txBody>
          <a:bodyPr wrap="square" rtlCol="0">
            <a:spAutoFit/>
          </a:bodyPr>
          <a:lstStyle/>
          <a:p>
            <a:pPr algn="ctr"/>
            <a:r>
              <a:rPr lang="en-US" sz="1400"/>
              <a:t>Jigawa</a:t>
            </a:r>
          </a:p>
          <a:p>
            <a:pPr algn="ctr"/>
            <a:r>
              <a:rPr lang="en-US" sz="1400"/>
              <a:t>3%</a:t>
            </a:r>
            <a:endParaRPr lang="en-US" sz="1600"/>
          </a:p>
        </p:txBody>
      </p:sp>
      <p:sp>
        <p:nvSpPr>
          <p:cNvPr id="51" name="TextBox 50">
            <a:extLst>
              <a:ext uri="{FF2B5EF4-FFF2-40B4-BE49-F238E27FC236}">
                <a16:creationId xmlns:a16="http://schemas.microsoft.com/office/drawing/2014/main" id="{123433E2-95DC-4894-A4A0-7D41FE2B658D}"/>
              </a:ext>
            </a:extLst>
          </p:cNvPr>
          <p:cNvSpPr txBox="1"/>
          <p:nvPr/>
        </p:nvSpPr>
        <p:spPr>
          <a:xfrm>
            <a:off x="4081033" y="1842654"/>
            <a:ext cx="773442" cy="523220"/>
          </a:xfrm>
          <a:prstGeom prst="rect">
            <a:avLst/>
          </a:prstGeom>
          <a:noFill/>
        </p:spPr>
        <p:txBody>
          <a:bodyPr wrap="square" rtlCol="0">
            <a:spAutoFit/>
          </a:bodyPr>
          <a:lstStyle/>
          <a:p>
            <a:pPr algn="ctr"/>
            <a:r>
              <a:rPr lang="en-US" sz="1400">
                <a:solidFill>
                  <a:schemeClr val="bg1"/>
                </a:solidFill>
              </a:rPr>
              <a:t>Kano</a:t>
            </a:r>
          </a:p>
          <a:p>
            <a:pPr algn="ctr"/>
            <a:r>
              <a:rPr lang="en-US" sz="1400">
                <a:solidFill>
                  <a:schemeClr val="bg1"/>
                </a:solidFill>
              </a:rPr>
              <a:t>13%</a:t>
            </a:r>
            <a:endParaRPr lang="en-US" sz="1600">
              <a:solidFill>
                <a:schemeClr val="bg1"/>
              </a:solidFill>
            </a:endParaRPr>
          </a:p>
        </p:txBody>
      </p:sp>
      <p:sp>
        <p:nvSpPr>
          <p:cNvPr id="52" name="TextBox 51">
            <a:extLst>
              <a:ext uri="{FF2B5EF4-FFF2-40B4-BE49-F238E27FC236}">
                <a16:creationId xmlns:a16="http://schemas.microsoft.com/office/drawing/2014/main" id="{3A6F093A-6A35-4480-967B-381D63081E46}"/>
              </a:ext>
            </a:extLst>
          </p:cNvPr>
          <p:cNvSpPr txBox="1"/>
          <p:nvPr/>
        </p:nvSpPr>
        <p:spPr>
          <a:xfrm>
            <a:off x="3526920" y="1325224"/>
            <a:ext cx="773442" cy="523220"/>
          </a:xfrm>
          <a:prstGeom prst="rect">
            <a:avLst/>
          </a:prstGeom>
          <a:noFill/>
        </p:spPr>
        <p:txBody>
          <a:bodyPr wrap="square" rtlCol="0">
            <a:spAutoFit/>
          </a:bodyPr>
          <a:lstStyle/>
          <a:p>
            <a:pPr algn="ctr"/>
            <a:r>
              <a:rPr lang="en-US" sz="1400">
                <a:solidFill>
                  <a:schemeClr val="bg1"/>
                </a:solidFill>
              </a:rPr>
              <a:t>Katsina</a:t>
            </a:r>
          </a:p>
          <a:p>
            <a:pPr algn="ctr"/>
            <a:r>
              <a:rPr lang="en-US" sz="1400">
                <a:solidFill>
                  <a:schemeClr val="bg1"/>
                </a:solidFill>
              </a:rPr>
              <a:t>12%</a:t>
            </a:r>
            <a:endParaRPr lang="en-US" sz="1600">
              <a:solidFill>
                <a:schemeClr val="bg1"/>
              </a:solidFill>
            </a:endParaRPr>
          </a:p>
        </p:txBody>
      </p:sp>
      <p:sp>
        <p:nvSpPr>
          <p:cNvPr id="53" name="TextBox 52">
            <a:extLst>
              <a:ext uri="{FF2B5EF4-FFF2-40B4-BE49-F238E27FC236}">
                <a16:creationId xmlns:a16="http://schemas.microsoft.com/office/drawing/2014/main" id="{5625E8CB-5E63-4C30-A1ED-2AB84102289B}"/>
              </a:ext>
            </a:extLst>
          </p:cNvPr>
          <p:cNvSpPr txBox="1"/>
          <p:nvPr/>
        </p:nvSpPr>
        <p:spPr>
          <a:xfrm>
            <a:off x="2798632" y="1770613"/>
            <a:ext cx="773442" cy="523220"/>
          </a:xfrm>
          <a:prstGeom prst="rect">
            <a:avLst/>
          </a:prstGeom>
          <a:noFill/>
        </p:spPr>
        <p:txBody>
          <a:bodyPr wrap="square" rtlCol="0">
            <a:spAutoFit/>
          </a:bodyPr>
          <a:lstStyle/>
          <a:p>
            <a:pPr algn="ctr"/>
            <a:r>
              <a:rPr lang="en-US" sz="1400">
                <a:solidFill>
                  <a:schemeClr val="bg1"/>
                </a:solidFill>
              </a:rPr>
              <a:t>Zamfara</a:t>
            </a:r>
          </a:p>
          <a:p>
            <a:pPr algn="ctr"/>
            <a:r>
              <a:rPr lang="en-US" sz="1400">
                <a:solidFill>
                  <a:schemeClr val="bg1"/>
                </a:solidFill>
              </a:rPr>
              <a:t>24%</a:t>
            </a:r>
            <a:endParaRPr lang="en-US" sz="1600">
              <a:solidFill>
                <a:schemeClr val="bg1"/>
              </a:solidFill>
            </a:endParaRPr>
          </a:p>
        </p:txBody>
      </p:sp>
      <p:sp>
        <p:nvSpPr>
          <p:cNvPr id="54" name="TextBox 53">
            <a:extLst>
              <a:ext uri="{FF2B5EF4-FFF2-40B4-BE49-F238E27FC236}">
                <a16:creationId xmlns:a16="http://schemas.microsoft.com/office/drawing/2014/main" id="{4EC18247-C659-40CD-AE69-7C0A7CD074A2}"/>
              </a:ext>
            </a:extLst>
          </p:cNvPr>
          <p:cNvSpPr txBox="1"/>
          <p:nvPr/>
        </p:nvSpPr>
        <p:spPr>
          <a:xfrm>
            <a:off x="3622296" y="2503252"/>
            <a:ext cx="773442" cy="523220"/>
          </a:xfrm>
          <a:prstGeom prst="rect">
            <a:avLst/>
          </a:prstGeom>
          <a:noFill/>
        </p:spPr>
        <p:txBody>
          <a:bodyPr wrap="square" rtlCol="0">
            <a:spAutoFit/>
          </a:bodyPr>
          <a:lstStyle/>
          <a:p>
            <a:pPr algn="ctr"/>
            <a:r>
              <a:rPr lang="en-US" sz="1400"/>
              <a:t>Kaduna</a:t>
            </a:r>
          </a:p>
          <a:p>
            <a:pPr algn="ctr"/>
            <a:r>
              <a:rPr lang="en-US" sz="1400"/>
              <a:t>3%</a:t>
            </a:r>
            <a:endParaRPr lang="en-US" sz="1600"/>
          </a:p>
        </p:txBody>
      </p:sp>
      <p:sp>
        <p:nvSpPr>
          <p:cNvPr id="55" name="TextBox 54">
            <a:extLst>
              <a:ext uri="{FF2B5EF4-FFF2-40B4-BE49-F238E27FC236}">
                <a16:creationId xmlns:a16="http://schemas.microsoft.com/office/drawing/2014/main" id="{2412B6C7-9A5C-4045-B900-B4626C2E379B}"/>
              </a:ext>
            </a:extLst>
          </p:cNvPr>
          <p:cNvSpPr txBox="1"/>
          <p:nvPr/>
        </p:nvSpPr>
        <p:spPr>
          <a:xfrm>
            <a:off x="3782288" y="3676060"/>
            <a:ext cx="991448" cy="523220"/>
          </a:xfrm>
          <a:prstGeom prst="rect">
            <a:avLst/>
          </a:prstGeom>
          <a:noFill/>
        </p:spPr>
        <p:txBody>
          <a:bodyPr wrap="square" rtlCol="0">
            <a:spAutoFit/>
          </a:bodyPr>
          <a:lstStyle/>
          <a:p>
            <a:pPr algn="ctr"/>
            <a:r>
              <a:rPr lang="en-US" sz="1400">
                <a:solidFill>
                  <a:schemeClr val="bg1"/>
                </a:solidFill>
              </a:rPr>
              <a:t>Nasarawa</a:t>
            </a:r>
          </a:p>
          <a:p>
            <a:pPr algn="ctr"/>
            <a:r>
              <a:rPr lang="en-US" sz="1400">
                <a:solidFill>
                  <a:schemeClr val="bg1"/>
                </a:solidFill>
              </a:rPr>
              <a:t>11%</a:t>
            </a:r>
            <a:endParaRPr lang="en-US" sz="1600">
              <a:solidFill>
                <a:schemeClr val="bg1"/>
              </a:solidFill>
            </a:endParaRPr>
          </a:p>
        </p:txBody>
      </p:sp>
      <p:sp>
        <p:nvSpPr>
          <p:cNvPr id="56" name="TextBox 55">
            <a:extLst>
              <a:ext uri="{FF2B5EF4-FFF2-40B4-BE49-F238E27FC236}">
                <a16:creationId xmlns:a16="http://schemas.microsoft.com/office/drawing/2014/main" id="{1090F2C0-E0C9-4EA5-A535-C4E09A113471}"/>
              </a:ext>
            </a:extLst>
          </p:cNvPr>
          <p:cNvSpPr txBox="1"/>
          <p:nvPr/>
        </p:nvSpPr>
        <p:spPr>
          <a:xfrm>
            <a:off x="2436958" y="2791943"/>
            <a:ext cx="773442" cy="523220"/>
          </a:xfrm>
          <a:prstGeom prst="rect">
            <a:avLst/>
          </a:prstGeom>
          <a:noFill/>
        </p:spPr>
        <p:txBody>
          <a:bodyPr wrap="square" rtlCol="0">
            <a:spAutoFit/>
          </a:bodyPr>
          <a:lstStyle/>
          <a:p>
            <a:pPr algn="ctr"/>
            <a:r>
              <a:rPr lang="en-US" sz="1400"/>
              <a:t>Niger</a:t>
            </a:r>
          </a:p>
          <a:p>
            <a:pPr algn="ctr"/>
            <a:r>
              <a:rPr lang="en-US" sz="1400"/>
              <a:t>6%</a:t>
            </a:r>
            <a:endParaRPr lang="en-US" sz="1600"/>
          </a:p>
        </p:txBody>
      </p:sp>
      <p:sp>
        <p:nvSpPr>
          <p:cNvPr id="57" name="TextBox 56">
            <a:extLst>
              <a:ext uri="{FF2B5EF4-FFF2-40B4-BE49-F238E27FC236}">
                <a16:creationId xmlns:a16="http://schemas.microsoft.com/office/drawing/2014/main" id="{BFA00BDA-76C7-4169-959F-EC38764F4B18}"/>
              </a:ext>
            </a:extLst>
          </p:cNvPr>
          <p:cNvSpPr txBox="1"/>
          <p:nvPr/>
        </p:nvSpPr>
        <p:spPr>
          <a:xfrm>
            <a:off x="2245730" y="1067556"/>
            <a:ext cx="773442" cy="523220"/>
          </a:xfrm>
          <a:prstGeom prst="rect">
            <a:avLst/>
          </a:prstGeom>
          <a:noFill/>
        </p:spPr>
        <p:txBody>
          <a:bodyPr wrap="square" rtlCol="0">
            <a:spAutoFit/>
          </a:bodyPr>
          <a:lstStyle/>
          <a:p>
            <a:pPr algn="ctr"/>
            <a:r>
              <a:rPr lang="en-US" sz="1400">
                <a:solidFill>
                  <a:schemeClr val="bg1"/>
                </a:solidFill>
              </a:rPr>
              <a:t>Sokoto</a:t>
            </a:r>
          </a:p>
          <a:p>
            <a:pPr algn="ctr"/>
            <a:r>
              <a:rPr lang="en-US" sz="1400">
                <a:solidFill>
                  <a:schemeClr val="bg1"/>
                </a:solidFill>
              </a:rPr>
              <a:t>13%</a:t>
            </a:r>
            <a:endParaRPr lang="en-US" sz="1600">
              <a:solidFill>
                <a:schemeClr val="bg1"/>
              </a:solidFill>
            </a:endParaRPr>
          </a:p>
        </p:txBody>
      </p:sp>
      <p:sp>
        <p:nvSpPr>
          <p:cNvPr id="58" name="TextBox 57">
            <a:extLst>
              <a:ext uri="{FF2B5EF4-FFF2-40B4-BE49-F238E27FC236}">
                <a16:creationId xmlns:a16="http://schemas.microsoft.com/office/drawing/2014/main" id="{1C989E69-B3D8-4DD5-A6B2-BCB2D4131A75}"/>
              </a:ext>
            </a:extLst>
          </p:cNvPr>
          <p:cNvSpPr txBox="1"/>
          <p:nvPr/>
        </p:nvSpPr>
        <p:spPr>
          <a:xfrm>
            <a:off x="1567979" y="1579851"/>
            <a:ext cx="773442" cy="523220"/>
          </a:xfrm>
          <a:prstGeom prst="rect">
            <a:avLst/>
          </a:prstGeom>
          <a:noFill/>
        </p:spPr>
        <p:txBody>
          <a:bodyPr wrap="square" rtlCol="0">
            <a:spAutoFit/>
          </a:bodyPr>
          <a:lstStyle/>
          <a:p>
            <a:pPr algn="ctr"/>
            <a:r>
              <a:rPr lang="en-US" sz="1400">
                <a:solidFill>
                  <a:schemeClr val="bg1"/>
                </a:solidFill>
              </a:rPr>
              <a:t>Kebbi</a:t>
            </a:r>
          </a:p>
          <a:p>
            <a:pPr algn="ctr"/>
            <a:r>
              <a:rPr lang="en-US" sz="1400">
                <a:solidFill>
                  <a:schemeClr val="bg1"/>
                </a:solidFill>
              </a:rPr>
              <a:t>13%</a:t>
            </a:r>
            <a:endParaRPr lang="en-US" sz="1600">
              <a:solidFill>
                <a:schemeClr val="bg1"/>
              </a:solidFill>
            </a:endParaRPr>
          </a:p>
        </p:txBody>
      </p:sp>
      <p:sp>
        <p:nvSpPr>
          <p:cNvPr id="59" name="TextBox 58">
            <a:extLst>
              <a:ext uri="{FF2B5EF4-FFF2-40B4-BE49-F238E27FC236}">
                <a16:creationId xmlns:a16="http://schemas.microsoft.com/office/drawing/2014/main" id="{2243F2CC-4C88-4A30-ADF0-B7C8BE8CF37B}"/>
              </a:ext>
            </a:extLst>
          </p:cNvPr>
          <p:cNvSpPr txBox="1"/>
          <p:nvPr/>
        </p:nvSpPr>
        <p:spPr>
          <a:xfrm>
            <a:off x="529887" y="2637657"/>
            <a:ext cx="938548" cy="523220"/>
          </a:xfrm>
          <a:prstGeom prst="rect">
            <a:avLst/>
          </a:prstGeom>
          <a:noFill/>
        </p:spPr>
        <p:txBody>
          <a:bodyPr wrap="square" rtlCol="0">
            <a:spAutoFit/>
          </a:bodyPr>
          <a:lstStyle/>
          <a:p>
            <a:pPr algn="ctr"/>
            <a:r>
              <a:rPr lang="en-US" sz="1400"/>
              <a:t>FCT-Abuja</a:t>
            </a:r>
          </a:p>
          <a:p>
            <a:pPr algn="ctr"/>
            <a:r>
              <a:rPr lang="en-US" sz="1400"/>
              <a:t>5%</a:t>
            </a:r>
            <a:endParaRPr lang="en-US" sz="1600"/>
          </a:p>
        </p:txBody>
      </p:sp>
      <p:sp>
        <p:nvSpPr>
          <p:cNvPr id="60" name="TextBox 59">
            <a:extLst>
              <a:ext uri="{FF2B5EF4-FFF2-40B4-BE49-F238E27FC236}">
                <a16:creationId xmlns:a16="http://schemas.microsoft.com/office/drawing/2014/main" id="{57208EFD-6737-42DD-B613-B8AE30559204}"/>
              </a:ext>
            </a:extLst>
          </p:cNvPr>
          <p:cNvSpPr txBox="1"/>
          <p:nvPr/>
        </p:nvSpPr>
        <p:spPr>
          <a:xfrm>
            <a:off x="1982078" y="3564797"/>
            <a:ext cx="773442" cy="523220"/>
          </a:xfrm>
          <a:prstGeom prst="rect">
            <a:avLst/>
          </a:prstGeom>
          <a:noFill/>
        </p:spPr>
        <p:txBody>
          <a:bodyPr wrap="square" rtlCol="0">
            <a:spAutoFit/>
          </a:bodyPr>
          <a:lstStyle/>
          <a:p>
            <a:pPr algn="ctr"/>
            <a:r>
              <a:rPr lang="en-US" sz="1400" err="1"/>
              <a:t>Kwara</a:t>
            </a:r>
            <a:endParaRPr lang="en-US" sz="1400"/>
          </a:p>
          <a:p>
            <a:pPr algn="ctr"/>
            <a:r>
              <a:rPr lang="en-US" sz="1400"/>
              <a:t>7%</a:t>
            </a:r>
            <a:endParaRPr lang="en-US" sz="1600"/>
          </a:p>
        </p:txBody>
      </p:sp>
      <p:sp>
        <p:nvSpPr>
          <p:cNvPr id="61" name="TextBox 60">
            <a:extLst>
              <a:ext uri="{FF2B5EF4-FFF2-40B4-BE49-F238E27FC236}">
                <a16:creationId xmlns:a16="http://schemas.microsoft.com/office/drawing/2014/main" id="{64A8BE4C-5CD3-4C9B-ABAA-F0E4487FDB24}"/>
              </a:ext>
            </a:extLst>
          </p:cNvPr>
          <p:cNvSpPr txBox="1"/>
          <p:nvPr/>
        </p:nvSpPr>
        <p:spPr>
          <a:xfrm>
            <a:off x="1266007" y="3820142"/>
            <a:ext cx="773442" cy="523220"/>
          </a:xfrm>
          <a:prstGeom prst="rect">
            <a:avLst/>
          </a:prstGeom>
          <a:noFill/>
        </p:spPr>
        <p:txBody>
          <a:bodyPr wrap="square" rtlCol="0">
            <a:spAutoFit/>
          </a:bodyPr>
          <a:lstStyle/>
          <a:p>
            <a:pPr algn="ctr"/>
            <a:r>
              <a:rPr lang="en-US" sz="1400"/>
              <a:t>Oyo</a:t>
            </a:r>
          </a:p>
          <a:p>
            <a:pPr algn="ctr"/>
            <a:r>
              <a:rPr lang="en-US" sz="1400"/>
              <a:t>7%</a:t>
            </a:r>
            <a:endParaRPr lang="en-US" sz="1600"/>
          </a:p>
        </p:txBody>
      </p:sp>
      <p:sp>
        <p:nvSpPr>
          <p:cNvPr id="62" name="TextBox 61">
            <a:extLst>
              <a:ext uri="{FF2B5EF4-FFF2-40B4-BE49-F238E27FC236}">
                <a16:creationId xmlns:a16="http://schemas.microsoft.com/office/drawing/2014/main" id="{AE7A9868-C795-43CE-B8A6-90BEC31AB9AE}"/>
              </a:ext>
            </a:extLst>
          </p:cNvPr>
          <p:cNvSpPr txBox="1"/>
          <p:nvPr/>
        </p:nvSpPr>
        <p:spPr>
          <a:xfrm>
            <a:off x="4193386" y="4335988"/>
            <a:ext cx="773442" cy="523220"/>
          </a:xfrm>
          <a:prstGeom prst="rect">
            <a:avLst/>
          </a:prstGeom>
          <a:noFill/>
        </p:spPr>
        <p:txBody>
          <a:bodyPr wrap="square" rtlCol="0">
            <a:spAutoFit/>
          </a:bodyPr>
          <a:lstStyle/>
          <a:p>
            <a:pPr algn="ctr"/>
            <a:r>
              <a:rPr lang="en-US" sz="1400"/>
              <a:t>Benue</a:t>
            </a:r>
          </a:p>
          <a:p>
            <a:pPr algn="ctr"/>
            <a:r>
              <a:rPr lang="en-US" sz="1400"/>
              <a:t>1%</a:t>
            </a:r>
            <a:endParaRPr lang="en-US" sz="1600"/>
          </a:p>
        </p:txBody>
      </p:sp>
      <p:sp>
        <p:nvSpPr>
          <p:cNvPr id="63" name="TextBox 62">
            <a:extLst>
              <a:ext uri="{FF2B5EF4-FFF2-40B4-BE49-F238E27FC236}">
                <a16:creationId xmlns:a16="http://schemas.microsoft.com/office/drawing/2014/main" id="{5A514811-FD06-49F8-BBB6-ED42B1B58EE5}"/>
              </a:ext>
            </a:extLst>
          </p:cNvPr>
          <p:cNvSpPr txBox="1"/>
          <p:nvPr/>
        </p:nvSpPr>
        <p:spPr>
          <a:xfrm>
            <a:off x="2938339" y="4036616"/>
            <a:ext cx="773442" cy="523220"/>
          </a:xfrm>
          <a:prstGeom prst="rect">
            <a:avLst/>
          </a:prstGeom>
          <a:noFill/>
        </p:spPr>
        <p:txBody>
          <a:bodyPr wrap="square" rtlCol="0">
            <a:spAutoFit/>
          </a:bodyPr>
          <a:lstStyle/>
          <a:p>
            <a:pPr algn="ctr"/>
            <a:r>
              <a:rPr lang="en-US" sz="1400"/>
              <a:t>Kogi</a:t>
            </a:r>
          </a:p>
          <a:p>
            <a:pPr algn="ctr"/>
            <a:r>
              <a:rPr lang="en-US" sz="1400"/>
              <a:t>7%</a:t>
            </a:r>
            <a:endParaRPr lang="en-US" sz="1600"/>
          </a:p>
        </p:txBody>
      </p:sp>
      <p:sp>
        <p:nvSpPr>
          <p:cNvPr id="64" name="TextBox 63">
            <a:extLst>
              <a:ext uri="{FF2B5EF4-FFF2-40B4-BE49-F238E27FC236}">
                <a16:creationId xmlns:a16="http://schemas.microsoft.com/office/drawing/2014/main" id="{91EEBB27-6493-4759-AAF5-9B654B88FD1D}"/>
              </a:ext>
            </a:extLst>
          </p:cNvPr>
          <p:cNvSpPr txBox="1"/>
          <p:nvPr/>
        </p:nvSpPr>
        <p:spPr>
          <a:xfrm>
            <a:off x="3980371" y="5281558"/>
            <a:ext cx="773442" cy="738664"/>
          </a:xfrm>
          <a:prstGeom prst="rect">
            <a:avLst/>
          </a:prstGeom>
          <a:noFill/>
        </p:spPr>
        <p:txBody>
          <a:bodyPr wrap="square" rtlCol="0">
            <a:spAutoFit/>
          </a:bodyPr>
          <a:lstStyle/>
          <a:p>
            <a:pPr algn="ctr"/>
            <a:r>
              <a:rPr lang="en-US" sz="1400"/>
              <a:t>Cross</a:t>
            </a:r>
          </a:p>
          <a:p>
            <a:pPr algn="ctr"/>
            <a:r>
              <a:rPr lang="en-US" sz="1400"/>
              <a:t>River</a:t>
            </a:r>
          </a:p>
          <a:p>
            <a:pPr algn="ctr"/>
            <a:r>
              <a:rPr lang="en-US" sz="1400"/>
              <a:t>5%</a:t>
            </a:r>
            <a:endParaRPr lang="en-US" sz="1600"/>
          </a:p>
        </p:txBody>
      </p:sp>
      <p:sp>
        <p:nvSpPr>
          <p:cNvPr id="65" name="TextBox 64">
            <a:extLst>
              <a:ext uri="{FF2B5EF4-FFF2-40B4-BE49-F238E27FC236}">
                <a16:creationId xmlns:a16="http://schemas.microsoft.com/office/drawing/2014/main" id="{C3AACDE0-D0BC-46A5-9B2D-097D63BA389F}"/>
              </a:ext>
            </a:extLst>
          </p:cNvPr>
          <p:cNvSpPr txBox="1"/>
          <p:nvPr/>
        </p:nvSpPr>
        <p:spPr>
          <a:xfrm>
            <a:off x="4204593" y="6033737"/>
            <a:ext cx="1033129" cy="523220"/>
          </a:xfrm>
          <a:prstGeom prst="rect">
            <a:avLst/>
          </a:prstGeom>
          <a:noFill/>
        </p:spPr>
        <p:txBody>
          <a:bodyPr wrap="square" rtlCol="0">
            <a:spAutoFit/>
          </a:bodyPr>
          <a:lstStyle/>
          <a:p>
            <a:pPr algn="ctr"/>
            <a:r>
              <a:rPr lang="en-US" sz="1400" err="1"/>
              <a:t>Akwa</a:t>
            </a:r>
            <a:r>
              <a:rPr lang="en-US" sz="1400"/>
              <a:t> Ibom</a:t>
            </a:r>
          </a:p>
          <a:p>
            <a:pPr algn="ctr"/>
            <a:r>
              <a:rPr lang="en-US" sz="1400"/>
              <a:t>14%</a:t>
            </a:r>
            <a:endParaRPr lang="en-US" sz="1600"/>
          </a:p>
        </p:txBody>
      </p:sp>
      <p:sp>
        <p:nvSpPr>
          <p:cNvPr id="66" name="TextBox 65">
            <a:extLst>
              <a:ext uri="{FF2B5EF4-FFF2-40B4-BE49-F238E27FC236}">
                <a16:creationId xmlns:a16="http://schemas.microsoft.com/office/drawing/2014/main" id="{EC98A42F-D549-45F9-8C6A-5804A675A112}"/>
              </a:ext>
            </a:extLst>
          </p:cNvPr>
          <p:cNvSpPr txBox="1"/>
          <p:nvPr/>
        </p:nvSpPr>
        <p:spPr>
          <a:xfrm>
            <a:off x="3331572" y="5320038"/>
            <a:ext cx="582069" cy="523220"/>
          </a:xfrm>
          <a:prstGeom prst="rect">
            <a:avLst/>
          </a:prstGeom>
          <a:noFill/>
        </p:spPr>
        <p:txBody>
          <a:bodyPr wrap="square" rtlCol="0">
            <a:spAutoFit/>
          </a:bodyPr>
          <a:lstStyle/>
          <a:p>
            <a:pPr algn="ctr"/>
            <a:r>
              <a:rPr lang="en-US" sz="1400"/>
              <a:t> Imo</a:t>
            </a:r>
          </a:p>
          <a:p>
            <a:pPr algn="ctr"/>
            <a:r>
              <a:rPr lang="en-US" sz="1400"/>
              <a:t>3%</a:t>
            </a:r>
            <a:endParaRPr lang="en-US" sz="1600"/>
          </a:p>
        </p:txBody>
      </p:sp>
      <p:sp>
        <p:nvSpPr>
          <p:cNvPr id="67" name="TextBox 66">
            <a:extLst>
              <a:ext uri="{FF2B5EF4-FFF2-40B4-BE49-F238E27FC236}">
                <a16:creationId xmlns:a16="http://schemas.microsoft.com/office/drawing/2014/main" id="{4FF9D30D-E69A-4BE4-A5D2-7FC26F04AC85}"/>
              </a:ext>
            </a:extLst>
          </p:cNvPr>
          <p:cNvSpPr txBox="1"/>
          <p:nvPr/>
        </p:nvSpPr>
        <p:spPr>
          <a:xfrm>
            <a:off x="1074121" y="4487469"/>
            <a:ext cx="773442" cy="523220"/>
          </a:xfrm>
          <a:prstGeom prst="rect">
            <a:avLst/>
          </a:prstGeom>
          <a:noFill/>
        </p:spPr>
        <p:txBody>
          <a:bodyPr wrap="square" rtlCol="0">
            <a:spAutoFit/>
          </a:bodyPr>
          <a:lstStyle/>
          <a:p>
            <a:pPr algn="ctr"/>
            <a:r>
              <a:rPr lang="en-US" sz="1400"/>
              <a:t>Ogun</a:t>
            </a:r>
          </a:p>
          <a:p>
            <a:pPr algn="ctr"/>
            <a:r>
              <a:rPr lang="en-US" sz="1400"/>
              <a:t>5%</a:t>
            </a:r>
            <a:endParaRPr lang="en-US" sz="1600"/>
          </a:p>
        </p:txBody>
      </p:sp>
      <p:sp>
        <p:nvSpPr>
          <p:cNvPr id="68" name="TextBox 67">
            <a:extLst>
              <a:ext uri="{FF2B5EF4-FFF2-40B4-BE49-F238E27FC236}">
                <a16:creationId xmlns:a16="http://schemas.microsoft.com/office/drawing/2014/main" id="{31DDAE4C-B4CE-4F4B-BE98-6FC3872C3AE7}"/>
              </a:ext>
            </a:extLst>
          </p:cNvPr>
          <p:cNvSpPr txBox="1"/>
          <p:nvPr/>
        </p:nvSpPr>
        <p:spPr>
          <a:xfrm>
            <a:off x="1871774" y="4209610"/>
            <a:ext cx="562794" cy="523220"/>
          </a:xfrm>
          <a:prstGeom prst="rect">
            <a:avLst/>
          </a:prstGeom>
          <a:noFill/>
        </p:spPr>
        <p:txBody>
          <a:bodyPr wrap="square" rtlCol="0">
            <a:spAutoFit/>
          </a:bodyPr>
          <a:lstStyle/>
          <a:p>
            <a:pPr algn="ctr"/>
            <a:r>
              <a:rPr lang="en-US" sz="1400"/>
              <a:t>Osun</a:t>
            </a:r>
          </a:p>
          <a:p>
            <a:pPr algn="ctr"/>
            <a:r>
              <a:rPr lang="en-US" sz="1400"/>
              <a:t>6%</a:t>
            </a:r>
            <a:endParaRPr lang="en-US" sz="1600"/>
          </a:p>
        </p:txBody>
      </p:sp>
      <p:sp>
        <p:nvSpPr>
          <p:cNvPr id="69" name="TextBox 68">
            <a:extLst>
              <a:ext uri="{FF2B5EF4-FFF2-40B4-BE49-F238E27FC236}">
                <a16:creationId xmlns:a16="http://schemas.microsoft.com/office/drawing/2014/main" id="{094BB2D3-1864-4373-9FD3-67B0EEA46985}"/>
              </a:ext>
            </a:extLst>
          </p:cNvPr>
          <p:cNvSpPr txBox="1"/>
          <p:nvPr/>
        </p:nvSpPr>
        <p:spPr>
          <a:xfrm>
            <a:off x="2351367" y="4095299"/>
            <a:ext cx="543575" cy="523220"/>
          </a:xfrm>
          <a:prstGeom prst="rect">
            <a:avLst/>
          </a:prstGeom>
          <a:noFill/>
        </p:spPr>
        <p:txBody>
          <a:bodyPr wrap="square" rtlCol="0">
            <a:spAutoFit/>
          </a:bodyPr>
          <a:lstStyle/>
          <a:p>
            <a:pPr algn="ctr"/>
            <a:r>
              <a:rPr lang="en-US" sz="1400"/>
              <a:t>Ekiti</a:t>
            </a:r>
          </a:p>
          <a:p>
            <a:pPr algn="ctr"/>
            <a:r>
              <a:rPr lang="en-US" sz="1400"/>
              <a:t>3%</a:t>
            </a:r>
            <a:endParaRPr lang="en-US" sz="1600"/>
          </a:p>
        </p:txBody>
      </p:sp>
      <p:sp>
        <p:nvSpPr>
          <p:cNvPr id="70" name="TextBox 69">
            <a:extLst>
              <a:ext uri="{FF2B5EF4-FFF2-40B4-BE49-F238E27FC236}">
                <a16:creationId xmlns:a16="http://schemas.microsoft.com/office/drawing/2014/main" id="{E77C7430-4223-478D-8F5E-991D24EB5771}"/>
              </a:ext>
            </a:extLst>
          </p:cNvPr>
          <p:cNvSpPr txBox="1"/>
          <p:nvPr/>
        </p:nvSpPr>
        <p:spPr>
          <a:xfrm>
            <a:off x="2132048" y="4607391"/>
            <a:ext cx="773442" cy="523220"/>
          </a:xfrm>
          <a:prstGeom prst="rect">
            <a:avLst/>
          </a:prstGeom>
          <a:noFill/>
        </p:spPr>
        <p:txBody>
          <a:bodyPr wrap="square" rtlCol="0">
            <a:spAutoFit/>
          </a:bodyPr>
          <a:lstStyle/>
          <a:p>
            <a:r>
              <a:rPr lang="en-US" sz="1400">
                <a:solidFill>
                  <a:schemeClr val="bg1"/>
                </a:solidFill>
              </a:rPr>
              <a:t>Ondo</a:t>
            </a:r>
          </a:p>
          <a:p>
            <a:r>
              <a:rPr lang="en-US" sz="1400">
                <a:solidFill>
                  <a:schemeClr val="bg1"/>
                </a:solidFill>
              </a:rPr>
              <a:t>10%</a:t>
            </a:r>
            <a:endParaRPr lang="en-US" sz="1600">
              <a:solidFill>
                <a:schemeClr val="bg1"/>
              </a:solidFill>
            </a:endParaRPr>
          </a:p>
        </p:txBody>
      </p:sp>
      <p:sp>
        <p:nvSpPr>
          <p:cNvPr id="71" name="TextBox 70">
            <a:extLst>
              <a:ext uri="{FF2B5EF4-FFF2-40B4-BE49-F238E27FC236}">
                <a16:creationId xmlns:a16="http://schemas.microsoft.com/office/drawing/2014/main" id="{C2448A72-AC67-4713-90CC-7A986866EFE5}"/>
              </a:ext>
            </a:extLst>
          </p:cNvPr>
          <p:cNvSpPr txBox="1"/>
          <p:nvPr/>
        </p:nvSpPr>
        <p:spPr>
          <a:xfrm>
            <a:off x="2723582" y="4618679"/>
            <a:ext cx="773442" cy="523220"/>
          </a:xfrm>
          <a:prstGeom prst="rect">
            <a:avLst/>
          </a:prstGeom>
          <a:noFill/>
        </p:spPr>
        <p:txBody>
          <a:bodyPr wrap="square" rtlCol="0">
            <a:spAutoFit/>
          </a:bodyPr>
          <a:lstStyle/>
          <a:p>
            <a:pPr algn="ctr"/>
            <a:r>
              <a:rPr lang="en-US" sz="1400"/>
              <a:t>Edo</a:t>
            </a:r>
          </a:p>
          <a:p>
            <a:pPr algn="ctr"/>
            <a:r>
              <a:rPr lang="en-US" sz="1400"/>
              <a:t>2%</a:t>
            </a:r>
            <a:endParaRPr lang="en-US" sz="1600"/>
          </a:p>
        </p:txBody>
      </p:sp>
      <p:sp>
        <p:nvSpPr>
          <p:cNvPr id="72" name="TextBox 71">
            <a:extLst>
              <a:ext uri="{FF2B5EF4-FFF2-40B4-BE49-F238E27FC236}">
                <a16:creationId xmlns:a16="http://schemas.microsoft.com/office/drawing/2014/main" id="{131D3566-6BE9-48CF-A6DF-7269CC538B8E}"/>
              </a:ext>
            </a:extLst>
          </p:cNvPr>
          <p:cNvSpPr txBox="1"/>
          <p:nvPr/>
        </p:nvSpPr>
        <p:spPr>
          <a:xfrm>
            <a:off x="2580767" y="5368230"/>
            <a:ext cx="773442" cy="523220"/>
          </a:xfrm>
          <a:prstGeom prst="rect">
            <a:avLst/>
          </a:prstGeom>
          <a:noFill/>
        </p:spPr>
        <p:txBody>
          <a:bodyPr wrap="square" rtlCol="0">
            <a:spAutoFit/>
          </a:bodyPr>
          <a:lstStyle/>
          <a:p>
            <a:pPr algn="ctr"/>
            <a:r>
              <a:rPr lang="en-US" sz="1400">
                <a:solidFill>
                  <a:schemeClr val="bg1"/>
                </a:solidFill>
              </a:rPr>
              <a:t>  </a:t>
            </a:r>
            <a:r>
              <a:rPr lang="en-US" sz="1400"/>
              <a:t>Delta</a:t>
            </a:r>
          </a:p>
          <a:p>
            <a:pPr algn="ctr"/>
            <a:r>
              <a:rPr lang="en-US" sz="1400"/>
              <a:t>7%</a:t>
            </a:r>
            <a:endParaRPr lang="en-US" sz="1600"/>
          </a:p>
        </p:txBody>
      </p:sp>
      <p:sp>
        <p:nvSpPr>
          <p:cNvPr id="73" name="TextBox 72">
            <a:extLst>
              <a:ext uri="{FF2B5EF4-FFF2-40B4-BE49-F238E27FC236}">
                <a16:creationId xmlns:a16="http://schemas.microsoft.com/office/drawing/2014/main" id="{8A5A380E-F03B-413F-B7E3-8C8A3017E1E7}"/>
              </a:ext>
            </a:extLst>
          </p:cNvPr>
          <p:cNvSpPr txBox="1"/>
          <p:nvPr/>
        </p:nvSpPr>
        <p:spPr>
          <a:xfrm>
            <a:off x="2077809" y="5906594"/>
            <a:ext cx="773442" cy="523220"/>
          </a:xfrm>
          <a:prstGeom prst="rect">
            <a:avLst/>
          </a:prstGeom>
          <a:noFill/>
        </p:spPr>
        <p:txBody>
          <a:bodyPr wrap="square" rtlCol="0">
            <a:spAutoFit/>
          </a:bodyPr>
          <a:lstStyle/>
          <a:p>
            <a:pPr algn="ctr"/>
            <a:r>
              <a:rPr lang="en-US" sz="1400"/>
              <a:t>Bayelsa</a:t>
            </a:r>
          </a:p>
          <a:p>
            <a:pPr algn="ctr"/>
            <a:r>
              <a:rPr lang="en-US" sz="1400"/>
              <a:t>8%</a:t>
            </a:r>
            <a:endParaRPr lang="en-US" sz="1600"/>
          </a:p>
        </p:txBody>
      </p:sp>
      <p:sp>
        <p:nvSpPr>
          <p:cNvPr id="74" name="TextBox 73">
            <a:extLst>
              <a:ext uri="{FF2B5EF4-FFF2-40B4-BE49-F238E27FC236}">
                <a16:creationId xmlns:a16="http://schemas.microsoft.com/office/drawing/2014/main" id="{CDF06159-C5EB-4B9D-89AA-A0099D137C6A}"/>
              </a:ext>
            </a:extLst>
          </p:cNvPr>
          <p:cNvSpPr txBox="1"/>
          <p:nvPr/>
        </p:nvSpPr>
        <p:spPr>
          <a:xfrm>
            <a:off x="3121451" y="6249894"/>
            <a:ext cx="773442" cy="523220"/>
          </a:xfrm>
          <a:prstGeom prst="rect">
            <a:avLst/>
          </a:prstGeom>
          <a:noFill/>
        </p:spPr>
        <p:txBody>
          <a:bodyPr wrap="square" rtlCol="0">
            <a:spAutoFit/>
          </a:bodyPr>
          <a:lstStyle/>
          <a:p>
            <a:pPr algn="ctr"/>
            <a:r>
              <a:rPr lang="en-US" sz="1400"/>
              <a:t>Rivers</a:t>
            </a:r>
          </a:p>
          <a:p>
            <a:pPr algn="ctr"/>
            <a:r>
              <a:rPr lang="en-US" sz="1400"/>
              <a:t>5%</a:t>
            </a:r>
            <a:endParaRPr lang="en-US" sz="1600"/>
          </a:p>
        </p:txBody>
      </p:sp>
      <p:sp>
        <p:nvSpPr>
          <p:cNvPr id="75" name="TextBox 74">
            <a:extLst>
              <a:ext uri="{FF2B5EF4-FFF2-40B4-BE49-F238E27FC236}">
                <a16:creationId xmlns:a16="http://schemas.microsoft.com/office/drawing/2014/main" id="{0C2871E2-0A24-4791-ACA3-30B28E136087}"/>
              </a:ext>
            </a:extLst>
          </p:cNvPr>
          <p:cNvSpPr txBox="1"/>
          <p:nvPr/>
        </p:nvSpPr>
        <p:spPr>
          <a:xfrm>
            <a:off x="1057198" y="5176367"/>
            <a:ext cx="773442" cy="523220"/>
          </a:xfrm>
          <a:prstGeom prst="rect">
            <a:avLst/>
          </a:prstGeom>
          <a:noFill/>
        </p:spPr>
        <p:txBody>
          <a:bodyPr wrap="square" rtlCol="0">
            <a:spAutoFit/>
          </a:bodyPr>
          <a:lstStyle/>
          <a:p>
            <a:pPr algn="ctr"/>
            <a:r>
              <a:rPr lang="en-US" sz="1400"/>
              <a:t>Lagos</a:t>
            </a:r>
          </a:p>
          <a:p>
            <a:pPr algn="ctr"/>
            <a:r>
              <a:rPr lang="en-US" sz="1400"/>
              <a:t>1%</a:t>
            </a:r>
            <a:endParaRPr lang="en-US" sz="1600"/>
          </a:p>
        </p:txBody>
      </p:sp>
      <p:sp>
        <p:nvSpPr>
          <p:cNvPr id="76" name="TextBox 75">
            <a:extLst>
              <a:ext uri="{FF2B5EF4-FFF2-40B4-BE49-F238E27FC236}">
                <a16:creationId xmlns:a16="http://schemas.microsoft.com/office/drawing/2014/main" id="{D549E7E7-F331-4121-AD00-3240B1CFB1A6}"/>
              </a:ext>
            </a:extLst>
          </p:cNvPr>
          <p:cNvSpPr txBox="1"/>
          <p:nvPr/>
        </p:nvSpPr>
        <p:spPr>
          <a:xfrm>
            <a:off x="3656099" y="6137030"/>
            <a:ext cx="773442" cy="523220"/>
          </a:xfrm>
          <a:prstGeom prst="rect">
            <a:avLst/>
          </a:prstGeom>
          <a:noFill/>
        </p:spPr>
        <p:txBody>
          <a:bodyPr wrap="square" rtlCol="0">
            <a:spAutoFit/>
          </a:bodyPr>
          <a:lstStyle/>
          <a:p>
            <a:pPr algn="ctr"/>
            <a:r>
              <a:rPr lang="en-US" sz="1400" err="1"/>
              <a:t>Abia</a:t>
            </a:r>
            <a:endParaRPr lang="en-US" sz="1400"/>
          </a:p>
          <a:p>
            <a:pPr algn="ctr"/>
            <a:r>
              <a:rPr lang="en-US" sz="1400"/>
              <a:t>3%</a:t>
            </a:r>
            <a:endParaRPr lang="en-US" sz="1600"/>
          </a:p>
        </p:txBody>
      </p:sp>
      <p:sp>
        <p:nvSpPr>
          <p:cNvPr id="77" name="TextBox 76">
            <a:extLst>
              <a:ext uri="{FF2B5EF4-FFF2-40B4-BE49-F238E27FC236}">
                <a16:creationId xmlns:a16="http://schemas.microsoft.com/office/drawing/2014/main" id="{4F6BA117-DBAE-47AA-958D-CD2493693350}"/>
              </a:ext>
            </a:extLst>
          </p:cNvPr>
          <p:cNvSpPr txBox="1"/>
          <p:nvPr/>
        </p:nvSpPr>
        <p:spPr>
          <a:xfrm>
            <a:off x="5006981" y="4931426"/>
            <a:ext cx="688149" cy="523220"/>
          </a:xfrm>
          <a:prstGeom prst="rect">
            <a:avLst/>
          </a:prstGeom>
          <a:noFill/>
        </p:spPr>
        <p:txBody>
          <a:bodyPr wrap="square" rtlCol="0">
            <a:spAutoFit/>
          </a:bodyPr>
          <a:lstStyle/>
          <a:p>
            <a:pPr algn="ctr"/>
            <a:r>
              <a:rPr lang="en-US" sz="1400"/>
              <a:t>Ebonyi</a:t>
            </a:r>
          </a:p>
          <a:p>
            <a:pPr algn="ctr"/>
            <a:r>
              <a:rPr lang="en-US" sz="1400"/>
              <a:t>10%</a:t>
            </a:r>
            <a:endParaRPr lang="en-US" sz="1600"/>
          </a:p>
        </p:txBody>
      </p:sp>
      <p:sp>
        <p:nvSpPr>
          <p:cNvPr id="78" name="TextBox 77">
            <a:extLst>
              <a:ext uri="{FF2B5EF4-FFF2-40B4-BE49-F238E27FC236}">
                <a16:creationId xmlns:a16="http://schemas.microsoft.com/office/drawing/2014/main" id="{5A21B29E-9201-45C3-AE8D-249166BBF25B}"/>
              </a:ext>
            </a:extLst>
          </p:cNvPr>
          <p:cNvSpPr txBox="1"/>
          <p:nvPr/>
        </p:nvSpPr>
        <p:spPr>
          <a:xfrm>
            <a:off x="4687601" y="5349951"/>
            <a:ext cx="773442" cy="523220"/>
          </a:xfrm>
          <a:prstGeom prst="rect">
            <a:avLst/>
          </a:prstGeom>
          <a:noFill/>
        </p:spPr>
        <p:txBody>
          <a:bodyPr wrap="square" rtlCol="0">
            <a:spAutoFit/>
          </a:bodyPr>
          <a:lstStyle/>
          <a:p>
            <a:pPr algn="ctr"/>
            <a:r>
              <a:rPr lang="en-US" sz="1400"/>
              <a:t>Enugu</a:t>
            </a:r>
          </a:p>
          <a:p>
            <a:pPr algn="ctr"/>
            <a:r>
              <a:rPr lang="en-US" sz="1400"/>
              <a:t>6%</a:t>
            </a:r>
            <a:endParaRPr lang="en-US" sz="1600"/>
          </a:p>
        </p:txBody>
      </p:sp>
      <p:sp>
        <p:nvSpPr>
          <p:cNvPr id="79" name="TextBox 78">
            <a:extLst>
              <a:ext uri="{FF2B5EF4-FFF2-40B4-BE49-F238E27FC236}">
                <a16:creationId xmlns:a16="http://schemas.microsoft.com/office/drawing/2014/main" id="{1C3C920C-FBB5-4E66-9FE9-CBCCBBC0E7E7}"/>
              </a:ext>
            </a:extLst>
          </p:cNvPr>
          <p:cNvSpPr txBox="1"/>
          <p:nvPr/>
        </p:nvSpPr>
        <p:spPr>
          <a:xfrm>
            <a:off x="1662370" y="5368230"/>
            <a:ext cx="847673" cy="523220"/>
          </a:xfrm>
          <a:prstGeom prst="rect">
            <a:avLst/>
          </a:prstGeom>
          <a:noFill/>
        </p:spPr>
        <p:txBody>
          <a:bodyPr wrap="square" rtlCol="0">
            <a:spAutoFit/>
          </a:bodyPr>
          <a:lstStyle/>
          <a:p>
            <a:pPr algn="ctr"/>
            <a:r>
              <a:rPr lang="en-US" sz="1400"/>
              <a:t>Anambra</a:t>
            </a:r>
          </a:p>
          <a:p>
            <a:pPr algn="ctr"/>
            <a:r>
              <a:rPr lang="en-US" sz="1400"/>
              <a:t>5%</a:t>
            </a:r>
            <a:endParaRPr lang="en-US" sz="1600"/>
          </a:p>
        </p:txBody>
      </p:sp>
      <p:cxnSp>
        <p:nvCxnSpPr>
          <p:cNvPr id="80" name="Straight Connector 79">
            <a:extLst>
              <a:ext uri="{FF2B5EF4-FFF2-40B4-BE49-F238E27FC236}">
                <a16:creationId xmlns:a16="http://schemas.microsoft.com/office/drawing/2014/main" id="{C76CCC5F-CC0E-401D-B881-2E8D4D1EA1C2}"/>
              </a:ext>
            </a:extLst>
          </p:cNvPr>
          <p:cNvCxnSpPr>
            <a:cxnSpLocks/>
          </p:cNvCxnSpPr>
          <p:nvPr/>
        </p:nvCxnSpPr>
        <p:spPr>
          <a:xfrm flipH="1">
            <a:off x="2422642" y="5164858"/>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E1E1BF7A-016D-4DEE-9AB4-9785922B0414}"/>
              </a:ext>
            </a:extLst>
          </p:cNvPr>
          <p:cNvCxnSpPr>
            <a:cxnSpLocks/>
          </p:cNvCxnSpPr>
          <p:nvPr/>
        </p:nvCxnSpPr>
        <p:spPr>
          <a:xfrm flipH="1" flipV="1">
            <a:off x="3794917" y="5886609"/>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1B3D3FF6-EFA8-48BE-958B-6C9274D06A95}"/>
              </a:ext>
            </a:extLst>
          </p:cNvPr>
          <p:cNvCxnSpPr>
            <a:cxnSpLocks/>
          </p:cNvCxnSpPr>
          <p:nvPr/>
        </p:nvCxnSpPr>
        <p:spPr>
          <a:xfrm flipH="1" flipV="1">
            <a:off x="4058585" y="5944742"/>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F8CA59E-2E98-41BC-8FF8-AB52609CE21C}"/>
              </a:ext>
            </a:extLst>
          </p:cNvPr>
          <p:cNvCxnSpPr>
            <a:cxnSpLocks/>
          </p:cNvCxnSpPr>
          <p:nvPr/>
        </p:nvCxnSpPr>
        <p:spPr>
          <a:xfrm flipH="1" flipV="1">
            <a:off x="3817933" y="5044297"/>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7C2FF7A2-D525-4D91-A1E0-4B5B912781DC}"/>
              </a:ext>
            </a:extLst>
          </p:cNvPr>
          <p:cNvCxnSpPr>
            <a:cxnSpLocks/>
          </p:cNvCxnSpPr>
          <p:nvPr/>
        </p:nvCxnSpPr>
        <p:spPr>
          <a:xfrm flipH="1" flipV="1">
            <a:off x="4271690" y="5095739"/>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10CA1915-F518-4BA0-8DA3-227D43D71182}"/>
              </a:ext>
            </a:extLst>
          </p:cNvPr>
          <p:cNvCxnSpPr>
            <a:cxnSpLocks/>
          </p:cNvCxnSpPr>
          <p:nvPr/>
        </p:nvCxnSpPr>
        <p:spPr>
          <a:xfrm flipH="1">
            <a:off x="2750083" y="6080567"/>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9BDF6AC-5F7A-4AC9-833E-D35CB3999C52}"/>
              </a:ext>
            </a:extLst>
          </p:cNvPr>
          <p:cNvCxnSpPr>
            <a:cxnSpLocks/>
          </p:cNvCxnSpPr>
          <p:nvPr/>
        </p:nvCxnSpPr>
        <p:spPr>
          <a:xfrm flipH="1" flipV="1">
            <a:off x="1381088" y="2793369"/>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5175714E-5407-49CE-98D3-170AF5BEA90C}"/>
              </a:ext>
            </a:extLst>
          </p:cNvPr>
          <p:cNvCxnSpPr>
            <a:cxnSpLocks/>
          </p:cNvCxnSpPr>
          <p:nvPr/>
        </p:nvCxnSpPr>
        <p:spPr>
          <a:xfrm flipV="1">
            <a:off x="1443919" y="5066644"/>
            <a:ext cx="0" cy="215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56B53FE4-3EA6-4171-807C-43FB95E3414D}"/>
              </a:ext>
            </a:extLst>
          </p:cNvPr>
          <p:cNvCxnSpPr>
            <a:cxnSpLocks/>
          </p:cNvCxnSpPr>
          <p:nvPr/>
        </p:nvCxnSpPr>
        <p:spPr>
          <a:xfrm flipH="1" flipV="1">
            <a:off x="3492829" y="5945588"/>
            <a:ext cx="32096" cy="4034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283184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a:t>Trends in Prevalence of Low Haemoglobin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146740556"/>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GB" i="1"/>
              <a:t>Percent of children age 6-59 months with moderate-to-severe anaemia (haemoglobin &lt; 8.0 g/dl)</a:t>
            </a:r>
          </a:p>
        </p:txBody>
      </p:sp>
    </p:spTree>
    <p:extLst>
      <p:ext uri="{BB962C8B-B14F-4D97-AF65-F5344CB8AC3E}">
        <p14:creationId xmlns:p14="http://schemas.microsoft.com/office/powerpoint/2010/main" val="365097327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914400"/>
          </a:xfrm>
        </p:spPr>
        <p:txBody>
          <a:bodyPr/>
          <a:lstStyle/>
          <a:p>
            <a:r>
              <a:rPr lang="en-GB" noProof="0" dirty="0"/>
              <a:t>Drinking Water</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67817682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809"/>
            <a:ext cx="9144000" cy="369332"/>
          </a:xfrm>
          <a:prstGeom prst="rect">
            <a:avLst/>
          </a:prstGeom>
          <a:noFill/>
        </p:spPr>
        <p:txBody>
          <a:bodyPr wrap="square" rtlCol="0">
            <a:spAutoFit/>
          </a:bodyPr>
          <a:lstStyle/>
          <a:p>
            <a:pPr algn="ctr"/>
            <a:r>
              <a:rPr lang="en-US" i="1" dirty="0"/>
              <a:t>Percent distribution of households</a:t>
            </a:r>
          </a:p>
        </p:txBody>
      </p:sp>
    </p:spTree>
    <p:extLst>
      <p:ext uri="{BB962C8B-B14F-4D97-AF65-F5344CB8AC3E}">
        <p14:creationId xmlns:p14="http://schemas.microsoft.com/office/powerpoint/2010/main" val="291261442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Malaria Prevalence by 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67955900"/>
              </p:ext>
            </p:extLst>
          </p:nvPr>
        </p:nvGraphicFramePr>
        <p:xfrm>
          <a:off x="1" y="1749426"/>
          <a:ext cx="9144000" cy="475528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646331"/>
          </a:xfrm>
          <a:prstGeom prst="rect">
            <a:avLst/>
          </a:prstGeom>
          <a:noFill/>
        </p:spPr>
        <p:txBody>
          <a:bodyPr wrap="square" rtlCol="0">
            <a:spAutoFit/>
          </a:bodyPr>
          <a:lstStyle/>
          <a:p>
            <a:pPr algn="ctr"/>
            <a:r>
              <a:rPr lang="en-GB" i="1"/>
              <a:t>Percent of children age 6-59 months who tested positive for malaria by </a:t>
            </a:r>
            <a:br>
              <a:rPr lang="en-GB" i="1"/>
            </a:br>
            <a:r>
              <a:rPr lang="en-GB" i="1"/>
              <a:t>rapid diagnostic test (RDT) or microscopy</a:t>
            </a:r>
          </a:p>
        </p:txBody>
      </p:sp>
      <p:sp>
        <p:nvSpPr>
          <p:cNvPr id="3" name="TextBox 2"/>
          <p:cNvSpPr txBox="1"/>
          <p:nvPr/>
        </p:nvSpPr>
        <p:spPr>
          <a:xfrm>
            <a:off x="2966604" y="6411192"/>
            <a:ext cx="3210791" cy="369332"/>
          </a:xfrm>
          <a:prstGeom prst="rect">
            <a:avLst/>
          </a:prstGeom>
          <a:noFill/>
        </p:spPr>
        <p:txBody>
          <a:bodyPr wrap="square" rtlCol="0">
            <a:spAutoFit/>
          </a:bodyPr>
          <a:lstStyle/>
          <a:p>
            <a:pPr algn="ctr"/>
            <a:r>
              <a:rPr lang="en-GB" b="1"/>
              <a:t>Age in months</a:t>
            </a:r>
          </a:p>
        </p:txBody>
      </p:sp>
    </p:spTree>
    <p:extLst>
      <p:ext uri="{BB962C8B-B14F-4D97-AF65-F5344CB8AC3E}">
        <p14:creationId xmlns:p14="http://schemas.microsoft.com/office/powerpoint/2010/main" val="142534407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Malaria Prevalence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6752033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en-GB" i="1"/>
              <a:t>Percent of children age 6-59 months who tested positive for malaria by microscopy</a:t>
            </a:r>
          </a:p>
        </p:txBody>
      </p:sp>
    </p:spTree>
    <p:extLst>
      <p:ext uri="{BB962C8B-B14F-4D97-AF65-F5344CB8AC3E}">
        <p14:creationId xmlns:p14="http://schemas.microsoft.com/office/powerpoint/2010/main" val="110407519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Malaria Prevalence by Wealth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117601333"/>
              </p:ext>
            </p:extLst>
          </p:nvPr>
        </p:nvGraphicFramePr>
        <p:xfrm>
          <a:off x="461963" y="1606551"/>
          <a:ext cx="8256587" cy="434924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en-GB" i="1"/>
              <a:t>Percent of children age 6-59 months who tested positive for malaria by microscopy</a:t>
            </a:r>
          </a:p>
        </p:txBody>
      </p:sp>
      <p:sp>
        <p:nvSpPr>
          <p:cNvPr id="9" name="Right Arrow 8"/>
          <p:cNvSpPr/>
          <p:nvPr/>
        </p:nvSpPr>
        <p:spPr>
          <a:xfrm>
            <a:off x="1796143" y="6183086"/>
            <a:ext cx="5584371" cy="359228"/>
          </a:xfrm>
          <a:prstGeom prst="rightArrow">
            <a:avLst/>
          </a:prstGeom>
          <a:solidFill>
            <a:schemeClr val="accent1">
              <a:lumMod val="60000"/>
              <a:lumOff val="40000"/>
            </a:schemeClr>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Box 9"/>
          <p:cNvSpPr txBox="1"/>
          <p:nvPr/>
        </p:nvSpPr>
        <p:spPr>
          <a:xfrm>
            <a:off x="461963" y="6039535"/>
            <a:ext cx="1418658" cy="646331"/>
          </a:xfrm>
          <a:prstGeom prst="rect">
            <a:avLst/>
          </a:prstGeom>
          <a:noFill/>
        </p:spPr>
        <p:txBody>
          <a:bodyPr wrap="square" rtlCol="0">
            <a:spAutoFit/>
          </a:bodyPr>
          <a:lstStyle/>
          <a:p>
            <a:pPr algn="ctr"/>
            <a:r>
              <a:rPr lang="en-GB"/>
              <a:t>Poorest households</a:t>
            </a:r>
          </a:p>
        </p:txBody>
      </p:sp>
      <p:sp>
        <p:nvSpPr>
          <p:cNvPr id="11" name="TextBox 10"/>
          <p:cNvSpPr txBox="1"/>
          <p:nvPr/>
        </p:nvSpPr>
        <p:spPr>
          <a:xfrm>
            <a:off x="7380514" y="6039534"/>
            <a:ext cx="1418658" cy="646331"/>
          </a:xfrm>
          <a:prstGeom prst="rect">
            <a:avLst/>
          </a:prstGeom>
          <a:noFill/>
        </p:spPr>
        <p:txBody>
          <a:bodyPr wrap="square" rtlCol="0">
            <a:spAutoFit/>
          </a:bodyPr>
          <a:lstStyle/>
          <a:p>
            <a:pPr algn="ctr"/>
            <a:r>
              <a:rPr lang="en-GB"/>
              <a:t>Wealthiest households</a:t>
            </a:r>
          </a:p>
        </p:txBody>
      </p:sp>
    </p:spTree>
    <p:extLst>
      <p:ext uri="{BB962C8B-B14F-4D97-AF65-F5344CB8AC3E}">
        <p14:creationId xmlns:p14="http://schemas.microsoft.com/office/powerpoint/2010/main" val="164978554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Malaria Prevalence by State</a:t>
            </a:r>
          </a:p>
        </p:txBody>
      </p:sp>
      <p:sp>
        <p:nvSpPr>
          <p:cNvPr id="4" name="TextBox 3"/>
          <p:cNvSpPr txBox="1"/>
          <p:nvPr/>
        </p:nvSpPr>
        <p:spPr>
          <a:xfrm>
            <a:off x="6230574" y="4718296"/>
            <a:ext cx="2913426" cy="923330"/>
          </a:xfrm>
          <a:prstGeom prst="rect">
            <a:avLst/>
          </a:prstGeom>
          <a:noFill/>
        </p:spPr>
        <p:txBody>
          <a:bodyPr wrap="square" rtlCol="0">
            <a:spAutoFit/>
          </a:bodyPr>
          <a:lstStyle/>
          <a:p>
            <a:pPr algn="ctr"/>
            <a:r>
              <a:rPr lang="en-GB" i="1"/>
              <a:t>Percent of children age 6-59 months who tested positive for malaria by microscopy</a:t>
            </a:r>
          </a:p>
        </p:txBody>
      </p:sp>
      <p:sp>
        <p:nvSpPr>
          <p:cNvPr id="5" name="TextBox 4"/>
          <p:cNvSpPr txBox="1"/>
          <p:nvPr/>
        </p:nvSpPr>
        <p:spPr>
          <a:xfrm>
            <a:off x="6800101" y="5559576"/>
            <a:ext cx="1774372" cy="1077218"/>
          </a:xfrm>
          <a:prstGeom prst="rect">
            <a:avLst/>
          </a:prstGeom>
          <a:noFill/>
        </p:spPr>
        <p:txBody>
          <a:bodyPr wrap="square" rtlCol="0">
            <a:spAutoFit/>
          </a:bodyPr>
          <a:lstStyle/>
          <a:p>
            <a:pPr algn="ctr"/>
            <a:r>
              <a:rPr lang="en-GB" sz="3200" b="1"/>
              <a:t>Nigeria</a:t>
            </a:r>
          </a:p>
          <a:p>
            <a:pPr algn="ctr"/>
            <a:r>
              <a:rPr lang="en-GB" sz="3200" b="1"/>
              <a:t>23%</a:t>
            </a:r>
          </a:p>
        </p:txBody>
      </p:sp>
      <p:sp>
        <p:nvSpPr>
          <p:cNvPr id="6" name="Freeform 5">
            <a:extLst>
              <a:ext uri="{FF2B5EF4-FFF2-40B4-BE49-F238E27FC236}">
                <a16:creationId xmlns:a16="http://schemas.microsoft.com/office/drawing/2014/main" id="{46D2CD30-8E28-40BF-AEC8-B9FB5B4350FD}"/>
              </a:ext>
            </a:extLst>
          </p:cNvPr>
          <p:cNvSpPr>
            <a:spLocks/>
          </p:cNvSpPr>
          <p:nvPr/>
        </p:nvSpPr>
        <p:spPr bwMode="auto">
          <a:xfrm>
            <a:off x="1966564" y="890644"/>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8016D40C-41CF-4B9D-922F-C096721069F1}"/>
              </a:ext>
            </a:extLst>
          </p:cNvPr>
          <p:cNvSpPr>
            <a:spLocks/>
          </p:cNvSpPr>
          <p:nvPr/>
        </p:nvSpPr>
        <p:spPr bwMode="auto">
          <a:xfrm>
            <a:off x="2411065" y="1303498"/>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9380CF32-4DBE-4D24-8A3D-EA86EE5E6295}"/>
              </a:ext>
            </a:extLst>
          </p:cNvPr>
          <p:cNvSpPr>
            <a:spLocks/>
          </p:cNvSpPr>
          <p:nvPr/>
        </p:nvSpPr>
        <p:spPr bwMode="auto">
          <a:xfrm>
            <a:off x="3492829" y="1194171"/>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0624A840-6EFB-4302-9458-B22DF1DAAB67}"/>
              </a:ext>
            </a:extLst>
          </p:cNvPr>
          <p:cNvSpPr>
            <a:spLocks/>
          </p:cNvSpPr>
          <p:nvPr/>
        </p:nvSpPr>
        <p:spPr bwMode="auto">
          <a:xfrm>
            <a:off x="4220718" y="1368231"/>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F38B626B-9986-46CA-91C5-181BF62E36C3}"/>
              </a:ext>
            </a:extLst>
          </p:cNvPr>
          <p:cNvSpPr>
            <a:spLocks/>
          </p:cNvSpPr>
          <p:nvPr/>
        </p:nvSpPr>
        <p:spPr bwMode="auto">
          <a:xfrm>
            <a:off x="5060811" y="1174032"/>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D4ACF727-C791-4B17-BE66-01A35401566C}"/>
              </a:ext>
            </a:extLst>
          </p:cNvPr>
          <p:cNvSpPr>
            <a:spLocks/>
          </p:cNvSpPr>
          <p:nvPr/>
        </p:nvSpPr>
        <p:spPr bwMode="auto">
          <a:xfrm>
            <a:off x="6129627" y="991340"/>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 name="Freeform 11">
            <a:extLst>
              <a:ext uri="{FF2B5EF4-FFF2-40B4-BE49-F238E27FC236}">
                <a16:creationId xmlns:a16="http://schemas.microsoft.com/office/drawing/2014/main" id="{8333E9C0-40DB-4350-A675-771DA7E2A571}"/>
              </a:ext>
            </a:extLst>
          </p:cNvPr>
          <p:cNvSpPr>
            <a:spLocks/>
          </p:cNvSpPr>
          <p:nvPr/>
        </p:nvSpPr>
        <p:spPr bwMode="auto">
          <a:xfrm>
            <a:off x="6021739" y="2546375"/>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EF1ED1DC-78F9-40C9-A35B-495FBFA9A3B2}"/>
              </a:ext>
            </a:extLst>
          </p:cNvPr>
          <p:cNvSpPr>
            <a:spLocks/>
          </p:cNvSpPr>
          <p:nvPr/>
        </p:nvSpPr>
        <p:spPr bwMode="auto">
          <a:xfrm>
            <a:off x="5532644" y="2340667"/>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73C3BB03-CA05-46FC-91B9-FDC9321D9FEA}"/>
              </a:ext>
            </a:extLst>
          </p:cNvPr>
          <p:cNvSpPr>
            <a:spLocks/>
          </p:cNvSpPr>
          <p:nvPr/>
        </p:nvSpPr>
        <p:spPr bwMode="auto">
          <a:xfrm>
            <a:off x="4551576" y="1661688"/>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76156440-5E2B-4910-A38F-30788F993F5E}"/>
              </a:ext>
            </a:extLst>
          </p:cNvPr>
          <p:cNvSpPr>
            <a:spLocks/>
          </p:cNvSpPr>
          <p:nvPr/>
        </p:nvSpPr>
        <p:spPr bwMode="auto">
          <a:xfrm>
            <a:off x="3963223" y="1617094"/>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505701EF-8379-4C2D-BC65-0D0BD96265BD}"/>
              </a:ext>
            </a:extLst>
          </p:cNvPr>
          <p:cNvSpPr>
            <a:spLocks/>
          </p:cNvSpPr>
          <p:nvPr/>
        </p:nvSpPr>
        <p:spPr bwMode="auto">
          <a:xfrm>
            <a:off x="3062713" y="2229902"/>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2ECA156A-52D0-4545-A4FF-02D98E2EB7B8}"/>
              </a:ext>
            </a:extLst>
          </p:cNvPr>
          <p:cNvSpPr>
            <a:spLocks/>
          </p:cNvSpPr>
          <p:nvPr/>
        </p:nvSpPr>
        <p:spPr bwMode="auto">
          <a:xfrm>
            <a:off x="1602619" y="1241642"/>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4F52AD44-DF30-4E23-93D2-87226B6C90B7}"/>
              </a:ext>
            </a:extLst>
          </p:cNvPr>
          <p:cNvSpPr>
            <a:spLocks/>
          </p:cNvSpPr>
          <p:nvPr/>
        </p:nvSpPr>
        <p:spPr bwMode="auto">
          <a:xfrm>
            <a:off x="1651529" y="2307582"/>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34F4CDDA-4617-4AD9-8366-6C0A2F0F14AE}"/>
              </a:ext>
            </a:extLst>
          </p:cNvPr>
          <p:cNvSpPr>
            <a:spLocks/>
          </p:cNvSpPr>
          <p:nvPr/>
        </p:nvSpPr>
        <p:spPr bwMode="auto">
          <a:xfrm>
            <a:off x="3452550" y="3400853"/>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31B1E0F4-5015-4C1C-BFF2-D481F9283C10}"/>
              </a:ext>
            </a:extLst>
          </p:cNvPr>
          <p:cNvSpPr>
            <a:spLocks/>
          </p:cNvSpPr>
          <p:nvPr/>
        </p:nvSpPr>
        <p:spPr bwMode="auto">
          <a:xfrm>
            <a:off x="3540300" y="3415238"/>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7B6B8EDA-C5BF-4C5B-98C3-CE471BC1A270}"/>
              </a:ext>
            </a:extLst>
          </p:cNvPr>
          <p:cNvSpPr>
            <a:spLocks/>
          </p:cNvSpPr>
          <p:nvPr/>
        </p:nvSpPr>
        <p:spPr bwMode="auto">
          <a:xfrm>
            <a:off x="4452318" y="2858533"/>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58684548-29C1-4A98-92C8-8EFFF80DCFEE}"/>
              </a:ext>
            </a:extLst>
          </p:cNvPr>
          <p:cNvSpPr>
            <a:spLocks/>
          </p:cNvSpPr>
          <p:nvPr/>
        </p:nvSpPr>
        <p:spPr bwMode="auto">
          <a:xfrm>
            <a:off x="4768792" y="3294403"/>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rgbClr val="599F40"/>
              </a:solidFill>
            </a:endParaRPr>
          </a:p>
        </p:txBody>
      </p:sp>
      <p:sp>
        <p:nvSpPr>
          <p:cNvPr id="23" name="Freeform 22">
            <a:extLst>
              <a:ext uri="{FF2B5EF4-FFF2-40B4-BE49-F238E27FC236}">
                <a16:creationId xmlns:a16="http://schemas.microsoft.com/office/drawing/2014/main" id="{82059409-5669-425B-BF41-753A7AE556B8}"/>
              </a:ext>
            </a:extLst>
          </p:cNvPr>
          <p:cNvSpPr>
            <a:spLocks/>
          </p:cNvSpPr>
          <p:nvPr/>
        </p:nvSpPr>
        <p:spPr bwMode="auto">
          <a:xfrm>
            <a:off x="3875474" y="4117234"/>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AECDA012-1BD7-44DE-8C8A-4311BAC3EF3E}"/>
              </a:ext>
            </a:extLst>
          </p:cNvPr>
          <p:cNvSpPr>
            <a:spLocks/>
          </p:cNvSpPr>
          <p:nvPr/>
        </p:nvSpPr>
        <p:spPr bwMode="auto">
          <a:xfrm>
            <a:off x="2631158" y="3790691"/>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ECD126EC-80C9-492B-98CC-18042DBAF363}"/>
              </a:ext>
            </a:extLst>
          </p:cNvPr>
          <p:cNvSpPr>
            <a:spLocks/>
          </p:cNvSpPr>
          <p:nvPr/>
        </p:nvSpPr>
        <p:spPr bwMode="auto">
          <a:xfrm>
            <a:off x="1176819" y="2985122"/>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9CF00D35-B0FB-4793-9053-75EAF00FE14E}"/>
              </a:ext>
            </a:extLst>
          </p:cNvPr>
          <p:cNvSpPr>
            <a:spLocks/>
          </p:cNvSpPr>
          <p:nvPr/>
        </p:nvSpPr>
        <p:spPr bwMode="auto">
          <a:xfrm>
            <a:off x="1143733" y="3536074"/>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C47BB1D0-9A82-4D04-B6BF-C196B313B03B}"/>
              </a:ext>
            </a:extLst>
          </p:cNvPr>
          <p:cNvSpPr>
            <a:spLocks/>
          </p:cNvSpPr>
          <p:nvPr/>
        </p:nvSpPr>
        <p:spPr bwMode="auto">
          <a:xfrm>
            <a:off x="1916216" y="4151758"/>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D6EB25D4-E0B1-4CDC-BA40-A557A3E05714}"/>
              </a:ext>
            </a:extLst>
          </p:cNvPr>
          <p:cNvSpPr>
            <a:spLocks/>
          </p:cNvSpPr>
          <p:nvPr/>
        </p:nvSpPr>
        <p:spPr bwMode="auto">
          <a:xfrm>
            <a:off x="2373664" y="4141689"/>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915B3C3F-D948-4C96-8DA5-4D13E91231FF}"/>
              </a:ext>
            </a:extLst>
          </p:cNvPr>
          <p:cNvSpPr>
            <a:spLocks/>
          </p:cNvSpPr>
          <p:nvPr/>
        </p:nvSpPr>
        <p:spPr bwMode="auto">
          <a:xfrm>
            <a:off x="2098907" y="4345958"/>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3401E0C5-00AE-4C00-B8AD-2BDB0821265B}"/>
              </a:ext>
            </a:extLst>
          </p:cNvPr>
          <p:cNvSpPr>
            <a:spLocks/>
          </p:cNvSpPr>
          <p:nvPr/>
        </p:nvSpPr>
        <p:spPr bwMode="auto">
          <a:xfrm>
            <a:off x="2458536" y="4435146"/>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6355179F-95E3-4AB0-A2C2-93B501D5EC89}"/>
              </a:ext>
            </a:extLst>
          </p:cNvPr>
          <p:cNvSpPr>
            <a:spLocks/>
          </p:cNvSpPr>
          <p:nvPr/>
        </p:nvSpPr>
        <p:spPr bwMode="auto">
          <a:xfrm>
            <a:off x="3370555" y="4879647"/>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A11AEEEB-D65A-461E-A5CF-FE960E95A036}"/>
              </a:ext>
            </a:extLst>
          </p:cNvPr>
          <p:cNvSpPr>
            <a:spLocks/>
          </p:cNvSpPr>
          <p:nvPr/>
        </p:nvSpPr>
        <p:spPr bwMode="auto">
          <a:xfrm>
            <a:off x="3538861" y="4708464"/>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8299ADAD-8358-4ABF-8165-987C803CFDBC}"/>
              </a:ext>
            </a:extLst>
          </p:cNvPr>
          <p:cNvSpPr>
            <a:spLocks/>
          </p:cNvSpPr>
          <p:nvPr/>
        </p:nvSpPr>
        <p:spPr bwMode="auto">
          <a:xfrm>
            <a:off x="3879789" y="4881085"/>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50F659C0-60DC-4822-999E-DECFA3AA97DF}"/>
              </a:ext>
            </a:extLst>
          </p:cNvPr>
          <p:cNvSpPr>
            <a:spLocks noEditPoints="1"/>
          </p:cNvSpPr>
          <p:nvPr/>
        </p:nvSpPr>
        <p:spPr bwMode="auto">
          <a:xfrm>
            <a:off x="4050973" y="4826422"/>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C8759318-0B0D-4D20-A303-47AE30489DF9}"/>
              </a:ext>
            </a:extLst>
          </p:cNvPr>
          <p:cNvSpPr>
            <a:spLocks noEditPoints="1"/>
          </p:cNvSpPr>
          <p:nvPr/>
        </p:nvSpPr>
        <p:spPr bwMode="auto">
          <a:xfrm>
            <a:off x="3835195" y="5600343"/>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206447E6-A058-49D1-A0CC-7FC2F1C74388}"/>
              </a:ext>
            </a:extLst>
          </p:cNvPr>
          <p:cNvSpPr>
            <a:spLocks/>
          </p:cNvSpPr>
          <p:nvPr/>
        </p:nvSpPr>
        <p:spPr bwMode="auto">
          <a:xfrm>
            <a:off x="3656819" y="5305447"/>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D72637FA-BCD8-4754-9613-8C44FF5397E4}"/>
              </a:ext>
            </a:extLst>
          </p:cNvPr>
          <p:cNvSpPr>
            <a:spLocks/>
          </p:cNvSpPr>
          <p:nvPr/>
        </p:nvSpPr>
        <p:spPr bwMode="auto">
          <a:xfrm>
            <a:off x="3373432" y="5364427"/>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A381EBCA-655B-4461-BCE8-922E012C9172}"/>
              </a:ext>
            </a:extLst>
          </p:cNvPr>
          <p:cNvSpPr>
            <a:spLocks noEditPoints="1"/>
          </p:cNvSpPr>
          <p:nvPr/>
        </p:nvSpPr>
        <p:spPr bwMode="auto">
          <a:xfrm>
            <a:off x="3238211" y="5482385"/>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D24C2BD1-A375-4AE6-8258-BC0A787D322F}"/>
              </a:ext>
            </a:extLst>
          </p:cNvPr>
          <p:cNvSpPr>
            <a:spLocks noEditPoints="1"/>
          </p:cNvSpPr>
          <p:nvPr/>
        </p:nvSpPr>
        <p:spPr bwMode="auto">
          <a:xfrm>
            <a:off x="2662805" y="5679461"/>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AF91A7D7-EB17-4F57-AF6F-327974F462F2}"/>
              </a:ext>
            </a:extLst>
          </p:cNvPr>
          <p:cNvSpPr>
            <a:spLocks noEditPoints="1"/>
          </p:cNvSpPr>
          <p:nvPr/>
        </p:nvSpPr>
        <p:spPr bwMode="auto">
          <a:xfrm>
            <a:off x="2436958" y="5049392"/>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E38A9254-0631-4ADE-A9B3-284DCF2548EB}"/>
              </a:ext>
            </a:extLst>
          </p:cNvPr>
          <p:cNvSpPr>
            <a:spLocks noEditPoints="1"/>
          </p:cNvSpPr>
          <p:nvPr/>
        </p:nvSpPr>
        <p:spPr bwMode="auto">
          <a:xfrm>
            <a:off x="1166749" y="4938626"/>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CA887790-5426-4D22-A6BA-37EB0FE250BE}"/>
              </a:ext>
            </a:extLst>
          </p:cNvPr>
          <p:cNvSpPr>
            <a:spLocks/>
          </p:cNvSpPr>
          <p:nvPr/>
        </p:nvSpPr>
        <p:spPr bwMode="auto">
          <a:xfrm>
            <a:off x="1153803" y="4230876"/>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TextBox 42">
            <a:extLst>
              <a:ext uri="{FF2B5EF4-FFF2-40B4-BE49-F238E27FC236}">
                <a16:creationId xmlns:a16="http://schemas.microsoft.com/office/drawing/2014/main" id="{E135D952-38D5-434B-806E-11360070EE0E}"/>
              </a:ext>
            </a:extLst>
          </p:cNvPr>
          <p:cNvSpPr txBox="1"/>
          <p:nvPr/>
        </p:nvSpPr>
        <p:spPr>
          <a:xfrm>
            <a:off x="5267711" y="3917749"/>
            <a:ext cx="773442" cy="523220"/>
          </a:xfrm>
          <a:prstGeom prst="rect">
            <a:avLst/>
          </a:prstGeom>
          <a:noFill/>
        </p:spPr>
        <p:txBody>
          <a:bodyPr wrap="square" rtlCol="0">
            <a:spAutoFit/>
          </a:bodyPr>
          <a:lstStyle/>
          <a:p>
            <a:pPr algn="ctr"/>
            <a:r>
              <a:rPr lang="en-US" sz="1400">
                <a:solidFill>
                  <a:schemeClr val="bg1"/>
                </a:solidFill>
              </a:rPr>
              <a:t>Taraba</a:t>
            </a:r>
          </a:p>
          <a:p>
            <a:pPr algn="ctr"/>
            <a:r>
              <a:rPr lang="en-US" sz="1400">
                <a:solidFill>
                  <a:schemeClr val="bg1"/>
                </a:solidFill>
              </a:rPr>
              <a:t>21%</a:t>
            </a:r>
            <a:endParaRPr lang="en-US" sz="1600">
              <a:solidFill>
                <a:schemeClr val="bg1"/>
              </a:solidFill>
            </a:endParaRPr>
          </a:p>
        </p:txBody>
      </p:sp>
      <p:sp>
        <p:nvSpPr>
          <p:cNvPr id="44" name="TextBox 43">
            <a:extLst>
              <a:ext uri="{FF2B5EF4-FFF2-40B4-BE49-F238E27FC236}">
                <a16:creationId xmlns:a16="http://schemas.microsoft.com/office/drawing/2014/main" id="{A2922A81-840A-4408-92EC-96791ED21F4A}"/>
              </a:ext>
            </a:extLst>
          </p:cNvPr>
          <p:cNvSpPr txBox="1"/>
          <p:nvPr/>
        </p:nvSpPr>
        <p:spPr>
          <a:xfrm>
            <a:off x="4628300" y="3376079"/>
            <a:ext cx="889722" cy="523220"/>
          </a:xfrm>
          <a:prstGeom prst="rect">
            <a:avLst/>
          </a:prstGeom>
          <a:noFill/>
        </p:spPr>
        <p:txBody>
          <a:bodyPr wrap="square" rtlCol="0">
            <a:spAutoFit/>
          </a:bodyPr>
          <a:lstStyle/>
          <a:p>
            <a:pPr algn="ctr"/>
            <a:r>
              <a:rPr lang="en-US" sz="1400">
                <a:solidFill>
                  <a:schemeClr val="bg1"/>
                </a:solidFill>
              </a:rPr>
              <a:t>Plateau</a:t>
            </a:r>
          </a:p>
          <a:p>
            <a:pPr algn="ctr"/>
            <a:r>
              <a:rPr lang="en-US" sz="1400">
                <a:solidFill>
                  <a:schemeClr val="bg1"/>
                </a:solidFill>
              </a:rPr>
              <a:t>21%</a:t>
            </a:r>
            <a:endParaRPr lang="en-US" sz="1600">
              <a:solidFill>
                <a:schemeClr val="bg1"/>
              </a:solidFill>
            </a:endParaRPr>
          </a:p>
        </p:txBody>
      </p:sp>
      <p:sp>
        <p:nvSpPr>
          <p:cNvPr id="45" name="TextBox 44">
            <a:extLst>
              <a:ext uri="{FF2B5EF4-FFF2-40B4-BE49-F238E27FC236}">
                <a16:creationId xmlns:a16="http://schemas.microsoft.com/office/drawing/2014/main" id="{B154E164-08E9-497D-9DDF-5766C8D3E8DC}"/>
              </a:ext>
            </a:extLst>
          </p:cNvPr>
          <p:cNvSpPr txBox="1"/>
          <p:nvPr/>
        </p:nvSpPr>
        <p:spPr>
          <a:xfrm>
            <a:off x="5864222" y="3196584"/>
            <a:ext cx="1347889" cy="523220"/>
          </a:xfrm>
          <a:prstGeom prst="rect">
            <a:avLst/>
          </a:prstGeom>
          <a:noFill/>
        </p:spPr>
        <p:txBody>
          <a:bodyPr wrap="square" rtlCol="0">
            <a:spAutoFit/>
          </a:bodyPr>
          <a:lstStyle/>
          <a:p>
            <a:pPr algn="ctr"/>
            <a:r>
              <a:rPr lang="en-US" sz="1400">
                <a:solidFill>
                  <a:schemeClr val="bg1"/>
                </a:solidFill>
              </a:rPr>
              <a:t>Adamawa</a:t>
            </a:r>
          </a:p>
          <a:p>
            <a:pPr algn="ctr"/>
            <a:r>
              <a:rPr lang="en-US" sz="1400">
                <a:solidFill>
                  <a:schemeClr val="bg1"/>
                </a:solidFill>
              </a:rPr>
              <a:t>21%</a:t>
            </a:r>
          </a:p>
        </p:txBody>
      </p:sp>
      <p:sp>
        <p:nvSpPr>
          <p:cNvPr id="46" name="TextBox 45">
            <a:extLst>
              <a:ext uri="{FF2B5EF4-FFF2-40B4-BE49-F238E27FC236}">
                <a16:creationId xmlns:a16="http://schemas.microsoft.com/office/drawing/2014/main" id="{D2FDD9AA-879C-42B0-AB47-ED3911861605}"/>
              </a:ext>
            </a:extLst>
          </p:cNvPr>
          <p:cNvSpPr txBox="1"/>
          <p:nvPr/>
        </p:nvSpPr>
        <p:spPr>
          <a:xfrm>
            <a:off x="4740174" y="2623058"/>
            <a:ext cx="889722" cy="523220"/>
          </a:xfrm>
          <a:prstGeom prst="rect">
            <a:avLst/>
          </a:prstGeom>
          <a:noFill/>
        </p:spPr>
        <p:txBody>
          <a:bodyPr wrap="square" rtlCol="0">
            <a:spAutoFit/>
          </a:bodyPr>
          <a:lstStyle/>
          <a:p>
            <a:pPr algn="ctr"/>
            <a:r>
              <a:rPr lang="en-US" sz="1400">
                <a:solidFill>
                  <a:schemeClr val="bg1"/>
                </a:solidFill>
              </a:rPr>
              <a:t>Bauchi</a:t>
            </a:r>
          </a:p>
          <a:p>
            <a:pPr algn="ctr"/>
            <a:r>
              <a:rPr lang="en-US" sz="1400">
                <a:solidFill>
                  <a:schemeClr val="bg1"/>
                </a:solidFill>
              </a:rPr>
              <a:t>31%</a:t>
            </a:r>
            <a:endParaRPr lang="en-US" sz="1600">
              <a:solidFill>
                <a:schemeClr val="bg1"/>
              </a:solidFill>
            </a:endParaRPr>
          </a:p>
        </p:txBody>
      </p:sp>
      <p:sp>
        <p:nvSpPr>
          <p:cNvPr id="47" name="TextBox 46">
            <a:extLst>
              <a:ext uri="{FF2B5EF4-FFF2-40B4-BE49-F238E27FC236}">
                <a16:creationId xmlns:a16="http://schemas.microsoft.com/office/drawing/2014/main" id="{55D9CAD6-1E71-4300-80C9-34001DF80C20}"/>
              </a:ext>
            </a:extLst>
          </p:cNvPr>
          <p:cNvSpPr txBox="1"/>
          <p:nvPr/>
        </p:nvSpPr>
        <p:spPr>
          <a:xfrm>
            <a:off x="5459281" y="2530333"/>
            <a:ext cx="773442" cy="523220"/>
          </a:xfrm>
          <a:prstGeom prst="rect">
            <a:avLst/>
          </a:prstGeom>
          <a:noFill/>
        </p:spPr>
        <p:txBody>
          <a:bodyPr wrap="square" rtlCol="0">
            <a:spAutoFit/>
          </a:bodyPr>
          <a:lstStyle/>
          <a:p>
            <a:pPr algn="ctr"/>
            <a:r>
              <a:rPr lang="en-US" sz="1400">
                <a:solidFill>
                  <a:schemeClr val="bg1"/>
                </a:solidFill>
              </a:rPr>
              <a:t>Gombe</a:t>
            </a:r>
          </a:p>
          <a:p>
            <a:pPr algn="ctr"/>
            <a:r>
              <a:rPr lang="en-US" sz="1400">
                <a:solidFill>
                  <a:schemeClr val="bg1"/>
                </a:solidFill>
              </a:rPr>
              <a:t>     30%</a:t>
            </a:r>
            <a:endParaRPr lang="en-US" sz="1600">
              <a:solidFill>
                <a:schemeClr val="bg1"/>
              </a:solidFill>
            </a:endParaRPr>
          </a:p>
        </p:txBody>
      </p:sp>
      <p:sp>
        <p:nvSpPr>
          <p:cNvPr id="48" name="TextBox 47">
            <a:extLst>
              <a:ext uri="{FF2B5EF4-FFF2-40B4-BE49-F238E27FC236}">
                <a16:creationId xmlns:a16="http://schemas.microsoft.com/office/drawing/2014/main" id="{89C820CC-FD8B-4EE8-94B6-1218A9387A32}"/>
              </a:ext>
            </a:extLst>
          </p:cNvPr>
          <p:cNvSpPr txBox="1"/>
          <p:nvPr/>
        </p:nvSpPr>
        <p:spPr>
          <a:xfrm>
            <a:off x="6775521" y="1797021"/>
            <a:ext cx="773442" cy="523220"/>
          </a:xfrm>
          <a:prstGeom prst="rect">
            <a:avLst/>
          </a:prstGeom>
          <a:noFill/>
        </p:spPr>
        <p:txBody>
          <a:bodyPr wrap="square" rtlCol="0">
            <a:spAutoFit/>
          </a:bodyPr>
          <a:lstStyle/>
          <a:p>
            <a:pPr algn="ctr"/>
            <a:r>
              <a:rPr lang="en-US" sz="1400" err="1"/>
              <a:t>Borno</a:t>
            </a:r>
            <a:endParaRPr lang="en-US" sz="1400"/>
          </a:p>
          <a:p>
            <a:pPr algn="ctr"/>
            <a:r>
              <a:rPr lang="en-US" sz="1400"/>
              <a:t>10%</a:t>
            </a:r>
            <a:endParaRPr lang="en-US" sz="1600"/>
          </a:p>
        </p:txBody>
      </p:sp>
      <p:sp>
        <p:nvSpPr>
          <p:cNvPr id="49" name="TextBox 48">
            <a:extLst>
              <a:ext uri="{FF2B5EF4-FFF2-40B4-BE49-F238E27FC236}">
                <a16:creationId xmlns:a16="http://schemas.microsoft.com/office/drawing/2014/main" id="{0D3CB099-399A-43EC-89DA-FF5FCBC6FA04}"/>
              </a:ext>
            </a:extLst>
          </p:cNvPr>
          <p:cNvSpPr txBox="1"/>
          <p:nvPr/>
        </p:nvSpPr>
        <p:spPr>
          <a:xfrm>
            <a:off x="5755615" y="1552426"/>
            <a:ext cx="773442" cy="523220"/>
          </a:xfrm>
          <a:prstGeom prst="rect">
            <a:avLst/>
          </a:prstGeom>
          <a:noFill/>
        </p:spPr>
        <p:txBody>
          <a:bodyPr wrap="square" rtlCol="0">
            <a:spAutoFit/>
          </a:bodyPr>
          <a:lstStyle/>
          <a:p>
            <a:pPr algn="ctr"/>
            <a:r>
              <a:rPr lang="en-US" sz="1400" err="1"/>
              <a:t>Yobe</a:t>
            </a:r>
            <a:endParaRPr lang="en-US" sz="1400"/>
          </a:p>
          <a:p>
            <a:pPr algn="ctr"/>
            <a:r>
              <a:rPr lang="en-US" sz="1400"/>
              <a:t>13%</a:t>
            </a:r>
            <a:endParaRPr lang="en-US" sz="1600"/>
          </a:p>
        </p:txBody>
      </p:sp>
      <p:sp>
        <p:nvSpPr>
          <p:cNvPr id="50" name="TextBox 49">
            <a:extLst>
              <a:ext uri="{FF2B5EF4-FFF2-40B4-BE49-F238E27FC236}">
                <a16:creationId xmlns:a16="http://schemas.microsoft.com/office/drawing/2014/main" id="{C0D46940-6396-4BC5-B2AD-78E924F837D3}"/>
              </a:ext>
            </a:extLst>
          </p:cNvPr>
          <p:cNvSpPr txBox="1"/>
          <p:nvPr/>
        </p:nvSpPr>
        <p:spPr>
          <a:xfrm>
            <a:off x="4644121" y="1500090"/>
            <a:ext cx="773442" cy="523220"/>
          </a:xfrm>
          <a:prstGeom prst="rect">
            <a:avLst/>
          </a:prstGeom>
          <a:noFill/>
        </p:spPr>
        <p:txBody>
          <a:bodyPr wrap="square" rtlCol="0">
            <a:spAutoFit/>
          </a:bodyPr>
          <a:lstStyle/>
          <a:p>
            <a:pPr algn="ctr"/>
            <a:r>
              <a:rPr lang="en-US" sz="1400">
                <a:solidFill>
                  <a:schemeClr val="bg1"/>
                </a:solidFill>
              </a:rPr>
              <a:t>Jigawa</a:t>
            </a:r>
          </a:p>
          <a:p>
            <a:pPr algn="ctr"/>
            <a:r>
              <a:rPr lang="en-US" sz="1400">
                <a:solidFill>
                  <a:schemeClr val="bg1"/>
                </a:solidFill>
              </a:rPr>
              <a:t>36%</a:t>
            </a:r>
            <a:endParaRPr lang="en-US" sz="1600">
              <a:solidFill>
                <a:schemeClr val="bg1"/>
              </a:solidFill>
            </a:endParaRPr>
          </a:p>
        </p:txBody>
      </p:sp>
      <p:sp>
        <p:nvSpPr>
          <p:cNvPr id="51" name="TextBox 50">
            <a:extLst>
              <a:ext uri="{FF2B5EF4-FFF2-40B4-BE49-F238E27FC236}">
                <a16:creationId xmlns:a16="http://schemas.microsoft.com/office/drawing/2014/main" id="{A20A786D-0D4A-47DE-8676-B47096FC9B39}"/>
              </a:ext>
            </a:extLst>
          </p:cNvPr>
          <p:cNvSpPr txBox="1"/>
          <p:nvPr/>
        </p:nvSpPr>
        <p:spPr>
          <a:xfrm>
            <a:off x="4081033" y="1842654"/>
            <a:ext cx="773442" cy="523220"/>
          </a:xfrm>
          <a:prstGeom prst="rect">
            <a:avLst/>
          </a:prstGeom>
          <a:noFill/>
        </p:spPr>
        <p:txBody>
          <a:bodyPr wrap="square" rtlCol="0">
            <a:spAutoFit/>
          </a:bodyPr>
          <a:lstStyle/>
          <a:p>
            <a:pPr algn="ctr"/>
            <a:r>
              <a:rPr lang="en-US" sz="1400">
                <a:solidFill>
                  <a:schemeClr val="bg1"/>
                </a:solidFill>
              </a:rPr>
              <a:t>Kano</a:t>
            </a:r>
          </a:p>
          <a:p>
            <a:pPr algn="ctr"/>
            <a:r>
              <a:rPr lang="en-US" sz="1400">
                <a:solidFill>
                  <a:schemeClr val="bg1"/>
                </a:solidFill>
              </a:rPr>
              <a:t>32%</a:t>
            </a:r>
            <a:endParaRPr lang="en-US" sz="1600">
              <a:solidFill>
                <a:schemeClr val="bg1"/>
              </a:solidFill>
            </a:endParaRPr>
          </a:p>
        </p:txBody>
      </p:sp>
      <p:sp>
        <p:nvSpPr>
          <p:cNvPr id="52" name="TextBox 51">
            <a:extLst>
              <a:ext uri="{FF2B5EF4-FFF2-40B4-BE49-F238E27FC236}">
                <a16:creationId xmlns:a16="http://schemas.microsoft.com/office/drawing/2014/main" id="{0A88B1E2-ECA5-4224-A86D-9FD5B11AE87D}"/>
              </a:ext>
            </a:extLst>
          </p:cNvPr>
          <p:cNvSpPr txBox="1"/>
          <p:nvPr/>
        </p:nvSpPr>
        <p:spPr>
          <a:xfrm>
            <a:off x="3526920" y="1325224"/>
            <a:ext cx="773442" cy="523220"/>
          </a:xfrm>
          <a:prstGeom prst="rect">
            <a:avLst/>
          </a:prstGeom>
          <a:noFill/>
        </p:spPr>
        <p:txBody>
          <a:bodyPr wrap="square" rtlCol="0">
            <a:spAutoFit/>
          </a:bodyPr>
          <a:lstStyle/>
          <a:p>
            <a:pPr algn="ctr"/>
            <a:r>
              <a:rPr lang="en-US" sz="1400">
                <a:solidFill>
                  <a:schemeClr val="bg1"/>
                </a:solidFill>
              </a:rPr>
              <a:t>Katsina</a:t>
            </a:r>
          </a:p>
          <a:p>
            <a:pPr algn="ctr"/>
            <a:r>
              <a:rPr lang="en-US" sz="1400">
                <a:solidFill>
                  <a:schemeClr val="bg1"/>
                </a:solidFill>
              </a:rPr>
              <a:t>26%</a:t>
            </a:r>
            <a:endParaRPr lang="en-US" sz="1600">
              <a:solidFill>
                <a:schemeClr val="bg1"/>
              </a:solidFill>
            </a:endParaRPr>
          </a:p>
        </p:txBody>
      </p:sp>
      <p:sp>
        <p:nvSpPr>
          <p:cNvPr id="53" name="TextBox 52">
            <a:extLst>
              <a:ext uri="{FF2B5EF4-FFF2-40B4-BE49-F238E27FC236}">
                <a16:creationId xmlns:a16="http://schemas.microsoft.com/office/drawing/2014/main" id="{A82CB99D-8631-4845-9967-68C9881A7130}"/>
              </a:ext>
            </a:extLst>
          </p:cNvPr>
          <p:cNvSpPr txBox="1"/>
          <p:nvPr/>
        </p:nvSpPr>
        <p:spPr>
          <a:xfrm>
            <a:off x="2798632" y="1770613"/>
            <a:ext cx="773442" cy="523220"/>
          </a:xfrm>
          <a:prstGeom prst="rect">
            <a:avLst/>
          </a:prstGeom>
          <a:noFill/>
        </p:spPr>
        <p:txBody>
          <a:bodyPr wrap="square" rtlCol="0">
            <a:spAutoFit/>
          </a:bodyPr>
          <a:lstStyle/>
          <a:p>
            <a:pPr algn="ctr"/>
            <a:r>
              <a:rPr lang="en-US" sz="1400">
                <a:solidFill>
                  <a:schemeClr val="bg1"/>
                </a:solidFill>
              </a:rPr>
              <a:t>Zamfara</a:t>
            </a:r>
          </a:p>
          <a:p>
            <a:pPr algn="ctr"/>
            <a:r>
              <a:rPr lang="en-US" sz="1400">
                <a:solidFill>
                  <a:schemeClr val="bg1"/>
                </a:solidFill>
              </a:rPr>
              <a:t>36%</a:t>
            </a:r>
            <a:endParaRPr lang="en-US" sz="1600">
              <a:solidFill>
                <a:schemeClr val="bg1"/>
              </a:solidFill>
            </a:endParaRPr>
          </a:p>
        </p:txBody>
      </p:sp>
      <p:sp>
        <p:nvSpPr>
          <p:cNvPr id="54" name="TextBox 53">
            <a:extLst>
              <a:ext uri="{FF2B5EF4-FFF2-40B4-BE49-F238E27FC236}">
                <a16:creationId xmlns:a16="http://schemas.microsoft.com/office/drawing/2014/main" id="{F87415AB-9C0F-44C7-B2D2-CC04A471FB60}"/>
              </a:ext>
            </a:extLst>
          </p:cNvPr>
          <p:cNvSpPr txBox="1"/>
          <p:nvPr/>
        </p:nvSpPr>
        <p:spPr>
          <a:xfrm>
            <a:off x="3622296" y="2503252"/>
            <a:ext cx="773442" cy="523220"/>
          </a:xfrm>
          <a:prstGeom prst="rect">
            <a:avLst/>
          </a:prstGeom>
          <a:noFill/>
        </p:spPr>
        <p:txBody>
          <a:bodyPr wrap="square" rtlCol="0">
            <a:spAutoFit/>
          </a:bodyPr>
          <a:lstStyle/>
          <a:p>
            <a:pPr algn="ctr"/>
            <a:r>
              <a:rPr lang="en-US" sz="1400">
                <a:solidFill>
                  <a:schemeClr val="bg1"/>
                </a:solidFill>
              </a:rPr>
              <a:t>Kaduna</a:t>
            </a:r>
          </a:p>
          <a:p>
            <a:pPr algn="ctr"/>
            <a:r>
              <a:rPr lang="en-US" sz="1400">
                <a:solidFill>
                  <a:schemeClr val="bg1"/>
                </a:solidFill>
              </a:rPr>
              <a:t>33%</a:t>
            </a:r>
            <a:endParaRPr lang="en-US" sz="1600">
              <a:solidFill>
                <a:schemeClr val="bg1"/>
              </a:solidFill>
            </a:endParaRPr>
          </a:p>
        </p:txBody>
      </p:sp>
      <p:sp>
        <p:nvSpPr>
          <p:cNvPr id="55" name="TextBox 54">
            <a:extLst>
              <a:ext uri="{FF2B5EF4-FFF2-40B4-BE49-F238E27FC236}">
                <a16:creationId xmlns:a16="http://schemas.microsoft.com/office/drawing/2014/main" id="{EDD80140-0278-4E1B-B627-48E48229AC6F}"/>
              </a:ext>
            </a:extLst>
          </p:cNvPr>
          <p:cNvSpPr txBox="1"/>
          <p:nvPr/>
        </p:nvSpPr>
        <p:spPr>
          <a:xfrm>
            <a:off x="3782288" y="3676060"/>
            <a:ext cx="991448" cy="523220"/>
          </a:xfrm>
          <a:prstGeom prst="rect">
            <a:avLst/>
          </a:prstGeom>
          <a:noFill/>
        </p:spPr>
        <p:txBody>
          <a:bodyPr wrap="square" rtlCol="0">
            <a:spAutoFit/>
          </a:bodyPr>
          <a:lstStyle/>
          <a:p>
            <a:pPr algn="ctr"/>
            <a:r>
              <a:rPr lang="en-US" sz="1400"/>
              <a:t>Nasarawa</a:t>
            </a:r>
          </a:p>
          <a:p>
            <a:pPr algn="ctr"/>
            <a:r>
              <a:rPr lang="en-US" sz="1400"/>
              <a:t>14%</a:t>
            </a:r>
            <a:endParaRPr lang="en-US" sz="1600"/>
          </a:p>
        </p:txBody>
      </p:sp>
      <p:sp>
        <p:nvSpPr>
          <p:cNvPr id="56" name="TextBox 55">
            <a:extLst>
              <a:ext uri="{FF2B5EF4-FFF2-40B4-BE49-F238E27FC236}">
                <a16:creationId xmlns:a16="http://schemas.microsoft.com/office/drawing/2014/main" id="{966784BE-C7B9-4E29-A5CA-20450846D5E2}"/>
              </a:ext>
            </a:extLst>
          </p:cNvPr>
          <p:cNvSpPr txBox="1"/>
          <p:nvPr/>
        </p:nvSpPr>
        <p:spPr>
          <a:xfrm>
            <a:off x="2436958" y="2791943"/>
            <a:ext cx="773442" cy="523220"/>
          </a:xfrm>
          <a:prstGeom prst="rect">
            <a:avLst/>
          </a:prstGeom>
          <a:noFill/>
        </p:spPr>
        <p:txBody>
          <a:bodyPr wrap="square" rtlCol="0">
            <a:spAutoFit/>
          </a:bodyPr>
          <a:lstStyle/>
          <a:p>
            <a:pPr algn="ctr"/>
            <a:r>
              <a:rPr lang="en-US" sz="1400">
                <a:solidFill>
                  <a:schemeClr val="bg1"/>
                </a:solidFill>
              </a:rPr>
              <a:t>Niger</a:t>
            </a:r>
          </a:p>
          <a:p>
            <a:pPr algn="ctr"/>
            <a:r>
              <a:rPr lang="en-US" sz="1400">
                <a:solidFill>
                  <a:schemeClr val="bg1"/>
                </a:solidFill>
              </a:rPr>
              <a:t>32%</a:t>
            </a:r>
            <a:endParaRPr lang="en-US" sz="1600">
              <a:solidFill>
                <a:schemeClr val="bg1"/>
              </a:solidFill>
            </a:endParaRPr>
          </a:p>
        </p:txBody>
      </p:sp>
      <p:sp>
        <p:nvSpPr>
          <p:cNvPr id="57" name="TextBox 56">
            <a:extLst>
              <a:ext uri="{FF2B5EF4-FFF2-40B4-BE49-F238E27FC236}">
                <a16:creationId xmlns:a16="http://schemas.microsoft.com/office/drawing/2014/main" id="{68102F8B-CB23-4645-82ED-65AD89EFD552}"/>
              </a:ext>
            </a:extLst>
          </p:cNvPr>
          <p:cNvSpPr txBox="1"/>
          <p:nvPr/>
        </p:nvSpPr>
        <p:spPr>
          <a:xfrm>
            <a:off x="2245730" y="1067556"/>
            <a:ext cx="773442" cy="523220"/>
          </a:xfrm>
          <a:prstGeom prst="rect">
            <a:avLst/>
          </a:prstGeom>
          <a:noFill/>
        </p:spPr>
        <p:txBody>
          <a:bodyPr wrap="square" rtlCol="0">
            <a:spAutoFit/>
          </a:bodyPr>
          <a:lstStyle/>
          <a:p>
            <a:pPr algn="ctr"/>
            <a:r>
              <a:rPr lang="en-US" sz="1400">
                <a:solidFill>
                  <a:schemeClr val="bg1"/>
                </a:solidFill>
              </a:rPr>
              <a:t>Sokoto</a:t>
            </a:r>
          </a:p>
          <a:p>
            <a:pPr algn="ctr"/>
            <a:r>
              <a:rPr lang="en-US" sz="1400">
                <a:solidFill>
                  <a:schemeClr val="bg1"/>
                </a:solidFill>
              </a:rPr>
              <a:t>36%</a:t>
            </a:r>
            <a:endParaRPr lang="en-US" sz="1600">
              <a:solidFill>
                <a:schemeClr val="bg1"/>
              </a:solidFill>
            </a:endParaRPr>
          </a:p>
        </p:txBody>
      </p:sp>
      <p:sp>
        <p:nvSpPr>
          <p:cNvPr id="58" name="TextBox 57">
            <a:extLst>
              <a:ext uri="{FF2B5EF4-FFF2-40B4-BE49-F238E27FC236}">
                <a16:creationId xmlns:a16="http://schemas.microsoft.com/office/drawing/2014/main" id="{1E57436E-82F1-4BB7-BD11-514408E2C16D}"/>
              </a:ext>
            </a:extLst>
          </p:cNvPr>
          <p:cNvSpPr txBox="1"/>
          <p:nvPr/>
        </p:nvSpPr>
        <p:spPr>
          <a:xfrm>
            <a:off x="1567979" y="1579851"/>
            <a:ext cx="773442" cy="523220"/>
          </a:xfrm>
          <a:prstGeom prst="rect">
            <a:avLst/>
          </a:prstGeom>
          <a:noFill/>
        </p:spPr>
        <p:txBody>
          <a:bodyPr wrap="square" rtlCol="0">
            <a:spAutoFit/>
          </a:bodyPr>
          <a:lstStyle/>
          <a:p>
            <a:pPr algn="ctr"/>
            <a:r>
              <a:rPr lang="en-US" sz="1400">
                <a:solidFill>
                  <a:schemeClr val="bg1"/>
                </a:solidFill>
              </a:rPr>
              <a:t>Kebbi</a:t>
            </a:r>
          </a:p>
          <a:p>
            <a:pPr algn="ctr"/>
            <a:r>
              <a:rPr lang="en-US" sz="1400">
                <a:solidFill>
                  <a:schemeClr val="bg1"/>
                </a:solidFill>
              </a:rPr>
              <a:t>52%</a:t>
            </a:r>
            <a:endParaRPr lang="en-US" sz="1600">
              <a:solidFill>
                <a:schemeClr val="bg1"/>
              </a:solidFill>
            </a:endParaRPr>
          </a:p>
        </p:txBody>
      </p:sp>
      <p:sp>
        <p:nvSpPr>
          <p:cNvPr id="59" name="TextBox 58">
            <a:extLst>
              <a:ext uri="{FF2B5EF4-FFF2-40B4-BE49-F238E27FC236}">
                <a16:creationId xmlns:a16="http://schemas.microsoft.com/office/drawing/2014/main" id="{19A23F60-BE45-42B9-A684-9D37BCD33953}"/>
              </a:ext>
            </a:extLst>
          </p:cNvPr>
          <p:cNvSpPr txBox="1"/>
          <p:nvPr/>
        </p:nvSpPr>
        <p:spPr>
          <a:xfrm>
            <a:off x="529887" y="2637657"/>
            <a:ext cx="938548" cy="523220"/>
          </a:xfrm>
          <a:prstGeom prst="rect">
            <a:avLst/>
          </a:prstGeom>
          <a:noFill/>
        </p:spPr>
        <p:txBody>
          <a:bodyPr wrap="square" rtlCol="0">
            <a:spAutoFit/>
          </a:bodyPr>
          <a:lstStyle/>
          <a:p>
            <a:pPr algn="ctr"/>
            <a:r>
              <a:rPr lang="en-US" sz="1400"/>
              <a:t>FCT-Abuja</a:t>
            </a:r>
          </a:p>
          <a:p>
            <a:pPr algn="ctr"/>
            <a:r>
              <a:rPr lang="en-US" sz="1400"/>
              <a:t>20%</a:t>
            </a:r>
            <a:endParaRPr lang="en-US" sz="1600"/>
          </a:p>
        </p:txBody>
      </p:sp>
      <p:sp>
        <p:nvSpPr>
          <p:cNvPr id="60" name="TextBox 59">
            <a:extLst>
              <a:ext uri="{FF2B5EF4-FFF2-40B4-BE49-F238E27FC236}">
                <a16:creationId xmlns:a16="http://schemas.microsoft.com/office/drawing/2014/main" id="{E4E865DE-E3F6-44F1-9049-B695C8EDA7E4}"/>
              </a:ext>
            </a:extLst>
          </p:cNvPr>
          <p:cNvSpPr txBox="1"/>
          <p:nvPr/>
        </p:nvSpPr>
        <p:spPr>
          <a:xfrm>
            <a:off x="1982078" y="3564797"/>
            <a:ext cx="773442" cy="523220"/>
          </a:xfrm>
          <a:prstGeom prst="rect">
            <a:avLst/>
          </a:prstGeom>
          <a:noFill/>
        </p:spPr>
        <p:txBody>
          <a:bodyPr wrap="square" rtlCol="0">
            <a:spAutoFit/>
          </a:bodyPr>
          <a:lstStyle/>
          <a:p>
            <a:pPr algn="ctr"/>
            <a:r>
              <a:rPr lang="en-US" sz="1400" err="1">
                <a:solidFill>
                  <a:schemeClr val="bg1"/>
                </a:solidFill>
              </a:rPr>
              <a:t>Kwara</a:t>
            </a:r>
            <a:endParaRPr lang="en-US" sz="1400">
              <a:solidFill>
                <a:schemeClr val="bg1"/>
              </a:solidFill>
            </a:endParaRPr>
          </a:p>
          <a:p>
            <a:pPr algn="ctr"/>
            <a:r>
              <a:rPr lang="en-US" sz="1400">
                <a:solidFill>
                  <a:schemeClr val="bg1"/>
                </a:solidFill>
              </a:rPr>
              <a:t>20%</a:t>
            </a:r>
            <a:endParaRPr lang="en-US" sz="1600">
              <a:solidFill>
                <a:schemeClr val="bg1"/>
              </a:solidFill>
            </a:endParaRPr>
          </a:p>
        </p:txBody>
      </p:sp>
      <p:sp>
        <p:nvSpPr>
          <p:cNvPr id="61" name="TextBox 60">
            <a:extLst>
              <a:ext uri="{FF2B5EF4-FFF2-40B4-BE49-F238E27FC236}">
                <a16:creationId xmlns:a16="http://schemas.microsoft.com/office/drawing/2014/main" id="{F55B73E9-35EB-4146-9D4D-EA6F3BA564B5}"/>
              </a:ext>
            </a:extLst>
          </p:cNvPr>
          <p:cNvSpPr txBox="1"/>
          <p:nvPr/>
        </p:nvSpPr>
        <p:spPr>
          <a:xfrm>
            <a:off x="1266007" y="3820142"/>
            <a:ext cx="773442" cy="523220"/>
          </a:xfrm>
          <a:prstGeom prst="rect">
            <a:avLst/>
          </a:prstGeom>
          <a:noFill/>
        </p:spPr>
        <p:txBody>
          <a:bodyPr wrap="square" rtlCol="0">
            <a:spAutoFit/>
          </a:bodyPr>
          <a:lstStyle/>
          <a:p>
            <a:pPr algn="ctr"/>
            <a:r>
              <a:rPr lang="en-US" sz="1400">
                <a:solidFill>
                  <a:schemeClr val="bg1"/>
                </a:solidFill>
              </a:rPr>
              <a:t>Oyo</a:t>
            </a:r>
          </a:p>
          <a:p>
            <a:pPr algn="ctr"/>
            <a:r>
              <a:rPr lang="en-US" sz="1400">
                <a:solidFill>
                  <a:schemeClr val="bg1"/>
                </a:solidFill>
              </a:rPr>
              <a:t>24%</a:t>
            </a:r>
            <a:endParaRPr lang="en-US" sz="1600">
              <a:solidFill>
                <a:schemeClr val="bg1"/>
              </a:solidFill>
            </a:endParaRPr>
          </a:p>
        </p:txBody>
      </p:sp>
      <p:sp>
        <p:nvSpPr>
          <p:cNvPr id="62" name="TextBox 61">
            <a:extLst>
              <a:ext uri="{FF2B5EF4-FFF2-40B4-BE49-F238E27FC236}">
                <a16:creationId xmlns:a16="http://schemas.microsoft.com/office/drawing/2014/main" id="{E21FFDBE-B7BF-4126-A65E-73E278ABB286}"/>
              </a:ext>
            </a:extLst>
          </p:cNvPr>
          <p:cNvSpPr txBox="1"/>
          <p:nvPr/>
        </p:nvSpPr>
        <p:spPr>
          <a:xfrm>
            <a:off x="4193386" y="4335988"/>
            <a:ext cx="773442" cy="523220"/>
          </a:xfrm>
          <a:prstGeom prst="rect">
            <a:avLst/>
          </a:prstGeom>
          <a:noFill/>
        </p:spPr>
        <p:txBody>
          <a:bodyPr wrap="square" rtlCol="0">
            <a:spAutoFit/>
          </a:bodyPr>
          <a:lstStyle/>
          <a:p>
            <a:pPr algn="ctr"/>
            <a:r>
              <a:rPr lang="en-US" sz="1400"/>
              <a:t>Benue</a:t>
            </a:r>
          </a:p>
          <a:p>
            <a:pPr algn="ctr"/>
            <a:r>
              <a:rPr lang="en-US" sz="1400"/>
              <a:t>13%</a:t>
            </a:r>
            <a:endParaRPr lang="en-US" sz="1600"/>
          </a:p>
        </p:txBody>
      </p:sp>
      <p:sp>
        <p:nvSpPr>
          <p:cNvPr id="63" name="TextBox 62">
            <a:extLst>
              <a:ext uri="{FF2B5EF4-FFF2-40B4-BE49-F238E27FC236}">
                <a16:creationId xmlns:a16="http://schemas.microsoft.com/office/drawing/2014/main" id="{C1F53395-B7B3-41A4-B5FA-255B5A94F006}"/>
              </a:ext>
            </a:extLst>
          </p:cNvPr>
          <p:cNvSpPr txBox="1"/>
          <p:nvPr/>
        </p:nvSpPr>
        <p:spPr>
          <a:xfrm>
            <a:off x="2938339" y="4036616"/>
            <a:ext cx="773442" cy="523220"/>
          </a:xfrm>
          <a:prstGeom prst="rect">
            <a:avLst/>
          </a:prstGeom>
          <a:noFill/>
        </p:spPr>
        <p:txBody>
          <a:bodyPr wrap="square" rtlCol="0">
            <a:spAutoFit/>
          </a:bodyPr>
          <a:lstStyle/>
          <a:p>
            <a:pPr algn="ctr"/>
            <a:r>
              <a:rPr lang="en-US" sz="1400">
                <a:solidFill>
                  <a:schemeClr val="bg1"/>
                </a:solidFill>
              </a:rPr>
              <a:t>Kogi</a:t>
            </a:r>
          </a:p>
          <a:p>
            <a:pPr algn="ctr"/>
            <a:r>
              <a:rPr lang="en-US" sz="1400">
                <a:solidFill>
                  <a:schemeClr val="bg1"/>
                </a:solidFill>
              </a:rPr>
              <a:t>25%</a:t>
            </a:r>
            <a:endParaRPr lang="en-US" sz="1600">
              <a:solidFill>
                <a:schemeClr val="bg1"/>
              </a:solidFill>
            </a:endParaRPr>
          </a:p>
        </p:txBody>
      </p:sp>
      <p:sp>
        <p:nvSpPr>
          <p:cNvPr id="64" name="TextBox 63">
            <a:extLst>
              <a:ext uri="{FF2B5EF4-FFF2-40B4-BE49-F238E27FC236}">
                <a16:creationId xmlns:a16="http://schemas.microsoft.com/office/drawing/2014/main" id="{759F846F-24F3-46E1-8B03-668FD8760FFB}"/>
              </a:ext>
            </a:extLst>
          </p:cNvPr>
          <p:cNvSpPr txBox="1"/>
          <p:nvPr/>
        </p:nvSpPr>
        <p:spPr>
          <a:xfrm>
            <a:off x="3982997" y="5272294"/>
            <a:ext cx="773442" cy="738664"/>
          </a:xfrm>
          <a:prstGeom prst="rect">
            <a:avLst/>
          </a:prstGeom>
          <a:noFill/>
        </p:spPr>
        <p:txBody>
          <a:bodyPr wrap="square" rtlCol="0">
            <a:spAutoFit/>
          </a:bodyPr>
          <a:lstStyle/>
          <a:p>
            <a:pPr algn="ctr"/>
            <a:r>
              <a:rPr lang="en-US" sz="1400">
                <a:solidFill>
                  <a:schemeClr val="bg1"/>
                </a:solidFill>
              </a:rPr>
              <a:t>Cross</a:t>
            </a:r>
          </a:p>
          <a:p>
            <a:pPr algn="ctr"/>
            <a:r>
              <a:rPr lang="en-US" sz="1400">
                <a:solidFill>
                  <a:schemeClr val="bg1"/>
                </a:solidFill>
              </a:rPr>
              <a:t>River</a:t>
            </a:r>
          </a:p>
          <a:p>
            <a:pPr algn="ctr"/>
            <a:r>
              <a:rPr lang="en-US" sz="1400">
                <a:solidFill>
                  <a:schemeClr val="bg1"/>
                </a:solidFill>
              </a:rPr>
              <a:t>20%</a:t>
            </a:r>
            <a:endParaRPr lang="en-US" sz="1600">
              <a:solidFill>
                <a:schemeClr val="bg1"/>
              </a:solidFill>
            </a:endParaRPr>
          </a:p>
        </p:txBody>
      </p:sp>
      <p:sp>
        <p:nvSpPr>
          <p:cNvPr id="65" name="TextBox 64">
            <a:extLst>
              <a:ext uri="{FF2B5EF4-FFF2-40B4-BE49-F238E27FC236}">
                <a16:creationId xmlns:a16="http://schemas.microsoft.com/office/drawing/2014/main" id="{E51AB32A-9EF8-4D2B-8E1F-E8168FE1336F}"/>
              </a:ext>
            </a:extLst>
          </p:cNvPr>
          <p:cNvSpPr txBox="1"/>
          <p:nvPr/>
        </p:nvSpPr>
        <p:spPr>
          <a:xfrm>
            <a:off x="4204593" y="6033737"/>
            <a:ext cx="1033129" cy="523220"/>
          </a:xfrm>
          <a:prstGeom prst="rect">
            <a:avLst/>
          </a:prstGeom>
          <a:noFill/>
        </p:spPr>
        <p:txBody>
          <a:bodyPr wrap="square" rtlCol="0">
            <a:spAutoFit/>
          </a:bodyPr>
          <a:lstStyle/>
          <a:p>
            <a:pPr algn="ctr"/>
            <a:r>
              <a:rPr lang="en-US" sz="1400" err="1"/>
              <a:t>Akwa</a:t>
            </a:r>
            <a:r>
              <a:rPr lang="en-US" sz="1400"/>
              <a:t> Ibom</a:t>
            </a:r>
          </a:p>
          <a:p>
            <a:pPr algn="ctr"/>
            <a:r>
              <a:rPr lang="en-US" sz="1400"/>
              <a:t>23%</a:t>
            </a:r>
            <a:endParaRPr lang="en-US" sz="1600"/>
          </a:p>
        </p:txBody>
      </p:sp>
      <p:sp>
        <p:nvSpPr>
          <p:cNvPr id="66" name="TextBox 65">
            <a:extLst>
              <a:ext uri="{FF2B5EF4-FFF2-40B4-BE49-F238E27FC236}">
                <a16:creationId xmlns:a16="http://schemas.microsoft.com/office/drawing/2014/main" id="{65BF2ECB-D17D-4242-81BF-06B30C5EAE10}"/>
              </a:ext>
            </a:extLst>
          </p:cNvPr>
          <p:cNvSpPr txBox="1"/>
          <p:nvPr/>
        </p:nvSpPr>
        <p:spPr>
          <a:xfrm>
            <a:off x="3346214" y="5305817"/>
            <a:ext cx="572301" cy="523220"/>
          </a:xfrm>
          <a:prstGeom prst="rect">
            <a:avLst/>
          </a:prstGeom>
          <a:noFill/>
        </p:spPr>
        <p:txBody>
          <a:bodyPr wrap="square" rtlCol="0">
            <a:spAutoFit/>
          </a:bodyPr>
          <a:lstStyle/>
          <a:p>
            <a:pPr algn="ctr"/>
            <a:r>
              <a:rPr lang="en-US" sz="1400">
                <a:solidFill>
                  <a:schemeClr val="bg1"/>
                </a:solidFill>
              </a:rPr>
              <a:t> </a:t>
            </a:r>
            <a:r>
              <a:rPr lang="en-US" sz="1400"/>
              <a:t>Imo</a:t>
            </a:r>
          </a:p>
          <a:p>
            <a:pPr algn="ctr"/>
            <a:r>
              <a:rPr lang="en-US" sz="1400"/>
              <a:t>8%</a:t>
            </a:r>
            <a:endParaRPr lang="en-US" sz="1600"/>
          </a:p>
        </p:txBody>
      </p:sp>
      <p:sp>
        <p:nvSpPr>
          <p:cNvPr id="67" name="TextBox 66">
            <a:extLst>
              <a:ext uri="{FF2B5EF4-FFF2-40B4-BE49-F238E27FC236}">
                <a16:creationId xmlns:a16="http://schemas.microsoft.com/office/drawing/2014/main" id="{809B7153-2EB3-4A67-BD84-3E30F9CFA8B9}"/>
              </a:ext>
            </a:extLst>
          </p:cNvPr>
          <p:cNvSpPr txBox="1"/>
          <p:nvPr/>
        </p:nvSpPr>
        <p:spPr>
          <a:xfrm>
            <a:off x="1074121" y="4487469"/>
            <a:ext cx="773442" cy="523220"/>
          </a:xfrm>
          <a:prstGeom prst="rect">
            <a:avLst/>
          </a:prstGeom>
          <a:noFill/>
        </p:spPr>
        <p:txBody>
          <a:bodyPr wrap="square" rtlCol="0">
            <a:spAutoFit/>
          </a:bodyPr>
          <a:lstStyle/>
          <a:p>
            <a:pPr algn="ctr"/>
            <a:r>
              <a:rPr lang="en-US" sz="1400">
                <a:solidFill>
                  <a:schemeClr val="bg1"/>
                </a:solidFill>
              </a:rPr>
              <a:t>Ogun</a:t>
            </a:r>
          </a:p>
          <a:p>
            <a:pPr algn="ctr"/>
            <a:r>
              <a:rPr lang="en-US" sz="1400">
                <a:solidFill>
                  <a:schemeClr val="bg1"/>
                </a:solidFill>
              </a:rPr>
              <a:t>22%</a:t>
            </a:r>
            <a:endParaRPr lang="en-US" sz="1600">
              <a:solidFill>
                <a:schemeClr val="bg1"/>
              </a:solidFill>
            </a:endParaRPr>
          </a:p>
        </p:txBody>
      </p:sp>
      <p:sp>
        <p:nvSpPr>
          <p:cNvPr id="68" name="TextBox 67">
            <a:extLst>
              <a:ext uri="{FF2B5EF4-FFF2-40B4-BE49-F238E27FC236}">
                <a16:creationId xmlns:a16="http://schemas.microsoft.com/office/drawing/2014/main" id="{A4C1E986-2418-46B8-88BC-6A7AAAAC59B1}"/>
              </a:ext>
            </a:extLst>
          </p:cNvPr>
          <p:cNvSpPr txBox="1"/>
          <p:nvPr/>
        </p:nvSpPr>
        <p:spPr>
          <a:xfrm>
            <a:off x="1880952" y="4207021"/>
            <a:ext cx="562794" cy="523220"/>
          </a:xfrm>
          <a:prstGeom prst="rect">
            <a:avLst/>
          </a:prstGeom>
          <a:noFill/>
        </p:spPr>
        <p:txBody>
          <a:bodyPr wrap="square" rtlCol="0">
            <a:spAutoFit/>
          </a:bodyPr>
          <a:lstStyle/>
          <a:p>
            <a:pPr algn="ctr"/>
            <a:r>
              <a:rPr lang="en-US" sz="1400">
                <a:solidFill>
                  <a:schemeClr val="bg1"/>
                </a:solidFill>
              </a:rPr>
              <a:t>Osun</a:t>
            </a:r>
          </a:p>
          <a:p>
            <a:pPr algn="ctr"/>
            <a:r>
              <a:rPr lang="en-US" sz="1400">
                <a:solidFill>
                  <a:schemeClr val="bg1"/>
                </a:solidFill>
              </a:rPr>
              <a:t>28%</a:t>
            </a:r>
            <a:endParaRPr lang="en-US" sz="1600">
              <a:solidFill>
                <a:schemeClr val="bg1"/>
              </a:solidFill>
            </a:endParaRPr>
          </a:p>
        </p:txBody>
      </p:sp>
      <p:sp>
        <p:nvSpPr>
          <p:cNvPr id="69" name="TextBox 68">
            <a:extLst>
              <a:ext uri="{FF2B5EF4-FFF2-40B4-BE49-F238E27FC236}">
                <a16:creationId xmlns:a16="http://schemas.microsoft.com/office/drawing/2014/main" id="{A8D03CDE-240C-453F-AF4F-4DC6DEA95705}"/>
              </a:ext>
            </a:extLst>
          </p:cNvPr>
          <p:cNvSpPr txBox="1"/>
          <p:nvPr/>
        </p:nvSpPr>
        <p:spPr>
          <a:xfrm>
            <a:off x="2243477" y="4081943"/>
            <a:ext cx="773442" cy="523220"/>
          </a:xfrm>
          <a:prstGeom prst="rect">
            <a:avLst/>
          </a:prstGeom>
          <a:noFill/>
        </p:spPr>
        <p:txBody>
          <a:bodyPr wrap="square" rtlCol="0">
            <a:spAutoFit/>
          </a:bodyPr>
          <a:lstStyle/>
          <a:p>
            <a:pPr algn="ctr"/>
            <a:r>
              <a:rPr lang="en-US" sz="1400">
                <a:solidFill>
                  <a:schemeClr val="bg1"/>
                </a:solidFill>
              </a:rPr>
              <a:t>Ekiti</a:t>
            </a:r>
          </a:p>
          <a:p>
            <a:pPr algn="ctr"/>
            <a:r>
              <a:rPr lang="en-US" sz="1400">
                <a:solidFill>
                  <a:schemeClr val="bg1"/>
                </a:solidFill>
              </a:rPr>
              <a:t>32%</a:t>
            </a:r>
            <a:endParaRPr lang="en-US" sz="1600">
              <a:solidFill>
                <a:schemeClr val="bg1"/>
              </a:solidFill>
            </a:endParaRPr>
          </a:p>
        </p:txBody>
      </p:sp>
      <p:sp>
        <p:nvSpPr>
          <p:cNvPr id="70" name="TextBox 69">
            <a:extLst>
              <a:ext uri="{FF2B5EF4-FFF2-40B4-BE49-F238E27FC236}">
                <a16:creationId xmlns:a16="http://schemas.microsoft.com/office/drawing/2014/main" id="{FE3F368E-2866-484F-9C62-0122BB25B57B}"/>
              </a:ext>
            </a:extLst>
          </p:cNvPr>
          <p:cNvSpPr txBox="1"/>
          <p:nvPr/>
        </p:nvSpPr>
        <p:spPr>
          <a:xfrm>
            <a:off x="2161805" y="4597757"/>
            <a:ext cx="773442" cy="523220"/>
          </a:xfrm>
          <a:prstGeom prst="rect">
            <a:avLst/>
          </a:prstGeom>
          <a:noFill/>
        </p:spPr>
        <p:txBody>
          <a:bodyPr wrap="square" rtlCol="0">
            <a:spAutoFit/>
          </a:bodyPr>
          <a:lstStyle/>
          <a:p>
            <a:r>
              <a:rPr lang="en-US" sz="1400">
                <a:solidFill>
                  <a:schemeClr val="bg1"/>
                </a:solidFill>
              </a:rPr>
              <a:t>Ondo</a:t>
            </a:r>
          </a:p>
          <a:p>
            <a:r>
              <a:rPr lang="en-US" sz="1400">
                <a:solidFill>
                  <a:schemeClr val="bg1"/>
                </a:solidFill>
              </a:rPr>
              <a:t>34%</a:t>
            </a:r>
            <a:endParaRPr lang="en-US" sz="1600">
              <a:solidFill>
                <a:schemeClr val="bg1"/>
              </a:solidFill>
            </a:endParaRPr>
          </a:p>
        </p:txBody>
      </p:sp>
      <p:sp>
        <p:nvSpPr>
          <p:cNvPr id="71" name="TextBox 70">
            <a:extLst>
              <a:ext uri="{FF2B5EF4-FFF2-40B4-BE49-F238E27FC236}">
                <a16:creationId xmlns:a16="http://schemas.microsoft.com/office/drawing/2014/main" id="{2F6CBEEF-7838-44E5-A677-C08B635571C3}"/>
              </a:ext>
            </a:extLst>
          </p:cNvPr>
          <p:cNvSpPr txBox="1"/>
          <p:nvPr/>
        </p:nvSpPr>
        <p:spPr>
          <a:xfrm>
            <a:off x="2723582" y="4618679"/>
            <a:ext cx="773442" cy="523220"/>
          </a:xfrm>
          <a:prstGeom prst="rect">
            <a:avLst/>
          </a:prstGeom>
          <a:noFill/>
        </p:spPr>
        <p:txBody>
          <a:bodyPr wrap="square" rtlCol="0">
            <a:spAutoFit/>
          </a:bodyPr>
          <a:lstStyle/>
          <a:p>
            <a:pPr algn="ctr"/>
            <a:r>
              <a:rPr lang="en-US" sz="1400"/>
              <a:t>Edo</a:t>
            </a:r>
          </a:p>
          <a:p>
            <a:pPr algn="ctr"/>
            <a:r>
              <a:rPr lang="en-US" sz="1400"/>
              <a:t>15%</a:t>
            </a:r>
            <a:endParaRPr lang="en-US" sz="1600"/>
          </a:p>
        </p:txBody>
      </p:sp>
      <p:sp>
        <p:nvSpPr>
          <p:cNvPr id="72" name="TextBox 71">
            <a:extLst>
              <a:ext uri="{FF2B5EF4-FFF2-40B4-BE49-F238E27FC236}">
                <a16:creationId xmlns:a16="http://schemas.microsoft.com/office/drawing/2014/main" id="{AD195FC6-885C-4DAA-9F70-2F38E79D5861}"/>
              </a:ext>
            </a:extLst>
          </p:cNvPr>
          <p:cNvSpPr txBox="1"/>
          <p:nvPr/>
        </p:nvSpPr>
        <p:spPr>
          <a:xfrm>
            <a:off x="2580767" y="5368230"/>
            <a:ext cx="773442" cy="523220"/>
          </a:xfrm>
          <a:prstGeom prst="rect">
            <a:avLst/>
          </a:prstGeom>
          <a:noFill/>
        </p:spPr>
        <p:txBody>
          <a:bodyPr wrap="square" rtlCol="0">
            <a:spAutoFit/>
          </a:bodyPr>
          <a:lstStyle/>
          <a:p>
            <a:pPr algn="ctr"/>
            <a:r>
              <a:rPr lang="en-US" sz="1400">
                <a:solidFill>
                  <a:schemeClr val="bg1"/>
                </a:solidFill>
              </a:rPr>
              <a:t>  Delta</a:t>
            </a:r>
          </a:p>
          <a:p>
            <a:pPr algn="ctr"/>
            <a:r>
              <a:rPr lang="en-US" sz="1400">
                <a:solidFill>
                  <a:schemeClr val="bg1"/>
                </a:solidFill>
              </a:rPr>
              <a:t>17%</a:t>
            </a:r>
            <a:endParaRPr lang="en-US" sz="1600">
              <a:solidFill>
                <a:schemeClr val="bg1"/>
              </a:solidFill>
            </a:endParaRPr>
          </a:p>
        </p:txBody>
      </p:sp>
      <p:sp>
        <p:nvSpPr>
          <p:cNvPr id="73" name="TextBox 72">
            <a:extLst>
              <a:ext uri="{FF2B5EF4-FFF2-40B4-BE49-F238E27FC236}">
                <a16:creationId xmlns:a16="http://schemas.microsoft.com/office/drawing/2014/main" id="{61E7F679-2241-4179-97B7-4A4C3B0A7FAE}"/>
              </a:ext>
            </a:extLst>
          </p:cNvPr>
          <p:cNvSpPr txBox="1"/>
          <p:nvPr/>
        </p:nvSpPr>
        <p:spPr>
          <a:xfrm>
            <a:off x="2077809" y="5906594"/>
            <a:ext cx="773442" cy="523220"/>
          </a:xfrm>
          <a:prstGeom prst="rect">
            <a:avLst/>
          </a:prstGeom>
          <a:noFill/>
        </p:spPr>
        <p:txBody>
          <a:bodyPr wrap="square" rtlCol="0">
            <a:spAutoFit/>
          </a:bodyPr>
          <a:lstStyle/>
          <a:p>
            <a:pPr algn="ctr"/>
            <a:r>
              <a:rPr lang="en-US" sz="1400"/>
              <a:t>Bayelsa</a:t>
            </a:r>
          </a:p>
          <a:p>
            <a:pPr algn="ctr"/>
            <a:r>
              <a:rPr lang="en-US" sz="1400"/>
              <a:t>13%</a:t>
            </a:r>
            <a:endParaRPr lang="en-US" sz="1600"/>
          </a:p>
        </p:txBody>
      </p:sp>
      <p:sp>
        <p:nvSpPr>
          <p:cNvPr id="74" name="TextBox 73">
            <a:extLst>
              <a:ext uri="{FF2B5EF4-FFF2-40B4-BE49-F238E27FC236}">
                <a16:creationId xmlns:a16="http://schemas.microsoft.com/office/drawing/2014/main" id="{1CDA04E8-3A12-483D-AD92-E95B6DF6DE56}"/>
              </a:ext>
            </a:extLst>
          </p:cNvPr>
          <p:cNvSpPr txBox="1"/>
          <p:nvPr/>
        </p:nvSpPr>
        <p:spPr>
          <a:xfrm>
            <a:off x="3121451" y="6249894"/>
            <a:ext cx="773442" cy="523220"/>
          </a:xfrm>
          <a:prstGeom prst="rect">
            <a:avLst/>
          </a:prstGeom>
          <a:noFill/>
        </p:spPr>
        <p:txBody>
          <a:bodyPr wrap="square" rtlCol="0">
            <a:spAutoFit/>
          </a:bodyPr>
          <a:lstStyle/>
          <a:p>
            <a:pPr algn="ctr"/>
            <a:r>
              <a:rPr lang="en-US" sz="1400"/>
              <a:t>Rivers</a:t>
            </a:r>
          </a:p>
          <a:p>
            <a:pPr algn="ctr"/>
            <a:r>
              <a:rPr lang="en-US" sz="1400"/>
              <a:t>11%</a:t>
            </a:r>
            <a:endParaRPr lang="en-US" sz="1600"/>
          </a:p>
        </p:txBody>
      </p:sp>
      <p:sp>
        <p:nvSpPr>
          <p:cNvPr id="75" name="TextBox 74">
            <a:extLst>
              <a:ext uri="{FF2B5EF4-FFF2-40B4-BE49-F238E27FC236}">
                <a16:creationId xmlns:a16="http://schemas.microsoft.com/office/drawing/2014/main" id="{19F4FB3D-1682-4E47-9E61-07681F1A251E}"/>
              </a:ext>
            </a:extLst>
          </p:cNvPr>
          <p:cNvSpPr txBox="1"/>
          <p:nvPr/>
        </p:nvSpPr>
        <p:spPr>
          <a:xfrm>
            <a:off x="1057198" y="5176367"/>
            <a:ext cx="773442" cy="523220"/>
          </a:xfrm>
          <a:prstGeom prst="rect">
            <a:avLst/>
          </a:prstGeom>
          <a:noFill/>
        </p:spPr>
        <p:txBody>
          <a:bodyPr wrap="square" rtlCol="0">
            <a:spAutoFit/>
          </a:bodyPr>
          <a:lstStyle/>
          <a:p>
            <a:pPr algn="ctr"/>
            <a:r>
              <a:rPr lang="en-US" sz="1400"/>
              <a:t>Lagos</a:t>
            </a:r>
          </a:p>
          <a:p>
            <a:pPr algn="ctr"/>
            <a:r>
              <a:rPr lang="en-US" sz="1400"/>
              <a:t>2%</a:t>
            </a:r>
            <a:endParaRPr lang="en-US" sz="1600"/>
          </a:p>
        </p:txBody>
      </p:sp>
      <p:sp>
        <p:nvSpPr>
          <p:cNvPr id="76" name="TextBox 75">
            <a:extLst>
              <a:ext uri="{FF2B5EF4-FFF2-40B4-BE49-F238E27FC236}">
                <a16:creationId xmlns:a16="http://schemas.microsoft.com/office/drawing/2014/main" id="{D81E152C-79D3-474A-86E5-930E977BCA24}"/>
              </a:ext>
            </a:extLst>
          </p:cNvPr>
          <p:cNvSpPr txBox="1"/>
          <p:nvPr/>
        </p:nvSpPr>
        <p:spPr>
          <a:xfrm>
            <a:off x="3656099" y="6137030"/>
            <a:ext cx="773442" cy="523220"/>
          </a:xfrm>
          <a:prstGeom prst="rect">
            <a:avLst/>
          </a:prstGeom>
          <a:noFill/>
        </p:spPr>
        <p:txBody>
          <a:bodyPr wrap="square" rtlCol="0">
            <a:spAutoFit/>
          </a:bodyPr>
          <a:lstStyle/>
          <a:p>
            <a:pPr algn="ctr"/>
            <a:r>
              <a:rPr lang="en-US" sz="1400" err="1"/>
              <a:t>Abia</a:t>
            </a:r>
            <a:endParaRPr lang="en-US" sz="1400"/>
          </a:p>
          <a:p>
            <a:pPr algn="ctr"/>
            <a:r>
              <a:rPr lang="en-US" sz="1400"/>
              <a:t>14%</a:t>
            </a:r>
            <a:endParaRPr lang="en-US" sz="1600"/>
          </a:p>
        </p:txBody>
      </p:sp>
      <p:sp>
        <p:nvSpPr>
          <p:cNvPr id="77" name="TextBox 76">
            <a:extLst>
              <a:ext uri="{FF2B5EF4-FFF2-40B4-BE49-F238E27FC236}">
                <a16:creationId xmlns:a16="http://schemas.microsoft.com/office/drawing/2014/main" id="{08CEB28E-4AA5-41AE-81C4-C9B38D054CE7}"/>
              </a:ext>
            </a:extLst>
          </p:cNvPr>
          <p:cNvSpPr txBox="1"/>
          <p:nvPr/>
        </p:nvSpPr>
        <p:spPr>
          <a:xfrm>
            <a:off x="5006981" y="4931426"/>
            <a:ext cx="688149" cy="523220"/>
          </a:xfrm>
          <a:prstGeom prst="rect">
            <a:avLst/>
          </a:prstGeom>
          <a:noFill/>
        </p:spPr>
        <p:txBody>
          <a:bodyPr wrap="square" rtlCol="0">
            <a:spAutoFit/>
          </a:bodyPr>
          <a:lstStyle/>
          <a:p>
            <a:pPr algn="ctr"/>
            <a:r>
              <a:rPr lang="en-US" sz="1400"/>
              <a:t>Ebonyi</a:t>
            </a:r>
          </a:p>
          <a:p>
            <a:pPr algn="ctr"/>
            <a:r>
              <a:rPr lang="en-US" sz="1400"/>
              <a:t>31%</a:t>
            </a:r>
            <a:endParaRPr lang="en-US" sz="1600"/>
          </a:p>
        </p:txBody>
      </p:sp>
      <p:sp>
        <p:nvSpPr>
          <p:cNvPr id="78" name="TextBox 77">
            <a:extLst>
              <a:ext uri="{FF2B5EF4-FFF2-40B4-BE49-F238E27FC236}">
                <a16:creationId xmlns:a16="http://schemas.microsoft.com/office/drawing/2014/main" id="{24745E03-5583-4C7E-AE72-C0843915AEDB}"/>
              </a:ext>
            </a:extLst>
          </p:cNvPr>
          <p:cNvSpPr txBox="1"/>
          <p:nvPr/>
        </p:nvSpPr>
        <p:spPr>
          <a:xfrm>
            <a:off x="4687601" y="5349951"/>
            <a:ext cx="773442" cy="523220"/>
          </a:xfrm>
          <a:prstGeom prst="rect">
            <a:avLst/>
          </a:prstGeom>
          <a:noFill/>
        </p:spPr>
        <p:txBody>
          <a:bodyPr wrap="square" rtlCol="0">
            <a:spAutoFit/>
          </a:bodyPr>
          <a:lstStyle/>
          <a:p>
            <a:pPr algn="ctr"/>
            <a:r>
              <a:rPr lang="en-US" sz="1400"/>
              <a:t>Enugu</a:t>
            </a:r>
          </a:p>
          <a:p>
            <a:pPr algn="ctr"/>
            <a:r>
              <a:rPr lang="en-US" sz="1400"/>
              <a:t>17%</a:t>
            </a:r>
            <a:endParaRPr lang="en-US" sz="1600"/>
          </a:p>
        </p:txBody>
      </p:sp>
      <p:sp>
        <p:nvSpPr>
          <p:cNvPr id="79" name="TextBox 78">
            <a:extLst>
              <a:ext uri="{FF2B5EF4-FFF2-40B4-BE49-F238E27FC236}">
                <a16:creationId xmlns:a16="http://schemas.microsoft.com/office/drawing/2014/main" id="{0F0CD4EA-75CD-46EA-AC70-E4A48E8A8615}"/>
              </a:ext>
            </a:extLst>
          </p:cNvPr>
          <p:cNvSpPr txBox="1"/>
          <p:nvPr/>
        </p:nvSpPr>
        <p:spPr>
          <a:xfrm>
            <a:off x="1662370" y="5368230"/>
            <a:ext cx="847673" cy="523220"/>
          </a:xfrm>
          <a:prstGeom prst="rect">
            <a:avLst/>
          </a:prstGeom>
          <a:noFill/>
        </p:spPr>
        <p:txBody>
          <a:bodyPr wrap="square" rtlCol="0">
            <a:spAutoFit/>
          </a:bodyPr>
          <a:lstStyle/>
          <a:p>
            <a:pPr algn="ctr"/>
            <a:r>
              <a:rPr lang="en-US" sz="1400"/>
              <a:t>Anambra</a:t>
            </a:r>
          </a:p>
          <a:p>
            <a:pPr algn="ctr"/>
            <a:r>
              <a:rPr lang="en-US" sz="1400"/>
              <a:t>9%</a:t>
            </a:r>
            <a:endParaRPr lang="en-US" sz="1600"/>
          </a:p>
        </p:txBody>
      </p:sp>
      <p:cxnSp>
        <p:nvCxnSpPr>
          <p:cNvPr id="80" name="Straight Connector 79">
            <a:extLst>
              <a:ext uri="{FF2B5EF4-FFF2-40B4-BE49-F238E27FC236}">
                <a16:creationId xmlns:a16="http://schemas.microsoft.com/office/drawing/2014/main" id="{E91C9ABE-56F2-4078-80A5-3F36E0BF3E9B}"/>
              </a:ext>
            </a:extLst>
          </p:cNvPr>
          <p:cNvCxnSpPr>
            <a:cxnSpLocks/>
          </p:cNvCxnSpPr>
          <p:nvPr/>
        </p:nvCxnSpPr>
        <p:spPr>
          <a:xfrm flipH="1">
            <a:off x="2422642" y="5164858"/>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F2D64F55-5DEA-40AD-B46F-E21D42B17243}"/>
              </a:ext>
            </a:extLst>
          </p:cNvPr>
          <p:cNvCxnSpPr>
            <a:cxnSpLocks/>
          </p:cNvCxnSpPr>
          <p:nvPr/>
        </p:nvCxnSpPr>
        <p:spPr>
          <a:xfrm flipH="1" flipV="1">
            <a:off x="3794917" y="5886609"/>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CB8C901F-F48C-403B-ABC9-406E5F58FA4C}"/>
              </a:ext>
            </a:extLst>
          </p:cNvPr>
          <p:cNvCxnSpPr>
            <a:cxnSpLocks/>
          </p:cNvCxnSpPr>
          <p:nvPr/>
        </p:nvCxnSpPr>
        <p:spPr>
          <a:xfrm flipH="1" flipV="1">
            <a:off x="4058585" y="5944742"/>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38083E7E-EB88-4D4D-A2BE-9FDB837B2F8A}"/>
              </a:ext>
            </a:extLst>
          </p:cNvPr>
          <p:cNvCxnSpPr>
            <a:cxnSpLocks/>
          </p:cNvCxnSpPr>
          <p:nvPr/>
        </p:nvCxnSpPr>
        <p:spPr>
          <a:xfrm flipH="1" flipV="1">
            <a:off x="3817933" y="5044297"/>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517D5B21-9378-4F60-839B-8B16A9E88C04}"/>
              </a:ext>
            </a:extLst>
          </p:cNvPr>
          <p:cNvCxnSpPr>
            <a:cxnSpLocks/>
          </p:cNvCxnSpPr>
          <p:nvPr/>
        </p:nvCxnSpPr>
        <p:spPr>
          <a:xfrm flipH="1" flipV="1">
            <a:off x="4271690" y="5095739"/>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8BD3E206-65B2-41B5-B3E4-49F7868A39E5}"/>
              </a:ext>
            </a:extLst>
          </p:cNvPr>
          <p:cNvCxnSpPr>
            <a:cxnSpLocks/>
          </p:cNvCxnSpPr>
          <p:nvPr/>
        </p:nvCxnSpPr>
        <p:spPr>
          <a:xfrm flipH="1">
            <a:off x="2750083" y="6080567"/>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492EF35-AF2E-4044-ACB7-E70786D966B6}"/>
              </a:ext>
            </a:extLst>
          </p:cNvPr>
          <p:cNvCxnSpPr>
            <a:cxnSpLocks/>
          </p:cNvCxnSpPr>
          <p:nvPr/>
        </p:nvCxnSpPr>
        <p:spPr>
          <a:xfrm flipH="1" flipV="1">
            <a:off x="1381088" y="2793369"/>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CE7978D5-C02C-46DA-B51B-5E67EDA75EC4}"/>
              </a:ext>
            </a:extLst>
          </p:cNvPr>
          <p:cNvCxnSpPr>
            <a:cxnSpLocks/>
          </p:cNvCxnSpPr>
          <p:nvPr/>
        </p:nvCxnSpPr>
        <p:spPr>
          <a:xfrm flipV="1">
            <a:off x="1443919" y="5066644"/>
            <a:ext cx="0" cy="215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141C2F18-9DA4-4D63-8E4E-2045F97EECCD}"/>
              </a:ext>
            </a:extLst>
          </p:cNvPr>
          <p:cNvCxnSpPr>
            <a:cxnSpLocks/>
          </p:cNvCxnSpPr>
          <p:nvPr/>
        </p:nvCxnSpPr>
        <p:spPr>
          <a:xfrm flipH="1" flipV="1">
            <a:off x="3492829" y="5945588"/>
            <a:ext cx="32096" cy="4034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420012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Trends in Malaria Prevalence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987725496"/>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GB" i="1"/>
              <a:t>Percent of children age 6-59 months who tested positive for malaria by microscopy</a:t>
            </a:r>
          </a:p>
        </p:txBody>
      </p:sp>
    </p:spTree>
    <p:extLst>
      <p:ext uri="{BB962C8B-B14F-4D97-AF65-F5344CB8AC3E}">
        <p14:creationId xmlns:p14="http://schemas.microsoft.com/office/powerpoint/2010/main" val="160021892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Key Findings</a:t>
            </a:r>
          </a:p>
        </p:txBody>
      </p:sp>
      <p:sp>
        <p:nvSpPr>
          <p:cNvPr id="3" name="Content Placeholder 2"/>
          <p:cNvSpPr>
            <a:spLocks noGrp="1"/>
          </p:cNvSpPr>
          <p:nvPr>
            <p:ph idx="1"/>
          </p:nvPr>
        </p:nvSpPr>
        <p:spPr>
          <a:xfrm>
            <a:off x="443883" y="1463166"/>
            <a:ext cx="8256233" cy="5081325"/>
          </a:xfrm>
        </p:spPr>
        <p:txBody>
          <a:bodyPr>
            <a:normAutofit fontScale="92500"/>
          </a:bodyPr>
          <a:lstStyle/>
          <a:p>
            <a:pPr>
              <a:spcBef>
                <a:spcPts val="0"/>
              </a:spcBef>
              <a:spcAft>
                <a:spcPts val="1800"/>
              </a:spcAft>
              <a:buClr>
                <a:schemeClr val="tx1"/>
              </a:buClr>
            </a:pPr>
            <a:r>
              <a:rPr lang="en-GB" b="1">
                <a:solidFill>
                  <a:schemeClr val="accent1"/>
                </a:solidFill>
              </a:rPr>
              <a:t>61</a:t>
            </a:r>
            <a:r>
              <a:rPr lang="en-GB" b="1" noProof="0">
                <a:solidFill>
                  <a:schemeClr val="accent1"/>
                </a:solidFill>
              </a:rPr>
              <a:t>% </a:t>
            </a:r>
            <a:r>
              <a:rPr lang="en-GB" noProof="0"/>
              <a:t>of households own at least </a:t>
            </a:r>
            <a:r>
              <a:rPr lang="en-GB" b="1" noProof="0">
                <a:solidFill>
                  <a:schemeClr val="accent1"/>
                </a:solidFill>
              </a:rPr>
              <a:t>one ITN</a:t>
            </a:r>
            <a:r>
              <a:rPr lang="en-GB" noProof="0"/>
              <a:t>.</a:t>
            </a:r>
          </a:p>
          <a:p>
            <a:pPr>
              <a:spcBef>
                <a:spcPts val="0"/>
              </a:spcBef>
              <a:spcAft>
                <a:spcPts val="1800"/>
              </a:spcAft>
              <a:buClr>
                <a:schemeClr val="tx1"/>
              </a:buClr>
            </a:pPr>
            <a:r>
              <a:rPr lang="en-GB" b="1">
                <a:solidFill>
                  <a:schemeClr val="accent1"/>
                </a:solidFill>
              </a:rPr>
              <a:t>48</a:t>
            </a:r>
            <a:r>
              <a:rPr lang="en-GB" b="1" noProof="0">
                <a:solidFill>
                  <a:schemeClr val="accent1"/>
                </a:solidFill>
              </a:rPr>
              <a:t>% </a:t>
            </a:r>
            <a:r>
              <a:rPr lang="en-GB" noProof="0"/>
              <a:t>of the household population has </a:t>
            </a:r>
            <a:r>
              <a:rPr lang="en-GB" b="1" noProof="0">
                <a:solidFill>
                  <a:schemeClr val="accent1"/>
                </a:solidFill>
              </a:rPr>
              <a:t>access to an ITN</a:t>
            </a:r>
            <a:r>
              <a:rPr lang="en-GB" noProof="0"/>
              <a:t>.</a:t>
            </a:r>
          </a:p>
          <a:p>
            <a:pPr>
              <a:spcBef>
                <a:spcPts val="0"/>
              </a:spcBef>
              <a:spcAft>
                <a:spcPts val="1800"/>
              </a:spcAft>
              <a:buClr>
                <a:schemeClr val="tx1"/>
              </a:buClr>
            </a:pPr>
            <a:r>
              <a:rPr lang="en-GB" b="1">
                <a:solidFill>
                  <a:schemeClr val="accent1"/>
                </a:solidFill>
              </a:rPr>
              <a:t>43</a:t>
            </a:r>
            <a:r>
              <a:rPr lang="en-GB" b="1" noProof="0">
                <a:solidFill>
                  <a:schemeClr val="accent1"/>
                </a:solidFill>
              </a:rPr>
              <a:t>%</a:t>
            </a:r>
            <a:r>
              <a:rPr lang="en-GB" b="1" noProof="0">
                <a:solidFill>
                  <a:schemeClr val="accent5"/>
                </a:solidFill>
              </a:rPr>
              <a:t> </a:t>
            </a:r>
            <a:r>
              <a:rPr lang="en-GB" noProof="0"/>
              <a:t>of </a:t>
            </a:r>
            <a:r>
              <a:rPr lang="en-GB" b="1" noProof="0">
                <a:solidFill>
                  <a:schemeClr val="accent1"/>
                </a:solidFill>
              </a:rPr>
              <a:t>household members</a:t>
            </a:r>
            <a:r>
              <a:rPr lang="en-GB" noProof="0"/>
              <a:t>, </a:t>
            </a:r>
            <a:r>
              <a:rPr lang="en-GB" b="1">
                <a:solidFill>
                  <a:schemeClr val="accent1"/>
                </a:solidFill>
              </a:rPr>
              <a:t>52</a:t>
            </a:r>
            <a:r>
              <a:rPr lang="en-GB" b="1" noProof="0">
                <a:solidFill>
                  <a:schemeClr val="accent1"/>
                </a:solidFill>
              </a:rPr>
              <a:t>%</a:t>
            </a:r>
            <a:r>
              <a:rPr lang="en-GB" b="1" noProof="0">
                <a:solidFill>
                  <a:schemeClr val="accent5"/>
                </a:solidFill>
              </a:rPr>
              <a:t> </a:t>
            </a:r>
            <a:r>
              <a:rPr lang="en-GB" noProof="0"/>
              <a:t>of </a:t>
            </a:r>
            <a:r>
              <a:rPr lang="en-GB" b="1" noProof="0">
                <a:solidFill>
                  <a:schemeClr val="accent1"/>
                </a:solidFill>
              </a:rPr>
              <a:t>children under 5</a:t>
            </a:r>
            <a:r>
              <a:rPr lang="en-GB" noProof="0"/>
              <a:t>, and </a:t>
            </a:r>
            <a:r>
              <a:rPr lang="en-GB" b="1">
                <a:solidFill>
                  <a:schemeClr val="accent1"/>
                </a:solidFill>
              </a:rPr>
              <a:t>58</a:t>
            </a:r>
            <a:r>
              <a:rPr lang="en-GB" b="1" noProof="0">
                <a:solidFill>
                  <a:schemeClr val="accent1"/>
                </a:solidFill>
              </a:rPr>
              <a:t>%</a:t>
            </a:r>
            <a:r>
              <a:rPr lang="en-GB" b="1" noProof="0">
                <a:solidFill>
                  <a:schemeClr val="accent5"/>
                </a:solidFill>
              </a:rPr>
              <a:t> </a:t>
            </a:r>
            <a:r>
              <a:rPr lang="en-GB" noProof="0"/>
              <a:t>of </a:t>
            </a:r>
            <a:r>
              <a:rPr lang="en-GB" b="1" noProof="0">
                <a:solidFill>
                  <a:schemeClr val="accent1"/>
                </a:solidFill>
              </a:rPr>
              <a:t>pregnant women slept under an ITN </a:t>
            </a:r>
            <a:r>
              <a:rPr lang="en-GB" noProof="0"/>
              <a:t>the night before the survey.</a:t>
            </a:r>
          </a:p>
          <a:p>
            <a:pPr>
              <a:spcBef>
                <a:spcPts val="0"/>
              </a:spcBef>
              <a:spcAft>
                <a:spcPts val="1800"/>
              </a:spcAft>
              <a:buClr>
                <a:schemeClr val="tx1"/>
              </a:buClr>
            </a:pPr>
            <a:r>
              <a:rPr lang="en-GB" b="1">
                <a:solidFill>
                  <a:schemeClr val="accent1"/>
                </a:solidFill>
              </a:rPr>
              <a:t>52</a:t>
            </a:r>
            <a:r>
              <a:rPr lang="en-GB" b="1" noProof="0">
                <a:solidFill>
                  <a:schemeClr val="accent1"/>
                </a:solidFill>
              </a:rPr>
              <a:t>% </a:t>
            </a:r>
            <a:r>
              <a:rPr lang="en-GB" noProof="0"/>
              <a:t>of children under 5 with fever in the 2 weeks before the survey who took an antimalarial took </a:t>
            </a:r>
            <a:r>
              <a:rPr lang="en-GB" b="1" noProof="0">
                <a:solidFill>
                  <a:schemeClr val="accent1"/>
                </a:solidFill>
              </a:rPr>
              <a:t>any ACT</a:t>
            </a:r>
            <a:r>
              <a:rPr lang="en-GB" b="1" noProof="0"/>
              <a:t>.</a:t>
            </a:r>
          </a:p>
          <a:p>
            <a:pPr>
              <a:spcBef>
                <a:spcPts val="0"/>
              </a:spcBef>
              <a:spcAft>
                <a:spcPts val="1800"/>
              </a:spcAft>
              <a:buClr>
                <a:schemeClr val="tx1"/>
              </a:buClr>
            </a:pPr>
            <a:r>
              <a:rPr lang="en-GB" b="1">
                <a:solidFill>
                  <a:schemeClr val="accent1"/>
                </a:solidFill>
              </a:rPr>
              <a:t>8% </a:t>
            </a:r>
            <a:r>
              <a:rPr lang="en-GB"/>
              <a:t>of children age 6-59 months have </a:t>
            </a:r>
            <a:r>
              <a:rPr lang="en-GB" b="1">
                <a:solidFill>
                  <a:schemeClr val="accent1"/>
                </a:solidFill>
              </a:rPr>
              <a:t>low haemoglobin</a:t>
            </a:r>
            <a:r>
              <a:rPr lang="en-GB"/>
              <a:t>.</a:t>
            </a:r>
          </a:p>
          <a:p>
            <a:pPr>
              <a:spcBef>
                <a:spcPts val="0"/>
              </a:spcBef>
              <a:spcAft>
                <a:spcPts val="1800"/>
              </a:spcAft>
              <a:buClr>
                <a:schemeClr val="tx1"/>
              </a:buClr>
            </a:pPr>
            <a:r>
              <a:rPr lang="en-GB" b="1">
                <a:solidFill>
                  <a:schemeClr val="accent1"/>
                </a:solidFill>
              </a:rPr>
              <a:t>23</a:t>
            </a:r>
            <a:r>
              <a:rPr lang="en-GB" b="1" noProof="0">
                <a:solidFill>
                  <a:schemeClr val="accent1"/>
                </a:solidFill>
              </a:rPr>
              <a:t>%</a:t>
            </a:r>
            <a:r>
              <a:rPr lang="en-GB" b="1" noProof="0">
                <a:solidFill>
                  <a:schemeClr val="accent5"/>
                </a:solidFill>
              </a:rPr>
              <a:t> </a:t>
            </a:r>
            <a:r>
              <a:rPr lang="en-GB" noProof="0"/>
              <a:t>of children age 6-59 months </a:t>
            </a:r>
            <a:r>
              <a:rPr lang="en-GB" b="1" noProof="0">
                <a:solidFill>
                  <a:schemeClr val="accent1"/>
                </a:solidFill>
              </a:rPr>
              <a:t>tested positive for malaria by microscopy</a:t>
            </a:r>
            <a:r>
              <a:rPr lang="en-GB" noProof="0"/>
              <a:t>.</a:t>
            </a:r>
          </a:p>
        </p:txBody>
      </p:sp>
    </p:spTree>
    <p:extLst>
      <p:ext uri="{BB962C8B-B14F-4D97-AF65-F5344CB8AC3E}">
        <p14:creationId xmlns:p14="http://schemas.microsoft.com/office/powerpoint/2010/main" val="57974645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GB" sz="4400" b="1" dirty="0">
                <a:solidFill>
                  <a:schemeClr val="bg1"/>
                </a:solidFill>
              </a:rPr>
              <a:t>Women’s Empowerment</a:t>
            </a:r>
          </a:p>
        </p:txBody>
      </p:sp>
      <p:sp>
        <p:nvSpPr>
          <p:cNvPr id="3" name="TextBox 2"/>
          <p:cNvSpPr txBox="1"/>
          <p:nvPr/>
        </p:nvSpPr>
        <p:spPr>
          <a:xfrm>
            <a:off x="6374166" y="1443528"/>
            <a:ext cx="2769834" cy="707886"/>
          </a:xfrm>
          <a:prstGeom prst="rect">
            <a:avLst/>
          </a:prstGeom>
          <a:noFill/>
        </p:spPr>
        <p:txBody>
          <a:bodyPr wrap="square" rtlCol="0">
            <a:spAutoFit/>
          </a:bodyPr>
          <a:lstStyle/>
          <a:p>
            <a:pPr algn="r"/>
            <a:r>
              <a:rPr lang="en-GB" sz="2000" i="1" dirty="0">
                <a:solidFill>
                  <a:schemeClr val="bg1"/>
                </a:solidFill>
              </a:rPr>
              <a:t>Follow along on Twitter!  </a:t>
            </a:r>
          </a:p>
          <a:p>
            <a:pPr algn="r"/>
            <a:r>
              <a:rPr lang="en-GB" sz="2000" i="1" dirty="0">
                <a:solidFill>
                  <a:schemeClr val="bg1"/>
                </a:solidFill>
              </a:rPr>
              <a:t>#</a:t>
            </a:r>
            <a:r>
              <a:rPr lang="en-GB" sz="2000" i="1" dirty="0" err="1">
                <a:solidFill>
                  <a:schemeClr val="bg1"/>
                </a:solidFill>
              </a:rPr>
              <a:t>NigeriaDHS</a:t>
            </a:r>
            <a:endParaRPr lang="en-GB" sz="2000" i="1" dirty="0">
              <a:solidFill>
                <a:schemeClr val="bg1"/>
              </a:solidFill>
            </a:endParaRPr>
          </a:p>
        </p:txBody>
      </p:sp>
    </p:spTree>
    <p:extLst>
      <p:ext uri="{BB962C8B-B14F-4D97-AF65-F5344CB8AC3E}">
        <p14:creationId xmlns:p14="http://schemas.microsoft.com/office/powerpoint/2010/main" val="264772676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6"/>
            <a:ext cx="4572000" cy="3391359"/>
          </a:xfrm>
        </p:spPr>
        <p:txBody>
          <a:bodyPr>
            <a:normAutofit/>
          </a:bodyPr>
          <a:lstStyle/>
          <a:p>
            <a:pPr>
              <a:buClr>
                <a:schemeClr val="tx1"/>
              </a:buClr>
            </a:pPr>
            <a:r>
              <a:rPr lang="en-GB" sz="3400" b="1" dirty="0">
                <a:solidFill>
                  <a:schemeClr val="accent1"/>
                </a:solidFill>
              </a:rPr>
              <a:t>Employment and earnings</a:t>
            </a:r>
          </a:p>
          <a:p>
            <a:pPr>
              <a:buClr>
                <a:schemeClr val="tx1"/>
              </a:buClr>
            </a:pPr>
            <a:r>
              <a:rPr lang="en-GB" sz="3400" dirty="0"/>
              <a:t>Ownership of assets</a:t>
            </a:r>
          </a:p>
          <a:p>
            <a:pPr>
              <a:buClr>
                <a:schemeClr val="tx1"/>
              </a:buClr>
            </a:pPr>
            <a:r>
              <a:rPr lang="en-GB" sz="3400" dirty="0"/>
              <a:t>Decision making</a:t>
            </a:r>
          </a:p>
          <a:p>
            <a:pPr>
              <a:buClr>
                <a:schemeClr val="tx1"/>
              </a:buClr>
            </a:pPr>
            <a:r>
              <a:rPr lang="en-GB" sz="3400" dirty="0"/>
              <a:t>Attitudes toward wife beating</a:t>
            </a:r>
          </a:p>
        </p:txBody>
      </p:sp>
    </p:spTree>
    <p:extLst>
      <p:ext uri="{BB962C8B-B14F-4D97-AF65-F5344CB8AC3E}">
        <p14:creationId xmlns:p14="http://schemas.microsoft.com/office/powerpoint/2010/main" val="604556830"/>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Employment</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41098035"/>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GB" i="1" dirty="0"/>
              <a:t>Percent of married women and men age 15-49 who</a:t>
            </a:r>
          </a:p>
          <a:p>
            <a:pPr algn="ctr"/>
            <a:r>
              <a:rPr lang="en-GB" i="1" dirty="0"/>
              <a:t>were employed in the 12 months before the survey</a:t>
            </a:r>
          </a:p>
        </p:txBody>
      </p:sp>
    </p:spTree>
    <p:extLst>
      <p:ext uri="{BB962C8B-B14F-4D97-AF65-F5344CB8AC3E}">
        <p14:creationId xmlns:p14="http://schemas.microsoft.com/office/powerpoint/2010/main" val="395077170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Type of Payment</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042538834"/>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a:t>Percent distribution of payment type among married women and men age 15-49</a:t>
            </a:r>
            <a:br>
              <a:rPr lang="en-US" i="1" dirty="0"/>
            </a:br>
            <a:r>
              <a:rPr lang="en-US" i="1" dirty="0"/>
              <a:t>who were employed in the 12 months before the survey</a:t>
            </a:r>
          </a:p>
        </p:txBody>
      </p:sp>
    </p:spTree>
    <p:extLst>
      <p:ext uri="{BB962C8B-B14F-4D97-AF65-F5344CB8AC3E}">
        <p14:creationId xmlns:p14="http://schemas.microsoft.com/office/powerpoint/2010/main" val="338994940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68087" y="1160967"/>
            <a:ext cx="8218714" cy="4524315"/>
          </a:xfrm>
          <a:prstGeom prst="rect">
            <a:avLst/>
          </a:prstGeom>
          <a:noFill/>
        </p:spPr>
        <p:txBody>
          <a:bodyPr wrap="square" rtlCol="0">
            <a:spAutoFit/>
          </a:bodyPr>
          <a:lstStyle/>
          <a:p>
            <a:pPr algn="ctr"/>
            <a:r>
              <a:rPr lang="en-GB" sz="2400" dirty="0"/>
              <a:t>The 2018 Nigeria Demographic and Health Survey (2018 NDHS) was implemented by the National Population Commission (NPC) in collaboration with the National Malaria Elimination Programme (NMEP) of the Federal Ministry of Health, Nigeria. The funding for the 2018 NDHS was provided by the United States Agency for International Development (USAID), Global Fund, Bill and Melinda Gates Foundation (BMGF), the United Nations Population Fund (UNFPA), and World Health Organisation (WHO). ICF provided technical assistance through The DHS Program, a USAID-funded project providing support and technical assistance in the implementation of population and health surveys in countries worldwide.</a:t>
            </a:r>
            <a:r>
              <a:rPr lang="en-US" dirty="0"/>
              <a:t> </a:t>
            </a:r>
          </a:p>
        </p:txBody>
      </p:sp>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504" y="5948959"/>
            <a:ext cx="2230734" cy="867755"/>
          </a:xfrm>
          <a:prstGeom prst="rect">
            <a:avLst/>
          </a:prstGeom>
        </p:spPr>
      </p:pic>
      <p:pic>
        <p:nvPicPr>
          <p:cNvPr id="3" name="Picture 2">
            <a:extLst>
              <a:ext uri="{FF2B5EF4-FFF2-40B4-BE49-F238E27FC236}">
                <a16:creationId xmlns:a16="http://schemas.microsoft.com/office/drawing/2014/main" id="{C413657F-1040-46DD-92D8-5688586EC47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352570" y="6282299"/>
            <a:ext cx="1717918" cy="201073"/>
          </a:xfrm>
          <a:prstGeom prst="rect">
            <a:avLst/>
          </a:prstGeom>
        </p:spPr>
      </p:pic>
      <p:pic>
        <p:nvPicPr>
          <p:cNvPr id="9" name="Picture 8">
            <a:extLst>
              <a:ext uri="{FF2B5EF4-FFF2-40B4-BE49-F238E27FC236}">
                <a16:creationId xmlns:a16="http://schemas.microsoft.com/office/drawing/2014/main" id="{E8216DB6-B055-412C-9932-674DE2E4F19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156820" y="6112313"/>
            <a:ext cx="1443360" cy="541044"/>
          </a:xfrm>
          <a:prstGeom prst="rect">
            <a:avLst/>
          </a:prstGeom>
        </p:spPr>
      </p:pic>
      <p:pic>
        <p:nvPicPr>
          <p:cNvPr id="11" name="Picture 10" descr="A picture containing clipart&#10;&#10;Description automatically generated">
            <a:extLst>
              <a:ext uri="{FF2B5EF4-FFF2-40B4-BE49-F238E27FC236}">
                <a16:creationId xmlns:a16="http://schemas.microsoft.com/office/drawing/2014/main" id="{852CA254-C15F-4AAD-BEE8-D8044E62E13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686512" y="6123879"/>
            <a:ext cx="1029596" cy="482723"/>
          </a:xfrm>
          <a:prstGeom prst="rect">
            <a:avLst/>
          </a:prstGeom>
        </p:spPr>
      </p:pic>
      <p:pic>
        <p:nvPicPr>
          <p:cNvPr id="13" name="Picture 12">
            <a:extLst>
              <a:ext uri="{FF2B5EF4-FFF2-40B4-BE49-F238E27FC236}">
                <a16:creationId xmlns:a16="http://schemas.microsoft.com/office/drawing/2014/main" id="{D1D2C6B9-8525-4664-8E33-DE6C5EBCCA6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802440" y="6142365"/>
            <a:ext cx="1205802" cy="482723"/>
          </a:xfrm>
          <a:prstGeom prst="rect">
            <a:avLst/>
          </a:prstGeom>
        </p:spPr>
      </p:pic>
      <p:pic>
        <p:nvPicPr>
          <p:cNvPr id="15" name="Picture 14" descr="A close up of a sign&#10;&#10;Description automatically generated">
            <a:extLst>
              <a:ext uri="{FF2B5EF4-FFF2-40B4-BE49-F238E27FC236}">
                <a16:creationId xmlns:a16="http://schemas.microsoft.com/office/drawing/2014/main" id="{3F04C392-4CF3-4ADF-AD11-72787F7E762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094574" y="5962485"/>
            <a:ext cx="846342" cy="840700"/>
          </a:xfrm>
          <a:prstGeom prst="rect">
            <a:avLst/>
          </a:prstGeom>
        </p:spPr>
      </p:pic>
      <p:pic>
        <p:nvPicPr>
          <p:cNvPr id="6" name="Picture 5" descr="A picture containing text&#10;&#10;Description automatically generated">
            <a:extLst>
              <a:ext uri="{FF2B5EF4-FFF2-40B4-BE49-F238E27FC236}">
                <a16:creationId xmlns:a16="http://schemas.microsoft.com/office/drawing/2014/main" id="{01C9BA00-DE9F-406E-B686-0D3293B689C4}"/>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037076" y="204643"/>
            <a:ext cx="1069848" cy="911502"/>
          </a:xfrm>
          <a:prstGeom prst="rect">
            <a:avLst/>
          </a:prstGeom>
        </p:spPr>
      </p:pic>
    </p:spTree>
    <p:extLst>
      <p:ext uri="{BB962C8B-B14F-4D97-AF65-F5344CB8AC3E}">
        <p14:creationId xmlns:p14="http://schemas.microsoft.com/office/powerpoint/2010/main" val="212925066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925286"/>
          </a:xfrm>
        </p:spPr>
        <p:txBody>
          <a:bodyPr/>
          <a:lstStyle/>
          <a:p>
            <a:r>
              <a:rPr lang="en-GB" noProof="0" dirty="0"/>
              <a:t>Sanitation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3134845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252"/>
            <a:ext cx="9144000" cy="369332"/>
          </a:xfrm>
          <a:prstGeom prst="rect">
            <a:avLst/>
          </a:prstGeom>
          <a:noFill/>
        </p:spPr>
        <p:txBody>
          <a:bodyPr wrap="square" rtlCol="0">
            <a:spAutoFit/>
          </a:bodyPr>
          <a:lstStyle/>
          <a:p>
            <a:pPr algn="ctr"/>
            <a:r>
              <a:rPr lang="en-US" i="1" dirty="0"/>
              <a:t>Percent distribution of households</a:t>
            </a:r>
          </a:p>
        </p:txBody>
      </p:sp>
    </p:spTree>
    <p:extLst>
      <p:ext uri="{BB962C8B-B14F-4D97-AF65-F5344CB8AC3E}">
        <p14:creationId xmlns:p14="http://schemas.microsoft.com/office/powerpoint/2010/main" val="1676447535"/>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Control over Women’s Earnings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526155948"/>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a:t>Percent distribution of working married women who received cash earnings  </a:t>
            </a:r>
            <a:br>
              <a:rPr lang="en-US" i="1" dirty="0"/>
            </a:br>
            <a:r>
              <a:rPr lang="en-US" i="1" dirty="0"/>
              <a:t>by person who decides how women’s earnings are used</a:t>
            </a:r>
          </a:p>
        </p:txBody>
      </p:sp>
    </p:spTree>
    <p:extLst>
      <p:ext uri="{BB962C8B-B14F-4D97-AF65-F5344CB8AC3E}">
        <p14:creationId xmlns:p14="http://schemas.microsoft.com/office/powerpoint/2010/main" val="1170933473"/>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Comparing Women’s and </a:t>
            </a:r>
            <a:br>
              <a:rPr lang="en-GB" noProof="0" dirty="0"/>
            </a:br>
            <a:r>
              <a:rPr lang="en-GB" noProof="0" dirty="0"/>
              <a:t>their Partners’ Earnings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0837961"/>
              </p:ext>
            </p:extLst>
          </p:nvPr>
        </p:nvGraphicFramePr>
        <p:xfrm>
          <a:off x="461963" y="1749425"/>
          <a:ext cx="8256587"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646331"/>
          </a:xfrm>
          <a:prstGeom prst="rect">
            <a:avLst/>
          </a:prstGeom>
          <a:noFill/>
        </p:spPr>
        <p:txBody>
          <a:bodyPr wrap="square" rtlCol="0">
            <a:spAutoFit/>
          </a:bodyPr>
          <a:lstStyle/>
          <a:p>
            <a:pPr algn="ctr"/>
            <a:r>
              <a:rPr lang="en-US" i="1" dirty="0"/>
              <a:t>Percent distribution of working married women age 15-49 </a:t>
            </a:r>
            <a:br>
              <a:rPr lang="en-US" i="1" dirty="0"/>
            </a:br>
            <a:r>
              <a:rPr lang="en-US" i="1" dirty="0"/>
              <a:t>by whether she earned more or less than her husband</a:t>
            </a:r>
          </a:p>
        </p:txBody>
      </p:sp>
    </p:spTree>
    <p:extLst>
      <p:ext uri="{BB962C8B-B14F-4D97-AF65-F5344CB8AC3E}">
        <p14:creationId xmlns:p14="http://schemas.microsoft.com/office/powerpoint/2010/main" val="95578093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6"/>
            <a:ext cx="4572000" cy="3391359"/>
          </a:xfrm>
        </p:spPr>
        <p:txBody>
          <a:bodyPr>
            <a:normAutofit/>
          </a:bodyPr>
          <a:lstStyle/>
          <a:p>
            <a:pPr>
              <a:buClr>
                <a:schemeClr val="tx1"/>
              </a:buClr>
            </a:pPr>
            <a:r>
              <a:rPr lang="en-GB" sz="3400" dirty="0"/>
              <a:t>Employment and earnings</a:t>
            </a:r>
          </a:p>
          <a:p>
            <a:pPr>
              <a:buClr>
                <a:schemeClr val="tx1"/>
              </a:buClr>
            </a:pPr>
            <a:r>
              <a:rPr lang="en-GB" sz="3400" b="1" dirty="0">
                <a:solidFill>
                  <a:schemeClr val="accent1"/>
                </a:solidFill>
              </a:rPr>
              <a:t>Ownership of assets</a:t>
            </a:r>
          </a:p>
          <a:p>
            <a:pPr>
              <a:buClr>
                <a:schemeClr val="tx1"/>
              </a:buClr>
            </a:pPr>
            <a:r>
              <a:rPr lang="en-GB" sz="3400" dirty="0"/>
              <a:t>Decision making</a:t>
            </a:r>
          </a:p>
          <a:p>
            <a:pPr>
              <a:buClr>
                <a:schemeClr val="tx1"/>
              </a:buClr>
            </a:pPr>
            <a:r>
              <a:rPr lang="en-GB" sz="3400" dirty="0"/>
              <a:t>Attitudes toward wife beating</a:t>
            </a:r>
          </a:p>
        </p:txBody>
      </p:sp>
    </p:spTree>
    <p:extLst>
      <p:ext uri="{BB962C8B-B14F-4D97-AF65-F5344CB8AC3E}">
        <p14:creationId xmlns:p14="http://schemas.microsoft.com/office/powerpoint/2010/main" val="3456609920"/>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Ownership of House and Land</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9166422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en-GB" i="1" dirty="0"/>
              <a:t>Percent of women and men age 15-49 who:</a:t>
            </a:r>
          </a:p>
        </p:txBody>
      </p:sp>
    </p:spTree>
    <p:extLst>
      <p:ext uri="{BB962C8B-B14F-4D97-AF65-F5344CB8AC3E}">
        <p14:creationId xmlns:p14="http://schemas.microsoft.com/office/powerpoint/2010/main" val="186890601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Ownership and Use of Bank Accounts </a:t>
            </a:r>
            <a:br>
              <a:rPr lang="en-GB" dirty="0"/>
            </a:br>
            <a:r>
              <a:rPr lang="en-GB" dirty="0"/>
              <a:t>and Mobile Phones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70349200"/>
              </p:ext>
            </p:extLst>
          </p:nvPr>
        </p:nvGraphicFramePr>
        <p:xfrm>
          <a:off x="137652" y="1244600"/>
          <a:ext cx="8919262" cy="56134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668594" y="1606550"/>
            <a:ext cx="3696929" cy="646331"/>
          </a:xfrm>
          <a:prstGeom prst="rect">
            <a:avLst/>
          </a:prstGeom>
          <a:noFill/>
        </p:spPr>
        <p:txBody>
          <a:bodyPr wrap="square" rtlCol="0">
            <a:spAutoFit/>
          </a:bodyPr>
          <a:lstStyle/>
          <a:p>
            <a:pPr algn="ctr"/>
            <a:r>
              <a:rPr lang="en-GB" i="1" dirty="0"/>
              <a:t>Percent of women and men </a:t>
            </a:r>
            <a:br>
              <a:rPr lang="en-GB" i="1" dirty="0"/>
            </a:br>
            <a:r>
              <a:rPr lang="en-GB" i="1" dirty="0"/>
              <a:t>age 15-49 who:</a:t>
            </a:r>
          </a:p>
        </p:txBody>
      </p:sp>
      <p:sp>
        <p:nvSpPr>
          <p:cNvPr id="9" name="TextBox 8"/>
          <p:cNvSpPr txBox="1"/>
          <p:nvPr/>
        </p:nvSpPr>
        <p:spPr>
          <a:xfrm>
            <a:off x="5976257" y="1339765"/>
            <a:ext cx="3167742" cy="923330"/>
          </a:xfrm>
          <a:prstGeom prst="rect">
            <a:avLst/>
          </a:prstGeom>
          <a:noFill/>
        </p:spPr>
        <p:txBody>
          <a:bodyPr wrap="square" rtlCol="0">
            <a:spAutoFit/>
          </a:bodyPr>
          <a:lstStyle/>
          <a:p>
            <a:pPr algn="ctr"/>
            <a:r>
              <a:rPr lang="en-GB" i="1" dirty="0"/>
              <a:t>Among women and men age 15-49 who own a mobile phone, percent who:</a:t>
            </a:r>
          </a:p>
        </p:txBody>
      </p:sp>
      <p:cxnSp>
        <p:nvCxnSpPr>
          <p:cNvPr id="11" name="Straight Connector 10"/>
          <p:cNvCxnSpPr/>
          <p:nvPr/>
        </p:nvCxnSpPr>
        <p:spPr>
          <a:xfrm>
            <a:off x="668594" y="2252881"/>
            <a:ext cx="369692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976257" y="2222560"/>
            <a:ext cx="30806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252374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6"/>
            <a:ext cx="4572000" cy="3391359"/>
          </a:xfrm>
        </p:spPr>
        <p:txBody>
          <a:bodyPr>
            <a:normAutofit/>
          </a:bodyPr>
          <a:lstStyle/>
          <a:p>
            <a:pPr>
              <a:buClr>
                <a:schemeClr val="tx1"/>
              </a:buClr>
            </a:pPr>
            <a:r>
              <a:rPr lang="en-GB" sz="3400" dirty="0"/>
              <a:t>Employment and earnings</a:t>
            </a:r>
          </a:p>
          <a:p>
            <a:pPr>
              <a:buClr>
                <a:schemeClr val="tx1"/>
              </a:buClr>
            </a:pPr>
            <a:r>
              <a:rPr lang="en-GB" sz="3400" dirty="0"/>
              <a:t>Ownership of assets</a:t>
            </a:r>
          </a:p>
          <a:p>
            <a:pPr>
              <a:buClr>
                <a:schemeClr val="tx1"/>
              </a:buClr>
            </a:pPr>
            <a:r>
              <a:rPr lang="en-GB" sz="3400" b="1" dirty="0">
                <a:solidFill>
                  <a:schemeClr val="accent1"/>
                </a:solidFill>
              </a:rPr>
              <a:t>Decision making</a:t>
            </a:r>
          </a:p>
          <a:p>
            <a:pPr>
              <a:buClr>
                <a:schemeClr val="tx1"/>
              </a:buClr>
            </a:pPr>
            <a:r>
              <a:rPr lang="en-GB" sz="3400" dirty="0"/>
              <a:t>Attitudes toward wife beating</a:t>
            </a:r>
          </a:p>
        </p:txBody>
      </p:sp>
    </p:spTree>
    <p:extLst>
      <p:ext uri="{BB962C8B-B14F-4D97-AF65-F5344CB8AC3E}">
        <p14:creationId xmlns:p14="http://schemas.microsoft.com/office/powerpoint/2010/main" val="308945506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Women’s Participation in Decision Making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503730043"/>
              </p:ext>
            </p:extLst>
          </p:nvPr>
        </p:nvGraphicFramePr>
        <p:xfrm>
          <a:off x="0" y="1749425"/>
          <a:ext cx="9143999"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dirty="0"/>
              <a:t>Percent of married women age 15-49 who make specific decisions </a:t>
            </a:r>
          </a:p>
          <a:p>
            <a:pPr algn="ctr"/>
            <a:r>
              <a:rPr lang="en-US" i="1" dirty="0"/>
              <a:t>by themselves or jointly with their husband</a:t>
            </a:r>
          </a:p>
        </p:txBody>
      </p:sp>
    </p:spTree>
    <p:extLst>
      <p:ext uri="{BB962C8B-B14F-4D97-AF65-F5344CB8AC3E}">
        <p14:creationId xmlns:p14="http://schemas.microsoft.com/office/powerpoint/2010/main" val="2881980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Trends in Women’s Participation in Decision Making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134800425"/>
              </p:ext>
            </p:extLst>
          </p:nvPr>
        </p:nvGraphicFramePr>
        <p:xfrm>
          <a:off x="1" y="1749425"/>
          <a:ext cx="9144000"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103094"/>
            <a:ext cx="9144000" cy="646331"/>
          </a:xfrm>
          <a:prstGeom prst="rect">
            <a:avLst/>
          </a:prstGeom>
          <a:noFill/>
        </p:spPr>
        <p:txBody>
          <a:bodyPr wrap="square" rtlCol="0">
            <a:spAutoFit/>
          </a:bodyPr>
          <a:lstStyle/>
          <a:p>
            <a:pPr algn="ctr"/>
            <a:r>
              <a:rPr lang="en-US" i="1" dirty="0"/>
              <a:t>Percent of married women age 15-49 who participated in 3 decisions</a:t>
            </a:r>
          </a:p>
          <a:p>
            <a:pPr algn="ctr"/>
            <a:r>
              <a:rPr lang="en-US" i="1" dirty="0"/>
              <a:t>by themselves or jointly with their husband</a:t>
            </a:r>
          </a:p>
        </p:txBody>
      </p:sp>
    </p:spTree>
    <p:extLst>
      <p:ext uri="{BB962C8B-B14F-4D97-AF65-F5344CB8AC3E}">
        <p14:creationId xmlns:p14="http://schemas.microsoft.com/office/powerpoint/2010/main" val="351750498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Men’s Participation in Decision Making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5956166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dirty="0"/>
              <a:t>Percent of married men age 15-49 who make specific decisions </a:t>
            </a:r>
          </a:p>
          <a:p>
            <a:pPr algn="ctr"/>
            <a:r>
              <a:rPr lang="en-US" i="1" dirty="0"/>
              <a:t>by themselves or jointly with their wife</a:t>
            </a:r>
          </a:p>
        </p:txBody>
      </p:sp>
    </p:spTree>
    <p:extLst>
      <p:ext uri="{BB962C8B-B14F-4D97-AF65-F5344CB8AC3E}">
        <p14:creationId xmlns:p14="http://schemas.microsoft.com/office/powerpoint/2010/main" val="281908895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6"/>
            <a:ext cx="4572000" cy="3391359"/>
          </a:xfrm>
        </p:spPr>
        <p:txBody>
          <a:bodyPr>
            <a:normAutofit/>
          </a:bodyPr>
          <a:lstStyle/>
          <a:p>
            <a:pPr>
              <a:buClr>
                <a:schemeClr val="tx1"/>
              </a:buClr>
            </a:pPr>
            <a:r>
              <a:rPr lang="en-GB" sz="3400" dirty="0"/>
              <a:t>Employment and earnings</a:t>
            </a:r>
          </a:p>
          <a:p>
            <a:pPr>
              <a:buClr>
                <a:schemeClr val="tx1"/>
              </a:buClr>
            </a:pPr>
            <a:r>
              <a:rPr lang="en-GB" sz="3400" dirty="0"/>
              <a:t>Ownership of assets</a:t>
            </a:r>
          </a:p>
          <a:p>
            <a:pPr>
              <a:buClr>
                <a:schemeClr val="tx1"/>
              </a:buClr>
            </a:pPr>
            <a:r>
              <a:rPr lang="en-GB" sz="3400" dirty="0"/>
              <a:t>Decision making</a:t>
            </a:r>
          </a:p>
          <a:p>
            <a:pPr>
              <a:buClr>
                <a:schemeClr val="tx1"/>
              </a:buClr>
            </a:pPr>
            <a:r>
              <a:rPr lang="en-GB" sz="3400" b="1" dirty="0">
                <a:solidFill>
                  <a:schemeClr val="accent1"/>
                </a:solidFill>
              </a:rPr>
              <a:t>Attitudes toward wife beating</a:t>
            </a:r>
          </a:p>
        </p:txBody>
      </p:sp>
    </p:spTree>
    <p:extLst>
      <p:ext uri="{BB962C8B-B14F-4D97-AF65-F5344CB8AC3E}">
        <p14:creationId xmlns:p14="http://schemas.microsoft.com/office/powerpoint/2010/main" val="233629929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GB" noProof="0" dirty="0"/>
              <a:t>Electricity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40869672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Percent of households</a:t>
            </a:r>
          </a:p>
        </p:txBody>
      </p:sp>
    </p:spTree>
    <p:extLst>
      <p:ext uri="{BB962C8B-B14F-4D97-AF65-F5344CB8AC3E}">
        <p14:creationId xmlns:p14="http://schemas.microsoft.com/office/powerpoint/2010/main" val="2336684395"/>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Attitudes toward Wife Beating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32889055"/>
              </p:ext>
            </p:extLst>
          </p:nvPr>
        </p:nvGraphicFramePr>
        <p:xfrm>
          <a:off x="0"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GB" i="1" dirty="0"/>
              <a:t>Percent of women and men age 15-49 who agree that a husband is justified </a:t>
            </a:r>
          </a:p>
          <a:p>
            <a:pPr algn="ctr"/>
            <a:r>
              <a:rPr lang="en-GB" i="1" dirty="0"/>
              <a:t>in beating his wife under certain circumstances</a:t>
            </a:r>
          </a:p>
        </p:txBody>
      </p:sp>
    </p:spTree>
    <p:extLst>
      <p:ext uri="{BB962C8B-B14F-4D97-AF65-F5344CB8AC3E}">
        <p14:creationId xmlns:p14="http://schemas.microsoft.com/office/powerpoint/2010/main" val="286797546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dirty="0"/>
              <a:t>Key Findings</a:t>
            </a:r>
          </a:p>
        </p:txBody>
      </p:sp>
      <p:sp>
        <p:nvSpPr>
          <p:cNvPr id="3" name="Content Placeholder 2"/>
          <p:cNvSpPr>
            <a:spLocks noGrp="1"/>
          </p:cNvSpPr>
          <p:nvPr>
            <p:ph idx="1"/>
          </p:nvPr>
        </p:nvSpPr>
        <p:spPr>
          <a:xfrm>
            <a:off x="443883" y="1463166"/>
            <a:ext cx="8256233" cy="5081325"/>
          </a:xfrm>
        </p:spPr>
        <p:txBody>
          <a:bodyPr>
            <a:normAutofit lnSpcReduction="10000"/>
          </a:bodyPr>
          <a:lstStyle/>
          <a:p>
            <a:pPr>
              <a:spcBef>
                <a:spcPts val="0"/>
              </a:spcBef>
              <a:spcAft>
                <a:spcPts val="1800"/>
              </a:spcAft>
              <a:buClr>
                <a:schemeClr val="tx1"/>
              </a:buClr>
            </a:pPr>
            <a:r>
              <a:rPr lang="en-GB" b="1" dirty="0">
                <a:solidFill>
                  <a:schemeClr val="accent1"/>
                </a:solidFill>
              </a:rPr>
              <a:t>74% </a:t>
            </a:r>
            <a:r>
              <a:rPr lang="en-GB" dirty="0"/>
              <a:t>of married women were </a:t>
            </a:r>
            <a:r>
              <a:rPr lang="en-GB" b="1" dirty="0">
                <a:solidFill>
                  <a:schemeClr val="accent1"/>
                </a:solidFill>
              </a:rPr>
              <a:t>employed </a:t>
            </a:r>
            <a:r>
              <a:rPr lang="en-GB" dirty="0"/>
              <a:t>in the last year. </a:t>
            </a:r>
          </a:p>
          <a:p>
            <a:pPr>
              <a:spcBef>
                <a:spcPts val="0"/>
              </a:spcBef>
              <a:spcAft>
                <a:spcPts val="1800"/>
              </a:spcAft>
              <a:buClr>
                <a:schemeClr val="tx1"/>
              </a:buClr>
            </a:pPr>
            <a:r>
              <a:rPr lang="en-GB" b="1" dirty="0">
                <a:solidFill>
                  <a:schemeClr val="accent1"/>
                </a:solidFill>
              </a:rPr>
              <a:t>84%</a:t>
            </a:r>
            <a:r>
              <a:rPr lang="en-GB" dirty="0">
                <a:solidFill>
                  <a:schemeClr val="accent1"/>
                </a:solidFill>
              </a:rPr>
              <a:t> </a:t>
            </a:r>
            <a:r>
              <a:rPr lang="en-GB" dirty="0"/>
              <a:t>of married women </a:t>
            </a:r>
            <a:r>
              <a:rPr lang="en-GB" b="1" dirty="0">
                <a:solidFill>
                  <a:schemeClr val="accent1"/>
                </a:solidFill>
              </a:rPr>
              <a:t>earn less than their husbands</a:t>
            </a:r>
            <a:r>
              <a:rPr lang="en-GB" dirty="0"/>
              <a:t>. </a:t>
            </a:r>
          </a:p>
          <a:p>
            <a:pPr>
              <a:spcBef>
                <a:spcPts val="0"/>
              </a:spcBef>
              <a:spcAft>
                <a:spcPts val="1800"/>
              </a:spcAft>
              <a:buClr>
                <a:schemeClr val="tx1"/>
              </a:buClr>
            </a:pPr>
            <a:r>
              <a:rPr lang="en-GB" b="1" dirty="0">
                <a:solidFill>
                  <a:schemeClr val="accent1"/>
                </a:solidFill>
              </a:rPr>
              <a:t>28% </a:t>
            </a:r>
            <a:r>
              <a:rPr lang="en-GB" dirty="0"/>
              <a:t>of women and </a:t>
            </a:r>
            <a:r>
              <a:rPr lang="en-GB" b="1" dirty="0">
                <a:solidFill>
                  <a:schemeClr val="accent1"/>
                </a:solidFill>
              </a:rPr>
              <a:t>35%</a:t>
            </a:r>
            <a:r>
              <a:rPr lang="en-GB" dirty="0">
                <a:solidFill>
                  <a:schemeClr val="accent1"/>
                </a:solidFill>
              </a:rPr>
              <a:t> </a:t>
            </a:r>
            <a:r>
              <a:rPr lang="en-GB" dirty="0"/>
              <a:t>of men use a </a:t>
            </a:r>
            <a:r>
              <a:rPr lang="en-GB" b="1" dirty="0">
                <a:solidFill>
                  <a:schemeClr val="accent1"/>
                </a:solidFill>
              </a:rPr>
              <a:t>mobile phone for financial transactions</a:t>
            </a:r>
            <a:r>
              <a:rPr lang="en-GB" dirty="0"/>
              <a:t>.</a:t>
            </a:r>
          </a:p>
          <a:p>
            <a:pPr>
              <a:spcBef>
                <a:spcPts val="0"/>
              </a:spcBef>
              <a:spcAft>
                <a:spcPts val="1800"/>
              </a:spcAft>
              <a:buClr>
                <a:schemeClr val="tx1"/>
              </a:buClr>
            </a:pPr>
            <a:r>
              <a:rPr lang="en-GB" b="1" dirty="0">
                <a:solidFill>
                  <a:schemeClr val="accent1"/>
                </a:solidFill>
              </a:rPr>
              <a:t>34% </a:t>
            </a:r>
            <a:r>
              <a:rPr lang="en-GB" dirty="0"/>
              <a:t>of married women participate in all 3 household decisions. </a:t>
            </a:r>
          </a:p>
          <a:p>
            <a:pPr>
              <a:spcBef>
                <a:spcPts val="0"/>
              </a:spcBef>
              <a:spcAft>
                <a:spcPts val="1800"/>
              </a:spcAft>
              <a:buClr>
                <a:schemeClr val="tx1"/>
              </a:buClr>
            </a:pPr>
            <a:r>
              <a:rPr lang="en-GB" b="1" dirty="0">
                <a:solidFill>
                  <a:schemeClr val="accent1"/>
                </a:solidFill>
              </a:rPr>
              <a:t>28% </a:t>
            </a:r>
            <a:r>
              <a:rPr lang="en-GB" dirty="0"/>
              <a:t>of women and </a:t>
            </a:r>
            <a:r>
              <a:rPr lang="en-GB" b="1" dirty="0">
                <a:solidFill>
                  <a:schemeClr val="accent1"/>
                </a:solidFill>
              </a:rPr>
              <a:t>21%</a:t>
            </a:r>
            <a:r>
              <a:rPr lang="en-GB" dirty="0"/>
              <a:t> of men believe that a </a:t>
            </a:r>
            <a:r>
              <a:rPr lang="en-GB" b="1" dirty="0">
                <a:solidFill>
                  <a:schemeClr val="accent1"/>
                </a:solidFill>
              </a:rPr>
              <a:t>husband is justified in beating his wife</a:t>
            </a:r>
            <a:r>
              <a:rPr lang="en-GB" b="1" dirty="0">
                <a:solidFill>
                  <a:schemeClr val="accent5"/>
                </a:solidFill>
              </a:rPr>
              <a:t> </a:t>
            </a:r>
            <a:r>
              <a:rPr lang="en-GB" dirty="0"/>
              <a:t>under certain circumstances. </a:t>
            </a:r>
          </a:p>
        </p:txBody>
      </p:sp>
    </p:spTree>
    <p:extLst>
      <p:ext uri="{BB962C8B-B14F-4D97-AF65-F5344CB8AC3E}">
        <p14:creationId xmlns:p14="http://schemas.microsoft.com/office/powerpoint/2010/main" val="2155547179"/>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a:solidFill>
                  <a:schemeClr val="bg1"/>
                </a:solidFill>
              </a:rPr>
              <a:t>Domestic Violence</a:t>
            </a:r>
          </a:p>
        </p:txBody>
      </p:sp>
      <p:sp>
        <p:nvSpPr>
          <p:cNvPr id="3" name="TextBox 2"/>
          <p:cNvSpPr txBox="1"/>
          <p:nvPr/>
        </p:nvSpPr>
        <p:spPr>
          <a:xfrm>
            <a:off x="6374166" y="1453919"/>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a:t>
            </a:r>
            <a:r>
              <a:rPr lang="en-US" sz="2000" i="1" dirty="0" err="1">
                <a:solidFill>
                  <a:schemeClr val="bg1"/>
                </a:solidFill>
              </a:rPr>
              <a:t>NigeriaDHS</a:t>
            </a:r>
            <a:endParaRPr lang="en-US" sz="2000" i="1" dirty="0">
              <a:solidFill>
                <a:schemeClr val="bg1"/>
              </a:solidFill>
            </a:endParaRPr>
          </a:p>
        </p:txBody>
      </p:sp>
    </p:spTree>
    <p:extLst>
      <p:ext uri="{BB962C8B-B14F-4D97-AF65-F5344CB8AC3E}">
        <p14:creationId xmlns:p14="http://schemas.microsoft.com/office/powerpoint/2010/main" val="1799387080"/>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Experience of Physical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85183990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a:t>Percent of women age 15-49 who have ever experienced physical violence</a:t>
            </a:r>
          </a:p>
        </p:txBody>
      </p:sp>
    </p:spTree>
    <p:extLst>
      <p:ext uri="{BB962C8B-B14F-4D97-AF65-F5344CB8AC3E}">
        <p14:creationId xmlns:p14="http://schemas.microsoft.com/office/powerpoint/2010/main" val="84326464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Perpetrators of Physical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621989459"/>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a:t>Among women age 15-49 who have experienced physical violence since age 15, </a:t>
            </a:r>
            <a:br>
              <a:rPr lang="en-US" i="1" dirty="0"/>
            </a:br>
            <a:r>
              <a:rPr lang="en-US" i="1" dirty="0"/>
              <a:t>percent who report specific persons who committed the violence</a:t>
            </a:r>
          </a:p>
        </p:txBody>
      </p:sp>
      <p:sp>
        <p:nvSpPr>
          <p:cNvPr id="9" name="TextBox 8"/>
          <p:cNvSpPr txBox="1"/>
          <p:nvPr/>
        </p:nvSpPr>
        <p:spPr>
          <a:xfrm>
            <a:off x="613186" y="1784822"/>
            <a:ext cx="2969111" cy="646331"/>
          </a:xfrm>
          <a:prstGeom prst="rect">
            <a:avLst/>
          </a:prstGeom>
          <a:noFill/>
        </p:spPr>
        <p:txBody>
          <a:bodyPr wrap="square" rtlCol="0">
            <a:spAutoFit/>
          </a:bodyPr>
          <a:lstStyle/>
          <a:p>
            <a:pPr algn="ctr"/>
            <a:r>
              <a:rPr lang="en-US" dirty="0"/>
              <a:t>Most common among ever-married women</a:t>
            </a:r>
          </a:p>
        </p:txBody>
      </p:sp>
      <p:sp>
        <p:nvSpPr>
          <p:cNvPr id="10" name="TextBox 9"/>
          <p:cNvSpPr txBox="1"/>
          <p:nvPr/>
        </p:nvSpPr>
        <p:spPr>
          <a:xfrm>
            <a:off x="5585013" y="1788117"/>
            <a:ext cx="3139440" cy="646331"/>
          </a:xfrm>
          <a:prstGeom prst="rect">
            <a:avLst/>
          </a:prstGeom>
          <a:noFill/>
        </p:spPr>
        <p:txBody>
          <a:bodyPr wrap="square" rtlCol="0">
            <a:spAutoFit/>
          </a:bodyPr>
          <a:lstStyle/>
          <a:p>
            <a:pPr algn="ctr"/>
            <a:r>
              <a:rPr lang="en-US" dirty="0"/>
              <a:t>Most common among never married women</a:t>
            </a:r>
          </a:p>
        </p:txBody>
      </p:sp>
      <p:cxnSp>
        <p:nvCxnSpPr>
          <p:cNvPr id="11" name="Straight Connector 10"/>
          <p:cNvCxnSpPr/>
          <p:nvPr/>
        </p:nvCxnSpPr>
        <p:spPr>
          <a:xfrm>
            <a:off x="613186"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670177"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4911516"/>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3600" noProof="0" dirty="0"/>
              <a:t>Violence during Pregnancy by Marital Status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023102460"/>
              </p:ext>
            </p:extLst>
          </p:nvPr>
        </p:nvGraphicFramePr>
        <p:xfrm>
          <a:off x="484094" y="1643063"/>
          <a:ext cx="8272631"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a:t>Among women age 15-49 who have ever been pregnant, percent who </a:t>
            </a:r>
            <a:br>
              <a:rPr lang="en-US" i="1" dirty="0"/>
            </a:br>
            <a:r>
              <a:rPr lang="en-US" i="1" dirty="0"/>
              <a:t>have ever experienced physical violence during pregnancy</a:t>
            </a:r>
          </a:p>
        </p:txBody>
      </p:sp>
    </p:spTree>
    <p:extLst>
      <p:ext uri="{BB962C8B-B14F-4D97-AF65-F5344CB8AC3E}">
        <p14:creationId xmlns:p14="http://schemas.microsoft.com/office/powerpoint/2010/main" val="231960963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Experience of Sexual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31653754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a:t>Percent of women age 15-49 who have experienced sexual violence</a:t>
            </a:r>
          </a:p>
        </p:txBody>
      </p:sp>
    </p:spTree>
    <p:extLst>
      <p:ext uri="{BB962C8B-B14F-4D97-AF65-F5344CB8AC3E}">
        <p14:creationId xmlns:p14="http://schemas.microsoft.com/office/powerpoint/2010/main" val="158983401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Perpetrators of Sexual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14492690"/>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a:t>Among women age 15-49 who have experienced sexual violence, </a:t>
            </a:r>
            <a:br>
              <a:rPr lang="en-US" i="1" dirty="0"/>
            </a:br>
            <a:r>
              <a:rPr lang="en-US" i="1" dirty="0"/>
              <a:t>percent who report specific persons who committed the violence</a:t>
            </a:r>
          </a:p>
        </p:txBody>
      </p:sp>
      <p:sp>
        <p:nvSpPr>
          <p:cNvPr id="10" name="TextBox 9"/>
          <p:cNvSpPr txBox="1"/>
          <p:nvPr/>
        </p:nvSpPr>
        <p:spPr>
          <a:xfrm>
            <a:off x="613186" y="1784822"/>
            <a:ext cx="2969111" cy="646331"/>
          </a:xfrm>
          <a:prstGeom prst="rect">
            <a:avLst/>
          </a:prstGeom>
          <a:noFill/>
        </p:spPr>
        <p:txBody>
          <a:bodyPr wrap="square" rtlCol="0">
            <a:spAutoFit/>
          </a:bodyPr>
          <a:lstStyle/>
          <a:p>
            <a:pPr algn="ctr"/>
            <a:r>
              <a:rPr lang="en-US" dirty="0"/>
              <a:t>Most common among ever-married women</a:t>
            </a:r>
          </a:p>
        </p:txBody>
      </p:sp>
      <p:sp>
        <p:nvSpPr>
          <p:cNvPr id="11" name="TextBox 10"/>
          <p:cNvSpPr txBox="1"/>
          <p:nvPr/>
        </p:nvSpPr>
        <p:spPr>
          <a:xfrm>
            <a:off x="5585013" y="1788117"/>
            <a:ext cx="3139440" cy="646331"/>
          </a:xfrm>
          <a:prstGeom prst="rect">
            <a:avLst/>
          </a:prstGeom>
          <a:noFill/>
        </p:spPr>
        <p:txBody>
          <a:bodyPr wrap="square" rtlCol="0">
            <a:spAutoFit/>
          </a:bodyPr>
          <a:lstStyle/>
          <a:p>
            <a:pPr algn="ctr"/>
            <a:r>
              <a:rPr lang="en-US" dirty="0"/>
              <a:t>Most common among never married women</a:t>
            </a:r>
          </a:p>
        </p:txBody>
      </p:sp>
      <p:cxnSp>
        <p:nvCxnSpPr>
          <p:cNvPr id="12" name="Straight Connector 11"/>
          <p:cNvCxnSpPr/>
          <p:nvPr/>
        </p:nvCxnSpPr>
        <p:spPr>
          <a:xfrm>
            <a:off x="613186"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5670177"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3638317"/>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Marital Control by Husbands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37510760"/>
              </p:ext>
            </p:extLst>
          </p:nvPr>
        </p:nvGraphicFramePr>
        <p:xfrm>
          <a:off x="1" y="1643063"/>
          <a:ext cx="9144000"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a:t>Percent of ever-married women age 15-49 who report their spouse:</a:t>
            </a:r>
          </a:p>
        </p:txBody>
      </p:sp>
    </p:spTree>
    <p:extLst>
      <p:ext uri="{BB962C8B-B14F-4D97-AF65-F5344CB8AC3E}">
        <p14:creationId xmlns:p14="http://schemas.microsoft.com/office/powerpoint/2010/main" val="74106951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Spousal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45873513"/>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a:t>Percent of ever-married women age 15-49 who have experienced </a:t>
            </a:r>
          </a:p>
          <a:p>
            <a:pPr algn="ctr"/>
            <a:r>
              <a:rPr lang="en-US" i="1" dirty="0"/>
              <a:t>violence committed by their husband/partner</a:t>
            </a:r>
          </a:p>
        </p:txBody>
      </p:sp>
    </p:spTree>
    <p:extLst>
      <p:ext uri="{BB962C8B-B14F-4D97-AF65-F5344CB8AC3E}">
        <p14:creationId xmlns:p14="http://schemas.microsoft.com/office/powerpoint/2010/main" val="325538190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Household Durable Goods and Possessions</a:t>
            </a:r>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1896411943"/>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963"/>
            <a:ext cx="9144000" cy="369332"/>
          </a:xfrm>
          <a:prstGeom prst="rect">
            <a:avLst/>
          </a:prstGeom>
          <a:noFill/>
        </p:spPr>
        <p:txBody>
          <a:bodyPr wrap="square" rtlCol="0">
            <a:spAutoFit/>
          </a:bodyPr>
          <a:lstStyle/>
          <a:p>
            <a:pPr algn="ctr"/>
            <a:r>
              <a:rPr lang="en-US" i="1" dirty="0"/>
              <a:t>Percent of households with:</a:t>
            </a:r>
          </a:p>
        </p:txBody>
      </p:sp>
    </p:spTree>
    <p:extLst>
      <p:ext uri="{BB962C8B-B14F-4D97-AF65-F5344CB8AC3E}">
        <p14:creationId xmlns:p14="http://schemas.microsoft.com/office/powerpoint/2010/main" val="1789523886"/>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Spousal Violence by Marital Status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00523331"/>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a:t>Percent of ever-married women age 15-49 who have experienced </a:t>
            </a:r>
          </a:p>
          <a:p>
            <a:pPr algn="ctr"/>
            <a:r>
              <a:rPr lang="en-US" i="1" dirty="0"/>
              <a:t>violence committed by their husband/partner</a:t>
            </a:r>
          </a:p>
        </p:txBody>
      </p:sp>
    </p:spTree>
    <p:extLst>
      <p:ext uri="{BB962C8B-B14F-4D97-AF65-F5344CB8AC3E}">
        <p14:creationId xmlns:p14="http://schemas.microsoft.com/office/powerpoint/2010/main" val="3402526924"/>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801702"/>
          </a:xfrm>
        </p:spPr>
        <p:txBody>
          <a:bodyPr/>
          <a:lstStyle/>
          <a:p>
            <a:r>
              <a:rPr lang="en-US" dirty="0"/>
              <a:t>Spousal Violence by State</a:t>
            </a:r>
          </a:p>
        </p:txBody>
      </p:sp>
      <p:sp>
        <p:nvSpPr>
          <p:cNvPr id="4" name="TextBox 3">
            <a:extLst>
              <a:ext uri="{FF2B5EF4-FFF2-40B4-BE49-F238E27FC236}">
                <a16:creationId xmlns:a16="http://schemas.microsoft.com/office/drawing/2014/main" id="{A7271C03-5D02-42CC-BB78-E508137E5510}"/>
              </a:ext>
            </a:extLst>
          </p:cNvPr>
          <p:cNvSpPr txBox="1"/>
          <p:nvPr/>
        </p:nvSpPr>
        <p:spPr>
          <a:xfrm>
            <a:off x="7078952" y="5537767"/>
            <a:ext cx="1774372" cy="1077218"/>
          </a:xfrm>
          <a:prstGeom prst="rect">
            <a:avLst/>
          </a:prstGeom>
          <a:noFill/>
        </p:spPr>
        <p:txBody>
          <a:bodyPr wrap="square" rtlCol="0">
            <a:spAutoFit/>
          </a:bodyPr>
          <a:lstStyle/>
          <a:p>
            <a:pPr algn="ctr"/>
            <a:r>
              <a:rPr lang="en-US" sz="3200" b="1" dirty="0"/>
              <a:t>Nigeria</a:t>
            </a:r>
          </a:p>
          <a:p>
            <a:pPr algn="ctr"/>
            <a:r>
              <a:rPr lang="en-US" sz="3200" b="1" dirty="0"/>
              <a:t>36%</a:t>
            </a:r>
          </a:p>
        </p:txBody>
      </p:sp>
      <p:sp>
        <p:nvSpPr>
          <p:cNvPr id="5" name="Freeform 5">
            <a:extLst>
              <a:ext uri="{FF2B5EF4-FFF2-40B4-BE49-F238E27FC236}">
                <a16:creationId xmlns:a16="http://schemas.microsoft.com/office/drawing/2014/main" id="{C0022326-050A-42B1-8556-EB557126B588}"/>
              </a:ext>
            </a:extLst>
          </p:cNvPr>
          <p:cNvSpPr>
            <a:spLocks/>
          </p:cNvSpPr>
          <p:nvPr/>
        </p:nvSpPr>
        <p:spPr bwMode="auto">
          <a:xfrm>
            <a:off x="1966564" y="890644"/>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25357C66-89C3-431F-AA38-8F027913895D}"/>
              </a:ext>
            </a:extLst>
          </p:cNvPr>
          <p:cNvSpPr>
            <a:spLocks/>
          </p:cNvSpPr>
          <p:nvPr/>
        </p:nvSpPr>
        <p:spPr bwMode="auto">
          <a:xfrm>
            <a:off x="2411065" y="1303498"/>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12CD5AF3-7550-4601-98F2-1286DE815461}"/>
              </a:ext>
            </a:extLst>
          </p:cNvPr>
          <p:cNvSpPr>
            <a:spLocks/>
          </p:cNvSpPr>
          <p:nvPr/>
        </p:nvSpPr>
        <p:spPr bwMode="auto">
          <a:xfrm>
            <a:off x="3492829" y="1194171"/>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CE9BCEFA-6B16-456B-93BC-046FCA3BD53F}"/>
              </a:ext>
            </a:extLst>
          </p:cNvPr>
          <p:cNvSpPr>
            <a:spLocks/>
          </p:cNvSpPr>
          <p:nvPr/>
        </p:nvSpPr>
        <p:spPr bwMode="auto">
          <a:xfrm>
            <a:off x="4220718" y="1368231"/>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9">
            <a:extLst>
              <a:ext uri="{FF2B5EF4-FFF2-40B4-BE49-F238E27FC236}">
                <a16:creationId xmlns:a16="http://schemas.microsoft.com/office/drawing/2014/main" id="{02001A8F-3258-4A65-A87C-F7CE3480C2E2}"/>
              </a:ext>
            </a:extLst>
          </p:cNvPr>
          <p:cNvSpPr>
            <a:spLocks/>
          </p:cNvSpPr>
          <p:nvPr/>
        </p:nvSpPr>
        <p:spPr bwMode="auto">
          <a:xfrm>
            <a:off x="5060811" y="1174032"/>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a:extLst>
              <a:ext uri="{FF2B5EF4-FFF2-40B4-BE49-F238E27FC236}">
                <a16:creationId xmlns:a16="http://schemas.microsoft.com/office/drawing/2014/main" id="{B33D5439-AF60-4DE3-BF55-3DAFFF9042D4}"/>
              </a:ext>
            </a:extLst>
          </p:cNvPr>
          <p:cNvSpPr>
            <a:spLocks/>
          </p:cNvSpPr>
          <p:nvPr/>
        </p:nvSpPr>
        <p:spPr bwMode="auto">
          <a:xfrm>
            <a:off x="6129627" y="991340"/>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 name="Freeform 11">
            <a:extLst>
              <a:ext uri="{FF2B5EF4-FFF2-40B4-BE49-F238E27FC236}">
                <a16:creationId xmlns:a16="http://schemas.microsoft.com/office/drawing/2014/main" id="{E1EC36E1-7AAE-49AB-B5B4-EB8B26DEF2E2}"/>
              </a:ext>
            </a:extLst>
          </p:cNvPr>
          <p:cNvSpPr>
            <a:spLocks/>
          </p:cNvSpPr>
          <p:nvPr/>
        </p:nvSpPr>
        <p:spPr bwMode="auto">
          <a:xfrm>
            <a:off x="6021739" y="2546375"/>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a:extLst>
              <a:ext uri="{FF2B5EF4-FFF2-40B4-BE49-F238E27FC236}">
                <a16:creationId xmlns:a16="http://schemas.microsoft.com/office/drawing/2014/main" id="{4A8287BB-72F5-4580-AA6E-71E25E87117C}"/>
              </a:ext>
            </a:extLst>
          </p:cNvPr>
          <p:cNvSpPr>
            <a:spLocks/>
          </p:cNvSpPr>
          <p:nvPr/>
        </p:nvSpPr>
        <p:spPr bwMode="auto">
          <a:xfrm>
            <a:off x="5532644" y="2340667"/>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3">
            <a:extLst>
              <a:ext uri="{FF2B5EF4-FFF2-40B4-BE49-F238E27FC236}">
                <a16:creationId xmlns:a16="http://schemas.microsoft.com/office/drawing/2014/main" id="{1BA9F2C4-6F20-4EA5-80EE-AD21ADEB41A1}"/>
              </a:ext>
            </a:extLst>
          </p:cNvPr>
          <p:cNvSpPr>
            <a:spLocks/>
          </p:cNvSpPr>
          <p:nvPr/>
        </p:nvSpPr>
        <p:spPr bwMode="auto">
          <a:xfrm>
            <a:off x="4551576" y="1661688"/>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a:extLst>
              <a:ext uri="{FF2B5EF4-FFF2-40B4-BE49-F238E27FC236}">
                <a16:creationId xmlns:a16="http://schemas.microsoft.com/office/drawing/2014/main" id="{0FA527B4-B7C8-4B49-BB5A-00E416868545}"/>
              </a:ext>
            </a:extLst>
          </p:cNvPr>
          <p:cNvSpPr>
            <a:spLocks/>
          </p:cNvSpPr>
          <p:nvPr/>
        </p:nvSpPr>
        <p:spPr bwMode="auto">
          <a:xfrm>
            <a:off x="3963223" y="1617094"/>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5">
            <a:extLst>
              <a:ext uri="{FF2B5EF4-FFF2-40B4-BE49-F238E27FC236}">
                <a16:creationId xmlns:a16="http://schemas.microsoft.com/office/drawing/2014/main" id="{8E775785-0E80-4AF8-866E-646B0B9C5597}"/>
              </a:ext>
            </a:extLst>
          </p:cNvPr>
          <p:cNvSpPr>
            <a:spLocks/>
          </p:cNvSpPr>
          <p:nvPr/>
        </p:nvSpPr>
        <p:spPr bwMode="auto">
          <a:xfrm>
            <a:off x="3062713" y="2229902"/>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a:extLst>
              <a:ext uri="{FF2B5EF4-FFF2-40B4-BE49-F238E27FC236}">
                <a16:creationId xmlns:a16="http://schemas.microsoft.com/office/drawing/2014/main" id="{B4C50C0B-E7D0-4825-A8E7-970BE2AFF7EF}"/>
              </a:ext>
            </a:extLst>
          </p:cNvPr>
          <p:cNvSpPr>
            <a:spLocks/>
          </p:cNvSpPr>
          <p:nvPr/>
        </p:nvSpPr>
        <p:spPr bwMode="auto">
          <a:xfrm>
            <a:off x="1602619" y="1241642"/>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7">
            <a:extLst>
              <a:ext uri="{FF2B5EF4-FFF2-40B4-BE49-F238E27FC236}">
                <a16:creationId xmlns:a16="http://schemas.microsoft.com/office/drawing/2014/main" id="{C08FACEB-5715-48BF-870C-42BE5F9F66BB}"/>
              </a:ext>
            </a:extLst>
          </p:cNvPr>
          <p:cNvSpPr>
            <a:spLocks/>
          </p:cNvSpPr>
          <p:nvPr/>
        </p:nvSpPr>
        <p:spPr bwMode="auto">
          <a:xfrm>
            <a:off x="1651529" y="2307582"/>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a:extLst>
              <a:ext uri="{FF2B5EF4-FFF2-40B4-BE49-F238E27FC236}">
                <a16:creationId xmlns:a16="http://schemas.microsoft.com/office/drawing/2014/main" id="{8530AB7D-79EC-40CB-9057-10153F6B7069}"/>
              </a:ext>
            </a:extLst>
          </p:cNvPr>
          <p:cNvSpPr>
            <a:spLocks/>
          </p:cNvSpPr>
          <p:nvPr/>
        </p:nvSpPr>
        <p:spPr bwMode="auto">
          <a:xfrm>
            <a:off x="3452550" y="3400853"/>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9">
            <a:extLst>
              <a:ext uri="{FF2B5EF4-FFF2-40B4-BE49-F238E27FC236}">
                <a16:creationId xmlns:a16="http://schemas.microsoft.com/office/drawing/2014/main" id="{355DCAB3-442F-4B0F-A30E-8E406DFC11D5}"/>
              </a:ext>
            </a:extLst>
          </p:cNvPr>
          <p:cNvSpPr>
            <a:spLocks/>
          </p:cNvSpPr>
          <p:nvPr/>
        </p:nvSpPr>
        <p:spPr bwMode="auto">
          <a:xfrm>
            <a:off x="3540300" y="3415238"/>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a:extLst>
              <a:ext uri="{FF2B5EF4-FFF2-40B4-BE49-F238E27FC236}">
                <a16:creationId xmlns:a16="http://schemas.microsoft.com/office/drawing/2014/main" id="{E342B390-10FB-40D2-9C13-F529DD0C63CE}"/>
              </a:ext>
            </a:extLst>
          </p:cNvPr>
          <p:cNvSpPr>
            <a:spLocks/>
          </p:cNvSpPr>
          <p:nvPr/>
        </p:nvSpPr>
        <p:spPr bwMode="auto">
          <a:xfrm>
            <a:off x="4452318" y="2858533"/>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
            <a:extLst>
              <a:ext uri="{FF2B5EF4-FFF2-40B4-BE49-F238E27FC236}">
                <a16:creationId xmlns:a16="http://schemas.microsoft.com/office/drawing/2014/main" id="{A2CD4776-7936-4E08-AF5D-2D93E57EEF82}"/>
              </a:ext>
            </a:extLst>
          </p:cNvPr>
          <p:cNvSpPr>
            <a:spLocks/>
          </p:cNvSpPr>
          <p:nvPr/>
        </p:nvSpPr>
        <p:spPr bwMode="auto">
          <a:xfrm>
            <a:off x="4768792" y="3294403"/>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rgbClr val="599F40"/>
              </a:solidFill>
            </a:endParaRPr>
          </a:p>
        </p:txBody>
      </p:sp>
      <p:sp>
        <p:nvSpPr>
          <p:cNvPr id="22" name="Freeform 22">
            <a:extLst>
              <a:ext uri="{FF2B5EF4-FFF2-40B4-BE49-F238E27FC236}">
                <a16:creationId xmlns:a16="http://schemas.microsoft.com/office/drawing/2014/main" id="{E3CC7E5D-E715-445F-81D9-C3403C8AAC9A}"/>
              </a:ext>
            </a:extLst>
          </p:cNvPr>
          <p:cNvSpPr>
            <a:spLocks/>
          </p:cNvSpPr>
          <p:nvPr/>
        </p:nvSpPr>
        <p:spPr bwMode="auto">
          <a:xfrm>
            <a:off x="3875474" y="4117234"/>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3">
            <a:extLst>
              <a:ext uri="{FF2B5EF4-FFF2-40B4-BE49-F238E27FC236}">
                <a16:creationId xmlns:a16="http://schemas.microsoft.com/office/drawing/2014/main" id="{AE919C6A-EB9E-4C35-BA3C-5C2DCFA03344}"/>
              </a:ext>
            </a:extLst>
          </p:cNvPr>
          <p:cNvSpPr>
            <a:spLocks/>
          </p:cNvSpPr>
          <p:nvPr/>
        </p:nvSpPr>
        <p:spPr bwMode="auto">
          <a:xfrm>
            <a:off x="2631158" y="3790691"/>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a:extLst>
              <a:ext uri="{FF2B5EF4-FFF2-40B4-BE49-F238E27FC236}">
                <a16:creationId xmlns:a16="http://schemas.microsoft.com/office/drawing/2014/main" id="{DAFE8A77-B442-455C-8136-8545B3824E1C}"/>
              </a:ext>
            </a:extLst>
          </p:cNvPr>
          <p:cNvSpPr>
            <a:spLocks/>
          </p:cNvSpPr>
          <p:nvPr/>
        </p:nvSpPr>
        <p:spPr bwMode="auto">
          <a:xfrm>
            <a:off x="1176819" y="2985122"/>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5">
            <a:extLst>
              <a:ext uri="{FF2B5EF4-FFF2-40B4-BE49-F238E27FC236}">
                <a16:creationId xmlns:a16="http://schemas.microsoft.com/office/drawing/2014/main" id="{F3FBACDD-47D1-41E6-B218-DF77B4112C9E}"/>
              </a:ext>
            </a:extLst>
          </p:cNvPr>
          <p:cNvSpPr>
            <a:spLocks/>
          </p:cNvSpPr>
          <p:nvPr/>
        </p:nvSpPr>
        <p:spPr bwMode="auto">
          <a:xfrm>
            <a:off x="1143733" y="3536074"/>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a:extLst>
              <a:ext uri="{FF2B5EF4-FFF2-40B4-BE49-F238E27FC236}">
                <a16:creationId xmlns:a16="http://schemas.microsoft.com/office/drawing/2014/main" id="{3EFCB449-8C5A-43AB-AAF7-0160B60E6423}"/>
              </a:ext>
            </a:extLst>
          </p:cNvPr>
          <p:cNvSpPr>
            <a:spLocks/>
          </p:cNvSpPr>
          <p:nvPr/>
        </p:nvSpPr>
        <p:spPr bwMode="auto">
          <a:xfrm>
            <a:off x="1916216" y="4151758"/>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7">
            <a:extLst>
              <a:ext uri="{FF2B5EF4-FFF2-40B4-BE49-F238E27FC236}">
                <a16:creationId xmlns:a16="http://schemas.microsoft.com/office/drawing/2014/main" id="{D1539D78-D88E-4B29-AB62-53C8BF5348C9}"/>
              </a:ext>
            </a:extLst>
          </p:cNvPr>
          <p:cNvSpPr>
            <a:spLocks/>
          </p:cNvSpPr>
          <p:nvPr/>
        </p:nvSpPr>
        <p:spPr bwMode="auto">
          <a:xfrm>
            <a:off x="2373664" y="4141689"/>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a:extLst>
              <a:ext uri="{FF2B5EF4-FFF2-40B4-BE49-F238E27FC236}">
                <a16:creationId xmlns:a16="http://schemas.microsoft.com/office/drawing/2014/main" id="{0B94B157-7FED-4A9B-AC91-26219A359870}"/>
              </a:ext>
            </a:extLst>
          </p:cNvPr>
          <p:cNvSpPr>
            <a:spLocks/>
          </p:cNvSpPr>
          <p:nvPr/>
        </p:nvSpPr>
        <p:spPr bwMode="auto">
          <a:xfrm>
            <a:off x="2098907" y="4345958"/>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9">
            <a:extLst>
              <a:ext uri="{FF2B5EF4-FFF2-40B4-BE49-F238E27FC236}">
                <a16:creationId xmlns:a16="http://schemas.microsoft.com/office/drawing/2014/main" id="{DED1DCC9-AC9F-474A-A2A5-D5D72075C475}"/>
              </a:ext>
            </a:extLst>
          </p:cNvPr>
          <p:cNvSpPr>
            <a:spLocks/>
          </p:cNvSpPr>
          <p:nvPr/>
        </p:nvSpPr>
        <p:spPr bwMode="auto">
          <a:xfrm>
            <a:off x="2458536" y="4435146"/>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a:extLst>
              <a:ext uri="{FF2B5EF4-FFF2-40B4-BE49-F238E27FC236}">
                <a16:creationId xmlns:a16="http://schemas.microsoft.com/office/drawing/2014/main" id="{ABDBF1E8-A6F7-4393-A438-77073322CE20}"/>
              </a:ext>
            </a:extLst>
          </p:cNvPr>
          <p:cNvSpPr>
            <a:spLocks/>
          </p:cNvSpPr>
          <p:nvPr/>
        </p:nvSpPr>
        <p:spPr bwMode="auto">
          <a:xfrm>
            <a:off x="3370555" y="4879647"/>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
            <a:extLst>
              <a:ext uri="{FF2B5EF4-FFF2-40B4-BE49-F238E27FC236}">
                <a16:creationId xmlns:a16="http://schemas.microsoft.com/office/drawing/2014/main" id="{B7249425-E8F6-48AA-A756-918E9098B54D}"/>
              </a:ext>
            </a:extLst>
          </p:cNvPr>
          <p:cNvSpPr>
            <a:spLocks/>
          </p:cNvSpPr>
          <p:nvPr/>
        </p:nvSpPr>
        <p:spPr bwMode="auto">
          <a:xfrm>
            <a:off x="3538861" y="4708464"/>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2">
            <a:extLst>
              <a:ext uri="{FF2B5EF4-FFF2-40B4-BE49-F238E27FC236}">
                <a16:creationId xmlns:a16="http://schemas.microsoft.com/office/drawing/2014/main" id="{57A11146-8274-4FAE-88A4-6E1F3D5B2E49}"/>
              </a:ext>
            </a:extLst>
          </p:cNvPr>
          <p:cNvSpPr>
            <a:spLocks/>
          </p:cNvSpPr>
          <p:nvPr/>
        </p:nvSpPr>
        <p:spPr bwMode="auto">
          <a:xfrm>
            <a:off x="3879789" y="4881085"/>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3">
            <a:extLst>
              <a:ext uri="{FF2B5EF4-FFF2-40B4-BE49-F238E27FC236}">
                <a16:creationId xmlns:a16="http://schemas.microsoft.com/office/drawing/2014/main" id="{81078C68-88E3-4DE2-8579-F5E2F520A877}"/>
              </a:ext>
            </a:extLst>
          </p:cNvPr>
          <p:cNvSpPr>
            <a:spLocks noEditPoints="1"/>
          </p:cNvSpPr>
          <p:nvPr/>
        </p:nvSpPr>
        <p:spPr bwMode="auto">
          <a:xfrm>
            <a:off x="4050973" y="4826422"/>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4">
            <a:extLst>
              <a:ext uri="{FF2B5EF4-FFF2-40B4-BE49-F238E27FC236}">
                <a16:creationId xmlns:a16="http://schemas.microsoft.com/office/drawing/2014/main" id="{52F21D98-B47C-4B8F-9723-389691C37296}"/>
              </a:ext>
            </a:extLst>
          </p:cNvPr>
          <p:cNvSpPr>
            <a:spLocks noEditPoints="1"/>
          </p:cNvSpPr>
          <p:nvPr/>
        </p:nvSpPr>
        <p:spPr bwMode="auto">
          <a:xfrm>
            <a:off x="3835195" y="5600343"/>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5">
            <a:extLst>
              <a:ext uri="{FF2B5EF4-FFF2-40B4-BE49-F238E27FC236}">
                <a16:creationId xmlns:a16="http://schemas.microsoft.com/office/drawing/2014/main" id="{4E5FDED1-6A5F-468B-9FF9-10DC7DC32F55}"/>
              </a:ext>
            </a:extLst>
          </p:cNvPr>
          <p:cNvSpPr>
            <a:spLocks/>
          </p:cNvSpPr>
          <p:nvPr/>
        </p:nvSpPr>
        <p:spPr bwMode="auto">
          <a:xfrm>
            <a:off x="3656819" y="5305447"/>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6">
            <a:extLst>
              <a:ext uri="{FF2B5EF4-FFF2-40B4-BE49-F238E27FC236}">
                <a16:creationId xmlns:a16="http://schemas.microsoft.com/office/drawing/2014/main" id="{0BC30B8E-955B-4F50-9B29-FCAB4C155B85}"/>
              </a:ext>
            </a:extLst>
          </p:cNvPr>
          <p:cNvSpPr>
            <a:spLocks/>
          </p:cNvSpPr>
          <p:nvPr/>
        </p:nvSpPr>
        <p:spPr bwMode="auto">
          <a:xfrm>
            <a:off x="3373432" y="5364427"/>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7">
            <a:extLst>
              <a:ext uri="{FF2B5EF4-FFF2-40B4-BE49-F238E27FC236}">
                <a16:creationId xmlns:a16="http://schemas.microsoft.com/office/drawing/2014/main" id="{D69EE56E-BC41-490E-ACF2-F533792B9BCD}"/>
              </a:ext>
            </a:extLst>
          </p:cNvPr>
          <p:cNvSpPr>
            <a:spLocks noEditPoints="1"/>
          </p:cNvSpPr>
          <p:nvPr/>
        </p:nvSpPr>
        <p:spPr bwMode="auto">
          <a:xfrm>
            <a:off x="3238211" y="5482385"/>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8">
            <a:extLst>
              <a:ext uri="{FF2B5EF4-FFF2-40B4-BE49-F238E27FC236}">
                <a16:creationId xmlns:a16="http://schemas.microsoft.com/office/drawing/2014/main" id="{9A285F9F-F4FC-4172-8B4F-B04AB25438DD}"/>
              </a:ext>
            </a:extLst>
          </p:cNvPr>
          <p:cNvSpPr>
            <a:spLocks noEditPoints="1"/>
          </p:cNvSpPr>
          <p:nvPr/>
        </p:nvSpPr>
        <p:spPr bwMode="auto">
          <a:xfrm>
            <a:off x="2662805" y="5679461"/>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9">
            <a:extLst>
              <a:ext uri="{FF2B5EF4-FFF2-40B4-BE49-F238E27FC236}">
                <a16:creationId xmlns:a16="http://schemas.microsoft.com/office/drawing/2014/main" id="{1ABEA0E7-8B15-47F9-A067-60D64539B43A}"/>
              </a:ext>
            </a:extLst>
          </p:cNvPr>
          <p:cNvSpPr>
            <a:spLocks noEditPoints="1"/>
          </p:cNvSpPr>
          <p:nvPr/>
        </p:nvSpPr>
        <p:spPr bwMode="auto">
          <a:xfrm>
            <a:off x="2436958" y="5049392"/>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0">
            <a:extLst>
              <a:ext uri="{FF2B5EF4-FFF2-40B4-BE49-F238E27FC236}">
                <a16:creationId xmlns:a16="http://schemas.microsoft.com/office/drawing/2014/main" id="{77258645-E597-4DC7-9720-8AAF26982714}"/>
              </a:ext>
            </a:extLst>
          </p:cNvPr>
          <p:cNvSpPr>
            <a:spLocks noEditPoints="1"/>
          </p:cNvSpPr>
          <p:nvPr/>
        </p:nvSpPr>
        <p:spPr bwMode="auto">
          <a:xfrm>
            <a:off x="1166749" y="4938626"/>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1">
            <a:extLst>
              <a:ext uri="{FF2B5EF4-FFF2-40B4-BE49-F238E27FC236}">
                <a16:creationId xmlns:a16="http://schemas.microsoft.com/office/drawing/2014/main" id="{CB756596-5032-4C48-8872-6708300593A9}"/>
              </a:ext>
            </a:extLst>
          </p:cNvPr>
          <p:cNvSpPr>
            <a:spLocks/>
          </p:cNvSpPr>
          <p:nvPr/>
        </p:nvSpPr>
        <p:spPr bwMode="auto">
          <a:xfrm>
            <a:off x="1153803" y="4230876"/>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TextBox 41">
            <a:extLst>
              <a:ext uri="{FF2B5EF4-FFF2-40B4-BE49-F238E27FC236}">
                <a16:creationId xmlns:a16="http://schemas.microsoft.com/office/drawing/2014/main" id="{8C7C85C9-52F2-4B90-8669-C0CD2867634A}"/>
              </a:ext>
            </a:extLst>
          </p:cNvPr>
          <p:cNvSpPr txBox="1"/>
          <p:nvPr/>
        </p:nvSpPr>
        <p:spPr>
          <a:xfrm>
            <a:off x="5267711" y="3917749"/>
            <a:ext cx="773442" cy="523220"/>
          </a:xfrm>
          <a:prstGeom prst="rect">
            <a:avLst/>
          </a:prstGeom>
          <a:noFill/>
        </p:spPr>
        <p:txBody>
          <a:bodyPr wrap="square" rtlCol="0">
            <a:spAutoFit/>
          </a:bodyPr>
          <a:lstStyle/>
          <a:p>
            <a:pPr algn="ctr"/>
            <a:r>
              <a:rPr lang="en-US" sz="1400" dirty="0">
                <a:solidFill>
                  <a:schemeClr val="bg1"/>
                </a:solidFill>
              </a:rPr>
              <a:t>Taraba</a:t>
            </a:r>
          </a:p>
          <a:p>
            <a:pPr algn="ctr"/>
            <a:r>
              <a:rPr lang="en-US" sz="1400" dirty="0">
                <a:solidFill>
                  <a:schemeClr val="bg1"/>
                </a:solidFill>
              </a:rPr>
              <a:t>50%</a:t>
            </a:r>
            <a:endParaRPr lang="en-US" sz="1600" dirty="0">
              <a:solidFill>
                <a:schemeClr val="bg1"/>
              </a:solidFill>
            </a:endParaRPr>
          </a:p>
        </p:txBody>
      </p:sp>
      <p:sp>
        <p:nvSpPr>
          <p:cNvPr id="43" name="TextBox 42">
            <a:extLst>
              <a:ext uri="{FF2B5EF4-FFF2-40B4-BE49-F238E27FC236}">
                <a16:creationId xmlns:a16="http://schemas.microsoft.com/office/drawing/2014/main" id="{3D245703-577F-47FA-B432-F992193AB0B3}"/>
              </a:ext>
            </a:extLst>
          </p:cNvPr>
          <p:cNvSpPr txBox="1"/>
          <p:nvPr/>
        </p:nvSpPr>
        <p:spPr>
          <a:xfrm>
            <a:off x="4628300" y="3376079"/>
            <a:ext cx="889722" cy="523220"/>
          </a:xfrm>
          <a:prstGeom prst="rect">
            <a:avLst/>
          </a:prstGeom>
          <a:noFill/>
        </p:spPr>
        <p:txBody>
          <a:bodyPr wrap="square" rtlCol="0">
            <a:spAutoFit/>
          </a:bodyPr>
          <a:lstStyle/>
          <a:p>
            <a:pPr algn="ctr"/>
            <a:r>
              <a:rPr lang="en-US" sz="1400" dirty="0">
                <a:solidFill>
                  <a:schemeClr val="bg1"/>
                </a:solidFill>
              </a:rPr>
              <a:t>Plateau</a:t>
            </a:r>
          </a:p>
          <a:p>
            <a:pPr algn="ctr"/>
            <a:r>
              <a:rPr lang="en-US" sz="1400" dirty="0">
                <a:solidFill>
                  <a:schemeClr val="bg1"/>
                </a:solidFill>
              </a:rPr>
              <a:t>67%</a:t>
            </a:r>
            <a:endParaRPr lang="en-US" sz="1600" dirty="0">
              <a:solidFill>
                <a:schemeClr val="bg1"/>
              </a:solidFill>
            </a:endParaRPr>
          </a:p>
        </p:txBody>
      </p:sp>
      <p:sp>
        <p:nvSpPr>
          <p:cNvPr id="44" name="TextBox 43">
            <a:extLst>
              <a:ext uri="{FF2B5EF4-FFF2-40B4-BE49-F238E27FC236}">
                <a16:creationId xmlns:a16="http://schemas.microsoft.com/office/drawing/2014/main" id="{C4C9E098-2D64-4B0E-B5C5-BE473CE8C81B}"/>
              </a:ext>
            </a:extLst>
          </p:cNvPr>
          <p:cNvSpPr txBox="1"/>
          <p:nvPr/>
        </p:nvSpPr>
        <p:spPr>
          <a:xfrm>
            <a:off x="5864222" y="3196584"/>
            <a:ext cx="1347889" cy="523220"/>
          </a:xfrm>
          <a:prstGeom prst="rect">
            <a:avLst/>
          </a:prstGeom>
          <a:noFill/>
        </p:spPr>
        <p:txBody>
          <a:bodyPr wrap="square" rtlCol="0">
            <a:spAutoFit/>
          </a:bodyPr>
          <a:lstStyle/>
          <a:p>
            <a:pPr algn="ctr"/>
            <a:r>
              <a:rPr lang="en-US" sz="1400" dirty="0">
                <a:solidFill>
                  <a:schemeClr val="bg1"/>
                </a:solidFill>
              </a:rPr>
              <a:t>Adamawa</a:t>
            </a:r>
          </a:p>
          <a:p>
            <a:pPr algn="ctr"/>
            <a:r>
              <a:rPr lang="en-US" sz="1400" dirty="0">
                <a:solidFill>
                  <a:schemeClr val="bg1"/>
                </a:solidFill>
              </a:rPr>
              <a:t>60%</a:t>
            </a:r>
          </a:p>
        </p:txBody>
      </p:sp>
      <p:sp>
        <p:nvSpPr>
          <p:cNvPr id="45" name="TextBox 44">
            <a:extLst>
              <a:ext uri="{FF2B5EF4-FFF2-40B4-BE49-F238E27FC236}">
                <a16:creationId xmlns:a16="http://schemas.microsoft.com/office/drawing/2014/main" id="{08DECFB0-1389-49AB-A80B-0A6B321F1F32}"/>
              </a:ext>
            </a:extLst>
          </p:cNvPr>
          <p:cNvSpPr txBox="1"/>
          <p:nvPr/>
        </p:nvSpPr>
        <p:spPr>
          <a:xfrm>
            <a:off x="4740174" y="2623058"/>
            <a:ext cx="889722" cy="523220"/>
          </a:xfrm>
          <a:prstGeom prst="rect">
            <a:avLst/>
          </a:prstGeom>
          <a:noFill/>
        </p:spPr>
        <p:txBody>
          <a:bodyPr wrap="square" rtlCol="0">
            <a:spAutoFit/>
          </a:bodyPr>
          <a:lstStyle/>
          <a:p>
            <a:pPr algn="ctr"/>
            <a:r>
              <a:rPr lang="en-US" sz="1400" dirty="0">
                <a:solidFill>
                  <a:schemeClr val="bg1"/>
                </a:solidFill>
              </a:rPr>
              <a:t>Bauchi</a:t>
            </a:r>
          </a:p>
          <a:p>
            <a:pPr algn="ctr"/>
            <a:r>
              <a:rPr lang="en-US" sz="1400" dirty="0">
                <a:solidFill>
                  <a:schemeClr val="bg1"/>
                </a:solidFill>
              </a:rPr>
              <a:t>64%</a:t>
            </a:r>
            <a:endParaRPr lang="en-US" sz="1600" dirty="0">
              <a:solidFill>
                <a:schemeClr val="bg1"/>
              </a:solidFill>
            </a:endParaRPr>
          </a:p>
        </p:txBody>
      </p:sp>
      <p:sp>
        <p:nvSpPr>
          <p:cNvPr id="46" name="TextBox 45">
            <a:extLst>
              <a:ext uri="{FF2B5EF4-FFF2-40B4-BE49-F238E27FC236}">
                <a16:creationId xmlns:a16="http://schemas.microsoft.com/office/drawing/2014/main" id="{ED9C5DD5-3760-432D-8FF2-8C5752993B17}"/>
              </a:ext>
            </a:extLst>
          </p:cNvPr>
          <p:cNvSpPr txBox="1"/>
          <p:nvPr/>
        </p:nvSpPr>
        <p:spPr>
          <a:xfrm>
            <a:off x="5459281" y="2530333"/>
            <a:ext cx="773442" cy="523220"/>
          </a:xfrm>
          <a:prstGeom prst="rect">
            <a:avLst/>
          </a:prstGeom>
          <a:noFill/>
        </p:spPr>
        <p:txBody>
          <a:bodyPr wrap="square" rtlCol="0">
            <a:spAutoFit/>
          </a:bodyPr>
          <a:lstStyle/>
          <a:p>
            <a:pPr algn="ctr"/>
            <a:r>
              <a:rPr lang="en-US" sz="1400" dirty="0">
                <a:solidFill>
                  <a:schemeClr val="bg1"/>
                </a:solidFill>
              </a:rPr>
              <a:t>Gombe</a:t>
            </a:r>
          </a:p>
          <a:p>
            <a:pPr algn="ctr"/>
            <a:r>
              <a:rPr lang="en-US" sz="1400" dirty="0">
                <a:solidFill>
                  <a:schemeClr val="bg1"/>
                </a:solidFill>
              </a:rPr>
              <a:t>    74%</a:t>
            </a:r>
            <a:endParaRPr lang="en-US" sz="1600" dirty="0">
              <a:solidFill>
                <a:schemeClr val="bg1"/>
              </a:solidFill>
            </a:endParaRPr>
          </a:p>
        </p:txBody>
      </p:sp>
      <p:sp>
        <p:nvSpPr>
          <p:cNvPr id="47" name="TextBox 46">
            <a:extLst>
              <a:ext uri="{FF2B5EF4-FFF2-40B4-BE49-F238E27FC236}">
                <a16:creationId xmlns:a16="http://schemas.microsoft.com/office/drawing/2014/main" id="{F74D0179-068E-41C4-9762-98C5FABE2C36}"/>
              </a:ext>
            </a:extLst>
          </p:cNvPr>
          <p:cNvSpPr txBox="1"/>
          <p:nvPr/>
        </p:nvSpPr>
        <p:spPr>
          <a:xfrm>
            <a:off x="6775521" y="1797021"/>
            <a:ext cx="773442" cy="523220"/>
          </a:xfrm>
          <a:prstGeom prst="rect">
            <a:avLst/>
          </a:prstGeom>
          <a:noFill/>
        </p:spPr>
        <p:txBody>
          <a:bodyPr wrap="square" rtlCol="0">
            <a:spAutoFit/>
          </a:bodyPr>
          <a:lstStyle/>
          <a:p>
            <a:pPr algn="ctr"/>
            <a:r>
              <a:rPr lang="en-US" sz="1400" dirty="0" err="1"/>
              <a:t>Borno</a:t>
            </a:r>
            <a:endParaRPr lang="en-US" sz="1400" dirty="0"/>
          </a:p>
          <a:p>
            <a:pPr algn="ctr"/>
            <a:r>
              <a:rPr lang="en-US" sz="1400" dirty="0"/>
              <a:t>25%</a:t>
            </a:r>
            <a:endParaRPr lang="en-US" sz="1600" dirty="0"/>
          </a:p>
        </p:txBody>
      </p:sp>
      <p:sp>
        <p:nvSpPr>
          <p:cNvPr id="48" name="TextBox 47">
            <a:extLst>
              <a:ext uri="{FF2B5EF4-FFF2-40B4-BE49-F238E27FC236}">
                <a16:creationId xmlns:a16="http://schemas.microsoft.com/office/drawing/2014/main" id="{872B56AD-025C-4746-8C7C-F4E5D28B0AD7}"/>
              </a:ext>
            </a:extLst>
          </p:cNvPr>
          <p:cNvSpPr txBox="1"/>
          <p:nvPr/>
        </p:nvSpPr>
        <p:spPr>
          <a:xfrm>
            <a:off x="5755615" y="1552426"/>
            <a:ext cx="773442" cy="523220"/>
          </a:xfrm>
          <a:prstGeom prst="rect">
            <a:avLst/>
          </a:prstGeom>
          <a:noFill/>
        </p:spPr>
        <p:txBody>
          <a:bodyPr wrap="square" rtlCol="0">
            <a:spAutoFit/>
          </a:bodyPr>
          <a:lstStyle/>
          <a:p>
            <a:pPr algn="ctr"/>
            <a:r>
              <a:rPr lang="en-US" sz="1400" dirty="0" err="1"/>
              <a:t>Yobe</a:t>
            </a:r>
            <a:endParaRPr lang="en-US" sz="1400" dirty="0"/>
          </a:p>
          <a:p>
            <a:pPr algn="ctr"/>
            <a:r>
              <a:rPr lang="en-US" sz="1400" dirty="0"/>
              <a:t>28%</a:t>
            </a:r>
            <a:endParaRPr lang="en-US" sz="1600" dirty="0"/>
          </a:p>
        </p:txBody>
      </p:sp>
      <p:sp>
        <p:nvSpPr>
          <p:cNvPr id="49" name="TextBox 48">
            <a:extLst>
              <a:ext uri="{FF2B5EF4-FFF2-40B4-BE49-F238E27FC236}">
                <a16:creationId xmlns:a16="http://schemas.microsoft.com/office/drawing/2014/main" id="{A80CD119-38D9-48AA-BF77-DF0480CD17DC}"/>
              </a:ext>
            </a:extLst>
          </p:cNvPr>
          <p:cNvSpPr txBox="1"/>
          <p:nvPr/>
        </p:nvSpPr>
        <p:spPr>
          <a:xfrm>
            <a:off x="4644121" y="1500090"/>
            <a:ext cx="773442" cy="523220"/>
          </a:xfrm>
          <a:prstGeom prst="rect">
            <a:avLst/>
          </a:prstGeom>
          <a:noFill/>
        </p:spPr>
        <p:txBody>
          <a:bodyPr wrap="square" rtlCol="0">
            <a:spAutoFit/>
          </a:bodyPr>
          <a:lstStyle/>
          <a:p>
            <a:pPr algn="ctr"/>
            <a:r>
              <a:rPr lang="en-US" sz="1400" dirty="0"/>
              <a:t>Jigawa</a:t>
            </a:r>
          </a:p>
          <a:p>
            <a:pPr algn="ctr"/>
            <a:r>
              <a:rPr lang="en-US" sz="1400" dirty="0"/>
              <a:t>13%</a:t>
            </a:r>
            <a:endParaRPr lang="en-US" sz="1600" dirty="0"/>
          </a:p>
        </p:txBody>
      </p:sp>
      <p:sp>
        <p:nvSpPr>
          <p:cNvPr id="50" name="TextBox 49">
            <a:extLst>
              <a:ext uri="{FF2B5EF4-FFF2-40B4-BE49-F238E27FC236}">
                <a16:creationId xmlns:a16="http://schemas.microsoft.com/office/drawing/2014/main" id="{3EF66835-A577-49C9-A95E-9CCF8F94FEF9}"/>
              </a:ext>
            </a:extLst>
          </p:cNvPr>
          <p:cNvSpPr txBox="1"/>
          <p:nvPr/>
        </p:nvSpPr>
        <p:spPr>
          <a:xfrm>
            <a:off x="4081033" y="1842654"/>
            <a:ext cx="773442" cy="523220"/>
          </a:xfrm>
          <a:prstGeom prst="rect">
            <a:avLst/>
          </a:prstGeom>
          <a:noFill/>
        </p:spPr>
        <p:txBody>
          <a:bodyPr wrap="square" rtlCol="0">
            <a:spAutoFit/>
          </a:bodyPr>
          <a:lstStyle/>
          <a:p>
            <a:pPr algn="ctr"/>
            <a:r>
              <a:rPr lang="en-US" sz="1400" dirty="0"/>
              <a:t>Kano</a:t>
            </a:r>
          </a:p>
          <a:p>
            <a:pPr algn="ctr"/>
            <a:r>
              <a:rPr lang="en-US" sz="1400" dirty="0"/>
              <a:t>17%</a:t>
            </a:r>
            <a:endParaRPr lang="en-US" sz="1600" dirty="0"/>
          </a:p>
        </p:txBody>
      </p:sp>
      <p:sp>
        <p:nvSpPr>
          <p:cNvPr id="51" name="TextBox 50">
            <a:extLst>
              <a:ext uri="{FF2B5EF4-FFF2-40B4-BE49-F238E27FC236}">
                <a16:creationId xmlns:a16="http://schemas.microsoft.com/office/drawing/2014/main" id="{9CFF6C5D-FC93-46FB-9BB7-0611C162AC5D}"/>
              </a:ext>
            </a:extLst>
          </p:cNvPr>
          <p:cNvSpPr txBox="1"/>
          <p:nvPr/>
        </p:nvSpPr>
        <p:spPr>
          <a:xfrm>
            <a:off x="3526920" y="1325224"/>
            <a:ext cx="773442" cy="523220"/>
          </a:xfrm>
          <a:prstGeom prst="rect">
            <a:avLst/>
          </a:prstGeom>
          <a:noFill/>
        </p:spPr>
        <p:txBody>
          <a:bodyPr wrap="square" rtlCol="0">
            <a:spAutoFit/>
          </a:bodyPr>
          <a:lstStyle/>
          <a:p>
            <a:pPr algn="ctr"/>
            <a:r>
              <a:rPr lang="en-US" sz="1400" dirty="0"/>
              <a:t>Katsina</a:t>
            </a:r>
          </a:p>
          <a:p>
            <a:pPr algn="ctr"/>
            <a:r>
              <a:rPr lang="en-US" sz="1400" dirty="0"/>
              <a:t>15%</a:t>
            </a:r>
            <a:endParaRPr lang="en-US" sz="1600" dirty="0"/>
          </a:p>
        </p:txBody>
      </p:sp>
      <p:sp>
        <p:nvSpPr>
          <p:cNvPr id="52" name="TextBox 51">
            <a:extLst>
              <a:ext uri="{FF2B5EF4-FFF2-40B4-BE49-F238E27FC236}">
                <a16:creationId xmlns:a16="http://schemas.microsoft.com/office/drawing/2014/main" id="{C8968170-B59B-4D24-9604-96E0B14D44B2}"/>
              </a:ext>
            </a:extLst>
          </p:cNvPr>
          <p:cNvSpPr txBox="1"/>
          <p:nvPr/>
        </p:nvSpPr>
        <p:spPr>
          <a:xfrm>
            <a:off x="2798632" y="1770613"/>
            <a:ext cx="773442" cy="523220"/>
          </a:xfrm>
          <a:prstGeom prst="rect">
            <a:avLst/>
          </a:prstGeom>
          <a:noFill/>
        </p:spPr>
        <p:txBody>
          <a:bodyPr wrap="square" rtlCol="0">
            <a:spAutoFit/>
          </a:bodyPr>
          <a:lstStyle/>
          <a:p>
            <a:pPr algn="ctr"/>
            <a:r>
              <a:rPr lang="en-US" sz="1400" dirty="0"/>
              <a:t>Zamfara</a:t>
            </a:r>
          </a:p>
          <a:p>
            <a:pPr algn="ctr"/>
            <a:r>
              <a:rPr lang="en-US" sz="1400" dirty="0"/>
              <a:t>23%</a:t>
            </a:r>
            <a:endParaRPr lang="en-US" sz="1600" dirty="0"/>
          </a:p>
        </p:txBody>
      </p:sp>
      <p:sp>
        <p:nvSpPr>
          <p:cNvPr id="53" name="TextBox 52">
            <a:extLst>
              <a:ext uri="{FF2B5EF4-FFF2-40B4-BE49-F238E27FC236}">
                <a16:creationId xmlns:a16="http://schemas.microsoft.com/office/drawing/2014/main" id="{0104D36F-F97F-4DA4-B41F-15773C47F0FB}"/>
              </a:ext>
            </a:extLst>
          </p:cNvPr>
          <p:cNvSpPr txBox="1"/>
          <p:nvPr/>
        </p:nvSpPr>
        <p:spPr>
          <a:xfrm>
            <a:off x="3622296" y="2503252"/>
            <a:ext cx="773442" cy="523220"/>
          </a:xfrm>
          <a:prstGeom prst="rect">
            <a:avLst/>
          </a:prstGeom>
          <a:noFill/>
        </p:spPr>
        <p:txBody>
          <a:bodyPr wrap="square" rtlCol="0">
            <a:spAutoFit/>
          </a:bodyPr>
          <a:lstStyle/>
          <a:p>
            <a:pPr algn="ctr"/>
            <a:r>
              <a:rPr lang="en-US" sz="1400" dirty="0">
                <a:solidFill>
                  <a:schemeClr val="bg1"/>
                </a:solidFill>
              </a:rPr>
              <a:t>Kaduna</a:t>
            </a:r>
          </a:p>
          <a:p>
            <a:pPr algn="ctr"/>
            <a:r>
              <a:rPr lang="en-US" sz="1400" dirty="0">
                <a:solidFill>
                  <a:schemeClr val="bg1"/>
                </a:solidFill>
              </a:rPr>
              <a:t>59%</a:t>
            </a:r>
            <a:endParaRPr lang="en-US" sz="1600" dirty="0">
              <a:solidFill>
                <a:schemeClr val="bg1"/>
              </a:solidFill>
            </a:endParaRPr>
          </a:p>
        </p:txBody>
      </p:sp>
      <p:sp>
        <p:nvSpPr>
          <p:cNvPr id="54" name="TextBox 53">
            <a:extLst>
              <a:ext uri="{FF2B5EF4-FFF2-40B4-BE49-F238E27FC236}">
                <a16:creationId xmlns:a16="http://schemas.microsoft.com/office/drawing/2014/main" id="{FA2A12C3-5781-4DCD-8502-4D511254CFCF}"/>
              </a:ext>
            </a:extLst>
          </p:cNvPr>
          <p:cNvSpPr txBox="1"/>
          <p:nvPr/>
        </p:nvSpPr>
        <p:spPr>
          <a:xfrm>
            <a:off x="3782288" y="3676060"/>
            <a:ext cx="991448" cy="523220"/>
          </a:xfrm>
          <a:prstGeom prst="rect">
            <a:avLst/>
          </a:prstGeom>
          <a:noFill/>
        </p:spPr>
        <p:txBody>
          <a:bodyPr wrap="square" rtlCol="0">
            <a:spAutoFit/>
          </a:bodyPr>
          <a:lstStyle/>
          <a:p>
            <a:pPr algn="ctr"/>
            <a:r>
              <a:rPr lang="en-US" sz="1400" dirty="0"/>
              <a:t>Nasarawa</a:t>
            </a:r>
          </a:p>
          <a:p>
            <a:pPr algn="ctr"/>
            <a:r>
              <a:rPr lang="en-US" sz="1400" dirty="0"/>
              <a:t>14%</a:t>
            </a:r>
            <a:endParaRPr lang="en-US" sz="1600" dirty="0"/>
          </a:p>
        </p:txBody>
      </p:sp>
      <p:sp>
        <p:nvSpPr>
          <p:cNvPr id="55" name="TextBox 54">
            <a:extLst>
              <a:ext uri="{FF2B5EF4-FFF2-40B4-BE49-F238E27FC236}">
                <a16:creationId xmlns:a16="http://schemas.microsoft.com/office/drawing/2014/main" id="{93689AC4-DF45-458A-9C67-6254105C60F4}"/>
              </a:ext>
            </a:extLst>
          </p:cNvPr>
          <p:cNvSpPr txBox="1"/>
          <p:nvPr/>
        </p:nvSpPr>
        <p:spPr>
          <a:xfrm>
            <a:off x="2436958" y="2791943"/>
            <a:ext cx="773442" cy="523220"/>
          </a:xfrm>
          <a:prstGeom prst="rect">
            <a:avLst/>
          </a:prstGeom>
          <a:noFill/>
        </p:spPr>
        <p:txBody>
          <a:bodyPr wrap="square" rtlCol="0">
            <a:spAutoFit/>
          </a:bodyPr>
          <a:lstStyle/>
          <a:p>
            <a:pPr algn="ctr"/>
            <a:r>
              <a:rPr lang="en-US" sz="1400" dirty="0">
                <a:solidFill>
                  <a:schemeClr val="bg1"/>
                </a:solidFill>
              </a:rPr>
              <a:t>Niger</a:t>
            </a:r>
          </a:p>
          <a:p>
            <a:pPr algn="ctr"/>
            <a:r>
              <a:rPr lang="en-US" sz="1400" dirty="0">
                <a:solidFill>
                  <a:schemeClr val="bg1"/>
                </a:solidFill>
              </a:rPr>
              <a:t>57%</a:t>
            </a:r>
            <a:endParaRPr lang="en-US" sz="1600" dirty="0">
              <a:solidFill>
                <a:schemeClr val="bg1"/>
              </a:solidFill>
            </a:endParaRPr>
          </a:p>
        </p:txBody>
      </p:sp>
      <p:sp>
        <p:nvSpPr>
          <p:cNvPr id="56" name="TextBox 55">
            <a:extLst>
              <a:ext uri="{FF2B5EF4-FFF2-40B4-BE49-F238E27FC236}">
                <a16:creationId xmlns:a16="http://schemas.microsoft.com/office/drawing/2014/main" id="{D93A1653-BB09-4E10-A7DE-314B6EBB1D64}"/>
              </a:ext>
            </a:extLst>
          </p:cNvPr>
          <p:cNvSpPr txBox="1"/>
          <p:nvPr/>
        </p:nvSpPr>
        <p:spPr>
          <a:xfrm>
            <a:off x="2245730" y="1067556"/>
            <a:ext cx="773442" cy="523220"/>
          </a:xfrm>
          <a:prstGeom prst="rect">
            <a:avLst/>
          </a:prstGeom>
          <a:noFill/>
        </p:spPr>
        <p:txBody>
          <a:bodyPr wrap="square" rtlCol="0">
            <a:spAutoFit/>
          </a:bodyPr>
          <a:lstStyle/>
          <a:p>
            <a:pPr algn="ctr"/>
            <a:r>
              <a:rPr lang="en-US" sz="1400" dirty="0">
                <a:solidFill>
                  <a:schemeClr val="bg1"/>
                </a:solidFill>
              </a:rPr>
              <a:t>Sokoto</a:t>
            </a:r>
          </a:p>
          <a:p>
            <a:pPr algn="ctr"/>
            <a:r>
              <a:rPr lang="en-US" sz="1400" dirty="0">
                <a:solidFill>
                  <a:schemeClr val="bg1"/>
                </a:solidFill>
              </a:rPr>
              <a:t>35%</a:t>
            </a:r>
            <a:endParaRPr lang="en-US" sz="1600" dirty="0">
              <a:solidFill>
                <a:schemeClr val="bg1"/>
              </a:solidFill>
            </a:endParaRPr>
          </a:p>
        </p:txBody>
      </p:sp>
      <p:sp>
        <p:nvSpPr>
          <p:cNvPr id="57" name="TextBox 56">
            <a:extLst>
              <a:ext uri="{FF2B5EF4-FFF2-40B4-BE49-F238E27FC236}">
                <a16:creationId xmlns:a16="http://schemas.microsoft.com/office/drawing/2014/main" id="{F0F4ADCE-902E-4820-9008-046E6A33380C}"/>
              </a:ext>
            </a:extLst>
          </p:cNvPr>
          <p:cNvSpPr txBox="1"/>
          <p:nvPr/>
        </p:nvSpPr>
        <p:spPr>
          <a:xfrm>
            <a:off x="1567979" y="1579851"/>
            <a:ext cx="773442" cy="523220"/>
          </a:xfrm>
          <a:prstGeom prst="rect">
            <a:avLst/>
          </a:prstGeom>
          <a:noFill/>
        </p:spPr>
        <p:txBody>
          <a:bodyPr wrap="square" rtlCol="0">
            <a:spAutoFit/>
          </a:bodyPr>
          <a:lstStyle/>
          <a:p>
            <a:pPr algn="ctr"/>
            <a:r>
              <a:rPr lang="en-US" sz="1400" dirty="0"/>
              <a:t>Kebbi</a:t>
            </a:r>
          </a:p>
          <a:p>
            <a:pPr algn="ctr"/>
            <a:r>
              <a:rPr lang="en-US" sz="1400" dirty="0"/>
              <a:t>16%</a:t>
            </a:r>
            <a:endParaRPr lang="en-US" sz="1600" dirty="0"/>
          </a:p>
        </p:txBody>
      </p:sp>
      <p:sp>
        <p:nvSpPr>
          <p:cNvPr id="58" name="TextBox 57">
            <a:extLst>
              <a:ext uri="{FF2B5EF4-FFF2-40B4-BE49-F238E27FC236}">
                <a16:creationId xmlns:a16="http://schemas.microsoft.com/office/drawing/2014/main" id="{2F500BF5-0747-4C8F-9998-9BB4FAE42406}"/>
              </a:ext>
            </a:extLst>
          </p:cNvPr>
          <p:cNvSpPr txBox="1"/>
          <p:nvPr/>
        </p:nvSpPr>
        <p:spPr>
          <a:xfrm>
            <a:off x="529887" y="2637657"/>
            <a:ext cx="938548" cy="523220"/>
          </a:xfrm>
          <a:prstGeom prst="rect">
            <a:avLst/>
          </a:prstGeom>
          <a:noFill/>
        </p:spPr>
        <p:txBody>
          <a:bodyPr wrap="square" rtlCol="0">
            <a:spAutoFit/>
          </a:bodyPr>
          <a:lstStyle/>
          <a:p>
            <a:pPr algn="ctr"/>
            <a:r>
              <a:rPr lang="en-US" sz="1400" dirty="0"/>
              <a:t>FCT-Abuja</a:t>
            </a:r>
          </a:p>
          <a:p>
            <a:pPr algn="ctr"/>
            <a:r>
              <a:rPr lang="en-US" sz="1400" dirty="0"/>
              <a:t>16%</a:t>
            </a:r>
            <a:endParaRPr lang="en-US" sz="1600" dirty="0"/>
          </a:p>
        </p:txBody>
      </p:sp>
      <p:sp>
        <p:nvSpPr>
          <p:cNvPr id="59" name="TextBox 58">
            <a:extLst>
              <a:ext uri="{FF2B5EF4-FFF2-40B4-BE49-F238E27FC236}">
                <a16:creationId xmlns:a16="http://schemas.microsoft.com/office/drawing/2014/main" id="{D53F37B7-3DDE-4AB0-A154-0372D1979035}"/>
              </a:ext>
            </a:extLst>
          </p:cNvPr>
          <p:cNvSpPr txBox="1"/>
          <p:nvPr/>
        </p:nvSpPr>
        <p:spPr>
          <a:xfrm>
            <a:off x="1982078" y="3564797"/>
            <a:ext cx="773442" cy="523220"/>
          </a:xfrm>
          <a:prstGeom prst="rect">
            <a:avLst/>
          </a:prstGeom>
          <a:noFill/>
        </p:spPr>
        <p:txBody>
          <a:bodyPr wrap="square" rtlCol="0">
            <a:spAutoFit/>
          </a:bodyPr>
          <a:lstStyle/>
          <a:p>
            <a:pPr algn="ctr"/>
            <a:r>
              <a:rPr lang="en-US" sz="1400" dirty="0" err="1">
                <a:solidFill>
                  <a:schemeClr val="bg1"/>
                </a:solidFill>
              </a:rPr>
              <a:t>Kwara</a:t>
            </a:r>
            <a:endParaRPr lang="en-US" sz="1400" dirty="0">
              <a:solidFill>
                <a:schemeClr val="bg1"/>
              </a:solidFill>
            </a:endParaRPr>
          </a:p>
          <a:p>
            <a:pPr algn="ctr"/>
            <a:r>
              <a:rPr lang="en-US" sz="1400" dirty="0">
                <a:solidFill>
                  <a:schemeClr val="bg1"/>
                </a:solidFill>
              </a:rPr>
              <a:t>37%</a:t>
            </a:r>
            <a:endParaRPr lang="en-US" sz="1600" dirty="0">
              <a:solidFill>
                <a:schemeClr val="bg1"/>
              </a:solidFill>
            </a:endParaRPr>
          </a:p>
        </p:txBody>
      </p:sp>
      <p:sp>
        <p:nvSpPr>
          <p:cNvPr id="60" name="TextBox 59">
            <a:extLst>
              <a:ext uri="{FF2B5EF4-FFF2-40B4-BE49-F238E27FC236}">
                <a16:creationId xmlns:a16="http://schemas.microsoft.com/office/drawing/2014/main" id="{748535CC-5BC8-46AC-BF5A-32B7A8385649}"/>
              </a:ext>
            </a:extLst>
          </p:cNvPr>
          <p:cNvSpPr txBox="1"/>
          <p:nvPr/>
        </p:nvSpPr>
        <p:spPr>
          <a:xfrm>
            <a:off x="1266007" y="3820142"/>
            <a:ext cx="773442" cy="523220"/>
          </a:xfrm>
          <a:prstGeom prst="rect">
            <a:avLst/>
          </a:prstGeom>
          <a:noFill/>
        </p:spPr>
        <p:txBody>
          <a:bodyPr wrap="square" rtlCol="0">
            <a:spAutoFit/>
          </a:bodyPr>
          <a:lstStyle/>
          <a:p>
            <a:pPr algn="ctr"/>
            <a:r>
              <a:rPr lang="en-US" sz="1400" dirty="0"/>
              <a:t>Oyo</a:t>
            </a:r>
          </a:p>
          <a:p>
            <a:pPr algn="ctr"/>
            <a:r>
              <a:rPr lang="en-US" sz="1400" dirty="0"/>
              <a:t>14%</a:t>
            </a:r>
            <a:endParaRPr lang="en-US" sz="1600" dirty="0"/>
          </a:p>
        </p:txBody>
      </p:sp>
      <p:sp>
        <p:nvSpPr>
          <p:cNvPr id="61" name="TextBox 60">
            <a:extLst>
              <a:ext uri="{FF2B5EF4-FFF2-40B4-BE49-F238E27FC236}">
                <a16:creationId xmlns:a16="http://schemas.microsoft.com/office/drawing/2014/main" id="{5BC79C9C-A3AB-4958-94DE-64EB348740D5}"/>
              </a:ext>
            </a:extLst>
          </p:cNvPr>
          <p:cNvSpPr txBox="1"/>
          <p:nvPr/>
        </p:nvSpPr>
        <p:spPr>
          <a:xfrm>
            <a:off x="4193386" y="4335988"/>
            <a:ext cx="773442" cy="523220"/>
          </a:xfrm>
          <a:prstGeom prst="rect">
            <a:avLst/>
          </a:prstGeom>
          <a:noFill/>
        </p:spPr>
        <p:txBody>
          <a:bodyPr wrap="square" rtlCol="0">
            <a:spAutoFit/>
          </a:bodyPr>
          <a:lstStyle/>
          <a:p>
            <a:pPr algn="ctr"/>
            <a:r>
              <a:rPr lang="en-US" sz="1400" dirty="0">
                <a:solidFill>
                  <a:schemeClr val="bg1"/>
                </a:solidFill>
              </a:rPr>
              <a:t>Benue</a:t>
            </a:r>
          </a:p>
          <a:p>
            <a:pPr algn="ctr"/>
            <a:r>
              <a:rPr lang="en-US" sz="1400" dirty="0">
                <a:solidFill>
                  <a:schemeClr val="bg1"/>
                </a:solidFill>
              </a:rPr>
              <a:t>53%</a:t>
            </a:r>
            <a:endParaRPr lang="en-US" sz="1600" dirty="0">
              <a:solidFill>
                <a:schemeClr val="bg1"/>
              </a:solidFill>
            </a:endParaRPr>
          </a:p>
        </p:txBody>
      </p:sp>
      <p:sp>
        <p:nvSpPr>
          <p:cNvPr id="62" name="TextBox 61">
            <a:extLst>
              <a:ext uri="{FF2B5EF4-FFF2-40B4-BE49-F238E27FC236}">
                <a16:creationId xmlns:a16="http://schemas.microsoft.com/office/drawing/2014/main" id="{81B34493-CA92-4C1A-BE80-63320D87BF73}"/>
              </a:ext>
            </a:extLst>
          </p:cNvPr>
          <p:cNvSpPr txBox="1"/>
          <p:nvPr/>
        </p:nvSpPr>
        <p:spPr>
          <a:xfrm>
            <a:off x="2938339" y="4036616"/>
            <a:ext cx="773442" cy="523220"/>
          </a:xfrm>
          <a:prstGeom prst="rect">
            <a:avLst/>
          </a:prstGeom>
          <a:noFill/>
        </p:spPr>
        <p:txBody>
          <a:bodyPr wrap="square" rtlCol="0">
            <a:spAutoFit/>
          </a:bodyPr>
          <a:lstStyle/>
          <a:p>
            <a:pPr algn="ctr"/>
            <a:r>
              <a:rPr lang="en-US" sz="1400" dirty="0" err="1">
                <a:solidFill>
                  <a:schemeClr val="bg1"/>
                </a:solidFill>
              </a:rPr>
              <a:t>Kogi</a:t>
            </a:r>
            <a:endParaRPr lang="en-US" sz="1400" dirty="0">
              <a:solidFill>
                <a:schemeClr val="bg1"/>
              </a:solidFill>
            </a:endParaRPr>
          </a:p>
          <a:p>
            <a:pPr algn="ctr"/>
            <a:r>
              <a:rPr lang="en-US" sz="1400" dirty="0">
                <a:solidFill>
                  <a:schemeClr val="bg1"/>
                </a:solidFill>
              </a:rPr>
              <a:t>75%</a:t>
            </a:r>
            <a:endParaRPr lang="en-US" sz="1600" dirty="0">
              <a:solidFill>
                <a:schemeClr val="bg1"/>
              </a:solidFill>
            </a:endParaRPr>
          </a:p>
        </p:txBody>
      </p:sp>
      <p:sp>
        <p:nvSpPr>
          <p:cNvPr id="63" name="TextBox 62">
            <a:extLst>
              <a:ext uri="{FF2B5EF4-FFF2-40B4-BE49-F238E27FC236}">
                <a16:creationId xmlns:a16="http://schemas.microsoft.com/office/drawing/2014/main" id="{487A69C0-872C-4949-AAAC-BB1BA1D7AE26}"/>
              </a:ext>
            </a:extLst>
          </p:cNvPr>
          <p:cNvSpPr txBox="1"/>
          <p:nvPr/>
        </p:nvSpPr>
        <p:spPr>
          <a:xfrm>
            <a:off x="3982997" y="5272294"/>
            <a:ext cx="773442" cy="738664"/>
          </a:xfrm>
          <a:prstGeom prst="rect">
            <a:avLst/>
          </a:prstGeom>
          <a:noFill/>
        </p:spPr>
        <p:txBody>
          <a:bodyPr wrap="square" rtlCol="0">
            <a:spAutoFit/>
          </a:bodyPr>
          <a:lstStyle/>
          <a:p>
            <a:pPr algn="ctr"/>
            <a:r>
              <a:rPr lang="en-US" sz="1400" dirty="0">
                <a:solidFill>
                  <a:schemeClr val="bg1"/>
                </a:solidFill>
              </a:rPr>
              <a:t>Cross</a:t>
            </a:r>
          </a:p>
          <a:p>
            <a:pPr algn="ctr"/>
            <a:r>
              <a:rPr lang="en-US" sz="1400" dirty="0">
                <a:solidFill>
                  <a:schemeClr val="bg1"/>
                </a:solidFill>
              </a:rPr>
              <a:t>River</a:t>
            </a:r>
          </a:p>
          <a:p>
            <a:pPr algn="ctr"/>
            <a:r>
              <a:rPr lang="en-US" sz="1400" dirty="0">
                <a:solidFill>
                  <a:schemeClr val="bg1"/>
                </a:solidFill>
              </a:rPr>
              <a:t>39%</a:t>
            </a:r>
            <a:endParaRPr lang="en-US" sz="1600" dirty="0">
              <a:solidFill>
                <a:schemeClr val="bg1"/>
              </a:solidFill>
            </a:endParaRPr>
          </a:p>
        </p:txBody>
      </p:sp>
      <p:sp>
        <p:nvSpPr>
          <p:cNvPr id="64" name="TextBox 63">
            <a:extLst>
              <a:ext uri="{FF2B5EF4-FFF2-40B4-BE49-F238E27FC236}">
                <a16:creationId xmlns:a16="http://schemas.microsoft.com/office/drawing/2014/main" id="{AFA2888D-9B21-4CF9-997E-C8AE21930562}"/>
              </a:ext>
            </a:extLst>
          </p:cNvPr>
          <p:cNvSpPr txBox="1"/>
          <p:nvPr/>
        </p:nvSpPr>
        <p:spPr>
          <a:xfrm>
            <a:off x="4204593" y="6033737"/>
            <a:ext cx="1033129" cy="523220"/>
          </a:xfrm>
          <a:prstGeom prst="rect">
            <a:avLst/>
          </a:prstGeom>
          <a:noFill/>
        </p:spPr>
        <p:txBody>
          <a:bodyPr wrap="square" rtlCol="0">
            <a:spAutoFit/>
          </a:bodyPr>
          <a:lstStyle/>
          <a:p>
            <a:pPr algn="ctr"/>
            <a:r>
              <a:rPr lang="en-US" sz="1400" dirty="0" err="1"/>
              <a:t>Akwa</a:t>
            </a:r>
            <a:r>
              <a:rPr lang="en-US" sz="1400" dirty="0"/>
              <a:t> Ibom</a:t>
            </a:r>
          </a:p>
          <a:p>
            <a:pPr algn="ctr"/>
            <a:r>
              <a:rPr lang="en-US" sz="1400" dirty="0"/>
              <a:t>42%</a:t>
            </a:r>
            <a:endParaRPr lang="en-US" sz="1600" dirty="0"/>
          </a:p>
        </p:txBody>
      </p:sp>
      <p:sp>
        <p:nvSpPr>
          <p:cNvPr id="65" name="TextBox 64">
            <a:extLst>
              <a:ext uri="{FF2B5EF4-FFF2-40B4-BE49-F238E27FC236}">
                <a16:creationId xmlns:a16="http://schemas.microsoft.com/office/drawing/2014/main" id="{238B26F4-8855-4A47-8062-506460B60EE4}"/>
              </a:ext>
            </a:extLst>
          </p:cNvPr>
          <p:cNvSpPr txBox="1"/>
          <p:nvPr/>
        </p:nvSpPr>
        <p:spPr>
          <a:xfrm>
            <a:off x="3322606" y="5301332"/>
            <a:ext cx="582069" cy="523220"/>
          </a:xfrm>
          <a:prstGeom prst="rect">
            <a:avLst/>
          </a:prstGeom>
          <a:noFill/>
        </p:spPr>
        <p:txBody>
          <a:bodyPr wrap="square" rtlCol="0">
            <a:spAutoFit/>
          </a:bodyPr>
          <a:lstStyle/>
          <a:p>
            <a:pPr algn="ctr"/>
            <a:r>
              <a:rPr lang="en-US" sz="1400" dirty="0">
                <a:solidFill>
                  <a:schemeClr val="bg1"/>
                </a:solidFill>
              </a:rPr>
              <a:t> Imo</a:t>
            </a:r>
          </a:p>
          <a:p>
            <a:pPr algn="ctr"/>
            <a:r>
              <a:rPr lang="en-US" sz="1400" dirty="0">
                <a:solidFill>
                  <a:schemeClr val="bg1"/>
                </a:solidFill>
              </a:rPr>
              <a:t>42%</a:t>
            </a:r>
            <a:endParaRPr lang="en-US" sz="1600" dirty="0">
              <a:solidFill>
                <a:schemeClr val="bg1"/>
              </a:solidFill>
            </a:endParaRPr>
          </a:p>
        </p:txBody>
      </p:sp>
      <p:sp>
        <p:nvSpPr>
          <p:cNvPr id="66" name="TextBox 65">
            <a:extLst>
              <a:ext uri="{FF2B5EF4-FFF2-40B4-BE49-F238E27FC236}">
                <a16:creationId xmlns:a16="http://schemas.microsoft.com/office/drawing/2014/main" id="{42D612B6-5E30-465F-B0CD-3D04E89A50FB}"/>
              </a:ext>
            </a:extLst>
          </p:cNvPr>
          <p:cNvSpPr txBox="1"/>
          <p:nvPr/>
        </p:nvSpPr>
        <p:spPr>
          <a:xfrm>
            <a:off x="1074121" y="4487469"/>
            <a:ext cx="773442" cy="523220"/>
          </a:xfrm>
          <a:prstGeom prst="rect">
            <a:avLst/>
          </a:prstGeom>
          <a:noFill/>
        </p:spPr>
        <p:txBody>
          <a:bodyPr wrap="square" rtlCol="0">
            <a:spAutoFit/>
          </a:bodyPr>
          <a:lstStyle/>
          <a:p>
            <a:pPr algn="ctr"/>
            <a:r>
              <a:rPr lang="en-US" sz="1400" dirty="0"/>
              <a:t>Ogun</a:t>
            </a:r>
          </a:p>
          <a:p>
            <a:pPr algn="ctr"/>
            <a:r>
              <a:rPr lang="en-US" sz="1400" dirty="0"/>
              <a:t>18%</a:t>
            </a:r>
            <a:endParaRPr lang="en-US" sz="1600" dirty="0"/>
          </a:p>
        </p:txBody>
      </p:sp>
      <p:sp>
        <p:nvSpPr>
          <p:cNvPr id="67" name="TextBox 66">
            <a:extLst>
              <a:ext uri="{FF2B5EF4-FFF2-40B4-BE49-F238E27FC236}">
                <a16:creationId xmlns:a16="http://schemas.microsoft.com/office/drawing/2014/main" id="{DCC4A5F5-2B70-4375-AFBA-ED7D191F7399}"/>
              </a:ext>
            </a:extLst>
          </p:cNvPr>
          <p:cNvSpPr txBox="1"/>
          <p:nvPr/>
        </p:nvSpPr>
        <p:spPr>
          <a:xfrm>
            <a:off x="1871774" y="4209610"/>
            <a:ext cx="562794" cy="523220"/>
          </a:xfrm>
          <a:prstGeom prst="rect">
            <a:avLst/>
          </a:prstGeom>
          <a:noFill/>
        </p:spPr>
        <p:txBody>
          <a:bodyPr wrap="square" rtlCol="0">
            <a:spAutoFit/>
          </a:bodyPr>
          <a:lstStyle/>
          <a:p>
            <a:pPr algn="ctr"/>
            <a:r>
              <a:rPr lang="en-US" sz="1400" dirty="0"/>
              <a:t>Osun</a:t>
            </a:r>
          </a:p>
          <a:p>
            <a:pPr algn="ctr"/>
            <a:r>
              <a:rPr lang="en-US" sz="1400" dirty="0"/>
              <a:t>24%</a:t>
            </a:r>
            <a:endParaRPr lang="en-US" sz="1600" dirty="0"/>
          </a:p>
        </p:txBody>
      </p:sp>
      <p:sp>
        <p:nvSpPr>
          <p:cNvPr id="68" name="TextBox 67">
            <a:extLst>
              <a:ext uri="{FF2B5EF4-FFF2-40B4-BE49-F238E27FC236}">
                <a16:creationId xmlns:a16="http://schemas.microsoft.com/office/drawing/2014/main" id="{4649E8E0-7079-43D0-A4AD-4D2E734756AF}"/>
              </a:ext>
            </a:extLst>
          </p:cNvPr>
          <p:cNvSpPr txBox="1"/>
          <p:nvPr/>
        </p:nvSpPr>
        <p:spPr>
          <a:xfrm>
            <a:off x="2250550" y="4101073"/>
            <a:ext cx="773442" cy="523220"/>
          </a:xfrm>
          <a:prstGeom prst="rect">
            <a:avLst/>
          </a:prstGeom>
          <a:noFill/>
        </p:spPr>
        <p:txBody>
          <a:bodyPr wrap="square" rtlCol="0">
            <a:spAutoFit/>
          </a:bodyPr>
          <a:lstStyle/>
          <a:p>
            <a:pPr algn="ctr"/>
            <a:r>
              <a:rPr lang="en-US" sz="1400" dirty="0"/>
              <a:t>Ekiti</a:t>
            </a:r>
          </a:p>
          <a:p>
            <a:pPr algn="ctr"/>
            <a:r>
              <a:rPr lang="en-US" sz="1400" dirty="0"/>
              <a:t>29%</a:t>
            </a:r>
            <a:endParaRPr lang="en-US" sz="1600" dirty="0"/>
          </a:p>
        </p:txBody>
      </p:sp>
      <p:sp>
        <p:nvSpPr>
          <p:cNvPr id="69" name="TextBox 68">
            <a:extLst>
              <a:ext uri="{FF2B5EF4-FFF2-40B4-BE49-F238E27FC236}">
                <a16:creationId xmlns:a16="http://schemas.microsoft.com/office/drawing/2014/main" id="{15F56F45-50CC-4975-85EF-CCAE590EB5BB}"/>
              </a:ext>
            </a:extLst>
          </p:cNvPr>
          <p:cNvSpPr txBox="1"/>
          <p:nvPr/>
        </p:nvSpPr>
        <p:spPr>
          <a:xfrm>
            <a:off x="2133920" y="4607431"/>
            <a:ext cx="773442" cy="523220"/>
          </a:xfrm>
          <a:prstGeom prst="rect">
            <a:avLst/>
          </a:prstGeom>
          <a:noFill/>
        </p:spPr>
        <p:txBody>
          <a:bodyPr wrap="square" rtlCol="0">
            <a:spAutoFit/>
          </a:bodyPr>
          <a:lstStyle/>
          <a:p>
            <a:r>
              <a:rPr lang="en-US" sz="1400" dirty="0"/>
              <a:t>Ondo</a:t>
            </a:r>
          </a:p>
          <a:p>
            <a:r>
              <a:rPr lang="en-US" sz="1400" dirty="0"/>
              <a:t>21%</a:t>
            </a:r>
            <a:endParaRPr lang="en-US" sz="1600" dirty="0"/>
          </a:p>
        </p:txBody>
      </p:sp>
      <p:sp>
        <p:nvSpPr>
          <p:cNvPr id="70" name="TextBox 69">
            <a:extLst>
              <a:ext uri="{FF2B5EF4-FFF2-40B4-BE49-F238E27FC236}">
                <a16:creationId xmlns:a16="http://schemas.microsoft.com/office/drawing/2014/main" id="{C0C0C4DB-4F7F-4C6C-BFE7-EA4255F9EA65}"/>
              </a:ext>
            </a:extLst>
          </p:cNvPr>
          <p:cNvSpPr txBox="1"/>
          <p:nvPr/>
        </p:nvSpPr>
        <p:spPr>
          <a:xfrm>
            <a:off x="2723582" y="4618679"/>
            <a:ext cx="773442" cy="523220"/>
          </a:xfrm>
          <a:prstGeom prst="rect">
            <a:avLst/>
          </a:prstGeom>
          <a:noFill/>
        </p:spPr>
        <p:txBody>
          <a:bodyPr wrap="square" rtlCol="0">
            <a:spAutoFit/>
          </a:bodyPr>
          <a:lstStyle/>
          <a:p>
            <a:pPr algn="ctr"/>
            <a:r>
              <a:rPr lang="en-US" sz="1400" dirty="0">
                <a:solidFill>
                  <a:schemeClr val="bg1"/>
                </a:solidFill>
              </a:rPr>
              <a:t>Edo</a:t>
            </a:r>
          </a:p>
          <a:p>
            <a:pPr algn="ctr"/>
            <a:r>
              <a:rPr lang="en-US" sz="1400" dirty="0">
                <a:solidFill>
                  <a:schemeClr val="bg1"/>
                </a:solidFill>
              </a:rPr>
              <a:t>60%</a:t>
            </a:r>
            <a:endParaRPr lang="en-US" sz="1600" dirty="0">
              <a:solidFill>
                <a:schemeClr val="bg1"/>
              </a:solidFill>
            </a:endParaRPr>
          </a:p>
        </p:txBody>
      </p:sp>
      <p:sp>
        <p:nvSpPr>
          <p:cNvPr id="71" name="TextBox 70">
            <a:extLst>
              <a:ext uri="{FF2B5EF4-FFF2-40B4-BE49-F238E27FC236}">
                <a16:creationId xmlns:a16="http://schemas.microsoft.com/office/drawing/2014/main" id="{D4C4CB10-E285-4FCE-8FD6-012B50E96453}"/>
              </a:ext>
            </a:extLst>
          </p:cNvPr>
          <p:cNvSpPr txBox="1"/>
          <p:nvPr/>
        </p:nvSpPr>
        <p:spPr>
          <a:xfrm>
            <a:off x="2581290" y="5368230"/>
            <a:ext cx="773442" cy="523220"/>
          </a:xfrm>
          <a:prstGeom prst="rect">
            <a:avLst/>
          </a:prstGeom>
          <a:noFill/>
        </p:spPr>
        <p:txBody>
          <a:bodyPr wrap="square" rtlCol="0">
            <a:spAutoFit/>
          </a:bodyPr>
          <a:lstStyle/>
          <a:p>
            <a:pPr algn="ctr"/>
            <a:r>
              <a:rPr lang="en-US" sz="1400" dirty="0">
                <a:solidFill>
                  <a:schemeClr val="bg1"/>
                </a:solidFill>
              </a:rPr>
              <a:t>  Delta</a:t>
            </a:r>
          </a:p>
          <a:p>
            <a:pPr algn="ctr"/>
            <a:r>
              <a:rPr lang="en-US" sz="1400" dirty="0">
                <a:solidFill>
                  <a:schemeClr val="bg1"/>
                </a:solidFill>
              </a:rPr>
              <a:t>50%</a:t>
            </a:r>
            <a:endParaRPr lang="en-US" sz="1600" dirty="0">
              <a:solidFill>
                <a:schemeClr val="bg1"/>
              </a:solidFill>
            </a:endParaRPr>
          </a:p>
        </p:txBody>
      </p:sp>
      <p:sp>
        <p:nvSpPr>
          <p:cNvPr id="72" name="TextBox 71">
            <a:extLst>
              <a:ext uri="{FF2B5EF4-FFF2-40B4-BE49-F238E27FC236}">
                <a16:creationId xmlns:a16="http://schemas.microsoft.com/office/drawing/2014/main" id="{1522A2C2-DB46-4DBD-8211-1C9860F18BFE}"/>
              </a:ext>
            </a:extLst>
          </p:cNvPr>
          <p:cNvSpPr txBox="1"/>
          <p:nvPr/>
        </p:nvSpPr>
        <p:spPr>
          <a:xfrm>
            <a:off x="2077809" y="5906594"/>
            <a:ext cx="773442" cy="523220"/>
          </a:xfrm>
          <a:prstGeom prst="rect">
            <a:avLst/>
          </a:prstGeom>
          <a:noFill/>
        </p:spPr>
        <p:txBody>
          <a:bodyPr wrap="square" rtlCol="0">
            <a:spAutoFit/>
          </a:bodyPr>
          <a:lstStyle/>
          <a:p>
            <a:pPr algn="ctr"/>
            <a:r>
              <a:rPr lang="en-US" sz="1400" dirty="0"/>
              <a:t>Bayelsa</a:t>
            </a:r>
          </a:p>
          <a:p>
            <a:pPr algn="ctr"/>
            <a:r>
              <a:rPr lang="en-US" sz="1400" dirty="0"/>
              <a:t>37%</a:t>
            </a:r>
            <a:endParaRPr lang="en-US" sz="1600" dirty="0"/>
          </a:p>
        </p:txBody>
      </p:sp>
      <p:sp>
        <p:nvSpPr>
          <p:cNvPr id="73" name="TextBox 72">
            <a:extLst>
              <a:ext uri="{FF2B5EF4-FFF2-40B4-BE49-F238E27FC236}">
                <a16:creationId xmlns:a16="http://schemas.microsoft.com/office/drawing/2014/main" id="{4601B1B1-7CC0-4B50-8DAF-9373146A7140}"/>
              </a:ext>
            </a:extLst>
          </p:cNvPr>
          <p:cNvSpPr txBox="1"/>
          <p:nvPr/>
        </p:nvSpPr>
        <p:spPr>
          <a:xfrm>
            <a:off x="3112009" y="5714642"/>
            <a:ext cx="773442" cy="523220"/>
          </a:xfrm>
          <a:prstGeom prst="rect">
            <a:avLst/>
          </a:prstGeom>
          <a:noFill/>
        </p:spPr>
        <p:txBody>
          <a:bodyPr wrap="square" rtlCol="0">
            <a:spAutoFit/>
          </a:bodyPr>
          <a:lstStyle/>
          <a:p>
            <a:pPr algn="ctr"/>
            <a:r>
              <a:rPr lang="en-US" sz="1400" dirty="0"/>
              <a:t>Rivers</a:t>
            </a:r>
          </a:p>
          <a:p>
            <a:pPr algn="ctr"/>
            <a:r>
              <a:rPr lang="en-US" sz="1400" dirty="0"/>
              <a:t>47%</a:t>
            </a:r>
            <a:endParaRPr lang="en-US" sz="1600" dirty="0"/>
          </a:p>
        </p:txBody>
      </p:sp>
      <p:sp>
        <p:nvSpPr>
          <p:cNvPr id="74" name="TextBox 73">
            <a:extLst>
              <a:ext uri="{FF2B5EF4-FFF2-40B4-BE49-F238E27FC236}">
                <a16:creationId xmlns:a16="http://schemas.microsoft.com/office/drawing/2014/main" id="{0ACB1642-69C5-45EF-A6BF-658AA15B77C3}"/>
              </a:ext>
            </a:extLst>
          </p:cNvPr>
          <p:cNvSpPr txBox="1"/>
          <p:nvPr/>
        </p:nvSpPr>
        <p:spPr>
          <a:xfrm>
            <a:off x="1057198" y="5176367"/>
            <a:ext cx="773442" cy="523220"/>
          </a:xfrm>
          <a:prstGeom prst="rect">
            <a:avLst/>
          </a:prstGeom>
          <a:noFill/>
        </p:spPr>
        <p:txBody>
          <a:bodyPr wrap="square" rtlCol="0">
            <a:spAutoFit/>
          </a:bodyPr>
          <a:lstStyle/>
          <a:p>
            <a:pPr algn="ctr"/>
            <a:r>
              <a:rPr lang="en-US" sz="1400" dirty="0"/>
              <a:t>Lagos</a:t>
            </a:r>
          </a:p>
          <a:p>
            <a:pPr algn="ctr"/>
            <a:r>
              <a:rPr lang="en-US" sz="1400" dirty="0"/>
              <a:t>23%</a:t>
            </a:r>
            <a:endParaRPr lang="en-US" sz="1600" dirty="0"/>
          </a:p>
        </p:txBody>
      </p:sp>
      <p:sp>
        <p:nvSpPr>
          <p:cNvPr id="75" name="TextBox 74">
            <a:extLst>
              <a:ext uri="{FF2B5EF4-FFF2-40B4-BE49-F238E27FC236}">
                <a16:creationId xmlns:a16="http://schemas.microsoft.com/office/drawing/2014/main" id="{C4902677-3D37-4469-B4D8-44DA68C9045C}"/>
              </a:ext>
            </a:extLst>
          </p:cNvPr>
          <p:cNvSpPr txBox="1"/>
          <p:nvPr/>
        </p:nvSpPr>
        <p:spPr>
          <a:xfrm>
            <a:off x="3656099" y="6137030"/>
            <a:ext cx="773442" cy="523220"/>
          </a:xfrm>
          <a:prstGeom prst="rect">
            <a:avLst/>
          </a:prstGeom>
          <a:noFill/>
        </p:spPr>
        <p:txBody>
          <a:bodyPr wrap="square" rtlCol="0">
            <a:spAutoFit/>
          </a:bodyPr>
          <a:lstStyle/>
          <a:p>
            <a:pPr algn="ctr"/>
            <a:r>
              <a:rPr lang="en-US" sz="1400" dirty="0" err="1"/>
              <a:t>Abia</a:t>
            </a:r>
            <a:endParaRPr lang="en-US" sz="1400" dirty="0"/>
          </a:p>
          <a:p>
            <a:pPr algn="ctr"/>
            <a:r>
              <a:rPr lang="en-US" sz="1400" dirty="0"/>
              <a:t>39%</a:t>
            </a:r>
            <a:endParaRPr lang="en-US" sz="1600" dirty="0"/>
          </a:p>
        </p:txBody>
      </p:sp>
      <p:sp>
        <p:nvSpPr>
          <p:cNvPr id="76" name="TextBox 75">
            <a:extLst>
              <a:ext uri="{FF2B5EF4-FFF2-40B4-BE49-F238E27FC236}">
                <a16:creationId xmlns:a16="http://schemas.microsoft.com/office/drawing/2014/main" id="{EEBAC6E6-6433-4930-9917-53B45150AE81}"/>
              </a:ext>
            </a:extLst>
          </p:cNvPr>
          <p:cNvSpPr txBox="1"/>
          <p:nvPr/>
        </p:nvSpPr>
        <p:spPr>
          <a:xfrm>
            <a:off x="5006981" y="4931426"/>
            <a:ext cx="688149" cy="523220"/>
          </a:xfrm>
          <a:prstGeom prst="rect">
            <a:avLst/>
          </a:prstGeom>
          <a:noFill/>
        </p:spPr>
        <p:txBody>
          <a:bodyPr wrap="square" rtlCol="0">
            <a:spAutoFit/>
          </a:bodyPr>
          <a:lstStyle/>
          <a:p>
            <a:pPr algn="ctr"/>
            <a:r>
              <a:rPr lang="en-US" sz="1400" dirty="0"/>
              <a:t>Ebonyi</a:t>
            </a:r>
          </a:p>
          <a:p>
            <a:pPr algn="ctr"/>
            <a:r>
              <a:rPr lang="en-US" sz="1400" dirty="0"/>
              <a:t>54%</a:t>
            </a:r>
            <a:endParaRPr lang="en-US" sz="1600" dirty="0"/>
          </a:p>
        </p:txBody>
      </p:sp>
      <p:sp>
        <p:nvSpPr>
          <p:cNvPr id="77" name="TextBox 76">
            <a:extLst>
              <a:ext uri="{FF2B5EF4-FFF2-40B4-BE49-F238E27FC236}">
                <a16:creationId xmlns:a16="http://schemas.microsoft.com/office/drawing/2014/main" id="{B9B8BC68-ED01-47C1-B722-A58B474392C2}"/>
              </a:ext>
            </a:extLst>
          </p:cNvPr>
          <p:cNvSpPr txBox="1"/>
          <p:nvPr/>
        </p:nvSpPr>
        <p:spPr>
          <a:xfrm>
            <a:off x="4687601" y="5349951"/>
            <a:ext cx="773442" cy="523220"/>
          </a:xfrm>
          <a:prstGeom prst="rect">
            <a:avLst/>
          </a:prstGeom>
          <a:noFill/>
        </p:spPr>
        <p:txBody>
          <a:bodyPr wrap="square" rtlCol="0">
            <a:spAutoFit/>
          </a:bodyPr>
          <a:lstStyle/>
          <a:p>
            <a:pPr algn="ctr"/>
            <a:r>
              <a:rPr lang="en-US" sz="1400" dirty="0"/>
              <a:t>Enugu</a:t>
            </a:r>
          </a:p>
          <a:p>
            <a:pPr algn="ctr"/>
            <a:r>
              <a:rPr lang="en-US" sz="1400" dirty="0"/>
              <a:t>23%</a:t>
            </a:r>
            <a:endParaRPr lang="en-US" sz="1600" dirty="0"/>
          </a:p>
        </p:txBody>
      </p:sp>
      <p:sp>
        <p:nvSpPr>
          <p:cNvPr id="78" name="TextBox 77">
            <a:extLst>
              <a:ext uri="{FF2B5EF4-FFF2-40B4-BE49-F238E27FC236}">
                <a16:creationId xmlns:a16="http://schemas.microsoft.com/office/drawing/2014/main" id="{93459B91-6195-4E13-878B-F9CEEA5AB967}"/>
              </a:ext>
            </a:extLst>
          </p:cNvPr>
          <p:cNvSpPr txBox="1"/>
          <p:nvPr/>
        </p:nvSpPr>
        <p:spPr>
          <a:xfrm>
            <a:off x="1662370" y="5368230"/>
            <a:ext cx="847673" cy="523220"/>
          </a:xfrm>
          <a:prstGeom prst="rect">
            <a:avLst/>
          </a:prstGeom>
          <a:noFill/>
        </p:spPr>
        <p:txBody>
          <a:bodyPr wrap="square" rtlCol="0">
            <a:spAutoFit/>
          </a:bodyPr>
          <a:lstStyle/>
          <a:p>
            <a:pPr algn="ctr"/>
            <a:r>
              <a:rPr lang="en-US" sz="1400" dirty="0"/>
              <a:t>Anambra</a:t>
            </a:r>
          </a:p>
          <a:p>
            <a:pPr algn="ctr"/>
            <a:r>
              <a:rPr lang="en-US" sz="1400" dirty="0"/>
              <a:t>53%</a:t>
            </a:r>
            <a:endParaRPr lang="en-US" sz="1600" dirty="0"/>
          </a:p>
        </p:txBody>
      </p:sp>
      <p:cxnSp>
        <p:nvCxnSpPr>
          <p:cNvPr id="79" name="Straight Connector 78">
            <a:extLst>
              <a:ext uri="{FF2B5EF4-FFF2-40B4-BE49-F238E27FC236}">
                <a16:creationId xmlns:a16="http://schemas.microsoft.com/office/drawing/2014/main" id="{4DAAFFEF-43AF-49D8-BA13-6441E988505B}"/>
              </a:ext>
            </a:extLst>
          </p:cNvPr>
          <p:cNvCxnSpPr>
            <a:cxnSpLocks/>
          </p:cNvCxnSpPr>
          <p:nvPr/>
        </p:nvCxnSpPr>
        <p:spPr>
          <a:xfrm flipH="1">
            <a:off x="2422642" y="5164858"/>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2D7C277D-0E3A-4670-90F6-B3A43A56CB0B}"/>
              </a:ext>
            </a:extLst>
          </p:cNvPr>
          <p:cNvCxnSpPr>
            <a:cxnSpLocks/>
          </p:cNvCxnSpPr>
          <p:nvPr/>
        </p:nvCxnSpPr>
        <p:spPr>
          <a:xfrm flipH="1" flipV="1">
            <a:off x="3794917" y="5886609"/>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6B50674-D8F0-4206-A5E0-CB609731CE84}"/>
              </a:ext>
            </a:extLst>
          </p:cNvPr>
          <p:cNvCxnSpPr>
            <a:cxnSpLocks/>
          </p:cNvCxnSpPr>
          <p:nvPr/>
        </p:nvCxnSpPr>
        <p:spPr>
          <a:xfrm flipH="1" flipV="1">
            <a:off x="4058585" y="5944742"/>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CCEFFE6B-611D-41AD-9D61-D7EDC342BAEA}"/>
              </a:ext>
            </a:extLst>
          </p:cNvPr>
          <p:cNvCxnSpPr>
            <a:cxnSpLocks/>
          </p:cNvCxnSpPr>
          <p:nvPr/>
        </p:nvCxnSpPr>
        <p:spPr>
          <a:xfrm flipH="1" flipV="1">
            <a:off x="3817933" y="5044297"/>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2777D80-2C6A-4645-9FD4-C4528E6BBA4C}"/>
              </a:ext>
            </a:extLst>
          </p:cNvPr>
          <p:cNvCxnSpPr>
            <a:cxnSpLocks/>
          </p:cNvCxnSpPr>
          <p:nvPr/>
        </p:nvCxnSpPr>
        <p:spPr>
          <a:xfrm flipH="1" flipV="1">
            <a:off x="4271690" y="5095739"/>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1BB11FD-DF93-45D5-8187-E48DADC1185C}"/>
              </a:ext>
            </a:extLst>
          </p:cNvPr>
          <p:cNvCxnSpPr>
            <a:cxnSpLocks/>
          </p:cNvCxnSpPr>
          <p:nvPr/>
        </p:nvCxnSpPr>
        <p:spPr>
          <a:xfrm flipH="1">
            <a:off x="2750083" y="6080567"/>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47D8F1A4-8618-458A-9B64-99BC3462D217}"/>
              </a:ext>
            </a:extLst>
          </p:cNvPr>
          <p:cNvCxnSpPr>
            <a:cxnSpLocks/>
          </p:cNvCxnSpPr>
          <p:nvPr/>
        </p:nvCxnSpPr>
        <p:spPr>
          <a:xfrm flipH="1" flipV="1">
            <a:off x="1381088" y="2793369"/>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DF8073D0-BC4E-4BFB-81CC-D995B9936248}"/>
              </a:ext>
            </a:extLst>
          </p:cNvPr>
          <p:cNvCxnSpPr>
            <a:cxnSpLocks/>
          </p:cNvCxnSpPr>
          <p:nvPr/>
        </p:nvCxnSpPr>
        <p:spPr>
          <a:xfrm flipV="1">
            <a:off x="1443919" y="5066644"/>
            <a:ext cx="0" cy="215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E2D2602C-2299-439A-A919-F79E472CA1C8}"/>
              </a:ext>
            </a:extLst>
          </p:cNvPr>
          <p:cNvSpPr txBox="1"/>
          <p:nvPr/>
        </p:nvSpPr>
        <p:spPr>
          <a:xfrm>
            <a:off x="6652669" y="4060180"/>
            <a:ext cx="2491331" cy="1569660"/>
          </a:xfrm>
          <a:prstGeom prst="rect">
            <a:avLst/>
          </a:prstGeom>
          <a:noFill/>
        </p:spPr>
        <p:txBody>
          <a:bodyPr wrap="square" rtlCol="0">
            <a:spAutoFit/>
          </a:bodyPr>
          <a:lstStyle/>
          <a:p>
            <a:pPr algn="ctr"/>
            <a:r>
              <a:rPr lang="en-US" sz="1600" i="1" dirty="0"/>
              <a:t>Percent of ever-married women age 15-49 who have experienced physical or sexual or emotional violence committed by their husband/partner</a:t>
            </a:r>
          </a:p>
        </p:txBody>
      </p:sp>
    </p:spTree>
    <p:extLst>
      <p:ext uri="{BB962C8B-B14F-4D97-AF65-F5344CB8AC3E}">
        <p14:creationId xmlns:p14="http://schemas.microsoft.com/office/powerpoint/2010/main" val="404106062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Trends in Spousal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42458623"/>
              </p:ext>
            </p:extLst>
          </p:nvPr>
        </p:nvGraphicFramePr>
        <p:xfrm>
          <a:off x="17755" y="1643063"/>
          <a:ext cx="9126245"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a:t>Percent of ever-married women age 15-49 who </a:t>
            </a:r>
            <a:r>
              <a:rPr lang="en-US" i="1"/>
              <a:t>have ever experienced </a:t>
            </a:r>
            <a:endParaRPr lang="en-US" i="1" dirty="0"/>
          </a:p>
          <a:p>
            <a:pPr algn="ctr"/>
            <a:r>
              <a:rPr lang="en-US" i="1" dirty="0"/>
              <a:t>violence committed by their husband/partner</a:t>
            </a:r>
          </a:p>
        </p:txBody>
      </p:sp>
      <p:sp>
        <p:nvSpPr>
          <p:cNvPr id="3" name="TextBox 2"/>
          <p:cNvSpPr txBox="1"/>
          <p:nvPr/>
        </p:nvSpPr>
        <p:spPr>
          <a:xfrm>
            <a:off x="7769393" y="4568606"/>
            <a:ext cx="1374607" cy="646331"/>
          </a:xfrm>
          <a:prstGeom prst="rect">
            <a:avLst/>
          </a:prstGeom>
          <a:noFill/>
        </p:spPr>
        <p:txBody>
          <a:bodyPr wrap="square" rtlCol="0">
            <a:spAutoFit/>
          </a:bodyPr>
          <a:lstStyle/>
          <a:p>
            <a:r>
              <a:rPr lang="en-US" b="1" dirty="0">
                <a:solidFill>
                  <a:schemeClr val="accent4">
                    <a:lumMod val="50000"/>
                  </a:schemeClr>
                </a:solidFill>
              </a:rPr>
              <a:t>Emotional </a:t>
            </a:r>
          </a:p>
          <a:p>
            <a:r>
              <a:rPr lang="en-US" b="1" dirty="0">
                <a:solidFill>
                  <a:schemeClr val="accent4">
                    <a:lumMod val="50000"/>
                  </a:schemeClr>
                </a:solidFill>
              </a:rPr>
              <a:t>violence</a:t>
            </a:r>
          </a:p>
        </p:txBody>
      </p:sp>
      <p:sp>
        <p:nvSpPr>
          <p:cNvPr id="6" name="TextBox 5"/>
          <p:cNvSpPr txBox="1"/>
          <p:nvPr/>
        </p:nvSpPr>
        <p:spPr>
          <a:xfrm>
            <a:off x="7769393" y="5197474"/>
            <a:ext cx="1180845" cy="646331"/>
          </a:xfrm>
          <a:prstGeom prst="rect">
            <a:avLst/>
          </a:prstGeom>
          <a:noFill/>
        </p:spPr>
        <p:txBody>
          <a:bodyPr wrap="square" rtlCol="0">
            <a:spAutoFit/>
          </a:bodyPr>
          <a:lstStyle/>
          <a:p>
            <a:r>
              <a:rPr lang="en-US" b="1" dirty="0">
                <a:solidFill>
                  <a:schemeClr val="accent3"/>
                </a:solidFill>
              </a:rPr>
              <a:t>Physical </a:t>
            </a:r>
          </a:p>
          <a:p>
            <a:r>
              <a:rPr lang="en-US" b="1" dirty="0">
                <a:solidFill>
                  <a:schemeClr val="accent3"/>
                </a:solidFill>
              </a:rPr>
              <a:t>violence</a:t>
            </a:r>
          </a:p>
        </p:txBody>
      </p:sp>
      <p:sp>
        <p:nvSpPr>
          <p:cNvPr id="7" name="TextBox 6"/>
          <p:cNvSpPr txBox="1"/>
          <p:nvPr/>
        </p:nvSpPr>
        <p:spPr>
          <a:xfrm>
            <a:off x="301251" y="5659139"/>
            <a:ext cx="1141469" cy="646331"/>
          </a:xfrm>
          <a:prstGeom prst="rect">
            <a:avLst/>
          </a:prstGeom>
          <a:noFill/>
        </p:spPr>
        <p:txBody>
          <a:bodyPr wrap="square" rtlCol="0">
            <a:spAutoFit/>
          </a:bodyPr>
          <a:lstStyle/>
          <a:p>
            <a:r>
              <a:rPr lang="en-US" b="1" dirty="0">
                <a:solidFill>
                  <a:schemeClr val="accent5"/>
                </a:solidFill>
              </a:rPr>
              <a:t>Sexual </a:t>
            </a:r>
          </a:p>
          <a:p>
            <a:r>
              <a:rPr lang="en-US" b="1" dirty="0">
                <a:solidFill>
                  <a:schemeClr val="accent5"/>
                </a:solidFill>
              </a:rPr>
              <a:t>violence</a:t>
            </a:r>
          </a:p>
        </p:txBody>
      </p:sp>
      <p:sp>
        <p:nvSpPr>
          <p:cNvPr id="9" name="TextBox 8"/>
          <p:cNvSpPr txBox="1"/>
          <p:nvPr/>
        </p:nvSpPr>
        <p:spPr>
          <a:xfrm>
            <a:off x="1858296" y="4274652"/>
            <a:ext cx="2969344" cy="369332"/>
          </a:xfrm>
          <a:prstGeom prst="rect">
            <a:avLst/>
          </a:prstGeom>
          <a:noFill/>
        </p:spPr>
        <p:txBody>
          <a:bodyPr wrap="square" rtlCol="0">
            <a:spAutoFit/>
          </a:bodyPr>
          <a:lstStyle/>
          <a:p>
            <a:r>
              <a:rPr lang="en-US" b="1" dirty="0">
                <a:solidFill>
                  <a:schemeClr val="accent1"/>
                </a:solidFill>
              </a:rPr>
              <a:t>Any type of spousal violence</a:t>
            </a:r>
          </a:p>
        </p:txBody>
      </p:sp>
    </p:spTree>
    <p:extLst>
      <p:ext uri="{BB962C8B-B14F-4D97-AF65-F5344CB8AC3E}">
        <p14:creationId xmlns:p14="http://schemas.microsoft.com/office/powerpoint/2010/main" val="1812001900"/>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Help Seeking Behaviour</a:t>
            </a:r>
          </a:p>
        </p:txBody>
      </p:sp>
      <p:sp>
        <p:nvSpPr>
          <p:cNvPr id="4" name="TextBox 3"/>
          <p:cNvSpPr txBox="1"/>
          <p:nvPr/>
        </p:nvSpPr>
        <p:spPr>
          <a:xfrm>
            <a:off x="1" y="996813"/>
            <a:ext cx="9144000" cy="369332"/>
          </a:xfrm>
          <a:prstGeom prst="rect">
            <a:avLst/>
          </a:prstGeom>
          <a:noFill/>
        </p:spPr>
        <p:txBody>
          <a:bodyPr wrap="square" rtlCol="0">
            <a:spAutoFit/>
          </a:bodyPr>
          <a:lstStyle/>
          <a:p>
            <a:pPr algn="ctr"/>
            <a:r>
              <a:rPr lang="en-US" i="1" dirty="0"/>
              <a:t>Percent distribution of women age 15-49 who have experienced physical or sexual violence</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432823955"/>
              </p:ext>
            </p:extLst>
          </p:nvPr>
        </p:nvGraphicFramePr>
        <p:xfrm>
          <a:off x="461963" y="1606550"/>
          <a:ext cx="8256587" cy="5127737"/>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220336DD-943F-4798-B734-F55ADF11B15E}"/>
              </a:ext>
            </a:extLst>
          </p:cNvPr>
          <p:cNvSpPr txBox="1"/>
          <p:nvPr/>
        </p:nvSpPr>
        <p:spPr>
          <a:xfrm>
            <a:off x="2093336" y="4082294"/>
            <a:ext cx="1631373" cy="1200329"/>
          </a:xfrm>
          <a:prstGeom prst="rect">
            <a:avLst/>
          </a:prstGeom>
          <a:noFill/>
        </p:spPr>
        <p:txBody>
          <a:bodyPr wrap="square" rtlCol="0">
            <a:spAutoFit/>
          </a:bodyPr>
          <a:lstStyle/>
          <a:p>
            <a:pPr algn="ctr"/>
            <a:r>
              <a:rPr lang="en-US" b="1" dirty="0">
                <a:solidFill>
                  <a:schemeClr val="bg1"/>
                </a:solidFill>
              </a:rPr>
              <a:t>Never sought help, never told anyone </a:t>
            </a:r>
          </a:p>
          <a:p>
            <a:pPr algn="ctr"/>
            <a:r>
              <a:rPr lang="en-US" b="1" dirty="0">
                <a:solidFill>
                  <a:schemeClr val="bg1"/>
                </a:solidFill>
              </a:rPr>
              <a:t>55%</a:t>
            </a:r>
          </a:p>
        </p:txBody>
      </p:sp>
    </p:spTree>
    <p:extLst>
      <p:ext uri="{BB962C8B-B14F-4D97-AF65-F5344CB8AC3E}">
        <p14:creationId xmlns:p14="http://schemas.microsoft.com/office/powerpoint/2010/main" val="22733127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 y="186612"/>
            <a:ext cx="9143999" cy="769441"/>
          </a:xfrm>
          <a:prstGeom prst="rect">
            <a:avLst/>
          </a:prstGeom>
          <a:noFill/>
        </p:spPr>
        <p:txBody>
          <a:bodyPr wrap="square" rtlCol="0">
            <a:spAutoFit/>
          </a:bodyPr>
          <a:lstStyle/>
          <a:p>
            <a:pPr algn="ctr"/>
            <a:r>
              <a:rPr lang="en-US" sz="4400" b="1" dirty="0">
                <a:solidFill>
                  <a:schemeClr val="bg1"/>
                </a:solidFill>
              </a:rPr>
              <a:t>Female Genital Mutilation (FGM)</a:t>
            </a:r>
          </a:p>
        </p:txBody>
      </p:sp>
      <p:sp>
        <p:nvSpPr>
          <p:cNvPr id="5" name="TextBox 4"/>
          <p:cNvSpPr txBox="1"/>
          <p:nvPr/>
        </p:nvSpPr>
        <p:spPr>
          <a:xfrm>
            <a:off x="6374166" y="1453919"/>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a:t>
            </a:r>
            <a:r>
              <a:rPr lang="en-US" sz="2000" i="1" dirty="0" err="1">
                <a:solidFill>
                  <a:schemeClr val="bg1"/>
                </a:solidFill>
              </a:rPr>
              <a:t>NigeriaDHS</a:t>
            </a:r>
            <a:endParaRPr lang="en-US" sz="2000" i="1" dirty="0">
              <a:solidFill>
                <a:schemeClr val="bg1"/>
              </a:solidFill>
            </a:endParaRPr>
          </a:p>
        </p:txBody>
      </p:sp>
    </p:spTree>
    <p:extLst>
      <p:ext uri="{BB962C8B-B14F-4D97-AF65-F5344CB8AC3E}">
        <p14:creationId xmlns:p14="http://schemas.microsoft.com/office/powerpoint/2010/main" val="16816624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Knowledge of FGM by 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07499704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0" y="1059027"/>
            <a:ext cx="9144000" cy="369332"/>
          </a:xfrm>
          <a:prstGeom prst="rect">
            <a:avLst/>
          </a:prstGeom>
          <a:noFill/>
        </p:spPr>
        <p:txBody>
          <a:bodyPr wrap="square" rtlCol="0">
            <a:spAutoFit/>
          </a:bodyPr>
          <a:lstStyle/>
          <a:p>
            <a:pPr algn="ctr"/>
            <a:r>
              <a:rPr lang="en-US" i="1" dirty="0"/>
              <a:t>Percent of women age 15-49 who have heard of FGM</a:t>
            </a:r>
          </a:p>
        </p:txBody>
      </p:sp>
    </p:spTree>
    <p:extLst>
      <p:ext uri="{BB962C8B-B14F-4D97-AF65-F5344CB8AC3E}">
        <p14:creationId xmlns:p14="http://schemas.microsoft.com/office/powerpoint/2010/main" val="297671129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Prevalence of FGM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50431880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56243"/>
            <a:ext cx="9144000" cy="369332"/>
          </a:xfrm>
          <a:prstGeom prst="rect">
            <a:avLst/>
          </a:prstGeom>
          <a:noFill/>
        </p:spPr>
        <p:txBody>
          <a:bodyPr wrap="square" rtlCol="0">
            <a:spAutoFit/>
          </a:bodyPr>
          <a:lstStyle/>
          <a:p>
            <a:pPr algn="ctr"/>
            <a:r>
              <a:rPr lang="en-US" i="1" dirty="0"/>
              <a:t>Percent of women age 15-49 who are circumcised</a:t>
            </a:r>
          </a:p>
        </p:txBody>
      </p:sp>
    </p:spTree>
    <p:extLst>
      <p:ext uri="{BB962C8B-B14F-4D97-AF65-F5344CB8AC3E}">
        <p14:creationId xmlns:p14="http://schemas.microsoft.com/office/powerpoint/2010/main" val="1671427953"/>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Type of Circumcision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695068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56243"/>
            <a:ext cx="9144000" cy="369332"/>
          </a:xfrm>
          <a:prstGeom prst="rect">
            <a:avLst/>
          </a:prstGeom>
          <a:noFill/>
        </p:spPr>
        <p:txBody>
          <a:bodyPr wrap="square" rtlCol="0">
            <a:spAutoFit/>
          </a:bodyPr>
          <a:lstStyle/>
          <a:p>
            <a:pPr algn="ctr"/>
            <a:r>
              <a:rPr lang="en-US" i="1" dirty="0"/>
              <a:t>Percent distribution of circumcised women age 15-49 by type of circumcision</a:t>
            </a:r>
          </a:p>
        </p:txBody>
      </p:sp>
      <p:sp>
        <p:nvSpPr>
          <p:cNvPr id="9" name="TextBox 8"/>
          <p:cNvSpPr txBox="1"/>
          <p:nvPr/>
        </p:nvSpPr>
        <p:spPr>
          <a:xfrm>
            <a:off x="2519549" y="2505670"/>
            <a:ext cx="1823851" cy="923330"/>
          </a:xfrm>
          <a:prstGeom prst="rect">
            <a:avLst/>
          </a:prstGeom>
          <a:noFill/>
        </p:spPr>
        <p:txBody>
          <a:bodyPr wrap="square" rtlCol="0">
            <a:spAutoFit/>
          </a:bodyPr>
          <a:lstStyle/>
          <a:p>
            <a:pPr algn="ctr"/>
            <a:r>
              <a:rPr lang="en-US" b="1" dirty="0"/>
              <a:t>Don’t know/ missing</a:t>
            </a:r>
          </a:p>
          <a:p>
            <a:pPr algn="ctr"/>
            <a:r>
              <a:rPr lang="en-US" b="1" dirty="0"/>
              <a:t>44%</a:t>
            </a:r>
          </a:p>
        </p:txBody>
      </p:sp>
      <p:sp>
        <p:nvSpPr>
          <p:cNvPr id="6" name="TextBox 5">
            <a:extLst>
              <a:ext uri="{FF2B5EF4-FFF2-40B4-BE49-F238E27FC236}">
                <a16:creationId xmlns:a16="http://schemas.microsoft.com/office/drawing/2014/main" id="{451035DB-636B-4F69-9739-F9444848AA7A}"/>
              </a:ext>
            </a:extLst>
          </p:cNvPr>
          <p:cNvSpPr txBox="1"/>
          <p:nvPr/>
        </p:nvSpPr>
        <p:spPr>
          <a:xfrm>
            <a:off x="6024880" y="6488668"/>
            <a:ext cx="3361933" cy="369332"/>
          </a:xfrm>
          <a:prstGeom prst="rect">
            <a:avLst/>
          </a:prstGeom>
          <a:noFill/>
        </p:spPr>
        <p:txBody>
          <a:bodyPr wrap="square" rtlCol="0">
            <a:spAutoFit/>
          </a:bodyPr>
          <a:lstStyle/>
          <a:p>
            <a:r>
              <a:rPr lang="en-US" i="1" dirty="0"/>
              <a:t>*Figure &gt;100% due to rounding.</a:t>
            </a:r>
          </a:p>
        </p:txBody>
      </p:sp>
    </p:spTree>
    <p:extLst>
      <p:ext uri="{BB962C8B-B14F-4D97-AF65-F5344CB8AC3E}">
        <p14:creationId xmlns:p14="http://schemas.microsoft.com/office/powerpoint/2010/main" val="2130921424"/>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Prevalence of FGM by 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09355969"/>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56243"/>
            <a:ext cx="9144000" cy="369332"/>
          </a:xfrm>
          <a:prstGeom prst="rect">
            <a:avLst/>
          </a:prstGeom>
          <a:noFill/>
        </p:spPr>
        <p:txBody>
          <a:bodyPr wrap="square" rtlCol="0">
            <a:spAutoFit/>
          </a:bodyPr>
          <a:lstStyle/>
          <a:p>
            <a:pPr algn="ctr"/>
            <a:r>
              <a:rPr lang="en-US" i="1" dirty="0"/>
              <a:t>Percent of women age 15-49 who are circumcised</a:t>
            </a:r>
          </a:p>
        </p:txBody>
      </p:sp>
    </p:spTree>
    <p:extLst>
      <p:ext uri="{BB962C8B-B14F-4D97-AF65-F5344CB8AC3E}">
        <p14:creationId xmlns:p14="http://schemas.microsoft.com/office/powerpoint/2010/main" val="158431644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Prevalence of FGM by State</a:t>
            </a:r>
          </a:p>
        </p:txBody>
      </p:sp>
      <p:sp>
        <p:nvSpPr>
          <p:cNvPr id="4" name="TextBox 3"/>
          <p:cNvSpPr txBox="1"/>
          <p:nvPr/>
        </p:nvSpPr>
        <p:spPr>
          <a:xfrm>
            <a:off x="6216195" y="4772573"/>
            <a:ext cx="2967772" cy="646331"/>
          </a:xfrm>
          <a:prstGeom prst="rect">
            <a:avLst/>
          </a:prstGeom>
          <a:noFill/>
        </p:spPr>
        <p:txBody>
          <a:bodyPr wrap="square" rtlCol="0">
            <a:spAutoFit/>
          </a:bodyPr>
          <a:lstStyle/>
          <a:p>
            <a:pPr algn="ctr"/>
            <a:r>
              <a:rPr lang="en-US" i="1" dirty="0"/>
              <a:t>Percent of women age 15-49 who are circumcised</a:t>
            </a:r>
          </a:p>
        </p:txBody>
      </p:sp>
      <p:sp>
        <p:nvSpPr>
          <p:cNvPr id="6" name="TextBox 5"/>
          <p:cNvSpPr txBox="1"/>
          <p:nvPr/>
        </p:nvSpPr>
        <p:spPr>
          <a:xfrm>
            <a:off x="6812895" y="5393197"/>
            <a:ext cx="1774372" cy="1077218"/>
          </a:xfrm>
          <a:prstGeom prst="rect">
            <a:avLst/>
          </a:prstGeom>
          <a:noFill/>
        </p:spPr>
        <p:txBody>
          <a:bodyPr wrap="square" rtlCol="0">
            <a:spAutoFit/>
          </a:bodyPr>
          <a:lstStyle/>
          <a:p>
            <a:pPr algn="ctr"/>
            <a:r>
              <a:rPr lang="en-US" sz="3200" b="1" dirty="0"/>
              <a:t>Nigeria</a:t>
            </a:r>
          </a:p>
          <a:p>
            <a:pPr algn="ctr"/>
            <a:r>
              <a:rPr lang="en-US" sz="3200" b="1" dirty="0"/>
              <a:t>20%</a:t>
            </a:r>
          </a:p>
        </p:txBody>
      </p:sp>
      <p:sp>
        <p:nvSpPr>
          <p:cNvPr id="5" name="Freeform 5">
            <a:extLst>
              <a:ext uri="{FF2B5EF4-FFF2-40B4-BE49-F238E27FC236}">
                <a16:creationId xmlns:a16="http://schemas.microsoft.com/office/drawing/2014/main" id="{224D8B2F-9595-4548-9438-29EA0CF9ABDB}"/>
              </a:ext>
            </a:extLst>
          </p:cNvPr>
          <p:cNvSpPr>
            <a:spLocks/>
          </p:cNvSpPr>
          <p:nvPr/>
        </p:nvSpPr>
        <p:spPr bwMode="auto">
          <a:xfrm>
            <a:off x="1966564" y="890644"/>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783EF49A-A60B-4420-AEF3-CAC71231E703}"/>
              </a:ext>
            </a:extLst>
          </p:cNvPr>
          <p:cNvSpPr>
            <a:spLocks/>
          </p:cNvSpPr>
          <p:nvPr/>
        </p:nvSpPr>
        <p:spPr bwMode="auto">
          <a:xfrm>
            <a:off x="2411065" y="1303498"/>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301E08AC-1EF6-4887-ABF5-A98DE454C71B}"/>
              </a:ext>
            </a:extLst>
          </p:cNvPr>
          <p:cNvSpPr>
            <a:spLocks/>
          </p:cNvSpPr>
          <p:nvPr/>
        </p:nvSpPr>
        <p:spPr bwMode="auto">
          <a:xfrm>
            <a:off x="3492829" y="1194171"/>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70DD0B1C-5EA9-42D0-A205-428C7B3619F2}"/>
              </a:ext>
            </a:extLst>
          </p:cNvPr>
          <p:cNvSpPr>
            <a:spLocks/>
          </p:cNvSpPr>
          <p:nvPr/>
        </p:nvSpPr>
        <p:spPr bwMode="auto">
          <a:xfrm>
            <a:off x="4220718" y="1368231"/>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5DAEA1CD-A1D3-44AC-A80D-15A275A6F14D}"/>
              </a:ext>
            </a:extLst>
          </p:cNvPr>
          <p:cNvSpPr>
            <a:spLocks/>
          </p:cNvSpPr>
          <p:nvPr/>
        </p:nvSpPr>
        <p:spPr bwMode="auto">
          <a:xfrm>
            <a:off x="5060811" y="1174032"/>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17E4FC40-F212-4940-9161-3D9638382BD0}"/>
              </a:ext>
            </a:extLst>
          </p:cNvPr>
          <p:cNvSpPr>
            <a:spLocks/>
          </p:cNvSpPr>
          <p:nvPr/>
        </p:nvSpPr>
        <p:spPr bwMode="auto">
          <a:xfrm>
            <a:off x="6129627" y="991340"/>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 name="Freeform 11">
            <a:extLst>
              <a:ext uri="{FF2B5EF4-FFF2-40B4-BE49-F238E27FC236}">
                <a16:creationId xmlns:a16="http://schemas.microsoft.com/office/drawing/2014/main" id="{4DF48D2D-044E-47C4-B1A2-6B131F0CDE41}"/>
              </a:ext>
            </a:extLst>
          </p:cNvPr>
          <p:cNvSpPr>
            <a:spLocks/>
          </p:cNvSpPr>
          <p:nvPr/>
        </p:nvSpPr>
        <p:spPr bwMode="auto">
          <a:xfrm>
            <a:off x="6021739" y="2546375"/>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7A330505-7D57-427F-BA1D-E45ACCDE924F}"/>
              </a:ext>
            </a:extLst>
          </p:cNvPr>
          <p:cNvSpPr>
            <a:spLocks/>
          </p:cNvSpPr>
          <p:nvPr/>
        </p:nvSpPr>
        <p:spPr bwMode="auto">
          <a:xfrm>
            <a:off x="5532644" y="2340667"/>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51247878-BE15-4220-9190-CAB97DF81818}"/>
              </a:ext>
            </a:extLst>
          </p:cNvPr>
          <p:cNvSpPr>
            <a:spLocks/>
          </p:cNvSpPr>
          <p:nvPr/>
        </p:nvSpPr>
        <p:spPr bwMode="auto">
          <a:xfrm>
            <a:off x="4551576" y="1661688"/>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C3ABE4DF-5AF2-4364-8A73-DA3124F374BF}"/>
              </a:ext>
            </a:extLst>
          </p:cNvPr>
          <p:cNvSpPr>
            <a:spLocks/>
          </p:cNvSpPr>
          <p:nvPr/>
        </p:nvSpPr>
        <p:spPr bwMode="auto">
          <a:xfrm>
            <a:off x="3963223" y="1617094"/>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48276274-380E-4547-AB11-0805590F1FAB}"/>
              </a:ext>
            </a:extLst>
          </p:cNvPr>
          <p:cNvSpPr>
            <a:spLocks/>
          </p:cNvSpPr>
          <p:nvPr/>
        </p:nvSpPr>
        <p:spPr bwMode="auto">
          <a:xfrm>
            <a:off x="3062713" y="2229902"/>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CA80126D-4829-4250-9543-D8E909084725}"/>
              </a:ext>
            </a:extLst>
          </p:cNvPr>
          <p:cNvSpPr>
            <a:spLocks/>
          </p:cNvSpPr>
          <p:nvPr/>
        </p:nvSpPr>
        <p:spPr bwMode="auto">
          <a:xfrm>
            <a:off x="1602619" y="1241642"/>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06CB548C-DEFA-4C8A-9F62-3B993CC4C3D9}"/>
              </a:ext>
            </a:extLst>
          </p:cNvPr>
          <p:cNvSpPr>
            <a:spLocks/>
          </p:cNvSpPr>
          <p:nvPr/>
        </p:nvSpPr>
        <p:spPr bwMode="auto">
          <a:xfrm>
            <a:off x="1651529" y="2307582"/>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5CF618EB-A318-4322-8467-7B5007CF88CC}"/>
              </a:ext>
            </a:extLst>
          </p:cNvPr>
          <p:cNvSpPr>
            <a:spLocks/>
          </p:cNvSpPr>
          <p:nvPr/>
        </p:nvSpPr>
        <p:spPr bwMode="auto">
          <a:xfrm>
            <a:off x="3452550" y="3400853"/>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255DCD9B-4BB8-4B92-9833-43F4B9CE4AF2}"/>
              </a:ext>
            </a:extLst>
          </p:cNvPr>
          <p:cNvSpPr>
            <a:spLocks/>
          </p:cNvSpPr>
          <p:nvPr/>
        </p:nvSpPr>
        <p:spPr bwMode="auto">
          <a:xfrm>
            <a:off x="3540300" y="3415238"/>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564341F7-60C6-4800-A32D-52C15DFCA296}"/>
              </a:ext>
            </a:extLst>
          </p:cNvPr>
          <p:cNvSpPr>
            <a:spLocks/>
          </p:cNvSpPr>
          <p:nvPr/>
        </p:nvSpPr>
        <p:spPr bwMode="auto">
          <a:xfrm>
            <a:off x="4452318" y="2858533"/>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DB6DFABB-FD8D-4DF5-8000-55E19E4B0D75}"/>
              </a:ext>
            </a:extLst>
          </p:cNvPr>
          <p:cNvSpPr>
            <a:spLocks/>
          </p:cNvSpPr>
          <p:nvPr/>
        </p:nvSpPr>
        <p:spPr bwMode="auto">
          <a:xfrm>
            <a:off x="4768792" y="3294403"/>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rgbClr val="599F40"/>
              </a:solidFill>
            </a:endParaRPr>
          </a:p>
        </p:txBody>
      </p:sp>
      <p:sp>
        <p:nvSpPr>
          <p:cNvPr id="23" name="Freeform 22">
            <a:extLst>
              <a:ext uri="{FF2B5EF4-FFF2-40B4-BE49-F238E27FC236}">
                <a16:creationId xmlns:a16="http://schemas.microsoft.com/office/drawing/2014/main" id="{3374C3B9-9764-4882-8496-665CFC0EDD3C}"/>
              </a:ext>
            </a:extLst>
          </p:cNvPr>
          <p:cNvSpPr>
            <a:spLocks/>
          </p:cNvSpPr>
          <p:nvPr/>
        </p:nvSpPr>
        <p:spPr bwMode="auto">
          <a:xfrm>
            <a:off x="3875474" y="4117234"/>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D87DA6AC-0D4F-42BB-9A22-2C4A0E9A6E1C}"/>
              </a:ext>
            </a:extLst>
          </p:cNvPr>
          <p:cNvSpPr>
            <a:spLocks/>
          </p:cNvSpPr>
          <p:nvPr/>
        </p:nvSpPr>
        <p:spPr bwMode="auto">
          <a:xfrm>
            <a:off x="2631158" y="3790691"/>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4E2F0665-8CFA-494C-9D01-0963B6A14658}"/>
              </a:ext>
            </a:extLst>
          </p:cNvPr>
          <p:cNvSpPr>
            <a:spLocks/>
          </p:cNvSpPr>
          <p:nvPr/>
        </p:nvSpPr>
        <p:spPr bwMode="auto">
          <a:xfrm>
            <a:off x="1176819" y="2985122"/>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69F41471-D4F3-4F2A-B0C9-BED5AC2B0BCE}"/>
              </a:ext>
            </a:extLst>
          </p:cNvPr>
          <p:cNvSpPr>
            <a:spLocks/>
          </p:cNvSpPr>
          <p:nvPr/>
        </p:nvSpPr>
        <p:spPr bwMode="auto">
          <a:xfrm>
            <a:off x="1143733" y="3536074"/>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F17970C4-F876-4587-8582-D677E7AE18B7}"/>
              </a:ext>
            </a:extLst>
          </p:cNvPr>
          <p:cNvSpPr>
            <a:spLocks/>
          </p:cNvSpPr>
          <p:nvPr/>
        </p:nvSpPr>
        <p:spPr bwMode="auto">
          <a:xfrm>
            <a:off x="1916216" y="4151758"/>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C1A6E5A8-CC02-4696-8858-3FACC9C5AF0F}"/>
              </a:ext>
            </a:extLst>
          </p:cNvPr>
          <p:cNvSpPr>
            <a:spLocks/>
          </p:cNvSpPr>
          <p:nvPr/>
        </p:nvSpPr>
        <p:spPr bwMode="auto">
          <a:xfrm>
            <a:off x="2373664" y="4141689"/>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FC966A3D-EF20-4F38-98ED-08D8AF7F4351}"/>
              </a:ext>
            </a:extLst>
          </p:cNvPr>
          <p:cNvSpPr>
            <a:spLocks/>
          </p:cNvSpPr>
          <p:nvPr/>
        </p:nvSpPr>
        <p:spPr bwMode="auto">
          <a:xfrm>
            <a:off x="2098907" y="4345958"/>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197E7088-32FC-4345-A63F-8DCEB3FC94D7}"/>
              </a:ext>
            </a:extLst>
          </p:cNvPr>
          <p:cNvSpPr>
            <a:spLocks/>
          </p:cNvSpPr>
          <p:nvPr/>
        </p:nvSpPr>
        <p:spPr bwMode="auto">
          <a:xfrm>
            <a:off x="2458536" y="4435146"/>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A9E0584B-1C07-49F5-BA89-B6B4392FEC5D}"/>
              </a:ext>
            </a:extLst>
          </p:cNvPr>
          <p:cNvSpPr>
            <a:spLocks/>
          </p:cNvSpPr>
          <p:nvPr/>
        </p:nvSpPr>
        <p:spPr bwMode="auto">
          <a:xfrm>
            <a:off x="3370555" y="4879647"/>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4267942E-BDF8-4928-8F2B-909BB9081CFD}"/>
              </a:ext>
            </a:extLst>
          </p:cNvPr>
          <p:cNvSpPr>
            <a:spLocks/>
          </p:cNvSpPr>
          <p:nvPr/>
        </p:nvSpPr>
        <p:spPr bwMode="auto">
          <a:xfrm>
            <a:off x="3538861" y="4708464"/>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C47EEEB7-B713-4E7B-89DD-D2E9FF23DA72}"/>
              </a:ext>
            </a:extLst>
          </p:cNvPr>
          <p:cNvSpPr>
            <a:spLocks/>
          </p:cNvSpPr>
          <p:nvPr/>
        </p:nvSpPr>
        <p:spPr bwMode="auto">
          <a:xfrm>
            <a:off x="3879789" y="4881085"/>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8A010484-8F49-4698-AED9-59DE354079CA}"/>
              </a:ext>
            </a:extLst>
          </p:cNvPr>
          <p:cNvSpPr>
            <a:spLocks noEditPoints="1"/>
          </p:cNvSpPr>
          <p:nvPr/>
        </p:nvSpPr>
        <p:spPr bwMode="auto">
          <a:xfrm>
            <a:off x="4050973" y="4826422"/>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7523CF1E-68DD-4E07-985A-1AF35D4D9D7F}"/>
              </a:ext>
            </a:extLst>
          </p:cNvPr>
          <p:cNvSpPr>
            <a:spLocks noEditPoints="1"/>
          </p:cNvSpPr>
          <p:nvPr/>
        </p:nvSpPr>
        <p:spPr bwMode="auto">
          <a:xfrm>
            <a:off x="3835195" y="5600343"/>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EF4E37CC-47D2-484E-B358-1DCEABADD08C}"/>
              </a:ext>
            </a:extLst>
          </p:cNvPr>
          <p:cNvSpPr>
            <a:spLocks/>
          </p:cNvSpPr>
          <p:nvPr/>
        </p:nvSpPr>
        <p:spPr bwMode="auto">
          <a:xfrm>
            <a:off x="3656819" y="5305447"/>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chemeClr val="accent6"/>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D6492756-110A-443D-8F28-8AF1A29CAC4F}"/>
              </a:ext>
            </a:extLst>
          </p:cNvPr>
          <p:cNvSpPr>
            <a:spLocks/>
          </p:cNvSpPr>
          <p:nvPr/>
        </p:nvSpPr>
        <p:spPr bwMode="auto">
          <a:xfrm>
            <a:off x="3373432" y="5364427"/>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BDB28E26-75BB-4B17-9A15-1533893E778F}"/>
              </a:ext>
            </a:extLst>
          </p:cNvPr>
          <p:cNvSpPr>
            <a:spLocks noEditPoints="1"/>
          </p:cNvSpPr>
          <p:nvPr/>
        </p:nvSpPr>
        <p:spPr bwMode="auto">
          <a:xfrm>
            <a:off x="3238211" y="5482385"/>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47309667-1594-4BC0-9BC3-64533AF7204B}"/>
              </a:ext>
            </a:extLst>
          </p:cNvPr>
          <p:cNvSpPr>
            <a:spLocks noEditPoints="1"/>
          </p:cNvSpPr>
          <p:nvPr/>
        </p:nvSpPr>
        <p:spPr bwMode="auto">
          <a:xfrm>
            <a:off x="2662805" y="5679461"/>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AE982B6C-B36F-4D5F-9983-DCB11937DD36}"/>
              </a:ext>
            </a:extLst>
          </p:cNvPr>
          <p:cNvSpPr>
            <a:spLocks noEditPoints="1"/>
          </p:cNvSpPr>
          <p:nvPr/>
        </p:nvSpPr>
        <p:spPr bwMode="auto">
          <a:xfrm>
            <a:off x="2436958" y="5049392"/>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0663B300-9D24-44E0-A6A0-6811978CADF6}"/>
              </a:ext>
            </a:extLst>
          </p:cNvPr>
          <p:cNvSpPr>
            <a:spLocks noEditPoints="1"/>
          </p:cNvSpPr>
          <p:nvPr/>
        </p:nvSpPr>
        <p:spPr bwMode="auto">
          <a:xfrm>
            <a:off x="1166749" y="4938626"/>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D30315DA-0B2D-4EE6-B5B5-B280BBDA2B6C}"/>
              </a:ext>
            </a:extLst>
          </p:cNvPr>
          <p:cNvSpPr>
            <a:spLocks/>
          </p:cNvSpPr>
          <p:nvPr/>
        </p:nvSpPr>
        <p:spPr bwMode="auto">
          <a:xfrm>
            <a:off x="1153803" y="4230876"/>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TextBox 42">
            <a:extLst>
              <a:ext uri="{FF2B5EF4-FFF2-40B4-BE49-F238E27FC236}">
                <a16:creationId xmlns:a16="http://schemas.microsoft.com/office/drawing/2014/main" id="{782E2B80-2321-4276-A7D6-8A2F2DBA64F4}"/>
              </a:ext>
            </a:extLst>
          </p:cNvPr>
          <p:cNvSpPr txBox="1"/>
          <p:nvPr/>
        </p:nvSpPr>
        <p:spPr>
          <a:xfrm>
            <a:off x="5267711" y="3917749"/>
            <a:ext cx="773442" cy="523220"/>
          </a:xfrm>
          <a:prstGeom prst="rect">
            <a:avLst/>
          </a:prstGeom>
          <a:noFill/>
        </p:spPr>
        <p:txBody>
          <a:bodyPr wrap="square" rtlCol="0">
            <a:spAutoFit/>
          </a:bodyPr>
          <a:lstStyle/>
          <a:p>
            <a:pPr algn="ctr"/>
            <a:r>
              <a:rPr lang="en-US" sz="1400" dirty="0"/>
              <a:t>Taraba</a:t>
            </a:r>
          </a:p>
          <a:p>
            <a:pPr algn="ctr"/>
            <a:r>
              <a:rPr lang="en-US" sz="1400" dirty="0"/>
              <a:t>4%</a:t>
            </a:r>
            <a:endParaRPr lang="en-US" sz="1600" dirty="0"/>
          </a:p>
        </p:txBody>
      </p:sp>
      <p:sp>
        <p:nvSpPr>
          <p:cNvPr id="44" name="TextBox 43">
            <a:extLst>
              <a:ext uri="{FF2B5EF4-FFF2-40B4-BE49-F238E27FC236}">
                <a16:creationId xmlns:a16="http://schemas.microsoft.com/office/drawing/2014/main" id="{0BB78984-40A5-42CF-AB21-32F827FA9381}"/>
              </a:ext>
            </a:extLst>
          </p:cNvPr>
          <p:cNvSpPr txBox="1"/>
          <p:nvPr/>
        </p:nvSpPr>
        <p:spPr>
          <a:xfrm>
            <a:off x="4628300" y="3376079"/>
            <a:ext cx="889722" cy="523220"/>
          </a:xfrm>
          <a:prstGeom prst="rect">
            <a:avLst/>
          </a:prstGeom>
          <a:noFill/>
        </p:spPr>
        <p:txBody>
          <a:bodyPr wrap="square" rtlCol="0">
            <a:spAutoFit/>
          </a:bodyPr>
          <a:lstStyle/>
          <a:p>
            <a:pPr algn="ctr"/>
            <a:r>
              <a:rPr lang="en-US" sz="1400" dirty="0"/>
              <a:t>Plateau</a:t>
            </a:r>
          </a:p>
          <a:p>
            <a:pPr algn="ctr"/>
            <a:r>
              <a:rPr lang="en-US" sz="1400" dirty="0"/>
              <a:t>3%</a:t>
            </a:r>
            <a:endParaRPr lang="en-US" sz="1600" dirty="0"/>
          </a:p>
        </p:txBody>
      </p:sp>
      <p:sp>
        <p:nvSpPr>
          <p:cNvPr id="45" name="TextBox 44">
            <a:extLst>
              <a:ext uri="{FF2B5EF4-FFF2-40B4-BE49-F238E27FC236}">
                <a16:creationId xmlns:a16="http://schemas.microsoft.com/office/drawing/2014/main" id="{471F6449-D1EA-4C6B-9443-5EFC6AEFF32E}"/>
              </a:ext>
            </a:extLst>
          </p:cNvPr>
          <p:cNvSpPr txBox="1"/>
          <p:nvPr/>
        </p:nvSpPr>
        <p:spPr>
          <a:xfrm>
            <a:off x="5864222" y="3196584"/>
            <a:ext cx="1347889" cy="523220"/>
          </a:xfrm>
          <a:prstGeom prst="rect">
            <a:avLst/>
          </a:prstGeom>
          <a:noFill/>
        </p:spPr>
        <p:txBody>
          <a:bodyPr wrap="square" rtlCol="0">
            <a:spAutoFit/>
          </a:bodyPr>
          <a:lstStyle/>
          <a:p>
            <a:pPr algn="ctr"/>
            <a:r>
              <a:rPr lang="en-US" sz="1400" dirty="0"/>
              <a:t>Adamawa</a:t>
            </a:r>
          </a:p>
          <a:p>
            <a:pPr algn="ctr"/>
            <a:r>
              <a:rPr lang="en-US" sz="1400" dirty="0"/>
              <a:t>&lt;1%</a:t>
            </a:r>
          </a:p>
        </p:txBody>
      </p:sp>
      <p:sp>
        <p:nvSpPr>
          <p:cNvPr id="46" name="TextBox 45">
            <a:extLst>
              <a:ext uri="{FF2B5EF4-FFF2-40B4-BE49-F238E27FC236}">
                <a16:creationId xmlns:a16="http://schemas.microsoft.com/office/drawing/2014/main" id="{7246AC1D-B3A5-4061-A0E7-26D4883F945B}"/>
              </a:ext>
            </a:extLst>
          </p:cNvPr>
          <p:cNvSpPr txBox="1"/>
          <p:nvPr/>
        </p:nvSpPr>
        <p:spPr>
          <a:xfrm>
            <a:off x="4740174" y="2623058"/>
            <a:ext cx="889722" cy="523220"/>
          </a:xfrm>
          <a:prstGeom prst="rect">
            <a:avLst/>
          </a:prstGeom>
          <a:noFill/>
        </p:spPr>
        <p:txBody>
          <a:bodyPr wrap="square" rtlCol="0">
            <a:spAutoFit/>
          </a:bodyPr>
          <a:lstStyle/>
          <a:p>
            <a:pPr algn="ctr"/>
            <a:r>
              <a:rPr lang="en-US" sz="1400" dirty="0"/>
              <a:t>Bauchi</a:t>
            </a:r>
          </a:p>
          <a:p>
            <a:pPr algn="ctr"/>
            <a:r>
              <a:rPr lang="en-US" sz="1400" dirty="0"/>
              <a:t>11%</a:t>
            </a:r>
            <a:endParaRPr lang="en-US" sz="1600" dirty="0"/>
          </a:p>
        </p:txBody>
      </p:sp>
      <p:sp>
        <p:nvSpPr>
          <p:cNvPr id="47" name="TextBox 46">
            <a:extLst>
              <a:ext uri="{FF2B5EF4-FFF2-40B4-BE49-F238E27FC236}">
                <a16:creationId xmlns:a16="http://schemas.microsoft.com/office/drawing/2014/main" id="{CC08B418-C22D-43D6-AE9D-BBD8678FF6FB}"/>
              </a:ext>
            </a:extLst>
          </p:cNvPr>
          <p:cNvSpPr txBox="1"/>
          <p:nvPr/>
        </p:nvSpPr>
        <p:spPr>
          <a:xfrm>
            <a:off x="5459281" y="2530333"/>
            <a:ext cx="773442" cy="523220"/>
          </a:xfrm>
          <a:prstGeom prst="rect">
            <a:avLst/>
          </a:prstGeom>
          <a:noFill/>
        </p:spPr>
        <p:txBody>
          <a:bodyPr wrap="square" rtlCol="0">
            <a:spAutoFit/>
          </a:bodyPr>
          <a:lstStyle/>
          <a:p>
            <a:pPr algn="ctr"/>
            <a:r>
              <a:rPr lang="en-US" sz="1400" dirty="0"/>
              <a:t>Gombe</a:t>
            </a:r>
          </a:p>
          <a:p>
            <a:pPr algn="ctr"/>
            <a:r>
              <a:rPr lang="en-US" sz="1400" dirty="0"/>
              <a:t>  &lt;1%</a:t>
            </a:r>
            <a:endParaRPr lang="en-US" sz="1600" dirty="0"/>
          </a:p>
        </p:txBody>
      </p:sp>
      <p:sp>
        <p:nvSpPr>
          <p:cNvPr id="48" name="TextBox 47">
            <a:extLst>
              <a:ext uri="{FF2B5EF4-FFF2-40B4-BE49-F238E27FC236}">
                <a16:creationId xmlns:a16="http://schemas.microsoft.com/office/drawing/2014/main" id="{EC71D4BF-E17C-434A-BDE5-C8072F4663DC}"/>
              </a:ext>
            </a:extLst>
          </p:cNvPr>
          <p:cNvSpPr txBox="1"/>
          <p:nvPr/>
        </p:nvSpPr>
        <p:spPr>
          <a:xfrm>
            <a:off x="6775521" y="1797021"/>
            <a:ext cx="773442" cy="523220"/>
          </a:xfrm>
          <a:prstGeom prst="rect">
            <a:avLst/>
          </a:prstGeom>
          <a:noFill/>
        </p:spPr>
        <p:txBody>
          <a:bodyPr wrap="square" rtlCol="0">
            <a:spAutoFit/>
          </a:bodyPr>
          <a:lstStyle/>
          <a:p>
            <a:pPr algn="ctr"/>
            <a:r>
              <a:rPr lang="en-US" sz="1400" dirty="0" err="1"/>
              <a:t>Borno</a:t>
            </a:r>
            <a:endParaRPr lang="en-US" sz="1400" dirty="0"/>
          </a:p>
          <a:p>
            <a:pPr algn="ctr"/>
            <a:r>
              <a:rPr lang="en-US" sz="1400" dirty="0"/>
              <a:t>2%</a:t>
            </a:r>
            <a:endParaRPr lang="en-US" sz="1600" dirty="0"/>
          </a:p>
        </p:txBody>
      </p:sp>
      <p:sp>
        <p:nvSpPr>
          <p:cNvPr id="49" name="TextBox 48">
            <a:extLst>
              <a:ext uri="{FF2B5EF4-FFF2-40B4-BE49-F238E27FC236}">
                <a16:creationId xmlns:a16="http://schemas.microsoft.com/office/drawing/2014/main" id="{EE97F860-CDE4-4025-B455-DB29955C5692}"/>
              </a:ext>
            </a:extLst>
          </p:cNvPr>
          <p:cNvSpPr txBox="1"/>
          <p:nvPr/>
        </p:nvSpPr>
        <p:spPr>
          <a:xfrm>
            <a:off x="5755615" y="1552426"/>
            <a:ext cx="773442" cy="523220"/>
          </a:xfrm>
          <a:prstGeom prst="rect">
            <a:avLst/>
          </a:prstGeom>
          <a:noFill/>
        </p:spPr>
        <p:txBody>
          <a:bodyPr wrap="square" rtlCol="0">
            <a:spAutoFit/>
          </a:bodyPr>
          <a:lstStyle/>
          <a:p>
            <a:pPr algn="ctr"/>
            <a:r>
              <a:rPr lang="en-US" sz="1400" dirty="0" err="1"/>
              <a:t>Yobe</a:t>
            </a:r>
            <a:endParaRPr lang="en-US" sz="1400" dirty="0"/>
          </a:p>
          <a:p>
            <a:pPr algn="ctr"/>
            <a:r>
              <a:rPr lang="en-US" sz="1400" dirty="0"/>
              <a:t>14%</a:t>
            </a:r>
            <a:endParaRPr lang="en-US" sz="1600" dirty="0"/>
          </a:p>
        </p:txBody>
      </p:sp>
      <p:sp>
        <p:nvSpPr>
          <p:cNvPr id="50" name="TextBox 49">
            <a:extLst>
              <a:ext uri="{FF2B5EF4-FFF2-40B4-BE49-F238E27FC236}">
                <a16:creationId xmlns:a16="http://schemas.microsoft.com/office/drawing/2014/main" id="{96C955FE-102E-40AB-8120-5766EB094565}"/>
              </a:ext>
            </a:extLst>
          </p:cNvPr>
          <p:cNvSpPr txBox="1"/>
          <p:nvPr/>
        </p:nvSpPr>
        <p:spPr>
          <a:xfrm>
            <a:off x="4644121" y="1500090"/>
            <a:ext cx="773442" cy="523220"/>
          </a:xfrm>
          <a:prstGeom prst="rect">
            <a:avLst/>
          </a:prstGeom>
          <a:noFill/>
        </p:spPr>
        <p:txBody>
          <a:bodyPr wrap="square" rtlCol="0">
            <a:spAutoFit/>
          </a:bodyPr>
          <a:lstStyle/>
          <a:p>
            <a:pPr algn="ctr"/>
            <a:r>
              <a:rPr lang="en-US" sz="1400" dirty="0">
                <a:solidFill>
                  <a:schemeClr val="bg1"/>
                </a:solidFill>
              </a:rPr>
              <a:t>Jigawa</a:t>
            </a:r>
          </a:p>
          <a:p>
            <a:pPr algn="ctr"/>
            <a:r>
              <a:rPr lang="en-US" sz="1400" dirty="0">
                <a:solidFill>
                  <a:schemeClr val="bg1"/>
                </a:solidFill>
              </a:rPr>
              <a:t>34%</a:t>
            </a:r>
            <a:endParaRPr lang="en-US" sz="1600" dirty="0">
              <a:solidFill>
                <a:schemeClr val="bg1"/>
              </a:solidFill>
            </a:endParaRPr>
          </a:p>
        </p:txBody>
      </p:sp>
      <p:sp>
        <p:nvSpPr>
          <p:cNvPr id="51" name="TextBox 50">
            <a:extLst>
              <a:ext uri="{FF2B5EF4-FFF2-40B4-BE49-F238E27FC236}">
                <a16:creationId xmlns:a16="http://schemas.microsoft.com/office/drawing/2014/main" id="{72FBAF53-D36B-40BA-8D8E-DA838F480611}"/>
              </a:ext>
            </a:extLst>
          </p:cNvPr>
          <p:cNvSpPr txBox="1"/>
          <p:nvPr/>
        </p:nvSpPr>
        <p:spPr>
          <a:xfrm>
            <a:off x="4081033" y="1842654"/>
            <a:ext cx="773442" cy="523220"/>
          </a:xfrm>
          <a:prstGeom prst="rect">
            <a:avLst/>
          </a:prstGeom>
          <a:noFill/>
        </p:spPr>
        <p:txBody>
          <a:bodyPr wrap="square" rtlCol="0">
            <a:spAutoFit/>
          </a:bodyPr>
          <a:lstStyle/>
          <a:p>
            <a:pPr algn="ctr"/>
            <a:r>
              <a:rPr lang="en-US" sz="1400" dirty="0">
                <a:solidFill>
                  <a:schemeClr val="bg1"/>
                </a:solidFill>
              </a:rPr>
              <a:t>Kano</a:t>
            </a:r>
          </a:p>
          <a:p>
            <a:pPr algn="ctr"/>
            <a:r>
              <a:rPr lang="en-US" sz="1400" dirty="0">
                <a:solidFill>
                  <a:schemeClr val="bg1"/>
                </a:solidFill>
              </a:rPr>
              <a:t>22%</a:t>
            </a:r>
            <a:endParaRPr lang="en-US" sz="1600" dirty="0">
              <a:solidFill>
                <a:schemeClr val="bg1"/>
              </a:solidFill>
            </a:endParaRPr>
          </a:p>
        </p:txBody>
      </p:sp>
      <p:sp>
        <p:nvSpPr>
          <p:cNvPr id="52" name="TextBox 51">
            <a:extLst>
              <a:ext uri="{FF2B5EF4-FFF2-40B4-BE49-F238E27FC236}">
                <a16:creationId xmlns:a16="http://schemas.microsoft.com/office/drawing/2014/main" id="{C800CB82-9365-4950-BFC1-7D3F9D565365}"/>
              </a:ext>
            </a:extLst>
          </p:cNvPr>
          <p:cNvSpPr txBox="1"/>
          <p:nvPr/>
        </p:nvSpPr>
        <p:spPr>
          <a:xfrm>
            <a:off x="3526920" y="1325224"/>
            <a:ext cx="773442" cy="523220"/>
          </a:xfrm>
          <a:prstGeom prst="rect">
            <a:avLst/>
          </a:prstGeom>
          <a:noFill/>
        </p:spPr>
        <p:txBody>
          <a:bodyPr wrap="square" rtlCol="0">
            <a:spAutoFit/>
          </a:bodyPr>
          <a:lstStyle/>
          <a:p>
            <a:pPr algn="ctr"/>
            <a:r>
              <a:rPr lang="en-US" sz="1400" dirty="0"/>
              <a:t>Katsina</a:t>
            </a:r>
          </a:p>
          <a:p>
            <a:pPr algn="ctr"/>
            <a:r>
              <a:rPr lang="en-US" sz="1400" dirty="0"/>
              <a:t>1%</a:t>
            </a:r>
            <a:endParaRPr lang="en-US" sz="1600" dirty="0"/>
          </a:p>
        </p:txBody>
      </p:sp>
      <p:sp>
        <p:nvSpPr>
          <p:cNvPr id="53" name="TextBox 52">
            <a:extLst>
              <a:ext uri="{FF2B5EF4-FFF2-40B4-BE49-F238E27FC236}">
                <a16:creationId xmlns:a16="http://schemas.microsoft.com/office/drawing/2014/main" id="{FBE02CA1-52B5-4076-97F3-9D01C2FD54A2}"/>
              </a:ext>
            </a:extLst>
          </p:cNvPr>
          <p:cNvSpPr txBox="1"/>
          <p:nvPr/>
        </p:nvSpPr>
        <p:spPr>
          <a:xfrm>
            <a:off x="2798632" y="1770613"/>
            <a:ext cx="773442" cy="523220"/>
          </a:xfrm>
          <a:prstGeom prst="rect">
            <a:avLst/>
          </a:prstGeom>
          <a:noFill/>
        </p:spPr>
        <p:txBody>
          <a:bodyPr wrap="square" rtlCol="0">
            <a:spAutoFit/>
          </a:bodyPr>
          <a:lstStyle/>
          <a:p>
            <a:pPr algn="ctr"/>
            <a:r>
              <a:rPr lang="en-US" sz="1400" dirty="0"/>
              <a:t>Zamfara</a:t>
            </a:r>
          </a:p>
          <a:p>
            <a:pPr algn="ctr"/>
            <a:r>
              <a:rPr lang="en-US" sz="1400" dirty="0"/>
              <a:t>5%</a:t>
            </a:r>
            <a:endParaRPr lang="en-US" sz="1600" dirty="0"/>
          </a:p>
        </p:txBody>
      </p:sp>
      <p:sp>
        <p:nvSpPr>
          <p:cNvPr id="54" name="TextBox 53">
            <a:extLst>
              <a:ext uri="{FF2B5EF4-FFF2-40B4-BE49-F238E27FC236}">
                <a16:creationId xmlns:a16="http://schemas.microsoft.com/office/drawing/2014/main" id="{C83D9DC0-3D64-437B-B091-AC03CEC9C7F6}"/>
              </a:ext>
            </a:extLst>
          </p:cNvPr>
          <p:cNvSpPr txBox="1"/>
          <p:nvPr/>
        </p:nvSpPr>
        <p:spPr>
          <a:xfrm>
            <a:off x="3622296" y="2503252"/>
            <a:ext cx="773442" cy="523220"/>
          </a:xfrm>
          <a:prstGeom prst="rect">
            <a:avLst/>
          </a:prstGeom>
          <a:noFill/>
        </p:spPr>
        <p:txBody>
          <a:bodyPr wrap="square" rtlCol="0">
            <a:spAutoFit/>
          </a:bodyPr>
          <a:lstStyle/>
          <a:p>
            <a:pPr algn="ctr"/>
            <a:r>
              <a:rPr lang="en-US" sz="1400" dirty="0">
                <a:solidFill>
                  <a:schemeClr val="bg1"/>
                </a:solidFill>
              </a:rPr>
              <a:t>Kaduna</a:t>
            </a:r>
          </a:p>
          <a:p>
            <a:pPr algn="ctr"/>
            <a:r>
              <a:rPr lang="en-US" sz="1400" dirty="0">
                <a:solidFill>
                  <a:schemeClr val="bg1"/>
                </a:solidFill>
              </a:rPr>
              <a:t>49%</a:t>
            </a:r>
            <a:endParaRPr lang="en-US" sz="1600" dirty="0">
              <a:solidFill>
                <a:schemeClr val="bg1"/>
              </a:solidFill>
            </a:endParaRPr>
          </a:p>
        </p:txBody>
      </p:sp>
      <p:sp>
        <p:nvSpPr>
          <p:cNvPr id="55" name="TextBox 54">
            <a:extLst>
              <a:ext uri="{FF2B5EF4-FFF2-40B4-BE49-F238E27FC236}">
                <a16:creationId xmlns:a16="http://schemas.microsoft.com/office/drawing/2014/main" id="{311AA1AC-B18B-4BDE-88AC-2DC4ACE61DF6}"/>
              </a:ext>
            </a:extLst>
          </p:cNvPr>
          <p:cNvSpPr txBox="1"/>
          <p:nvPr/>
        </p:nvSpPr>
        <p:spPr>
          <a:xfrm>
            <a:off x="3782288" y="3676060"/>
            <a:ext cx="991448" cy="523220"/>
          </a:xfrm>
          <a:prstGeom prst="rect">
            <a:avLst/>
          </a:prstGeom>
          <a:noFill/>
        </p:spPr>
        <p:txBody>
          <a:bodyPr wrap="square" rtlCol="0">
            <a:spAutoFit/>
          </a:bodyPr>
          <a:lstStyle/>
          <a:p>
            <a:pPr algn="ctr"/>
            <a:r>
              <a:rPr lang="en-US" sz="1400" dirty="0"/>
              <a:t>Nasarawa</a:t>
            </a:r>
          </a:p>
          <a:p>
            <a:pPr algn="ctr"/>
            <a:r>
              <a:rPr lang="en-US" sz="1400" dirty="0"/>
              <a:t>2%</a:t>
            </a:r>
            <a:endParaRPr lang="en-US" sz="1600" dirty="0"/>
          </a:p>
        </p:txBody>
      </p:sp>
      <p:sp>
        <p:nvSpPr>
          <p:cNvPr id="56" name="TextBox 55">
            <a:extLst>
              <a:ext uri="{FF2B5EF4-FFF2-40B4-BE49-F238E27FC236}">
                <a16:creationId xmlns:a16="http://schemas.microsoft.com/office/drawing/2014/main" id="{AEC32EED-E9EF-4078-93F9-B30A76E88718}"/>
              </a:ext>
            </a:extLst>
          </p:cNvPr>
          <p:cNvSpPr txBox="1"/>
          <p:nvPr/>
        </p:nvSpPr>
        <p:spPr>
          <a:xfrm>
            <a:off x="2436958" y="2791943"/>
            <a:ext cx="773442" cy="523220"/>
          </a:xfrm>
          <a:prstGeom prst="rect">
            <a:avLst/>
          </a:prstGeom>
          <a:noFill/>
        </p:spPr>
        <p:txBody>
          <a:bodyPr wrap="square" rtlCol="0">
            <a:spAutoFit/>
          </a:bodyPr>
          <a:lstStyle/>
          <a:p>
            <a:pPr algn="ctr"/>
            <a:r>
              <a:rPr lang="en-US" sz="1400" dirty="0"/>
              <a:t>Niger</a:t>
            </a:r>
          </a:p>
          <a:p>
            <a:pPr algn="ctr"/>
            <a:r>
              <a:rPr lang="en-US" sz="1400" dirty="0"/>
              <a:t>11%</a:t>
            </a:r>
            <a:endParaRPr lang="en-US" sz="1600" dirty="0"/>
          </a:p>
        </p:txBody>
      </p:sp>
      <p:sp>
        <p:nvSpPr>
          <p:cNvPr id="57" name="TextBox 56">
            <a:extLst>
              <a:ext uri="{FF2B5EF4-FFF2-40B4-BE49-F238E27FC236}">
                <a16:creationId xmlns:a16="http://schemas.microsoft.com/office/drawing/2014/main" id="{643D3740-1521-49DF-A5DC-240F08282AE0}"/>
              </a:ext>
            </a:extLst>
          </p:cNvPr>
          <p:cNvSpPr txBox="1"/>
          <p:nvPr/>
        </p:nvSpPr>
        <p:spPr>
          <a:xfrm>
            <a:off x="2245730" y="1067556"/>
            <a:ext cx="773442" cy="523220"/>
          </a:xfrm>
          <a:prstGeom prst="rect">
            <a:avLst/>
          </a:prstGeom>
          <a:noFill/>
        </p:spPr>
        <p:txBody>
          <a:bodyPr wrap="square" rtlCol="0">
            <a:spAutoFit/>
          </a:bodyPr>
          <a:lstStyle/>
          <a:p>
            <a:pPr algn="ctr"/>
            <a:r>
              <a:rPr lang="en-US" sz="1400" dirty="0"/>
              <a:t>Sokoto</a:t>
            </a:r>
          </a:p>
          <a:p>
            <a:pPr algn="ctr"/>
            <a:r>
              <a:rPr lang="en-US" sz="1400" dirty="0"/>
              <a:t>5%</a:t>
            </a:r>
            <a:endParaRPr lang="en-US" sz="1600" dirty="0"/>
          </a:p>
        </p:txBody>
      </p:sp>
      <p:sp>
        <p:nvSpPr>
          <p:cNvPr id="58" name="TextBox 57">
            <a:extLst>
              <a:ext uri="{FF2B5EF4-FFF2-40B4-BE49-F238E27FC236}">
                <a16:creationId xmlns:a16="http://schemas.microsoft.com/office/drawing/2014/main" id="{5D44CAD0-3550-4197-90E0-656B37C0DD9E}"/>
              </a:ext>
            </a:extLst>
          </p:cNvPr>
          <p:cNvSpPr txBox="1"/>
          <p:nvPr/>
        </p:nvSpPr>
        <p:spPr>
          <a:xfrm>
            <a:off x="1567979" y="1579851"/>
            <a:ext cx="773442" cy="523220"/>
          </a:xfrm>
          <a:prstGeom prst="rect">
            <a:avLst/>
          </a:prstGeom>
          <a:noFill/>
        </p:spPr>
        <p:txBody>
          <a:bodyPr wrap="square" rtlCol="0">
            <a:spAutoFit/>
          </a:bodyPr>
          <a:lstStyle/>
          <a:p>
            <a:pPr algn="ctr"/>
            <a:r>
              <a:rPr lang="en-US" sz="1400" dirty="0"/>
              <a:t>Kebbi</a:t>
            </a:r>
          </a:p>
          <a:p>
            <a:pPr algn="ctr"/>
            <a:r>
              <a:rPr lang="en-US" sz="1400" dirty="0"/>
              <a:t>2%</a:t>
            </a:r>
            <a:endParaRPr lang="en-US" sz="1600" dirty="0"/>
          </a:p>
        </p:txBody>
      </p:sp>
      <p:sp>
        <p:nvSpPr>
          <p:cNvPr id="59" name="TextBox 58">
            <a:extLst>
              <a:ext uri="{FF2B5EF4-FFF2-40B4-BE49-F238E27FC236}">
                <a16:creationId xmlns:a16="http://schemas.microsoft.com/office/drawing/2014/main" id="{FEF36402-C6E0-48EF-B9FE-B3457B3747BA}"/>
              </a:ext>
            </a:extLst>
          </p:cNvPr>
          <p:cNvSpPr txBox="1"/>
          <p:nvPr/>
        </p:nvSpPr>
        <p:spPr>
          <a:xfrm>
            <a:off x="529887" y="2637657"/>
            <a:ext cx="938548" cy="523220"/>
          </a:xfrm>
          <a:prstGeom prst="rect">
            <a:avLst/>
          </a:prstGeom>
          <a:noFill/>
        </p:spPr>
        <p:txBody>
          <a:bodyPr wrap="square" rtlCol="0">
            <a:spAutoFit/>
          </a:bodyPr>
          <a:lstStyle/>
          <a:p>
            <a:pPr algn="ctr"/>
            <a:r>
              <a:rPr lang="en-US" sz="1400" dirty="0"/>
              <a:t>FCT-Abuja</a:t>
            </a:r>
          </a:p>
          <a:p>
            <a:pPr algn="ctr"/>
            <a:r>
              <a:rPr lang="en-US" sz="1400" dirty="0"/>
              <a:t>5%</a:t>
            </a:r>
            <a:endParaRPr lang="en-US" sz="1600" dirty="0"/>
          </a:p>
        </p:txBody>
      </p:sp>
      <p:sp>
        <p:nvSpPr>
          <p:cNvPr id="60" name="TextBox 59">
            <a:extLst>
              <a:ext uri="{FF2B5EF4-FFF2-40B4-BE49-F238E27FC236}">
                <a16:creationId xmlns:a16="http://schemas.microsoft.com/office/drawing/2014/main" id="{69786E1A-AF63-4658-87D3-F3CAB0FC4E2C}"/>
              </a:ext>
            </a:extLst>
          </p:cNvPr>
          <p:cNvSpPr txBox="1"/>
          <p:nvPr/>
        </p:nvSpPr>
        <p:spPr>
          <a:xfrm>
            <a:off x="1982078" y="3564797"/>
            <a:ext cx="773442" cy="523220"/>
          </a:xfrm>
          <a:prstGeom prst="rect">
            <a:avLst/>
          </a:prstGeom>
          <a:noFill/>
        </p:spPr>
        <p:txBody>
          <a:bodyPr wrap="square" rtlCol="0">
            <a:spAutoFit/>
          </a:bodyPr>
          <a:lstStyle/>
          <a:p>
            <a:pPr algn="ctr"/>
            <a:r>
              <a:rPr lang="en-US" sz="1400" dirty="0" err="1">
                <a:solidFill>
                  <a:schemeClr val="bg1"/>
                </a:solidFill>
              </a:rPr>
              <a:t>Kwara</a:t>
            </a:r>
            <a:endParaRPr lang="en-US" sz="1400" dirty="0">
              <a:solidFill>
                <a:schemeClr val="bg1"/>
              </a:solidFill>
            </a:endParaRPr>
          </a:p>
          <a:p>
            <a:pPr algn="ctr"/>
            <a:r>
              <a:rPr lang="en-US" sz="1400" dirty="0">
                <a:solidFill>
                  <a:schemeClr val="bg1"/>
                </a:solidFill>
              </a:rPr>
              <a:t>46%</a:t>
            </a:r>
            <a:endParaRPr lang="en-US" sz="1600" dirty="0">
              <a:solidFill>
                <a:schemeClr val="bg1"/>
              </a:solidFill>
            </a:endParaRPr>
          </a:p>
        </p:txBody>
      </p:sp>
      <p:sp>
        <p:nvSpPr>
          <p:cNvPr id="61" name="TextBox 60">
            <a:extLst>
              <a:ext uri="{FF2B5EF4-FFF2-40B4-BE49-F238E27FC236}">
                <a16:creationId xmlns:a16="http://schemas.microsoft.com/office/drawing/2014/main" id="{125F3EBD-BAE4-4531-B25D-FEB513239C11}"/>
              </a:ext>
            </a:extLst>
          </p:cNvPr>
          <p:cNvSpPr txBox="1"/>
          <p:nvPr/>
        </p:nvSpPr>
        <p:spPr>
          <a:xfrm>
            <a:off x="1266007" y="3820142"/>
            <a:ext cx="773442" cy="523220"/>
          </a:xfrm>
          <a:prstGeom prst="rect">
            <a:avLst/>
          </a:prstGeom>
          <a:noFill/>
        </p:spPr>
        <p:txBody>
          <a:bodyPr wrap="square" rtlCol="0">
            <a:spAutoFit/>
          </a:bodyPr>
          <a:lstStyle/>
          <a:p>
            <a:pPr algn="ctr"/>
            <a:r>
              <a:rPr lang="en-US" sz="1400" dirty="0"/>
              <a:t>Oyo</a:t>
            </a:r>
          </a:p>
          <a:p>
            <a:pPr algn="ctr"/>
            <a:r>
              <a:rPr lang="en-US" sz="1400" dirty="0"/>
              <a:t>31%</a:t>
            </a:r>
            <a:endParaRPr lang="en-US" sz="1600" dirty="0"/>
          </a:p>
        </p:txBody>
      </p:sp>
      <p:sp>
        <p:nvSpPr>
          <p:cNvPr id="62" name="TextBox 61">
            <a:extLst>
              <a:ext uri="{FF2B5EF4-FFF2-40B4-BE49-F238E27FC236}">
                <a16:creationId xmlns:a16="http://schemas.microsoft.com/office/drawing/2014/main" id="{8D8674CF-C0BF-4D3A-8185-84FA5B22A022}"/>
              </a:ext>
            </a:extLst>
          </p:cNvPr>
          <p:cNvSpPr txBox="1"/>
          <p:nvPr/>
        </p:nvSpPr>
        <p:spPr>
          <a:xfrm>
            <a:off x="4193386" y="4335988"/>
            <a:ext cx="773442" cy="523220"/>
          </a:xfrm>
          <a:prstGeom prst="rect">
            <a:avLst/>
          </a:prstGeom>
          <a:noFill/>
        </p:spPr>
        <p:txBody>
          <a:bodyPr wrap="square" rtlCol="0">
            <a:spAutoFit/>
          </a:bodyPr>
          <a:lstStyle/>
          <a:p>
            <a:pPr algn="ctr"/>
            <a:r>
              <a:rPr lang="en-US" sz="1400" dirty="0"/>
              <a:t>Benue</a:t>
            </a:r>
          </a:p>
          <a:p>
            <a:pPr algn="ctr"/>
            <a:r>
              <a:rPr lang="en-US" sz="1400" dirty="0"/>
              <a:t>5%</a:t>
            </a:r>
            <a:endParaRPr lang="en-US" sz="1600" dirty="0"/>
          </a:p>
        </p:txBody>
      </p:sp>
      <p:sp>
        <p:nvSpPr>
          <p:cNvPr id="63" name="TextBox 62">
            <a:extLst>
              <a:ext uri="{FF2B5EF4-FFF2-40B4-BE49-F238E27FC236}">
                <a16:creationId xmlns:a16="http://schemas.microsoft.com/office/drawing/2014/main" id="{D28B70CF-F8D1-473E-BA29-54E51644439A}"/>
              </a:ext>
            </a:extLst>
          </p:cNvPr>
          <p:cNvSpPr txBox="1"/>
          <p:nvPr/>
        </p:nvSpPr>
        <p:spPr>
          <a:xfrm>
            <a:off x="2938339" y="4036616"/>
            <a:ext cx="773442" cy="523220"/>
          </a:xfrm>
          <a:prstGeom prst="rect">
            <a:avLst/>
          </a:prstGeom>
          <a:noFill/>
        </p:spPr>
        <p:txBody>
          <a:bodyPr wrap="square" rtlCol="0">
            <a:spAutoFit/>
          </a:bodyPr>
          <a:lstStyle/>
          <a:p>
            <a:pPr algn="ctr"/>
            <a:r>
              <a:rPr lang="en-US" sz="1400" dirty="0"/>
              <a:t>Kogi</a:t>
            </a:r>
          </a:p>
          <a:p>
            <a:pPr algn="ctr"/>
            <a:r>
              <a:rPr lang="en-US" sz="1400" dirty="0"/>
              <a:t>1%</a:t>
            </a:r>
            <a:endParaRPr lang="en-US" sz="1600" dirty="0"/>
          </a:p>
        </p:txBody>
      </p:sp>
      <p:sp>
        <p:nvSpPr>
          <p:cNvPr id="64" name="TextBox 63">
            <a:extLst>
              <a:ext uri="{FF2B5EF4-FFF2-40B4-BE49-F238E27FC236}">
                <a16:creationId xmlns:a16="http://schemas.microsoft.com/office/drawing/2014/main" id="{1C8DDA35-B117-4E03-A25F-45EC1F56F696}"/>
              </a:ext>
            </a:extLst>
          </p:cNvPr>
          <p:cNvSpPr txBox="1"/>
          <p:nvPr/>
        </p:nvSpPr>
        <p:spPr>
          <a:xfrm>
            <a:off x="3995350" y="5282530"/>
            <a:ext cx="773442" cy="738664"/>
          </a:xfrm>
          <a:prstGeom prst="rect">
            <a:avLst/>
          </a:prstGeom>
          <a:noFill/>
        </p:spPr>
        <p:txBody>
          <a:bodyPr wrap="square" rtlCol="0">
            <a:spAutoFit/>
          </a:bodyPr>
          <a:lstStyle/>
          <a:p>
            <a:pPr algn="ctr"/>
            <a:r>
              <a:rPr lang="en-US" sz="1400" dirty="0"/>
              <a:t>Cross</a:t>
            </a:r>
          </a:p>
          <a:p>
            <a:pPr algn="ctr"/>
            <a:r>
              <a:rPr lang="en-US" sz="1400" dirty="0"/>
              <a:t>River</a:t>
            </a:r>
          </a:p>
          <a:p>
            <a:pPr algn="ctr"/>
            <a:r>
              <a:rPr lang="en-US" sz="1400" dirty="0"/>
              <a:t>12%</a:t>
            </a:r>
            <a:endParaRPr lang="en-US" sz="1600" dirty="0"/>
          </a:p>
        </p:txBody>
      </p:sp>
      <p:sp>
        <p:nvSpPr>
          <p:cNvPr id="65" name="TextBox 64">
            <a:extLst>
              <a:ext uri="{FF2B5EF4-FFF2-40B4-BE49-F238E27FC236}">
                <a16:creationId xmlns:a16="http://schemas.microsoft.com/office/drawing/2014/main" id="{A69F1F33-B943-4E5E-BABB-35C265B0CF93}"/>
              </a:ext>
            </a:extLst>
          </p:cNvPr>
          <p:cNvSpPr txBox="1"/>
          <p:nvPr/>
        </p:nvSpPr>
        <p:spPr>
          <a:xfrm>
            <a:off x="4204593" y="6033737"/>
            <a:ext cx="1033129" cy="523220"/>
          </a:xfrm>
          <a:prstGeom prst="rect">
            <a:avLst/>
          </a:prstGeom>
          <a:noFill/>
        </p:spPr>
        <p:txBody>
          <a:bodyPr wrap="square" rtlCol="0">
            <a:spAutoFit/>
          </a:bodyPr>
          <a:lstStyle/>
          <a:p>
            <a:pPr algn="ctr"/>
            <a:r>
              <a:rPr lang="en-US" sz="1400" dirty="0"/>
              <a:t>Akwa Ibom</a:t>
            </a:r>
          </a:p>
          <a:p>
            <a:pPr algn="ctr"/>
            <a:r>
              <a:rPr lang="en-US" sz="1400" dirty="0"/>
              <a:t>10%</a:t>
            </a:r>
            <a:endParaRPr lang="en-US" sz="1600" dirty="0"/>
          </a:p>
        </p:txBody>
      </p:sp>
      <p:sp>
        <p:nvSpPr>
          <p:cNvPr id="66" name="TextBox 65">
            <a:extLst>
              <a:ext uri="{FF2B5EF4-FFF2-40B4-BE49-F238E27FC236}">
                <a16:creationId xmlns:a16="http://schemas.microsoft.com/office/drawing/2014/main" id="{82D2BB2D-090B-4D90-9196-CE82E7322DC9}"/>
              </a:ext>
            </a:extLst>
          </p:cNvPr>
          <p:cNvSpPr txBox="1"/>
          <p:nvPr/>
        </p:nvSpPr>
        <p:spPr>
          <a:xfrm>
            <a:off x="3338908" y="5319649"/>
            <a:ext cx="582069" cy="523220"/>
          </a:xfrm>
          <a:prstGeom prst="rect">
            <a:avLst/>
          </a:prstGeom>
          <a:noFill/>
        </p:spPr>
        <p:txBody>
          <a:bodyPr wrap="square" rtlCol="0">
            <a:spAutoFit/>
          </a:bodyPr>
          <a:lstStyle/>
          <a:p>
            <a:pPr algn="ctr"/>
            <a:r>
              <a:rPr lang="en-US" sz="1400" dirty="0">
                <a:solidFill>
                  <a:schemeClr val="bg1"/>
                </a:solidFill>
              </a:rPr>
              <a:t> Imo</a:t>
            </a:r>
          </a:p>
          <a:p>
            <a:pPr algn="ctr"/>
            <a:r>
              <a:rPr lang="en-US" sz="1400" dirty="0">
                <a:solidFill>
                  <a:schemeClr val="bg1"/>
                </a:solidFill>
              </a:rPr>
              <a:t>62%</a:t>
            </a:r>
            <a:endParaRPr lang="en-US" sz="1600" dirty="0">
              <a:solidFill>
                <a:schemeClr val="bg1"/>
              </a:solidFill>
            </a:endParaRPr>
          </a:p>
        </p:txBody>
      </p:sp>
      <p:sp>
        <p:nvSpPr>
          <p:cNvPr id="67" name="TextBox 66">
            <a:extLst>
              <a:ext uri="{FF2B5EF4-FFF2-40B4-BE49-F238E27FC236}">
                <a16:creationId xmlns:a16="http://schemas.microsoft.com/office/drawing/2014/main" id="{3DA44331-D3A8-4519-A177-10BAAC1A6DA7}"/>
              </a:ext>
            </a:extLst>
          </p:cNvPr>
          <p:cNvSpPr txBox="1"/>
          <p:nvPr/>
        </p:nvSpPr>
        <p:spPr>
          <a:xfrm>
            <a:off x="1074121" y="4487469"/>
            <a:ext cx="773442" cy="523220"/>
          </a:xfrm>
          <a:prstGeom prst="rect">
            <a:avLst/>
          </a:prstGeom>
          <a:noFill/>
        </p:spPr>
        <p:txBody>
          <a:bodyPr wrap="square" rtlCol="0">
            <a:spAutoFit/>
          </a:bodyPr>
          <a:lstStyle/>
          <a:p>
            <a:pPr algn="ctr"/>
            <a:r>
              <a:rPr lang="en-US" sz="1400" dirty="0"/>
              <a:t>Ogun</a:t>
            </a:r>
          </a:p>
          <a:p>
            <a:pPr algn="ctr"/>
            <a:r>
              <a:rPr lang="en-US" sz="1400" dirty="0"/>
              <a:t>8%</a:t>
            </a:r>
            <a:endParaRPr lang="en-US" sz="1600" dirty="0"/>
          </a:p>
        </p:txBody>
      </p:sp>
      <p:sp>
        <p:nvSpPr>
          <p:cNvPr id="68" name="TextBox 67">
            <a:extLst>
              <a:ext uri="{FF2B5EF4-FFF2-40B4-BE49-F238E27FC236}">
                <a16:creationId xmlns:a16="http://schemas.microsoft.com/office/drawing/2014/main" id="{BC233949-9D85-467C-B533-88A7E907D906}"/>
              </a:ext>
            </a:extLst>
          </p:cNvPr>
          <p:cNvSpPr txBox="1"/>
          <p:nvPr/>
        </p:nvSpPr>
        <p:spPr>
          <a:xfrm>
            <a:off x="1870283" y="4199629"/>
            <a:ext cx="562794" cy="523220"/>
          </a:xfrm>
          <a:prstGeom prst="rect">
            <a:avLst/>
          </a:prstGeom>
          <a:noFill/>
        </p:spPr>
        <p:txBody>
          <a:bodyPr wrap="square" rtlCol="0">
            <a:spAutoFit/>
          </a:bodyPr>
          <a:lstStyle/>
          <a:p>
            <a:pPr algn="ctr"/>
            <a:r>
              <a:rPr lang="en-US" sz="1400" dirty="0">
                <a:solidFill>
                  <a:schemeClr val="bg1"/>
                </a:solidFill>
              </a:rPr>
              <a:t>Osun</a:t>
            </a:r>
          </a:p>
          <a:p>
            <a:pPr algn="ctr"/>
            <a:r>
              <a:rPr lang="en-US" sz="1400" dirty="0">
                <a:solidFill>
                  <a:schemeClr val="bg1"/>
                </a:solidFill>
              </a:rPr>
              <a:t>46%</a:t>
            </a:r>
            <a:endParaRPr lang="en-US" sz="1600" dirty="0">
              <a:solidFill>
                <a:schemeClr val="bg1"/>
              </a:solidFill>
            </a:endParaRPr>
          </a:p>
        </p:txBody>
      </p:sp>
      <p:sp>
        <p:nvSpPr>
          <p:cNvPr id="69" name="TextBox 68">
            <a:extLst>
              <a:ext uri="{FF2B5EF4-FFF2-40B4-BE49-F238E27FC236}">
                <a16:creationId xmlns:a16="http://schemas.microsoft.com/office/drawing/2014/main" id="{FD22D254-7E77-40B1-AF5C-18945E4ED4AD}"/>
              </a:ext>
            </a:extLst>
          </p:cNvPr>
          <p:cNvSpPr txBox="1"/>
          <p:nvPr/>
        </p:nvSpPr>
        <p:spPr>
          <a:xfrm>
            <a:off x="2250550" y="4101073"/>
            <a:ext cx="773442" cy="523220"/>
          </a:xfrm>
          <a:prstGeom prst="rect">
            <a:avLst/>
          </a:prstGeom>
          <a:noFill/>
        </p:spPr>
        <p:txBody>
          <a:bodyPr wrap="square" rtlCol="0">
            <a:spAutoFit/>
          </a:bodyPr>
          <a:lstStyle/>
          <a:p>
            <a:pPr algn="ctr"/>
            <a:r>
              <a:rPr lang="en-US" sz="1400" dirty="0">
                <a:solidFill>
                  <a:schemeClr val="bg1"/>
                </a:solidFill>
              </a:rPr>
              <a:t>Ekiti</a:t>
            </a:r>
          </a:p>
          <a:p>
            <a:pPr algn="ctr"/>
            <a:r>
              <a:rPr lang="en-US" sz="1400" dirty="0">
                <a:solidFill>
                  <a:schemeClr val="bg1"/>
                </a:solidFill>
              </a:rPr>
              <a:t>58%</a:t>
            </a:r>
            <a:endParaRPr lang="en-US" sz="1600" dirty="0">
              <a:solidFill>
                <a:schemeClr val="bg1"/>
              </a:solidFill>
            </a:endParaRPr>
          </a:p>
        </p:txBody>
      </p:sp>
      <p:sp>
        <p:nvSpPr>
          <p:cNvPr id="70" name="TextBox 69">
            <a:extLst>
              <a:ext uri="{FF2B5EF4-FFF2-40B4-BE49-F238E27FC236}">
                <a16:creationId xmlns:a16="http://schemas.microsoft.com/office/drawing/2014/main" id="{06E95418-D22E-46FE-9AFF-AB54AB5B353A}"/>
              </a:ext>
            </a:extLst>
          </p:cNvPr>
          <p:cNvSpPr txBox="1"/>
          <p:nvPr/>
        </p:nvSpPr>
        <p:spPr>
          <a:xfrm>
            <a:off x="2161805" y="4597757"/>
            <a:ext cx="773442" cy="523220"/>
          </a:xfrm>
          <a:prstGeom prst="rect">
            <a:avLst/>
          </a:prstGeom>
          <a:noFill/>
        </p:spPr>
        <p:txBody>
          <a:bodyPr wrap="square" rtlCol="0">
            <a:spAutoFit/>
          </a:bodyPr>
          <a:lstStyle/>
          <a:p>
            <a:r>
              <a:rPr lang="en-US" sz="1400" dirty="0">
                <a:solidFill>
                  <a:schemeClr val="bg1"/>
                </a:solidFill>
              </a:rPr>
              <a:t>Ondo</a:t>
            </a:r>
          </a:p>
          <a:p>
            <a:r>
              <a:rPr lang="en-US" sz="1400" dirty="0">
                <a:solidFill>
                  <a:schemeClr val="bg1"/>
                </a:solidFill>
              </a:rPr>
              <a:t>44%</a:t>
            </a:r>
            <a:endParaRPr lang="en-US" sz="1600" dirty="0">
              <a:solidFill>
                <a:schemeClr val="bg1"/>
              </a:solidFill>
            </a:endParaRPr>
          </a:p>
        </p:txBody>
      </p:sp>
      <p:sp>
        <p:nvSpPr>
          <p:cNvPr id="71" name="TextBox 70">
            <a:extLst>
              <a:ext uri="{FF2B5EF4-FFF2-40B4-BE49-F238E27FC236}">
                <a16:creationId xmlns:a16="http://schemas.microsoft.com/office/drawing/2014/main" id="{B2DDDA8B-196A-48E6-8B04-76AFEB91EC45}"/>
              </a:ext>
            </a:extLst>
          </p:cNvPr>
          <p:cNvSpPr txBox="1"/>
          <p:nvPr/>
        </p:nvSpPr>
        <p:spPr>
          <a:xfrm>
            <a:off x="2723582" y="4618679"/>
            <a:ext cx="773442" cy="523220"/>
          </a:xfrm>
          <a:prstGeom prst="rect">
            <a:avLst/>
          </a:prstGeom>
          <a:noFill/>
        </p:spPr>
        <p:txBody>
          <a:bodyPr wrap="square" rtlCol="0">
            <a:spAutoFit/>
          </a:bodyPr>
          <a:lstStyle/>
          <a:p>
            <a:pPr algn="ctr"/>
            <a:r>
              <a:rPr lang="en-US" sz="1400" dirty="0"/>
              <a:t>Edo</a:t>
            </a:r>
          </a:p>
          <a:p>
            <a:pPr algn="ctr"/>
            <a:r>
              <a:rPr lang="en-US" sz="1400" dirty="0"/>
              <a:t>36%</a:t>
            </a:r>
            <a:endParaRPr lang="en-US" sz="1600" dirty="0"/>
          </a:p>
        </p:txBody>
      </p:sp>
      <p:sp>
        <p:nvSpPr>
          <p:cNvPr id="72" name="TextBox 71">
            <a:extLst>
              <a:ext uri="{FF2B5EF4-FFF2-40B4-BE49-F238E27FC236}">
                <a16:creationId xmlns:a16="http://schemas.microsoft.com/office/drawing/2014/main" id="{1F134EBA-B3BB-4391-9B7B-ABEB636E553F}"/>
              </a:ext>
            </a:extLst>
          </p:cNvPr>
          <p:cNvSpPr txBox="1"/>
          <p:nvPr/>
        </p:nvSpPr>
        <p:spPr>
          <a:xfrm>
            <a:off x="2619880" y="5368230"/>
            <a:ext cx="773442" cy="523220"/>
          </a:xfrm>
          <a:prstGeom prst="rect">
            <a:avLst/>
          </a:prstGeom>
          <a:noFill/>
        </p:spPr>
        <p:txBody>
          <a:bodyPr wrap="square" rtlCol="0">
            <a:spAutoFit/>
          </a:bodyPr>
          <a:lstStyle/>
          <a:p>
            <a:pPr algn="ctr"/>
            <a:r>
              <a:rPr lang="en-US" sz="1400" dirty="0">
                <a:solidFill>
                  <a:schemeClr val="bg1"/>
                </a:solidFill>
              </a:rPr>
              <a:t>  </a:t>
            </a:r>
            <a:r>
              <a:rPr lang="en-US" sz="1400" dirty="0"/>
              <a:t>Delta</a:t>
            </a:r>
          </a:p>
          <a:p>
            <a:pPr algn="ctr"/>
            <a:r>
              <a:rPr lang="en-US" sz="1400" dirty="0"/>
              <a:t>34%</a:t>
            </a:r>
            <a:endParaRPr lang="en-US" sz="1600" dirty="0"/>
          </a:p>
        </p:txBody>
      </p:sp>
      <p:sp>
        <p:nvSpPr>
          <p:cNvPr id="73" name="TextBox 72">
            <a:extLst>
              <a:ext uri="{FF2B5EF4-FFF2-40B4-BE49-F238E27FC236}">
                <a16:creationId xmlns:a16="http://schemas.microsoft.com/office/drawing/2014/main" id="{A8754127-FAAE-4835-8B0C-70305A2A946F}"/>
              </a:ext>
            </a:extLst>
          </p:cNvPr>
          <p:cNvSpPr txBox="1"/>
          <p:nvPr/>
        </p:nvSpPr>
        <p:spPr>
          <a:xfrm>
            <a:off x="2077809" y="5906594"/>
            <a:ext cx="773442" cy="523220"/>
          </a:xfrm>
          <a:prstGeom prst="rect">
            <a:avLst/>
          </a:prstGeom>
          <a:noFill/>
        </p:spPr>
        <p:txBody>
          <a:bodyPr wrap="square" rtlCol="0">
            <a:spAutoFit/>
          </a:bodyPr>
          <a:lstStyle/>
          <a:p>
            <a:pPr algn="ctr"/>
            <a:r>
              <a:rPr lang="en-US" sz="1400" dirty="0"/>
              <a:t>Bayelsa</a:t>
            </a:r>
          </a:p>
          <a:p>
            <a:pPr algn="ctr"/>
            <a:r>
              <a:rPr lang="en-US" sz="1400" dirty="0"/>
              <a:t>7%</a:t>
            </a:r>
            <a:endParaRPr lang="en-US" sz="1600" dirty="0"/>
          </a:p>
        </p:txBody>
      </p:sp>
      <p:sp>
        <p:nvSpPr>
          <p:cNvPr id="74" name="TextBox 73">
            <a:extLst>
              <a:ext uri="{FF2B5EF4-FFF2-40B4-BE49-F238E27FC236}">
                <a16:creationId xmlns:a16="http://schemas.microsoft.com/office/drawing/2014/main" id="{A85D912F-826B-4C63-9C1B-E5F9D8182DED}"/>
              </a:ext>
            </a:extLst>
          </p:cNvPr>
          <p:cNvSpPr txBox="1"/>
          <p:nvPr/>
        </p:nvSpPr>
        <p:spPr>
          <a:xfrm>
            <a:off x="3111988" y="5705298"/>
            <a:ext cx="773442" cy="523220"/>
          </a:xfrm>
          <a:prstGeom prst="rect">
            <a:avLst/>
          </a:prstGeom>
          <a:noFill/>
        </p:spPr>
        <p:txBody>
          <a:bodyPr wrap="square" rtlCol="0">
            <a:spAutoFit/>
          </a:bodyPr>
          <a:lstStyle/>
          <a:p>
            <a:pPr algn="ctr"/>
            <a:r>
              <a:rPr lang="en-US" sz="1400" dirty="0"/>
              <a:t>Rivers</a:t>
            </a:r>
          </a:p>
          <a:p>
            <a:pPr algn="ctr"/>
            <a:r>
              <a:rPr lang="en-US" sz="1400" dirty="0"/>
              <a:t>9%</a:t>
            </a:r>
            <a:endParaRPr lang="en-US" sz="1600" dirty="0"/>
          </a:p>
        </p:txBody>
      </p:sp>
      <p:sp>
        <p:nvSpPr>
          <p:cNvPr id="75" name="TextBox 74">
            <a:extLst>
              <a:ext uri="{FF2B5EF4-FFF2-40B4-BE49-F238E27FC236}">
                <a16:creationId xmlns:a16="http://schemas.microsoft.com/office/drawing/2014/main" id="{8B385907-AB0B-435C-99C2-047EE81D4F7B}"/>
              </a:ext>
            </a:extLst>
          </p:cNvPr>
          <p:cNvSpPr txBox="1"/>
          <p:nvPr/>
        </p:nvSpPr>
        <p:spPr>
          <a:xfrm>
            <a:off x="1057198" y="5176367"/>
            <a:ext cx="773442" cy="523220"/>
          </a:xfrm>
          <a:prstGeom prst="rect">
            <a:avLst/>
          </a:prstGeom>
          <a:noFill/>
        </p:spPr>
        <p:txBody>
          <a:bodyPr wrap="square" rtlCol="0">
            <a:spAutoFit/>
          </a:bodyPr>
          <a:lstStyle/>
          <a:p>
            <a:pPr algn="ctr"/>
            <a:r>
              <a:rPr lang="en-US" sz="1400" dirty="0"/>
              <a:t>Lagos</a:t>
            </a:r>
          </a:p>
          <a:p>
            <a:pPr algn="ctr"/>
            <a:r>
              <a:rPr lang="en-US" sz="1400" dirty="0"/>
              <a:t>24%</a:t>
            </a:r>
            <a:endParaRPr lang="en-US" sz="1600" dirty="0"/>
          </a:p>
        </p:txBody>
      </p:sp>
      <p:sp>
        <p:nvSpPr>
          <p:cNvPr id="76" name="TextBox 75">
            <a:extLst>
              <a:ext uri="{FF2B5EF4-FFF2-40B4-BE49-F238E27FC236}">
                <a16:creationId xmlns:a16="http://schemas.microsoft.com/office/drawing/2014/main" id="{EF9D257A-F03B-43AD-97CF-515BD653187D}"/>
              </a:ext>
            </a:extLst>
          </p:cNvPr>
          <p:cNvSpPr txBox="1"/>
          <p:nvPr/>
        </p:nvSpPr>
        <p:spPr>
          <a:xfrm>
            <a:off x="3656099" y="6137030"/>
            <a:ext cx="773442" cy="523220"/>
          </a:xfrm>
          <a:prstGeom prst="rect">
            <a:avLst/>
          </a:prstGeom>
          <a:noFill/>
        </p:spPr>
        <p:txBody>
          <a:bodyPr wrap="square" rtlCol="0">
            <a:spAutoFit/>
          </a:bodyPr>
          <a:lstStyle/>
          <a:p>
            <a:pPr algn="ctr"/>
            <a:r>
              <a:rPr lang="en-US" sz="1400" dirty="0"/>
              <a:t>Abia</a:t>
            </a:r>
          </a:p>
          <a:p>
            <a:pPr algn="ctr"/>
            <a:r>
              <a:rPr lang="en-US" sz="1400" dirty="0"/>
              <a:t>12%</a:t>
            </a:r>
            <a:endParaRPr lang="en-US" sz="1600" dirty="0"/>
          </a:p>
        </p:txBody>
      </p:sp>
      <p:sp>
        <p:nvSpPr>
          <p:cNvPr id="77" name="TextBox 76">
            <a:extLst>
              <a:ext uri="{FF2B5EF4-FFF2-40B4-BE49-F238E27FC236}">
                <a16:creationId xmlns:a16="http://schemas.microsoft.com/office/drawing/2014/main" id="{F8F4B377-4436-4B50-B754-59E470D024E3}"/>
              </a:ext>
            </a:extLst>
          </p:cNvPr>
          <p:cNvSpPr txBox="1"/>
          <p:nvPr/>
        </p:nvSpPr>
        <p:spPr>
          <a:xfrm>
            <a:off x="5006981" y="4931426"/>
            <a:ext cx="688149" cy="523220"/>
          </a:xfrm>
          <a:prstGeom prst="rect">
            <a:avLst/>
          </a:prstGeom>
          <a:noFill/>
        </p:spPr>
        <p:txBody>
          <a:bodyPr wrap="square" rtlCol="0">
            <a:spAutoFit/>
          </a:bodyPr>
          <a:lstStyle/>
          <a:p>
            <a:pPr algn="ctr"/>
            <a:r>
              <a:rPr lang="en-US" sz="1400" dirty="0"/>
              <a:t>Ebonyi</a:t>
            </a:r>
          </a:p>
          <a:p>
            <a:pPr algn="ctr"/>
            <a:r>
              <a:rPr lang="en-US" sz="1400" dirty="0"/>
              <a:t>53%</a:t>
            </a:r>
            <a:endParaRPr lang="en-US" sz="1600" dirty="0"/>
          </a:p>
        </p:txBody>
      </p:sp>
      <p:sp>
        <p:nvSpPr>
          <p:cNvPr id="78" name="TextBox 77">
            <a:extLst>
              <a:ext uri="{FF2B5EF4-FFF2-40B4-BE49-F238E27FC236}">
                <a16:creationId xmlns:a16="http://schemas.microsoft.com/office/drawing/2014/main" id="{2DA0C7C3-BB4B-40DB-AF11-7C5B7DDA24FB}"/>
              </a:ext>
            </a:extLst>
          </p:cNvPr>
          <p:cNvSpPr txBox="1"/>
          <p:nvPr/>
        </p:nvSpPr>
        <p:spPr>
          <a:xfrm>
            <a:off x="4687601" y="5349951"/>
            <a:ext cx="773442" cy="523220"/>
          </a:xfrm>
          <a:prstGeom prst="rect">
            <a:avLst/>
          </a:prstGeom>
          <a:noFill/>
        </p:spPr>
        <p:txBody>
          <a:bodyPr wrap="square" rtlCol="0">
            <a:spAutoFit/>
          </a:bodyPr>
          <a:lstStyle/>
          <a:p>
            <a:pPr algn="ctr"/>
            <a:r>
              <a:rPr lang="en-US" sz="1400" dirty="0"/>
              <a:t>Enugu</a:t>
            </a:r>
          </a:p>
          <a:p>
            <a:pPr algn="ctr"/>
            <a:r>
              <a:rPr lang="en-US" sz="1400" dirty="0"/>
              <a:t>25%</a:t>
            </a:r>
            <a:endParaRPr lang="en-US" sz="1600" dirty="0"/>
          </a:p>
        </p:txBody>
      </p:sp>
      <p:sp>
        <p:nvSpPr>
          <p:cNvPr id="79" name="TextBox 78">
            <a:extLst>
              <a:ext uri="{FF2B5EF4-FFF2-40B4-BE49-F238E27FC236}">
                <a16:creationId xmlns:a16="http://schemas.microsoft.com/office/drawing/2014/main" id="{A0C7A702-16F2-4EF7-B36D-E5D47939C438}"/>
              </a:ext>
            </a:extLst>
          </p:cNvPr>
          <p:cNvSpPr txBox="1"/>
          <p:nvPr/>
        </p:nvSpPr>
        <p:spPr>
          <a:xfrm>
            <a:off x="1662370" y="5368230"/>
            <a:ext cx="847673" cy="523220"/>
          </a:xfrm>
          <a:prstGeom prst="rect">
            <a:avLst/>
          </a:prstGeom>
          <a:noFill/>
        </p:spPr>
        <p:txBody>
          <a:bodyPr wrap="square" rtlCol="0">
            <a:spAutoFit/>
          </a:bodyPr>
          <a:lstStyle/>
          <a:p>
            <a:pPr algn="ctr"/>
            <a:r>
              <a:rPr lang="en-US" sz="1400" dirty="0"/>
              <a:t>Anambra</a:t>
            </a:r>
          </a:p>
          <a:p>
            <a:pPr algn="ctr"/>
            <a:r>
              <a:rPr lang="en-US" sz="1400" dirty="0"/>
              <a:t>21%</a:t>
            </a:r>
            <a:endParaRPr lang="en-US" sz="1600" dirty="0"/>
          </a:p>
        </p:txBody>
      </p:sp>
      <p:cxnSp>
        <p:nvCxnSpPr>
          <p:cNvPr id="80" name="Straight Connector 79">
            <a:extLst>
              <a:ext uri="{FF2B5EF4-FFF2-40B4-BE49-F238E27FC236}">
                <a16:creationId xmlns:a16="http://schemas.microsoft.com/office/drawing/2014/main" id="{927D5D75-5E8E-4EF5-ABCF-D14A6CDEDE12}"/>
              </a:ext>
            </a:extLst>
          </p:cNvPr>
          <p:cNvCxnSpPr>
            <a:cxnSpLocks/>
          </p:cNvCxnSpPr>
          <p:nvPr/>
        </p:nvCxnSpPr>
        <p:spPr>
          <a:xfrm flipH="1">
            <a:off x="2422642" y="5164858"/>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7A4D8DE8-C524-4219-915C-D6D8093B972D}"/>
              </a:ext>
            </a:extLst>
          </p:cNvPr>
          <p:cNvCxnSpPr>
            <a:cxnSpLocks/>
          </p:cNvCxnSpPr>
          <p:nvPr/>
        </p:nvCxnSpPr>
        <p:spPr>
          <a:xfrm flipH="1" flipV="1">
            <a:off x="3794917" y="5886609"/>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89C2586-C44C-407D-B7ED-4B21EA967900}"/>
              </a:ext>
            </a:extLst>
          </p:cNvPr>
          <p:cNvCxnSpPr>
            <a:cxnSpLocks/>
          </p:cNvCxnSpPr>
          <p:nvPr/>
        </p:nvCxnSpPr>
        <p:spPr>
          <a:xfrm flipH="1" flipV="1">
            <a:off x="4058585" y="5944742"/>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5CB91FCE-C6B1-4BD9-A82F-977A11DDAB36}"/>
              </a:ext>
            </a:extLst>
          </p:cNvPr>
          <p:cNvCxnSpPr>
            <a:cxnSpLocks/>
          </p:cNvCxnSpPr>
          <p:nvPr/>
        </p:nvCxnSpPr>
        <p:spPr>
          <a:xfrm flipH="1" flipV="1">
            <a:off x="3817933" y="5044297"/>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73ABECE-1134-4C3A-A266-34C804040229}"/>
              </a:ext>
            </a:extLst>
          </p:cNvPr>
          <p:cNvCxnSpPr>
            <a:cxnSpLocks/>
          </p:cNvCxnSpPr>
          <p:nvPr/>
        </p:nvCxnSpPr>
        <p:spPr>
          <a:xfrm flipH="1" flipV="1">
            <a:off x="4271690" y="5095739"/>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3C449E79-F242-4012-AC00-F0485A513BC1}"/>
              </a:ext>
            </a:extLst>
          </p:cNvPr>
          <p:cNvCxnSpPr>
            <a:cxnSpLocks/>
          </p:cNvCxnSpPr>
          <p:nvPr/>
        </p:nvCxnSpPr>
        <p:spPr>
          <a:xfrm flipH="1">
            <a:off x="2750083" y="6080567"/>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DF12EB2F-D67E-41F0-909A-6A542E606C49}"/>
              </a:ext>
            </a:extLst>
          </p:cNvPr>
          <p:cNvCxnSpPr>
            <a:cxnSpLocks/>
          </p:cNvCxnSpPr>
          <p:nvPr/>
        </p:nvCxnSpPr>
        <p:spPr>
          <a:xfrm flipH="1" flipV="1">
            <a:off x="1381088" y="2793369"/>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24091F23-973C-4FA8-AA28-C4AA0ADB2C64}"/>
              </a:ext>
            </a:extLst>
          </p:cNvPr>
          <p:cNvCxnSpPr>
            <a:cxnSpLocks/>
          </p:cNvCxnSpPr>
          <p:nvPr/>
        </p:nvCxnSpPr>
        <p:spPr>
          <a:xfrm flipV="1">
            <a:off x="1443919" y="5066644"/>
            <a:ext cx="0" cy="215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686613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Wealth Index</a:t>
            </a:r>
          </a:p>
        </p:txBody>
      </p:sp>
      <p:sp>
        <p:nvSpPr>
          <p:cNvPr id="3" name="Content Placeholder 2"/>
          <p:cNvSpPr>
            <a:spLocks noGrp="1"/>
          </p:cNvSpPr>
          <p:nvPr>
            <p:ph idx="1"/>
          </p:nvPr>
        </p:nvSpPr>
        <p:spPr/>
        <p:txBody>
          <a:bodyPr/>
          <a:lstStyle/>
          <a:p>
            <a:pPr>
              <a:spcBef>
                <a:spcPts val="0"/>
              </a:spcBef>
              <a:spcAft>
                <a:spcPts val="1800"/>
              </a:spcAft>
            </a:pPr>
            <a:r>
              <a:rPr lang="en-GB" noProof="0" dirty="0"/>
              <a:t>Wealth is determined by scoring households based on a set of characteristics including access to electricity and ownership of various consumer goods.</a:t>
            </a:r>
          </a:p>
          <a:p>
            <a:pPr>
              <a:spcBef>
                <a:spcPts val="0"/>
              </a:spcBef>
              <a:spcAft>
                <a:spcPts val="1800"/>
              </a:spcAft>
            </a:pPr>
            <a:r>
              <a:rPr lang="en-GB" noProof="0" dirty="0"/>
              <a:t>Households are then ranked, from lowest to highest score.</a:t>
            </a:r>
          </a:p>
          <a:p>
            <a:pPr>
              <a:spcBef>
                <a:spcPts val="0"/>
              </a:spcBef>
              <a:spcAft>
                <a:spcPts val="1800"/>
              </a:spcAft>
            </a:pPr>
            <a:r>
              <a:rPr lang="en-GB" noProof="0" dirty="0"/>
              <a:t>This list is then separated into 5 equal pieces (or quintiles) each representing 20% of the population.</a:t>
            </a:r>
          </a:p>
          <a:p>
            <a:pPr>
              <a:spcBef>
                <a:spcPts val="0"/>
              </a:spcBef>
              <a:spcAft>
                <a:spcPts val="1800"/>
              </a:spcAft>
            </a:pPr>
            <a:r>
              <a:rPr lang="en-GB" noProof="0" dirty="0"/>
              <a:t>Therefore, those in the highest quintile may not be “rich” but they are of higher socioeconomic status than 80% of </a:t>
            </a:r>
            <a:r>
              <a:rPr lang="en-GB" dirty="0"/>
              <a:t>Nigeria</a:t>
            </a:r>
            <a:r>
              <a:rPr lang="en-GB" noProof="0" dirty="0"/>
              <a:t>.</a:t>
            </a:r>
          </a:p>
        </p:txBody>
      </p:sp>
    </p:spTree>
    <p:extLst>
      <p:ext uri="{BB962C8B-B14F-4D97-AF65-F5344CB8AC3E}">
        <p14:creationId xmlns:p14="http://schemas.microsoft.com/office/powerpoint/2010/main" val="1603891934"/>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Age at FGM</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03227922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56243"/>
            <a:ext cx="9144000" cy="369332"/>
          </a:xfrm>
          <a:prstGeom prst="rect">
            <a:avLst/>
          </a:prstGeom>
          <a:noFill/>
        </p:spPr>
        <p:txBody>
          <a:bodyPr wrap="square" rtlCol="0">
            <a:spAutoFit/>
          </a:bodyPr>
          <a:lstStyle/>
          <a:p>
            <a:pPr algn="ctr"/>
            <a:r>
              <a:rPr lang="en-US" i="1" dirty="0"/>
              <a:t>Percent distribution of women age 15-49 who are circumcised by age at circumcision</a:t>
            </a:r>
          </a:p>
        </p:txBody>
      </p:sp>
    </p:spTree>
    <p:extLst>
      <p:ext uri="{BB962C8B-B14F-4D97-AF65-F5344CB8AC3E}">
        <p14:creationId xmlns:p14="http://schemas.microsoft.com/office/powerpoint/2010/main" val="84279333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Age </a:t>
            </a:r>
            <a:r>
              <a:rPr lang="en-US"/>
              <a:t>at Circumcision Among Girls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74986464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56243"/>
            <a:ext cx="9144000" cy="369332"/>
          </a:xfrm>
          <a:prstGeom prst="rect">
            <a:avLst/>
          </a:prstGeom>
          <a:noFill/>
        </p:spPr>
        <p:txBody>
          <a:bodyPr wrap="square" rtlCol="0">
            <a:spAutoFit/>
          </a:bodyPr>
          <a:lstStyle/>
          <a:p>
            <a:pPr algn="ctr"/>
            <a:r>
              <a:rPr lang="en-US" i="1" dirty="0"/>
              <a:t>Percent distribution of girls age 0-14 by age at circumcision</a:t>
            </a:r>
          </a:p>
        </p:txBody>
      </p:sp>
    </p:spTree>
    <p:extLst>
      <p:ext uri="{BB962C8B-B14F-4D97-AF65-F5344CB8AC3E}">
        <p14:creationId xmlns:p14="http://schemas.microsoft.com/office/powerpoint/2010/main" val="1118304213"/>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Person Performing FGM</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4900674"/>
              </p:ext>
            </p:extLst>
          </p:nvPr>
        </p:nvGraphicFramePr>
        <p:xfrm>
          <a:off x="461963" y="1701800"/>
          <a:ext cx="8682037" cy="5156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56243"/>
            <a:ext cx="9144000" cy="646331"/>
          </a:xfrm>
          <a:prstGeom prst="rect">
            <a:avLst/>
          </a:prstGeom>
          <a:noFill/>
        </p:spPr>
        <p:txBody>
          <a:bodyPr wrap="square" rtlCol="0">
            <a:spAutoFit/>
          </a:bodyPr>
          <a:lstStyle/>
          <a:p>
            <a:pPr algn="ctr"/>
            <a:r>
              <a:rPr lang="en-US" i="1" dirty="0"/>
              <a:t>Percent distribution of circumcised girls age 0-14 and women age 15-49 </a:t>
            </a:r>
            <a:br>
              <a:rPr lang="en-US" i="1" dirty="0"/>
            </a:br>
            <a:r>
              <a:rPr lang="en-US" i="1" dirty="0"/>
              <a:t>by person performing the circumcision </a:t>
            </a:r>
          </a:p>
        </p:txBody>
      </p:sp>
      <p:sp>
        <p:nvSpPr>
          <p:cNvPr id="3" name="TextBox 2">
            <a:extLst>
              <a:ext uri="{FF2B5EF4-FFF2-40B4-BE49-F238E27FC236}">
                <a16:creationId xmlns:a16="http://schemas.microsoft.com/office/drawing/2014/main" id="{EF4EF382-A0E0-4CE1-ADC4-4825B3DCF55A}"/>
              </a:ext>
            </a:extLst>
          </p:cNvPr>
          <p:cNvSpPr txBox="1"/>
          <p:nvPr/>
        </p:nvSpPr>
        <p:spPr>
          <a:xfrm>
            <a:off x="1861704" y="1660525"/>
            <a:ext cx="498763" cy="369332"/>
          </a:xfrm>
          <a:prstGeom prst="rect">
            <a:avLst/>
          </a:prstGeom>
          <a:noFill/>
        </p:spPr>
        <p:txBody>
          <a:bodyPr wrap="square" rtlCol="0">
            <a:spAutoFit/>
          </a:bodyPr>
          <a:lstStyle/>
          <a:p>
            <a:r>
              <a:rPr lang="en-US" b="1" dirty="0"/>
              <a:t>&lt;1</a:t>
            </a:r>
          </a:p>
        </p:txBody>
      </p:sp>
    </p:spTree>
    <p:extLst>
      <p:ext uri="{BB962C8B-B14F-4D97-AF65-F5344CB8AC3E}">
        <p14:creationId xmlns:p14="http://schemas.microsoft.com/office/powerpoint/2010/main" val="2427774286"/>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Opinions about Whether FGM is Required by Religion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233371394"/>
              </p:ext>
            </p:extLst>
          </p:nvPr>
        </p:nvGraphicFramePr>
        <p:xfrm>
          <a:off x="1" y="1796142"/>
          <a:ext cx="9144000" cy="50618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9811"/>
            <a:ext cx="9144000" cy="646331"/>
          </a:xfrm>
          <a:prstGeom prst="rect">
            <a:avLst/>
          </a:prstGeom>
          <a:noFill/>
        </p:spPr>
        <p:txBody>
          <a:bodyPr wrap="square" rtlCol="0">
            <a:spAutoFit/>
          </a:bodyPr>
          <a:lstStyle/>
          <a:p>
            <a:pPr algn="ctr"/>
            <a:r>
              <a:rPr lang="en-US" i="1" dirty="0"/>
              <a:t>Percent distribution of women and men age 15-49 who have heard of FGM </a:t>
            </a:r>
            <a:br>
              <a:rPr lang="en-US" i="1" dirty="0"/>
            </a:br>
            <a:r>
              <a:rPr lang="en-US" i="1" dirty="0"/>
              <a:t>by opinion on whether their religion requires FGM </a:t>
            </a:r>
          </a:p>
        </p:txBody>
      </p:sp>
    </p:spTree>
    <p:extLst>
      <p:ext uri="{BB962C8B-B14F-4D97-AF65-F5344CB8AC3E}">
        <p14:creationId xmlns:p14="http://schemas.microsoft.com/office/powerpoint/2010/main" val="2564608828"/>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Opinions about Whether </a:t>
            </a:r>
            <a:br>
              <a:rPr lang="en-US" dirty="0"/>
            </a:br>
            <a:r>
              <a:rPr lang="en-US" dirty="0"/>
              <a:t>FGM Should Continue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772215652"/>
              </p:ext>
            </p:extLst>
          </p:nvPr>
        </p:nvGraphicFramePr>
        <p:xfrm>
          <a:off x="461963" y="1795463"/>
          <a:ext cx="8682037" cy="50625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9811"/>
            <a:ext cx="9144000" cy="646331"/>
          </a:xfrm>
          <a:prstGeom prst="rect">
            <a:avLst/>
          </a:prstGeom>
          <a:noFill/>
        </p:spPr>
        <p:txBody>
          <a:bodyPr wrap="square" rtlCol="0">
            <a:spAutoFit/>
          </a:bodyPr>
          <a:lstStyle/>
          <a:p>
            <a:pPr algn="ctr"/>
            <a:r>
              <a:rPr lang="en-US" i="1" dirty="0"/>
              <a:t>Percent distribution women and men age 15-49 who have heard of FGM </a:t>
            </a:r>
            <a:br>
              <a:rPr lang="en-US" i="1" dirty="0"/>
            </a:br>
            <a:r>
              <a:rPr lang="en-US" i="1" dirty="0"/>
              <a:t>by their opinion on whether the practice should be continued</a:t>
            </a:r>
          </a:p>
        </p:txBody>
      </p:sp>
    </p:spTree>
    <p:extLst>
      <p:ext uri="{BB962C8B-B14F-4D97-AF65-F5344CB8AC3E}">
        <p14:creationId xmlns:p14="http://schemas.microsoft.com/office/powerpoint/2010/main" val="36465009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463166"/>
            <a:ext cx="8256233" cy="5081325"/>
          </a:xfrm>
        </p:spPr>
        <p:txBody>
          <a:bodyPr>
            <a:normAutofit fontScale="85000" lnSpcReduction="20000"/>
          </a:bodyPr>
          <a:lstStyle/>
          <a:p>
            <a:pPr>
              <a:spcBef>
                <a:spcPts val="0"/>
              </a:spcBef>
              <a:spcAft>
                <a:spcPts val="1800"/>
              </a:spcAft>
              <a:buClr>
                <a:schemeClr val="tx1"/>
              </a:buClr>
            </a:pPr>
            <a:r>
              <a:rPr lang="en-GB" b="1" dirty="0">
                <a:solidFill>
                  <a:schemeClr val="accent1"/>
                </a:solidFill>
              </a:rPr>
              <a:t>31</a:t>
            </a:r>
            <a:r>
              <a:rPr lang="en-GB" b="1" noProof="0" dirty="0">
                <a:solidFill>
                  <a:schemeClr val="accent1"/>
                </a:solidFill>
              </a:rPr>
              <a:t>% </a:t>
            </a:r>
            <a:r>
              <a:rPr lang="en-GB" noProof="0" dirty="0"/>
              <a:t>of women have ever experienced </a:t>
            </a:r>
            <a:r>
              <a:rPr lang="en-GB" b="1" noProof="0" dirty="0">
                <a:solidFill>
                  <a:schemeClr val="accent1"/>
                </a:solidFill>
              </a:rPr>
              <a:t>physical violence</a:t>
            </a:r>
            <a:r>
              <a:rPr lang="en-GB" b="1" noProof="0" dirty="0">
                <a:solidFill>
                  <a:schemeClr val="accent5"/>
                </a:solidFill>
              </a:rPr>
              <a:t> </a:t>
            </a:r>
            <a:r>
              <a:rPr lang="en-GB" noProof="0" dirty="0"/>
              <a:t>since age 15. </a:t>
            </a:r>
          </a:p>
          <a:p>
            <a:pPr>
              <a:spcBef>
                <a:spcPts val="0"/>
              </a:spcBef>
              <a:spcAft>
                <a:spcPts val="1800"/>
              </a:spcAft>
              <a:buClr>
                <a:schemeClr val="tx1"/>
              </a:buClr>
            </a:pPr>
            <a:r>
              <a:rPr lang="en-GB" b="1" dirty="0">
                <a:solidFill>
                  <a:schemeClr val="accent1"/>
                </a:solidFill>
              </a:rPr>
              <a:t>9</a:t>
            </a:r>
            <a:r>
              <a:rPr lang="en-GB" b="1" noProof="0" dirty="0">
                <a:solidFill>
                  <a:schemeClr val="accent1"/>
                </a:solidFill>
              </a:rPr>
              <a:t>%</a:t>
            </a:r>
            <a:r>
              <a:rPr lang="en-GB" noProof="0" dirty="0">
                <a:solidFill>
                  <a:schemeClr val="accent1"/>
                </a:solidFill>
              </a:rPr>
              <a:t> </a:t>
            </a:r>
            <a:r>
              <a:rPr lang="en-GB" noProof="0" dirty="0"/>
              <a:t>of women have ever experienced </a:t>
            </a:r>
            <a:r>
              <a:rPr lang="en-GB" b="1" noProof="0" dirty="0">
                <a:solidFill>
                  <a:schemeClr val="accent1"/>
                </a:solidFill>
              </a:rPr>
              <a:t>sexual violence</a:t>
            </a:r>
            <a:r>
              <a:rPr lang="en-GB" noProof="0" dirty="0"/>
              <a:t>. </a:t>
            </a:r>
          </a:p>
          <a:p>
            <a:pPr>
              <a:spcBef>
                <a:spcPts val="0"/>
              </a:spcBef>
              <a:spcAft>
                <a:spcPts val="1800"/>
              </a:spcAft>
              <a:buClr>
                <a:schemeClr val="tx1"/>
              </a:buClr>
            </a:pPr>
            <a:r>
              <a:rPr lang="en-GB" b="1" dirty="0">
                <a:solidFill>
                  <a:schemeClr val="accent1"/>
                </a:solidFill>
              </a:rPr>
              <a:t>36</a:t>
            </a:r>
            <a:r>
              <a:rPr lang="en-GB" b="1" noProof="0" dirty="0">
                <a:solidFill>
                  <a:schemeClr val="accent1"/>
                </a:solidFill>
              </a:rPr>
              <a:t>%</a:t>
            </a:r>
            <a:r>
              <a:rPr lang="en-GB" b="1" noProof="0" dirty="0">
                <a:solidFill>
                  <a:schemeClr val="accent5"/>
                </a:solidFill>
              </a:rPr>
              <a:t> </a:t>
            </a:r>
            <a:r>
              <a:rPr lang="en-GB" noProof="0" dirty="0"/>
              <a:t>of ever-married women have experienced </a:t>
            </a:r>
            <a:r>
              <a:rPr lang="en-GB" b="1" noProof="0" dirty="0">
                <a:solidFill>
                  <a:schemeClr val="accent1"/>
                </a:solidFill>
              </a:rPr>
              <a:t>spousal violence</a:t>
            </a:r>
            <a:r>
              <a:rPr lang="en-GB" noProof="0" dirty="0"/>
              <a:t>, whether physical or sexual or emotional. </a:t>
            </a:r>
          </a:p>
          <a:p>
            <a:pPr>
              <a:spcBef>
                <a:spcPts val="0"/>
              </a:spcBef>
              <a:spcAft>
                <a:spcPts val="1800"/>
              </a:spcAft>
              <a:buClr>
                <a:schemeClr val="tx1"/>
              </a:buClr>
            </a:pPr>
            <a:r>
              <a:rPr lang="en-GB" b="1" dirty="0">
                <a:solidFill>
                  <a:schemeClr val="accent1"/>
                </a:solidFill>
              </a:rPr>
              <a:t>32</a:t>
            </a:r>
            <a:r>
              <a:rPr lang="en-GB" b="1" noProof="0" dirty="0">
                <a:solidFill>
                  <a:schemeClr val="accent1"/>
                </a:solidFill>
              </a:rPr>
              <a:t>% </a:t>
            </a:r>
            <a:r>
              <a:rPr lang="en-GB" noProof="0" dirty="0"/>
              <a:t>of women who have experienced physical or sexual violence have </a:t>
            </a:r>
            <a:r>
              <a:rPr lang="en-GB" b="1" noProof="0" dirty="0">
                <a:solidFill>
                  <a:schemeClr val="accent1"/>
                </a:solidFill>
              </a:rPr>
              <a:t>sought help</a:t>
            </a:r>
            <a:r>
              <a:rPr lang="en-GB" noProof="0" dirty="0"/>
              <a:t>.</a:t>
            </a:r>
          </a:p>
          <a:p>
            <a:pPr>
              <a:spcBef>
                <a:spcPts val="0"/>
              </a:spcBef>
              <a:spcAft>
                <a:spcPts val="1800"/>
              </a:spcAft>
              <a:buClr>
                <a:schemeClr val="tx1"/>
              </a:buClr>
            </a:pPr>
            <a:r>
              <a:rPr lang="en-GB" b="1" dirty="0">
                <a:solidFill>
                  <a:schemeClr val="accent1"/>
                </a:solidFill>
              </a:rPr>
              <a:t>20% </a:t>
            </a:r>
            <a:r>
              <a:rPr lang="en-GB" dirty="0"/>
              <a:t>of women age 15-49 are </a:t>
            </a:r>
            <a:r>
              <a:rPr lang="en-GB" b="1" dirty="0">
                <a:solidFill>
                  <a:schemeClr val="accent1"/>
                </a:solidFill>
              </a:rPr>
              <a:t>circumcised</a:t>
            </a:r>
            <a:r>
              <a:rPr lang="en-GB" dirty="0"/>
              <a:t>. </a:t>
            </a:r>
            <a:r>
              <a:rPr lang="en-GB" b="1" dirty="0">
                <a:solidFill>
                  <a:schemeClr val="accent1"/>
                </a:solidFill>
              </a:rPr>
              <a:t>19%</a:t>
            </a:r>
            <a:r>
              <a:rPr lang="en-GB" dirty="0">
                <a:solidFill>
                  <a:schemeClr val="accent1"/>
                </a:solidFill>
              </a:rPr>
              <a:t> </a:t>
            </a:r>
            <a:r>
              <a:rPr lang="en-GB" dirty="0"/>
              <a:t>of girls under age 15 are </a:t>
            </a:r>
            <a:r>
              <a:rPr lang="en-GB" b="1" dirty="0">
                <a:solidFill>
                  <a:schemeClr val="accent1"/>
                </a:solidFill>
              </a:rPr>
              <a:t>circumcised</a:t>
            </a:r>
            <a:r>
              <a:rPr lang="en-GB" dirty="0"/>
              <a:t>. </a:t>
            </a:r>
          </a:p>
          <a:p>
            <a:pPr>
              <a:spcBef>
                <a:spcPts val="0"/>
              </a:spcBef>
              <a:spcAft>
                <a:spcPts val="1800"/>
              </a:spcAft>
              <a:buClr>
                <a:schemeClr val="tx1"/>
              </a:buClr>
            </a:pPr>
            <a:r>
              <a:rPr lang="en-GB" b="1" dirty="0">
                <a:solidFill>
                  <a:schemeClr val="accent1"/>
                </a:solidFill>
              </a:rPr>
              <a:t>25% </a:t>
            </a:r>
            <a:r>
              <a:rPr lang="en-GB" dirty="0"/>
              <a:t>of circumcised women and </a:t>
            </a:r>
            <a:r>
              <a:rPr lang="en-GB" b="1" dirty="0">
                <a:solidFill>
                  <a:schemeClr val="accent1"/>
                </a:solidFill>
              </a:rPr>
              <a:t>12%</a:t>
            </a:r>
            <a:r>
              <a:rPr lang="en-GB" dirty="0">
                <a:solidFill>
                  <a:schemeClr val="accent5"/>
                </a:solidFill>
              </a:rPr>
              <a:t> </a:t>
            </a:r>
            <a:r>
              <a:rPr lang="en-GB" dirty="0"/>
              <a:t>of women who are not circumcised believe that FGM is </a:t>
            </a:r>
            <a:r>
              <a:rPr lang="en-GB" b="1" dirty="0">
                <a:solidFill>
                  <a:schemeClr val="accent1"/>
                </a:solidFill>
              </a:rPr>
              <a:t>required by their religion</a:t>
            </a:r>
            <a:r>
              <a:rPr lang="en-GB" dirty="0"/>
              <a:t>. </a:t>
            </a:r>
          </a:p>
          <a:p>
            <a:pPr>
              <a:spcBef>
                <a:spcPts val="0"/>
              </a:spcBef>
              <a:spcAft>
                <a:spcPts val="1800"/>
              </a:spcAft>
              <a:buClr>
                <a:schemeClr val="tx1"/>
              </a:buClr>
            </a:pPr>
            <a:r>
              <a:rPr lang="en-GB" b="1" dirty="0">
                <a:solidFill>
                  <a:schemeClr val="accent1"/>
                </a:solidFill>
              </a:rPr>
              <a:t>46% </a:t>
            </a:r>
            <a:r>
              <a:rPr lang="en-GB" dirty="0"/>
              <a:t>of circumcised women and </a:t>
            </a:r>
            <a:r>
              <a:rPr lang="en-GB" b="1" dirty="0">
                <a:solidFill>
                  <a:schemeClr val="accent1"/>
                </a:solidFill>
              </a:rPr>
              <a:t>79%</a:t>
            </a:r>
            <a:r>
              <a:rPr lang="en-GB" dirty="0"/>
              <a:t> of women who are not circumcised believe that the practice of FGM </a:t>
            </a:r>
            <a:r>
              <a:rPr lang="en-GB" b="1" dirty="0">
                <a:solidFill>
                  <a:schemeClr val="accent1"/>
                </a:solidFill>
              </a:rPr>
              <a:t>should not be continued</a:t>
            </a:r>
            <a:r>
              <a:rPr lang="en-GB" dirty="0"/>
              <a:t>. </a:t>
            </a:r>
          </a:p>
        </p:txBody>
      </p:sp>
    </p:spTree>
    <p:extLst>
      <p:ext uri="{BB962C8B-B14F-4D97-AF65-F5344CB8AC3E}">
        <p14:creationId xmlns:p14="http://schemas.microsoft.com/office/powerpoint/2010/main" val="36044760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Wealth Index</a:t>
            </a:r>
          </a:p>
        </p:txBody>
      </p:sp>
      <p:sp>
        <p:nvSpPr>
          <p:cNvPr id="5" name="Content Placeholder 2"/>
          <p:cNvSpPr>
            <a:spLocks noGrp="1"/>
          </p:cNvSpPr>
          <p:nvPr>
            <p:ph idx="1"/>
          </p:nvPr>
        </p:nvSpPr>
        <p:spPr>
          <a:xfrm>
            <a:off x="461639" y="3944982"/>
            <a:ext cx="8256233" cy="2913017"/>
          </a:xfrm>
        </p:spPr>
        <p:txBody>
          <a:bodyPr>
            <a:normAutofit/>
          </a:bodyPr>
          <a:lstStyle/>
          <a:p>
            <a:pPr marL="0" indent="0" algn="ctr">
              <a:spcBef>
                <a:spcPts val="0"/>
              </a:spcBef>
              <a:spcAft>
                <a:spcPts val="1800"/>
              </a:spcAft>
              <a:buNone/>
            </a:pPr>
            <a:r>
              <a:rPr lang="en-GB" noProof="0" dirty="0"/>
              <a:t>Very few urban households are in the poorest quintile, while very few rural households are in the wealthiest quintile.</a:t>
            </a:r>
          </a:p>
          <a:p>
            <a:pPr marL="0" indent="0" algn="ctr">
              <a:spcBef>
                <a:spcPts val="0"/>
              </a:spcBef>
              <a:spcAft>
                <a:spcPts val="1800"/>
              </a:spcAft>
              <a:buNone/>
            </a:pPr>
            <a:r>
              <a:rPr lang="en-GB" b="1" noProof="0" dirty="0" err="1">
                <a:solidFill>
                  <a:schemeClr val="accent1"/>
                </a:solidFill>
              </a:rPr>
              <a:t>Yobe</a:t>
            </a:r>
            <a:r>
              <a:rPr lang="en-GB" b="1" noProof="0" dirty="0">
                <a:solidFill>
                  <a:schemeClr val="accent1"/>
                </a:solidFill>
              </a:rPr>
              <a:t> (63%)</a:t>
            </a:r>
            <a:r>
              <a:rPr lang="en-GB" b="1" noProof="0" dirty="0">
                <a:solidFill>
                  <a:schemeClr val="accent5"/>
                </a:solidFill>
              </a:rPr>
              <a:t> </a:t>
            </a:r>
            <a:r>
              <a:rPr lang="en-GB" noProof="0" dirty="0"/>
              <a:t>has the largest proportion of households in the </a:t>
            </a:r>
            <a:r>
              <a:rPr lang="en-GB" b="1" noProof="0" dirty="0">
                <a:solidFill>
                  <a:schemeClr val="accent1"/>
                </a:solidFill>
              </a:rPr>
              <a:t>poorest quintile</a:t>
            </a:r>
            <a:r>
              <a:rPr lang="en-GB" noProof="0" dirty="0"/>
              <a:t>, while </a:t>
            </a:r>
            <a:r>
              <a:rPr lang="en-GB" b="1" noProof="0" dirty="0">
                <a:solidFill>
                  <a:schemeClr val="accent1"/>
                </a:solidFill>
              </a:rPr>
              <a:t>Lagos (75%) </a:t>
            </a:r>
            <a:r>
              <a:rPr lang="en-GB" noProof="0" dirty="0"/>
              <a:t>has the largest proportion of households in the </a:t>
            </a:r>
            <a:r>
              <a:rPr lang="en-GB" b="1" noProof="0" dirty="0">
                <a:solidFill>
                  <a:schemeClr val="accent1"/>
                </a:solidFill>
              </a:rPr>
              <a:t>wealthiest quintile</a:t>
            </a:r>
            <a:r>
              <a:rPr lang="en-GB" noProof="0" dirty="0"/>
              <a:t>.</a:t>
            </a:r>
          </a:p>
        </p:txBody>
      </p:sp>
      <p:graphicFrame>
        <p:nvGraphicFramePr>
          <p:cNvPr id="6" name="Table 5"/>
          <p:cNvGraphicFramePr>
            <a:graphicFrameLocks noGrp="1"/>
          </p:cNvGraphicFramePr>
          <p:nvPr>
            <p:extLst>
              <p:ext uri="{D42A27DB-BD31-4B8C-83A1-F6EECF244321}">
                <p14:modId xmlns:p14="http://schemas.microsoft.com/office/powerpoint/2010/main" val="4660719"/>
              </p:ext>
            </p:extLst>
          </p:nvPr>
        </p:nvGraphicFramePr>
        <p:xfrm>
          <a:off x="461640" y="1397000"/>
          <a:ext cx="8256234" cy="2012406"/>
        </p:xfrm>
        <a:graphic>
          <a:graphicData uri="http://schemas.openxmlformats.org/drawingml/2006/table">
            <a:tbl>
              <a:tblPr firstRow="1" bandRow="1">
                <a:tableStyleId>{2D5ABB26-0587-4C30-8999-92F81FD0307C}</a:tableStyleId>
              </a:tblPr>
              <a:tblGrid>
                <a:gridCol w="1376039">
                  <a:extLst>
                    <a:ext uri="{9D8B030D-6E8A-4147-A177-3AD203B41FA5}">
                      <a16:colId xmlns:a16="http://schemas.microsoft.com/office/drawing/2014/main" val="20000"/>
                    </a:ext>
                  </a:extLst>
                </a:gridCol>
                <a:gridCol w="1376039">
                  <a:extLst>
                    <a:ext uri="{9D8B030D-6E8A-4147-A177-3AD203B41FA5}">
                      <a16:colId xmlns:a16="http://schemas.microsoft.com/office/drawing/2014/main" val="20001"/>
                    </a:ext>
                  </a:extLst>
                </a:gridCol>
                <a:gridCol w="1376039">
                  <a:extLst>
                    <a:ext uri="{9D8B030D-6E8A-4147-A177-3AD203B41FA5}">
                      <a16:colId xmlns:a16="http://schemas.microsoft.com/office/drawing/2014/main" val="20002"/>
                    </a:ext>
                  </a:extLst>
                </a:gridCol>
                <a:gridCol w="1376039">
                  <a:extLst>
                    <a:ext uri="{9D8B030D-6E8A-4147-A177-3AD203B41FA5}">
                      <a16:colId xmlns:a16="http://schemas.microsoft.com/office/drawing/2014/main" val="20003"/>
                    </a:ext>
                  </a:extLst>
                </a:gridCol>
                <a:gridCol w="1376039">
                  <a:extLst>
                    <a:ext uri="{9D8B030D-6E8A-4147-A177-3AD203B41FA5}">
                      <a16:colId xmlns:a16="http://schemas.microsoft.com/office/drawing/2014/main" val="20004"/>
                    </a:ext>
                  </a:extLst>
                </a:gridCol>
                <a:gridCol w="1376039">
                  <a:extLst>
                    <a:ext uri="{9D8B030D-6E8A-4147-A177-3AD203B41FA5}">
                      <a16:colId xmlns:a16="http://schemas.microsoft.com/office/drawing/2014/main" val="20005"/>
                    </a:ext>
                  </a:extLst>
                </a:gridCol>
              </a:tblGrid>
              <a:tr h="670802">
                <a:tc>
                  <a:txBody>
                    <a:bodyPr/>
                    <a:lstStyle/>
                    <a:p>
                      <a:endParaRPr lang="en-US" dirty="0"/>
                    </a:p>
                  </a:txBody>
                  <a:tcPr/>
                </a:tc>
                <a:tc>
                  <a:txBody>
                    <a:bodyPr/>
                    <a:lstStyle/>
                    <a:p>
                      <a:pPr algn="ctr"/>
                      <a:r>
                        <a:rPr lang="en-US" sz="2400" b="1" dirty="0"/>
                        <a:t>Lowest</a:t>
                      </a:r>
                    </a:p>
                  </a:txBody>
                  <a:tcPr/>
                </a:tc>
                <a:tc>
                  <a:txBody>
                    <a:bodyPr/>
                    <a:lstStyle/>
                    <a:p>
                      <a:pPr algn="ctr"/>
                      <a:r>
                        <a:rPr lang="en-US" sz="2400" b="1" dirty="0"/>
                        <a:t>2</a:t>
                      </a:r>
                      <a:r>
                        <a:rPr lang="en-US" sz="2400" b="1" baseline="30000" dirty="0"/>
                        <a:t>nd</a:t>
                      </a:r>
                      <a:r>
                        <a:rPr lang="en-US" sz="2400" b="1" dirty="0"/>
                        <a:t> </a:t>
                      </a:r>
                    </a:p>
                  </a:txBody>
                  <a:tcPr/>
                </a:tc>
                <a:tc>
                  <a:txBody>
                    <a:bodyPr/>
                    <a:lstStyle/>
                    <a:p>
                      <a:pPr algn="ctr"/>
                      <a:r>
                        <a:rPr lang="en-US" sz="2400" b="1" dirty="0"/>
                        <a:t>Middle</a:t>
                      </a:r>
                    </a:p>
                  </a:txBody>
                  <a:tcPr/>
                </a:tc>
                <a:tc>
                  <a:txBody>
                    <a:bodyPr/>
                    <a:lstStyle/>
                    <a:p>
                      <a:pPr algn="ctr"/>
                      <a:r>
                        <a:rPr lang="en-US" sz="2400" b="1" dirty="0"/>
                        <a:t>4</a:t>
                      </a:r>
                      <a:r>
                        <a:rPr lang="en-US" sz="2400" b="1" baseline="30000" dirty="0"/>
                        <a:t>th</a:t>
                      </a:r>
                      <a:r>
                        <a:rPr lang="en-US" sz="2400" b="1" dirty="0"/>
                        <a:t> </a:t>
                      </a:r>
                    </a:p>
                  </a:txBody>
                  <a:tcPr/>
                </a:tc>
                <a:tc>
                  <a:txBody>
                    <a:bodyPr/>
                    <a:lstStyle/>
                    <a:p>
                      <a:pPr algn="ctr"/>
                      <a:r>
                        <a:rPr lang="en-US" sz="2400" b="1" dirty="0"/>
                        <a:t>Highest</a:t>
                      </a:r>
                    </a:p>
                  </a:txBody>
                  <a:tcPr/>
                </a:tc>
                <a:extLst>
                  <a:ext uri="{0D108BD9-81ED-4DB2-BD59-A6C34878D82A}">
                    <a16:rowId xmlns:a16="http://schemas.microsoft.com/office/drawing/2014/main" val="10000"/>
                  </a:ext>
                </a:extLst>
              </a:tr>
              <a:tr h="670802">
                <a:tc>
                  <a:txBody>
                    <a:bodyPr/>
                    <a:lstStyle/>
                    <a:p>
                      <a:r>
                        <a:rPr lang="en-US" sz="2400" b="1" dirty="0">
                          <a:solidFill>
                            <a:schemeClr val="accent2">
                              <a:lumMod val="75000"/>
                            </a:schemeClr>
                          </a:solidFill>
                        </a:rPr>
                        <a:t>Urban</a:t>
                      </a:r>
                    </a:p>
                  </a:txBody>
                  <a:tcPr/>
                </a:tc>
                <a:tc>
                  <a:txBody>
                    <a:bodyPr/>
                    <a:lstStyle/>
                    <a:p>
                      <a:pPr algn="ctr"/>
                      <a:r>
                        <a:rPr lang="en-US" sz="2400" b="1" dirty="0">
                          <a:solidFill>
                            <a:schemeClr val="accent2">
                              <a:lumMod val="75000"/>
                            </a:schemeClr>
                          </a:solidFill>
                        </a:rPr>
                        <a:t>4%</a:t>
                      </a:r>
                    </a:p>
                  </a:txBody>
                  <a:tcPr/>
                </a:tc>
                <a:tc>
                  <a:txBody>
                    <a:bodyPr/>
                    <a:lstStyle/>
                    <a:p>
                      <a:pPr algn="ctr"/>
                      <a:r>
                        <a:rPr lang="en-US" sz="2400" b="1" dirty="0">
                          <a:solidFill>
                            <a:schemeClr val="accent2">
                              <a:lumMod val="75000"/>
                            </a:schemeClr>
                          </a:solidFill>
                        </a:rPr>
                        <a:t>8%</a:t>
                      </a:r>
                    </a:p>
                  </a:txBody>
                  <a:tcPr/>
                </a:tc>
                <a:tc>
                  <a:txBody>
                    <a:bodyPr/>
                    <a:lstStyle/>
                    <a:p>
                      <a:pPr algn="ctr"/>
                      <a:r>
                        <a:rPr lang="en-US" sz="2400" b="1" dirty="0">
                          <a:solidFill>
                            <a:schemeClr val="accent2">
                              <a:lumMod val="75000"/>
                            </a:schemeClr>
                          </a:solidFill>
                        </a:rPr>
                        <a:t>19%</a:t>
                      </a:r>
                    </a:p>
                  </a:txBody>
                  <a:tcPr/>
                </a:tc>
                <a:tc>
                  <a:txBody>
                    <a:bodyPr/>
                    <a:lstStyle/>
                    <a:p>
                      <a:pPr algn="ctr"/>
                      <a:r>
                        <a:rPr lang="en-US" sz="2400" b="1" dirty="0">
                          <a:solidFill>
                            <a:schemeClr val="accent2">
                              <a:lumMod val="75000"/>
                            </a:schemeClr>
                          </a:solidFill>
                        </a:rPr>
                        <a:t>31%</a:t>
                      </a:r>
                    </a:p>
                  </a:txBody>
                  <a:tcPr/>
                </a:tc>
                <a:tc>
                  <a:txBody>
                    <a:bodyPr/>
                    <a:lstStyle/>
                    <a:p>
                      <a:pPr algn="ctr"/>
                      <a:r>
                        <a:rPr lang="en-US" sz="2400" b="1" dirty="0">
                          <a:solidFill>
                            <a:schemeClr val="accent2">
                              <a:lumMod val="75000"/>
                            </a:schemeClr>
                          </a:solidFill>
                        </a:rPr>
                        <a:t>38%</a:t>
                      </a:r>
                    </a:p>
                  </a:txBody>
                  <a:tcPr/>
                </a:tc>
                <a:extLst>
                  <a:ext uri="{0D108BD9-81ED-4DB2-BD59-A6C34878D82A}">
                    <a16:rowId xmlns:a16="http://schemas.microsoft.com/office/drawing/2014/main" val="10001"/>
                  </a:ext>
                </a:extLst>
              </a:tr>
              <a:tr h="670802">
                <a:tc>
                  <a:txBody>
                    <a:bodyPr/>
                    <a:lstStyle/>
                    <a:p>
                      <a:r>
                        <a:rPr lang="en-US" sz="2400" b="1" dirty="0">
                          <a:solidFill>
                            <a:schemeClr val="accent3"/>
                          </a:solidFill>
                        </a:rPr>
                        <a:t>Rural</a:t>
                      </a:r>
                    </a:p>
                  </a:txBody>
                  <a:tcPr/>
                </a:tc>
                <a:tc>
                  <a:txBody>
                    <a:bodyPr/>
                    <a:lstStyle/>
                    <a:p>
                      <a:pPr algn="ctr"/>
                      <a:r>
                        <a:rPr lang="en-US" sz="2400" b="1" dirty="0">
                          <a:solidFill>
                            <a:schemeClr val="accent3"/>
                          </a:solidFill>
                        </a:rPr>
                        <a:t>32%</a:t>
                      </a:r>
                    </a:p>
                  </a:txBody>
                  <a:tcPr/>
                </a:tc>
                <a:tc>
                  <a:txBody>
                    <a:bodyPr/>
                    <a:lstStyle/>
                    <a:p>
                      <a:pPr algn="ctr"/>
                      <a:r>
                        <a:rPr lang="en-US" sz="2400" b="1" dirty="0">
                          <a:solidFill>
                            <a:schemeClr val="accent3"/>
                          </a:solidFill>
                        </a:rPr>
                        <a:t>29%</a:t>
                      </a:r>
                    </a:p>
                  </a:txBody>
                  <a:tcPr/>
                </a:tc>
                <a:tc>
                  <a:txBody>
                    <a:bodyPr/>
                    <a:lstStyle/>
                    <a:p>
                      <a:pPr algn="ctr"/>
                      <a:r>
                        <a:rPr lang="en-US" sz="2400" b="1" dirty="0">
                          <a:solidFill>
                            <a:schemeClr val="accent3"/>
                          </a:solidFill>
                        </a:rPr>
                        <a:t>21%</a:t>
                      </a:r>
                    </a:p>
                  </a:txBody>
                  <a:tcPr/>
                </a:tc>
                <a:tc>
                  <a:txBody>
                    <a:bodyPr/>
                    <a:lstStyle/>
                    <a:p>
                      <a:pPr algn="ctr"/>
                      <a:r>
                        <a:rPr lang="en-US" sz="2400" b="1" dirty="0">
                          <a:solidFill>
                            <a:schemeClr val="accent3"/>
                          </a:solidFill>
                        </a:rPr>
                        <a:t>12%</a:t>
                      </a:r>
                    </a:p>
                  </a:txBody>
                  <a:tcPr/>
                </a:tc>
                <a:tc>
                  <a:txBody>
                    <a:bodyPr/>
                    <a:lstStyle/>
                    <a:p>
                      <a:pPr algn="ctr"/>
                      <a:r>
                        <a:rPr lang="en-US" sz="2400" b="1" dirty="0">
                          <a:solidFill>
                            <a:schemeClr val="accent3"/>
                          </a:solidFill>
                        </a:rPr>
                        <a:t>6%</a:t>
                      </a:r>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13573327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909887"/>
            <a:ext cx="4418729" cy="1038225"/>
          </a:xfrm>
        </p:spPr>
        <p:txBody>
          <a:bodyPr/>
          <a:lstStyle/>
          <a:p>
            <a:pPr>
              <a:buClr>
                <a:schemeClr val="tx1"/>
              </a:buClr>
            </a:pPr>
            <a:r>
              <a:rPr lang="en-GB" noProof="0" dirty="0"/>
              <a:t>Household characteristics</a:t>
            </a:r>
          </a:p>
          <a:p>
            <a:pPr>
              <a:buClr>
                <a:schemeClr val="tx1"/>
              </a:buClr>
            </a:pPr>
            <a:r>
              <a:rPr lang="en-GB" b="1" noProof="0" dirty="0">
                <a:solidFill>
                  <a:schemeClr val="accent1"/>
                </a:solidFill>
              </a:rPr>
              <a:t>Respondent characteristics</a:t>
            </a:r>
          </a:p>
        </p:txBody>
      </p:sp>
    </p:spTree>
    <p:extLst>
      <p:ext uri="{BB962C8B-B14F-4D97-AF65-F5344CB8AC3E}">
        <p14:creationId xmlns:p14="http://schemas.microsoft.com/office/powerpoint/2010/main" val="302562769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9190"/>
            <a:ext cx="9144000" cy="914400"/>
          </a:xfrm>
        </p:spPr>
        <p:txBody>
          <a:bodyPr>
            <a:normAutofit/>
          </a:bodyPr>
          <a:lstStyle/>
          <a:p>
            <a:r>
              <a:rPr lang="en-GB" noProof="0" dirty="0"/>
              <a:t>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11541460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75809"/>
            <a:ext cx="9144000" cy="369332"/>
          </a:xfrm>
          <a:prstGeom prst="rect">
            <a:avLst/>
          </a:prstGeom>
          <a:noFill/>
        </p:spPr>
        <p:txBody>
          <a:bodyPr wrap="square" rtlCol="0">
            <a:spAutoFit/>
          </a:bodyPr>
          <a:lstStyle/>
          <a:p>
            <a:pPr algn="ctr"/>
            <a:r>
              <a:rPr lang="en-US" i="1" dirty="0"/>
              <a:t>Percent distribution of women and men age 15-49</a:t>
            </a:r>
          </a:p>
        </p:txBody>
      </p:sp>
    </p:spTree>
    <p:extLst>
      <p:ext uri="{BB962C8B-B14F-4D97-AF65-F5344CB8AC3E}">
        <p14:creationId xmlns:p14="http://schemas.microsoft.com/office/powerpoint/2010/main" val="302257996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Literacy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10123877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a:t>Percent of women and men age 15-49 who are literate</a:t>
            </a:r>
          </a:p>
        </p:txBody>
      </p:sp>
    </p:spTree>
    <p:extLst>
      <p:ext uri="{BB962C8B-B14F-4D97-AF65-F5344CB8AC3E}">
        <p14:creationId xmlns:p14="http://schemas.microsoft.com/office/powerpoint/2010/main" val="229769960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Exposure to Mass Media</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4416730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a:t>Percent of women and men age 15-49 with access to media at least once a week</a:t>
            </a:r>
          </a:p>
        </p:txBody>
      </p:sp>
    </p:spTree>
    <p:extLst>
      <p:ext uri="{BB962C8B-B14F-4D97-AF65-F5344CB8AC3E}">
        <p14:creationId xmlns:p14="http://schemas.microsoft.com/office/powerpoint/2010/main" val="244773383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Internet Usage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38125202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a:t>Percent of women and men age 15-49 who have used the Internet in the last year</a:t>
            </a:r>
          </a:p>
        </p:txBody>
      </p:sp>
    </p:spTree>
    <p:extLst>
      <p:ext uri="{BB962C8B-B14F-4D97-AF65-F5344CB8AC3E}">
        <p14:creationId xmlns:p14="http://schemas.microsoft.com/office/powerpoint/2010/main" val="170930659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Objective</a:t>
            </a:r>
          </a:p>
        </p:txBody>
      </p:sp>
      <p:sp>
        <p:nvSpPr>
          <p:cNvPr id="3" name="Content Placeholder 2"/>
          <p:cNvSpPr>
            <a:spLocks noGrp="1"/>
          </p:cNvSpPr>
          <p:nvPr>
            <p:ph idx="1"/>
          </p:nvPr>
        </p:nvSpPr>
        <p:spPr/>
        <p:txBody>
          <a:bodyPr>
            <a:normAutofit/>
          </a:bodyPr>
          <a:lstStyle/>
          <a:p>
            <a:pPr>
              <a:spcBef>
                <a:spcPts val="0"/>
              </a:spcBef>
              <a:spcAft>
                <a:spcPts val="1800"/>
              </a:spcAft>
            </a:pPr>
            <a:r>
              <a:rPr lang="en-GB" sz="3200" noProof="0" dirty="0"/>
              <a:t>The main objective of the 2018 </a:t>
            </a:r>
            <a:r>
              <a:rPr lang="en-GB" sz="3200" dirty="0"/>
              <a:t>N</a:t>
            </a:r>
            <a:r>
              <a:rPr lang="en-GB" sz="3200" noProof="0" dirty="0"/>
              <a:t>DHS is to provide current estimates on fertility levels, marriage, sexual activity, family planning, breastfeeding practices, nutrition, childhood and maternal mortality, maternal and child health, malaria, domestic violence, </a:t>
            </a:r>
            <a:r>
              <a:rPr lang="en-GB" sz="3200" dirty="0"/>
              <a:t>disability, </a:t>
            </a:r>
            <a:r>
              <a:rPr lang="en-GB" sz="3200" noProof="0" dirty="0"/>
              <a:t>and female genital mutilation.</a:t>
            </a:r>
          </a:p>
          <a:p>
            <a:pPr>
              <a:spcBef>
                <a:spcPts val="0"/>
              </a:spcBef>
              <a:spcAft>
                <a:spcPts val="1800"/>
              </a:spcAft>
            </a:pPr>
            <a:r>
              <a:rPr lang="en-GB" sz="3200" noProof="0" dirty="0"/>
              <a:t>This information is essential for programme managers and policymakers to evaluate and design programmes and strategies for improving the health of Nigerians.</a:t>
            </a:r>
          </a:p>
        </p:txBody>
      </p:sp>
    </p:spTree>
    <p:extLst>
      <p:ext uri="{BB962C8B-B14F-4D97-AF65-F5344CB8AC3E}">
        <p14:creationId xmlns:p14="http://schemas.microsoft.com/office/powerpoint/2010/main" val="36417260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Employment</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97056013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75809"/>
            <a:ext cx="9144000" cy="369332"/>
          </a:xfrm>
          <a:prstGeom prst="rect">
            <a:avLst/>
          </a:prstGeom>
          <a:noFill/>
        </p:spPr>
        <p:txBody>
          <a:bodyPr wrap="square" rtlCol="0">
            <a:spAutoFit/>
          </a:bodyPr>
          <a:lstStyle/>
          <a:p>
            <a:pPr algn="ctr"/>
            <a:r>
              <a:rPr lang="en-US" i="1" dirty="0"/>
              <a:t>Percent distribution of women and men age 15-49</a:t>
            </a:r>
          </a:p>
        </p:txBody>
      </p:sp>
    </p:spTree>
    <p:extLst>
      <p:ext uri="{BB962C8B-B14F-4D97-AF65-F5344CB8AC3E}">
        <p14:creationId xmlns:p14="http://schemas.microsoft.com/office/powerpoint/2010/main" val="234012905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Occupation</a:t>
            </a:r>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3667267350"/>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963"/>
            <a:ext cx="9144000" cy="369332"/>
          </a:xfrm>
          <a:prstGeom prst="rect">
            <a:avLst/>
          </a:prstGeom>
          <a:noFill/>
        </p:spPr>
        <p:txBody>
          <a:bodyPr wrap="square" rtlCol="0">
            <a:spAutoFit/>
          </a:bodyPr>
          <a:lstStyle/>
          <a:p>
            <a:pPr algn="ctr"/>
            <a:r>
              <a:rPr lang="en-US" i="1" dirty="0"/>
              <a:t>Percent distribution of women and men age 15-49 employed in the 12 months before the survey</a:t>
            </a:r>
          </a:p>
        </p:txBody>
      </p:sp>
      <p:sp>
        <p:nvSpPr>
          <p:cNvPr id="3" name="TextBox 2">
            <a:extLst>
              <a:ext uri="{FF2B5EF4-FFF2-40B4-BE49-F238E27FC236}">
                <a16:creationId xmlns:a16="http://schemas.microsoft.com/office/drawing/2014/main" id="{E5CFE1FE-9EAC-460F-B0DE-A94541464A49}"/>
              </a:ext>
            </a:extLst>
          </p:cNvPr>
          <p:cNvSpPr txBox="1"/>
          <p:nvPr/>
        </p:nvSpPr>
        <p:spPr>
          <a:xfrm>
            <a:off x="2366537" y="6096992"/>
            <a:ext cx="526774" cy="369332"/>
          </a:xfrm>
          <a:prstGeom prst="rect">
            <a:avLst/>
          </a:prstGeom>
          <a:noFill/>
        </p:spPr>
        <p:txBody>
          <a:bodyPr wrap="square" rtlCol="0">
            <a:spAutoFit/>
          </a:bodyPr>
          <a:lstStyle/>
          <a:p>
            <a:r>
              <a:rPr lang="en-US" b="1" dirty="0"/>
              <a:t>&lt;1</a:t>
            </a:r>
          </a:p>
        </p:txBody>
      </p:sp>
    </p:spTree>
    <p:extLst>
      <p:ext uri="{BB962C8B-B14F-4D97-AF65-F5344CB8AC3E}">
        <p14:creationId xmlns:p14="http://schemas.microsoft.com/office/powerpoint/2010/main" val="284368160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Health Insurance Coverage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927596605"/>
              </p:ext>
            </p:extLst>
          </p:nvPr>
        </p:nvGraphicFramePr>
        <p:xfrm>
          <a:off x="461963" y="1616697"/>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a:t>Percent of women and men age 15-49 with any health insurance</a:t>
            </a:r>
          </a:p>
        </p:txBody>
      </p:sp>
    </p:spTree>
    <p:extLst>
      <p:ext uri="{BB962C8B-B14F-4D97-AF65-F5344CB8AC3E}">
        <p14:creationId xmlns:p14="http://schemas.microsoft.com/office/powerpoint/2010/main" val="228390164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Degree of Difficulty</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68665205"/>
              </p:ext>
            </p:extLst>
          </p:nvPr>
        </p:nvGraphicFramePr>
        <p:xfrm>
          <a:off x="461461" y="1643144"/>
          <a:ext cx="8256587" cy="485540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GB" i="1" dirty="0"/>
              <a:t>Percent distribution of the de facto household population age 5 and above </a:t>
            </a:r>
          </a:p>
          <a:p>
            <a:pPr algn="ctr"/>
            <a:r>
              <a:rPr lang="en-GB" i="1" dirty="0"/>
              <a:t>by degree of difficulty in functioning</a:t>
            </a:r>
          </a:p>
        </p:txBody>
      </p:sp>
    </p:spTree>
    <p:extLst>
      <p:ext uri="{BB962C8B-B14F-4D97-AF65-F5344CB8AC3E}">
        <p14:creationId xmlns:p14="http://schemas.microsoft.com/office/powerpoint/2010/main" val="179704481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Disability among Adults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407922979"/>
              </p:ext>
            </p:extLst>
          </p:nvPr>
        </p:nvGraphicFramePr>
        <p:xfrm>
          <a:off x="17755" y="1643064"/>
          <a:ext cx="9126245" cy="485540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GB" i="1" dirty="0"/>
              <a:t>Percent distribution of household population age 15 and above </a:t>
            </a:r>
            <a:br>
              <a:rPr lang="en-GB" i="1" dirty="0"/>
            </a:br>
            <a:r>
              <a:rPr lang="en-GB" i="1" dirty="0"/>
              <a:t>by highest degree of difficulty in functioning in at least one domain</a:t>
            </a:r>
          </a:p>
        </p:txBody>
      </p:sp>
    </p:spTree>
    <p:extLst>
      <p:ext uri="{BB962C8B-B14F-4D97-AF65-F5344CB8AC3E}">
        <p14:creationId xmlns:p14="http://schemas.microsoft.com/office/powerpoint/2010/main" val="410560383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589808"/>
            <a:ext cx="8256233" cy="5241557"/>
          </a:xfrm>
        </p:spPr>
        <p:txBody>
          <a:bodyPr>
            <a:normAutofit fontScale="85000" lnSpcReduction="10000"/>
          </a:bodyPr>
          <a:lstStyle/>
          <a:p>
            <a:pPr>
              <a:spcBef>
                <a:spcPts val="0"/>
              </a:spcBef>
              <a:spcAft>
                <a:spcPts val="1800"/>
              </a:spcAft>
              <a:buClr>
                <a:schemeClr val="tx1"/>
              </a:buClr>
            </a:pPr>
            <a:r>
              <a:rPr lang="en-GB" sz="3200" b="1" dirty="0">
                <a:solidFill>
                  <a:schemeClr val="accent1"/>
                </a:solidFill>
              </a:rPr>
              <a:t>66</a:t>
            </a:r>
            <a:r>
              <a:rPr lang="en-GB" sz="3200" b="1" noProof="0" dirty="0">
                <a:solidFill>
                  <a:schemeClr val="accent1"/>
                </a:solidFill>
              </a:rPr>
              <a:t>% </a:t>
            </a:r>
            <a:r>
              <a:rPr lang="en-GB" sz="3200" noProof="0" dirty="0"/>
              <a:t>of households have access to an </a:t>
            </a:r>
            <a:r>
              <a:rPr lang="en-GB" sz="3200" b="1" noProof="0" dirty="0">
                <a:solidFill>
                  <a:schemeClr val="accent1"/>
                </a:solidFill>
              </a:rPr>
              <a:t>improved water source</a:t>
            </a:r>
            <a:r>
              <a:rPr lang="en-GB" sz="3200" noProof="0" dirty="0"/>
              <a:t>.</a:t>
            </a:r>
          </a:p>
          <a:p>
            <a:pPr>
              <a:spcBef>
                <a:spcPts val="0"/>
              </a:spcBef>
              <a:spcAft>
                <a:spcPts val="1800"/>
              </a:spcAft>
              <a:buClr>
                <a:schemeClr val="tx1"/>
              </a:buClr>
            </a:pPr>
            <a:r>
              <a:rPr lang="en-GB" sz="3200" b="1" dirty="0">
                <a:solidFill>
                  <a:schemeClr val="accent1"/>
                </a:solidFill>
              </a:rPr>
              <a:t>56</a:t>
            </a:r>
            <a:r>
              <a:rPr lang="en-GB" sz="3200" b="1" noProof="0" dirty="0">
                <a:solidFill>
                  <a:schemeClr val="accent1"/>
                </a:solidFill>
              </a:rPr>
              <a:t>% </a:t>
            </a:r>
            <a:r>
              <a:rPr lang="en-GB" sz="3200" noProof="0" dirty="0"/>
              <a:t>of households use </a:t>
            </a:r>
            <a:r>
              <a:rPr lang="en-GB" sz="3200" b="1" noProof="0" dirty="0">
                <a:solidFill>
                  <a:schemeClr val="accent1"/>
                </a:solidFill>
              </a:rPr>
              <a:t>improved sanitation facilities</a:t>
            </a:r>
            <a:r>
              <a:rPr lang="en-GB" sz="3200" noProof="0" dirty="0"/>
              <a:t>.</a:t>
            </a:r>
          </a:p>
          <a:p>
            <a:pPr>
              <a:spcBef>
                <a:spcPts val="0"/>
              </a:spcBef>
              <a:spcAft>
                <a:spcPts val="1800"/>
              </a:spcAft>
              <a:buClr>
                <a:schemeClr val="tx1"/>
              </a:buClr>
            </a:pPr>
            <a:r>
              <a:rPr lang="en-GB" sz="3200" b="1" dirty="0">
                <a:solidFill>
                  <a:schemeClr val="accent1"/>
                </a:solidFill>
              </a:rPr>
              <a:t>59</a:t>
            </a:r>
            <a:r>
              <a:rPr lang="en-GB" sz="3200" b="1" noProof="0" dirty="0">
                <a:solidFill>
                  <a:schemeClr val="accent1"/>
                </a:solidFill>
              </a:rPr>
              <a:t>% </a:t>
            </a:r>
            <a:r>
              <a:rPr lang="en-GB" sz="3200" noProof="0" dirty="0"/>
              <a:t>of households have </a:t>
            </a:r>
            <a:r>
              <a:rPr lang="en-GB" sz="3200" b="1" noProof="0" dirty="0">
                <a:solidFill>
                  <a:schemeClr val="accent1"/>
                </a:solidFill>
              </a:rPr>
              <a:t>electricity</a:t>
            </a:r>
            <a:r>
              <a:rPr lang="en-GB" sz="3200" noProof="0" dirty="0"/>
              <a:t>.</a:t>
            </a:r>
          </a:p>
          <a:p>
            <a:pPr>
              <a:spcBef>
                <a:spcPts val="0"/>
              </a:spcBef>
              <a:spcAft>
                <a:spcPts val="1800"/>
              </a:spcAft>
              <a:buClr>
                <a:schemeClr val="tx1"/>
              </a:buClr>
            </a:pPr>
            <a:r>
              <a:rPr lang="en-GB" sz="3200" b="1" dirty="0">
                <a:solidFill>
                  <a:schemeClr val="accent1"/>
                </a:solidFill>
              </a:rPr>
              <a:t>35</a:t>
            </a:r>
            <a:r>
              <a:rPr lang="en-GB" sz="3200" b="1" noProof="0" dirty="0">
                <a:solidFill>
                  <a:schemeClr val="accent1"/>
                </a:solidFill>
              </a:rPr>
              <a:t>% </a:t>
            </a:r>
            <a:r>
              <a:rPr lang="en-GB" sz="3200" noProof="0" dirty="0"/>
              <a:t>of women and </a:t>
            </a:r>
            <a:r>
              <a:rPr lang="en-GB" sz="3200" b="1" dirty="0">
                <a:solidFill>
                  <a:schemeClr val="accent1"/>
                </a:solidFill>
              </a:rPr>
              <a:t>22</a:t>
            </a:r>
            <a:r>
              <a:rPr lang="en-GB" sz="3200" b="1" noProof="0" dirty="0">
                <a:solidFill>
                  <a:schemeClr val="accent1"/>
                </a:solidFill>
              </a:rPr>
              <a:t>%</a:t>
            </a:r>
            <a:r>
              <a:rPr lang="en-GB" sz="3200" noProof="0" dirty="0">
                <a:solidFill>
                  <a:schemeClr val="accent1"/>
                </a:solidFill>
              </a:rPr>
              <a:t> </a:t>
            </a:r>
            <a:r>
              <a:rPr lang="en-GB" sz="3200" noProof="0" dirty="0"/>
              <a:t>of men have </a:t>
            </a:r>
            <a:r>
              <a:rPr lang="en-GB" sz="3200" b="1" noProof="0" dirty="0">
                <a:solidFill>
                  <a:schemeClr val="accent1"/>
                </a:solidFill>
              </a:rPr>
              <a:t>never attended school</a:t>
            </a:r>
            <a:r>
              <a:rPr lang="en-GB" sz="3200" noProof="0" dirty="0"/>
              <a:t>.</a:t>
            </a:r>
          </a:p>
          <a:p>
            <a:pPr>
              <a:spcBef>
                <a:spcPts val="0"/>
              </a:spcBef>
              <a:spcAft>
                <a:spcPts val="1800"/>
              </a:spcAft>
              <a:buClr>
                <a:schemeClr val="tx1"/>
              </a:buClr>
            </a:pPr>
            <a:r>
              <a:rPr lang="en-GB" sz="3200" b="1" dirty="0">
                <a:solidFill>
                  <a:schemeClr val="accent1"/>
                </a:solidFill>
              </a:rPr>
              <a:t>65</a:t>
            </a:r>
            <a:r>
              <a:rPr lang="en-GB" sz="3200" b="1" noProof="0" dirty="0">
                <a:solidFill>
                  <a:schemeClr val="accent1"/>
                </a:solidFill>
              </a:rPr>
              <a:t>% </a:t>
            </a:r>
            <a:r>
              <a:rPr lang="en-GB" sz="3200" noProof="0" dirty="0"/>
              <a:t>of women and </a:t>
            </a:r>
            <a:r>
              <a:rPr lang="en-GB" sz="3200" b="1" dirty="0">
                <a:solidFill>
                  <a:schemeClr val="accent1"/>
                </a:solidFill>
              </a:rPr>
              <a:t>86</a:t>
            </a:r>
            <a:r>
              <a:rPr lang="en-GB" sz="3200" b="1" noProof="0" dirty="0">
                <a:solidFill>
                  <a:schemeClr val="accent1"/>
                </a:solidFill>
              </a:rPr>
              <a:t>%</a:t>
            </a:r>
            <a:r>
              <a:rPr lang="en-GB" sz="3200" noProof="0" dirty="0">
                <a:solidFill>
                  <a:schemeClr val="accent1"/>
                </a:solidFill>
              </a:rPr>
              <a:t> </a:t>
            </a:r>
            <a:r>
              <a:rPr lang="en-GB" sz="3200" noProof="0" dirty="0"/>
              <a:t>of men </a:t>
            </a:r>
            <a:r>
              <a:rPr lang="en-GB" sz="3200" b="1" noProof="0" dirty="0">
                <a:solidFill>
                  <a:schemeClr val="accent1"/>
                </a:solidFill>
              </a:rPr>
              <a:t>worked in the past 7 days</a:t>
            </a:r>
            <a:r>
              <a:rPr lang="en-GB" sz="3200" b="1" noProof="0" dirty="0"/>
              <a:t>.</a:t>
            </a:r>
          </a:p>
          <a:p>
            <a:pPr>
              <a:spcBef>
                <a:spcPts val="0"/>
              </a:spcBef>
              <a:spcAft>
                <a:spcPts val="1800"/>
              </a:spcAft>
              <a:buClr>
                <a:schemeClr val="tx1"/>
              </a:buClr>
            </a:pPr>
            <a:r>
              <a:rPr lang="en-US" sz="3200" b="1" dirty="0">
                <a:solidFill>
                  <a:schemeClr val="accent1"/>
                </a:solidFill>
              </a:rPr>
              <a:t>2%</a:t>
            </a:r>
            <a:r>
              <a:rPr lang="en-US" sz="3200" dirty="0"/>
              <a:t> of women and </a:t>
            </a:r>
            <a:r>
              <a:rPr lang="en-US" sz="3200" b="1" dirty="0">
                <a:solidFill>
                  <a:schemeClr val="accent1"/>
                </a:solidFill>
              </a:rPr>
              <a:t>2%</a:t>
            </a:r>
            <a:r>
              <a:rPr lang="en-US" sz="3200" b="1" dirty="0">
                <a:solidFill>
                  <a:schemeClr val="accent5"/>
                </a:solidFill>
              </a:rPr>
              <a:t> </a:t>
            </a:r>
            <a:r>
              <a:rPr lang="en-US" sz="3200" dirty="0"/>
              <a:t>of men age 15 and older have </a:t>
            </a:r>
            <a:r>
              <a:rPr lang="en-US" sz="3200" b="1" dirty="0">
                <a:solidFill>
                  <a:schemeClr val="accent1"/>
                </a:solidFill>
              </a:rPr>
              <a:t>a lot of difficulty or cannot function in at least one domain</a:t>
            </a:r>
            <a:r>
              <a:rPr lang="en-US" sz="3200" dirty="0"/>
              <a:t>. </a:t>
            </a:r>
          </a:p>
          <a:p>
            <a:pPr>
              <a:spcBef>
                <a:spcPts val="0"/>
              </a:spcBef>
              <a:spcAft>
                <a:spcPts val="1800"/>
              </a:spcAft>
              <a:buClr>
                <a:schemeClr val="tx1"/>
              </a:buClr>
            </a:pPr>
            <a:endParaRPr lang="en-GB" sz="3200" b="1" noProof="0" dirty="0"/>
          </a:p>
        </p:txBody>
      </p:sp>
    </p:spTree>
    <p:extLst>
      <p:ext uri="{BB962C8B-B14F-4D97-AF65-F5344CB8AC3E}">
        <p14:creationId xmlns:p14="http://schemas.microsoft.com/office/powerpoint/2010/main" val="51978245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a:solidFill>
                  <a:schemeClr val="bg1"/>
                </a:solidFill>
              </a:rPr>
              <a:t>Fertility</a:t>
            </a:r>
          </a:p>
        </p:txBody>
      </p:sp>
      <p:sp>
        <p:nvSpPr>
          <p:cNvPr id="3" name="TextBox 2"/>
          <p:cNvSpPr txBox="1"/>
          <p:nvPr/>
        </p:nvSpPr>
        <p:spPr>
          <a:xfrm>
            <a:off x="6374166" y="1413494"/>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a:t>
            </a:r>
            <a:r>
              <a:rPr lang="en-US" sz="2000" i="1" dirty="0" err="1">
                <a:solidFill>
                  <a:schemeClr val="bg1"/>
                </a:solidFill>
              </a:rPr>
              <a:t>NigeriaDHS</a:t>
            </a:r>
            <a:endParaRPr lang="en-US" sz="2000" i="1" dirty="0">
              <a:solidFill>
                <a:schemeClr val="bg1"/>
              </a:solidFill>
            </a:endParaRPr>
          </a:p>
        </p:txBody>
      </p:sp>
    </p:spTree>
    <p:extLst>
      <p:ext uri="{BB962C8B-B14F-4D97-AF65-F5344CB8AC3E}">
        <p14:creationId xmlns:p14="http://schemas.microsoft.com/office/powerpoint/2010/main" val="405545619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97627"/>
            <a:ext cx="4418729" cy="2474374"/>
          </a:xfrm>
        </p:spPr>
        <p:txBody>
          <a:bodyPr>
            <a:normAutofit lnSpcReduction="10000"/>
          </a:bodyPr>
          <a:lstStyle/>
          <a:p>
            <a:r>
              <a:rPr lang="en-GB" sz="3200" b="1" noProof="0" dirty="0">
                <a:solidFill>
                  <a:schemeClr val="accent1"/>
                </a:solidFill>
              </a:rPr>
              <a:t>Levels, trends, and differentials</a:t>
            </a:r>
          </a:p>
          <a:p>
            <a:r>
              <a:rPr lang="en-GB" sz="3200" noProof="0" dirty="0"/>
              <a:t>Determinants of fertility</a:t>
            </a:r>
          </a:p>
          <a:p>
            <a:r>
              <a:rPr lang="en-GB" sz="3200" noProof="0" dirty="0"/>
              <a:t>Fertility preferences and ideal family size</a:t>
            </a:r>
          </a:p>
        </p:txBody>
      </p:sp>
    </p:spTree>
    <p:extLst>
      <p:ext uri="{BB962C8B-B14F-4D97-AF65-F5344CB8AC3E}">
        <p14:creationId xmlns:p14="http://schemas.microsoft.com/office/powerpoint/2010/main" val="223461511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GB" noProof="0" dirty="0"/>
              <a:t>Fertility by Residence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01232205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Births per woman for the 3-year period before the survey</a:t>
            </a:r>
          </a:p>
        </p:txBody>
      </p:sp>
    </p:spTree>
    <p:extLst>
      <p:ext uri="{BB962C8B-B14F-4D97-AF65-F5344CB8AC3E}">
        <p14:creationId xmlns:p14="http://schemas.microsoft.com/office/powerpoint/2010/main" val="771936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GB" noProof="0" dirty="0"/>
              <a:t>Fertility by 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40734123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Births per woman for the 3-year period before the survey</a:t>
            </a:r>
          </a:p>
        </p:txBody>
      </p:sp>
    </p:spTree>
    <p:extLst>
      <p:ext uri="{BB962C8B-B14F-4D97-AF65-F5344CB8AC3E}">
        <p14:creationId xmlns:p14="http://schemas.microsoft.com/office/powerpoint/2010/main" val="30463241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The Survey</a:t>
            </a:r>
          </a:p>
        </p:txBody>
      </p:sp>
      <p:sp>
        <p:nvSpPr>
          <p:cNvPr id="3" name="Content Placeholder 2"/>
          <p:cNvSpPr>
            <a:spLocks noGrp="1"/>
          </p:cNvSpPr>
          <p:nvPr>
            <p:ph idx="1"/>
          </p:nvPr>
        </p:nvSpPr>
        <p:spPr/>
        <p:txBody>
          <a:bodyPr>
            <a:normAutofit/>
          </a:bodyPr>
          <a:lstStyle/>
          <a:p>
            <a:pPr>
              <a:spcBef>
                <a:spcPts val="0"/>
              </a:spcBef>
              <a:spcAft>
                <a:spcPts val="1800"/>
              </a:spcAft>
            </a:pPr>
            <a:r>
              <a:rPr lang="en-GB" sz="3200" noProof="0" dirty="0"/>
              <a:t>The 2018 </a:t>
            </a:r>
            <a:r>
              <a:rPr lang="en-GB" sz="3200" dirty="0"/>
              <a:t>N</a:t>
            </a:r>
            <a:r>
              <a:rPr lang="en-GB" sz="3200" noProof="0" dirty="0"/>
              <a:t>DHS is the </a:t>
            </a:r>
            <a:r>
              <a:rPr lang="en-GB" sz="3200" dirty="0"/>
              <a:t>6</a:t>
            </a:r>
            <a:r>
              <a:rPr lang="en-GB" sz="3200" baseline="30000" noProof="0" dirty="0" err="1"/>
              <a:t>th</a:t>
            </a:r>
            <a:r>
              <a:rPr lang="en-GB" sz="3200" noProof="0" dirty="0"/>
              <a:t> Demographic and Health Survey conducted in Nigeria since 1990 as part of The DHS Program.</a:t>
            </a:r>
          </a:p>
          <a:p>
            <a:pPr>
              <a:spcBef>
                <a:spcPts val="0"/>
              </a:spcBef>
              <a:spcAft>
                <a:spcPts val="1800"/>
              </a:spcAft>
            </a:pPr>
            <a:r>
              <a:rPr lang="en-GB" sz="3200" noProof="0" dirty="0"/>
              <a:t>The sample design for the 2018 NDHS is designed to provide estimates at the national level</a:t>
            </a:r>
            <a:r>
              <a:rPr lang="en-GB" sz="3200" dirty="0"/>
              <a:t>, for 6 zones, for 36 states and 1 Federal Capital Territory (FCT), and for urban and rural areas</a:t>
            </a:r>
            <a:r>
              <a:rPr lang="en-GB" sz="3200" noProof="0" dirty="0"/>
              <a:t>.</a:t>
            </a:r>
          </a:p>
        </p:txBody>
      </p:sp>
    </p:spTree>
    <p:extLst>
      <p:ext uri="{BB962C8B-B14F-4D97-AF65-F5344CB8AC3E}">
        <p14:creationId xmlns:p14="http://schemas.microsoft.com/office/powerpoint/2010/main" val="144318965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GB" noProof="0" dirty="0"/>
              <a:t>Fertility by Wealth</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884954360"/>
              </p:ext>
            </p:extLst>
          </p:nvPr>
        </p:nvGraphicFramePr>
        <p:xfrm>
          <a:off x="461963" y="1606550"/>
          <a:ext cx="8256587" cy="446360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Births per woman for the 3-year period before the survey</a:t>
            </a:r>
          </a:p>
        </p:txBody>
      </p:sp>
      <p:sp>
        <p:nvSpPr>
          <p:cNvPr id="5" name="Right Arrow 4"/>
          <p:cNvSpPr/>
          <p:nvPr/>
        </p:nvSpPr>
        <p:spPr>
          <a:xfrm>
            <a:off x="1872343" y="6422571"/>
            <a:ext cx="5497286" cy="293915"/>
          </a:xfrm>
          <a:prstGeom prst="right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p:cNvSpPr txBox="1"/>
          <p:nvPr/>
        </p:nvSpPr>
        <p:spPr>
          <a:xfrm>
            <a:off x="461963" y="6206933"/>
            <a:ext cx="1415143" cy="646331"/>
          </a:xfrm>
          <a:prstGeom prst="rect">
            <a:avLst/>
          </a:prstGeom>
          <a:noFill/>
        </p:spPr>
        <p:txBody>
          <a:bodyPr wrap="square" rtlCol="0">
            <a:spAutoFit/>
          </a:bodyPr>
          <a:lstStyle/>
          <a:p>
            <a:pPr algn="ctr"/>
            <a:r>
              <a:rPr lang="en-US" dirty="0"/>
              <a:t>Poorest</a:t>
            </a:r>
          </a:p>
          <a:p>
            <a:pPr algn="ctr"/>
            <a:r>
              <a:rPr lang="en-US" dirty="0"/>
              <a:t>households</a:t>
            </a:r>
          </a:p>
        </p:txBody>
      </p:sp>
      <p:sp>
        <p:nvSpPr>
          <p:cNvPr id="8" name="TextBox 7"/>
          <p:cNvSpPr txBox="1"/>
          <p:nvPr/>
        </p:nvSpPr>
        <p:spPr>
          <a:xfrm>
            <a:off x="7303407" y="6211007"/>
            <a:ext cx="1415143" cy="646331"/>
          </a:xfrm>
          <a:prstGeom prst="rect">
            <a:avLst/>
          </a:prstGeom>
          <a:noFill/>
        </p:spPr>
        <p:txBody>
          <a:bodyPr wrap="square" rtlCol="0">
            <a:spAutoFit/>
          </a:bodyPr>
          <a:lstStyle/>
          <a:p>
            <a:pPr algn="ctr"/>
            <a:r>
              <a:rPr lang="en-US" dirty="0"/>
              <a:t>Wealthiest</a:t>
            </a:r>
          </a:p>
          <a:p>
            <a:pPr algn="ctr"/>
            <a:r>
              <a:rPr lang="en-US" dirty="0"/>
              <a:t>households</a:t>
            </a:r>
          </a:p>
        </p:txBody>
      </p:sp>
    </p:spTree>
    <p:extLst>
      <p:ext uri="{BB962C8B-B14F-4D97-AF65-F5344CB8AC3E}">
        <p14:creationId xmlns:p14="http://schemas.microsoft.com/office/powerpoint/2010/main" val="69402527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Fertility by State</a:t>
            </a:r>
          </a:p>
        </p:txBody>
      </p:sp>
      <p:sp>
        <p:nvSpPr>
          <p:cNvPr id="4" name="TextBox 3"/>
          <p:cNvSpPr txBox="1"/>
          <p:nvPr/>
        </p:nvSpPr>
        <p:spPr>
          <a:xfrm>
            <a:off x="6410166" y="4487469"/>
            <a:ext cx="2633522" cy="923330"/>
          </a:xfrm>
          <a:prstGeom prst="rect">
            <a:avLst/>
          </a:prstGeom>
          <a:noFill/>
        </p:spPr>
        <p:txBody>
          <a:bodyPr wrap="square" rtlCol="0">
            <a:spAutoFit/>
          </a:bodyPr>
          <a:lstStyle/>
          <a:p>
            <a:pPr algn="ctr"/>
            <a:r>
              <a:rPr lang="en-US" i="1" dirty="0"/>
              <a:t>Births per woman for the 3-year period before the survey</a:t>
            </a:r>
          </a:p>
        </p:txBody>
      </p:sp>
      <p:sp>
        <p:nvSpPr>
          <p:cNvPr id="5" name="TextBox 4"/>
          <p:cNvSpPr txBox="1"/>
          <p:nvPr/>
        </p:nvSpPr>
        <p:spPr>
          <a:xfrm>
            <a:off x="6839741" y="5526840"/>
            <a:ext cx="1774372" cy="1077218"/>
          </a:xfrm>
          <a:prstGeom prst="rect">
            <a:avLst/>
          </a:prstGeom>
          <a:noFill/>
        </p:spPr>
        <p:txBody>
          <a:bodyPr wrap="square" rtlCol="0">
            <a:spAutoFit/>
          </a:bodyPr>
          <a:lstStyle/>
          <a:p>
            <a:pPr algn="ctr"/>
            <a:r>
              <a:rPr lang="en-US" sz="3200" b="1" dirty="0"/>
              <a:t>Nigeria</a:t>
            </a:r>
          </a:p>
          <a:p>
            <a:pPr algn="ctr"/>
            <a:r>
              <a:rPr lang="en-US" sz="3200" b="1" dirty="0"/>
              <a:t>5.3</a:t>
            </a:r>
          </a:p>
        </p:txBody>
      </p:sp>
      <p:sp>
        <p:nvSpPr>
          <p:cNvPr id="168" name="Freeform 5">
            <a:extLst>
              <a:ext uri="{FF2B5EF4-FFF2-40B4-BE49-F238E27FC236}">
                <a16:creationId xmlns:a16="http://schemas.microsoft.com/office/drawing/2014/main" id="{8913FC82-E445-4F80-9172-7CFDDB05664F}"/>
              </a:ext>
            </a:extLst>
          </p:cNvPr>
          <p:cNvSpPr>
            <a:spLocks/>
          </p:cNvSpPr>
          <p:nvPr/>
        </p:nvSpPr>
        <p:spPr bwMode="auto">
          <a:xfrm>
            <a:off x="1966564" y="890644"/>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6">
            <a:extLst>
              <a:ext uri="{FF2B5EF4-FFF2-40B4-BE49-F238E27FC236}">
                <a16:creationId xmlns:a16="http://schemas.microsoft.com/office/drawing/2014/main" id="{87453E6F-8724-4BF2-8160-0F8284222937}"/>
              </a:ext>
            </a:extLst>
          </p:cNvPr>
          <p:cNvSpPr>
            <a:spLocks/>
          </p:cNvSpPr>
          <p:nvPr/>
        </p:nvSpPr>
        <p:spPr bwMode="auto">
          <a:xfrm>
            <a:off x="2411065" y="1303498"/>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7">
            <a:extLst>
              <a:ext uri="{FF2B5EF4-FFF2-40B4-BE49-F238E27FC236}">
                <a16:creationId xmlns:a16="http://schemas.microsoft.com/office/drawing/2014/main" id="{5D9F8AAD-FA37-4CF6-80C2-1B6D60F8D7C2}"/>
              </a:ext>
            </a:extLst>
          </p:cNvPr>
          <p:cNvSpPr>
            <a:spLocks/>
          </p:cNvSpPr>
          <p:nvPr/>
        </p:nvSpPr>
        <p:spPr bwMode="auto">
          <a:xfrm>
            <a:off x="3492829" y="1194171"/>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8">
            <a:extLst>
              <a:ext uri="{FF2B5EF4-FFF2-40B4-BE49-F238E27FC236}">
                <a16:creationId xmlns:a16="http://schemas.microsoft.com/office/drawing/2014/main" id="{C96CC6BE-85B9-483E-9A75-3F6E86877C6B}"/>
              </a:ext>
            </a:extLst>
          </p:cNvPr>
          <p:cNvSpPr>
            <a:spLocks/>
          </p:cNvSpPr>
          <p:nvPr/>
        </p:nvSpPr>
        <p:spPr bwMode="auto">
          <a:xfrm>
            <a:off x="4220718" y="1368231"/>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9">
            <a:extLst>
              <a:ext uri="{FF2B5EF4-FFF2-40B4-BE49-F238E27FC236}">
                <a16:creationId xmlns:a16="http://schemas.microsoft.com/office/drawing/2014/main" id="{EC571382-D897-4860-BDD7-1F36743DBCCB}"/>
              </a:ext>
            </a:extLst>
          </p:cNvPr>
          <p:cNvSpPr>
            <a:spLocks/>
          </p:cNvSpPr>
          <p:nvPr/>
        </p:nvSpPr>
        <p:spPr bwMode="auto">
          <a:xfrm>
            <a:off x="5060811" y="1174032"/>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
            <a:extLst>
              <a:ext uri="{FF2B5EF4-FFF2-40B4-BE49-F238E27FC236}">
                <a16:creationId xmlns:a16="http://schemas.microsoft.com/office/drawing/2014/main" id="{EA6FCDD1-9456-40E6-AF98-190C8BE726CD}"/>
              </a:ext>
            </a:extLst>
          </p:cNvPr>
          <p:cNvSpPr>
            <a:spLocks/>
          </p:cNvSpPr>
          <p:nvPr/>
        </p:nvSpPr>
        <p:spPr bwMode="auto">
          <a:xfrm>
            <a:off x="6129627" y="991340"/>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74" name="Freeform 11">
            <a:extLst>
              <a:ext uri="{FF2B5EF4-FFF2-40B4-BE49-F238E27FC236}">
                <a16:creationId xmlns:a16="http://schemas.microsoft.com/office/drawing/2014/main" id="{3B8D6C64-6985-40B7-BA1B-EC8F010BD90C}"/>
              </a:ext>
            </a:extLst>
          </p:cNvPr>
          <p:cNvSpPr>
            <a:spLocks/>
          </p:cNvSpPr>
          <p:nvPr/>
        </p:nvSpPr>
        <p:spPr bwMode="auto">
          <a:xfrm>
            <a:off x="6021739" y="2546375"/>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2">
            <a:extLst>
              <a:ext uri="{FF2B5EF4-FFF2-40B4-BE49-F238E27FC236}">
                <a16:creationId xmlns:a16="http://schemas.microsoft.com/office/drawing/2014/main" id="{AE82886F-7E27-4926-A5C6-6AA22089FA35}"/>
              </a:ext>
            </a:extLst>
          </p:cNvPr>
          <p:cNvSpPr>
            <a:spLocks/>
          </p:cNvSpPr>
          <p:nvPr/>
        </p:nvSpPr>
        <p:spPr bwMode="auto">
          <a:xfrm>
            <a:off x="5532644" y="2340667"/>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3">
            <a:extLst>
              <a:ext uri="{FF2B5EF4-FFF2-40B4-BE49-F238E27FC236}">
                <a16:creationId xmlns:a16="http://schemas.microsoft.com/office/drawing/2014/main" id="{AE62D6D6-B3B9-456A-8D64-AC5EC4BF1F05}"/>
              </a:ext>
            </a:extLst>
          </p:cNvPr>
          <p:cNvSpPr>
            <a:spLocks/>
          </p:cNvSpPr>
          <p:nvPr/>
        </p:nvSpPr>
        <p:spPr bwMode="auto">
          <a:xfrm>
            <a:off x="4551576" y="1661688"/>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4">
            <a:extLst>
              <a:ext uri="{FF2B5EF4-FFF2-40B4-BE49-F238E27FC236}">
                <a16:creationId xmlns:a16="http://schemas.microsoft.com/office/drawing/2014/main" id="{AD534E3F-2E8A-4994-9DAB-C00B79002DE9}"/>
              </a:ext>
            </a:extLst>
          </p:cNvPr>
          <p:cNvSpPr>
            <a:spLocks/>
          </p:cNvSpPr>
          <p:nvPr/>
        </p:nvSpPr>
        <p:spPr bwMode="auto">
          <a:xfrm>
            <a:off x="3963223" y="1617094"/>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5">
            <a:extLst>
              <a:ext uri="{FF2B5EF4-FFF2-40B4-BE49-F238E27FC236}">
                <a16:creationId xmlns:a16="http://schemas.microsoft.com/office/drawing/2014/main" id="{B28CE762-3C5B-44AB-B48C-CB26F861DB02}"/>
              </a:ext>
            </a:extLst>
          </p:cNvPr>
          <p:cNvSpPr>
            <a:spLocks/>
          </p:cNvSpPr>
          <p:nvPr/>
        </p:nvSpPr>
        <p:spPr bwMode="auto">
          <a:xfrm>
            <a:off x="3062713" y="2229902"/>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6">
            <a:extLst>
              <a:ext uri="{FF2B5EF4-FFF2-40B4-BE49-F238E27FC236}">
                <a16:creationId xmlns:a16="http://schemas.microsoft.com/office/drawing/2014/main" id="{5E61DBD2-3600-455D-916E-36879E6961E4}"/>
              </a:ext>
            </a:extLst>
          </p:cNvPr>
          <p:cNvSpPr>
            <a:spLocks/>
          </p:cNvSpPr>
          <p:nvPr/>
        </p:nvSpPr>
        <p:spPr bwMode="auto">
          <a:xfrm>
            <a:off x="1602619" y="1241642"/>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7">
            <a:extLst>
              <a:ext uri="{FF2B5EF4-FFF2-40B4-BE49-F238E27FC236}">
                <a16:creationId xmlns:a16="http://schemas.microsoft.com/office/drawing/2014/main" id="{C7A15D9C-7D07-4EDB-9A2E-B35474FE2A3B}"/>
              </a:ext>
            </a:extLst>
          </p:cNvPr>
          <p:cNvSpPr>
            <a:spLocks/>
          </p:cNvSpPr>
          <p:nvPr/>
        </p:nvSpPr>
        <p:spPr bwMode="auto">
          <a:xfrm>
            <a:off x="1651529" y="2307582"/>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8">
            <a:extLst>
              <a:ext uri="{FF2B5EF4-FFF2-40B4-BE49-F238E27FC236}">
                <a16:creationId xmlns:a16="http://schemas.microsoft.com/office/drawing/2014/main" id="{D11B3917-AE03-46A7-9AAB-1E3BDEF2F51B}"/>
              </a:ext>
            </a:extLst>
          </p:cNvPr>
          <p:cNvSpPr>
            <a:spLocks/>
          </p:cNvSpPr>
          <p:nvPr/>
        </p:nvSpPr>
        <p:spPr bwMode="auto">
          <a:xfrm>
            <a:off x="3452550" y="3400853"/>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9">
            <a:extLst>
              <a:ext uri="{FF2B5EF4-FFF2-40B4-BE49-F238E27FC236}">
                <a16:creationId xmlns:a16="http://schemas.microsoft.com/office/drawing/2014/main" id="{FD1F50B1-A2E5-4F06-9DBC-1BADEC1235EE}"/>
              </a:ext>
            </a:extLst>
          </p:cNvPr>
          <p:cNvSpPr>
            <a:spLocks/>
          </p:cNvSpPr>
          <p:nvPr/>
        </p:nvSpPr>
        <p:spPr bwMode="auto">
          <a:xfrm>
            <a:off x="3540300" y="3415238"/>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0">
            <a:extLst>
              <a:ext uri="{FF2B5EF4-FFF2-40B4-BE49-F238E27FC236}">
                <a16:creationId xmlns:a16="http://schemas.microsoft.com/office/drawing/2014/main" id="{7D1DA5C5-977E-4BDE-9D64-C87A35EF9C50}"/>
              </a:ext>
            </a:extLst>
          </p:cNvPr>
          <p:cNvSpPr>
            <a:spLocks/>
          </p:cNvSpPr>
          <p:nvPr/>
        </p:nvSpPr>
        <p:spPr bwMode="auto">
          <a:xfrm>
            <a:off x="4452318" y="2858533"/>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1">
            <a:extLst>
              <a:ext uri="{FF2B5EF4-FFF2-40B4-BE49-F238E27FC236}">
                <a16:creationId xmlns:a16="http://schemas.microsoft.com/office/drawing/2014/main" id="{EA495D28-B26A-4A17-B808-FF68177B29EE}"/>
              </a:ext>
            </a:extLst>
          </p:cNvPr>
          <p:cNvSpPr>
            <a:spLocks/>
          </p:cNvSpPr>
          <p:nvPr/>
        </p:nvSpPr>
        <p:spPr bwMode="auto">
          <a:xfrm>
            <a:off x="4768792" y="3294403"/>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rgbClr val="599F40"/>
              </a:solidFill>
            </a:endParaRPr>
          </a:p>
        </p:txBody>
      </p:sp>
      <p:sp>
        <p:nvSpPr>
          <p:cNvPr id="185" name="Freeform 22">
            <a:extLst>
              <a:ext uri="{FF2B5EF4-FFF2-40B4-BE49-F238E27FC236}">
                <a16:creationId xmlns:a16="http://schemas.microsoft.com/office/drawing/2014/main" id="{D596EFC4-766D-461B-B49B-4E7DE21AD4C0}"/>
              </a:ext>
            </a:extLst>
          </p:cNvPr>
          <p:cNvSpPr>
            <a:spLocks/>
          </p:cNvSpPr>
          <p:nvPr/>
        </p:nvSpPr>
        <p:spPr bwMode="auto">
          <a:xfrm>
            <a:off x="3875474" y="4117234"/>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23">
            <a:extLst>
              <a:ext uri="{FF2B5EF4-FFF2-40B4-BE49-F238E27FC236}">
                <a16:creationId xmlns:a16="http://schemas.microsoft.com/office/drawing/2014/main" id="{BA28317C-2F41-472E-A3F2-66E26E5CF297}"/>
              </a:ext>
            </a:extLst>
          </p:cNvPr>
          <p:cNvSpPr>
            <a:spLocks/>
          </p:cNvSpPr>
          <p:nvPr/>
        </p:nvSpPr>
        <p:spPr bwMode="auto">
          <a:xfrm>
            <a:off x="2631158" y="3790691"/>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24">
            <a:extLst>
              <a:ext uri="{FF2B5EF4-FFF2-40B4-BE49-F238E27FC236}">
                <a16:creationId xmlns:a16="http://schemas.microsoft.com/office/drawing/2014/main" id="{B97643E7-417F-473A-AFA5-9C98D931F511}"/>
              </a:ext>
            </a:extLst>
          </p:cNvPr>
          <p:cNvSpPr>
            <a:spLocks/>
          </p:cNvSpPr>
          <p:nvPr/>
        </p:nvSpPr>
        <p:spPr bwMode="auto">
          <a:xfrm>
            <a:off x="1176819" y="2985122"/>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25">
            <a:extLst>
              <a:ext uri="{FF2B5EF4-FFF2-40B4-BE49-F238E27FC236}">
                <a16:creationId xmlns:a16="http://schemas.microsoft.com/office/drawing/2014/main" id="{7664E7E9-2A26-4095-A799-47D38F8B74DD}"/>
              </a:ext>
            </a:extLst>
          </p:cNvPr>
          <p:cNvSpPr>
            <a:spLocks/>
          </p:cNvSpPr>
          <p:nvPr/>
        </p:nvSpPr>
        <p:spPr bwMode="auto">
          <a:xfrm>
            <a:off x="1143733" y="3536074"/>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26">
            <a:extLst>
              <a:ext uri="{FF2B5EF4-FFF2-40B4-BE49-F238E27FC236}">
                <a16:creationId xmlns:a16="http://schemas.microsoft.com/office/drawing/2014/main" id="{353CD13A-E7BA-4F81-B882-898D091F85A1}"/>
              </a:ext>
            </a:extLst>
          </p:cNvPr>
          <p:cNvSpPr>
            <a:spLocks/>
          </p:cNvSpPr>
          <p:nvPr/>
        </p:nvSpPr>
        <p:spPr bwMode="auto">
          <a:xfrm>
            <a:off x="1916216" y="4151758"/>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27">
            <a:extLst>
              <a:ext uri="{FF2B5EF4-FFF2-40B4-BE49-F238E27FC236}">
                <a16:creationId xmlns:a16="http://schemas.microsoft.com/office/drawing/2014/main" id="{15776A62-4C67-474C-86EE-7EA36C2D10DA}"/>
              </a:ext>
            </a:extLst>
          </p:cNvPr>
          <p:cNvSpPr>
            <a:spLocks/>
          </p:cNvSpPr>
          <p:nvPr/>
        </p:nvSpPr>
        <p:spPr bwMode="auto">
          <a:xfrm>
            <a:off x="2373664" y="4141689"/>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28">
            <a:extLst>
              <a:ext uri="{FF2B5EF4-FFF2-40B4-BE49-F238E27FC236}">
                <a16:creationId xmlns:a16="http://schemas.microsoft.com/office/drawing/2014/main" id="{54732F27-DF4D-4A50-8607-9E9DD3753682}"/>
              </a:ext>
            </a:extLst>
          </p:cNvPr>
          <p:cNvSpPr>
            <a:spLocks/>
          </p:cNvSpPr>
          <p:nvPr/>
        </p:nvSpPr>
        <p:spPr bwMode="auto">
          <a:xfrm>
            <a:off x="2098907" y="4345958"/>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29">
            <a:extLst>
              <a:ext uri="{FF2B5EF4-FFF2-40B4-BE49-F238E27FC236}">
                <a16:creationId xmlns:a16="http://schemas.microsoft.com/office/drawing/2014/main" id="{14BCEAF6-9A8E-429E-ADDB-16FFF09837FB}"/>
              </a:ext>
            </a:extLst>
          </p:cNvPr>
          <p:cNvSpPr>
            <a:spLocks/>
          </p:cNvSpPr>
          <p:nvPr/>
        </p:nvSpPr>
        <p:spPr bwMode="auto">
          <a:xfrm>
            <a:off x="2458536" y="4435146"/>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30">
            <a:extLst>
              <a:ext uri="{FF2B5EF4-FFF2-40B4-BE49-F238E27FC236}">
                <a16:creationId xmlns:a16="http://schemas.microsoft.com/office/drawing/2014/main" id="{7D6E2AD5-04B6-4AB1-B72B-C94479924213}"/>
              </a:ext>
            </a:extLst>
          </p:cNvPr>
          <p:cNvSpPr>
            <a:spLocks/>
          </p:cNvSpPr>
          <p:nvPr/>
        </p:nvSpPr>
        <p:spPr bwMode="auto">
          <a:xfrm>
            <a:off x="3370555" y="4879647"/>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31">
            <a:extLst>
              <a:ext uri="{FF2B5EF4-FFF2-40B4-BE49-F238E27FC236}">
                <a16:creationId xmlns:a16="http://schemas.microsoft.com/office/drawing/2014/main" id="{18333F91-A1D5-4B66-BE21-661174EA8986}"/>
              </a:ext>
            </a:extLst>
          </p:cNvPr>
          <p:cNvSpPr>
            <a:spLocks/>
          </p:cNvSpPr>
          <p:nvPr/>
        </p:nvSpPr>
        <p:spPr bwMode="auto">
          <a:xfrm>
            <a:off x="3538861" y="4708464"/>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32">
            <a:extLst>
              <a:ext uri="{FF2B5EF4-FFF2-40B4-BE49-F238E27FC236}">
                <a16:creationId xmlns:a16="http://schemas.microsoft.com/office/drawing/2014/main" id="{B1622714-FDC7-4411-A9AE-D24D44A2D5F9}"/>
              </a:ext>
            </a:extLst>
          </p:cNvPr>
          <p:cNvSpPr>
            <a:spLocks/>
          </p:cNvSpPr>
          <p:nvPr/>
        </p:nvSpPr>
        <p:spPr bwMode="auto">
          <a:xfrm>
            <a:off x="3879789" y="4881085"/>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33">
            <a:extLst>
              <a:ext uri="{FF2B5EF4-FFF2-40B4-BE49-F238E27FC236}">
                <a16:creationId xmlns:a16="http://schemas.microsoft.com/office/drawing/2014/main" id="{0ABDC447-6016-4E80-9E75-B3FE1C8B2F22}"/>
              </a:ext>
            </a:extLst>
          </p:cNvPr>
          <p:cNvSpPr>
            <a:spLocks noEditPoints="1"/>
          </p:cNvSpPr>
          <p:nvPr/>
        </p:nvSpPr>
        <p:spPr bwMode="auto">
          <a:xfrm>
            <a:off x="4050973" y="4826422"/>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34">
            <a:extLst>
              <a:ext uri="{FF2B5EF4-FFF2-40B4-BE49-F238E27FC236}">
                <a16:creationId xmlns:a16="http://schemas.microsoft.com/office/drawing/2014/main" id="{E8E75480-7366-4501-90F7-A474A9E508DF}"/>
              </a:ext>
            </a:extLst>
          </p:cNvPr>
          <p:cNvSpPr>
            <a:spLocks noEditPoints="1"/>
          </p:cNvSpPr>
          <p:nvPr/>
        </p:nvSpPr>
        <p:spPr bwMode="auto">
          <a:xfrm>
            <a:off x="3835195" y="5600343"/>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35">
            <a:extLst>
              <a:ext uri="{FF2B5EF4-FFF2-40B4-BE49-F238E27FC236}">
                <a16:creationId xmlns:a16="http://schemas.microsoft.com/office/drawing/2014/main" id="{EE375697-9F5D-42B8-A10A-8A7410953869}"/>
              </a:ext>
            </a:extLst>
          </p:cNvPr>
          <p:cNvSpPr>
            <a:spLocks/>
          </p:cNvSpPr>
          <p:nvPr/>
        </p:nvSpPr>
        <p:spPr bwMode="auto">
          <a:xfrm>
            <a:off x="3656819" y="5305447"/>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36">
            <a:extLst>
              <a:ext uri="{FF2B5EF4-FFF2-40B4-BE49-F238E27FC236}">
                <a16:creationId xmlns:a16="http://schemas.microsoft.com/office/drawing/2014/main" id="{6CB7FE82-F2C8-42E5-A268-41B8192DBAE1}"/>
              </a:ext>
            </a:extLst>
          </p:cNvPr>
          <p:cNvSpPr>
            <a:spLocks/>
          </p:cNvSpPr>
          <p:nvPr/>
        </p:nvSpPr>
        <p:spPr bwMode="auto">
          <a:xfrm>
            <a:off x="3373432" y="5364427"/>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37">
            <a:extLst>
              <a:ext uri="{FF2B5EF4-FFF2-40B4-BE49-F238E27FC236}">
                <a16:creationId xmlns:a16="http://schemas.microsoft.com/office/drawing/2014/main" id="{69D41B2A-28B0-458B-8252-40FF87B2D29A}"/>
              </a:ext>
            </a:extLst>
          </p:cNvPr>
          <p:cNvSpPr>
            <a:spLocks noEditPoints="1"/>
          </p:cNvSpPr>
          <p:nvPr/>
        </p:nvSpPr>
        <p:spPr bwMode="auto">
          <a:xfrm>
            <a:off x="3238211" y="5482385"/>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38">
            <a:extLst>
              <a:ext uri="{FF2B5EF4-FFF2-40B4-BE49-F238E27FC236}">
                <a16:creationId xmlns:a16="http://schemas.microsoft.com/office/drawing/2014/main" id="{F4A26293-A315-40C5-8793-DB734B20C2A5}"/>
              </a:ext>
            </a:extLst>
          </p:cNvPr>
          <p:cNvSpPr>
            <a:spLocks noEditPoints="1"/>
          </p:cNvSpPr>
          <p:nvPr/>
        </p:nvSpPr>
        <p:spPr bwMode="auto">
          <a:xfrm>
            <a:off x="2662805" y="5679461"/>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39">
            <a:extLst>
              <a:ext uri="{FF2B5EF4-FFF2-40B4-BE49-F238E27FC236}">
                <a16:creationId xmlns:a16="http://schemas.microsoft.com/office/drawing/2014/main" id="{950B776B-4C05-4721-AD98-C6DC5BAB2488}"/>
              </a:ext>
            </a:extLst>
          </p:cNvPr>
          <p:cNvSpPr>
            <a:spLocks noEditPoints="1"/>
          </p:cNvSpPr>
          <p:nvPr/>
        </p:nvSpPr>
        <p:spPr bwMode="auto">
          <a:xfrm>
            <a:off x="2436958" y="5049392"/>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40">
            <a:extLst>
              <a:ext uri="{FF2B5EF4-FFF2-40B4-BE49-F238E27FC236}">
                <a16:creationId xmlns:a16="http://schemas.microsoft.com/office/drawing/2014/main" id="{F57A7958-E3D9-4D93-8042-55E1951EC036}"/>
              </a:ext>
            </a:extLst>
          </p:cNvPr>
          <p:cNvSpPr>
            <a:spLocks noEditPoints="1"/>
          </p:cNvSpPr>
          <p:nvPr/>
        </p:nvSpPr>
        <p:spPr bwMode="auto">
          <a:xfrm>
            <a:off x="1166749" y="4938626"/>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41">
            <a:extLst>
              <a:ext uri="{FF2B5EF4-FFF2-40B4-BE49-F238E27FC236}">
                <a16:creationId xmlns:a16="http://schemas.microsoft.com/office/drawing/2014/main" id="{D69EA8B0-72B0-499F-A389-8983A0999820}"/>
              </a:ext>
            </a:extLst>
          </p:cNvPr>
          <p:cNvSpPr>
            <a:spLocks/>
          </p:cNvSpPr>
          <p:nvPr/>
        </p:nvSpPr>
        <p:spPr bwMode="auto">
          <a:xfrm>
            <a:off x="1153803" y="4230876"/>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TextBox 204">
            <a:extLst>
              <a:ext uri="{FF2B5EF4-FFF2-40B4-BE49-F238E27FC236}">
                <a16:creationId xmlns:a16="http://schemas.microsoft.com/office/drawing/2014/main" id="{72CCB916-FE09-4BA4-BD6B-B53171AF14B1}"/>
              </a:ext>
            </a:extLst>
          </p:cNvPr>
          <p:cNvSpPr txBox="1"/>
          <p:nvPr/>
        </p:nvSpPr>
        <p:spPr>
          <a:xfrm>
            <a:off x="5267711" y="3917749"/>
            <a:ext cx="773442" cy="523220"/>
          </a:xfrm>
          <a:prstGeom prst="rect">
            <a:avLst/>
          </a:prstGeom>
          <a:noFill/>
        </p:spPr>
        <p:txBody>
          <a:bodyPr wrap="square" rtlCol="0">
            <a:spAutoFit/>
          </a:bodyPr>
          <a:lstStyle/>
          <a:p>
            <a:pPr algn="ctr"/>
            <a:r>
              <a:rPr lang="en-US" sz="1400" dirty="0">
                <a:solidFill>
                  <a:schemeClr val="bg1"/>
                </a:solidFill>
              </a:rPr>
              <a:t>Taraba</a:t>
            </a:r>
          </a:p>
          <a:p>
            <a:pPr algn="ctr"/>
            <a:r>
              <a:rPr lang="en-US" sz="1400" dirty="0">
                <a:solidFill>
                  <a:schemeClr val="bg1"/>
                </a:solidFill>
              </a:rPr>
              <a:t>5.4</a:t>
            </a:r>
            <a:endParaRPr lang="en-US" sz="1600" dirty="0">
              <a:solidFill>
                <a:schemeClr val="bg1"/>
              </a:solidFill>
            </a:endParaRPr>
          </a:p>
        </p:txBody>
      </p:sp>
      <p:sp>
        <p:nvSpPr>
          <p:cNvPr id="206" name="TextBox 205">
            <a:extLst>
              <a:ext uri="{FF2B5EF4-FFF2-40B4-BE49-F238E27FC236}">
                <a16:creationId xmlns:a16="http://schemas.microsoft.com/office/drawing/2014/main" id="{ABA3E09A-CC42-41F1-8326-A7CB54F320C3}"/>
              </a:ext>
            </a:extLst>
          </p:cNvPr>
          <p:cNvSpPr txBox="1"/>
          <p:nvPr/>
        </p:nvSpPr>
        <p:spPr>
          <a:xfrm>
            <a:off x="4628300" y="3376079"/>
            <a:ext cx="889722" cy="523220"/>
          </a:xfrm>
          <a:prstGeom prst="rect">
            <a:avLst/>
          </a:prstGeom>
          <a:noFill/>
        </p:spPr>
        <p:txBody>
          <a:bodyPr wrap="square" rtlCol="0">
            <a:spAutoFit/>
          </a:bodyPr>
          <a:lstStyle/>
          <a:p>
            <a:pPr algn="ctr"/>
            <a:r>
              <a:rPr lang="en-US" sz="1400" dirty="0">
                <a:solidFill>
                  <a:schemeClr val="bg1"/>
                </a:solidFill>
              </a:rPr>
              <a:t>Plateau</a:t>
            </a:r>
          </a:p>
          <a:p>
            <a:pPr algn="ctr"/>
            <a:r>
              <a:rPr lang="en-US" sz="1400" dirty="0">
                <a:solidFill>
                  <a:schemeClr val="bg1"/>
                </a:solidFill>
              </a:rPr>
              <a:t>4.7</a:t>
            </a:r>
            <a:endParaRPr lang="en-US" sz="1600" dirty="0">
              <a:solidFill>
                <a:schemeClr val="bg1"/>
              </a:solidFill>
            </a:endParaRPr>
          </a:p>
        </p:txBody>
      </p:sp>
      <p:sp>
        <p:nvSpPr>
          <p:cNvPr id="207" name="TextBox 206">
            <a:extLst>
              <a:ext uri="{FF2B5EF4-FFF2-40B4-BE49-F238E27FC236}">
                <a16:creationId xmlns:a16="http://schemas.microsoft.com/office/drawing/2014/main" id="{438FD780-1646-4042-A518-F0145A91A0F2}"/>
              </a:ext>
            </a:extLst>
          </p:cNvPr>
          <p:cNvSpPr txBox="1"/>
          <p:nvPr/>
        </p:nvSpPr>
        <p:spPr>
          <a:xfrm>
            <a:off x="5864222" y="3196584"/>
            <a:ext cx="1347889" cy="523220"/>
          </a:xfrm>
          <a:prstGeom prst="rect">
            <a:avLst/>
          </a:prstGeom>
          <a:noFill/>
        </p:spPr>
        <p:txBody>
          <a:bodyPr wrap="square" rtlCol="0">
            <a:spAutoFit/>
          </a:bodyPr>
          <a:lstStyle/>
          <a:p>
            <a:pPr algn="ctr"/>
            <a:r>
              <a:rPr lang="en-US" sz="1400" dirty="0">
                <a:solidFill>
                  <a:schemeClr val="bg1"/>
                </a:solidFill>
              </a:rPr>
              <a:t>Adamawa</a:t>
            </a:r>
          </a:p>
          <a:p>
            <a:pPr algn="ctr"/>
            <a:r>
              <a:rPr lang="en-US" sz="1400" dirty="0">
                <a:solidFill>
                  <a:schemeClr val="bg1"/>
                </a:solidFill>
              </a:rPr>
              <a:t>6.1</a:t>
            </a:r>
          </a:p>
        </p:txBody>
      </p:sp>
      <p:sp>
        <p:nvSpPr>
          <p:cNvPr id="208" name="TextBox 207">
            <a:extLst>
              <a:ext uri="{FF2B5EF4-FFF2-40B4-BE49-F238E27FC236}">
                <a16:creationId xmlns:a16="http://schemas.microsoft.com/office/drawing/2014/main" id="{A5239349-09D6-4AEC-9A6A-0FCC40CDF44C}"/>
              </a:ext>
            </a:extLst>
          </p:cNvPr>
          <p:cNvSpPr txBox="1"/>
          <p:nvPr/>
        </p:nvSpPr>
        <p:spPr>
          <a:xfrm>
            <a:off x="4740174" y="2623058"/>
            <a:ext cx="889722" cy="523220"/>
          </a:xfrm>
          <a:prstGeom prst="rect">
            <a:avLst/>
          </a:prstGeom>
          <a:noFill/>
        </p:spPr>
        <p:txBody>
          <a:bodyPr wrap="square" rtlCol="0">
            <a:spAutoFit/>
          </a:bodyPr>
          <a:lstStyle/>
          <a:p>
            <a:pPr algn="ctr"/>
            <a:r>
              <a:rPr lang="en-US" sz="1400" dirty="0">
                <a:solidFill>
                  <a:schemeClr val="bg1"/>
                </a:solidFill>
              </a:rPr>
              <a:t>Bauchi</a:t>
            </a:r>
          </a:p>
          <a:p>
            <a:pPr algn="ctr"/>
            <a:r>
              <a:rPr lang="en-US" sz="1400" dirty="0">
                <a:solidFill>
                  <a:schemeClr val="bg1"/>
                </a:solidFill>
              </a:rPr>
              <a:t>7.2</a:t>
            </a:r>
            <a:endParaRPr lang="en-US" sz="1600" dirty="0">
              <a:solidFill>
                <a:schemeClr val="bg1"/>
              </a:solidFill>
            </a:endParaRPr>
          </a:p>
        </p:txBody>
      </p:sp>
      <p:sp>
        <p:nvSpPr>
          <p:cNvPr id="209" name="TextBox 208">
            <a:extLst>
              <a:ext uri="{FF2B5EF4-FFF2-40B4-BE49-F238E27FC236}">
                <a16:creationId xmlns:a16="http://schemas.microsoft.com/office/drawing/2014/main" id="{E8579AA1-FB94-478F-9FAE-E757D79680D2}"/>
              </a:ext>
            </a:extLst>
          </p:cNvPr>
          <p:cNvSpPr txBox="1"/>
          <p:nvPr/>
        </p:nvSpPr>
        <p:spPr>
          <a:xfrm>
            <a:off x="5459281" y="2530333"/>
            <a:ext cx="773442" cy="523220"/>
          </a:xfrm>
          <a:prstGeom prst="rect">
            <a:avLst/>
          </a:prstGeom>
          <a:noFill/>
        </p:spPr>
        <p:txBody>
          <a:bodyPr wrap="square" rtlCol="0">
            <a:spAutoFit/>
          </a:bodyPr>
          <a:lstStyle/>
          <a:p>
            <a:pPr algn="ctr"/>
            <a:r>
              <a:rPr lang="en-US" sz="1400" dirty="0">
                <a:solidFill>
                  <a:schemeClr val="bg1"/>
                </a:solidFill>
              </a:rPr>
              <a:t>Gombe</a:t>
            </a:r>
          </a:p>
          <a:p>
            <a:pPr algn="ctr"/>
            <a:r>
              <a:rPr lang="en-US" sz="1400" dirty="0">
                <a:solidFill>
                  <a:schemeClr val="bg1"/>
                </a:solidFill>
              </a:rPr>
              <a:t>  6.6</a:t>
            </a:r>
            <a:endParaRPr lang="en-US" sz="1600" dirty="0">
              <a:solidFill>
                <a:schemeClr val="bg1"/>
              </a:solidFill>
            </a:endParaRPr>
          </a:p>
        </p:txBody>
      </p:sp>
      <p:sp>
        <p:nvSpPr>
          <p:cNvPr id="210" name="TextBox 209">
            <a:extLst>
              <a:ext uri="{FF2B5EF4-FFF2-40B4-BE49-F238E27FC236}">
                <a16:creationId xmlns:a16="http://schemas.microsoft.com/office/drawing/2014/main" id="{06B5A64C-4549-4877-B65D-F7E6468A4546}"/>
              </a:ext>
            </a:extLst>
          </p:cNvPr>
          <p:cNvSpPr txBox="1"/>
          <p:nvPr/>
        </p:nvSpPr>
        <p:spPr>
          <a:xfrm>
            <a:off x="6775521" y="1797021"/>
            <a:ext cx="773442" cy="523220"/>
          </a:xfrm>
          <a:prstGeom prst="rect">
            <a:avLst/>
          </a:prstGeom>
          <a:noFill/>
        </p:spPr>
        <p:txBody>
          <a:bodyPr wrap="square" rtlCol="0">
            <a:spAutoFit/>
          </a:bodyPr>
          <a:lstStyle/>
          <a:p>
            <a:pPr algn="ctr"/>
            <a:r>
              <a:rPr lang="en-US" sz="1400" dirty="0" err="1">
                <a:solidFill>
                  <a:schemeClr val="bg1"/>
                </a:solidFill>
              </a:rPr>
              <a:t>Borno</a:t>
            </a:r>
            <a:endParaRPr lang="en-US" sz="1400" dirty="0">
              <a:solidFill>
                <a:schemeClr val="bg1"/>
              </a:solidFill>
            </a:endParaRPr>
          </a:p>
          <a:p>
            <a:pPr algn="ctr"/>
            <a:r>
              <a:rPr lang="en-US" sz="1400" dirty="0">
                <a:solidFill>
                  <a:schemeClr val="bg1"/>
                </a:solidFill>
              </a:rPr>
              <a:t>5.2</a:t>
            </a:r>
            <a:endParaRPr lang="en-US" sz="1600" dirty="0">
              <a:solidFill>
                <a:schemeClr val="bg1"/>
              </a:solidFill>
            </a:endParaRPr>
          </a:p>
        </p:txBody>
      </p:sp>
      <p:sp>
        <p:nvSpPr>
          <p:cNvPr id="211" name="TextBox 210">
            <a:extLst>
              <a:ext uri="{FF2B5EF4-FFF2-40B4-BE49-F238E27FC236}">
                <a16:creationId xmlns:a16="http://schemas.microsoft.com/office/drawing/2014/main" id="{9A7B640C-E36D-481F-BD88-263C49EE04E2}"/>
              </a:ext>
            </a:extLst>
          </p:cNvPr>
          <p:cNvSpPr txBox="1"/>
          <p:nvPr/>
        </p:nvSpPr>
        <p:spPr>
          <a:xfrm>
            <a:off x="5755615" y="1552426"/>
            <a:ext cx="773442" cy="523220"/>
          </a:xfrm>
          <a:prstGeom prst="rect">
            <a:avLst/>
          </a:prstGeom>
          <a:noFill/>
        </p:spPr>
        <p:txBody>
          <a:bodyPr wrap="square" rtlCol="0">
            <a:spAutoFit/>
          </a:bodyPr>
          <a:lstStyle/>
          <a:p>
            <a:pPr algn="ctr"/>
            <a:r>
              <a:rPr lang="en-US" sz="1400" dirty="0" err="1">
                <a:solidFill>
                  <a:schemeClr val="bg1"/>
                </a:solidFill>
              </a:rPr>
              <a:t>Yobe</a:t>
            </a:r>
            <a:endParaRPr lang="en-US" sz="1400" dirty="0">
              <a:solidFill>
                <a:schemeClr val="bg1"/>
              </a:solidFill>
            </a:endParaRPr>
          </a:p>
          <a:p>
            <a:pPr algn="ctr"/>
            <a:r>
              <a:rPr lang="en-US" sz="1400" dirty="0">
                <a:solidFill>
                  <a:schemeClr val="bg1"/>
                </a:solidFill>
              </a:rPr>
              <a:t>5.9</a:t>
            </a:r>
            <a:endParaRPr lang="en-US" sz="1600" dirty="0">
              <a:solidFill>
                <a:schemeClr val="bg1"/>
              </a:solidFill>
            </a:endParaRPr>
          </a:p>
        </p:txBody>
      </p:sp>
      <p:sp>
        <p:nvSpPr>
          <p:cNvPr id="212" name="TextBox 211">
            <a:extLst>
              <a:ext uri="{FF2B5EF4-FFF2-40B4-BE49-F238E27FC236}">
                <a16:creationId xmlns:a16="http://schemas.microsoft.com/office/drawing/2014/main" id="{3B3BE95E-D522-498E-BC66-1B71F41E50F0}"/>
              </a:ext>
            </a:extLst>
          </p:cNvPr>
          <p:cNvSpPr txBox="1"/>
          <p:nvPr/>
        </p:nvSpPr>
        <p:spPr>
          <a:xfrm>
            <a:off x="4644121" y="1500090"/>
            <a:ext cx="773442" cy="523220"/>
          </a:xfrm>
          <a:prstGeom prst="rect">
            <a:avLst/>
          </a:prstGeom>
          <a:noFill/>
        </p:spPr>
        <p:txBody>
          <a:bodyPr wrap="square" rtlCol="0">
            <a:spAutoFit/>
          </a:bodyPr>
          <a:lstStyle/>
          <a:p>
            <a:pPr algn="ctr"/>
            <a:r>
              <a:rPr lang="en-US" sz="1400" dirty="0">
                <a:solidFill>
                  <a:schemeClr val="bg1"/>
                </a:solidFill>
              </a:rPr>
              <a:t>Jigawa</a:t>
            </a:r>
          </a:p>
          <a:p>
            <a:pPr algn="ctr"/>
            <a:r>
              <a:rPr lang="en-US" sz="1400" dirty="0">
                <a:solidFill>
                  <a:schemeClr val="bg1"/>
                </a:solidFill>
              </a:rPr>
              <a:t>7.1</a:t>
            </a:r>
            <a:endParaRPr lang="en-US" sz="1600" dirty="0">
              <a:solidFill>
                <a:schemeClr val="bg1"/>
              </a:solidFill>
            </a:endParaRPr>
          </a:p>
        </p:txBody>
      </p:sp>
      <p:sp>
        <p:nvSpPr>
          <p:cNvPr id="213" name="TextBox 212">
            <a:extLst>
              <a:ext uri="{FF2B5EF4-FFF2-40B4-BE49-F238E27FC236}">
                <a16:creationId xmlns:a16="http://schemas.microsoft.com/office/drawing/2014/main" id="{ECBAE75C-E7E8-446E-8142-D761D6809ACA}"/>
              </a:ext>
            </a:extLst>
          </p:cNvPr>
          <p:cNvSpPr txBox="1"/>
          <p:nvPr/>
        </p:nvSpPr>
        <p:spPr>
          <a:xfrm>
            <a:off x="4081033" y="1842654"/>
            <a:ext cx="773442" cy="523220"/>
          </a:xfrm>
          <a:prstGeom prst="rect">
            <a:avLst/>
          </a:prstGeom>
          <a:noFill/>
        </p:spPr>
        <p:txBody>
          <a:bodyPr wrap="square" rtlCol="0">
            <a:spAutoFit/>
          </a:bodyPr>
          <a:lstStyle/>
          <a:p>
            <a:pPr algn="ctr"/>
            <a:r>
              <a:rPr lang="en-US" sz="1400" dirty="0">
                <a:solidFill>
                  <a:schemeClr val="bg1"/>
                </a:solidFill>
              </a:rPr>
              <a:t>Kano</a:t>
            </a:r>
          </a:p>
          <a:p>
            <a:pPr algn="ctr"/>
            <a:r>
              <a:rPr lang="en-US" sz="1400" dirty="0">
                <a:solidFill>
                  <a:schemeClr val="bg1"/>
                </a:solidFill>
              </a:rPr>
              <a:t>6.5</a:t>
            </a:r>
            <a:endParaRPr lang="en-US" sz="1600" dirty="0">
              <a:solidFill>
                <a:schemeClr val="bg1"/>
              </a:solidFill>
            </a:endParaRPr>
          </a:p>
        </p:txBody>
      </p:sp>
      <p:sp>
        <p:nvSpPr>
          <p:cNvPr id="214" name="TextBox 213">
            <a:extLst>
              <a:ext uri="{FF2B5EF4-FFF2-40B4-BE49-F238E27FC236}">
                <a16:creationId xmlns:a16="http://schemas.microsoft.com/office/drawing/2014/main" id="{2F73AC55-C809-495B-8893-4DDEBBB2204A}"/>
              </a:ext>
            </a:extLst>
          </p:cNvPr>
          <p:cNvSpPr txBox="1"/>
          <p:nvPr/>
        </p:nvSpPr>
        <p:spPr>
          <a:xfrm>
            <a:off x="3526920" y="1325224"/>
            <a:ext cx="773442" cy="523220"/>
          </a:xfrm>
          <a:prstGeom prst="rect">
            <a:avLst/>
          </a:prstGeom>
          <a:noFill/>
        </p:spPr>
        <p:txBody>
          <a:bodyPr wrap="square" rtlCol="0">
            <a:spAutoFit/>
          </a:bodyPr>
          <a:lstStyle/>
          <a:p>
            <a:pPr algn="ctr"/>
            <a:r>
              <a:rPr lang="en-US" sz="1400" dirty="0">
                <a:solidFill>
                  <a:schemeClr val="bg1"/>
                </a:solidFill>
              </a:rPr>
              <a:t>Katsina</a:t>
            </a:r>
          </a:p>
          <a:p>
            <a:pPr algn="ctr"/>
            <a:r>
              <a:rPr lang="en-US" sz="1400" dirty="0">
                <a:solidFill>
                  <a:schemeClr val="bg1"/>
                </a:solidFill>
              </a:rPr>
              <a:t>7.3</a:t>
            </a:r>
            <a:endParaRPr lang="en-US" sz="1600" dirty="0">
              <a:solidFill>
                <a:schemeClr val="bg1"/>
              </a:solidFill>
            </a:endParaRPr>
          </a:p>
        </p:txBody>
      </p:sp>
      <p:sp>
        <p:nvSpPr>
          <p:cNvPr id="215" name="TextBox 214">
            <a:extLst>
              <a:ext uri="{FF2B5EF4-FFF2-40B4-BE49-F238E27FC236}">
                <a16:creationId xmlns:a16="http://schemas.microsoft.com/office/drawing/2014/main" id="{B5AF64C6-A022-4C4B-A016-269520A9A795}"/>
              </a:ext>
            </a:extLst>
          </p:cNvPr>
          <p:cNvSpPr txBox="1"/>
          <p:nvPr/>
        </p:nvSpPr>
        <p:spPr>
          <a:xfrm>
            <a:off x="2798632" y="1770613"/>
            <a:ext cx="773442" cy="523220"/>
          </a:xfrm>
          <a:prstGeom prst="rect">
            <a:avLst/>
          </a:prstGeom>
          <a:noFill/>
        </p:spPr>
        <p:txBody>
          <a:bodyPr wrap="square" rtlCol="0">
            <a:spAutoFit/>
          </a:bodyPr>
          <a:lstStyle/>
          <a:p>
            <a:pPr algn="ctr"/>
            <a:r>
              <a:rPr lang="en-US" sz="1400" dirty="0">
                <a:solidFill>
                  <a:schemeClr val="bg1"/>
                </a:solidFill>
              </a:rPr>
              <a:t>Zamfara</a:t>
            </a:r>
          </a:p>
          <a:p>
            <a:pPr algn="ctr"/>
            <a:r>
              <a:rPr lang="en-US" sz="1400" dirty="0">
                <a:solidFill>
                  <a:schemeClr val="bg1"/>
                </a:solidFill>
              </a:rPr>
              <a:t>6.4</a:t>
            </a:r>
            <a:endParaRPr lang="en-US" sz="1600" dirty="0">
              <a:solidFill>
                <a:schemeClr val="bg1"/>
              </a:solidFill>
            </a:endParaRPr>
          </a:p>
        </p:txBody>
      </p:sp>
      <p:sp>
        <p:nvSpPr>
          <p:cNvPr id="216" name="TextBox 215">
            <a:extLst>
              <a:ext uri="{FF2B5EF4-FFF2-40B4-BE49-F238E27FC236}">
                <a16:creationId xmlns:a16="http://schemas.microsoft.com/office/drawing/2014/main" id="{6AB399CB-805B-48F8-908B-2D9E0BA0A813}"/>
              </a:ext>
            </a:extLst>
          </p:cNvPr>
          <p:cNvSpPr txBox="1"/>
          <p:nvPr/>
        </p:nvSpPr>
        <p:spPr>
          <a:xfrm>
            <a:off x="3622296" y="2503252"/>
            <a:ext cx="773442" cy="523220"/>
          </a:xfrm>
          <a:prstGeom prst="rect">
            <a:avLst/>
          </a:prstGeom>
          <a:noFill/>
        </p:spPr>
        <p:txBody>
          <a:bodyPr wrap="square" rtlCol="0">
            <a:spAutoFit/>
          </a:bodyPr>
          <a:lstStyle/>
          <a:p>
            <a:pPr algn="ctr"/>
            <a:r>
              <a:rPr lang="en-US" sz="1400" dirty="0">
                <a:solidFill>
                  <a:schemeClr val="bg1"/>
                </a:solidFill>
              </a:rPr>
              <a:t>Kaduna</a:t>
            </a:r>
          </a:p>
          <a:p>
            <a:pPr algn="ctr"/>
            <a:r>
              <a:rPr lang="en-US" sz="1400" dirty="0">
                <a:solidFill>
                  <a:schemeClr val="bg1"/>
                </a:solidFill>
              </a:rPr>
              <a:t>5.9</a:t>
            </a:r>
            <a:endParaRPr lang="en-US" sz="1600" dirty="0">
              <a:solidFill>
                <a:schemeClr val="bg1"/>
              </a:solidFill>
            </a:endParaRPr>
          </a:p>
        </p:txBody>
      </p:sp>
      <p:sp>
        <p:nvSpPr>
          <p:cNvPr id="217" name="TextBox 216">
            <a:extLst>
              <a:ext uri="{FF2B5EF4-FFF2-40B4-BE49-F238E27FC236}">
                <a16:creationId xmlns:a16="http://schemas.microsoft.com/office/drawing/2014/main" id="{3FBE45BE-648E-45BB-BD88-A2EB952DF503}"/>
              </a:ext>
            </a:extLst>
          </p:cNvPr>
          <p:cNvSpPr txBox="1"/>
          <p:nvPr/>
        </p:nvSpPr>
        <p:spPr>
          <a:xfrm>
            <a:off x="3782288" y="3676060"/>
            <a:ext cx="991448" cy="523220"/>
          </a:xfrm>
          <a:prstGeom prst="rect">
            <a:avLst/>
          </a:prstGeom>
          <a:noFill/>
        </p:spPr>
        <p:txBody>
          <a:bodyPr wrap="square" rtlCol="0">
            <a:spAutoFit/>
          </a:bodyPr>
          <a:lstStyle/>
          <a:p>
            <a:pPr algn="ctr"/>
            <a:r>
              <a:rPr lang="en-US" sz="1400" dirty="0">
                <a:solidFill>
                  <a:schemeClr val="bg1"/>
                </a:solidFill>
              </a:rPr>
              <a:t>Nasarawa</a:t>
            </a:r>
          </a:p>
          <a:p>
            <a:pPr algn="ctr"/>
            <a:r>
              <a:rPr lang="en-US" sz="1400" dirty="0">
                <a:solidFill>
                  <a:schemeClr val="bg1"/>
                </a:solidFill>
              </a:rPr>
              <a:t>5.3</a:t>
            </a:r>
            <a:endParaRPr lang="en-US" sz="1600" dirty="0">
              <a:solidFill>
                <a:schemeClr val="bg1"/>
              </a:solidFill>
            </a:endParaRPr>
          </a:p>
        </p:txBody>
      </p:sp>
      <p:sp>
        <p:nvSpPr>
          <p:cNvPr id="218" name="TextBox 217">
            <a:extLst>
              <a:ext uri="{FF2B5EF4-FFF2-40B4-BE49-F238E27FC236}">
                <a16:creationId xmlns:a16="http://schemas.microsoft.com/office/drawing/2014/main" id="{7938161B-378B-47A8-A73E-4EEC9D12C698}"/>
              </a:ext>
            </a:extLst>
          </p:cNvPr>
          <p:cNvSpPr txBox="1"/>
          <p:nvPr/>
        </p:nvSpPr>
        <p:spPr>
          <a:xfrm>
            <a:off x="2436958" y="2791943"/>
            <a:ext cx="773442" cy="523220"/>
          </a:xfrm>
          <a:prstGeom prst="rect">
            <a:avLst/>
          </a:prstGeom>
          <a:noFill/>
        </p:spPr>
        <p:txBody>
          <a:bodyPr wrap="square" rtlCol="0">
            <a:spAutoFit/>
          </a:bodyPr>
          <a:lstStyle/>
          <a:p>
            <a:pPr algn="ctr"/>
            <a:r>
              <a:rPr lang="en-US" sz="1400" dirty="0">
                <a:solidFill>
                  <a:schemeClr val="bg1"/>
                </a:solidFill>
              </a:rPr>
              <a:t>Niger</a:t>
            </a:r>
          </a:p>
          <a:p>
            <a:pPr algn="ctr"/>
            <a:r>
              <a:rPr lang="en-US" sz="1400" dirty="0">
                <a:solidFill>
                  <a:schemeClr val="bg1"/>
                </a:solidFill>
              </a:rPr>
              <a:t>5.8</a:t>
            </a:r>
            <a:endParaRPr lang="en-US" sz="1600" dirty="0">
              <a:solidFill>
                <a:schemeClr val="bg1"/>
              </a:solidFill>
            </a:endParaRPr>
          </a:p>
        </p:txBody>
      </p:sp>
      <p:sp>
        <p:nvSpPr>
          <p:cNvPr id="219" name="TextBox 218">
            <a:extLst>
              <a:ext uri="{FF2B5EF4-FFF2-40B4-BE49-F238E27FC236}">
                <a16:creationId xmlns:a16="http://schemas.microsoft.com/office/drawing/2014/main" id="{A12A7014-A509-4CBF-8118-2B3C8C59F4DA}"/>
              </a:ext>
            </a:extLst>
          </p:cNvPr>
          <p:cNvSpPr txBox="1"/>
          <p:nvPr/>
        </p:nvSpPr>
        <p:spPr>
          <a:xfrm>
            <a:off x="2245730" y="1067556"/>
            <a:ext cx="773442" cy="523220"/>
          </a:xfrm>
          <a:prstGeom prst="rect">
            <a:avLst/>
          </a:prstGeom>
          <a:noFill/>
        </p:spPr>
        <p:txBody>
          <a:bodyPr wrap="square" rtlCol="0">
            <a:spAutoFit/>
          </a:bodyPr>
          <a:lstStyle/>
          <a:p>
            <a:pPr algn="ctr"/>
            <a:r>
              <a:rPr lang="en-US" sz="1400" dirty="0">
                <a:solidFill>
                  <a:schemeClr val="bg1"/>
                </a:solidFill>
              </a:rPr>
              <a:t>Sokoto</a:t>
            </a:r>
          </a:p>
          <a:p>
            <a:pPr algn="ctr"/>
            <a:r>
              <a:rPr lang="en-US" sz="1400" dirty="0">
                <a:solidFill>
                  <a:schemeClr val="bg1"/>
                </a:solidFill>
              </a:rPr>
              <a:t>7.0</a:t>
            </a:r>
            <a:endParaRPr lang="en-US" sz="1600" dirty="0">
              <a:solidFill>
                <a:schemeClr val="bg1"/>
              </a:solidFill>
            </a:endParaRPr>
          </a:p>
        </p:txBody>
      </p:sp>
      <p:sp>
        <p:nvSpPr>
          <p:cNvPr id="220" name="TextBox 219">
            <a:extLst>
              <a:ext uri="{FF2B5EF4-FFF2-40B4-BE49-F238E27FC236}">
                <a16:creationId xmlns:a16="http://schemas.microsoft.com/office/drawing/2014/main" id="{17806474-2753-4C53-BD50-65E5B94357BF}"/>
              </a:ext>
            </a:extLst>
          </p:cNvPr>
          <p:cNvSpPr txBox="1"/>
          <p:nvPr/>
        </p:nvSpPr>
        <p:spPr>
          <a:xfrm>
            <a:off x="1567979" y="1579851"/>
            <a:ext cx="773442" cy="523220"/>
          </a:xfrm>
          <a:prstGeom prst="rect">
            <a:avLst/>
          </a:prstGeom>
          <a:noFill/>
        </p:spPr>
        <p:txBody>
          <a:bodyPr wrap="square" rtlCol="0">
            <a:spAutoFit/>
          </a:bodyPr>
          <a:lstStyle/>
          <a:p>
            <a:pPr algn="ctr"/>
            <a:r>
              <a:rPr lang="en-US" sz="1400" dirty="0">
                <a:solidFill>
                  <a:schemeClr val="bg1"/>
                </a:solidFill>
              </a:rPr>
              <a:t>Kebbi</a:t>
            </a:r>
          </a:p>
          <a:p>
            <a:pPr algn="ctr"/>
            <a:r>
              <a:rPr lang="en-US" sz="1400" dirty="0">
                <a:solidFill>
                  <a:schemeClr val="bg1"/>
                </a:solidFill>
              </a:rPr>
              <a:t>6.5</a:t>
            </a:r>
            <a:endParaRPr lang="en-US" sz="1600" dirty="0">
              <a:solidFill>
                <a:schemeClr val="bg1"/>
              </a:solidFill>
            </a:endParaRPr>
          </a:p>
        </p:txBody>
      </p:sp>
      <p:sp>
        <p:nvSpPr>
          <p:cNvPr id="221" name="TextBox 220">
            <a:extLst>
              <a:ext uri="{FF2B5EF4-FFF2-40B4-BE49-F238E27FC236}">
                <a16:creationId xmlns:a16="http://schemas.microsoft.com/office/drawing/2014/main" id="{E73CF5F5-6BCD-4DF9-8809-DE6F91DBD323}"/>
              </a:ext>
            </a:extLst>
          </p:cNvPr>
          <p:cNvSpPr txBox="1"/>
          <p:nvPr/>
        </p:nvSpPr>
        <p:spPr>
          <a:xfrm>
            <a:off x="529887" y="2637657"/>
            <a:ext cx="938548" cy="523220"/>
          </a:xfrm>
          <a:prstGeom prst="rect">
            <a:avLst/>
          </a:prstGeom>
          <a:noFill/>
        </p:spPr>
        <p:txBody>
          <a:bodyPr wrap="square" rtlCol="0">
            <a:spAutoFit/>
          </a:bodyPr>
          <a:lstStyle/>
          <a:p>
            <a:pPr algn="ctr"/>
            <a:r>
              <a:rPr lang="en-US" sz="1400" dirty="0"/>
              <a:t>FCT-Abuja</a:t>
            </a:r>
          </a:p>
          <a:p>
            <a:pPr algn="ctr"/>
            <a:r>
              <a:rPr lang="en-US" sz="1400" dirty="0"/>
              <a:t>4.3</a:t>
            </a:r>
            <a:endParaRPr lang="en-US" sz="1600" dirty="0"/>
          </a:p>
        </p:txBody>
      </p:sp>
      <p:sp>
        <p:nvSpPr>
          <p:cNvPr id="222" name="TextBox 221">
            <a:extLst>
              <a:ext uri="{FF2B5EF4-FFF2-40B4-BE49-F238E27FC236}">
                <a16:creationId xmlns:a16="http://schemas.microsoft.com/office/drawing/2014/main" id="{D685D826-51BB-470E-83A4-30D9BE8DE148}"/>
              </a:ext>
            </a:extLst>
          </p:cNvPr>
          <p:cNvSpPr txBox="1"/>
          <p:nvPr/>
        </p:nvSpPr>
        <p:spPr>
          <a:xfrm>
            <a:off x="1982078" y="3564797"/>
            <a:ext cx="773442" cy="523220"/>
          </a:xfrm>
          <a:prstGeom prst="rect">
            <a:avLst/>
          </a:prstGeom>
          <a:noFill/>
        </p:spPr>
        <p:txBody>
          <a:bodyPr wrap="square" rtlCol="0">
            <a:spAutoFit/>
          </a:bodyPr>
          <a:lstStyle/>
          <a:p>
            <a:pPr algn="ctr"/>
            <a:r>
              <a:rPr lang="en-US" sz="1400" dirty="0" err="1">
                <a:solidFill>
                  <a:schemeClr val="bg1"/>
                </a:solidFill>
              </a:rPr>
              <a:t>Kwara</a:t>
            </a:r>
            <a:endParaRPr lang="en-US" sz="1400" dirty="0">
              <a:solidFill>
                <a:schemeClr val="bg1"/>
              </a:solidFill>
            </a:endParaRPr>
          </a:p>
          <a:p>
            <a:pPr algn="ctr"/>
            <a:r>
              <a:rPr lang="en-US" sz="1400" dirty="0">
                <a:solidFill>
                  <a:schemeClr val="bg1"/>
                </a:solidFill>
              </a:rPr>
              <a:t>5.2</a:t>
            </a:r>
            <a:endParaRPr lang="en-US" sz="1600" dirty="0">
              <a:solidFill>
                <a:schemeClr val="bg1"/>
              </a:solidFill>
            </a:endParaRPr>
          </a:p>
        </p:txBody>
      </p:sp>
      <p:sp>
        <p:nvSpPr>
          <p:cNvPr id="223" name="TextBox 222">
            <a:extLst>
              <a:ext uri="{FF2B5EF4-FFF2-40B4-BE49-F238E27FC236}">
                <a16:creationId xmlns:a16="http://schemas.microsoft.com/office/drawing/2014/main" id="{6B53D969-6A36-42FF-AA9A-227FF2FB103D}"/>
              </a:ext>
            </a:extLst>
          </p:cNvPr>
          <p:cNvSpPr txBox="1"/>
          <p:nvPr/>
        </p:nvSpPr>
        <p:spPr>
          <a:xfrm>
            <a:off x="1266007" y="3820142"/>
            <a:ext cx="773442" cy="523220"/>
          </a:xfrm>
          <a:prstGeom prst="rect">
            <a:avLst/>
          </a:prstGeom>
          <a:noFill/>
        </p:spPr>
        <p:txBody>
          <a:bodyPr wrap="square" rtlCol="0">
            <a:spAutoFit/>
          </a:bodyPr>
          <a:lstStyle/>
          <a:p>
            <a:pPr algn="ctr"/>
            <a:r>
              <a:rPr lang="en-US" sz="1400" dirty="0"/>
              <a:t>Oyo</a:t>
            </a:r>
          </a:p>
          <a:p>
            <a:pPr algn="ctr"/>
            <a:r>
              <a:rPr lang="en-US" sz="1400" dirty="0"/>
              <a:t>4.5</a:t>
            </a:r>
            <a:endParaRPr lang="en-US" sz="1600" dirty="0"/>
          </a:p>
        </p:txBody>
      </p:sp>
      <p:sp>
        <p:nvSpPr>
          <p:cNvPr id="224" name="TextBox 223">
            <a:extLst>
              <a:ext uri="{FF2B5EF4-FFF2-40B4-BE49-F238E27FC236}">
                <a16:creationId xmlns:a16="http://schemas.microsoft.com/office/drawing/2014/main" id="{7D4862E7-3E23-48EA-9006-0F8951629E47}"/>
              </a:ext>
            </a:extLst>
          </p:cNvPr>
          <p:cNvSpPr txBox="1"/>
          <p:nvPr/>
        </p:nvSpPr>
        <p:spPr>
          <a:xfrm>
            <a:off x="4193386" y="4335988"/>
            <a:ext cx="773442" cy="523220"/>
          </a:xfrm>
          <a:prstGeom prst="rect">
            <a:avLst/>
          </a:prstGeom>
          <a:noFill/>
        </p:spPr>
        <p:txBody>
          <a:bodyPr wrap="square" rtlCol="0">
            <a:spAutoFit/>
          </a:bodyPr>
          <a:lstStyle/>
          <a:p>
            <a:pPr algn="ctr"/>
            <a:r>
              <a:rPr lang="en-US" sz="1400" dirty="0">
                <a:solidFill>
                  <a:schemeClr val="bg1"/>
                </a:solidFill>
              </a:rPr>
              <a:t>Benue</a:t>
            </a:r>
          </a:p>
          <a:p>
            <a:pPr algn="ctr"/>
            <a:r>
              <a:rPr lang="en-US" sz="1400" dirty="0">
                <a:solidFill>
                  <a:schemeClr val="bg1"/>
                </a:solidFill>
              </a:rPr>
              <a:t>4.5</a:t>
            </a:r>
            <a:endParaRPr lang="en-US" sz="1600" dirty="0">
              <a:solidFill>
                <a:schemeClr val="bg1"/>
              </a:solidFill>
            </a:endParaRPr>
          </a:p>
        </p:txBody>
      </p:sp>
      <p:sp>
        <p:nvSpPr>
          <p:cNvPr id="225" name="TextBox 224">
            <a:extLst>
              <a:ext uri="{FF2B5EF4-FFF2-40B4-BE49-F238E27FC236}">
                <a16:creationId xmlns:a16="http://schemas.microsoft.com/office/drawing/2014/main" id="{E67AA58F-0D9D-44FC-BBC1-F9AFB668B69C}"/>
              </a:ext>
            </a:extLst>
          </p:cNvPr>
          <p:cNvSpPr txBox="1"/>
          <p:nvPr/>
        </p:nvSpPr>
        <p:spPr>
          <a:xfrm>
            <a:off x="2938339" y="4036616"/>
            <a:ext cx="773442" cy="523220"/>
          </a:xfrm>
          <a:prstGeom prst="rect">
            <a:avLst/>
          </a:prstGeom>
          <a:noFill/>
        </p:spPr>
        <p:txBody>
          <a:bodyPr wrap="square" rtlCol="0">
            <a:spAutoFit/>
          </a:bodyPr>
          <a:lstStyle/>
          <a:p>
            <a:pPr algn="ctr"/>
            <a:r>
              <a:rPr lang="en-US" sz="1400" dirty="0" err="1">
                <a:solidFill>
                  <a:schemeClr val="bg1"/>
                </a:solidFill>
              </a:rPr>
              <a:t>Kogi</a:t>
            </a:r>
            <a:endParaRPr lang="en-US" sz="1400" dirty="0">
              <a:solidFill>
                <a:schemeClr val="bg1"/>
              </a:solidFill>
            </a:endParaRPr>
          </a:p>
          <a:p>
            <a:pPr algn="ctr"/>
            <a:r>
              <a:rPr lang="en-US" sz="1400" dirty="0">
                <a:solidFill>
                  <a:schemeClr val="bg1"/>
                </a:solidFill>
              </a:rPr>
              <a:t>4.8</a:t>
            </a:r>
            <a:endParaRPr lang="en-US" sz="1600" dirty="0">
              <a:solidFill>
                <a:schemeClr val="bg1"/>
              </a:solidFill>
            </a:endParaRPr>
          </a:p>
        </p:txBody>
      </p:sp>
      <p:sp>
        <p:nvSpPr>
          <p:cNvPr id="226" name="TextBox 225">
            <a:extLst>
              <a:ext uri="{FF2B5EF4-FFF2-40B4-BE49-F238E27FC236}">
                <a16:creationId xmlns:a16="http://schemas.microsoft.com/office/drawing/2014/main" id="{68127C00-65E7-43CB-BD8C-89F2E4E52599}"/>
              </a:ext>
            </a:extLst>
          </p:cNvPr>
          <p:cNvSpPr txBox="1"/>
          <p:nvPr/>
        </p:nvSpPr>
        <p:spPr>
          <a:xfrm>
            <a:off x="3982997" y="5272294"/>
            <a:ext cx="773442" cy="738664"/>
          </a:xfrm>
          <a:prstGeom prst="rect">
            <a:avLst/>
          </a:prstGeom>
          <a:noFill/>
        </p:spPr>
        <p:txBody>
          <a:bodyPr wrap="square" rtlCol="0">
            <a:spAutoFit/>
          </a:bodyPr>
          <a:lstStyle/>
          <a:p>
            <a:pPr algn="ctr"/>
            <a:r>
              <a:rPr lang="en-US" sz="1400" dirty="0"/>
              <a:t>Cross</a:t>
            </a:r>
          </a:p>
          <a:p>
            <a:pPr algn="ctr"/>
            <a:r>
              <a:rPr lang="en-US" sz="1400" dirty="0"/>
              <a:t>River</a:t>
            </a:r>
          </a:p>
          <a:p>
            <a:pPr algn="ctr"/>
            <a:r>
              <a:rPr lang="en-US" sz="1400" dirty="0"/>
              <a:t>3.7</a:t>
            </a:r>
            <a:endParaRPr lang="en-US" sz="1600" dirty="0"/>
          </a:p>
        </p:txBody>
      </p:sp>
      <p:sp>
        <p:nvSpPr>
          <p:cNvPr id="227" name="TextBox 226">
            <a:extLst>
              <a:ext uri="{FF2B5EF4-FFF2-40B4-BE49-F238E27FC236}">
                <a16:creationId xmlns:a16="http://schemas.microsoft.com/office/drawing/2014/main" id="{1DC9DBE9-03FE-4C0C-A090-6526DAE5AE6B}"/>
              </a:ext>
            </a:extLst>
          </p:cNvPr>
          <p:cNvSpPr txBox="1"/>
          <p:nvPr/>
        </p:nvSpPr>
        <p:spPr>
          <a:xfrm>
            <a:off x="4204593" y="6033737"/>
            <a:ext cx="1033129" cy="523220"/>
          </a:xfrm>
          <a:prstGeom prst="rect">
            <a:avLst/>
          </a:prstGeom>
          <a:noFill/>
        </p:spPr>
        <p:txBody>
          <a:bodyPr wrap="square" rtlCol="0">
            <a:spAutoFit/>
          </a:bodyPr>
          <a:lstStyle/>
          <a:p>
            <a:pPr algn="ctr"/>
            <a:r>
              <a:rPr lang="en-US" sz="1400" dirty="0" err="1"/>
              <a:t>Akwa</a:t>
            </a:r>
            <a:r>
              <a:rPr lang="en-US" sz="1400" dirty="0"/>
              <a:t> Ibom</a:t>
            </a:r>
          </a:p>
          <a:p>
            <a:pPr algn="ctr"/>
            <a:r>
              <a:rPr lang="en-US" sz="1400" dirty="0"/>
              <a:t>3.6</a:t>
            </a:r>
            <a:endParaRPr lang="en-US" sz="1600" dirty="0"/>
          </a:p>
        </p:txBody>
      </p:sp>
      <p:sp>
        <p:nvSpPr>
          <p:cNvPr id="228" name="TextBox 227">
            <a:extLst>
              <a:ext uri="{FF2B5EF4-FFF2-40B4-BE49-F238E27FC236}">
                <a16:creationId xmlns:a16="http://schemas.microsoft.com/office/drawing/2014/main" id="{9269378F-8617-4A3E-A1B2-C1982A733763}"/>
              </a:ext>
            </a:extLst>
          </p:cNvPr>
          <p:cNvSpPr txBox="1"/>
          <p:nvPr/>
        </p:nvSpPr>
        <p:spPr>
          <a:xfrm>
            <a:off x="3343558" y="5316037"/>
            <a:ext cx="582069" cy="523220"/>
          </a:xfrm>
          <a:prstGeom prst="rect">
            <a:avLst/>
          </a:prstGeom>
          <a:noFill/>
        </p:spPr>
        <p:txBody>
          <a:bodyPr wrap="square" rtlCol="0">
            <a:spAutoFit/>
          </a:bodyPr>
          <a:lstStyle/>
          <a:p>
            <a:pPr algn="ctr"/>
            <a:r>
              <a:rPr lang="en-US" sz="1400" dirty="0">
                <a:solidFill>
                  <a:schemeClr val="bg1"/>
                </a:solidFill>
              </a:rPr>
              <a:t> Imo</a:t>
            </a:r>
          </a:p>
          <a:p>
            <a:pPr algn="ctr"/>
            <a:r>
              <a:rPr lang="en-US" sz="1400" dirty="0">
                <a:solidFill>
                  <a:schemeClr val="bg1"/>
                </a:solidFill>
              </a:rPr>
              <a:t>4.5</a:t>
            </a:r>
            <a:endParaRPr lang="en-US" sz="1600" dirty="0">
              <a:solidFill>
                <a:schemeClr val="bg1"/>
              </a:solidFill>
            </a:endParaRPr>
          </a:p>
        </p:txBody>
      </p:sp>
      <p:sp>
        <p:nvSpPr>
          <p:cNvPr id="229" name="TextBox 228">
            <a:extLst>
              <a:ext uri="{FF2B5EF4-FFF2-40B4-BE49-F238E27FC236}">
                <a16:creationId xmlns:a16="http://schemas.microsoft.com/office/drawing/2014/main" id="{54750703-8FA4-4ECA-93A5-A6EF00B0A066}"/>
              </a:ext>
            </a:extLst>
          </p:cNvPr>
          <p:cNvSpPr txBox="1"/>
          <p:nvPr/>
        </p:nvSpPr>
        <p:spPr>
          <a:xfrm>
            <a:off x="1074121" y="4487469"/>
            <a:ext cx="773442" cy="523220"/>
          </a:xfrm>
          <a:prstGeom prst="rect">
            <a:avLst/>
          </a:prstGeom>
          <a:noFill/>
        </p:spPr>
        <p:txBody>
          <a:bodyPr wrap="square" rtlCol="0">
            <a:spAutoFit/>
          </a:bodyPr>
          <a:lstStyle/>
          <a:p>
            <a:pPr algn="ctr"/>
            <a:r>
              <a:rPr lang="en-US" sz="1400" dirty="0"/>
              <a:t>Ogun</a:t>
            </a:r>
          </a:p>
          <a:p>
            <a:pPr algn="ctr"/>
            <a:r>
              <a:rPr lang="en-US" sz="1400" dirty="0"/>
              <a:t>3.8</a:t>
            </a:r>
            <a:endParaRPr lang="en-US" sz="1600" dirty="0"/>
          </a:p>
        </p:txBody>
      </p:sp>
      <p:sp>
        <p:nvSpPr>
          <p:cNvPr id="230" name="TextBox 229">
            <a:extLst>
              <a:ext uri="{FF2B5EF4-FFF2-40B4-BE49-F238E27FC236}">
                <a16:creationId xmlns:a16="http://schemas.microsoft.com/office/drawing/2014/main" id="{80D2792E-FED7-4272-AD6D-7D06422601B7}"/>
              </a:ext>
            </a:extLst>
          </p:cNvPr>
          <p:cNvSpPr txBox="1"/>
          <p:nvPr/>
        </p:nvSpPr>
        <p:spPr>
          <a:xfrm>
            <a:off x="1871774" y="4209610"/>
            <a:ext cx="562794" cy="523220"/>
          </a:xfrm>
          <a:prstGeom prst="rect">
            <a:avLst/>
          </a:prstGeom>
          <a:noFill/>
        </p:spPr>
        <p:txBody>
          <a:bodyPr wrap="square" rtlCol="0">
            <a:spAutoFit/>
          </a:bodyPr>
          <a:lstStyle/>
          <a:p>
            <a:pPr algn="ctr"/>
            <a:r>
              <a:rPr lang="en-US" sz="1400" dirty="0"/>
              <a:t>Osun</a:t>
            </a:r>
          </a:p>
          <a:p>
            <a:pPr algn="ctr"/>
            <a:r>
              <a:rPr lang="en-US" sz="1400" dirty="0"/>
              <a:t>3.8</a:t>
            </a:r>
            <a:endParaRPr lang="en-US" sz="1600" dirty="0"/>
          </a:p>
        </p:txBody>
      </p:sp>
      <p:sp>
        <p:nvSpPr>
          <p:cNvPr id="231" name="TextBox 230">
            <a:extLst>
              <a:ext uri="{FF2B5EF4-FFF2-40B4-BE49-F238E27FC236}">
                <a16:creationId xmlns:a16="http://schemas.microsoft.com/office/drawing/2014/main" id="{7752BAF8-9421-49E9-B65F-3C8621960793}"/>
              </a:ext>
            </a:extLst>
          </p:cNvPr>
          <p:cNvSpPr txBox="1"/>
          <p:nvPr/>
        </p:nvSpPr>
        <p:spPr>
          <a:xfrm>
            <a:off x="2243477" y="4090723"/>
            <a:ext cx="773442" cy="523220"/>
          </a:xfrm>
          <a:prstGeom prst="rect">
            <a:avLst/>
          </a:prstGeom>
          <a:noFill/>
        </p:spPr>
        <p:txBody>
          <a:bodyPr wrap="square" rtlCol="0">
            <a:spAutoFit/>
          </a:bodyPr>
          <a:lstStyle/>
          <a:p>
            <a:pPr algn="ctr"/>
            <a:r>
              <a:rPr lang="en-US" sz="1400" dirty="0">
                <a:solidFill>
                  <a:schemeClr val="bg1"/>
                </a:solidFill>
              </a:rPr>
              <a:t>Ekiti</a:t>
            </a:r>
          </a:p>
          <a:p>
            <a:pPr algn="ctr"/>
            <a:r>
              <a:rPr lang="en-US" sz="1400" dirty="0">
                <a:solidFill>
                  <a:schemeClr val="bg1"/>
                </a:solidFill>
              </a:rPr>
              <a:t>4.6</a:t>
            </a:r>
            <a:endParaRPr lang="en-US" sz="1600" dirty="0">
              <a:solidFill>
                <a:schemeClr val="bg1"/>
              </a:solidFill>
            </a:endParaRPr>
          </a:p>
        </p:txBody>
      </p:sp>
      <p:sp>
        <p:nvSpPr>
          <p:cNvPr id="232" name="TextBox 231">
            <a:extLst>
              <a:ext uri="{FF2B5EF4-FFF2-40B4-BE49-F238E27FC236}">
                <a16:creationId xmlns:a16="http://schemas.microsoft.com/office/drawing/2014/main" id="{5FA73629-1884-4C90-B18F-D3D3CF4A8A67}"/>
              </a:ext>
            </a:extLst>
          </p:cNvPr>
          <p:cNvSpPr txBox="1"/>
          <p:nvPr/>
        </p:nvSpPr>
        <p:spPr>
          <a:xfrm>
            <a:off x="2161805" y="4597757"/>
            <a:ext cx="773442" cy="523220"/>
          </a:xfrm>
          <a:prstGeom prst="rect">
            <a:avLst/>
          </a:prstGeom>
          <a:noFill/>
        </p:spPr>
        <p:txBody>
          <a:bodyPr wrap="square" rtlCol="0">
            <a:spAutoFit/>
          </a:bodyPr>
          <a:lstStyle/>
          <a:p>
            <a:r>
              <a:rPr lang="en-US" sz="1400" dirty="0"/>
              <a:t>Ondo</a:t>
            </a:r>
          </a:p>
          <a:p>
            <a:r>
              <a:rPr lang="en-US" sz="1400" dirty="0"/>
              <a:t>4.1</a:t>
            </a:r>
            <a:endParaRPr lang="en-US" sz="1600" dirty="0"/>
          </a:p>
        </p:txBody>
      </p:sp>
      <p:sp>
        <p:nvSpPr>
          <p:cNvPr id="233" name="TextBox 232">
            <a:extLst>
              <a:ext uri="{FF2B5EF4-FFF2-40B4-BE49-F238E27FC236}">
                <a16:creationId xmlns:a16="http://schemas.microsoft.com/office/drawing/2014/main" id="{786BC664-CD6F-41E0-B225-CF0D2E14D92A}"/>
              </a:ext>
            </a:extLst>
          </p:cNvPr>
          <p:cNvSpPr txBox="1"/>
          <p:nvPr/>
        </p:nvSpPr>
        <p:spPr>
          <a:xfrm>
            <a:off x="2723582" y="4618679"/>
            <a:ext cx="773442" cy="523220"/>
          </a:xfrm>
          <a:prstGeom prst="rect">
            <a:avLst/>
          </a:prstGeom>
          <a:noFill/>
        </p:spPr>
        <p:txBody>
          <a:bodyPr wrap="square" rtlCol="0">
            <a:spAutoFit/>
          </a:bodyPr>
          <a:lstStyle/>
          <a:p>
            <a:pPr algn="ctr"/>
            <a:r>
              <a:rPr lang="en-US" sz="1400" dirty="0">
                <a:solidFill>
                  <a:schemeClr val="bg1"/>
                </a:solidFill>
              </a:rPr>
              <a:t>Edo</a:t>
            </a:r>
          </a:p>
          <a:p>
            <a:pPr algn="ctr"/>
            <a:r>
              <a:rPr lang="en-US" sz="1400" dirty="0">
                <a:solidFill>
                  <a:schemeClr val="bg1"/>
                </a:solidFill>
              </a:rPr>
              <a:t>4.8</a:t>
            </a:r>
            <a:endParaRPr lang="en-US" sz="1600" dirty="0">
              <a:solidFill>
                <a:schemeClr val="bg1"/>
              </a:solidFill>
            </a:endParaRPr>
          </a:p>
        </p:txBody>
      </p:sp>
      <p:sp>
        <p:nvSpPr>
          <p:cNvPr id="234" name="TextBox 233">
            <a:extLst>
              <a:ext uri="{FF2B5EF4-FFF2-40B4-BE49-F238E27FC236}">
                <a16:creationId xmlns:a16="http://schemas.microsoft.com/office/drawing/2014/main" id="{749B9356-D549-481F-A2FF-1F9970DF1A8D}"/>
              </a:ext>
            </a:extLst>
          </p:cNvPr>
          <p:cNvSpPr txBox="1"/>
          <p:nvPr/>
        </p:nvSpPr>
        <p:spPr>
          <a:xfrm>
            <a:off x="2619880" y="5368230"/>
            <a:ext cx="773442" cy="523220"/>
          </a:xfrm>
          <a:prstGeom prst="rect">
            <a:avLst/>
          </a:prstGeom>
          <a:noFill/>
        </p:spPr>
        <p:txBody>
          <a:bodyPr wrap="square" rtlCol="0">
            <a:spAutoFit/>
          </a:bodyPr>
          <a:lstStyle/>
          <a:p>
            <a:pPr algn="ctr"/>
            <a:r>
              <a:rPr lang="en-US" sz="1400" dirty="0">
                <a:solidFill>
                  <a:schemeClr val="bg1"/>
                </a:solidFill>
              </a:rPr>
              <a:t>  </a:t>
            </a:r>
            <a:r>
              <a:rPr lang="en-US" sz="1400" dirty="0"/>
              <a:t>Delta</a:t>
            </a:r>
          </a:p>
          <a:p>
            <a:pPr algn="ctr"/>
            <a:r>
              <a:rPr lang="en-US" sz="1400" dirty="0"/>
              <a:t>4.4</a:t>
            </a:r>
            <a:endParaRPr lang="en-US" sz="1600" dirty="0"/>
          </a:p>
        </p:txBody>
      </p:sp>
      <p:sp>
        <p:nvSpPr>
          <p:cNvPr id="235" name="TextBox 234">
            <a:extLst>
              <a:ext uri="{FF2B5EF4-FFF2-40B4-BE49-F238E27FC236}">
                <a16:creationId xmlns:a16="http://schemas.microsoft.com/office/drawing/2014/main" id="{E72BA593-29DE-4ADD-A2B6-D686F6290D5A}"/>
              </a:ext>
            </a:extLst>
          </p:cNvPr>
          <p:cNvSpPr txBox="1"/>
          <p:nvPr/>
        </p:nvSpPr>
        <p:spPr>
          <a:xfrm>
            <a:off x="2077809" y="5906594"/>
            <a:ext cx="773442" cy="523220"/>
          </a:xfrm>
          <a:prstGeom prst="rect">
            <a:avLst/>
          </a:prstGeom>
          <a:noFill/>
        </p:spPr>
        <p:txBody>
          <a:bodyPr wrap="square" rtlCol="0">
            <a:spAutoFit/>
          </a:bodyPr>
          <a:lstStyle/>
          <a:p>
            <a:pPr algn="ctr"/>
            <a:r>
              <a:rPr lang="en-US" sz="1400" dirty="0"/>
              <a:t>Bayelsa</a:t>
            </a:r>
          </a:p>
          <a:p>
            <a:pPr algn="ctr"/>
            <a:r>
              <a:rPr lang="en-US" sz="1400" dirty="0"/>
              <a:t>4.4</a:t>
            </a:r>
            <a:endParaRPr lang="en-US" sz="1600" dirty="0"/>
          </a:p>
        </p:txBody>
      </p:sp>
      <p:sp>
        <p:nvSpPr>
          <p:cNvPr id="236" name="TextBox 235">
            <a:extLst>
              <a:ext uri="{FF2B5EF4-FFF2-40B4-BE49-F238E27FC236}">
                <a16:creationId xmlns:a16="http://schemas.microsoft.com/office/drawing/2014/main" id="{91650315-4530-4956-BBA7-37703ADBFE41}"/>
              </a:ext>
            </a:extLst>
          </p:cNvPr>
          <p:cNvSpPr txBox="1"/>
          <p:nvPr/>
        </p:nvSpPr>
        <p:spPr>
          <a:xfrm>
            <a:off x="3111988" y="5705298"/>
            <a:ext cx="773442" cy="523220"/>
          </a:xfrm>
          <a:prstGeom prst="rect">
            <a:avLst/>
          </a:prstGeom>
          <a:noFill/>
        </p:spPr>
        <p:txBody>
          <a:bodyPr wrap="square" rtlCol="0">
            <a:spAutoFit/>
          </a:bodyPr>
          <a:lstStyle/>
          <a:p>
            <a:pPr algn="ctr"/>
            <a:r>
              <a:rPr lang="en-US" sz="1400" dirty="0"/>
              <a:t>Rivers</a:t>
            </a:r>
          </a:p>
          <a:p>
            <a:pPr algn="ctr"/>
            <a:r>
              <a:rPr lang="en-US" sz="1400" dirty="0"/>
              <a:t>3.9</a:t>
            </a:r>
            <a:endParaRPr lang="en-US" sz="1600" dirty="0"/>
          </a:p>
        </p:txBody>
      </p:sp>
      <p:sp>
        <p:nvSpPr>
          <p:cNvPr id="237" name="TextBox 236">
            <a:extLst>
              <a:ext uri="{FF2B5EF4-FFF2-40B4-BE49-F238E27FC236}">
                <a16:creationId xmlns:a16="http://schemas.microsoft.com/office/drawing/2014/main" id="{1E62C440-9B9A-44E5-B911-8E07E5F2C197}"/>
              </a:ext>
            </a:extLst>
          </p:cNvPr>
          <p:cNvSpPr txBox="1"/>
          <p:nvPr/>
        </p:nvSpPr>
        <p:spPr>
          <a:xfrm>
            <a:off x="1057198" y="5176367"/>
            <a:ext cx="773442" cy="523220"/>
          </a:xfrm>
          <a:prstGeom prst="rect">
            <a:avLst/>
          </a:prstGeom>
          <a:noFill/>
        </p:spPr>
        <p:txBody>
          <a:bodyPr wrap="square" rtlCol="0">
            <a:spAutoFit/>
          </a:bodyPr>
          <a:lstStyle/>
          <a:p>
            <a:pPr algn="ctr"/>
            <a:r>
              <a:rPr lang="en-US" sz="1400" dirty="0"/>
              <a:t>Lagos</a:t>
            </a:r>
          </a:p>
          <a:p>
            <a:pPr algn="ctr"/>
            <a:r>
              <a:rPr lang="en-US" sz="1400" dirty="0"/>
              <a:t>3.4</a:t>
            </a:r>
            <a:endParaRPr lang="en-US" sz="1600" dirty="0"/>
          </a:p>
        </p:txBody>
      </p:sp>
      <p:sp>
        <p:nvSpPr>
          <p:cNvPr id="238" name="TextBox 237">
            <a:extLst>
              <a:ext uri="{FF2B5EF4-FFF2-40B4-BE49-F238E27FC236}">
                <a16:creationId xmlns:a16="http://schemas.microsoft.com/office/drawing/2014/main" id="{2CC79CD7-1A36-4E29-B05B-5AE65211EB30}"/>
              </a:ext>
            </a:extLst>
          </p:cNvPr>
          <p:cNvSpPr txBox="1"/>
          <p:nvPr/>
        </p:nvSpPr>
        <p:spPr>
          <a:xfrm>
            <a:off x="3656099" y="6137030"/>
            <a:ext cx="773442" cy="523220"/>
          </a:xfrm>
          <a:prstGeom prst="rect">
            <a:avLst/>
          </a:prstGeom>
          <a:noFill/>
        </p:spPr>
        <p:txBody>
          <a:bodyPr wrap="square" rtlCol="0">
            <a:spAutoFit/>
          </a:bodyPr>
          <a:lstStyle/>
          <a:p>
            <a:pPr algn="ctr"/>
            <a:r>
              <a:rPr lang="en-US" sz="1400" dirty="0" err="1"/>
              <a:t>Abia</a:t>
            </a:r>
            <a:endParaRPr lang="en-US" sz="1400" dirty="0"/>
          </a:p>
          <a:p>
            <a:pPr algn="ctr"/>
            <a:r>
              <a:rPr lang="en-US" sz="1400" dirty="0"/>
              <a:t>4.9</a:t>
            </a:r>
            <a:endParaRPr lang="en-US" sz="1600" dirty="0"/>
          </a:p>
        </p:txBody>
      </p:sp>
      <p:sp>
        <p:nvSpPr>
          <p:cNvPr id="239" name="TextBox 238">
            <a:extLst>
              <a:ext uri="{FF2B5EF4-FFF2-40B4-BE49-F238E27FC236}">
                <a16:creationId xmlns:a16="http://schemas.microsoft.com/office/drawing/2014/main" id="{1BC09F1A-B1E6-4AEA-BB53-C1306AC6B9E7}"/>
              </a:ext>
            </a:extLst>
          </p:cNvPr>
          <p:cNvSpPr txBox="1"/>
          <p:nvPr/>
        </p:nvSpPr>
        <p:spPr>
          <a:xfrm>
            <a:off x="5006981" y="4931426"/>
            <a:ext cx="688149" cy="523220"/>
          </a:xfrm>
          <a:prstGeom prst="rect">
            <a:avLst/>
          </a:prstGeom>
          <a:noFill/>
        </p:spPr>
        <p:txBody>
          <a:bodyPr wrap="square" rtlCol="0">
            <a:spAutoFit/>
          </a:bodyPr>
          <a:lstStyle/>
          <a:p>
            <a:pPr algn="ctr"/>
            <a:r>
              <a:rPr lang="en-US" sz="1400" dirty="0"/>
              <a:t>Ebonyi</a:t>
            </a:r>
          </a:p>
          <a:p>
            <a:pPr algn="ctr"/>
            <a:r>
              <a:rPr lang="en-US" sz="1400" dirty="0"/>
              <a:t>5.4</a:t>
            </a:r>
            <a:endParaRPr lang="en-US" sz="1600" dirty="0"/>
          </a:p>
        </p:txBody>
      </p:sp>
      <p:sp>
        <p:nvSpPr>
          <p:cNvPr id="240" name="TextBox 239">
            <a:extLst>
              <a:ext uri="{FF2B5EF4-FFF2-40B4-BE49-F238E27FC236}">
                <a16:creationId xmlns:a16="http://schemas.microsoft.com/office/drawing/2014/main" id="{CB8C195D-50CE-43E7-89CD-1233D4A2C8CF}"/>
              </a:ext>
            </a:extLst>
          </p:cNvPr>
          <p:cNvSpPr txBox="1"/>
          <p:nvPr/>
        </p:nvSpPr>
        <p:spPr>
          <a:xfrm>
            <a:off x="4687601" y="5349951"/>
            <a:ext cx="773442" cy="523220"/>
          </a:xfrm>
          <a:prstGeom prst="rect">
            <a:avLst/>
          </a:prstGeom>
          <a:noFill/>
        </p:spPr>
        <p:txBody>
          <a:bodyPr wrap="square" rtlCol="0">
            <a:spAutoFit/>
          </a:bodyPr>
          <a:lstStyle/>
          <a:p>
            <a:pPr algn="ctr"/>
            <a:r>
              <a:rPr lang="en-US" sz="1400" dirty="0"/>
              <a:t>Enugu</a:t>
            </a:r>
          </a:p>
          <a:p>
            <a:pPr algn="ctr"/>
            <a:r>
              <a:rPr lang="en-US" sz="1400" dirty="0"/>
              <a:t>4.1</a:t>
            </a:r>
            <a:endParaRPr lang="en-US" sz="1600" dirty="0"/>
          </a:p>
        </p:txBody>
      </p:sp>
      <p:sp>
        <p:nvSpPr>
          <p:cNvPr id="241" name="TextBox 240">
            <a:extLst>
              <a:ext uri="{FF2B5EF4-FFF2-40B4-BE49-F238E27FC236}">
                <a16:creationId xmlns:a16="http://schemas.microsoft.com/office/drawing/2014/main" id="{B4207C7B-823F-4E0A-985D-418E6D77FE3A}"/>
              </a:ext>
            </a:extLst>
          </p:cNvPr>
          <p:cNvSpPr txBox="1"/>
          <p:nvPr/>
        </p:nvSpPr>
        <p:spPr>
          <a:xfrm>
            <a:off x="1662370" y="5368230"/>
            <a:ext cx="847673" cy="523220"/>
          </a:xfrm>
          <a:prstGeom prst="rect">
            <a:avLst/>
          </a:prstGeom>
          <a:noFill/>
        </p:spPr>
        <p:txBody>
          <a:bodyPr wrap="square" rtlCol="0">
            <a:spAutoFit/>
          </a:bodyPr>
          <a:lstStyle/>
          <a:p>
            <a:pPr algn="ctr"/>
            <a:r>
              <a:rPr lang="en-US" sz="1400" dirty="0"/>
              <a:t>Anambra</a:t>
            </a:r>
          </a:p>
          <a:p>
            <a:pPr algn="ctr"/>
            <a:r>
              <a:rPr lang="en-US" sz="1400" dirty="0"/>
              <a:t>4.7</a:t>
            </a:r>
            <a:endParaRPr lang="en-US" sz="1600" dirty="0"/>
          </a:p>
        </p:txBody>
      </p:sp>
      <p:cxnSp>
        <p:nvCxnSpPr>
          <p:cNvPr id="242" name="Straight Connector 241">
            <a:extLst>
              <a:ext uri="{FF2B5EF4-FFF2-40B4-BE49-F238E27FC236}">
                <a16:creationId xmlns:a16="http://schemas.microsoft.com/office/drawing/2014/main" id="{748A1F41-34EC-4B0A-BA02-5DA2D0D78C5C}"/>
              </a:ext>
            </a:extLst>
          </p:cNvPr>
          <p:cNvCxnSpPr>
            <a:cxnSpLocks/>
          </p:cNvCxnSpPr>
          <p:nvPr/>
        </p:nvCxnSpPr>
        <p:spPr>
          <a:xfrm flipH="1">
            <a:off x="2422642" y="5164858"/>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0A204DF2-9CB4-404C-B2D7-B512A061031E}"/>
              </a:ext>
            </a:extLst>
          </p:cNvPr>
          <p:cNvCxnSpPr>
            <a:cxnSpLocks/>
          </p:cNvCxnSpPr>
          <p:nvPr/>
        </p:nvCxnSpPr>
        <p:spPr>
          <a:xfrm flipH="1" flipV="1">
            <a:off x="3794917" y="5886609"/>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B63C024-FBFB-446B-9D00-1491CFEC850B}"/>
              </a:ext>
            </a:extLst>
          </p:cNvPr>
          <p:cNvCxnSpPr>
            <a:cxnSpLocks/>
          </p:cNvCxnSpPr>
          <p:nvPr/>
        </p:nvCxnSpPr>
        <p:spPr>
          <a:xfrm flipH="1" flipV="1">
            <a:off x="4058585" y="5944742"/>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4B020F11-CC3B-4747-9804-620F2E37E37E}"/>
              </a:ext>
            </a:extLst>
          </p:cNvPr>
          <p:cNvCxnSpPr>
            <a:cxnSpLocks/>
          </p:cNvCxnSpPr>
          <p:nvPr/>
        </p:nvCxnSpPr>
        <p:spPr>
          <a:xfrm flipH="1" flipV="1">
            <a:off x="3817933" y="5044297"/>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269536BC-9405-4B28-B264-AEE1E00B7240}"/>
              </a:ext>
            </a:extLst>
          </p:cNvPr>
          <p:cNvCxnSpPr>
            <a:cxnSpLocks/>
          </p:cNvCxnSpPr>
          <p:nvPr/>
        </p:nvCxnSpPr>
        <p:spPr>
          <a:xfrm flipH="1" flipV="1">
            <a:off x="4271690" y="5095739"/>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8BC57D5C-D07F-4778-92EC-009A37D487CD}"/>
              </a:ext>
            </a:extLst>
          </p:cNvPr>
          <p:cNvCxnSpPr>
            <a:cxnSpLocks/>
          </p:cNvCxnSpPr>
          <p:nvPr/>
        </p:nvCxnSpPr>
        <p:spPr>
          <a:xfrm flipH="1">
            <a:off x="2750083" y="6080567"/>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04EA414E-81AB-44E5-88DA-C356A3B22C42}"/>
              </a:ext>
            </a:extLst>
          </p:cNvPr>
          <p:cNvCxnSpPr>
            <a:cxnSpLocks/>
          </p:cNvCxnSpPr>
          <p:nvPr/>
        </p:nvCxnSpPr>
        <p:spPr>
          <a:xfrm flipH="1" flipV="1">
            <a:off x="1381088" y="2793369"/>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C512EECB-B46E-4825-85B1-AB93DFE128E9}"/>
              </a:ext>
            </a:extLst>
          </p:cNvPr>
          <p:cNvCxnSpPr>
            <a:cxnSpLocks/>
          </p:cNvCxnSpPr>
          <p:nvPr/>
        </p:nvCxnSpPr>
        <p:spPr>
          <a:xfrm flipV="1">
            <a:off x="1443919" y="5066644"/>
            <a:ext cx="0" cy="215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22050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Fertility Trends</a:t>
            </a:r>
          </a:p>
        </p:txBody>
      </p:sp>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Births per woman for the 3-year period before the survey</a:t>
            </a:r>
          </a:p>
        </p:txBody>
      </p:sp>
      <p:graphicFrame>
        <p:nvGraphicFramePr>
          <p:cNvPr id="19" name="Content Placeholder 18"/>
          <p:cNvGraphicFramePr>
            <a:graphicFrameLocks noGrp="1"/>
          </p:cNvGraphicFramePr>
          <p:nvPr>
            <p:ph idx="1"/>
            <p:extLst>
              <p:ext uri="{D42A27DB-BD31-4B8C-83A1-F6EECF244321}">
                <p14:modId xmlns:p14="http://schemas.microsoft.com/office/powerpoint/2010/main" val="71065736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12041558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Fertility Regional Comparison</a:t>
            </a:r>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1447408747"/>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0" y="1081405"/>
            <a:ext cx="9144000" cy="369332"/>
          </a:xfrm>
          <a:prstGeom prst="rect">
            <a:avLst/>
          </a:prstGeom>
          <a:noFill/>
        </p:spPr>
        <p:txBody>
          <a:bodyPr wrap="square" rtlCol="0">
            <a:spAutoFit/>
          </a:bodyPr>
          <a:lstStyle/>
          <a:p>
            <a:pPr algn="ctr"/>
            <a:r>
              <a:rPr lang="en-US" i="1" dirty="0"/>
              <a:t>Births per woman for the 3-year period before the survey</a:t>
            </a:r>
          </a:p>
        </p:txBody>
      </p:sp>
      <p:sp>
        <p:nvSpPr>
          <p:cNvPr id="3" name="TextBox 2">
            <a:extLst>
              <a:ext uri="{FF2B5EF4-FFF2-40B4-BE49-F238E27FC236}">
                <a16:creationId xmlns:a16="http://schemas.microsoft.com/office/drawing/2014/main" id="{963D9288-21BD-474A-A888-38A62AAEBDF5}"/>
              </a:ext>
            </a:extLst>
          </p:cNvPr>
          <p:cNvSpPr txBox="1"/>
          <p:nvPr/>
        </p:nvSpPr>
        <p:spPr>
          <a:xfrm>
            <a:off x="7094137" y="6488668"/>
            <a:ext cx="2049863" cy="369332"/>
          </a:xfrm>
          <a:prstGeom prst="rect">
            <a:avLst/>
          </a:prstGeom>
          <a:noFill/>
        </p:spPr>
        <p:txBody>
          <a:bodyPr wrap="square" rtlCol="0">
            <a:spAutoFit/>
          </a:bodyPr>
          <a:lstStyle/>
          <a:p>
            <a:r>
              <a:rPr lang="en-US" i="1" dirty="0"/>
              <a:t>*Preliminary data</a:t>
            </a:r>
          </a:p>
        </p:txBody>
      </p:sp>
    </p:spTree>
    <p:extLst>
      <p:ext uri="{BB962C8B-B14F-4D97-AF65-F5344CB8AC3E}">
        <p14:creationId xmlns:p14="http://schemas.microsoft.com/office/powerpoint/2010/main" val="266867643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27463"/>
            <a:ext cx="4418729" cy="3079658"/>
          </a:xfrm>
        </p:spPr>
        <p:txBody>
          <a:bodyPr>
            <a:normAutofit/>
          </a:bodyPr>
          <a:lstStyle/>
          <a:p>
            <a:r>
              <a:rPr lang="en-GB" sz="3200" noProof="0" dirty="0"/>
              <a:t>Levels, trends, and differentials</a:t>
            </a:r>
          </a:p>
          <a:p>
            <a:r>
              <a:rPr lang="en-GB" sz="3200" b="1" noProof="0" dirty="0">
                <a:solidFill>
                  <a:schemeClr val="accent1"/>
                </a:solidFill>
              </a:rPr>
              <a:t>Determinants of fertility</a:t>
            </a:r>
          </a:p>
          <a:p>
            <a:r>
              <a:rPr lang="en-GB" sz="3200" noProof="0" dirty="0"/>
              <a:t>Fertility preferences and ideal family size</a:t>
            </a:r>
          </a:p>
        </p:txBody>
      </p:sp>
    </p:spTree>
    <p:extLst>
      <p:ext uri="{BB962C8B-B14F-4D97-AF65-F5344CB8AC3E}">
        <p14:creationId xmlns:p14="http://schemas.microsoft.com/office/powerpoint/2010/main" val="53410074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Birth Intervals</a:t>
            </a:r>
          </a:p>
        </p:txBody>
      </p:sp>
      <p:sp>
        <p:nvSpPr>
          <p:cNvPr id="3" name="Content Placeholder 2"/>
          <p:cNvSpPr>
            <a:spLocks noGrp="1"/>
          </p:cNvSpPr>
          <p:nvPr>
            <p:ph idx="1"/>
          </p:nvPr>
        </p:nvSpPr>
        <p:spPr>
          <a:xfrm>
            <a:off x="1802674" y="1606858"/>
            <a:ext cx="5525589" cy="5251142"/>
          </a:xfrm>
        </p:spPr>
        <p:txBody>
          <a:bodyPr>
            <a:normAutofit/>
          </a:bodyPr>
          <a:lstStyle/>
          <a:p>
            <a:pPr marL="0" indent="0" algn="ctr">
              <a:spcBef>
                <a:spcPts val="0"/>
              </a:spcBef>
              <a:spcAft>
                <a:spcPts val="1800"/>
              </a:spcAft>
              <a:buNone/>
            </a:pPr>
            <a:r>
              <a:rPr lang="en-GB" sz="3200" noProof="0" dirty="0"/>
              <a:t>In addition to their impact on fertility, birth intervals also affect the health of mothers and their children.</a:t>
            </a:r>
          </a:p>
          <a:p>
            <a:pPr marL="0" indent="0" algn="ctr">
              <a:spcBef>
                <a:spcPts val="0"/>
              </a:spcBef>
              <a:spcAft>
                <a:spcPts val="1800"/>
              </a:spcAft>
              <a:buNone/>
            </a:pPr>
            <a:endParaRPr lang="en-GB" sz="3200" noProof="0" dirty="0"/>
          </a:p>
          <a:p>
            <a:pPr marL="0" indent="0" algn="ctr">
              <a:spcBef>
                <a:spcPts val="0"/>
              </a:spcBef>
              <a:spcAft>
                <a:spcPts val="1800"/>
              </a:spcAft>
              <a:buNone/>
            </a:pPr>
            <a:r>
              <a:rPr lang="en-GB" sz="3200" noProof="0" dirty="0"/>
              <a:t>The median birth interval in Nigeria is </a:t>
            </a:r>
            <a:r>
              <a:rPr lang="en-GB" sz="3200" b="1" dirty="0">
                <a:solidFill>
                  <a:schemeClr val="accent1"/>
                </a:solidFill>
              </a:rPr>
              <a:t>30</a:t>
            </a:r>
            <a:r>
              <a:rPr lang="en-GB" sz="3200" b="1" noProof="0" dirty="0">
                <a:solidFill>
                  <a:schemeClr val="accent1"/>
                </a:solidFill>
              </a:rPr>
              <a:t>.9 months</a:t>
            </a:r>
            <a:r>
              <a:rPr lang="en-GB" sz="3200" noProof="0" dirty="0"/>
              <a:t>.</a:t>
            </a:r>
          </a:p>
        </p:txBody>
      </p:sp>
    </p:spTree>
    <p:extLst>
      <p:ext uri="{BB962C8B-B14F-4D97-AF65-F5344CB8AC3E}">
        <p14:creationId xmlns:p14="http://schemas.microsoft.com/office/powerpoint/2010/main" val="142739593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Length of Birth Intervals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59125678"/>
              </p:ext>
            </p:extLst>
          </p:nvPr>
        </p:nvGraphicFramePr>
        <p:xfrm>
          <a:off x="461963" y="1868106"/>
          <a:ext cx="8256587" cy="489192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646331"/>
          </a:xfrm>
          <a:prstGeom prst="rect">
            <a:avLst/>
          </a:prstGeom>
          <a:noFill/>
        </p:spPr>
        <p:txBody>
          <a:bodyPr wrap="square" rtlCol="0">
            <a:spAutoFit/>
          </a:bodyPr>
          <a:lstStyle/>
          <a:p>
            <a:pPr algn="ctr"/>
            <a:r>
              <a:rPr lang="en-US" i="1" dirty="0"/>
              <a:t>Percent distribution of non-first births in the 5 years before the survey </a:t>
            </a:r>
          </a:p>
          <a:p>
            <a:pPr algn="ctr"/>
            <a:r>
              <a:rPr lang="en-US" i="1" dirty="0"/>
              <a:t>by number of months since preceding birth</a:t>
            </a:r>
          </a:p>
        </p:txBody>
      </p:sp>
      <p:sp>
        <p:nvSpPr>
          <p:cNvPr id="9" name="TextBox 8"/>
          <p:cNvSpPr txBox="1"/>
          <p:nvPr/>
        </p:nvSpPr>
        <p:spPr>
          <a:xfrm>
            <a:off x="7020378" y="5469737"/>
            <a:ext cx="1982108" cy="1200329"/>
          </a:xfrm>
          <a:prstGeom prst="rect">
            <a:avLst/>
          </a:prstGeom>
          <a:solidFill>
            <a:schemeClr val="accent1"/>
          </a:solidFill>
        </p:spPr>
        <p:txBody>
          <a:bodyPr wrap="square" rtlCol="0">
            <a:spAutoFit/>
          </a:bodyPr>
          <a:lstStyle/>
          <a:p>
            <a:pPr algn="ctr"/>
            <a:r>
              <a:rPr lang="en-US" b="1" dirty="0">
                <a:solidFill>
                  <a:schemeClr val="bg1"/>
                </a:solidFill>
              </a:rPr>
              <a:t>Doctors recommend a birth interval of at least 36 months.</a:t>
            </a:r>
          </a:p>
        </p:txBody>
      </p:sp>
    </p:spTree>
    <p:extLst>
      <p:ext uri="{BB962C8B-B14F-4D97-AF65-F5344CB8AC3E}">
        <p14:creationId xmlns:p14="http://schemas.microsoft.com/office/powerpoint/2010/main" val="46530932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Teenage Childbearing by Residence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54515194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Percent of young women age 15-19 who are mothers or pregnant with their first child</a:t>
            </a:r>
          </a:p>
        </p:txBody>
      </p:sp>
    </p:spTree>
    <p:extLst>
      <p:ext uri="{BB962C8B-B14F-4D97-AF65-F5344CB8AC3E}">
        <p14:creationId xmlns:p14="http://schemas.microsoft.com/office/powerpoint/2010/main" val="417978991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Trends in Teenage Childbearing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62318837"/>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Percent of young women age 15-19 who are mothers or pregnant with their first child</a:t>
            </a:r>
          </a:p>
        </p:txBody>
      </p:sp>
    </p:spTree>
    <p:extLst>
      <p:ext uri="{BB962C8B-B14F-4D97-AF65-F5344CB8AC3E}">
        <p14:creationId xmlns:p14="http://schemas.microsoft.com/office/powerpoint/2010/main" val="202793143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Current Marital Status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66987251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Percent distribution of women and men age 15-49 by current marital status</a:t>
            </a:r>
          </a:p>
        </p:txBody>
      </p:sp>
    </p:spTree>
    <p:extLst>
      <p:ext uri="{BB962C8B-B14F-4D97-AF65-F5344CB8AC3E}">
        <p14:creationId xmlns:p14="http://schemas.microsoft.com/office/powerpoint/2010/main" val="83389364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Sample Design</a:t>
            </a:r>
          </a:p>
        </p:txBody>
      </p:sp>
      <p:sp>
        <p:nvSpPr>
          <p:cNvPr id="3" name="Content Placeholder 2"/>
          <p:cNvSpPr>
            <a:spLocks noGrp="1"/>
          </p:cNvSpPr>
          <p:nvPr>
            <p:ph idx="1"/>
          </p:nvPr>
        </p:nvSpPr>
        <p:spPr/>
        <p:txBody>
          <a:bodyPr>
            <a:normAutofit fontScale="92500" lnSpcReduction="10000"/>
          </a:bodyPr>
          <a:lstStyle/>
          <a:p>
            <a:pPr marL="0" indent="0">
              <a:spcBef>
                <a:spcPts val="0"/>
              </a:spcBef>
              <a:spcAft>
                <a:spcPts val="1800"/>
              </a:spcAft>
              <a:buNone/>
            </a:pPr>
            <a:r>
              <a:rPr lang="en-GB" sz="3200" b="1" noProof="0" dirty="0">
                <a:solidFill>
                  <a:schemeClr val="accent5"/>
                </a:solidFill>
              </a:rPr>
              <a:t>Sampling Frame:</a:t>
            </a:r>
            <a:r>
              <a:rPr lang="en-GB" sz="3200" noProof="0" dirty="0"/>
              <a:t>  2006 Population and Housing Census of the Federal Republic of Nigeria</a:t>
            </a:r>
          </a:p>
          <a:p>
            <a:pPr marL="0" indent="0">
              <a:spcBef>
                <a:spcPts val="0"/>
              </a:spcBef>
              <a:spcAft>
                <a:spcPts val="1800"/>
              </a:spcAft>
              <a:buNone/>
            </a:pPr>
            <a:r>
              <a:rPr lang="en-GB" sz="3200" b="1" noProof="0" dirty="0">
                <a:solidFill>
                  <a:schemeClr val="accent5"/>
                </a:solidFill>
              </a:rPr>
              <a:t>First Stage:  </a:t>
            </a:r>
            <a:r>
              <a:rPr lang="en-GB" sz="3200" noProof="0" dirty="0"/>
              <a:t>1,400 clusters selected</a:t>
            </a:r>
          </a:p>
          <a:p>
            <a:pPr marL="0" indent="0">
              <a:spcBef>
                <a:spcPts val="0"/>
              </a:spcBef>
              <a:spcAft>
                <a:spcPts val="1800"/>
              </a:spcAft>
              <a:buNone/>
            </a:pPr>
            <a:r>
              <a:rPr lang="en-GB" sz="3200" b="1" noProof="0" dirty="0">
                <a:solidFill>
                  <a:schemeClr val="accent5"/>
                </a:solidFill>
              </a:rPr>
              <a:t>Second Stage: </a:t>
            </a:r>
            <a:r>
              <a:rPr lang="en-GB" sz="3200" noProof="0" dirty="0"/>
              <a:t>30 households per cluster were selected. Overall, 41,668 households were selected of which 40,666 were occupied.</a:t>
            </a:r>
            <a:endParaRPr lang="en-GB" sz="3200" b="1" noProof="0" dirty="0">
              <a:solidFill>
                <a:schemeClr val="accent5"/>
              </a:solidFill>
            </a:endParaRPr>
          </a:p>
          <a:p>
            <a:pPr marL="0" indent="0">
              <a:spcBef>
                <a:spcPts val="0"/>
              </a:spcBef>
              <a:spcAft>
                <a:spcPts val="1800"/>
              </a:spcAft>
              <a:buNone/>
            </a:pPr>
            <a:r>
              <a:rPr lang="en-GB" sz="3200" noProof="0" dirty="0"/>
              <a:t>Selected households were visited and interviewed. </a:t>
            </a:r>
            <a:r>
              <a:rPr lang="en-GB" sz="3200" b="1" noProof="0" dirty="0">
                <a:solidFill>
                  <a:schemeClr val="accent5"/>
                </a:solidFill>
              </a:rPr>
              <a:t>All women age 15-49 </a:t>
            </a:r>
            <a:r>
              <a:rPr lang="en-GB" sz="3200" noProof="0" dirty="0"/>
              <a:t>in all selected households and </a:t>
            </a:r>
            <a:r>
              <a:rPr lang="en-GB" sz="3200" b="1" noProof="0" dirty="0">
                <a:solidFill>
                  <a:schemeClr val="accent5"/>
                </a:solidFill>
              </a:rPr>
              <a:t>men age 15-59 in </a:t>
            </a:r>
            <a:r>
              <a:rPr lang="en-GB" sz="3200" b="1" dirty="0">
                <a:solidFill>
                  <a:schemeClr val="accent5"/>
                </a:solidFill>
              </a:rPr>
              <a:t>one-third</a:t>
            </a:r>
            <a:r>
              <a:rPr lang="en-GB" sz="3200" b="1" noProof="0" dirty="0">
                <a:solidFill>
                  <a:schemeClr val="accent5"/>
                </a:solidFill>
              </a:rPr>
              <a:t> </a:t>
            </a:r>
            <a:r>
              <a:rPr lang="en-GB" sz="3200" noProof="0" dirty="0"/>
              <a:t>of the selected households were interviewed. Anthropometry and biomarkers were collected in households selected for man’s questionnaire.</a:t>
            </a:r>
          </a:p>
        </p:txBody>
      </p:sp>
    </p:spTree>
    <p:extLst>
      <p:ext uri="{BB962C8B-B14F-4D97-AF65-F5344CB8AC3E}">
        <p14:creationId xmlns:p14="http://schemas.microsoft.com/office/powerpoint/2010/main" val="256889343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Polygyny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65630574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Percent of married women and men age 15-49 who are in polygynous unions</a:t>
            </a:r>
          </a:p>
        </p:txBody>
      </p:sp>
    </p:spTree>
    <p:extLst>
      <p:ext uri="{BB962C8B-B14F-4D97-AF65-F5344CB8AC3E}">
        <p14:creationId xmlns:p14="http://schemas.microsoft.com/office/powerpoint/2010/main" val="381269141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fontScale="90000"/>
          </a:bodyPr>
          <a:lstStyle/>
          <a:p>
            <a:r>
              <a:rPr lang="en-GB" noProof="0" dirty="0"/>
              <a:t>Median Age at First Sex, Marriage, </a:t>
            </a:r>
            <a:br>
              <a:rPr lang="en-GB" noProof="0" dirty="0"/>
            </a:br>
            <a:r>
              <a:rPr lang="en-GB" noProof="0" dirty="0"/>
              <a:t>and Birth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02504974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60920"/>
            <a:ext cx="9144000" cy="369332"/>
          </a:xfrm>
          <a:prstGeom prst="rect">
            <a:avLst/>
          </a:prstGeom>
          <a:noFill/>
        </p:spPr>
        <p:txBody>
          <a:bodyPr wrap="square" rtlCol="0">
            <a:spAutoFit/>
          </a:bodyPr>
          <a:lstStyle/>
          <a:p>
            <a:pPr algn="ctr"/>
            <a:r>
              <a:rPr lang="en-US" i="1" dirty="0"/>
              <a:t>Among women age 25-49 and men age 30-59</a:t>
            </a:r>
          </a:p>
        </p:txBody>
      </p:sp>
      <p:sp>
        <p:nvSpPr>
          <p:cNvPr id="9" name="TextBox 8"/>
          <p:cNvSpPr txBox="1"/>
          <p:nvPr/>
        </p:nvSpPr>
        <p:spPr>
          <a:xfrm>
            <a:off x="7347857" y="6005945"/>
            <a:ext cx="566057" cy="369332"/>
          </a:xfrm>
          <a:prstGeom prst="rect">
            <a:avLst/>
          </a:prstGeom>
          <a:noFill/>
        </p:spPr>
        <p:txBody>
          <a:bodyPr wrap="square" rtlCol="0">
            <a:spAutoFit/>
          </a:bodyPr>
          <a:lstStyle/>
          <a:p>
            <a:r>
              <a:rPr lang="en-US" b="1" dirty="0"/>
              <a:t>NA</a:t>
            </a:r>
          </a:p>
        </p:txBody>
      </p:sp>
    </p:spTree>
    <p:extLst>
      <p:ext uri="{BB962C8B-B14F-4D97-AF65-F5344CB8AC3E}">
        <p14:creationId xmlns:p14="http://schemas.microsoft.com/office/powerpoint/2010/main" val="211077306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Age at First Sexual Intercourse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39008078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Percent of women and men age 25-49 who had sexual intercourse by:</a:t>
            </a:r>
          </a:p>
        </p:txBody>
      </p:sp>
    </p:spTree>
    <p:extLst>
      <p:ext uri="{BB962C8B-B14F-4D97-AF65-F5344CB8AC3E}">
        <p14:creationId xmlns:p14="http://schemas.microsoft.com/office/powerpoint/2010/main" val="248456173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27462"/>
            <a:ext cx="4418729" cy="2822075"/>
          </a:xfrm>
        </p:spPr>
        <p:txBody>
          <a:bodyPr>
            <a:normAutofit/>
          </a:bodyPr>
          <a:lstStyle/>
          <a:p>
            <a:r>
              <a:rPr lang="en-GB" sz="3200" noProof="0" dirty="0"/>
              <a:t>Levels, trends, and differentials</a:t>
            </a:r>
          </a:p>
          <a:p>
            <a:r>
              <a:rPr lang="en-GB" sz="3200" noProof="0" dirty="0"/>
              <a:t>Determinants of fertility</a:t>
            </a:r>
          </a:p>
          <a:p>
            <a:r>
              <a:rPr lang="en-GB" sz="3200" b="1" noProof="0" dirty="0">
                <a:solidFill>
                  <a:schemeClr val="accent1"/>
                </a:solidFill>
              </a:rPr>
              <a:t>Fertility preferences and ideal family size</a:t>
            </a:r>
          </a:p>
        </p:txBody>
      </p:sp>
    </p:spTree>
    <p:extLst>
      <p:ext uri="{BB962C8B-B14F-4D97-AF65-F5344CB8AC3E}">
        <p14:creationId xmlns:p14="http://schemas.microsoft.com/office/powerpoint/2010/main" val="117616071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8887"/>
            <a:ext cx="9144000" cy="914400"/>
          </a:xfrm>
        </p:spPr>
        <p:txBody>
          <a:bodyPr>
            <a:normAutofit fontScale="90000"/>
          </a:bodyPr>
          <a:lstStyle/>
          <a:p>
            <a:r>
              <a:rPr lang="en-GB" noProof="0" dirty="0"/>
              <a:t>Fertility Preferences of </a:t>
            </a:r>
            <a:br>
              <a:rPr lang="en-GB" noProof="0" dirty="0"/>
            </a:br>
            <a:r>
              <a:rPr lang="en-GB" noProof="0" dirty="0"/>
              <a:t>Married Women and Men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60719549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Percent distribution of married women and men age 15-49 by desire for children in the future</a:t>
            </a:r>
          </a:p>
        </p:txBody>
      </p:sp>
    </p:spTree>
    <p:extLst>
      <p:ext uri="{BB962C8B-B14F-4D97-AF65-F5344CB8AC3E}">
        <p14:creationId xmlns:p14="http://schemas.microsoft.com/office/powerpoint/2010/main" val="29484650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Ideal Family Size</a:t>
            </a:r>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404038861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81405"/>
            <a:ext cx="9144000" cy="369332"/>
          </a:xfrm>
          <a:prstGeom prst="rect">
            <a:avLst/>
          </a:prstGeom>
          <a:noFill/>
        </p:spPr>
        <p:txBody>
          <a:bodyPr wrap="square" rtlCol="0">
            <a:spAutoFit/>
          </a:bodyPr>
          <a:lstStyle/>
          <a:p>
            <a:pPr algn="ctr"/>
            <a:r>
              <a:rPr lang="en-US" i="1" dirty="0"/>
              <a:t>Mean ideal number of children among women and men age 15-49</a:t>
            </a:r>
          </a:p>
        </p:txBody>
      </p:sp>
    </p:spTree>
    <p:extLst>
      <p:ext uri="{BB962C8B-B14F-4D97-AF65-F5344CB8AC3E}">
        <p14:creationId xmlns:p14="http://schemas.microsoft.com/office/powerpoint/2010/main" val="175585324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Birth Planning</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40657666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Percent distribution of births to women 5 years before the survey by birth planning status</a:t>
            </a:r>
          </a:p>
        </p:txBody>
      </p:sp>
      <p:sp>
        <p:nvSpPr>
          <p:cNvPr id="3" name="TextBox 2">
            <a:extLst>
              <a:ext uri="{FF2B5EF4-FFF2-40B4-BE49-F238E27FC236}">
                <a16:creationId xmlns:a16="http://schemas.microsoft.com/office/drawing/2014/main" id="{07473E2A-F793-47B5-8AEF-6E8DA2BE88D3}"/>
              </a:ext>
            </a:extLst>
          </p:cNvPr>
          <p:cNvSpPr txBox="1"/>
          <p:nvPr/>
        </p:nvSpPr>
        <p:spPr>
          <a:xfrm>
            <a:off x="6298678" y="6419913"/>
            <a:ext cx="2845322" cy="338554"/>
          </a:xfrm>
          <a:prstGeom prst="rect">
            <a:avLst/>
          </a:prstGeom>
          <a:noFill/>
        </p:spPr>
        <p:txBody>
          <a:bodyPr wrap="square" rtlCol="0">
            <a:spAutoFit/>
          </a:bodyPr>
          <a:lstStyle/>
          <a:p>
            <a:r>
              <a:rPr lang="en-US" sz="1600" i="1" dirty="0"/>
              <a:t>Figure &gt; 100% due to rounding.</a:t>
            </a:r>
          </a:p>
        </p:txBody>
      </p:sp>
      <p:sp>
        <p:nvSpPr>
          <p:cNvPr id="4" name="TextBox 3">
            <a:extLst>
              <a:ext uri="{FF2B5EF4-FFF2-40B4-BE49-F238E27FC236}">
                <a16:creationId xmlns:a16="http://schemas.microsoft.com/office/drawing/2014/main" id="{1DABAFDD-10E6-4A0C-BEF0-4113B83DD0DE}"/>
              </a:ext>
            </a:extLst>
          </p:cNvPr>
          <p:cNvSpPr txBox="1"/>
          <p:nvPr/>
        </p:nvSpPr>
        <p:spPr>
          <a:xfrm>
            <a:off x="4942151" y="5130264"/>
            <a:ext cx="1487156" cy="646331"/>
          </a:xfrm>
          <a:prstGeom prst="rect">
            <a:avLst/>
          </a:prstGeom>
          <a:noFill/>
        </p:spPr>
        <p:txBody>
          <a:bodyPr wrap="square" rtlCol="0">
            <a:spAutoFit/>
          </a:bodyPr>
          <a:lstStyle/>
          <a:p>
            <a:pPr algn="ctr"/>
            <a:r>
              <a:rPr lang="en-US" b="1" dirty="0">
                <a:solidFill>
                  <a:schemeClr val="bg1"/>
                </a:solidFill>
              </a:rPr>
              <a:t>Wanted then</a:t>
            </a:r>
          </a:p>
          <a:p>
            <a:pPr algn="ctr"/>
            <a:r>
              <a:rPr lang="en-US" b="1" dirty="0">
                <a:solidFill>
                  <a:schemeClr val="bg1"/>
                </a:solidFill>
              </a:rPr>
              <a:t>90%</a:t>
            </a:r>
          </a:p>
        </p:txBody>
      </p:sp>
    </p:spTree>
    <p:extLst>
      <p:ext uri="{BB962C8B-B14F-4D97-AF65-F5344CB8AC3E}">
        <p14:creationId xmlns:p14="http://schemas.microsoft.com/office/powerpoint/2010/main" val="288210600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26127"/>
          </a:xfrm>
        </p:spPr>
        <p:txBody>
          <a:bodyPr>
            <a:normAutofit fontScale="90000"/>
          </a:bodyPr>
          <a:lstStyle/>
          <a:p>
            <a:r>
              <a:rPr lang="en-GB" noProof="0" dirty="0"/>
              <a:t>Difference between Wanted and Actual Fertility Rates</a:t>
            </a:r>
          </a:p>
        </p:txBody>
      </p:sp>
      <p:graphicFrame>
        <p:nvGraphicFramePr>
          <p:cNvPr id="15" name="Content Placeholder 14"/>
          <p:cNvGraphicFramePr>
            <a:graphicFrameLocks noGrp="1"/>
          </p:cNvGraphicFramePr>
          <p:nvPr>
            <p:ph idx="1"/>
            <p:extLst>
              <p:ext uri="{D42A27DB-BD31-4B8C-83A1-F6EECF244321}">
                <p14:modId xmlns:p14="http://schemas.microsoft.com/office/powerpoint/2010/main" val="507121476"/>
              </p:ext>
            </p:extLst>
          </p:nvPr>
        </p:nvGraphicFramePr>
        <p:xfrm>
          <a:off x="461963" y="1606550"/>
          <a:ext cx="868203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7138709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463166"/>
            <a:ext cx="8256233" cy="5239085"/>
          </a:xfrm>
        </p:spPr>
        <p:txBody>
          <a:bodyPr>
            <a:normAutofit fontScale="92500" lnSpcReduction="10000"/>
          </a:bodyPr>
          <a:lstStyle/>
          <a:p>
            <a:pPr>
              <a:spcBef>
                <a:spcPts val="0"/>
              </a:spcBef>
              <a:spcAft>
                <a:spcPts val="1800"/>
              </a:spcAft>
              <a:buClr>
                <a:schemeClr val="tx1"/>
              </a:buClr>
            </a:pPr>
            <a:r>
              <a:rPr lang="en-GB" sz="3200" noProof="0" dirty="0"/>
              <a:t>Women have an average of </a:t>
            </a:r>
            <a:r>
              <a:rPr lang="en-GB" sz="3200" b="1" dirty="0">
                <a:solidFill>
                  <a:schemeClr val="accent1"/>
                </a:solidFill>
              </a:rPr>
              <a:t>5</a:t>
            </a:r>
            <a:r>
              <a:rPr lang="en-GB" sz="3200" b="1" noProof="0" dirty="0">
                <a:solidFill>
                  <a:schemeClr val="accent1"/>
                </a:solidFill>
              </a:rPr>
              <a:t>.</a:t>
            </a:r>
            <a:r>
              <a:rPr lang="en-GB" sz="3200" b="1" dirty="0">
                <a:solidFill>
                  <a:schemeClr val="accent1"/>
                </a:solidFill>
              </a:rPr>
              <a:t>3</a:t>
            </a:r>
            <a:r>
              <a:rPr lang="en-GB" sz="3200" noProof="0" dirty="0"/>
              <a:t> children.</a:t>
            </a:r>
          </a:p>
          <a:p>
            <a:pPr>
              <a:spcBef>
                <a:spcPts val="0"/>
              </a:spcBef>
              <a:spcAft>
                <a:spcPts val="1800"/>
              </a:spcAft>
              <a:buClr>
                <a:schemeClr val="tx1"/>
              </a:buClr>
            </a:pPr>
            <a:r>
              <a:rPr lang="en-GB" sz="3200" noProof="0" dirty="0"/>
              <a:t>Women have first sex at a median age of </a:t>
            </a:r>
            <a:r>
              <a:rPr lang="en-GB" sz="3200" b="1" noProof="0" dirty="0">
                <a:solidFill>
                  <a:schemeClr val="accent1"/>
                </a:solidFill>
              </a:rPr>
              <a:t>17.2</a:t>
            </a:r>
            <a:r>
              <a:rPr lang="en-GB" sz="3200" b="1" noProof="0" dirty="0">
                <a:solidFill>
                  <a:schemeClr val="accent5"/>
                </a:solidFill>
              </a:rPr>
              <a:t> </a:t>
            </a:r>
            <a:r>
              <a:rPr lang="en-GB" sz="3200" noProof="0" dirty="0"/>
              <a:t>years, first marriage at </a:t>
            </a:r>
            <a:r>
              <a:rPr lang="en-GB" sz="3200" b="1" dirty="0">
                <a:solidFill>
                  <a:schemeClr val="accent1"/>
                </a:solidFill>
              </a:rPr>
              <a:t>19.1</a:t>
            </a:r>
            <a:r>
              <a:rPr lang="en-GB" sz="3200" b="1" noProof="0" dirty="0">
                <a:solidFill>
                  <a:schemeClr val="accent5"/>
                </a:solidFill>
              </a:rPr>
              <a:t> </a:t>
            </a:r>
            <a:r>
              <a:rPr lang="en-GB" sz="3200" noProof="0" dirty="0"/>
              <a:t>years, and their first birth at </a:t>
            </a:r>
            <a:r>
              <a:rPr lang="en-GB" sz="3200" b="1" dirty="0">
                <a:solidFill>
                  <a:schemeClr val="accent1"/>
                </a:solidFill>
              </a:rPr>
              <a:t>20.4</a:t>
            </a:r>
            <a:r>
              <a:rPr lang="en-GB" sz="3200" b="1" noProof="0" dirty="0">
                <a:solidFill>
                  <a:schemeClr val="accent5"/>
                </a:solidFill>
              </a:rPr>
              <a:t> </a:t>
            </a:r>
            <a:r>
              <a:rPr lang="en-GB" sz="3200" noProof="0" dirty="0"/>
              <a:t>years.</a:t>
            </a:r>
          </a:p>
          <a:p>
            <a:pPr>
              <a:spcBef>
                <a:spcPts val="0"/>
              </a:spcBef>
              <a:spcAft>
                <a:spcPts val="1800"/>
              </a:spcAft>
              <a:buClr>
                <a:schemeClr val="tx1"/>
              </a:buClr>
            </a:pPr>
            <a:r>
              <a:rPr lang="en-GB" sz="3200" b="1" dirty="0">
                <a:solidFill>
                  <a:schemeClr val="accent1"/>
                </a:solidFill>
              </a:rPr>
              <a:t>19</a:t>
            </a:r>
            <a:r>
              <a:rPr lang="en-GB" sz="3200" b="1" noProof="0" dirty="0">
                <a:solidFill>
                  <a:schemeClr val="accent1"/>
                </a:solidFill>
              </a:rPr>
              <a:t>%</a:t>
            </a:r>
            <a:r>
              <a:rPr lang="en-GB" sz="3200" b="1" noProof="0" dirty="0">
                <a:solidFill>
                  <a:schemeClr val="accent5"/>
                </a:solidFill>
              </a:rPr>
              <a:t> </a:t>
            </a:r>
            <a:r>
              <a:rPr lang="en-GB" sz="3200" noProof="0" dirty="0"/>
              <a:t>of young women age 15-19 are </a:t>
            </a:r>
            <a:r>
              <a:rPr lang="en-GB" sz="3200" b="1" noProof="0" dirty="0">
                <a:solidFill>
                  <a:schemeClr val="accent1"/>
                </a:solidFill>
              </a:rPr>
              <a:t>pregnant</a:t>
            </a:r>
            <a:r>
              <a:rPr lang="en-GB" sz="3200" noProof="0" dirty="0"/>
              <a:t> with the first child or are </a:t>
            </a:r>
            <a:r>
              <a:rPr lang="en-GB" sz="3200" b="1" noProof="0" dirty="0">
                <a:solidFill>
                  <a:schemeClr val="accent1"/>
                </a:solidFill>
              </a:rPr>
              <a:t>already mothers</a:t>
            </a:r>
            <a:r>
              <a:rPr lang="en-GB" sz="3200" noProof="0" dirty="0"/>
              <a:t>.</a:t>
            </a:r>
          </a:p>
          <a:p>
            <a:pPr>
              <a:spcBef>
                <a:spcPts val="0"/>
              </a:spcBef>
              <a:spcAft>
                <a:spcPts val="1800"/>
              </a:spcAft>
              <a:buClr>
                <a:schemeClr val="tx1"/>
              </a:buClr>
            </a:pPr>
            <a:r>
              <a:rPr lang="en-GB" sz="3200" b="1" dirty="0">
                <a:solidFill>
                  <a:schemeClr val="accent1"/>
                </a:solidFill>
              </a:rPr>
              <a:t>24</a:t>
            </a:r>
            <a:r>
              <a:rPr lang="en-GB" sz="3200" b="1" noProof="0" dirty="0">
                <a:solidFill>
                  <a:schemeClr val="accent1"/>
                </a:solidFill>
              </a:rPr>
              <a:t>% </a:t>
            </a:r>
            <a:r>
              <a:rPr lang="en-GB" sz="3200" noProof="0" dirty="0"/>
              <a:t>of married women and </a:t>
            </a:r>
            <a:r>
              <a:rPr lang="en-GB" sz="3200" b="1" dirty="0">
                <a:solidFill>
                  <a:schemeClr val="accent1"/>
                </a:solidFill>
              </a:rPr>
              <a:t>19</a:t>
            </a:r>
            <a:r>
              <a:rPr lang="en-GB" sz="3200" b="1" noProof="0" dirty="0">
                <a:solidFill>
                  <a:schemeClr val="accent1"/>
                </a:solidFill>
              </a:rPr>
              <a:t>%</a:t>
            </a:r>
            <a:r>
              <a:rPr lang="en-GB" sz="3200" noProof="0" dirty="0"/>
              <a:t> of married men </a:t>
            </a:r>
            <a:r>
              <a:rPr lang="en-GB" sz="3200" b="1" noProof="0" dirty="0">
                <a:solidFill>
                  <a:schemeClr val="accent1"/>
                </a:solidFill>
              </a:rPr>
              <a:t>want no more children or are sterilised</a:t>
            </a:r>
            <a:r>
              <a:rPr lang="en-GB" sz="3200" noProof="0" dirty="0"/>
              <a:t>.</a:t>
            </a:r>
          </a:p>
          <a:p>
            <a:pPr>
              <a:spcBef>
                <a:spcPts val="0"/>
              </a:spcBef>
              <a:spcAft>
                <a:spcPts val="1800"/>
              </a:spcAft>
              <a:buClr>
                <a:schemeClr val="tx1"/>
              </a:buClr>
            </a:pPr>
            <a:r>
              <a:rPr lang="en-GB" sz="3200" noProof="0" dirty="0"/>
              <a:t>Women report their </a:t>
            </a:r>
            <a:r>
              <a:rPr lang="en-GB" sz="3200" b="1" noProof="0" dirty="0">
                <a:solidFill>
                  <a:schemeClr val="accent1"/>
                </a:solidFill>
              </a:rPr>
              <a:t>ideal family size</a:t>
            </a:r>
            <a:r>
              <a:rPr lang="en-GB" sz="3200" b="1" noProof="0" dirty="0">
                <a:solidFill>
                  <a:schemeClr val="accent5"/>
                </a:solidFill>
              </a:rPr>
              <a:t> </a:t>
            </a:r>
            <a:r>
              <a:rPr lang="en-GB" sz="3200" noProof="0" dirty="0"/>
              <a:t>as </a:t>
            </a:r>
            <a:r>
              <a:rPr lang="en-GB" sz="3200" b="1" noProof="0" dirty="0">
                <a:solidFill>
                  <a:schemeClr val="accent1"/>
                </a:solidFill>
              </a:rPr>
              <a:t>6.1</a:t>
            </a:r>
            <a:r>
              <a:rPr lang="en-GB" sz="3200" noProof="0" dirty="0"/>
              <a:t> children, compared to </a:t>
            </a:r>
            <a:r>
              <a:rPr lang="en-GB" sz="3200" b="1" noProof="0" dirty="0">
                <a:solidFill>
                  <a:schemeClr val="accent1"/>
                </a:solidFill>
              </a:rPr>
              <a:t>7.2</a:t>
            </a:r>
            <a:r>
              <a:rPr lang="en-GB" sz="3200" noProof="0" dirty="0"/>
              <a:t> for men.</a:t>
            </a:r>
          </a:p>
          <a:p>
            <a:pPr>
              <a:spcBef>
                <a:spcPts val="0"/>
              </a:spcBef>
              <a:spcAft>
                <a:spcPts val="1800"/>
              </a:spcAft>
              <a:buClr>
                <a:schemeClr val="tx1"/>
              </a:buClr>
            </a:pPr>
            <a:endParaRPr lang="en-GB" sz="3200" noProof="0" dirty="0"/>
          </a:p>
          <a:p>
            <a:pPr>
              <a:spcBef>
                <a:spcPts val="0"/>
              </a:spcBef>
              <a:spcAft>
                <a:spcPts val="1800"/>
              </a:spcAft>
              <a:buClr>
                <a:schemeClr val="tx1"/>
              </a:buClr>
            </a:pPr>
            <a:endParaRPr lang="en-GB" sz="3200" noProof="0" dirty="0"/>
          </a:p>
        </p:txBody>
      </p:sp>
    </p:spTree>
    <p:extLst>
      <p:ext uri="{BB962C8B-B14F-4D97-AF65-F5344CB8AC3E}">
        <p14:creationId xmlns:p14="http://schemas.microsoft.com/office/powerpoint/2010/main" val="202674440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a:solidFill>
                  <a:schemeClr val="bg1"/>
                </a:solidFill>
              </a:rPr>
              <a:t>Family Planning</a:t>
            </a:r>
          </a:p>
        </p:txBody>
      </p:sp>
      <p:sp>
        <p:nvSpPr>
          <p:cNvPr id="3" name="TextBox 2"/>
          <p:cNvSpPr txBox="1"/>
          <p:nvPr/>
        </p:nvSpPr>
        <p:spPr>
          <a:xfrm>
            <a:off x="6374166" y="1439420"/>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#NigeriaDHS</a:t>
            </a:r>
          </a:p>
        </p:txBody>
      </p:sp>
    </p:spTree>
    <p:extLst>
      <p:ext uri="{BB962C8B-B14F-4D97-AF65-F5344CB8AC3E}">
        <p14:creationId xmlns:p14="http://schemas.microsoft.com/office/powerpoint/2010/main" val="43284233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1130588"/>
          </a:xfrm>
        </p:spPr>
        <p:txBody>
          <a:bodyPr/>
          <a:lstStyle/>
          <a:p>
            <a:r>
              <a:rPr lang="en-GB" noProof="0" dirty="0"/>
              <a:t>Nigeria States</a:t>
            </a:r>
          </a:p>
        </p:txBody>
      </p:sp>
      <p:sp>
        <p:nvSpPr>
          <p:cNvPr id="46" name="Freeform 5">
            <a:extLst>
              <a:ext uri="{FF2B5EF4-FFF2-40B4-BE49-F238E27FC236}">
                <a16:creationId xmlns:a16="http://schemas.microsoft.com/office/drawing/2014/main" id="{F11F4A69-92EF-4342-83CA-D2CFCC45B98B}"/>
              </a:ext>
            </a:extLst>
          </p:cNvPr>
          <p:cNvSpPr>
            <a:spLocks/>
          </p:cNvSpPr>
          <p:nvPr/>
        </p:nvSpPr>
        <p:spPr bwMode="auto">
          <a:xfrm>
            <a:off x="2015039" y="1075173"/>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
            <a:extLst>
              <a:ext uri="{FF2B5EF4-FFF2-40B4-BE49-F238E27FC236}">
                <a16:creationId xmlns:a16="http://schemas.microsoft.com/office/drawing/2014/main" id="{CB8E93BD-9975-4208-AD80-C3F0C84CFC0D}"/>
              </a:ext>
            </a:extLst>
          </p:cNvPr>
          <p:cNvSpPr>
            <a:spLocks/>
          </p:cNvSpPr>
          <p:nvPr/>
        </p:nvSpPr>
        <p:spPr bwMode="auto">
          <a:xfrm>
            <a:off x="2459540" y="1488027"/>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
            <a:extLst>
              <a:ext uri="{FF2B5EF4-FFF2-40B4-BE49-F238E27FC236}">
                <a16:creationId xmlns:a16="http://schemas.microsoft.com/office/drawing/2014/main" id="{BFE75A1F-7DA6-4A73-9449-3D7A8A163F5C}"/>
              </a:ext>
            </a:extLst>
          </p:cNvPr>
          <p:cNvSpPr>
            <a:spLocks/>
          </p:cNvSpPr>
          <p:nvPr/>
        </p:nvSpPr>
        <p:spPr bwMode="auto">
          <a:xfrm>
            <a:off x="3541304" y="1378700"/>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8">
            <a:extLst>
              <a:ext uri="{FF2B5EF4-FFF2-40B4-BE49-F238E27FC236}">
                <a16:creationId xmlns:a16="http://schemas.microsoft.com/office/drawing/2014/main" id="{766A7001-E1B8-447C-AD4B-C4C450783BF6}"/>
              </a:ext>
            </a:extLst>
          </p:cNvPr>
          <p:cNvSpPr>
            <a:spLocks/>
          </p:cNvSpPr>
          <p:nvPr/>
        </p:nvSpPr>
        <p:spPr bwMode="auto">
          <a:xfrm>
            <a:off x="4269193" y="1552760"/>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9">
            <a:extLst>
              <a:ext uri="{FF2B5EF4-FFF2-40B4-BE49-F238E27FC236}">
                <a16:creationId xmlns:a16="http://schemas.microsoft.com/office/drawing/2014/main" id="{89319424-E378-41FF-9BD0-AE2B7DC7EB25}"/>
              </a:ext>
            </a:extLst>
          </p:cNvPr>
          <p:cNvSpPr>
            <a:spLocks/>
          </p:cNvSpPr>
          <p:nvPr/>
        </p:nvSpPr>
        <p:spPr bwMode="auto">
          <a:xfrm>
            <a:off x="5109286" y="1358561"/>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0">
            <a:extLst>
              <a:ext uri="{FF2B5EF4-FFF2-40B4-BE49-F238E27FC236}">
                <a16:creationId xmlns:a16="http://schemas.microsoft.com/office/drawing/2014/main" id="{8C7C4A12-10C9-499D-86D1-E4CFACEBA1CA}"/>
              </a:ext>
            </a:extLst>
          </p:cNvPr>
          <p:cNvSpPr>
            <a:spLocks/>
          </p:cNvSpPr>
          <p:nvPr/>
        </p:nvSpPr>
        <p:spPr bwMode="auto">
          <a:xfrm>
            <a:off x="6178102" y="1175869"/>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1">
            <a:extLst>
              <a:ext uri="{FF2B5EF4-FFF2-40B4-BE49-F238E27FC236}">
                <a16:creationId xmlns:a16="http://schemas.microsoft.com/office/drawing/2014/main" id="{8D65CF5A-1BFE-4358-8A55-77762AA948FE}"/>
              </a:ext>
            </a:extLst>
          </p:cNvPr>
          <p:cNvSpPr>
            <a:spLocks/>
          </p:cNvSpPr>
          <p:nvPr/>
        </p:nvSpPr>
        <p:spPr bwMode="auto">
          <a:xfrm>
            <a:off x="6070214" y="2730904"/>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2">
            <a:extLst>
              <a:ext uri="{FF2B5EF4-FFF2-40B4-BE49-F238E27FC236}">
                <a16:creationId xmlns:a16="http://schemas.microsoft.com/office/drawing/2014/main" id="{F7684E2A-EB7C-4FB6-ACB6-91F7FEE81F74}"/>
              </a:ext>
            </a:extLst>
          </p:cNvPr>
          <p:cNvSpPr>
            <a:spLocks/>
          </p:cNvSpPr>
          <p:nvPr/>
        </p:nvSpPr>
        <p:spPr bwMode="auto">
          <a:xfrm>
            <a:off x="5581119" y="2525196"/>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13">
            <a:extLst>
              <a:ext uri="{FF2B5EF4-FFF2-40B4-BE49-F238E27FC236}">
                <a16:creationId xmlns:a16="http://schemas.microsoft.com/office/drawing/2014/main" id="{A23D2800-A389-4EDF-A100-63FEAF596BB1}"/>
              </a:ext>
            </a:extLst>
          </p:cNvPr>
          <p:cNvSpPr>
            <a:spLocks/>
          </p:cNvSpPr>
          <p:nvPr/>
        </p:nvSpPr>
        <p:spPr bwMode="auto">
          <a:xfrm>
            <a:off x="4600051" y="1846217"/>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4">
            <a:extLst>
              <a:ext uri="{FF2B5EF4-FFF2-40B4-BE49-F238E27FC236}">
                <a16:creationId xmlns:a16="http://schemas.microsoft.com/office/drawing/2014/main" id="{F5B90925-9BDD-47A1-99E3-578F8954B4F2}"/>
              </a:ext>
            </a:extLst>
          </p:cNvPr>
          <p:cNvSpPr>
            <a:spLocks/>
          </p:cNvSpPr>
          <p:nvPr/>
        </p:nvSpPr>
        <p:spPr bwMode="auto">
          <a:xfrm>
            <a:off x="4011698" y="1801623"/>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5">
            <a:extLst>
              <a:ext uri="{FF2B5EF4-FFF2-40B4-BE49-F238E27FC236}">
                <a16:creationId xmlns:a16="http://schemas.microsoft.com/office/drawing/2014/main" id="{08063A37-8D8C-4852-BB82-0484EB461742}"/>
              </a:ext>
            </a:extLst>
          </p:cNvPr>
          <p:cNvSpPr>
            <a:spLocks/>
          </p:cNvSpPr>
          <p:nvPr/>
        </p:nvSpPr>
        <p:spPr bwMode="auto">
          <a:xfrm>
            <a:off x="3111188" y="2414431"/>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16">
            <a:extLst>
              <a:ext uri="{FF2B5EF4-FFF2-40B4-BE49-F238E27FC236}">
                <a16:creationId xmlns:a16="http://schemas.microsoft.com/office/drawing/2014/main" id="{18C3EEE2-16DB-4A94-A06B-0B60A09BB5B8}"/>
              </a:ext>
            </a:extLst>
          </p:cNvPr>
          <p:cNvSpPr>
            <a:spLocks/>
          </p:cNvSpPr>
          <p:nvPr/>
        </p:nvSpPr>
        <p:spPr bwMode="auto">
          <a:xfrm>
            <a:off x="1651094" y="1426171"/>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7">
            <a:extLst>
              <a:ext uri="{FF2B5EF4-FFF2-40B4-BE49-F238E27FC236}">
                <a16:creationId xmlns:a16="http://schemas.microsoft.com/office/drawing/2014/main" id="{C85E3FA8-46EF-4F59-9AFF-980FD889F23E}"/>
              </a:ext>
            </a:extLst>
          </p:cNvPr>
          <p:cNvSpPr>
            <a:spLocks/>
          </p:cNvSpPr>
          <p:nvPr/>
        </p:nvSpPr>
        <p:spPr bwMode="auto">
          <a:xfrm>
            <a:off x="1700004" y="2492111"/>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18">
            <a:extLst>
              <a:ext uri="{FF2B5EF4-FFF2-40B4-BE49-F238E27FC236}">
                <a16:creationId xmlns:a16="http://schemas.microsoft.com/office/drawing/2014/main" id="{84835344-D5E0-472C-8FF3-E71634F9AB9A}"/>
              </a:ext>
            </a:extLst>
          </p:cNvPr>
          <p:cNvSpPr>
            <a:spLocks/>
          </p:cNvSpPr>
          <p:nvPr/>
        </p:nvSpPr>
        <p:spPr bwMode="auto">
          <a:xfrm>
            <a:off x="3501025" y="3585382"/>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19">
            <a:extLst>
              <a:ext uri="{FF2B5EF4-FFF2-40B4-BE49-F238E27FC236}">
                <a16:creationId xmlns:a16="http://schemas.microsoft.com/office/drawing/2014/main" id="{B5F7A299-8105-4F4A-B982-2EFEBFB7D5AB}"/>
              </a:ext>
            </a:extLst>
          </p:cNvPr>
          <p:cNvSpPr>
            <a:spLocks/>
          </p:cNvSpPr>
          <p:nvPr/>
        </p:nvSpPr>
        <p:spPr bwMode="auto">
          <a:xfrm>
            <a:off x="3588775" y="3599767"/>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0">
            <a:extLst>
              <a:ext uri="{FF2B5EF4-FFF2-40B4-BE49-F238E27FC236}">
                <a16:creationId xmlns:a16="http://schemas.microsoft.com/office/drawing/2014/main" id="{904B06B7-4621-45DF-B72F-E4A7EC235A2E}"/>
              </a:ext>
            </a:extLst>
          </p:cNvPr>
          <p:cNvSpPr>
            <a:spLocks/>
          </p:cNvSpPr>
          <p:nvPr/>
        </p:nvSpPr>
        <p:spPr bwMode="auto">
          <a:xfrm>
            <a:off x="4500793" y="3043062"/>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1">
            <a:extLst>
              <a:ext uri="{FF2B5EF4-FFF2-40B4-BE49-F238E27FC236}">
                <a16:creationId xmlns:a16="http://schemas.microsoft.com/office/drawing/2014/main" id="{4BAAB16A-CE52-4EB4-9E12-6632F8F934C0}"/>
              </a:ext>
            </a:extLst>
          </p:cNvPr>
          <p:cNvSpPr>
            <a:spLocks/>
          </p:cNvSpPr>
          <p:nvPr/>
        </p:nvSpPr>
        <p:spPr bwMode="auto">
          <a:xfrm>
            <a:off x="4817267" y="3478932"/>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2">
            <a:extLst>
              <a:ext uri="{FF2B5EF4-FFF2-40B4-BE49-F238E27FC236}">
                <a16:creationId xmlns:a16="http://schemas.microsoft.com/office/drawing/2014/main" id="{C8BD066E-A1B7-4161-A6B0-B43B09AA2D77}"/>
              </a:ext>
            </a:extLst>
          </p:cNvPr>
          <p:cNvSpPr>
            <a:spLocks/>
          </p:cNvSpPr>
          <p:nvPr/>
        </p:nvSpPr>
        <p:spPr bwMode="auto">
          <a:xfrm>
            <a:off x="3923949" y="4301763"/>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3">
            <a:extLst>
              <a:ext uri="{FF2B5EF4-FFF2-40B4-BE49-F238E27FC236}">
                <a16:creationId xmlns:a16="http://schemas.microsoft.com/office/drawing/2014/main" id="{794052A2-264A-47CF-AF2D-75F6E4BCE67C}"/>
              </a:ext>
            </a:extLst>
          </p:cNvPr>
          <p:cNvSpPr>
            <a:spLocks/>
          </p:cNvSpPr>
          <p:nvPr/>
        </p:nvSpPr>
        <p:spPr bwMode="auto">
          <a:xfrm>
            <a:off x="2679633" y="3975220"/>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4">
            <a:extLst>
              <a:ext uri="{FF2B5EF4-FFF2-40B4-BE49-F238E27FC236}">
                <a16:creationId xmlns:a16="http://schemas.microsoft.com/office/drawing/2014/main" id="{57F10225-CA29-4738-A316-01723AF6F30C}"/>
              </a:ext>
            </a:extLst>
          </p:cNvPr>
          <p:cNvSpPr>
            <a:spLocks/>
          </p:cNvSpPr>
          <p:nvPr/>
        </p:nvSpPr>
        <p:spPr bwMode="auto">
          <a:xfrm>
            <a:off x="1225294" y="3169651"/>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5">
            <a:extLst>
              <a:ext uri="{FF2B5EF4-FFF2-40B4-BE49-F238E27FC236}">
                <a16:creationId xmlns:a16="http://schemas.microsoft.com/office/drawing/2014/main" id="{EBCD3443-2C5A-4208-9198-0A91F2353936}"/>
              </a:ext>
            </a:extLst>
          </p:cNvPr>
          <p:cNvSpPr>
            <a:spLocks/>
          </p:cNvSpPr>
          <p:nvPr/>
        </p:nvSpPr>
        <p:spPr bwMode="auto">
          <a:xfrm>
            <a:off x="1192208" y="3720603"/>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6">
            <a:extLst>
              <a:ext uri="{FF2B5EF4-FFF2-40B4-BE49-F238E27FC236}">
                <a16:creationId xmlns:a16="http://schemas.microsoft.com/office/drawing/2014/main" id="{45CF2976-9B6F-48DE-8C1B-5533B827405B}"/>
              </a:ext>
            </a:extLst>
          </p:cNvPr>
          <p:cNvSpPr>
            <a:spLocks/>
          </p:cNvSpPr>
          <p:nvPr/>
        </p:nvSpPr>
        <p:spPr bwMode="auto">
          <a:xfrm>
            <a:off x="1964691" y="4336287"/>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7">
            <a:extLst>
              <a:ext uri="{FF2B5EF4-FFF2-40B4-BE49-F238E27FC236}">
                <a16:creationId xmlns:a16="http://schemas.microsoft.com/office/drawing/2014/main" id="{7899B8C8-F22B-41C7-B2F6-0BEDCBAE7CEC}"/>
              </a:ext>
            </a:extLst>
          </p:cNvPr>
          <p:cNvSpPr>
            <a:spLocks/>
          </p:cNvSpPr>
          <p:nvPr/>
        </p:nvSpPr>
        <p:spPr bwMode="auto">
          <a:xfrm>
            <a:off x="2422139" y="4326218"/>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8">
            <a:extLst>
              <a:ext uri="{FF2B5EF4-FFF2-40B4-BE49-F238E27FC236}">
                <a16:creationId xmlns:a16="http://schemas.microsoft.com/office/drawing/2014/main" id="{8407E627-736F-4CC6-B101-EF3B02B1DBFF}"/>
              </a:ext>
            </a:extLst>
          </p:cNvPr>
          <p:cNvSpPr>
            <a:spLocks/>
          </p:cNvSpPr>
          <p:nvPr/>
        </p:nvSpPr>
        <p:spPr bwMode="auto">
          <a:xfrm>
            <a:off x="2147382" y="4530487"/>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9">
            <a:extLst>
              <a:ext uri="{FF2B5EF4-FFF2-40B4-BE49-F238E27FC236}">
                <a16:creationId xmlns:a16="http://schemas.microsoft.com/office/drawing/2014/main" id="{EE97030A-1F8F-49BB-B4FA-F2F44019CD33}"/>
              </a:ext>
            </a:extLst>
          </p:cNvPr>
          <p:cNvSpPr>
            <a:spLocks/>
          </p:cNvSpPr>
          <p:nvPr/>
        </p:nvSpPr>
        <p:spPr bwMode="auto">
          <a:xfrm>
            <a:off x="2507011" y="4619675"/>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30">
            <a:extLst>
              <a:ext uri="{FF2B5EF4-FFF2-40B4-BE49-F238E27FC236}">
                <a16:creationId xmlns:a16="http://schemas.microsoft.com/office/drawing/2014/main" id="{DD1671B8-2E6F-4F9E-BF47-73F3879302CB}"/>
              </a:ext>
            </a:extLst>
          </p:cNvPr>
          <p:cNvSpPr>
            <a:spLocks/>
          </p:cNvSpPr>
          <p:nvPr/>
        </p:nvSpPr>
        <p:spPr bwMode="auto">
          <a:xfrm>
            <a:off x="3419030" y="5064176"/>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31">
            <a:extLst>
              <a:ext uri="{FF2B5EF4-FFF2-40B4-BE49-F238E27FC236}">
                <a16:creationId xmlns:a16="http://schemas.microsoft.com/office/drawing/2014/main" id="{6BC81F41-944F-40EC-9338-A7FEC79878A1}"/>
              </a:ext>
            </a:extLst>
          </p:cNvPr>
          <p:cNvSpPr>
            <a:spLocks/>
          </p:cNvSpPr>
          <p:nvPr/>
        </p:nvSpPr>
        <p:spPr bwMode="auto">
          <a:xfrm>
            <a:off x="3587336" y="4892993"/>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32">
            <a:extLst>
              <a:ext uri="{FF2B5EF4-FFF2-40B4-BE49-F238E27FC236}">
                <a16:creationId xmlns:a16="http://schemas.microsoft.com/office/drawing/2014/main" id="{B7F81EBC-AA3E-41A2-B437-A37325B391F2}"/>
              </a:ext>
            </a:extLst>
          </p:cNvPr>
          <p:cNvSpPr>
            <a:spLocks/>
          </p:cNvSpPr>
          <p:nvPr/>
        </p:nvSpPr>
        <p:spPr bwMode="auto">
          <a:xfrm>
            <a:off x="3928264" y="5065614"/>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3">
            <a:extLst>
              <a:ext uri="{FF2B5EF4-FFF2-40B4-BE49-F238E27FC236}">
                <a16:creationId xmlns:a16="http://schemas.microsoft.com/office/drawing/2014/main" id="{EACB1CD3-4AC5-4D75-98A6-0373722CCDE5}"/>
              </a:ext>
            </a:extLst>
          </p:cNvPr>
          <p:cNvSpPr>
            <a:spLocks noEditPoints="1"/>
          </p:cNvSpPr>
          <p:nvPr/>
        </p:nvSpPr>
        <p:spPr bwMode="auto">
          <a:xfrm>
            <a:off x="4099448" y="5010951"/>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4">
            <a:extLst>
              <a:ext uri="{FF2B5EF4-FFF2-40B4-BE49-F238E27FC236}">
                <a16:creationId xmlns:a16="http://schemas.microsoft.com/office/drawing/2014/main" id="{9C671AC9-190B-497B-841F-D5A7C2F43A8F}"/>
              </a:ext>
            </a:extLst>
          </p:cNvPr>
          <p:cNvSpPr>
            <a:spLocks noEditPoints="1"/>
          </p:cNvSpPr>
          <p:nvPr/>
        </p:nvSpPr>
        <p:spPr bwMode="auto">
          <a:xfrm>
            <a:off x="3883670" y="5784872"/>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35">
            <a:extLst>
              <a:ext uri="{FF2B5EF4-FFF2-40B4-BE49-F238E27FC236}">
                <a16:creationId xmlns:a16="http://schemas.microsoft.com/office/drawing/2014/main" id="{341544CC-CD03-4250-9490-9477663572F2}"/>
              </a:ext>
            </a:extLst>
          </p:cNvPr>
          <p:cNvSpPr>
            <a:spLocks/>
          </p:cNvSpPr>
          <p:nvPr/>
        </p:nvSpPr>
        <p:spPr bwMode="auto">
          <a:xfrm>
            <a:off x="3705294" y="5489976"/>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36">
            <a:extLst>
              <a:ext uri="{FF2B5EF4-FFF2-40B4-BE49-F238E27FC236}">
                <a16:creationId xmlns:a16="http://schemas.microsoft.com/office/drawing/2014/main" id="{1A8B69D1-9B2C-4FCB-B7BB-3D24E2648FE0}"/>
              </a:ext>
            </a:extLst>
          </p:cNvPr>
          <p:cNvSpPr>
            <a:spLocks/>
          </p:cNvSpPr>
          <p:nvPr/>
        </p:nvSpPr>
        <p:spPr bwMode="auto">
          <a:xfrm>
            <a:off x="3421907" y="5548956"/>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37">
            <a:extLst>
              <a:ext uri="{FF2B5EF4-FFF2-40B4-BE49-F238E27FC236}">
                <a16:creationId xmlns:a16="http://schemas.microsoft.com/office/drawing/2014/main" id="{2C8770DD-6916-496D-B083-D5AE477310E3}"/>
              </a:ext>
            </a:extLst>
          </p:cNvPr>
          <p:cNvSpPr>
            <a:spLocks noEditPoints="1"/>
          </p:cNvSpPr>
          <p:nvPr/>
        </p:nvSpPr>
        <p:spPr bwMode="auto">
          <a:xfrm>
            <a:off x="3286686" y="5666914"/>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38">
            <a:extLst>
              <a:ext uri="{FF2B5EF4-FFF2-40B4-BE49-F238E27FC236}">
                <a16:creationId xmlns:a16="http://schemas.microsoft.com/office/drawing/2014/main" id="{98E76817-FF69-42A2-970F-22E26E3E496F}"/>
              </a:ext>
            </a:extLst>
          </p:cNvPr>
          <p:cNvSpPr>
            <a:spLocks noEditPoints="1"/>
          </p:cNvSpPr>
          <p:nvPr/>
        </p:nvSpPr>
        <p:spPr bwMode="auto">
          <a:xfrm>
            <a:off x="2711280" y="5863990"/>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9">
            <a:extLst>
              <a:ext uri="{FF2B5EF4-FFF2-40B4-BE49-F238E27FC236}">
                <a16:creationId xmlns:a16="http://schemas.microsoft.com/office/drawing/2014/main" id="{6C0D4C3A-1382-477D-9C6B-D909CF055720}"/>
              </a:ext>
            </a:extLst>
          </p:cNvPr>
          <p:cNvSpPr>
            <a:spLocks noEditPoints="1"/>
          </p:cNvSpPr>
          <p:nvPr/>
        </p:nvSpPr>
        <p:spPr bwMode="auto">
          <a:xfrm>
            <a:off x="2485433" y="5233921"/>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0">
            <a:extLst>
              <a:ext uri="{FF2B5EF4-FFF2-40B4-BE49-F238E27FC236}">
                <a16:creationId xmlns:a16="http://schemas.microsoft.com/office/drawing/2014/main" id="{0BCA000D-985A-4270-967E-1F592DFB6225}"/>
              </a:ext>
            </a:extLst>
          </p:cNvPr>
          <p:cNvSpPr>
            <a:spLocks noEditPoints="1"/>
          </p:cNvSpPr>
          <p:nvPr/>
        </p:nvSpPr>
        <p:spPr bwMode="auto">
          <a:xfrm>
            <a:off x="1215224" y="5123155"/>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1">
            <a:extLst>
              <a:ext uri="{FF2B5EF4-FFF2-40B4-BE49-F238E27FC236}">
                <a16:creationId xmlns:a16="http://schemas.microsoft.com/office/drawing/2014/main" id="{86CF0932-DD8B-4674-A201-5890597EAE54}"/>
              </a:ext>
            </a:extLst>
          </p:cNvPr>
          <p:cNvSpPr>
            <a:spLocks/>
          </p:cNvSpPr>
          <p:nvPr/>
        </p:nvSpPr>
        <p:spPr bwMode="auto">
          <a:xfrm>
            <a:off x="1202278" y="4415405"/>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chemeClr val="accent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TextBox 83">
            <a:extLst>
              <a:ext uri="{FF2B5EF4-FFF2-40B4-BE49-F238E27FC236}">
                <a16:creationId xmlns:a16="http://schemas.microsoft.com/office/drawing/2014/main" id="{7B02A305-F286-4B7E-896B-C62B226EC108}"/>
              </a:ext>
            </a:extLst>
          </p:cNvPr>
          <p:cNvSpPr txBox="1"/>
          <p:nvPr/>
        </p:nvSpPr>
        <p:spPr>
          <a:xfrm>
            <a:off x="5316186" y="4102278"/>
            <a:ext cx="773442" cy="307777"/>
          </a:xfrm>
          <a:prstGeom prst="rect">
            <a:avLst/>
          </a:prstGeom>
          <a:noFill/>
        </p:spPr>
        <p:txBody>
          <a:bodyPr wrap="square" rtlCol="0">
            <a:spAutoFit/>
          </a:bodyPr>
          <a:lstStyle/>
          <a:p>
            <a:r>
              <a:rPr lang="en-US" sz="1400" dirty="0">
                <a:solidFill>
                  <a:schemeClr val="bg1"/>
                </a:solidFill>
              </a:rPr>
              <a:t>Taraba</a:t>
            </a:r>
            <a:endParaRPr lang="en-US" sz="1600" dirty="0">
              <a:solidFill>
                <a:schemeClr val="bg1"/>
              </a:solidFill>
            </a:endParaRPr>
          </a:p>
        </p:txBody>
      </p:sp>
      <p:sp>
        <p:nvSpPr>
          <p:cNvPr id="85" name="TextBox 84">
            <a:extLst>
              <a:ext uri="{FF2B5EF4-FFF2-40B4-BE49-F238E27FC236}">
                <a16:creationId xmlns:a16="http://schemas.microsoft.com/office/drawing/2014/main" id="{93369F28-B19B-4F40-99A5-B00DDB36FA70}"/>
              </a:ext>
            </a:extLst>
          </p:cNvPr>
          <p:cNvSpPr txBox="1"/>
          <p:nvPr/>
        </p:nvSpPr>
        <p:spPr>
          <a:xfrm>
            <a:off x="4786338" y="3589169"/>
            <a:ext cx="889722" cy="307777"/>
          </a:xfrm>
          <a:prstGeom prst="rect">
            <a:avLst/>
          </a:prstGeom>
          <a:noFill/>
        </p:spPr>
        <p:txBody>
          <a:bodyPr wrap="square" rtlCol="0">
            <a:spAutoFit/>
          </a:bodyPr>
          <a:lstStyle/>
          <a:p>
            <a:r>
              <a:rPr lang="en-US" sz="1400" dirty="0">
                <a:solidFill>
                  <a:schemeClr val="bg1"/>
                </a:solidFill>
              </a:rPr>
              <a:t>Plateau</a:t>
            </a:r>
            <a:endParaRPr lang="en-US" sz="1600" dirty="0">
              <a:solidFill>
                <a:schemeClr val="bg1"/>
              </a:solidFill>
            </a:endParaRPr>
          </a:p>
        </p:txBody>
      </p:sp>
      <p:sp>
        <p:nvSpPr>
          <p:cNvPr id="86" name="TextBox 85">
            <a:extLst>
              <a:ext uri="{FF2B5EF4-FFF2-40B4-BE49-F238E27FC236}">
                <a16:creationId xmlns:a16="http://schemas.microsoft.com/office/drawing/2014/main" id="{38C0DAD2-7C9B-47BA-B4C3-210E82C7F742}"/>
              </a:ext>
            </a:extLst>
          </p:cNvPr>
          <p:cNvSpPr txBox="1"/>
          <p:nvPr/>
        </p:nvSpPr>
        <p:spPr>
          <a:xfrm>
            <a:off x="6279014" y="3299464"/>
            <a:ext cx="1347889" cy="307777"/>
          </a:xfrm>
          <a:prstGeom prst="rect">
            <a:avLst/>
          </a:prstGeom>
          <a:noFill/>
        </p:spPr>
        <p:txBody>
          <a:bodyPr wrap="square" rtlCol="0">
            <a:spAutoFit/>
          </a:bodyPr>
          <a:lstStyle/>
          <a:p>
            <a:r>
              <a:rPr lang="en-US" sz="1400" dirty="0">
                <a:solidFill>
                  <a:schemeClr val="bg1"/>
                </a:solidFill>
              </a:rPr>
              <a:t>Adamawa</a:t>
            </a:r>
          </a:p>
        </p:txBody>
      </p:sp>
      <p:sp>
        <p:nvSpPr>
          <p:cNvPr id="87" name="TextBox 86">
            <a:extLst>
              <a:ext uri="{FF2B5EF4-FFF2-40B4-BE49-F238E27FC236}">
                <a16:creationId xmlns:a16="http://schemas.microsoft.com/office/drawing/2014/main" id="{65881807-57D8-4DEF-9C02-6C6958521E3F}"/>
              </a:ext>
            </a:extLst>
          </p:cNvPr>
          <p:cNvSpPr txBox="1"/>
          <p:nvPr/>
        </p:nvSpPr>
        <p:spPr>
          <a:xfrm>
            <a:off x="4819022" y="2887701"/>
            <a:ext cx="889722" cy="307777"/>
          </a:xfrm>
          <a:prstGeom prst="rect">
            <a:avLst/>
          </a:prstGeom>
          <a:noFill/>
        </p:spPr>
        <p:txBody>
          <a:bodyPr wrap="square" rtlCol="0">
            <a:spAutoFit/>
          </a:bodyPr>
          <a:lstStyle/>
          <a:p>
            <a:r>
              <a:rPr lang="en-US" sz="1400" dirty="0">
                <a:solidFill>
                  <a:schemeClr val="bg1"/>
                </a:solidFill>
              </a:rPr>
              <a:t>Bauchi</a:t>
            </a:r>
            <a:endParaRPr lang="en-US" sz="1600" dirty="0">
              <a:solidFill>
                <a:schemeClr val="bg1"/>
              </a:solidFill>
            </a:endParaRPr>
          </a:p>
        </p:txBody>
      </p:sp>
      <p:sp>
        <p:nvSpPr>
          <p:cNvPr id="88" name="TextBox 87">
            <a:extLst>
              <a:ext uri="{FF2B5EF4-FFF2-40B4-BE49-F238E27FC236}">
                <a16:creationId xmlns:a16="http://schemas.microsoft.com/office/drawing/2014/main" id="{BB168A4D-A4D0-4DD6-B83B-5136F04AF19C}"/>
              </a:ext>
            </a:extLst>
          </p:cNvPr>
          <p:cNvSpPr txBox="1"/>
          <p:nvPr/>
        </p:nvSpPr>
        <p:spPr>
          <a:xfrm>
            <a:off x="5536525" y="2716099"/>
            <a:ext cx="773442" cy="307777"/>
          </a:xfrm>
          <a:prstGeom prst="rect">
            <a:avLst/>
          </a:prstGeom>
          <a:noFill/>
        </p:spPr>
        <p:txBody>
          <a:bodyPr wrap="square" rtlCol="0">
            <a:spAutoFit/>
          </a:bodyPr>
          <a:lstStyle/>
          <a:p>
            <a:r>
              <a:rPr lang="en-US" sz="1400" dirty="0">
                <a:solidFill>
                  <a:schemeClr val="bg1"/>
                </a:solidFill>
              </a:rPr>
              <a:t>Gombe</a:t>
            </a:r>
            <a:endParaRPr lang="en-US" sz="1600" dirty="0">
              <a:solidFill>
                <a:schemeClr val="bg1"/>
              </a:solidFill>
            </a:endParaRPr>
          </a:p>
        </p:txBody>
      </p:sp>
      <p:sp>
        <p:nvSpPr>
          <p:cNvPr id="89" name="TextBox 88">
            <a:extLst>
              <a:ext uri="{FF2B5EF4-FFF2-40B4-BE49-F238E27FC236}">
                <a16:creationId xmlns:a16="http://schemas.microsoft.com/office/drawing/2014/main" id="{578ED7F1-BD4B-4416-92C5-22A3504E054B}"/>
              </a:ext>
            </a:extLst>
          </p:cNvPr>
          <p:cNvSpPr txBox="1"/>
          <p:nvPr/>
        </p:nvSpPr>
        <p:spPr>
          <a:xfrm>
            <a:off x="6823996" y="1981550"/>
            <a:ext cx="773442" cy="307777"/>
          </a:xfrm>
          <a:prstGeom prst="rect">
            <a:avLst/>
          </a:prstGeom>
          <a:noFill/>
        </p:spPr>
        <p:txBody>
          <a:bodyPr wrap="square" rtlCol="0">
            <a:spAutoFit/>
          </a:bodyPr>
          <a:lstStyle/>
          <a:p>
            <a:r>
              <a:rPr lang="en-US" sz="1400" dirty="0" err="1">
                <a:solidFill>
                  <a:schemeClr val="bg1"/>
                </a:solidFill>
              </a:rPr>
              <a:t>Borno</a:t>
            </a:r>
            <a:endParaRPr lang="en-US" sz="1600" dirty="0">
              <a:solidFill>
                <a:schemeClr val="bg1"/>
              </a:solidFill>
            </a:endParaRPr>
          </a:p>
        </p:txBody>
      </p:sp>
      <p:sp>
        <p:nvSpPr>
          <p:cNvPr id="90" name="TextBox 89">
            <a:extLst>
              <a:ext uri="{FF2B5EF4-FFF2-40B4-BE49-F238E27FC236}">
                <a16:creationId xmlns:a16="http://schemas.microsoft.com/office/drawing/2014/main" id="{E7C7D7BC-8E00-4B30-8AAE-AF2F22DA8C9A}"/>
              </a:ext>
            </a:extLst>
          </p:cNvPr>
          <p:cNvSpPr txBox="1"/>
          <p:nvPr/>
        </p:nvSpPr>
        <p:spPr>
          <a:xfrm>
            <a:off x="5804090" y="1736955"/>
            <a:ext cx="773442" cy="307777"/>
          </a:xfrm>
          <a:prstGeom prst="rect">
            <a:avLst/>
          </a:prstGeom>
          <a:noFill/>
        </p:spPr>
        <p:txBody>
          <a:bodyPr wrap="square" rtlCol="0">
            <a:spAutoFit/>
          </a:bodyPr>
          <a:lstStyle/>
          <a:p>
            <a:r>
              <a:rPr lang="en-US" sz="1400" dirty="0" err="1">
                <a:solidFill>
                  <a:schemeClr val="bg1"/>
                </a:solidFill>
              </a:rPr>
              <a:t>Yobe</a:t>
            </a:r>
            <a:endParaRPr lang="en-US" sz="1600" dirty="0">
              <a:solidFill>
                <a:schemeClr val="bg1"/>
              </a:solidFill>
            </a:endParaRPr>
          </a:p>
        </p:txBody>
      </p:sp>
      <p:sp>
        <p:nvSpPr>
          <p:cNvPr id="91" name="TextBox 90">
            <a:extLst>
              <a:ext uri="{FF2B5EF4-FFF2-40B4-BE49-F238E27FC236}">
                <a16:creationId xmlns:a16="http://schemas.microsoft.com/office/drawing/2014/main" id="{1E138597-1349-421A-99DC-19DD0657E1B5}"/>
              </a:ext>
            </a:extLst>
          </p:cNvPr>
          <p:cNvSpPr txBox="1"/>
          <p:nvPr/>
        </p:nvSpPr>
        <p:spPr>
          <a:xfrm>
            <a:off x="4754932" y="1736954"/>
            <a:ext cx="773442" cy="307777"/>
          </a:xfrm>
          <a:prstGeom prst="rect">
            <a:avLst/>
          </a:prstGeom>
          <a:noFill/>
        </p:spPr>
        <p:txBody>
          <a:bodyPr wrap="square" rtlCol="0">
            <a:spAutoFit/>
          </a:bodyPr>
          <a:lstStyle/>
          <a:p>
            <a:r>
              <a:rPr lang="en-US" sz="1400" dirty="0">
                <a:solidFill>
                  <a:schemeClr val="bg1"/>
                </a:solidFill>
              </a:rPr>
              <a:t>Jigawa</a:t>
            </a:r>
            <a:endParaRPr lang="en-US" sz="1600" dirty="0">
              <a:solidFill>
                <a:schemeClr val="bg1"/>
              </a:solidFill>
            </a:endParaRPr>
          </a:p>
        </p:txBody>
      </p:sp>
      <p:sp>
        <p:nvSpPr>
          <p:cNvPr id="92" name="TextBox 91">
            <a:extLst>
              <a:ext uri="{FF2B5EF4-FFF2-40B4-BE49-F238E27FC236}">
                <a16:creationId xmlns:a16="http://schemas.microsoft.com/office/drawing/2014/main" id="{DF9554F5-7700-49C9-B4CE-156A8C3D1933}"/>
              </a:ext>
            </a:extLst>
          </p:cNvPr>
          <p:cNvSpPr txBox="1"/>
          <p:nvPr/>
        </p:nvSpPr>
        <p:spPr>
          <a:xfrm>
            <a:off x="4218638" y="2083573"/>
            <a:ext cx="773442" cy="307777"/>
          </a:xfrm>
          <a:prstGeom prst="rect">
            <a:avLst/>
          </a:prstGeom>
          <a:noFill/>
        </p:spPr>
        <p:txBody>
          <a:bodyPr wrap="square" rtlCol="0">
            <a:spAutoFit/>
          </a:bodyPr>
          <a:lstStyle/>
          <a:p>
            <a:r>
              <a:rPr lang="en-US" sz="1400" dirty="0">
                <a:solidFill>
                  <a:schemeClr val="bg1"/>
                </a:solidFill>
              </a:rPr>
              <a:t>Kano</a:t>
            </a:r>
            <a:endParaRPr lang="en-US" sz="1600" dirty="0">
              <a:solidFill>
                <a:schemeClr val="bg1"/>
              </a:solidFill>
            </a:endParaRPr>
          </a:p>
        </p:txBody>
      </p:sp>
      <p:sp>
        <p:nvSpPr>
          <p:cNvPr id="93" name="TextBox 92">
            <a:extLst>
              <a:ext uri="{FF2B5EF4-FFF2-40B4-BE49-F238E27FC236}">
                <a16:creationId xmlns:a16="http://schemas.microsoft.com/office/drawing/2014/main" id="{F3E58900-ACC8-41CB-8819-29354ABA8220}"/>
              </a:ext>
            </a:extLst>
          </p:cNvPr>
          <p:cNvSpPr txBox="1"/>
          <p:nvPr/>
        </p:nvSpPr>
        <p:spPr>
          <a:xfrm>
            <a:off x="3608453" y="1541602"/>
            <a:ext cx="773442" cy="307777"/>
          </a:xfrm>
          <a:prstGeom prst="rect">
            <a:avLst/>
          </a:prstGeom>
          <a:noFill/>
        </p:spPr>
        <p:txBody>
          <a:bodyPr wrap="square" rtlCol="0">
            <a:spAutoFit/>
          </a:bodyPr>
          <a:lstStyle/>
          <a:p>
            <a:r>
              <a:rPr lang="en-US" sz="1400" dirty="0">
                <a:solidFill>
                  <a:schemeClr val="bg1"/>
                </a:solidFill>
              </a:rPr>
              <a:t>Katsina</a:t>
            </a:r>
            <a:endParaRPr lang="en-US" sz="1600" dirty="0">
              <a:solidFill>
                <a:schemeClr val="bg1"/>
              </a:solidFill>
            </a:endParaRPr>
          </a:p>
        </p:txBody>
      </p:sp>
      <p:sp>
        <p:nvSpPr>
          <p:cNvPr id="94" name="TextBox 93">
            <a:extLst>
              <a:ext uri="{FF2B5EF4-FFF2-40B4-BE49-F238E27FC236}">
                <a16:creationId xmlns:a16="http://schemas.microsoft.com/office/drawing/2014/main" id="{C7506EC1-250C-4A5F-B0DE-F0F6B1CBA8E6}"/>
              </a:ext>
            </a:extLst>
          </p:cNvPr>
          <p:cNvSpPr txBox="1"/>
          <p:nvPr/>
        </p:nvSpPr>
        <p:spPr>
          <a:xfrm>
            <a:off x="2847107" y="1955142"/>
            <a:ext cx="773442" cy="307777"/>
          </a:xfrm>
          <a:prstGeom prst="rect">
            <a:avLst/>
          </a:prstGeom>
          <a:noFill/>
        </p:spPr>
        <p:txBody>
          <a:bodyPr wrap="square" rtlCol="0">
            <a:spAutoFit/>
          </a:bodyPr>
          <a:lstStyle/>
          <a:p>
            <a:r>
              <a:rPr lang="en-US" sz="1400" dirty="0">
                <a:solidFill>
                  <a:schemeClr val="bg1"/>
                </a:solidFill>
              </a:rPr>
              <a:t>Zamfara</a:t>
            </a:r>
            <a:endParaRPr lang="en-US" sz="1600" dirty="0">
              <a:solidFill>
                <a:schemeClr val="bg1"/>
              </a:solidFill>
            </a:endParaRPr>
          </a:p>
        </p:txBody>
      </p:sp>
      <p:sp>
        <p:nvSpPr>
          <p:cNvPr id="95" name="TextBox 94">
            <a:extLst>
              <a:ext uri="{FF2B5EF4-FFF2-40B4-BE49-F238E27FC236}">
                <a16:creationId xmlns:a16="http://schemas.microsoft.com/office/drawing/2014/main" id="{954D5AF3-BC68-4CDF-B4BD-3156BE6C9926}"/>
              </a:ext>
            </a:extLst>
          </p:cNvPr>
          <p:cNvSpPr txBox="1"/>
          <p:nvPr/>
        </p:nvSpPr>
        <p:spPr>
          <a:xfrm>
            <a:off x="3670771" y="2687781"/>
            <a:ext cx="773442" cy="307777"/>
          </a:xfrm>
          <a:prstGeom prst="rect">
            <a:avLst/>
          </a:prstGeom>
          <a:noFill/>
        </p:spPr>
        <p:txBody>
          <a:bodyPr wrap="square" rtlCol="0">
            <a:spAutoFit/>
          </a:bodyPr>
          <a:lstStyle/>
          <a:p>
            <a:r>
              <a:rPr lang="en-US" sz="1400" dirty="0">
                <a:solidFill>
                  <a:schemeClr val="bg1"/>
                </a:solidFill>
              </a:rPr>
              <a:t>Kaduna</a:t>
            </a:r>
            <a:endParaRPr lang="en-US" sz="1600" dirty="0">
              <a:solidFill>
                <a:schemeClr val="bg1"/>
              </a:solidFill>
            </a:endParaRPr>
          </a:p>
        </p:txBody>
      </p:sp>
      <p:sp>
        <p:nvSpPr>
          <p:cNvPr id="96" name="TextBox 95">
            <a:extLst>
              <a:ext uri="{FF2B5EF4-FFF2-40B4-BE49-F238E27FC236}">
                <a16:creationId xmlns:a16="http://schemas.microsoft.com/office/drawing/2014/main" id="{BB2A3030-CE49-4EB5-86FA-2CF0DA72C6F9}"/>
              </a:ext>
            </a:extLst>
          </p:cNvPr>
          <p:cNvSpPr txBox="1"/>
          <p:nvPr/>
        </p:nvSpPr>
        <p:spPr>
          <a:xfrm>
            <a:off x="3881641" y="3943573"/>
            <a:ext cx="991448" cy="307777"/>
          </a:xfrm>
          <a:prstGeom prst="rect">
            <a:avLst/>
          </a:prstGeom>
          <a:noFill/>
        </p:spPr>
        <p:txBody>
          <a:bodyPr wrap="square" rtlCol="0">
            <a:spAutoFit/>
          </a:bodyPr>
          <a:lstStyle/>
          <a:p>
            <a:r>
              <a:rPr lang="en-US" sz="1400" dirty="0">
                <a:solidFill>
                  <a:schemeClr val="bg1"/>
                </a:solidFill>
              </a:rPr>
              <a:t>Nasarawa</a:t>
            </a:r>
            <a:endParaRPr lang="en-US" sz="1600" dirty="0">
              <a:solidFill>
                <a:schemeClr val="bg1"/>
              </a:solidFill>
            </a:endParaRPr>
          </a:p>
        </p:txBody>
      </p:sp>
      <p:sp>
        <p:nvSpPr>
          <p:cNvPr id="97" name="TextBox 96">
            <a:extLst>
              <a:ext uri="{FF2B5EF4-FFF2-40B4-BE49-F238E27FC236}">
                <a16:creationId xmlns:a16="http://schemas.microsoft.com/office/drawing/2014/main" id="{74115E52-9B0F-4561-86C3-117298314563}"/>
              </a:ext>
            </a:extLst>
          </p:cNvPr>
          <p:cNvSpPr txBox="1"/>
          <p:nvPr/>
        </p:nvSpPr>
        <p:spPr>
          <a:xfrm>
            <a:off x="2535143" y="3090598"/>
            <a:ext cx="773442" cy="307777"/>
          </a:xfrm>
          <a:prstGeom prst="rect">
            <a:avLst/>
          </a:prstGeom>
          <a:noFill/>
        </p:spPr>
        <p:txBody>
          <a:bodyPr wrap="square" rtlCol="0">
            <a:spAutoFit/>
          </a:bodyPr>
          <a:lstStyle/>
          <a:p>
            <a:r>
              <a:rPr lang="en-US" sz="1400" dirty="0">
                <a:solidFill>
                  <a:schemeClr val="bg1"/>
                </a:solidFill>
              </a:rPr>
              <a:t>Niger</a:t>
            </a:r>
            <a:endParaRPr lang="en-US" sz="1600" dirty="0">
              <a:solidFill>
                <a:schemeClr val="bg1"/>
              </a:solidFill>
            </a:endParaRPr>
          </a:p>
        </p:txBody>
      </p:sp>
      <p:sp>
        <p:nvSpPr>
          <p:cNvPr id="98" name="TextBox 97">
            <a:extLst>
              <a:ext uri="{FF2B5EF4-FFF2-40B4-BE49-F238E27FC236}">
                <a16:creationId xmlns:a16="http://schemas.microsoft.com/office/drawing/2014/main" id="{7505ACFC-41DF-4AFE-AD4E-A498ED8838E5}"/>
              </a:ext>
            </a:extLst>
          </p:cNvPr>
          <p:cNvSpPr txBox="1"/>
          <p:nvPr/>
        </p:nvSpPr>
        <p:spPr>
          <a:xfrm>
            <a:off x="2344692" y="1272282"/>
            <a:ext cx="773442" cy="307777"/>
          </a:xfrm>
          <a:prstGeom prst="rect">
            <a:avLst/>
          </a:prstGeom>
          <a:noFill/>
        </p:spPr>
        <p:txBody>
          <a:bodyPr wrap="square" rtlCol="0">
            <a:spAutoFit/>
          </a:bodyPr>
          <a:lstStyle/>
          <a:p>
            <a:r>
              <a:rPr lang="en-US" sz="1400" dirty="0">
                <a:solidFill>
                  <a:schemeClr val="bg1"/>
                </a:solidFill>
              </a:rPr>
              <a:t>Sokoto</a:t>
            </a:r>
            <a:endParaRPr lang="en-US" sz="1600" dirty="0">
              <a:solidFill>
                <a:schemeClr val="bg1"/>
              </a:solidFill>
            </a:endParaRPr>
          </a:p>
        </p:txBody>
      </p:sp>
      <p:sp>
        <p:nvSpPr>
          <p:cNvPr id="99" name="TextBox 98">
            <a:extLst>
              <a:ext uri="{FF2B5EF4-FFF2-40B4-BE49-F238E27FC236}">
                <a16:creationId xmlns:a16="http://schemas.microsoft.com/office/drawing/2014/main" id="{8FA26313-F007-4756-8902-22FAE15A3181}"/>
              </a:ext>
            </a:extLst>
          </p:cNvPr>
          <p:cNvSpPr txBox="1"/>
          <p:nvPr/>
        </p:nvSpPr>
        <p:spPr>
          <a:xfrm>
            <a:off x="1659012" y="2318511"/>
            <a:ext cx="773442" cy="307777"/>
          </a:xfrm>
          <a:prstGeom prst="rect">
            <a:avLst/>
          </a:prstGeom>
          <a:noFill/>
        </p:spPr>
        <p:txBody>
          <a:bodyPr wrap="square" rtlCol="0">
            <a:spAutoFit/>
          </a:bodyPr>
          <a:lstStyle/>
          <a:p>
            <a:r>
              <a:rPr lang="en-US" sz="1400" dirty="0">
                <a:solidFill>
                  <a:schemeClr val="bg1"/>
                </a:solidFill>
              </a:rPr>
              <a:t>Kebbi</a:t>
            </a:r>
            <a:endParaRPr lang="en-US" sz="1600" dirty="0">
              <a:solidFill>
                <a:schemeClr val="bg1"/>
              </a:solidFill>
            </a:endParaRPr>
          </a:p>
        </p:txBody>
      </p:sp>
      <p:sp>
        <p:nvSpPr>
          <p:cNvPr id="100" name="TextBox 99">
            <a:extLst>
              <a:ext uri="{FF2B5EF4-FFF2-40B4-BE49-F238E27FC236}">
                <a16:creationId xmlns:a16="http://schemas.microsoft.com/office/drawing/2014/main" id="{1D0BBD72-E166-4439-ABCC-F88A110F526D}"/>
              </a:ext>
            </a:extLst>
          </p:cNvPr>
          <p:cNvSpPr txBox="1"/>
          <p:nvPr/>
        </p:nvSpPr>
        <p:spPr>
          <a:xfrm>
            <a:off x="578362" y="2822186"/>
            <a:ext cx="1130180" cy="307777"/>
          </a:xfrm>
          <a:prstGeom prst="rect">
            <a:avLst/>
          </a:prstGeom>
          <a:noFill/>
        </p:spPr>
        <p:txBody>
          <a:bodyPr wrap="square" rtlCol="0">
            <a:spAutoFit/>
          </a:bodyPr>
          <a:lstStyle/>
          <a:p>
            <a:r>
              <a:rPr lang="en-US" sz="1400" dirty="0"/>
              <a:t>FCT-Abuja</a:t>
            </a:r>
            <a:endParaRPr lang="en-US" sz="1600" dirty="0"/>
          </a:p>
        </p:txBody>
      </p:sp>
      <p:sp>
        <p:nvSpPr>
          <p:cNvPr id="101" name="TextBox 100">
            <a:extLst>
              <a:ext uri="{FF2B5EF4-FFF2-40B4-BE49-F238E27FC236}">
                <a16:creationId xmlns:a16="http://schemas.microsoft.com/office/drawing/2014/main" id="{44E591C8-EC04-48B5-ACE2-CCA9506A1835}"/>
              </a:ext>
            </a:extLst>
          </p:cNvPr>
          <p:cNvSpPr txBox="1"/>
          <p:nvPr/>
        </p:nvSpPr>
        <p:spPr>
          <a:xfrm>
            <a:off x="1567502" y="3401357"/>
            <a:ext cx="773442" cy="307777"/>
          </a:xfrm>
          <a:prstGeom prst="rect">
            <a:avLst/>
          </a:prstGeom>
          <a:noFill/>
        </p:spPr>
        <p:txBody>
          <a:bodyPr wrap="square" rtlCol="0">
            <a:spAutoFit/>
          </a:bodyPr>
          <a:lstStyle/>
          <a:p>
            <a:r>
              <a:rPr lang="en-US" sz="1400" dirty="0" err="1">
                <a:solidFill>
                  <a:schemeClr val="bg1"/>
                </a:solidFill>
              </a:rPr>
              <a:t>Kwara</a:t>
            </a:r>
            <a:endParaRPr lang="en-US" sz="1600" dirty="0">
              <a:solidFill>
                <a:schemeClr val="bg1"/>
              </a:solidFill>
            </a:endParaRPr>
          </a:p>
        </p:txBody>
      </p:sp>
      <p:sp>
        <p:nvSpPr>
          <p:cNvPr id="102" name="TextBox 101">
            <a:extLst>
              <a:ext uri="{FF2B5EF4-FFF2-40B4-BE49-F238E27FC236}">
                <a16:creationId xmlns:a16="http://schemas.microsoft.com/office/drawing/2014/main" id="{0C02AC4B-E3A5-4778-89E4-46A3C7737996}"/>
              </a:ext>
            </a:extLst>
          </p:cNvPr>
          <p:cNvSpPr txBox="1"/>
          <p:nvPr/>
        </p:nvSpPr>
        <p:spPr>
          <a:xfrm>
            <a:off x="1413613" y="3980132"/>
            <a:ext cx="773442" cy="307777"/>
          </a:xfrm>
          <a:prstGeom prst="rect">
            <a:avLst/>
          </a:prstGeom>
          <a:noFill/>
        </p:spPr>
        <p:txBody>
          <a:bodyPr wrap="square" rtlCol="0">
            <a:spAutoFit/>
          </a:bodyPr>
          <a:lstStyle/>
          <a:p>
            <a:r>
              <a:rPr lang="en-US" sz="1400" dirty="0">
                <a:solidFill>
                  <a:schemeClr val="bg1"/>
                </a:solidFill>
              </a:rPr>
              <a:t>Oyo</a:t>
            </a:r>
            <a:endParaRPr lang="en-US" sz="1600" dirty="0">
              <a:solidFill>
                <a:schemeClr val="bg1"/>
              </a:solidFill>
            </a:endParaRPr>
          </a:p>
        </p:txBody>
      </p:sp>
      <p:sp>
        <p:nvSpPr>
          <p:cNvPr id="103" name="TextBox 102">
            <a:extLst>
              <a:ext uri="{FF2B5EF4-FFF2-40B4-BE49-F238E27FC236}">
                <a16:creationId xmlns:a16="http://schemas.microsoft.com/office/drawing/2014/main" id="{179646E7-4A76-494F-A792-8A5DAFECD32F}"/>
              </a:ext>
            </a:extLst>
          </p:cNvPr>
          <p:cNvSpPr txBox="1"/>
          <p:nvPr/>
        </p:nvSpPr>
        <p:spPr>
          <a:xfrm>
            <a:off x="4285016" y="4578742"/>
            <a:ext cx="773442" cy="307777"/>
          </a:xfrm>
          <a:prstGeom prst="rect">
            <a:avLst/>
          </a:prstGeom>
          <a:noFill/>
        </p:spPr>
        <p:txBody>
          <a:bodyPr wrap="square" rtlCol="0">
            <a:spAutoFit/>
          </a:bodyPr>
          <a:lstStyle/>
          <a:p>
            <a:r>
              <a:rPr lang="en-US" sz="1400" dirty="0">
                <a:solidFill>
                  <a:schemeClr val="bg1"/>
                </a:solidFill>
              </a:rPr>
              <a:t>Benue</a:t>
            </a:r>
            <a:endParaRPr lang="en-US" sz="1600" dirty="0">
              <a:solidFill>
                <a:schemeClr val="bg1"/>
              </a:solidFill>
            </a:endParaRPr>
          </a:p>
        </p:txBody>
      </p:sp>
      <p:sp>
        <p:nvSpPr>
          <p:cNvPr id="104" name="TextBox 103">
            <a:extLst>
              <a:ext uri="{FF2B5EF4-FFF2-40B4-BE49-F238E27FC236}">
                <a16:creationId xmlns:a16="http://schemas.microsoft.com/office/drawing/2014/main" id="{1E379966-C4D9-4ECE-A598-26468BFE1D80}"/>
              </a:ext>
            </a:extLst>
          </p:cNvPr>
          <p:cNvSpPr txBox="1"/>
          <p:nvPr/>
        </p:nvSpPr>
        <p:spPr>
          <a:xfrm>
            <a:off x="3077506" y="4286005"/>
            <a:ext cx="773442" cy="307777"/>
          </a:xfrm>
          <a:prstGeom prst="rect">
            <a:avLst/>
          </a:prstGeom>
          <a:noFill/>
        </p:spPr>
        <p:txBody>
          <a:bodyPr wrap="square" rtlCol="0">
            <a:spAutoFit/>
          </a:bodyPr>
          <a:lstStyle/>
          <a:p>
            <a:r>
              <a:rPr lang="en-US" sz="1400" dirty="0" err="1">
                <a:solidFill>
                  <a:schemeClr val="bg1"/>
                </a:solidFill>
              </a:rPr>
              <a:t>Kogi</a:t>
            </a:r>
            <a:endParaRPr lang="en-US" sz="1600" dirty="0">
              <a:solidFill>
                <a:schemeClr val="bg1"/>
              </a:solidFill>
            </a:endParaRPr>
          </a:p>
        </p:txBody>
      </p:sp>
      <p:sp>
        <p:nvSpPr>
          <p:cNvPr id="105" name="TextBox 104">
            <a:extLst>
              <a:ext uri="{FF2B5EF4-FFF2-40B4-BE49-F238E27FC236}">
                <a16:creationId xmlns:a16="http://schemas.microsoft.com/office/drawing/2014/main" id="{00AAAA12-8952-4A13-8E14-B271A9589BF1}"/>
              </a:ext>
            </a:extLst>
          </p:cNvPr>
          <p:cNvSpPr txBox="1"/>
          <p:nvPr/>
        </p:nvSpPr>
        <p:spPr>
          <a:xfrm>
            <a:off x="4147701" y="5472212"/>
            <a:ext cx="773442" cy="523220"/>
          </a:xfrm>
          <a:prstGeom prst="rect">
            <a:avLst/>
          </a:prstGeom>
          <a:noFill/>
        </p:spPr>
        <p:txBody>
          <a:bodyPr wrap="square" rtlCol="0">
            <a:spAutoFit/>
          </a:bodyPr>
          <a:lstStyle/>
          <a:p>
            <a:r>
              <a:rPr lang="en-US" sz="1400" dirty="0">
                <a:solidFill>
                  <a:schemeClr val="bg1"/>
                </a:solidFill>
              </a:rPr>
              <a:t>Cross</a:t>
            </a:r>
          </a:p>
          <a:p>
            <a:r>
              <a:rPr lang="en-US" sz="1400" dirty="0">
                <a:solidFill>
                  <a:schemeClr val="bg1"/>
                </a:solidFill>
              </a:rPr>
              <a:t>River</a:t>
            </a:r>
            <a:endParaRPr lang="en-US" sz="1600" dirty="0">
              <a:solidFill>
                <a:schemeClr val="bg1"/>
              </a:solidFill>
            </a:endParaRPr>
          </a:p>
        </p:txBody>
      </p:sp>
      <p:sp>
        <p:nvSpPr>
          <p:cNvPr id="106" name="TextBox 105">
            <a:extLst>
              <a:ext uri="{FF2B5EF4-FFF2-40B4-BE49-F238E27FC236}">
                <a16:creationId xmlns:a16="http://schemas.microsoft.com/office/drawing/2014/main" id="{4436A1D0-9C4A-4951-9E62-BDB07FC810A0}"/>
              </a:ext>
            </a:extLst>
          </p:cNvPr>
          <p:cNvSpPr txBox="1"/>
          <p:nvPr/>
        </p:nvSpPr>
        <p:spPr>
          <a:xfrm>
            <a:off x="4280101" y="6244014"/>
            <a:ext cx="773442" cy="523220"/>
          </a:xfrm>
          <a:prstGeom prst="rect">
            <a:avLst/>
          </a:prstGeom>
          <a:noFill/>
        </p:spPr>
        <p:txBody>
          <a:bodyPr wrap="square" rtlCol="0">
            <a:spAutoFit/>
          </a:bodyPr>
          <a:lstStyle/>
          <a:p>
            <a:r>
              <a:rPr lang="en-US" sz="1400" dirty="0" err="1"/>
              <a:t>Akwa</a:t>
            </a:r>
            <a:endParaRPr lang="en-US" sz="1400" dirty="0"/>
          </a:p>
          <a:p>
            <a:r>
              <a:rPr lang="en-US" sz="1400" dirty="0"/>
              <a:t>Ibom</a:t>
            </a:r>
            <a:endParaRPr lang="en-US" sz="1600" dirty="0"/>
          </a:p>
        </p:txBody>
      </p:sp>
      <p:sp>
        <p:nvSpPr>
          <p:cNvPr id="107" name="TextBox 106">
            <a:extLst>
              <a:ext uri="{FF2B5EF4-FFF2-40B4-BE49-F238E27FC236}">
                <a16:creationId xmlns:a16="http://schemas.microsoft.com/office/drawing/2014/main" id="{921D1799-030B-4900-B6F6-D78383E4AD57}"/>
              </a:ext>
            </a:extLst>
          </p:cNvPr>
          <p:cNvSpPr txBox="1"/>
          <p:nvPr/>
        </p:nvSpPr>
        <p:spPr>
          <a:xfrm>
            <a:off x="3447308" y="5611629"/>
            <a:ext cx="486709" cy="307777"/>
          </a:xfrm>
          <a:prstGeom prst="rect">
            <a:avLst/>
          </a:prstGeom>
          <a:noFill/>
        </p:spPr>
        <p:txBody>
          <a:bodyPr wrap="square" rtlCol="0">
            <a:spAutoFit/>
          </a:bodyPr>
          <a:lstStyle/>
          <a:p>
            <a:r>
              <a:rPr lang="en-US" sz="1400" dirty="0">
                <a:solidFill>
                  <a:schemeClr val="bg1"/>
                </a:solidFill>
              </a:rPr>
              <a:t>Imo</a:t>
            </a:r>
            <a:endParaRPr lang="en-US" sz="1600" dirty="0">
              <a:solidFill>
                <a:schemeClr val="bg1"/>
              </a:solidFill>
            </a:endParaRPr>
          </a:p>
        </p:txBody>
      </p:sp>
      <p:sp>
        <p:nvSpPr>
          <p:cNvPr id="108" name="TextBox 107">
            <a:extLst>
              <a:ext uri="{FF2B5EF4-FFF2-40B4-BE49-F238E27FC236}">
                <a16:creationId xmlns:a16="http://schemas.microsoft.com/office/drawing/2014/main" id="{5AA14922-AFDA-4DE1-AFC0-9B464A4E1BEC}"/>
              </a:ext>
            </a:extLst>
          </p:cNvPr>
          <p:cNvSpPr txBox="1"/>
          <p:nvPr/>
        </p:nvSpPr>
        <p:spPr>
          <a:xfrm>
            <a:off x="1236323" y="4798155"/>
            <a:ext cx="773442" cy="307777"/>
          </a:xfrm>
          <a:prstGeom prst="rect">
            <a:avLst/>
          </a:prstGeom>
          <a:noFill/>
        </p:spPr>
        <p:txBody>
          <a:bodyPr wrap="square" rtlCol="0">
            <a:spAutoFit/>
          </a:bodyPr>
          <a:lstStyle/>
          <a:p>
            <a:r>
              <a:rPr lang="en-US" sz="1400" dirty="0">
                <a:solidFill>
                  <a:schemeClr val="bg1"/>
                </a:solidFill>
              </a:rPr>
              <a:t>Ogun</a:t>
            </a:r>
            <a:endParaRPr lang="en-US" sz="1600" dirty="0">
              <a:solidFill>
                <a:schemeClr val="bg1"/>
              </a:solidFill>
            </a:endParaRPr>
          </a:p>
        </p:txBody>
      </p:sp>
      <p:sp>
        <p:nvSpPr>
          <p:cNvPr id="109" name="TextBox 108">
            <a:extLst>
              <a:ext uri="{FF2B5EF4-FFF2-40B4-BE49-F238E27FC236}">
                <a16:creationId xmlns:a16="http://schemas.microsoft.com/office/drawing/2014/main" id="{A7C5FF8F-DCA8-4B58-9D8D-A8B45D6496EB}"/>
              </a:ext>
            </a:extLst>
          </p:cNvPr>
          <p:cNvSpPr txBox="1"/>
          <p:nvPr/>
        </p:nvSpPr>
        <p:spPr>
          <a:xfrm>
            <a:off x="1942184" y="4403930"/>
            <a:ext cx="562794" cy="307777"/>
          </a:xfrm>
          <a:prstGeom prst="rect">
            <a:avLst/>
          </a:prstGeom>
          <a:noFill/>
        </p:spPr>
        <p:txBody>
          <a:bodyPr wrap="square" rtlCol="0">
            <a:spAutoFit/>
          </a:bodyPr>
          <a:lstStyle/>
          <a:p>
            <a:r>
              <a:rPr lang="en-US" sz="1400" dirty="0">
                <a:solidFill>
                  <a:schemeClr val="bg1"/>
                </a:solidFill>
              </a:rPr>
              <a:t>Osun</a:t>
            </a:r>
            <a:endParaRPr lang="en-US" sz="1600" dirty="0">
              <a:solidFill>
                <a:schemeClr val="bg1"/>
              </a:solidFill>
            </a:endParaRPr>
          </a:p>
        </p:txBody>
      </p:sp>
      <p:sp>
        <p:nvSpPr>
          <p:cNvPr id="110" name="TextBox 109">
            <a:extLst>
              <a:ext uri="{FF2B5EF4-FFF2-40B4-BE49-F238E27FC236}">
                <a16:creationId xmlns:a16="http://schemas.microsoft.com/office/drawing/2014/main" id="{A270EC9C-845B-4764-8A0F-5B206AF22A78}"/>
              </a:ext>
            </a:extLst>
          </p:cNvPr>
          <p:cNvSpPr txBox="1"/>
          <p:nvPr/>
        </p:nvSpPr>
        <p:spPr>
          <a:xfrm>
            <a:off x="2421717" y="4385262"/>
            <a:ext cx="773442" cy="307777"/>
          </a:xfrm>
          <a:prstGeom prst="rect">
            <a:avLst/>
          </a:prstGeom>
          <a:noFill/>
        </p:spPr>
        <p:txBody>
          <a:bodyPr wrap="square" rtlCol="0">
            <a:spAutoFit/>
          </a:bodyPr>
          <a:lstStyle/>
          <a:p>
            <a:r>
              <a:rPr lang="en-US" sz="1400" dirty="0">
                <a:solidFill>
                  <a:schemeClr val="bg1"/>
                </a:solidFill>
              </a:rPr>
              <a:t>Ekiti</a:t>
            </a:r>
            <a:endParaRPr lang="en-US" sz="1600" dirty="0">
              <a:solidFill>
                <a:schemeClr val="bg1"/>
              </a:solidFill>
            </a:endParaRPr>
          </a:p>
        </p:txBody>
      </p:sp>
      <p:sp>
        <p:nvSpPr>
          <p:cNvPr id="111" name="TextBox 110">
            <a:extLst>
              <a:ext uri="{FF2B5EF4-FFF2-40B4-BE49-F238E27FC236}">
                <a16:creationId xmlns:a16="http://schemas.microsoft.com/office/drawing/2014/main" id="{5649C11B-A1D4-45EF-A55A-CB3C3FFA7AC5}"/>
              </a:ext>
            </a:extLst>
          </p:cNvPr>
          <p:cNvSpPr txBox="1"/>
          <p:nvPr/>
        </p:nvSpPr>
        <p:spPr>
          <a:xfrm>
            <a:off x="2292307" y="4747048"/>
            <a:ext cx="773442" cy="307777"/>
          </a:xfrm>
          <a:prstGeom prst="rect">
            <a:avLst/>
          </a:prstGeom>
          <a:noFill/>
        </p:spPr>
        <p:txBody>
          <a:bodyPr wrap="square" rtlCol="0">
            <a:spAutoFit/>
          </a:bodyPr>
          <a:lstStyle/>
          <a:p>
            <a:r>
              <a:rPr lang="en-US" sz="1400" dirty="0">
                <a:solidFill>
                  <a:schemeClr val="bg1"/>
                </a:solidFill>
              </a:rPr>
              <a:t>Ondo</a:t>
            </a:r>
            <a:endParaRPr lang="en-US" sz="1600" dirty="0">
              <a:solidFill>
                <a:schemeClr val="bg1"/>
              </a:solidFill>
            </a:endParaRPr>
          </a:p>
        </p:txBody>
      </p:sp>
      <p:sp>
        <p:nvSpPr>
          <p:cNvPr id="112" name="TextBox 111">
            <a:extLst>
              <a:ext uri="{FF2B5EF4-FFF2-40B4-BE49-F238E27FC236}">
                <a16:creationId xmlns:a16="http://schemas.microsoft.com/office/drawing/2014/main" id="{B9FD7403-7F52-4557-A5F7-2B4C650C086E}"/>
              </a:ext>
            </a:extLst>
          </p:cNvPr>
          <p:cNvSpPr txBox="1"/>
          <p:nvPr/>
        </p:nvSpPr>
        <p:spPr>
          <a:xfrm>
            <a:off x="2957266" y="4886519"/>
            <a:ext cx="773442" cy="307777"/>
          </a:xfrm>
          <a:prstGeom prst="rect">
            <a:avLst/>
          </a:prstGeom>
          <a:noFill/>
        </p:spPr>
        <p:txBody>
          <a:bodyPr wrap="square" rtlCol="0">
            <a:spAutoFit/>
          </a:bodyPr>
          <a:lstStyle/>
          <a:p>
            <a:r>
              <a:rPr lang="en-US" sz="1400" dirty="0">
                <a:solidFill>
                  <a:schemeClr val="bg1"/>
                </a:solidFill>
              </a:rPr>
              <a:t>Edo</a:t>
            </a:r>
            <a:endParaRPr lang="en-US" sz="1600" dirty="0">
              <a:solidFill>
                <a:schemeClr val="bg1"/>
              </a:solidFill>
            </a:endParaRPr>
          </a:p>
        </p:txBody>
      </p:sp>
      <p:sp>
        <p:nvSpPr>
          <p:cNvPr id="113" name="TextBox 112">
            <a:extLst>
              <a:ext uri="{FF2B5EF4-FFF2-40B4-BE49-F238E27FC236}">
                <a16:creationId xmlns:a16="http://schemas.microsoft.com/office/drawing/2014/main" id="{A3FCC1C5-00FB-4B48-9E15-1B533607CE78}"/>
              </a:ext>
            </a:extLst>
          </p:cNvPr>
          <p:cNvSpPr txBox="1"/>
          <p:nvPr/>
        </p:nvSpPr>
        <p:spPr>
          <a:xfrm>
            <a:off x="2835886" y="5630983"/>
            <a:ext cx="773442" cy="307777"/>
          </a:xfrm>
          <a:prstGeom prst="rect">
            <a:avLst/>
          </a:prstGeom>
          <a:noFill/>
        </p:spPr>
        <p:txBody>
          <a:bodyPr wrap="square" rtlCol="0">
            <a:spAutoFit/>
          </a:bodyPr>
          <a:lstStyle/>
          <a:p>
            <a:r>
              <a:rPr lang="en-US" sz="1400" dirty="0">
                <a:solidFill>
                  <a:schemeClr val="bg1"/>
                </a:solidFill>
              </a:rPr>
              <a:t>Delta</a:t>
            </a:r>
            <a:endParaRPr lang="en-US" sz="1600" dirty="0">
              <a:solidFill>
                <a:schemeClr val="bg1"/>
              </a:solidFill>
            </a:endParaRPr>
          </a:p>
        </p:txBody>
      </p:sp>
      <p:sp>
        <p:nvSpPr>
          <p:cNvPr id="114" name="TextBox 113">
            <a:extLst>
              <a:ext uri="{FF2B5EF4-FFF2-40B4-BE49-F238E27FC236}">
                <a16:creationId xmlns:a16="http://schemas.microsoft.com/office/drawing/2014/main" id="{0301E072-F4C0-47D4-881F-06DF541240E9}"/>
              </a:ext>
            </a:extLst>
          </p:cNvPr>
          <p:cNvSpPr txBox="1"/>
          <p:nvPr/>
        </p:nvSpPr>
        <p:spPr>
          <a:xfrm>
            <a:off x="2141788" y="6090125"/>
            <a:ext cx="773442" cy="307777"/>
          </a:xfrm>
          <a:prstGeom prst="rect">
            <a:avLst/>
          </a:prstGeom>
          <a:noFill/>
        </p:spPr>
        <p:txBody>
          <a:bodyPr wrap="square" rtlCol="0">
            <a:spAutoFit/>
          </a:bodyPr>
          <a:lstStyle/>
          <a:p>
            <a:r>
              <a:rPr lang="en-US" sz="1400" dirty="0"/>
              <a:t>Bayelsa</a:t>
            </a:r>
            <a:endParaRPr lang="en-US" sz="1600" dirty="0"/>
          </a:p>
        </p:txBody>
      </p:sp>
      <p:sp>
        <p:nvSpPr>
          <p:cNvPr id="115" name="TextBox 114">
            <a:extLst>
              <a:ext uri="{FF2B5EF4-FFF2-40B4-BE49-F238E27FC236}">
                <a16:creationId xmlns:a16="http://schemas.microsoft.com/office/drawing/2014/main" id="{CA9D5CE4-5893-40D2-B8BC-2BABFE5FD9D0}"/>
              </a:ext>
            </a:extLst>
          </p:cNvPr>
          <p:cNvSpPr txBox="1"/>
          <p:nvPr/>
        </p:nvSpPr>
        <p:spPr>
          <a:xfrm>
            <a:off x="3237651" y="5892696"/>
            <a:ext cx="773442" cy="307777"/>
          </a:xfrm>
          <a:prstGeom prst="rect">
            <a:avLst/>
          </a:prstGeom>
          <a:noFill/>
        </p:spPr>
        <p:txBody>
          <a:bodyPr wrap="square" rtlCol="0">
            <a:spAutoFit/>
          </a:bodyPr>
          <a:lstStyle/>
          <a:p>
            <a:r>
              <a:rPr lang="en-US" sz="1400" dirty="0">
                <a:solidFill>
                  <a:schemeClr val="bg1"/>
                </a:solidFill>
              </a:rPr>
              <a:t>Rivers</a:t>
            </a:r>
            <a:endParaRPr lang="en-US" sz="1600" dirty="0">
              <a:solidFill>
                <a:schemeClr val="bg1"/>
              </a:solidFill>
            </a:endParaRPr>
          </a:p>
        </p:txBody>
      </p:sp>
      <p:sp>
        <p:nvSpPr>
          <p:cNvPr id="116" name="TextBox 115">
            <a:extLst>
              <a:ext uri="{FF2B5EF4-FFF2-40B4-BE49-F238E27FC236}">
                <a16:creationId xmlns:a16="http://schemas.microsoft.com/office/drawing/2014/main" id="{6951D002-9871-4735-B309-4860262C3E06}"/>
              </a:ext>
            </a:extLst>
          </p:cNvPr>
          <p:cNvSpPr txBox="1"/>
          <p:nvPr/>
        </p:nvSpPr>
        <p:spPr>
          <a:xfrm>
            <a:off x="1229367" y="5383591"/>
            <a:ext cx="773442" cy="307777"/>
          </a:xfrm>
          <a:prstGeom prst="rect">
            <a:avLst/>
          </a:prstGeom>
          <a:noFill/>
        </p:spPr>
        <p:txBody>
          <a:bodyPr wrap="square" rtlCol="0">
            <a:spAutoFit/>
          </a:bodyPr>
          <a:lstStyle/>
          <a:p>
            <a:r>
              <a:rPr lang="en-US" sz="1400" dirty="0"/>
              <a:t>Lagos</a:t>
            </a:r>
            <a:endParaRPr lang="en-US" sz="1600" dirty="0"/>
          </a:p>
        </p:txBody>
      </p:sp>
      <p:sp>
        <p:nvSpPr>
          <p:cNvPr id="117" name="TextBox 116">
            <a:extLst>
              <a:ext uri="{FF2B5EF4-FFF2-40B4-BE49-F238E27FC236}">
                <a16:creationId xmlns:a16="http://schemas.microsoft.com/office/drawing/2014/main" id="{03B730F5-5E24-478E-82D4-C2A55CA86861}"/>
              </a:ext>
            </a:extLst>
          </p:cNvPr>
          <p:cNvSpPr txBox="1"/>
          <p:nvPr/>
        </p:nvSpPr>
        <p:spPr>
          <a:xfrm>
            <a:off x="3769308" y="6415602"/>
            <a:ext cx="773442" cy="307777"/>
          </a:xfrm>
          <a:prstGeom prst="rect">
            <a:avLst/>
          </a:prstGeom>
          <a:noFill/>
        </p:spPr>
        <p:txBody>
          <a:bodyPr wrap="square" rtlCol="0">
            <a:spAutoFit/>
          </a:bodyPr>
          <a:lstStyle/>
          <a:p>
            <a:r>
              <a:rPr lang="en-US" sz="1400" dirty="0" err="1"/>
              <a:t>Abia</a:t>
            </a:r>
            <a:endParaRPr lang="en-US" sz="1600" dirty="0"/>
          </a:p>
        </p:txBody>
      </p:sp>
      <p:sp>
        <p:nvSpPr>
          <p:cNvPr id="118" name="TextBox 117">
            <a:extLst>
              <a:ext uri="{FF2B5EF4-FFF2-40B4-BE49-F238E27FC236}">
                <a16:creationId xmlns:a16="http://schemas.microsoft.com/office/drawing/2014/main" id="{9E8CA92E-57E3-4415-BE4F-F76608B2D07C}"/>
              </a:ext>
            </a:extLst>
          </p:cNvPr>
          <p:cNvSpPr txBox="1"/>
          <p:nvPr/>
        </p:nvSpPr>
        <p:spPr>
          <a:xfrm>
            <a:off x="5047380" y="5173896"/>
            <a:ext cx="688149" cy="307777"/>
          </a:xfrm>
          <a:prstGeom prst="rect">
            <a:avLst/>
          </a:prstGeom>
          <a:noFill/>
        </p:spPr>
        <p:txBody>
          <a:bodyPr wrap="square" rtlCol="0">
            <a:spAutoFit/>
          </a:bodyPr>
          <a:lstStyle/>
          <a:p>
            <a:r>
              <a:rPr lang="en-US" sz="1400" dirty="0"/>
              <a:t>Ebonyi</a:t>
            </a:r>
            <a:endParaRPr lang="en-US" sz="1600" dirty="0"/>
          </a:p>
        </p:txBody>
      </p:sp>
      <p:sp>
        <p:nvSpPr>
          <p:cNvPr id="119" name="TextBox 118">
            <a:extLst>
              <a:ext uri="{FF2B5EF4-FFF2-40B4-BE49-F238E27FC236}">
                <a16:creationId xmlns:a16="http://schemas.microsoft.com/office/drawing/2014/main" id="{2051C843-2650-4AC4-ADD0-AD470ECB529E}"/>
              </a:ext>
            </a:extLst>
          </p:cNvPr>
          <p:cNvSpPr txBox="1"/>
          <p:nvPr/>
        </p:nvSpPr>
        <p:spPr>
          <a:xfrm>
            <a:off x="4828535" y="5467973"/>
            <a:ext cx="773442" cy="307777"/>
          </a:xfrm>
          <a:prstGeom prst="rect">
            <a:avLst/>
          </a:prstGeom>
          <a:noFill/>
        </p:spPr>
        <p:txBody>
          <a:bodyPr wrap="square" rtlCol="0">
            <a:spAutoFit/>
          </a:bodyPr>
          <a:lstStyle/>
          <a:p>
            <a:r>
              <a:rPr lang="en-US" sz="1400" dirty="0"/>
              <a:t>Enugu</a:t>
            </a:r>
            <a:endParaRPr lang="en-US" sz="1600" dirty="0"/>
          </a:p>
        </p:txBody>
      </p:sp>
      <p:sp>
        <p:nvSpPr>
          <p:cNvPr id="120" name="TextBox 119">
            <a:extLst>
              <a:ext uri="{FF2B5EF4-FFF2-40B4-BE49-F238E27FC236}">
                <a16:creationId xmlns:a16="http://schemas.microsoft.com/office/drawing/2014/main" id="{B8C642CA-D4B0-4B62-914B-E7BF87839AAE}"/>
              </a:ext>
            </a:extLst>
          </p:cNvPr>
          <p:cNvSpPr txBox="1"/>
          <p:nvPr/>
        </p:nvSpPr>
        <p:spPr>
          <a:xfrm>
            <a:off x="1703565" y="5567912"/>
            <a:ext cx="1004027" cy="307777"/>
          </a:xfrm>
          <a:prstGeom prst="rect">
            <a:avLst/>
          </a:prstGeom>
          <a:noFill/>
        </p:spPr>
        <p:txBody>
          <a:bodyPr wrap="square" rtlCol="0">
            <a:spAutoFit/>
          </a:bodyPr>
          <a:lstStyle/>
          <a:p>
            <a:r>
              <a:rPr lang="en-US" sz="1400" dirty="0"/>
              <a:t>Anambra</a:t>
            </a:r>
            <a:endParaRPr lang="en-US" sz="1600" dirty="0"/>
          </a:p>
        </p:txBody>
      </p:sp>
      <p:cxnSp>
        <p:nvCxnSpPr>
          <p:cNvPr id="124" name="Straight Connector 123">
            <a:extLst>
              <a:ext uri="{FF2B5EF4-FFF2-40B4-BE49-F238E27FC236}">
                <a16:creationId xmlns:a16="http://schemas.microsoft.com/office/drawing/2014/main" id="{156C5B8E-2740-4539-9241-3DE6765224CB}"/>
              </a:ext>
            </a:extLst>
          </p:cNvPr>
          <p:cNvCxnSpPr>
            <a:cxnSpLocks/>
          </p:cNvCxnSpPr>
          <p:nvPr/>
        </p:nvCxnSpPr>
        <p:spPr>
          <a:xfrm flipH="1">
            <a:off x="2471117" y="5349387"/>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134394B4-4ACF-42FD-8E97-BA63C6E75235}"/>
              </a:ext>
            </a:extLst>
          </p:cNvPr>
          <p:cNvCxnSpPr>
            <a:cxnSpLocks/>
          </p:cNvCxnSpPr>
          <p:nvPr/>
        </p:nvCxnSpPr>
        <p:spPr>
          <a:xfrm flipH="1" flipV="1">
            <a:off x="3843392" y="6071138"/>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8A6359F0-D1A0-430C-9CA8-7E13BFBA0D58}"/>
              </a:ext>
            </a:extLst>
          </p:cNvPr>
          <p:cNvCxnSpPr>
            <a:cxnSpLocks/>
          </p:cNvCxnSpPr>
          <p:nvPr/>
        </p:nvCxnSpPr>
        <p:spPr>
          <a:xfrm flipH="1" flipV="1">
            <a:off x="4107060" y="6129271"/>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71AAB57-FF1B-46E1-9D09-A38253B2E6CD}"/>
              </a:ext>
            </a:extLst>
          </p:cNvPr>
          <p:cNvCxnSpPr>
            <a:cxnSpLocks/>
          </p:cNvCxnSpPr>
          <p:nvPr/>
        </p:nvCxnSpPr>
        <p:spPr>
          <a:xfrm flipH="1" flipV="1">
            <a:off x="3866408" y="5228826"/>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96DEC-47EB-4031-8D65-F7FD8037276E}"/>
              </a:ext>
            </a:extLst>
          </p:cNvPr>
          <p:cNvCxnSpPr>
            <a:cxnSpLocks/>
          </p:cNvCxnSpPr>
          <p:nvPr/>
        </p:nvCxnSpPr>
        <p:spPr>
          <a:xfrm flipH="1" flipV="1">
            <a:off x="4320165" y="5280268"/>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B0779EF-84C4-4666-81DC-97EE73BB7812}"/>
              </a:ext>
            </a:extLst>
          </p:cNvPr>
          <p:cNvCxnSpPr>
            <a:cxnSpLocks/>
          </p:cNvCxnSpPr>
          <p:nvPr/>
        </p:nvCxnSpPr>
        <p:spPr>
          <a:xfrm flipH="1">
            <a:off x="2798558" y="6265096"/>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9132CD70-1397-43F6-A288-58BFD1B93EAF}"/>
              </a:ext>
            </a:extLst>
          </p:cNvPr>
          <p:cNvCxnSpPr>
            <a:cxnSpLocks/>
          </p:cNvCxnSpPr>
          <p:nvPr/>
        </p:nvCxnSpPr>
        <p:spPr>
          <a:xfrm flipH="1" flipV="1">
            <a:off x="1429563" y="2977898"/>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3092F8BA-CA28-4C09-859E-132E4A58B83A}"/>
              </a:ext>
            </a:extLst>
          </p:cNvPr>
          <p:cNvCxnSpPr>
            <a:cxnSpLocks/>
          </p:cNvCxnSpPr>
          <p:nvPr/>
        </p:nvCxnSpPr>
        <p:spPr>
          <a:xfrm flipV="1">
            <a:off x="1525929" y="5247422"/>
            <a:ext cx="0" cy="2405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55964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70530"/>
            <a:ext cx="4418729" cy="2916937"/>
          </a:xfrm>
        </p:spPr>
        <p:txBody>
          <a:bodyPr>
            <a:normAutofit/>
          </a:bodyPr>
          <a:lstStyle/>
          <a:p>
            <a:pPr>
              <a:buClr>
                <a:schemeClr val="tx1"/>
              </a:buClr>
            </a:pPr>
            <a:r>
              <a:rPr lang="en-GB" sz="3200" b="1" noProof="0" dirty="0">
                <a:solidFill>
                  <a:schemeClr val="accent1"/>
                </a:solidFill>
              </a:rPr>
              <a:t>Current use</a:t>
            </a:r>
          </a:p>
          <a:p>
            <a:pPr>
              <a:buClr>
                <a:schemeClr val="tx1"/>
              </a:buClr>
            </a:pPr>
            <a:r>
              <a:rPr lang="en-GB" sz="3200" noProof="0" dirty="0"/>
              <a:t>Source of methods</a:t>
            </a:r>
          </a:p>
          <a:p>
            <a:pPr>
              <a:buClr>
                <a:schemeClr val="tx1"/>
              </a:buClr>
            </a:pPr>
            <a:r>
              <a:rPr lang="en-GB" sz="3200" noProof="0" dirty="0"/>
              <a:t>Demand for family planning</a:t>
            </a:r>
          </a:p>
          <a:p>
            <a:pPr>
              <a:buClr>
                <a:schemeClr val="tx1"/>
              </a:buClr>
            </a:pPr>
            <a:r>
              <a:rPr lang="en-GB" sz="3200" noProof="0" dirty="0"/>
              <a:t>Future use</a:t>
            </a:r>
          </a:p>
        </p:txBody>
      </p:sp>
    </p:spTree>
    <p:extLst>
      <p:ext uri="{BB962C8B-B14F-4D97-AF65-F5344CB8AC3E}">
        <p14:creationId xmlns:p14="http://schemas.microsoft.com/office/powerpoint/2010/main" val="196470346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Current Use of Family Planning</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523950525"/>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9126"/>
            <a:ext cx="9144000" cy="369332"/>
          </a:xfrm>
          <a:prstGeom prst="rect">
            <a:avLst/>
          </a:prstGeom>
          <a:noFill/>
        </p:spPr>
        <p:txBody>
          <a:bodyPr wrap="square" rtlCol="0">
            <a:spAutoFit/>
          </a:bodyPr>
          <a:lstStyle/>
          <a:p>
            <a:pPr algn="ctr"/>
            <a:r>
              <a:rPr lang="en-US" i="1" dirty="0"/>
              <a:t>Percent of women age 15-49</a:t>
            </a:r>
          </a:p>
        </p:txBody>
      </p:sp>
    </p:spTree>
    <p:extLst>
      <p:ext uri="{BB962C8B-B14F-4D97-AF65-F5344CB8AC3E}">
        <p14:creationId xmlns:p14="http://schemas.microsoft.com/office/powerpoint/2010/main" val="245433158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5400"/>
            <a:ext cx="9144000" cy="1056005"/>
          </a:xfrm>
        </p:spPr>
        <p:txBody>
          <a:bodyPr>
            <a:normAutofit fontScale="90000"/>
          </a:bodyPr>
          <a:lstStyle/>
          <a:p>
            <a:r>
              <a:rPr lang="en-GB" noProof="0" dirty="0"/>
              <a:t>Current Use of Modern Methods</a:t>
            </a:r>
            <a:br>
              <a:rPr lang="en-GB" noProof="0" dirty="0"/>
            </a:br>
            <a:r>
              <a:rPr lang="en-GB" noProof="0" dirty="0"/>
              <a:t>by Residence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08298757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Percent of married women age 15-49 using any modern method of family planning</a:t>
            </a:r>
          </a:p>
        </p:txBody>
      </p:sp>
    </p:spTree>
    <p:extLst>
      <p:ext uri="{BB962C8B-B14F-4D97-AF65-F5344CB8AC3E}">
        <p14:creationId xmlns:p14="http://schemas.microsoft.com/office/powerpoint/2010/main" val="414994001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fontScale="90000"/>
          </a:bodyPr>
          <a:lstStyle/>
          <a:p>
            <a:r>
              <a:rPr lang="en-GB" noProof="0" dirty="0"/>
              <a:t>Current Use of Modern Methods </a:t>
            </a:r>
            <a:br>
              <a:rPr lang="en-GB" noProof="0" dirty="0"/>
            </a:br>
            <a:r>
              <a:rPr lang="en-GB" noProof="0" dirty="0"/>
              <a:t>by 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42087349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Percent of married women age 15-49 using any modern method of family planning</a:t>
            </a:r>
          </a:p>
        </p:txBody>
      </p:sp>
    </p:spTree>
    <p:extLst>
      <p:ext uri="{BB962C8B-B14F-4D97-AF65-F5344CB8AC3E}">
        <p14:creationId xmlns:p14="http://schemas.microsoft.com/office/powerpoint/2010/main" val="8853561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fontScale="90000"/>
          </a:bodyPr>
          <a:lstStyle/>
          <a:p>
            <a:r>
              <a:rPr lang="en-GB" noProof="0" dirty="0"/>
              <a:t>Current Use of Modern Methods</a:t>
            </a:r>
            <a:br>
              <a:rPr lang="en-GB" noProof="0" dirty="0"/>
            </a:br>
            <a:r>
              <a:rPr lang="en-GB" noProof="0" dirty="0"/>
              <a:t> by Wealth</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935265524"/>
              </p:ext>
            </p:extLst>
          </p:nvPr>
        </p:nvGraphicFramePr>
        <p:xfrm>
          <a:off x="461963" y="1606550"/>
          <a:ext cx="8256587" cy="446360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Percent of married women age 15-49 using any modern method of family planning</a:t>
            </a:r>
          </a:p>
        </p:txBody>
      </p:sp>
      <p:sp>
        <p:nvSpPr>
          <p:cNvPr id="5" name="Right Arrow 4"/>
          <p:cNvSpPr/>
          <p:nvPr/>
        </p:nvSpPr>
        <p:spPr>
          <a:xfrm>
            <a:off x="1872343" y="6422571"/>
            <a:ext cx="5497286" cy="293915"/>
          </a:xfrm>
          <a:prstGeom prst="rightArrow">
            <a:avLst/>
          </a:prstGeom>
          <a:solidFill>
            <a:schemeClr val="accent1">
              <a:lumMod val="60000"/>
              <a:lumOff val="40000"/>
            </a:schemeClr>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p:cNvSpPr txBox="1"/>
          <p:nvPr/>
        </p:nvSpPr>
        <p:spPr>
          <a:xfrm>
            <a:off x="461963" y="6206933"/>
            <a:ext cx="1415143" cy="646331"/>
          </a:xfrm>
          <a:prstGeom prst="rect">
            <a:avLst/>
          </a:prstGeom>
          <a:noFill/>
        </p:spPr>
        <p:txBody>
          <a:bodyPr wrap="square" rtlCol="0">
            <a:spAutoFit/>
          </a:bodyPr>
          <a:lstStyle/>
          <a:p>
            <a:pPr algn="ctr"/>
            <a:r>
              <a:rPr lang="en-US" dirty="0"/>
              <a:t>Poorest</a:t>
            </a:r>
          </a:p>
          <a:p>
            <a:pPr algn="ctr"/>
            <a:r>
              <a:rPr lang="en-US" dirty="0"/>
              <a:t>households</a:t>
            </a:r>
          </a:p>
        </p:txBody>
      </p:sp>
      <p:sp>
        <p:nvSpPr>
          <p:cNvPr id="8" name="TextBox 7"/>
          <p:cNvSpPr txBox="1"/>
          <p:nvPr/>
        </p:nvSpPr>
        <p:spPr>
          <a:xfrm>
            <a:off x="7303407" y="6211007"/>
            <a:ext cx="1415143" cy="646331"/>
          </a:xfrm>
          <a:prstGeom prst="rect">
            <a:avLst/>
          </a:prstGeom>
          <a:noFill/>
        </p:spPr>
        <p:txBody>
          <a:bodyPr wrap="square" rtlCol="0">
            <a:spAutoFit/>
          </a:bodyPr>
          <a:lstStyle/>
          <a:p>
            <a:pPr algn="ctr"/>
            <a:r>
              <a:rPr lang="en-US" dirty="0"/>
              <a:t>Wealthiest</a:t>
            </a:r>
          </a:p>
          <a:p>
            <a:pPr algn="ctr"/>
            <a:r>
              <a:rPr lang="en-US" dirty="0"/>
              <a:t>households</a:t>
            </a:r>
          </a:p>
        </p:txBody>
      </p:sp>
    </p:spTree>
    <p:extLst>
      <p:ext uri="{BB962C8B-B14F-4D97-AF65-F5344CB8AC3E}">
        <p14:creationId xmlns:p14="http://schemas.microsoft.com/office/powerpoint/2010/main" val="284093537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1231900"/>
          </a:xfrm>
        </p:spPr>
        <p:txBody>
          <a:bodyPr>
            <a:normAutofit fontScale="90000"/>
          </a:bodyPr>
          <a:lstStyle/>
          <a:p>
            <a:r>
              <a:rPr lang="en-GB" noProof="0" dirty="0"/>
              <a:t>Current Use of Modern Methods</a:t>
            </a:r>
            <a:br>
              <a:rPr lang="en-GB" noProof="0" dirty="0"/>
            </a:br>
            <a:r>
              <a:rPr lang="en-GB" noProof="0" dirty="0"/>
              <a:t>by State</a:t>
            </a:r>
          </a:p>
        </p:txBody>
      </p:sp>
      <p:sp>
        <p:nvSpPr>
          <p:cNvPr id="4" name="TextBox 3"/>
          <p:cNvSpPr txBox="1"/>
          <p:nvPr/>
        </p:nvSpPr>
        <p:spPr>
          <a:xfrm>
            <a:off x="6318472" y="4440446"/>
            <a:ext cx="2915457" cy="923330"/>
          </a:xfrm>
          <a:prstGeom prst="rect">
            <a:avLst/>
          </a:prstGeom>
          <a:noFill/>
        </p:spPr>
        <p:txBody>
          <a:bodyPr wrap="square" rtlCol="0">
            <a:spAutoFit/>
          </a:bodyPr>
          <a:lstStyle/>
          <a:p>
            <a:pPr algn="ctr"/>
            <a:r>
              <a:rPr lang="en-US" i="1" dirty="0"/>
              <a:t>Percent of married women age 15-49 using any modern method of family planning</a:t>
            </a:r>
          </a:p>
        </p:txBody>
      </p:sp>
      <p:sp>
        <p:nvSpPr>
          <p:cNvPr id="5" name="TextBox 4"/>
          <p:cNvSpPr txBox="1"/>
          <p:nvPr/>
        </p:nvSpPr>
        <p:spPr>
          <a:xfrm>
            <a:off x="6889014" y="5350219"/>
            <a:ext cx="1774372" cy="1077218"/>
          </a:xfrm>
          <a:prstGeom prst="rect">
            <a:avLst/>
          </a:prstGeom>
          <a:noFill/>
        </p:spPr>
        <p:txBody>
          <a:bodyPr wrap="square" rtlCol="0">
            <a:spAutoFit/>
          </a:bodyPr>
          <a:lstStyle/>
          <a:p>
            <a:pPr algn="ctr"/>
            <a:r>
              <a:rPr lang="en-US" sz="3200" b="1" dirty="0"/>
              <a:t>Nigeria</a:t>
            </a:r>
          </a:p>
          <a:p>
            <a:pPr algn="ctr"/>
            <a:r>
              <a:rPr lang="en-US" sz="3200" b="1" dirty="0"/>
              <a:t>12%</a:t>
            </a:r>
          </a:p>
        </p:txBody>
      </p:sp>
      <p:sp>
        <p:nvSpPr>
          <p:cNvPr id="208" name="Freeform 5">
            <a:extLst>
              <a:ext uri="{FF2B5EF4-FFF2-40B4-BE49-F238E27FC236}">
                <a16:creationId xmlns:a16="http://schemas.microsoft.com/office/drawing/2014/main" id="{C4FD3848-23EA-40D9-98E7-35E77FEDB8BC}"/>
              </a:ext>
            </a:extLst>
          </p:cNvPr>
          <p:cNvSpPr>
            <a:spLocks/>
          </p:cNvSpPr>
          <p:nvPr/>
        </p:nvSpPr>
        <p:spPr bwMode="auto">
          <a:xfrm>
            <a:off x="1966564" y="890644"/>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6">
            <a:extLst>
              <a:ext uri="{FF2B5EF4-FFF2-40B4-BE49-F238E27FC236}">
                <a16:creationId xmlns:a16="http://schemas.microsoft.com/office/drawing/2014/main" id="{FC27C1B7-53C6-428F-B8FA-F4FD1992101D}"/>
              </a:ext>
            </a:extLst>
          </p:cNvPr>
          <p:cNvSpPr>
            <a:spLocks/>
          </p:cNvSpPr>
          <p:nvPr/>
        </p:nvSpPr>
        <p:spPr bwMode="auto">
          <a:xfrm>
            <a:off x="2411065" y="1303498"/>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7">
            <a:extLst>
              <a:ext uri="{FF2B5EF4-FFF2-40B4-BE49-F238E27FC236}">
                <a16:creationId xmlns:a16="http://schemas.microsoft.com/office/drawing/2014/main" id="{CE89EA96-5B66-4EB5-8F74-4659320FE2D1}"/>
              </a:ext>
            </a:extLst>
          </p:cNvPr>
          <p:cNvSpPr>
            <a:spLocks/>
          </p:cNvSpPr>
          <p:nvPr/>
        </p:nvSpPr>
        <p:spPr bwMode="auto">
          <a:xfrm>
            <a:off x="3492829" y="1194171"/>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8">
            <a:extLst>
              <a:ext uri="{FF2B5EF4-FFF2-40B4-BE49-F238E27FC236}">
                <a16:creationId xmlns:a16="http://schemas.microsoft.com/office/drawing/2014/main" id="{8E73F3DD-2A2C-4C48-B9F2-6C7667AE0197}"/>
              </a:ext>
            </a:extLst>
          </p:cNvPr>
          <p:cNvSpPr>
            <a:spLocks/>
          </p:cNvSpPr>
          <p:nvPr/>
        </p:nvSpPr>
        <p:spPr bwMode="auto">
          <a:xfrm>
            <a:off x="4220718" y="1368231"/>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9">
            <a:extLst>
              <a:ext uri="{FF2B5EF4-FFF2-40B4-BE49-F238E27FC236}">
                <a16:creationId xmlns:a16="http://schemas.microsoft.com/office/drawing/2014/main" id="{D9695632-CF5B-45EC-9168-2FDA80911790}"/>
              </a:ext>
            </a:extLst>
          </p:cNvPr>
          <p:cNvSpPr>
            <a:spLocks/>
          </p:cNvSpPr>
          <p:nvPr/>
        </p:nvSpPr>
        <p:spPr bwMode="auto">
          <a:xfrm>
            <a:off x="5060811" y="1174032"/>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0">
            <a:extLst>
              <a:ext uri="{FF2B5EF4-FFF2-40B4-BE49-F238E27FC236}">
                <a16:creationId xmlns:a16="http://schemas.microsoft.com/office/drawing/2014/main" id="{5DE7F6A3-3639-483B-AD96-02B692B6A9FC}"/>
              </a:ext>
            </a:extLst>
          </p:cNvPr>
          <p:cNvSpPr>
            <a:spLocks/>
          </p:cNvSpPr>
          <p:nvPr/>
        </p:nvSpPr>
        <p:spPr bwMode="auto">
          <a:xfrm>
            <a:off x="6129627" y="991340"/>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214" name="Freeform 11">
            <a:extLst>
              <a:ext uri="{FF2B5EF4-FFF2-40B4-BE49-F238E27FC236}">
                <a16:creationId xmlns:a16="http://schemas.microsoft.com/office/drawing/2014/main" id="{2D9BC212-27C0-40E8-B373-8A57B929AB7F}"/>
              </a:ext>
            </a:extLst>
          </p:cNvPr>
          <p:cNvSpPr>
            <a:spLocks/>
          </p:cNvSpPr>
          <p:nvPr/>
        </p:nvSpPr>
        <p:spPr bwMode="auto">
          <a:xfrm>
            <a:off x="6021739" y="2546375"/>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2">
            <a:extLst>
              <a:ext uri="{FF2B5EF4-FFF2-40B4-BE49-F238E27FC236}">
                <a16:creationId xmlns:a16="http://schemas.microsoft.com/office/drawing/2014/main" id="{6EFCED52-6808-489B-8EE0-388F644D374C}"/>
              </a:ext>
            </a:extLst>
          </p:cNvPr>
          <p:cNvSpPr>
            <a:spLocks/>
          </p:cNvSpPr>
          <p:nvPr/>
        </p:nvSpPr>
        <p:spPr bwMode="auto">
          <a:xfrm>
            <a:off x="5532644" y="2340667"/>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3">
            <a:extLst>
              <a:ext uri="{FF2B5EF4-FFF2-40B4-BE49-F238E27FC236}">
                <a16:creationId xmlns:a16="http://schemas.microsoft.com/office/drawing/2014/main" id="{B0DB15C1-BF9C-4B45-8A3D-4C45557C7280}"/>
              </a:ext>
            </a:extLst>
          </p:cNvPr>
          <p:cNvSpPr>
            <a:spLocks/>
          </p:cNvSpPr>
          <p:nvPr/>
        </p:nvSpPr>
        <p:spPr bwMode="auto">
          <a:xfrm>
            <a:off x="4551576" y="1661688"/>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4">
            <a:extLst>
              <a:ext uri="{FF2B5EF4-FFF2-40B4-BE49-F238E27FC236}">
                <a16:creationId xmlns:a16="http://schemas.microsoft.com/office/drawing/2014/main" id="{9E12DB63-DDD9-4DBD-9774-5B5BEB18058A}"/>
              </a:ext>
            </a:extLst>
          </p:cNvPr>
          <p:cNvSpPr>
            <a:spLocks/>
          </p:cNvSpPr>
          <p:nvPr/>
        </p:nvSpPr>
        <p:spPr bwMode="auto">
          <a:xfrm>
            <a:off x="3963223" y="1617094"/>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5">
            <a:extLst>
              <a:ext uri="{FF2B5EF4-FFF2-40B4-BE49-F238E27FC236}">
                <a16:creationId xmlns:a16="http://schemas.microsoft.com/office/drawing/2014/main" id="{242E6829-3FEF-4ABA-87E1-0879F57989E8}"/>
              </a:ext>
            </a:extLst>
          </p:cNvPr>
          <p:cNvSpPr>
            <a:spLocks/>
          </p:cNvSpPr>
          <p:nvPr/>
        </p:nvSpPr>
        <p:spPr bwMode="auto">
          <a:xfrm>
            <a:off x="3062713" y="2229902"/>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6">
            <a:extLst>
              <a:ext uri="{FF2B5EF4-FFF2-40B4-BE49-F238E27FC236}">
                <a16:creationId xmlns:a16="http://schemas.microsoft.com/office/drawing/2014/main" id="{B0F32665-BEF5-42FB-9E2C-EC0D163736CE}"/>
              </a:ext>
            </a:extLst>
          </p:cNvPr>
          <p:cNvSpPr>
            <a:spLocks/>
          </p:cNvSpPr>
          <p:nvPr/>
        </p:nvSpPr>
        <p:spPr bwMode="auto">
          <a:xfrm>
            <a:off x="1602619" y="1241642"/>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7">
            <a:extLst>
              <a:ext uri="{FF2B5EF4-FFF2-40B4-BE49-F238E27FC236}">
                <a16:creationId xmlns:a16="http://schemas.microsoft.com/office/drawing/2014/main" id="{91A8C284-D895-41CF-B643-6CA64623FE23}"/>
              </a:ext>
            </a:extLst>
          </p:cNvPr>
          <p:cNvSpPr>
            <a:spLocks/>
          </p:cNvSpPr>
          <p:nvPr/>
        </p:nvSpPr>
        <p:spPr bwMode="auto">
          <a:xfrm>
            <a:off x="1651529" y="2307582"/>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8">
            <a:extLst>
              <a:ext uri="{FF2B5EF4-FFF2-40B4-BE49-F238E27FC236}">
                <a16:creationId xmlns:a16="http://schemas.microsoft.com/office/drawing/2014/main" id="{12F37069-AF0E-440F-A473-CE6DD5B723F2}"/>
              </a:ext>
            </a:extLst>
          </p:cNvPr>
          <p:cNvSpPr>
            <a:spLocks/>
          </p:cNvSpPr>
          <p:nvPr/>
        </p:nvSpPr>
        <p:spPr bwMode="auto">
          <a:xfrm>
            <a:off x="3452550" y="3400853"/>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9">
            <a:extLst>
              <a:ext uri="{FF2B5EF4-FFF2-40B4-BE49-F238E27FC236}">
                <a16:creationId xmlns:a16="http://schemas.microsoft.com/office/drawing/2014/main" id="{E1F9360B-0ACE-4A23-B49C-9390C96FB306}"/>
              </a:ext>
            </a:extLst>
          </p:cNvPr>
          <p:cNvSpPr>
            <a:spLocks/>
          </p:cNvSpPr>
          <p:nvPr/>
        </p:nvSpPr>
        <p:spPr bwMode="auto">
          <a:xfrm>
            <a:off x="3540300" y="3415238"/>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20">
            <a:extLst>
              <a:ext uri="{FF2B5EF4-FFF2-40B4-BE49-F238E27FC236}">
                <a16:creationId xmlns:a16="http://schemas.microsoft.com/office/drawing/2014/main" id="{8FBA9EB3-42CC-4D22-B37F-EC60078F70DB}"/>
              </a:ext>
            </a:extLst>
          </p:cNvPr>
          <p:cNvSpPr>
            <a:spLocks/>
          </p:cNvSpPr>
          <p:nvPr/>
        </p:nvSpPr>
        <p:spPr bwMode="auto">
          <a:xfrm>
            <a:off x="4452318" y="2858533"/>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21">
            <a:extLst>
              <a:ext uri="{FF2B5EF4-FFF2-40B4-BE49-F238E27FC236}">
                <a16:creationId xmlns:a16="http://schemas.microsoft.com/office/drawing/2014/main" id="{B0B05A4A-A134-40A0-8C5E-F79E9F19DED9}"/>
              </a:ext>
            </a:extLst>
          </p:cNvPr>
          <p:cNvSpPr>
            <a:spLocks/>
          </p:cNvSpPr>
          <p:nvPr/>
        </p:nvSpPr>
        <p:spPr bwMode="auto">
          <a:xfrm>
            <a:off x="4768792" y="3294403"/>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rgbClr val="599F40"/>
              </a:solidFill>
            </a:endParaRPr>
          </a:p>
        </p:txBody>
      </p:sp>
      <p:sp>
        <p:nvSpPr>
          <p:cNvPr id="225" name="Freeform 22">
            <a:extLst>
              <a:ext uri="{FF2B5EF4-FFF2-40B4-BE49-F238E27FC236}">
                <a16:creationId xmlns:a16="http://schemas.microsoft.com/office/drawing/2014/main" id="{B9B69E06-BFCF-4880-87A8-E3578D44615B}"/>
              </a:ext>
            </a:extLst>
          </p:cNvPr>
          <p:cNvSpPr>
            <a:spLocks/>
          </p:cNvSpPr>
          <p:nvPr/>
        </p:nvSpPr>
        <p:spPr bwMode="auto">
          <a:xfrm>
            <a:off x="3875474" y="4117234"/>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3">
            <a:extLst>
              <a:ext uri="{FF2B5EF4-FFF2-40B4-BE49-F238E27FC236}">
                <a16:creationId xmlns:a16="http://schemas.microsoft.com/office/drawing/2014/main" id="{4BA0DEF6-9DF5-41BF-B333-278696F63D72}"/>
              </a:ext>
            </a:extLst>
          </p:cNvPr>
          <p:cNvSpPr>
            <a:spLocks/>
          </p:cNvSpPr>
          <p:nvPr/>
        </p:nvSpPr>
        <p:spPr bwMode="auto">
          <a:xfrm>
            <a:off x="2631158" y="3790691"/>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24">
            <a:extLst>
              <a:ext uri="{FF2B5EF4-FFF2-40B4-BE49-F238E27FC236}">
                <a16:creationId xmlns:a16="http://schemas.microsoft.com/office/drawing/2014/main" id="{3107EF4F-7EDD-4FEA-B50C-0354468E7FD0}"/>
              </a:ext>
            </a:extLst>
          </p:cNvPr>
          <p:cNvSpPr>
            <a:spLocks/>
          </p:cNvSpPr>
          <p:nvPr/>
        </p:nvSpPr>
        <p:spPr bwMode="auto">
          <a:xfrm>
            <a:off x="1176819" y="2985122"/>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25">
            <a:extLst>
              <a:ext uri="{FF2B5EF4-FFF2-40B4-BE49-F238E27FC236}">
                <a16:creationId xmlns:a16="http://schemas.microsoft.com/office/drawing/2014/main" id="{92997B64-ACDC-4672-936B-CE3D3A038E96}"/>
              </a:ext>
            </a:extLst>
          </p:cNvPr>
          <p:cNvSpPr>
            <a:spLocks/>
          </p:cNvSpPr>
          <p:nvPr/>
        </p:nvSpPr>
        <p:spPr bwMode="auto">
          <a:xfrm>
            <a:off x="1143733" y="3536074"/>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26">
            <a:extLst>
              <a:ext uri="{FF2B5EF4-FFF2-40B4-BE49-F238E27FC236}">
                <a16:creationId xmlns:a16="http://schemas.microsoft.com/office/drawing/2014/main" id="{DB09D4E6-5934-4FD9-9E45-FB37479AA008}"/>
              </a:ext>
            </a:extLst>
          </p:cNvPr>
          <p:cNvSpPr>
            <a:spLocks/>
          </p:cNvSpPr>
          <p:nvPr/>
        </p:nvSpPr>
        <p:spPr bwMode="auto">
          <a:xfrm>
            <a:off x="1916216" y="4151758"/>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27">
            <a:extLst>
              <a:ext uri="{FF2B5EF4-FFF2-40B4-BE49-F238E27FC236}">
                <a16:creationId xmlns:a16="http://schemas.microsoft.com/office/drawing/2014/main" id="{8E8C220B-8059-45E5-A466-123281401F53}"/>
              </a:ext>
            </a:extLst>
          </p:cNvPr>
          <p:cNvSpPr>
            <a:spLocks/>
          </p:cNvSpPr>
          <p:nvPr/>
        </p:nvSpPr>
        <p:spPr bwMode="auto">
          <a:xfrm>
            <a:off x="2373664" y="4141689"/>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28">
            <a:extLst>
              <a:ext uri="{FF2B5EF4-FFF2-40B4-BE49-F238E27FC236}">
                <a16:creationId xmlns:a16="http://schemas.microsoft.com/office/drawing/2014/main" id="{9DBA9460-C112-46EF-ACF3-2FA5EFFEEE32}"/>
              </a:ext>
            </a:extLst>
          </p:cNvPr>
          <p:cNvSpPr>
            <a:spLocks/>
          </p:cNvSpPr>
          <p:nvPr/>
        </p:nvSpPr>
        <p:spPr bwMode="auto">
          <a:xfrm>
            <a:off x="2098907" y="4345958"/>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29">
            <a:extLst>
              <a:ext uri="{FF2B5EF4-FFF2-40B4-BE49-F238E27FC236}">
                <a16:creationId xmlns:a16="http://schemas.microsoft.com/office/drawing/2014/main" id="{AC47F6A8-5873-419A-B5FF-F64D677EA1BD}"/>
              </a:ext>
            </a:extLst>
          </p:cNvPr>
          <p:cNvSpPr>
            <a:spLocks/>
          </p:cNvSpPr>
          <p:nvPr/>
        </p:nvSpPr>
        <p:spPr bwMode="auto">
          <a:xfrm>
            <a:off x="2458536" y="4435146"/>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30">
            <a:extLst>
              <a:ext uri="{FF2B5EF4-FFF2-40B4-BE49-F238E27FC236}">
                <a16:creationId xmlns:a16="http://schemas.microsoft.com/office/drawing/2014/main" id="{CCDF349F-CB29-4A8F-9080-E9F89D4F38D2}"/>
              </a:ext>
            </a:extLst>
          </p:cNvPr>
          <p:cNvSpPr>
            <a:spLocks/>
          </p:cNvSpPr>
          <p:nvPr/>
        </p:nvSpPr>
        <p:spPr bwMode="auto">
          <a:xfrm>
            <a:off x="3370555" y="4879647"/>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31">
            <a:extLst>
              <a:ext uri="{FF2B5EF4-FFF2-40B4-BE49-F238E27FC236}">
                <a16:creationId xmlns:a16="http://schemas.microsoft.com/office/drawing/2014/main" id="{D7F39F71-B71D-4815-B043-25F73DDBCC58}"/>
              </a:ext>
            </a:extLst>
          </p:cNvPr>
          <p:cNvSpPr>
            <a:spLocks/>
          </p:cNvSpPr>
          <p:nvPr/>
        </p:nvSpPr>
        <p:spPr bwMode="auto">
          <a:xfrm>
            <a:off x="3538861" y="4708464"/>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32">
            <a:extLst>
              <a:ext uri="{FF2B5EF4-FFF2-40B4-BE49-F238E27FC236}">
                <a16:creationId xmlns:a16="http://schemas.microsoft.com/office/drawing/2014/main" id="{AF9F2499-2734-4547-A894-CB723F518ED1}"/>
              </a:ext>
            </a:extLst>
          </p:cNvPr>
          <p:cNvSpPr>
            <a:spLocks/>
          </p:cNvSpPr>
          <p:nvPr/>
        </p:nvSpPr>
        <p:spPr bwMode="auto">
          <a:xfrm>
            <a:off x="3879789" y="4881085"/>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33">
            <a:extLst>
              <a:ext uri="{FF2B5EF4-FFF2-40B4-BE49-F238E27FC236}">
                <a16:creationId xmlns:a16="http://schemas.microsoft.com/office/drawing/2014/main" id="{8B293144-B36A-4351-943C-CF3EFCDC4B78}"/>
              </a:ext>
            </a:extLst>
          </p:cNvPr>
          <p:cNvSpPr>
            <a:spLocks noEditPoints="1"/>
          </p:cNvSpPr>
          <p:nvPr/>
        </p:nvSpPr>
        <p:spPr bwMode="auto">
          <a:xfrm>
            <a:off x="4050973" y="4826422"/>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34">
            <a:extLst>
              <a:ext uri="{FF2B5EF4-FFF2-40B4-BE49-F238E27FC236}">
                <a16:creationId xmlns:a16="http://schemas.microsoft.com/office/drawing/2014/main" id="{F3746C57-1EA0-4DE2-B8AB-CFF14221F66E}"/>
              </a:ext>
            </a:extLst>
          </p:cNvPr>
          <p:cNvSpPr>
            <a:spLocks noEditPoints="1"/>
          </p:cNvSpPr>
          <p:nvPr/>
        </p:nvSpPr>
        <p:spPr bwMode="auto">
          <a:xfrm>
            <a:off x="3835195" y="5600343"/>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35">
            <a:extLst>
              <a:ext uri="{FF2B5EF4-FFF2-40B4-BE49-F238E27FC236}">
                <a16:creationId xmlns:a16="http://schemas.microsoft.com/office/drawing/2014/main" id="{67FED07B-90E2-4CC1-949D-C1885234B839}"/>
              </a:ext>
            </a:extLst>
          </p:cNvPr>
          <p:cNvSpPr>
            <a:spLocks/>
          </p:cNvSpPr>
          <p:nvPr/>
        </p:nvSpPr>
        <p:spPr bwMode="auto">
          <a:xfrm>
            <a:off x="3656819" y="5305447"/>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36">
            <a:extLst>
              <a:ext uri="{FF2B5EF4-FFF2-40B4-BE49-F238E27FC236}">
                <a16:creationId xmlns:a16="http://schemas.microsoft.com/office/drawing/2014/main" id="{5A803519-F095-4217-9DB0-527E1C77D2E4}"/>
              </a:ext>
            </a:extLst>
          </p:cNvPr>
          <p:cNvSpPr>
            <a:spLocks/>
          </p:cNvSpPr>
          <p:nvPr/>
        </p:nvSpPr>
        <p:spPr bwMode="auto">
          <a:xfrm>
            <a:off x="3373432" y="5364427"/>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37">
            <a:extLst>
              <a:ext uri="{FF2B5EF4-FFF2-40B4-BE49-F238E27FC236}">
                <a16:creationId xmlns:a16="http://schemas.microsoft.com/office/drawing/2014/main" id="{2BB4F7F5-D6CD-4FA8-9FFE-8E4A583478A6}"/>
              </a:ext>
            </a:extLst>
          </p:cNvPr>
          <p:cNvSpPr>
            <a:spLocks noEditPoints="1"/>
          </p:cNvSpPr>
          <p:nvPr/>
        </p:nvSpPr>
        <p:spPr bwMode="auto">
          <a:xfrm>
            <a:off x="3238211" y="5482385"/>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38">
            <a:extLst>
              <a:ext uri="{FF2B5EF4-FFF2-40B4-BE49-F238E27FC236}">
                <a16:creationId xmlns:a16="http://schemas.microsoft.com/office/drawing/2014/main" id="{69BB8188-1F65-4156-85E3-4493683FE339}"/>
              </a:ext>
            </a:extLst>
          </p:cNvPr>
          <p:cNvSpPr>
            <a:spLocks noEditPoints="1"/>
          </p:cNvSpPr>
          <p:nvPr/>
        </p:nvSpPr>
        <p:spPr bwMode="auto">
          <a:xfrm>
            <a:off x="2662805" y="5679461"/>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39">
            <a:extLst>
              <a:ext uri="{FF2B5EF4-FFF2-40B4-BE49-F238E27FC236}">
                <a16:creationId xmlns:a16="http://schemas.microsoft.com/office/drawing/2014/main" id="{0407135E-E16E-4DF7-80C1-610678C6EDB2}"/>
              </a:ext>
            </a:extLst>
          </p:cNvPr>
          <p:cNvSpPr>
            <a:spLocks noEditPoints="1"/>
          </p:cNvSpPr>
          <p:nvPr/>
        </p:nvSpPr>
        <p:spPr bwMode="auto">
          <a:xfrm>
            <a:off x="2436958" y="5049392"/>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40">
            <a:extLst>
              <a:ext uri="{FF2B5EF4-FFF2-40B4-BE49-F238E27FC236}">
                <a16:creationId xmlns:a16="http://schemas.microsoft.com/office/drawing/2014/main" id="{A14F62F9-E5E7-4B02-B2B3-9636904145C2}"/>
              </a:ext>
            </a:extLst>
          </p:cNvPr>
          <p:cNvSpPr>
            <a:spLocks noEditPoints="1"/>
          </p:cNvSpPr>
          <p:nvPr/>
        </p:nvSpPr>
        <p:spPr bwMode="auto">
          <a:xfrm>
            <a:off x="1166749" y="4938626"/>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41">
            <a:extLst>
              <a:ext uri="{FF2B5EF4-FFF2-40B4-BE49-F238E27FC236}">
                <a16:creationId xmlns:a16="http://schemas.microsoft.com/office/drawing/2014/main" id="{0F75D97D-E83B-46DE-B145-396AB339DBF0}"/>
              </a:ext>
            </a:extLst>
          </p:cNvPr>
          <p:cNvSpPr>
            <a:spLocks/>
          </p:cNvSpPr>
          <p:nvPr/>
        </p:nvSpPr>
        <p:spPr bwMode="auto">
          <a:xfrm>
            <a:off x="1153803" y="4230876"/>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TextBox 244">
            <a:extLst>
              <a:ext uri="{FF2B5EF4-FFF2-40B4-BE49-F238E27FC236}">
                <a16:creationId xmlns:a16="http://schemas.microsoft.com/office/drawing/2014/main" id="{015E3024-70F7-4F3D-833C-4D89069F7800}"/>
              </a:ext>
            </a:extLst>
          </p:cNvPr>
          <p:cNvSpPr txBox="1"/>
          <p:nvPr/>
        </p:nvSpPr>
        <p:spPr>
          <a:xfrm>
            <a:off x="5267711" y="3917749"/>
            <a:ext cx="773442" cy="523220"/>
          </a:xfrm>
          <a:prstGeom prst="rect">
            <a:avLst/>
          </a:prstGeom>
          <a:noFill/>
        </p:spPr>
        <p:txBody>
          <a:bodyPr wrap="square" rtlCol="0">
            <a:spAutoFit/>
          </a:bodyPr>
          <a:lstStyle/>
          <a:p>
            <a:pPr algn="ctr"/>
            <a:r>
              <a:rPr lang="en-US" sz="1400" dirty="0">
                <a:solidFill>
                  <a:schemeClr val="bg1"/>
                </a:solidFill>
              </a:rPr>
              <a:t>Taraba</a:t>
            </a:r>
          </a:p>
          <a:p>
            <a:pPr algn="ctr"/>
            <a:r>
              <a:rPr lang="en-US" sz="1400" dirty="0">
                <a:solidFill>
                  <a:schemeClr val="bg1"/>
                </a:solidFill>
              </a:rPr>
              <a:t>9%</a:t>
            </a:r>
            <a:endParaRPr lang="en-US" sz="1600" dirty="0">
              <a:solidFill>
                <a:schemeClr val="bg1"/>
              </a:solidFill>
            </a:endParaRPr>
          </a:p>
        </p:txBody>
      </p:sp>
      <p:sp>
        <p:nvSpPr>
          <p:cNvPr id="246" name="TextBox 245">
            <a:extLst>
              <a:ext uri="{FF2B5EF4-FFF2-40B4-BE49-F238E27FC236}">
                <a16:creationId xmlns:a16="http://schemas.microsoft.com/office/drawing/2014/main" id="{FD943CE3-A4CB-4690-96CC-6765E0FCD173}"/>
              </a:ext>
            </a:extLst>
          </p:cNvPr>
          <p:cNvSpPr txBox="1"/>
          <p:nvPr/>
        </p:nvSpPr>
        <p:spPr>
          <a:xfrm>
            <a:off x="4628300" y="3376079"/>
            <a:ext cx="889722" cy="523220"/>
          </a:xfrm>
          <a:prstGeom prst="rect">
            <a:avLst/>
          </a:prstGeom>
          <a:noFill/>
        </p:spPr>
        <p:txBody>
          <a:bodyPr wrap="square" rtlCol="0">
            <a:spAutoFit/>
          </a:bodyPr>
          <a:lstStyle/>
          <a:p>
            <a:pPr algn="ctr"/>
            <a:r>
              <a:rPr lang="en-US" sz="1400" dirty="0"/>
              <a:t>Plateau</a:t>
            </a:r>
          </a:p>
          <a:p>
            <a:pPr algn="ctr"/>
            <a:r>
              <a:rPr lang="en-US" sz="1400" dirty="0"/>
              <a:t>21%</a:t>
            </a:r>
            <a:endParaRPr lang="en-US" sz="1600" dirty="0"/>
          </a:p>
        </p:txBody>
      </p:sp>
      <p:sp>
        <p:nvSpPr>
          <p:cNvPr id="247" name="TextBox 246">
            <a:extLst>
              <a:ext uri="{FF2B5EF4-FFF2-40B4-BE49-F238E27FC236}">
                <a16:creationId xmlns:a16="http://schemas.microsoft.com/office/drawing/2014/main" id="{C509A4FA-A023-43B1-A53D-E4F293C08847}"/>
              </a:ext>
            </a:extLst>
          </p:cNvPr>
          <p:cNvSpPr txBox="1"/>
          <p:nvPr/>
        </p:nvSpPr>
        <p:spPr>
          <a:xfrm>
            <a:off x="5864222" y="3196584"/>
            <a:ext cx="1347889" cy="523220"/>
          </a:xfrm>
          <a:prstGeom prst="rect">
            <a:avLst/>
          </a:prstGeom>
          <a:noFill/>
        </p:spPr>
        <p:txBody>
          <a:bodyPr wrap="square" rtlCol="0">
            <a:spAutoFit/>
          </a:bodyPr>
          <a:lstStyle/>
          <a:p>
            <a:pPr algn="ctr"/>
            <a:r>
              <a:rPr lang="en-US" sz="1400" dirty="0">
                <a:solidFill>
                  <a:schemeClr val="bg1"/>
                </a:solidFill>
              </a:rPr>
              <a:t>Adamawa</a:t>
            </a:r>
          </a:p>
          <a:p>
            <a:pPr algn="ctr"/>
            <a:r>
              <a:rPr lang="en-US" sz="1400" dirty="0">
                <a:solidFill>
                  <a:schemeClr val="bg1"/>
                </a:solidFill>
              </a:rPr>
              <a:t>18%</a:t>
            </a:r>
          </a:p>
        </p:txBody>
      </p:sp>
      <p:sp>
        <p:nvSpPr>
          <p:cNvPr id="248" name="TextBox 247">
            <a:extLst>
              <a:ext uri="{FF2B5EF4-FFF2-40B4-BE49-F238E27FC236}">
                <a16:creationId xmlns:a16="http://schemas.microsoft.com/office/drawing/2014/main" id="{C6CC9CD9-18E6-4810-AA8B-3581B636B9D3}"/>
              </a:ext>
            </a:extLst>
          </p:cNvPr>
          <p:cNvSpPr txBox="1"/>
          <p:nvPr/>
        </p:nvSpPr>
        <p:spPr>
          <a:xfrm>
            <a:off x="4740174" y="2623058"/>
            <a:ext cx="889722" cy="523220"/>
          </a:xfrm>
          <a:prstGeom prst="rect">
            <a:avLst/>
          </a:prstGeom>
          <a:noFill/>
        </p:spPr>
        <p:txBody>
          <a:bodyPr wrap="square" rtlCol="0">
            <a:spAutoFit/>
          </a:bodyPr>
          <a:lstStyle/>
          <a:p>
            <a:pPr algn="ctr"/>
            <a:r>
              <a:rPr lang="en-US" sz="1400" dirty="0">
                <a:solidFill>
                  <a:schemeClr val="bg1"/>
                </a:solidFill>
              </a:rPr>
              <a:t>Bauchi</a:t>
            </a:r>
          </a:p>
          <a:p>
            <a:pPr algn="ctr"/>
            <a:r>
              <a:rPr lang="en-US" sz="1400" dirty="0">
                <a:solidFill>
                  <a:schemeClr val="bg1"/>
                </a:solidFill>
              </a:rPr>
              <a:t>5%</a:t>
            </a:r>
            <a:endParaRPr lang="en-US" sz="1600" dirty="0">
              <a:solidFill>
                <a:schemeClr val="bg1"/>
              </a:solidFill>
            </a:endParaRPr>
          </a:p>
        </p:txBody>
      </p:sp>
      <p:sp>
        <p:nvSpPr>
          <p:cNvPr id="249" name="TextBox 248">
            <a:extLst>
              <a:ext uri="{FF2B5EF4-FFF2-40B4-BE49-F238E27FC236}">
                <a16:creationId xmlns:a16="http://schemas.microsoft.com/office/drawing/2014/main" id="{568431ED-9B07-4F2E-BA49-DB816D7FA820}"/>
              </a:ext>
            </a:extLst>
          </p:cNvPr>
          <p:cNvSpPr txBox="1"/>
          <p:nvPr/>
        </p:nvSpPr>
        <p:spPr>
          <a:xfrm>
            <a:off x="5459281" y="2530333"/>
            <a:ext cx="773442" cy="523220"/>
          </a:xfrm>
          <a:prstGeom prst="rect">
            <a:avLst/>
          </a:prstGeom>
          <a:noFill/>
        </p:spPr>
        <p:txBody>
          <a:bodyPr wrap="square" rtlCol="0">
            <a:spAutoFit/>
          </a:bodyPr>
          <a:lstStyle/>
          <a:p>
            <a:pPr algn="ctr"/>
            <a:r>
              <a:rPr lang="en-US" sz="1400" dirty="0">
                <a:solidFill>
                  <a:schemeClr val="bg1"/>
                </a:solidFill>
              </a:rPr>
              <a:t>Gombe</a:t>
            </a:r>
          </a:p>
          <a:p>
            <a:pPr algn="ctr"/>
            <a:r>
              <a:rPr lang="en-US" sz="1400" dirty="0">
                <a:solidFill>
                  <a:schemeClr val="bg1"/>
                </a:solidFill>
              </a:rPr>
              <a:t>    16%</a:t>
            </a:r>
            <a:endParaRPr lang="en-US" sz="1600" dirty="0">
              <a:solidFill>
                <a:schemeClr val="bg1"/>
              </a:solidFill>
            </a:endParaRPr>
          </a:p>
        </p:txBody>
      </p:sp>
      <p:sp>
        <p:nvSpPr>
          <p:cNvPr id="250" name="TextBox 249">
            <a:extLst>
              <a:ext uri="{FF2B5EF4-FFF2-40B4-BE49-F238E27FC236}">
                <a16:creationId xmlns:a16="http://schemas.microsoft.com/office/drawing/2014/main" id="{0A291BA6-4929-4218-B8C4-A5C8EE969FA3}"/>
              </a:ext>
            </a:extLst>
          </p:cNvPr>
          <p:cNvSpPr txBox="1"/>
          <p:nvPr/>
        </p:nvSpPr>
        <p:spPr>
          <a:xfrm>
            <a:off x="6775521" y="1797021"/>
            <a:ext cx="773442" cy="523220"/>
          </a:xfrm>
          <a:prstGeom prst="rect">
            <a:avLst/>
          </a:prstGeom>
          <a:noFill/>
        </p:spPr>
        <p:txBody>
          <a:bodyPr wrap="square" rtlCol="0">
            <a:spAutoFit/>
          </a:bodyPr>
          <a:lstStyle/>
          <a:p>
            <a:pPr algn="ctr"/>
            <a:r>
              <a:rPr lang="en-US" sz="1400" dirty="0" err="1">
                <a:solidFill>
                  <a:schemeClr val="bg1"/>
                </a:solidFill>
              </a:rPr>
              <a:t>Borno</a:t>
            </a:r>
            <a:endParaRPr lang="en-US" sz="1400" dirty="0">
              <a:solidFill>
                <a:schemeClr val="bg1"/>
              </a:solidFill>
            </a:endParaRPr>
          </a:p>
          <a:p>
            <a:pPr algn="ctr"/>
            <a:r>
              <a:rPr lang="en-US" sz="1400" dirty="0">
                <a:solidFill>
                  <a:schemeClr val="bg1"/>
                </a:solidFill>
              </a:rPr>
              <a:t>5%</a:t>
            </a:r>
            <a:endParaRPr lang="en-US" sz="1600" dirty="0">
              <a:solidFill>
                <a:schemeClr val="bg1"/>
              </a:solidFill>
            </a:endParaRPr>
          </a:p>
        </p:txBody>
      </p:sp>
      <p:sp>
        <p:nvSpPr>
          <p:cNvPr id="251" name="TextBox 250">
            <a:extLst>
              <a:ext uri="{FF2B5EF4-FFF2-40B4-BE49-F238E27FC236}">
                <a16:creationId xmlns:a16="http://schemas.microsoft.com/office/drawing/2014/main" id="{E0D2EF6F-5181-4345-AE10-EE96D29A86AC}"/>
              </a:ext>
            </a:extLst>
          </p:cNvPr>
          <p:cNvSpPr txBox="1"/>
          <p:nvPr/>
        </p:nvSpPr>
        <p:spPr>
          <a:xfrm>
            <a:off x="5755615" y="1552426"/>
            <a:ext cx="773442" cy="523220"/>
          </a:xfrm>
          <a:prstGeom prst="rect">
            <a:avLst/>
          </a:prstGeom>
          <a:noFill/>
        </p:spPr>
        <p:txBody>
          <a:bodyPr wrap="square" rtlCol="0">
            <a:spAutoFit/>
          </a:bodyPr>
          <a:lstStyle/>
          <a:p>
            <a:pPr algn="ctr"/>
            <a:r>
              <a:rPr lang="en-US" sz="1400" dirty="0" err="1">
                <a:solidFill>
                  <a:schemeClr val="bg1"/>
                </a:solidFill>
              </a:rPr>
              <a:t>Yobe</a:t>
            </a:r>
            <a:endParaRPr lang="en-US" sz="1400" dirty="0">
              <a:solidFill>
                <a:schemeClr val="bg1"/>
              </a:solidFill>
            </a:endParaRPr>
          </a:p>
          <a:p>
            <a:pPr algn="ctr"/>
            <a:r>
              <a:rPr lang="en-US" sz="1400" dirty="0">
                <a:solidFill>
                  <a:schemeClr val="bg1"/>
                </a:solidFill>
              </a:rPr>
              <a:t>2%</a:t>
            </a:r>
            <a:endParaRPr lang="en-US" sz="1600" dirty="0">
              <a:solidFill>
                <a:schemeClr val="bg1"/>
              </a:solidFill>
            </a:endParaRPr>
          </a:p>
        </p:txBody>
      </p:sp>
      <p:sp>
        <p:nvSpPr>
          <p:cNvPr id="252" name="TextBox 251">
            <a:extLst>
              <a:ext uri="{FF2B5EF4-FFF2-40B4-BE49-F238E27FC236}">
                <a16:creationId xmlns:a16="http://schemas.microsoft.com/office/drawing/2014/main" id="{DBF6B007-5CE7-45BB-9680-14B2A64CB29B}"/>
              </a:ext>
            </a:extLst>
          </p:cNvPr>
          <p:cNvSpPr txBox="1"/>
          <p:nvPr/>
        </p:nvSpPr>
        <p:spPr>
          <a:xfrm>
            <a:off x="4644121" y="1500090"/>
            <a:ext cx="773442" cy="523220"/>
          </a:xfrm>
          <a:prstGeom prst="rect">
            <a:avLst/>
          </a:prstGeom>
          <a:noFill/>
        </p:spPr>
        <p:txBody>
          <a:bodyPr wrap="square" rtlCol="0">
            <a:spAutoFit/>
          </a:bodyPr>
          <a:lstStyle/>
          <a:p>
            <a:pPr algn="ctr"/>
            <a:r>
              <a:rPr lang="en-US" sz="1400" dirty="0">
                <a:solidFill>
                  <a:schemeClr val="bg1"/>
                </a:solidFill>
              </a:rPr>
              <a:t>Jigawa</a:t>
            </a:r>
          </a:p>
          <a:p>
            <a:pPr algn="ctr"/>
            <a:r>
              <a:rPr lang="en-US" sz="1400" dirty="0">
                <a:solidFill>
                  <a:schemeClr val="bg1"/>
                </a:solidFill>
              </a:rPr>
              <a:t>4%</a:t>
            </a:r>
            <a:endParaRPr lang="en-US" sz="1600" dirty="0">
              <a:solidFill>
                <a:schemeClr val="bg1"/>
              </a:solidFill>
            </a:endParaRPr>
          </a:p>
        </p:txBody>
      </p:sp>
      <p:sp>
        <p:nvSpPr>
          <p:cNvPr id="253" name="TextBox 252">
            <a:extLst>
              <a:ext uri="{FF2B5EF4-FFF2-40B4-BE49-F238E27FC236}">
                <a16:creationId xmlns:a16="http://schemas.microsoft.com/office/drawing/2014/main" id="{A6891196-7DBE-4098-9E2E-9FAFA1444BEB}"/>
              </a:ext>
            </a:extLst>
          </p:cNvPr>
          <p:cNvSpPr txBox="1"/>
          <p:nvPr/>
        </p:nvSpPr>
        <p:spPr>
          <a:xfrm>
            <a:off x="4081033" y="1842654"/>
            <a:ext cx="773442" cy="523220"/>
          </a:xfrm>
          <a:prstGeom prst="rect">
            <a:avLst/>
          </a:prstGeom>
          <a:noFill/>
        </p:spPr>
        <p:txBody>
          <a:bodyPr wrap="square" rtlCol="0">
            <a:spAutoFit/>
          </a:bodyPr>
          <a:lstStyle/>
          <a:p>
            <a:pPr algn="ctr"/>
            <a:r>
              <a:rPr lang="en-US" sz="1400" dirty="0">
                <a:solidFill>
                  <a:schemeClr val="bg1"/>
                </a:solidFill>
              </a:rPr>
              <a:t>Kano</a:t>
            </a:r>
          </a:p>
          <a:p>
            <a:pPr algn="ctr"/>
            <a:r>
              <a:rPr lang="en-US" sz="1400" dirty="0">
                <a:solidFill>
                  <a:schemeClr val="bg1"/>
                </a:solidFill>
              </a:rPr>
              <a:t>6%</a:t>
            </a:r>
            <a:endParaRPr lang="en-US" sz="1600" dirty="0">
              <a:solidFill>
                <a:schemeClr val="bg1"/>
              </a:solidFill>
            </a:endParaRPr>
          </a:p>
        </p:txBody>
      </p:sp>
      <p:sp>
        <p:nvSpPr>
          <p:cNvPr id="254" name="TextBox 253">
            <a:extLst>
              <a:ext uri="{FF2B5EF4-FFF2-40B4-BE49-F238E27FC236}">
                <a16:creationId xmlns:a16="http://schemas.microsoft.com/office/drawing/2014/main" id="{2E19C4B9-FC7F-43EE-B8B8-74615A42BD85}"/>
              </a:ext>
            </a:extLst>
          </p:cNvPr>
          <p:cNvSpPr txBox="1"/>
          <p:nvPr/>
        </p:nvSpPr>
        <p:spPr>
          <a:xfrm>
            <a:off x="3526920" y="1325224"/>
            <a:ext cx="773442" cy="523220"/>
          </a:xfrm>
          <a:prstGeom prst="rect">
            <a:avLst/>
          </a:prstGeom>
          <a:noFill/>
        </p:spPr>
        <p:txBody>
          <a:bodyPr wrap="square" rtlCol="0">
            <a:spAutoFit/>
          </a:bodyPr>
          <a:lstStyle/>
          <a:p>
            <a:pPr algn="ctr"/>
            <a:r>
              <a:rPr lang="en-US" sz="1400" dirty="0">
                <a:solidFill>
                  <a:schemeClr val="bg1"/>
                </a:solidFill>
              </a:rPr>
              <a:t>Katsina</a:t>
            </a:r>
          </a:p>
          <a:p>
            <a:pPr algn="ctr"/>
            <a:r>
              <a:rPr lang="en-US" sz="1400" dirty="0">
                <a:solidFill>
                  <a:schemeClr val="bg1"/>
                </a:solidFill>
              </a:rPr>
              <a:t>3%</a:t>
            </a:r>
            <a:endParaRPr lang="en-US" sz="1600" dirty="0">
              <a:solidFill>
                <a:schemeClr val="bg1"/>
              </a:solidFill>
            </a:endParaRPr>
          </a:p>
        </p:txBody>
      </p:sp>
      <p:sp>
        <p:nvSpPr>
          <p:cNvPr id="255" name="TextBox 254">
            <a:extLst>
              <a:ext uri="{FF2B5EF4-FFF2-40B4-BE49-F238E27FC236}">
                <a16:creationId xmlns:a16="http://schemas.microsoft.com/office/drawing/2014/main" id="{13031488-EFEE-4329-B5DD-5147A0A912CF}"/>
              </a:ext>
            </a:extLst>
          </p:cNvPr>
          <p:cNvSpPr txBox="1"/>
          <p:nvPr/>
        </p:nvSpPr>
        <p:spPr>
          <a:xfrm>
            <a:off x="2798632" y="1770613"/>
            <a:ext cx="773442" cy="523220"/>
          </a:xfrm>
          <a:prstGeom prst="rect">
            <a:avLst/>
          </a:prstGeom>
          <a:noFill/>
        </p:spPr>
        <p:txBody>
          <a:bodyPr wrap="square" rtlCol="0">
            <a:spAutoFit/>
          </a:bodyPr>
          <a:lstStyle/>
          <a:p>
            <a:pPr algn="ctr"/>
            <a:r>
              <a:rPr lang="en-US" sz="1400" dirty="0">
                <a:solidFill>
                  <a:schemeClr val="bg1"/>
                </a:solidFill>
              </a:rPr>
              <a:t>Zamfara</a:t>
            </a:r>
          </a:p>
          <a:p>
            <a:pPr algn="ctr"/>
            <a:r>
              <a:rPr lang="en-US" sz="1400" dirty="0">
                <a:solidFill>
                  <a:schemeClr val="bg1"/>
                </a:solidFill>
              </a:rPr>
              <a:t>7%</a:t>
            </a:r>
            <a:endParaRPr lang="en-US" sz="1600" dirty="0">
              <a:solidFill>
                <a:schemeClr val="bg1"/>
              </a:solidFill>
            </a:endParaRPr>
          </a:p>
        </p:txBody>
      </p:sp>
      <p:sp>
        <p:nvSpPr>
          <p:cNvPr id="256" name="TextBox 255">
            <a:extLst>
              <a:ext uri="{FF2B5EF4-FFF2-40B4-BE49-F238E27FC236}">
                <a16:creationId xmlns:a16="http://schemas.microsoft.com/office/drawing/2014/main" id="{44D3C5A2-0E2A-4DB6-8773-D288A7B01C48}"/>
              </a:ext>
            </a:extLst>
          </p:cNvPr>
          <p:cNvSpPr txBox="1"/>
          <p:nvPr/>
        </p:nvSpPr>
        <p:spPr>
          <a:xfrm>
            <a:off x="3622296" y="2503252"/>
            <a:ext cx="773442" cy="523220"/>
          </a:xfrm>
          <a:prstGeom prst="rect">
            <a:avLst/>
          </a:prstGeom>
          <a:noFill/>
        </p:spPr>
        <p:txBody>
          <a:bodyPr wrap="square" rtlCol="0">
            <a:spAutoFit/>
          </a:bodyPr>
          <a:lstStyle/>
          <a:p>
            <a:pPr algn="ctr"/>
            <a:r>
              <a:rPr lang="en-US" sz="1400" dirty="0">
                <a:solidFill>
                  <a:schemeClr val="bg1"/>
                </a:solidFill>
              </a:rPr>
              <a:t>Kaduna</a:t>
            </a:r>
          </a:p>
          <a:p>
            <a:pPr algn="ctr"/>
            <a:r>
              <a:rPr lang="en-US" sz="1400" dirty="0">
                <a:solidFill>
                  <a:schemeClr val="bg1"/>
                </a:solidFill>
              </a:rPr>
              <a:t>14%</a:t>
            </a:r>
            <a:endParaRPr lang="en-US" sz="1600" dirty="0">
              <a:solidFill>
                <a:schemeClr val="bg1"/>
              </a:solidFill>
            </a:endParaRPr>
          </a:p>
        </p:txBody>
      </p:sp>
      <p:sp>
        <p:nvSpPr>
          <p:cNvPr id="257" name="TextBox 256">
            <a:extLst>
              <a:ext uri="{FF2B5EF4-FFF2-40B4-BE49-F238E27FC236}">
                <a16:creationId xmlns:a16="http://schemas.microsoft.com/office/drawing/2014/main" id="{678F6B47-E0F5-43E8-8D67-9E2115E0EE92}"/>
              </a:ext>
            </a:extLst>
          </p:cNvPr>
          <p:cNvSpPr txBox="1"/>
          <p:nvPr/>
        </p:nvSpPr>
        <p:spPr>
          <a:xfrm>
            <a:off x="3782288" y="3676060"/>
            <a:ext cx="991448" cy="523220"/>
          </a:xfrm>
          <a:prstGeom prst="rect">
            <a:avLst/>
          </a:prstGeom>
          <a:noFill/>
        </p:spPr>
        <p:txBody>
          <a:bodyPr wrap="square" rtlCol="0">
            <a:spAutoFit/>
          </a:bodyPr>
          <a:lstStyle/>
          <a:p>
            <a:pPr algn="ctr"/>
            <a:r>
              <a:rPr lang="en-US" sz="1400" dirty="0">
                <a:solidFill>
                  <a:schemeClr val="bg1"/>
                </a:solidFill>
              </a:rPr>
              <a:t>Nasarawa</a:t>
            </a:r>
          </a:p>
          <a:p>
            <a:pPr algn="ctr"/>
            <a:r>
              <a:rPr lang="en-US" sz="1400" dirty="0">
                <a:solidFill>
                  <a:schemeClr val="bg1"/>
                </a:solidFill>
              </a:rPr>
              <a:t>14%</a:t>
            </a:r>
            <a:endParaRPr lang="en-US" sz="1600" dirty="0">
              <a:solidFill>
                <a:schemeClr val="bg1"/>
              </a:solidFill>
            </a:endParaRPr>
          </a:p>
        </p:txBody>
      </p:sp>
      <p:sp>
        <p:nvSpPr>
          <p:cNvPr id="258" name="TextBox 257">
            <a:extLst>
              <a:ext uri="{FF2B5EF4-FFF2-40B4-BE49-F238E27FC236}">
                <a16:creationId xmlns:a16="http://schemas.microsoft.com/office/drawing/2014/main" id="{DDF4418D-8EC1-4104-A684-44F8E72421E0}"/>
              </a:ext>
            </a:extLst>
          </p:cNvPr>
          <p:cNvSpPr txBox="1"/>
          <p:nvPr/>
        </p:nvSpPr>
        <p:spPr>
          <a:xfrm>
            <a:off x="2436958" y="2791943"/>
            <a:ext cx="773442" cy="523220"/>
          </a:xfrm>
          <a:prstGeom prst="rect">
            <a:avLst/>
          </a:prstGeom>
          <a:noFill/>
        </p:spPr>
        <p:txBody>
          <a:bodyPr wrap="square" rtlCol="0">
            <a:spAutoFit/>
          </a:bodyPr>
          <a:lstStyle/>
          <a:p>
            <a:pPr algn="ctr"/>
            <a:r>
              <a:rPr lang="en-US" sz="1400" dirty="0">
                <a:solidFill>
                  <a:schemeClr val="bg1"/>
                </a:solidFill>
              </a:rPr>
              <a:t>Niger</a:t>
            </a:r>
          </a:p>
          <a:p>
            <a:pPr algn="ctr"/>
            <a:r>
              <a:rPr lang="en-US" sz="1400" dirty="0">
                <a:solidFill>
                  <a:schemeClr val="bg1"/>
                </a:solidFill>
              </a:rPr>
              <a:t>6%</a:t>
            </a:r>
            <a:endParaRPr lang="en-US" sz="1600" dirty="0">
              <a:solidFill>
                <a:schemeClr val="bg1"/>
              </a:solidFill>
            </a:endParaRPr>
          </a:p>
        </p:txBody>
      </p:sp>
      <p:sp>
        <p:nvSpPr>
          <p:cNvPr id="259" name="TextBox 258">
            <a:extLst>
              <a:ext uri="{FF2B5EF4-FFF2-40B4-BE49-F238E27FC236}">
                <a16:creationId xmlns:a16="http://schemas.microsoft.com/office/drawing/2014/main" id="{6747A42C-3120-434C-8B93-745DF361051C}"/>
              </a:ext>
            </a:extLst>
          </p:cNvPr>
          <p:cNvSpPr txBox="1"/>
          <p:nvPr/>
        </p:nvSpPr>
        <p:spPr>
          <a:xfrm>
            <a:off x="2245730" y="1067556"/>
            <a:ext cx="773442" cy="523220"/>
          </a:xfrm>
          <a:prstGeom prst="rect">
            <a:avLst/>
          </a:prstGeom>
          <a:noFill/>
        </p:spPr>
        <p:txBody>
          <a:bodyPr wrap="square" rtlCol="0">
            <a:spAutoFit/>
          </a:bodyPr>
          <a:lstStyle/>
          <a:p>
            <a:pPr algn="ctr"/>
            <a:r>
              <a:rPr lang="en-US" sz="1400" dirty="0">
                <a:solidFill>
                  <a:schemeClr val="bg1"/>
                </a:solidFill>
              </a:rPr>
              <a:t>Sokoto</a:t>
            </a:r>
          </a:p>
          <a:p>
            <a:pPr algn="ctr"/>
            <a:r>
              <a:rPr lang="en-US" sz="1400" dirty="0">
                <a:solidFill>
                  <a:schemeClr val="bg1"/>
                </a:solidFill>
              </a:rPr>
              <a:t>2%</a:t>
            </a:r>
            <a:endParaRPr lang="en-US" sz="1600" dirty="0">
              <a:solidFill>
                <a:schemeClr val="bg1"/>
              </a:solidFill>
            </a:endParaRPr>
          </a:p>
        </p:txBody>
      </p:sp>
      <p:sp>
        <p:nvSpPr>
          <p:cNvPr id="260" name="TextBox 259">
            <a:extLst>
              <a:ext uri="{FF2B5EF4-FFF2-40B4-BE49-F238E27FC236}">
                <a16:creationId xmlns:a16="http://schemas.microsoft.com/office/drawing/2014/main" id="{DB59EE74-5A70-458B-A72D-3CFDD5C0EF39}"/>
              </a:ext>
            </a:extLst>
          </p:cNvPr>
          <p:cNvSpPr txBox="1"/>
          <p:nvPr/>
        </p:nvSpPr>
        <p:spPr>
          <a:xfrm>
            <a:off x="1567979" y="1579851"/>
            <a:ext cx="773442" cy="523220"/>
          </a:xfrm>
          <a:prstGeom prst="rect">
            <a:avLst/>
          </a:prstGeom>
          <a:noFill/>
        </p:spPr>
        <p:txBody>
          <a:bodyPr wrap="square" rtlCol="0">
            <a:spAutoFit/>
          </a:bodyPr>
          <a:lstStyle/>
          <a:p>
            <a:pPr algn="ctr"/>
            <a:r>
              <a:rPr lang="en-US" sz="1400" dirty="0">
                <a:solidFill>
                  <a:schemeClr val="bg1"/>
                </a:solidFill>
              </a:rPr>
              <a:t>Kebbi</a:t>
            </a:r>
          </a:p>
          <a:p>
            <a:pPr algn="ctr"/>
            <a:r>
              <a:rPr lang="en-US" sz="1400" dirty="0">
                <a:solidFill>
                  <a:schemeClr val="bg1"/>
                </a:solidFill>
              </a:rPr>
              <a:t>3%</a:t>
            </a:r>
            <a:endParaRPr lang="en-US" sz="1600" dirty="0">
              <a:solidFill>
                <a:schemeClr val="bg1"/>
              </a:solidFill>
            </a:endParaRPr>
          </a:p>
        </p:txBody>
      </p:sp>
      <p:sp>
        <p:nvSpPr>
          <p:cNvPr id="261" name="TextBox 260">
            <a:extLst>
              <a:ext uri="{FF2B5EF4-FFF2-40B4-BE49-F238E27FC236}">
                <a16:creationId xmlns:a16="http://schemas.microsoft.com/office/drawing/2014/main" id="{18D22EDB-8B8B-4FA3-A97F-9024C73FA2CD}"/>
              </a:ext>
            </a:extLst>
          </p:cNvPr>
          <p:cNvSpPr txBox="1"/>
          <p:nvPr/>
        </p:nvSpPr>
        <p:spPr>
          <a:xfrm>
            <a:off x="529887" y="2637657"/>
            <a:ext cx="938548" cy="523220"/>
          </a:xfrm>
          <a:prstGeom prst="rect">
            <a:avLst/>
          </a:prstGeom>
          <a:noFill/>
        </p:spPr>
        <p:txBody>
          <a:bodyPr wrap="square" rtlCol="0">
            <a:spAutoFit/>
          </a:bodyPr>
          <a:lstStyle/>
          <a:p>
            <a:pPr algn="ctr"/>
            <a:r>
              <a:rPr lang="en-US" sz="1400" dirty="0"/>
              <a:t>FCT-Abuja</a:t>
            </a:r>
          </a:p>
          <a:p>
            <a:pPr algn="ctr"/>
            <a:r>
              <a:rPr lang="en-US" sz="1400" dirty="0"/>
              <a:t>20%</a:t>
            </a:r>
            <a:endParaRPr lang="en-US" sz="1600" dirty="0"/>
          </a:p>
        </p:txBody>
      </p:sp>
      <p:sp>
        <p:nvSpPr>
          <p:cNvPr id="262" name="TextBox 261">
            <a:extLst>
              <a:ext uri="{FF2B5EF4-FFF2-40B4-BE49-F238E27FC236}">
                <a16:creationId xmlns:a16="http://schemas.microsoft.com/office/drawing/2014/main" id="{AF518506-517E-4509-9621-E55F43216A64}"/>
              </a:ext>
            </a:extLst>
          </p:cNvPr>
          <p:cNvSpPr txBox="1"/>
          <p:nvPr/>
        </p:nvSpPr>
        <p:spPr>
          <a:xfrm>
            <a:off x="1982078" y="3564797"/>
            <a:ext cx="773442" cy="523220"/>
          </a:xfrm>
          <a:prstGeom prst="rect">
            <a:avLst/>
          </a:prstGeom>
          <a:noFill/>
        </p:spPr>
        <p:txBody>
          <a:bodyPr wrap="square" rtlCol="0">
            <a:spAutoFit/>
          </a:bodyPr>
          <a:lstStyle/>
          <a:p>
            <a:pPr algn="ctr"/>
            <a:r>
              <a:rPr lang="en-US" sz="1400" dirty="0" err="1">
                <a:solidFill>
                  <a:schemeClr val="bg1"/>
                </a:solidFill>
              </a:rPr>
              <a:t>Kwara</a:t>
            </a:r>
            <a:endParaRPr lang="en-US" sz="1400" dirty="0">
              <a:solidFill>
                <a:schemeClr val="bg1"/>
              </a:solidFill>
            </a:endParaRPr>
          </a:p>
          <a:p>
            <a:pPr algn="ctr"/>
            <a:r>
              <a:rPr lang="en-US" sz="1400" dirty="0">
                <a:solidFill>
                  <a:schemeClr val="bg1"/>
                </a:solidFill>
              </a:rPr>
              <a:t>17%</a:t>
            </a:r>
            <a:endParaRPr lang="en-US" sz="1600" dirty="0">
              <a:solidFill>
                <a:schemeClr val="bg1"/>
              </a:solidFill>
            </a:endParaRPr>
          </a:p>
        </p:txBody>
      </p:sp>
      <p:sp>
        <p:nvSpPr>
          <p:cNvPr id="263" name="TextBox 262">
            <a:extLst>
              <a:ext uri="{FF2B5EF4-FFF2-40B4-BE49-F238E27FC236}">
                <a16:creationId xmlns:a16="http://schemas.microsoft.com/office/drawing/2014/main" id="{EBFBE137-A033-4BC1-89DB-135263DCCE1D}"/>
              </a:ext>
            </a:extLst>
          </p:cNvPr>
          <p:cNvSpPr txBox="1"/>
          <p:nvPr/>
        </p:nvSpPr>
        <p:spPr>
          <a:xfrm>
            <a:off x="1266007" y="3820142"/>
            <a:ext cx="773442" cy="523220"/>
          </a:xfrm>
          <a:prstGeom prst="rect">
            <a:avLst/>
          </a:prstGeom>
          <a:noFill/>
        </p:spPr>
        <p:txBody>
          <a:bodyPr wrap="square" rtlCol="0">
            <a:spAutoFit/>
          </a:bodyPr>
          <a:lstStyle/>
          <a:p>
            <a:pPr algn="ctr"/>
            <a:r>
              <a:rPr lang="en-US" sz="1400" dirty="0"/>
              <a:t>Oyo</a:t>
            </a:r>
          </a:p>
          <a:p>
            <a:pPr algn="ctr"/>
            <a:r>
              <a:rPr lang="en-US" sz="1400" dirty="0"/>
              <a:t>22%</a:t>
            </a:r>
            <a:endParaRPr lang="en-US" sz="1600" dirty="0"/>
          </a:p>
        </p:txBody>
      </p:sp>
      <p:sp>
        <p:nvSpPr>
          <p:cNvPr id="264" name="TextBox 263">
            <a:extLst>
              <a:ext uri="{FF2B5EF4-FFF2-40B4-BE49-F238E27FC236}">
                <a16:creationId xmlns:a16="http://schemas.microsoft.com/office/drawing/2014/main" id="{00A5B1CF-040F-4544-8677-C7B2C19E5072}"/>
              </a:ext>
            </a:extLst>
          </p:cNvPr>
          <p:cNvSpPr txBox="1"/>
          <p:nvPr/>
        </p:nvSpPr>
        <p:spPr>
          <a:xfrm>
            <a:off x="4193386" y="4335988"/>
            <a:ext cx="773442" cy="523220"/>
          </a:xfrm>
          <a:prstGeom prst="rect">
            <a:avLst/>
          </a:prstGeom>
          <a:noFill/>
        </p:spPr>
        <p:txBody>
          <a:bodyPr wrap="square" rtlCol="0">
            <a:spAutoFit/>
          </a:bodyPr>
          <a:lstStyle/>
          <a:p>
            <a:pPr algn="ctr"/>
            <a:r>
              <a:rPr lang="en-US" sz="1400" dirty="0">
                <a:solidFill>
                  <a:schemeClr val="bg1"/>
                </a:solidFill>
              </a:rPr>
              <a:t>Benue</a:t>
            </a:r>
          </a:p>
          <a:p>
            <a:pPr algn="ctr"/>
            <a:r>
              <a:rPr lang="en-US" sz="1400" dirty="0">
                <a:solidFill>
                  <a:schemeClr val="bg1"/>
                </a:solidFill>
              </a:rPr>
              <a:t>16%</a:t>
            </a:r>
            <a:endParaRPr lang="en-US" sz="1600" dirty="0">
              <a:solidFill>
                <a:schemeClr val="bg1"/>
              </a:solidFill>
            </a:endParaRPr>
          </a:p>
        </p:txBody>
      </p:sp>
      <p:sp>
        <p:nvSpPr>
          <p:cNvPr id="265" name="TextBox 264">
            <a:extLst>
              <a:ext uri="{FF2B5EF4-FFF2-40B4-BE49-F238E27FC236}">
                <a16:creationId xmlns:a16="http://schemas.microsoft.com/office/drawing/2014/main" id="{20EC558B-4859-4B6D-9BD2-2796D08F6440}"/>
              </a:ext>
            </a:extLst>
          </p:cNvPr>
          <p:cNvSpPr txBox="1"/>
          <p:nvPr/>
        </p:nvSpPr>
        <p:spPr>
          <a:xfrm>
            <a:off x="2938339" y="4036616"/>
            <a:ext cx="773442" cy="523220"/>
          </a:xfrm>
          <a:prstGeom prst="rect">
            <a:avLst/>
          </a:prstGeom>
          <a:noFill/>
        </p:spPr>
        <p:txBody>
          <a:bodyPr wrap="square" rtlCol="0">
            <a:spAutoFit/>
          </a:bodyPr>
          <a:lstStyle/>
          <a:p>
            <a:pPr algn="ctr"/>
            <a:r>
              <a:rPr lang="en-US" sz="1400" dirty="0" err="1">
                <a:solidFill>
                  <a:schemeClr val="bg1"/>
                </a:solidFill>
              </a:rPr>
              <a:t>Kogi</a:t>
            </a:r>
            <a:endParaRPr lang="en-US" sz="1400" dirty="0">
              <a:solidFill>
                <a:schemeClr val="bg1"/>
              </a:solidFill>
            </a:endParaRPr>
          </a:p>
          <a:p>
            <a:pPr algn="ctr"/>
            <a:r>
              <a:rPr lang="en-US" sz="1400" dirty="0">
                <a:solidFill>
                  <a:schemeClr val="bg1"/>
                </a:solidFill>
              </a:rPr>
              <a:t>12%</a:t>
            </a:r>
            <a:endParaRPr lang="en-US" sz="1600" dirty="0">
              <a:solidFill>
                <a:schemeClr val="bg1"/>
              </a:solidFill>
            </a:endParaRPr>
          </a:p>
        </p:txBody>
      </p:sp>
      <p:sp>
        <p:nvSpPr>
          <p:cNvPr id="266" name="TextBox 265">
            <a:extLst>
              <a:ext uri="{FF2B5EF4-FFF2-40B4-BE49-F238E27FC236}">
                <a16:creationId xmlns:a16="http://schemas.microsoft.com/office/drawing/2014/main" id="{3EC2022C-76F3-473F-AB54-F40C28369563}"/>
              </a:ext>
            </a:extLst>
          </p:cNvPr>
          <p:cNvSpPr txBox="1"/>
          <p:nvPr/>
        </p:nvSpPr>
        <p:spPr>
          <a:xfrm>
            <a:off x="3982997" y="5272294"/>
            <a:ext cx="773442" cy="738664"/>
          </a:xfrm>
          <a:prstGeom prst="rect">
            <a:avLst/>
          </a:prstGeom>
          <a:noFill/>
        </p:spPr>
        <p:txBody>
          <a:bodyPr wrap="square" rtlCol="0">
            <a:spAutoFit/>
          </a:bodyPr>
          <a:lstStyle/>
          <a:p>
            <a:pPr algn="ctr"/>
            <a:r>
              <a:rPr lang="en-US" sz="1400" dirty="0">
                <a:solidFill>
                  <a:schemeClr val="bg1"/>
                </a:solidFill>
              </a:rPr>
              <a:t>Cross</a:t>
            </a:r>
          </a:p>
          <a:p>
            <a:pPr algn="ctr"/>
            <a:r>
              <a:rPr lang="en-US" sz="1400" dirty="0">
                <a:solidFill>
                  <a:schemeClr val="bg1"/>
                </a:solidFill>
              </a:rPr>
              <a:t>River</a:t>
            </a:r>
          </a:p>
          <a:p>
            <a:pPr algn="ctr"/>
            <a:r>
              <a:rPr lang="en-US" sz="1400" dirty="0">
                <a:solidFill>
                  <a:schemeClr val="bg1"/>
                </a:solidFill>
              </a:rPr>
              <a:t>19%</a:t>
            </a:r>
            <a:endParaRPr lang="en-US" sz="1600" dirty="0">
              <a:solidFill>
                <a:schemeClr val="bg1"/>
              </a:solidFill>
            </a:endParaRPr>
          </a:p>
        </p:txBody>
      </p:sp>
      <p:sp>
        <p:nvSpPr>
          <p:cNvPr id="267" name="TextBox 266">
            <a:extLst>
              <a:ext uri="{FF2B5EF4-FFF2-40B4-BE49-F238E27FC236}">
                <a16:creationId xmlns:a16="http://schemas.microsoft.com/office/drawing/2014/main" id="{7BCEB16D-39B9-4817-B458-A9526140171B}"/>
              </a:ext>
            </a:extLst>
          </p:cNvPr>
          <p:cNvSpPr txBox="1"/>
          <p:nvPr/>
        </p:nvSpPr>
        <p:spPr>
          <a:xfrm>
            <a:off x="4204593" y="6033737"/>
            <a:ext cx="1033129" cy="523220"/>
          </a:xfrm>
          <a:prstGeom prst="rect">
            <a:avLst/>
          </a:prstGeom>
          <a:noFill/>
        </p:spPr>
        <p:txBody>
          <a:bodyPr wrap="square" rtlCol="0">
            <a:spAutoFit/>
          </a:bodyPr>
          <a:lstStyle/>
          <a:p>
            <a:pPr algn="ctr"/>
            <a:r>
              <a:rPr lang="en-US" sz="1400" dirty="0" err="1"/>
              <a:t>Akwa</a:t>
            </a:r>
            <a:r>
              <a:rPr lang="en-US" sz="1400" dirty="0"/>
              <a:t> Ibom</a:t>
            </a:r>
          </a:p>
          <a:p>
            <a:pPr algn="ctr"/>
            <a:r>
              <a:rPr lang="en-US" sz="1400" dirty="0"/>
              <a:t>16%</a:t>
            </a:r>
            <a:endParaRPr lang="en-US" sz="1600" dirty="0"/>
          </a:p>
        </p:txBody>
      </p:sp>
      <p:sp>
        <p:nvSpPr>
          <p:cNvPr id="268" name="TextBox 267">
            <a:extLst>
              <a:ext uri="{FF2B5EF4-FFF2-40B4-BE49-F238E27FC236}">
                <a16:creationId xmlns:a16="http://schemas.microsoft.com/office/drawing/2014/main" id="{18EC92F2-1296-4F1A-9791-7EAD31DE5FAB}"/>
              </a:ext>
            </a:extLst>
          </p:cNvPr>
          <p:cNvSpPr txBox="1"/>
          <p:nvPr/>
        </p:nvSpPr>
        <p:spPr>
          <a:xfrm>
            <a:off x="3336414" y="5326969"/>
            <a:ext cx="582069" cy="523220"/>
          </a:xfrm>
          <a:prstGeom prst="rect">
            <a:avLst/>
          </a:prstGeom>
          <a:noFill/>
        </p:spPr>
        <p:txBody>
          <a:bodyPr wrap="square" rtlCol="0">
            <a:spAutoFit/>
          </a:bodyPr>
          <a:lstStyle/>
          <a:p>
            <a:pPr algn="ctr"/>
            <a:r>
              <a:rPr lang="en-US" sz="1400" dirty="0"/>
              <a:t> Imo</a:t>
            </a:r>
          </a:p>
          <a:p>
            <a:pPr algn="ctr"/>
            <a:r>
              <a:rPr lang="en-US" sz="1400" dirty="0"/>
              <a:t>11%</a:t>
            </a:r>
            <a:endParaRPr lang="en-US" sz="1600" dirty="0"/>
          </a:p>
        </p:txBody>
      </p:sp>
      <p:sp>
        <p:nvSpPr>
          <p:cNvPr id="269" name="TextBox 268">
            <a:extLst>
              <a:ext uri="{FF2B5EF4-FFF2-40B4-BE49-F238E27FC236}">
                <a16:creationId xmlns:a16="http://schemas.microsoft.com/office/drawing/2014/main" id="{E58E497F-DA14-4FB5-A22A-7E0AA3EBDDFC}"/>
              </a:ext>
            </a:extLst>
          </p:cNvPr>
          <p:cNvSpPr txBox="1"/>
          <p:nvPr/>
        </p:nvSpPr>
        <p:spPr>
          <a:xfrm>
            <a:off x="1074121" y="4487469"/>
            <a:ext cx="773442" cy="523220"/>
          </a:xfrm>
          <a:prstGeom prst="rect">
            <a:avLst/>
          </a:prstGeom>
          <a:noFill/>
        </p:spPr>
        <p:txBody>
          <a:bodyPr wrap="square" rtlCol="0">
            <a:spAutoFit/>
          </a:bodyPr>
          <a:lstStyle/>
          <a:p>
            <a:pPr algn="ctr"/>
            <a:r>
              <a:rPr lang="en-US" sz="1400" dirty="0">
                <a:solidFill>
                  <a:schemeClr val="bg1"/>
                </a:solidFill>
              </a:rPr>
              <a:t>Ogun</a:t>
            </a:r>
          </a:p>
          <a:p>
            <a:pPr algn="ctr"/>
            <a:r>
              <a:rPr lang="en-US" sz="1400" dirty="0">
                <a:solidFill>
                  <a:schemeClr val="bg1"/>
                </a:solidFill>
              </a:rPr>
              <a:t>17%</a:t>
            </a:r>
            <a:endParaRPr lang="en-US" sz="1600" dirty="0">
              <a:solidFill>
                <a:schemeClr val="bg1"/>
              </a:solidFill>
            </a:endParaRPr>
          </a:p>
        </p:txBody>
      </p:sp>
      <p:sp>
        <p:nvSpPr>
          <p:cNvPr id="270" name="TextBox 269">
            <a:extLst>
              <a:ext uri="{FF2B5EF4-FFF2-40B4-BE49-F238E27FC236}">
                <a16:creationId xmlns:a16="http://schemas.microsoft.com/office/drawing/2014/main" id="{B9E202BC-92F9-4287-BBA7-00EEA2579D1C}"/>
              </a:ext>
            </a:extLst>
          </p:cNvPr>
          <p:cNvSpPr txBox="1"/>
          <p:nvPr/>
        </p:nvSpPr>
        <p:spPr>
          <a:xfrm>
            <a:off x="1871774" y="4209610"/>
            <a:ext cx="562794" cy="523220"/>
          </a:xfrm>
          <a:prstGeom prst="rect">
            <a:avLst/>
          </a:prstGeom>
          <a:noFill/>
        </p:spPr>
        <p:txBody>
          <a:bodyPr wrap="square" rtlCol="0">
            <a:spAutoFit/>
          </a:bodyPr>
          <a:lstStyle/>
          <a:p>
            <a:pPr algn="ctr"/>
            <a:r>
              <a:rPr lang="en-US" sz="1400" dirty="0"/>
              <a:t>Osun</a:t>
            </a:r>
          </a:p>
          <a:p>
            <a:pPr algn="ctr"/>
            <a:r>
              <a:rPr lang="en-US" sz="1400" dirty="0"/>
              <a:t>27%</a:t>
            </a:r>
            <a:endParaRPr lang="en-US" sz="1600" dirty="0"/>
          </a:p>
        </p:txBody>
      </p:sp>
      <p:sp>
        <p:nvSpPr>
          <p:cNvPr id="271" name="TextBox 270">
            <a:extLst>
              <a:ext uri="{FF2B5EF4-FFF2-40B4-BE49-F238E27FC236}">
                <a16:creationId xmlns:a16="http://schemas.microsoft.com/office/drawing/2014/main" id="{323D558A-6964-41A4-A8B6-B7987098C691}"/>
              </a:ext>
            </a:extLst>
          </p:cNvPr>
          <p:cNvSpPr txBox="1"/>
          <p:nvPr/>
        </p:nvSpPr>
        <p:spPr>
          <a:xfrm>
            <a:off x="2250550" y="4101073"/>
            <a:ext cx="773442" cy="523220"/>
          </a:xfrm>
          <a:prstGeom prst="rect">
            <a:avLst/>
          </a:prstGeom>
          <a:noFill/>
        </p:spPr>
        <p:txBody>
          <a:bodyPr wrap="square" rtlCol="0">
            <a:spAutoFit/>
          </a:bodyPr>
          <a:lstStyle/>
          <a:p>
            <a:pPr algn="ctr"/>
            <a:r>
              <a:rPr lang="en-US" sz="1400" dirty="0"/>
              <a:t>Ekiti</a:t>
            </a:r>
          </a:p>
          <a:p>
            <a:pPr algn="ctr"/>
            <a:r>
              <a:rPr lang="en-US" sz="1400" dirty="0"/>
              <a:t>25%</a:t>
            </a:r>
            <a:endParaRPr lang="en-US" sz="1600" dirty="0"/>
          </a:p>
        </p:txBody>
      </p:sp>
      <p:sp>
        <p:nvSpPr>
          <p:cNvPr id="272" name="TextBox 271">
            <a:extLst>
              <a:ext uri="{FF2B5EF4-FFF2-40B4-BE49-F238E27FC236}">
                <a16:creationId xmlns:a16="http://schemas.microsoft.com/office/drawing/2014/main" id="{38F8FDC5-19EE-4D8E-B96B-977012A8CD64}"/>
              </a:ext>
            </a:extLst>
          </p:cNvPr>
          <p:cNvSpPr txBox="1"/>
          <p:nvPr/>
        </p:nvSpPr>
        <p:spPr>
          <a:xfrm>
            <a:off x="2133920" y="4607431"/>
            <a:ext cx="773442" cy="523220"/>
          </a:xfrm>
          <a:prstGeom prst="rect">
            <a:avLst/>
          </a:prstGeom>
          <a:noFill/>
        </p:spPr>
        <p:txBody>
          <a:bodyPr wrap="square" rtlCol="0">
            <a:spAutoFit/>
          </a:bodyPr>
          <a:lstStyle/>
          <a:p>
            <a:r>
              <a:rPr lang="en-US" sz="1400" dirty="0">
                <a:solidFill>
                  <a:schemeClr val="bg1"/>
                </a:solidFill>
              </a:rPr>
              <a:t>Ondo</a:t>
            </a:r>
          </a:p>
          <a:p>
            <a:r>
              <a:rPr lang="en-US" sz="1400" dirty="0">
                <a:solidFill>
                  <a:schemeClr val="bg1"/>
                </a:solidFill>
              </a:rPr>
              <a:t>18%</a:t>
            </a:r>
            <a:endParaRPr lang="en-US" sz="1600" dirty="0">
              <a:solidFill>
                <a:schemeClr val="bg1"/>
              </a:solidFill>
            </a:endParaRPr>
          </a:p>
        </p:txBody>
      </p:sp>
      <p:sp>
        <p:nvSpPr>
          <p:cNvPr id="273" name="TextBox 272">
            <a:extLst>
              <a:ext uri="{FF2B5EF4-FFF2-40B4-BE49-F238E27FC236}">
                <a16:creationId xmlns:a16="http://schemas.microsoft.com/office/drawing/2014/main" id="{C0D8B6B1-A502-47ED-919D-3D591FECE550}"/>
              </a:ext>
            </a:extLst>
          </p:cNvPr>
          <p:cNvSpPr txBox="1"/>
          <p:nvPr/>
        </p:nvSpPr>
        <p:spPr>
          <a:xfrm>
            <a:off x="2723582" y="4618679"/>
            <a:ext cx="773442" cy="523220"/>
          </a:xfrm>
          <a:prstGeom prst="rect">
            <a:avLst/>
          </a:prstGeom>
          <a:noFill/>
        </p:spPr>
        <p:txBody>
          <a:bodyPr wrap="square" rtlCol="0">
            <a:spAutoFit/>
          </a:bodyPr>
          <a:lstStyle/>
          <a:p>
            <a:pPr algn="ctr"/>
            <a:r>
              <a:rPr lang="en-US" sz="1400" dirty="0">
                <a:solidFill>
                  <a:schemeClr val="bg1"/>
                </a:solidFill>
              </a:rPr>
              <a:t>Edo</a:t>
            </a:r>
          </a:p>
          <a:p>
            <a:pPr algn="ctr"/>
            <a:r>
              <a:rPr lang="en-US" sz="1400" dirty="0">
                <a:solidFill>
                  <a:schemeClr val="bg1"/>
                </a:solidFill>
              </a:rPr>
              <a:t>15%</a:t>
            </a:r>
            <a:endParaRPr lang="en-US" sz="1600" dirty="0">
              <a:solidFill>
                <a:schemeClr val="bg1"/>
              </a:solidFill>
            </a:endParaRPr>
          </a:p>
        </p:txBody>
      </p:sp>
      <p:sp>
        <p:nvSpPr>
          <p:cNvPr id="274" name="TextBox 273">
            <a:extLst>
              <a:ext uri="{FF2B5EF4-FFF2-40B4-BE49-F238E27FC236}">
                <a16:creationId xmlns:a16="http://schemas.microsoft.com/office/drawing/2014/main" id="{8B811C81-B29E-427B-A8D0-D3B12E291F14}"/>
              </a:ext>
            </a:extLst>
          </p:cNvPr>
          <p:cNvSpPr txBox="1"/>
          <p:nvPr/>
        </p:nvSpPr>
        <p:spPr>
          <a:xfrm>
            <a:off x="2581290" y="5368230"/>
            <a:ext cx="773442" cy="523220"/>
          </a:xfrm>
          <a:prstGeom prst="rect">
            <a:avLst/>
          </a:prstGeom>
          <a:noFill/>
        </p:spPr>
        <p:txBody>
          <a:bodyPr wrap="square" rtlCol="0">
            <a:spAutoFit/>
          </a:bodyPr>
          <a:lstStyle/>
          <a:p>
            <a:pPr algn="ctr"/>
            <a:r>
              <a:rPr lang="en-US" sz="1400" dirty="0">
                <a:solidFill>
                  <a:schemeClr val="bg1"/>
                </a:solidFill>
              </a:rPr>
              <a:t>  Delta</a:t>
            </a:r>
          </a:p>
          <a:p>
            <a:pPr algn="ctr"/>
            <a:r>
              <a:rPr lang="en-US" sz="1400" dirty="0">
                <a:solidFill>
                  <a:schemeClr val="bg1"/>
                </a:solidFill>
              </a:rPr>
              <a:t>13%</a:t>
            </a:r>
            <a:endParaRPr lang="en-US" sz="1600" dirty="0">
              <a:solidFill>
                <a:schemeClr val="bg1"/>
              </a:solidFill>
            </a:endParaRPr>
          </a:p>
        </p:txBody>
      </p:sp>
      <p:sp>
        <p:nvSpPr>
          <p:cNvPr id="275" name="TextBox 274">
            <a:extLst>
              <a:ext uri="{FF2B5EF4-FFF2-40B4-BE49-F238E27FC236}">
                <a16:creationId xmlns:a16="http://schemas.microsoft.com/office/drawing/2014/main" id="{ED9D6300-1864-45A2-BEDE-EEA784102F4B}"/>
              </a:ext>
            </a:extLst>
          </p:cNvPr>
          <p:cNvSpPr txBox="1"/>
          <p:nvPr/>
        </p:nvSpPr>
        <p:spPr>
          <a:xfrm>
            <a:off x="2077809" y="5906594"/>
            <a:ext cx="773442" cy="523220"/>
          </a:xfrm>
          <a:prstGeom prst="rect">
            <a:avLst/>
          </a:prstGeom>
          <a:noFill/>
        </p:spPr>
        <p:txBody>
          <a:bodyPr wrap="square" rtlCol="0">
            <a:spAutoFit/>
          </a:bodyPr>
          <a:lstStyle/>
          <a:p>
            <a:pPr algn="ctr"/>
            <a:r>
              <a:rPr lang="en-US" sz="1400" dirty="0"/>
              <a:t>Bayelsa</a:t>
            </a:r>
          </a:p>
          <a:p>
            <a:pPr algn="ctr"/>
            <a:r>
              <a:rPr lang="en-US" sz="1400" dirty="0"/>
              <a:t>3%</a:t>
            </a:r>
            <a:endParaRPr lang="en-US" sz="1600" dirty="0"/>
          </a:p>
        </p:txBody>
      </p:sp>
      <p:sp>
        <p:nvSpPr>
          <p:cNvPr id="276" name="TextBox 275">
            <a:extLst>
              <a:ext uri="{FF2B5EF4-FFF2-40B4-BE49-F238E27FC236}">
                <a16:creationId xmlns:a16="http://schemas.microsoft.com/office/drawing/2014/main" id="{C1FC9A3D-6CA8-4BEE-947B-B472B4FFD8B5}"/>
              </a:ext>
            </a:extLst>
          </p:cNvPr>
          <p:cNvSpPr txBox="1"/>
          <p:nvPr/>
        </p:nvSpPr>
        <p:spPr>
          <a:xfrm>
            <a:off x="3111988" y="5705298"/>
            <a:ext cx="773442" cy="523220"/>
          </a:xfrm>
          <a:prstGeom prst="rect">
            <a:avLst/>
          </a:prstGeom>
          <a:noFill/>
        </p:spPr>
        <p:txBody>
          <a:bodyPr wrap="square" rtlCol="0">
            <a:spAutoFit/>
          </a:bodyPr>
          <a:lstStyle/>
          <a:p>
            <a:pPr algn="ctr"/>
            <a:r>
              <a:rPr lang="en-US" sz="1400" dirty="0"/>
              <a:t>Rivers</a:t>
            </a:r>
          </a:p>
          <a:p>
            <a:pPr algn="ctr"/>
            <a:r>
              <a:rPr lang="en-US" sz="1400" dirty="0"/>
              <a:t>20%</a:t>
            </a:r>
            <a:endParaRPr lang="en-US" sz="1600" dirty="0"/>
          </a:p>
        </p:txBody>
      </p:sp>
      <p:sp>
        <p:nvSpPr>
          <p:cNvPr id="277" name="TextBox 276">
            <a:extLst>
              <a:ext uri="{FF2B5EF4-FFF2-40B4-BE49-F238E27FC236}">
                <a16:creationId xmlns:a16="http://schemas.microsoft.com/office/drawing/2014/main" id="{1000A5FA-AFB3-4DF1-BF5E-B02FC260E1C8}"/>
              </a:ext>
            </a:extLst>
          </p:cNvPr>
          <p:cNvSpPr txBox="1"/>
          <p:nvPr/>
        </p:nvSpPr>
        <p:spPr>
          <a:xfrm>
            <a:off x="1057198" y="5176367"/>
            <a:ext cx="773442" cy="523220"/>
          </a:xfrm>
          <a:prstGeom prst="rect">
            <a:avLst/>
          </a:prstGeom>
          <a:noFill/>
        </p:spPr>
        <p:txBody>
          <a:bodyPr wrap="square" rtlCol="0">
            <a:spAutoFit/>
          </a:bodyPr>
          <a:lstStyle/>
          <a:p>
            <a:pPr algn="ctr"/>
            <a:r>
              <a:rPr lang="en-US" sz="1400" dirty="0"/>
              <a:t>Lagos</a:t>
            </a:r>
          </a:p>
          <a:p>
            <a:pPr algn="ctr"/>
            <a:r>
              <a:rPr lang="en-US" sz="1400" dirty="0"/>
              <a:t>29%</a:t>
            </a:r>
            <a:endParaRPr lang="en-US" sz="1600" dirty="0"/>
          </a:p>
        </p:txBody>
      </p:sp>
      <p:sp>
        <p:nvSpPr>
          <p:cNvPr id="278" name="TextBox 277">
            <a:extLst>
              <a:ext uri="{FF2B5EF4-FFF2-40B4-BE49-F238E27FC236}">
                <a16:creationId xmlns:a16="http://schemas.microsoft.com/office/drawing/2014/main" id="{A4A9AB44-1326-4FCC-85E7-1CC9A6D31629}"/>
              </a:ext>
            </a:extLst>
          </p:cNvPr>
          <p:cNvSpPr txBox="1"/>
          <p:nvPr/>
        </p:nvSpPr>
        <p:spPr>
          <a:xfrm>
            <a:off x="3656099" y="6137030"/>
            <a:ext cx="773442" cy="523220"/>
          </a:xfrm>
          <a:prstGeom prst="rect">
            <a:avLst/>
          </a:prstGeom>
          <a:noFill/>
        </p:spPr>
        <p:txBody>
          <a:bodyPr wrap="square" rtlCol="0">
            <a:spAutoFit/>
          </a:bodyPr>
          <a:lstStyle/>
          <a:p>
            <a:pPr algn="ctr"/>
            <a:r>
              <a:rPr lang="en-US" sz="1400" dirty="0" err="1"/>
              <a:t>Abia</a:t>
            </a:r>
            <a:endParaRPr lang="en-US" sz="1400" dirty="0"/>
          </a:p>
          <a:p>
            <a:pPr algn="ctr"/>
            <a:r>
              <a:rPr lang="en-US" sz="1400" dirty="0"/>
              <a:t>11%</a:t>
            </a:r>
            <a:endParaRPr lang="en-US" sz="1600" dirty="0"/>
          </a:p>
        </p:txBody>
      </p:sp>
      <p:sp>
        <p:nvSpPr>
          <p:cNvPr id="279" name="TextBox 278">
            <a:extLst>
              <a:ext uri="{FF2B5EF4-FFF2-40B4-BE49-F238E27FC236}">
                <a16:creationId xmlns:a16="http://schemas.microsoft.com/office/drawing/2014/main" id="{85CEB199-6D6C-4CBB-AADB-40B9447AF94F}"/>
              </a:ext>
            </a:extLst>
          </p:cNvPr>
          <p:cNvSpPr txBox="1"/>
          <p:nvPr/>
        </p:nvSpPr>
        <p:spPr>
          <a:xfrm>
            <a:off x="5006981" y="4931426"/>
            <a:ext cx="688149" cy="523220"/>
          </a:xfrm>
          <a:prstGeom prst="rect">
            <a:avLst/>
          </a:prstGeom>
          <a:noFill/>
        </p:spPr>
        <p:txBody>
          <a:bodyPr wrap="square" rtlCol="0">
            <a:spAutoFit/>
          </a:bodyPr>
          <a:lstStyle/>
          <a:p>
            <a:pPr algn="ctr"/>
            <a:r>
              <a:rPr lang="en-US" sz="1400" dirty="0"/>
              <a:t>Ebonyi</a:t>
            </a:r>
          </a:p>
          <a:p>
            <a:pPr algn="ctr"/>
            <a:r>
              <a:rPr lang="en-US" sz="1400" dirty="0"/>
              <a:t>6%</a:t>
            </a:r>
            <a:endParaRPr lang="en-US" sz="1600" dirty="0"/>
          </a:p>
        </p:txBody>
      </p:sp>
      <p:sp>
        <p:nvSpPr>
          <p:cNvPr id="280" name="TextBox 279">
            <a:extLst>
              <a:ext uri="{FF2B5EF4-FFF2-40B4-BE49-F238E27FC236}">
                <a16:creationId xmlns:a16="http://schemas.microsoft.com/office/drawing/2014/main" id="{079D4992-D8DC-4A26-A360-C82147A3A381}"/>
              </a:ext>
            </a:extLst>
          </p:cNvPr>
          <p:cNvSpPr txBox="1"/>
          <p:nvPr/>
        </p:nvSpPr>
        <p:spPr>
          <a:xfrm>
            <a:off x="4687601" y="5349951"/>
            <a:ext cx="773442" cy="523220"/>
          </a:xfrm>
          <a:prstGeom prst="rect">
            <a:avLst/>
          </a:prstGeom>
          <a:noFill/>
        </p:spPr>
        <p:txBody>
          <a:bodyPr wrap="square" rtlCol="0">
            <a:spAutoFit/>
          </a:bodyPr>
          <a:lstStyle/>
          <a:p>
            <a:pPr algn="ctr"/>
            <a:r>
              <a:rPr lang="en-US" sz="1400" dirty="0"/>
              <a:t>Enugu</a:t>
            </a:r>
          </a:p>
          <a:p>
            <a:pPr algn="ctr"/>
            <a:r>
              <a:rPr lang="en-US" sz="1400" dirty="0"/>
              <a:t>18%</a:t>
            </a:r>
            <a:endParaRPr lang="en-US" sz="1600" dirty="0"/>
          </a:p>
        </p:txBody>
      </p:sp>
      <p:sp>
        <p:nvSpPr>
          <p:cNvPr id="281" name="TextBox 280">
            <a:extLst>
              <a:ext uri="{FF2B5EF4-FFF2-40B4-BE49-F238E27FC236}">
                <a16:creationId xmlns:a16="http://schemas.microsoft.com/office/drawing/2014/main" id="{D6E1CE5D-F777-4BBC-801B-798B30410384}"/>
              </a:ext>
            </a:extLst>
          </p:cNvPr>
          <p:cNvSpPr txBox="1"/>
          <p:nvPr/>
        </p:nvSpPr>
        <p:spPr>
          <a:xfrm>
            <a:off x="1662370" y="5368230"/>
            <a:ext cx="847673" cy="523220"/>
          </a:xfrm>
          <a:prstGeom prst="rect">
            <a:avLst/>
          </a:prstGeom>
          <a:noFill/>
        </p:spPr>
        <p:txBody>
          <a:bodyPr wrap="square" rtlCol="0">
            <a:spAutoFit/>
          </a:bodyPr>
          <a:lstStyle/>
          <a:p>
            <a:pPr algn="ctr"/>
            <a:r>
              <a:rPr lang="en-US" sz="1400" dirty="0"/>
              <a:t>Anambra</a:t>
            </a:r>
          </a:p>
          <a:p>
            <a:pPr algn="ctr"/>
            <a:r>
              <a:rPr lang="en-US" sz="1400" dirty="0"/>
              <a:t>17%</a:t>
            </a:r>
            <a:endParaRPr lang="en-US" sz="1600" dirty="0"/>
          </a:p>
        </p:txBody>
      </p:sp>
      <p:cxnSp>
        <p:nvCxnSpPr>
          <p:cNvPr id="282" name="Straight Connector 281">
            <a:extLst>
              <a:ext uri="{FF2B5EF4-FFF2-40B4-BE49-F238E27FC236}">
                <a16:creationId xmlns:a16="http://schemas.microsoft.com/office/drawing/2014/main" id="{1CF6DA6E-67CE-4F5C-908C-E17DE936C9D0}"/>
              </a:ext>
            </a:extLst>
          </p:cNvPr>
          <p:cNvCxnSpPr>
            <a:cxnSpLocks/>
          </p:cNvCxnSpPr>
          <p:nvPr/>
        </p:nvCxnSpPr>
        <p:spPr>
          <a:xfrm flipH="1">
            <a:off x="2422642" y="5164858"/>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5C7EDB1F-9E5E-479D-B369-B9DEEFD05D83}"/>
              </a:ext>
            </a:extLst>
          </p:cNvPr>
          <p:cNvCxnSpPr>
            <a:cxnSpLocks/>
          </p:cNvCxnSpPr>
          <p:nvPr/>
        </p:nvCxnSpPr>
        <p:spPr>
          <a:xfrm flipH="1" flipV="1">
            <a:off x="3794917" y="5886609"/>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60413D03-AE6D-4FCA-9FDF-8DD5AE92F374}"/>
              </a:ext>
            </a:extLst>
          </p:cNvPr>
          <p:cNvCxnSpPr>
            <a:cxnSpLocks/>
          </p:cNvCxnSpPr>
          <p:nvPr/>
        </p:nvCxnSpPr>
        <p:spPr>
          <a:xfrm flipH="1" flipV="1">
            <a:off x="4058585" y="5944742"/>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089AA0A7-860D-42C0-B82E-81524E4ABA57}"/>
              </a:ext>
            </a:extLst>
          </p:cNvPr>
          <p:cNvCxnSpPr>
            <a:cxnSpLocks/>
          </p:cNvCxnSpPr>
          <p:nvPr/>
        </p:nvCxnSpPr>
        <p:spPr>
          <a:xfrm flipH="1" flipV="1">
            <a:off x="3817933" y="5044297"/>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67953380-2D82-4380-AA2E-56E51155327B}"/>
              </a:ext>
            </a:extLst>
          </p:cNvPr>
          <p:cNvCxnSpPr>
            <a:cxnSpLocks/>
          </p:cNvCxnSpPr>
          <p:nvPr/>
        </p:nvCxnSpPr>
        <p:spPr>
          <a:xfrm flipH="1" flipV="1">
            <a:off x="4271690" y="5095739"/>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363B9778-FAF7-463B-B689-F2302DE6A758}"/>
              </a:ext>
            </a:extLst>
          </p:cNvPr>
          <p:cNvCxnSpPr>
            <a:cxnSpLocks/>
          </p:cNvCxnSpPr>
          <p:nvPr/>
        </p:nvCxnSpPr>
        <p:spPr>
          <a:xfrm flipH="1">
            <a:off x="2750083" y="6080567"/>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122844E7-877C-41F1-BA1A-2D55098E3BEC}"/>
              </a:ext>
            </a:extLst>
          </p:cNvPr>
          <p:cNvCxnSpPr>
            <a:cxnSpLocks/>
          </p:cNvCxnSpPr>
          <p:nvPr/>
        </p:nvCxnSpPr>
        <p:spPr>
          <a:xfrm flipH="1" flipV="1">
            <a:off x="1381088" y="2793369"/>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AA29C6D5-0F57-49D8-A160-9CB26D30603E}"/>
              </a:ext>
            </a:extLst>
          </p:cNvPr>
          <p:cNvCxnSpPr>
            <a:cxnSpLocks/>
          </p:cNvCxnSpPr>
          <p:nvPr/>
        </p:nvCxnSpPr>
        <p:spPr>
          <a:xfrm flipV="1">
            <a:off x="1443919" y="5066644"/>
            <a:ext cx="0" cy="215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6437111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Trends in Use of Family Planning</a:t>
            </a:r>
          </a:p>
        </p:txBody>
      </p:sp>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Percent of married women age 15-49</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72977847"/>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124171" y="5251450"/>
            <a:ext cx="2447925" cy="369332"/>
          </a:xfrm>
          <a:prstGeom prst="rect">
            <a:avLst/>
          </a:prstGeom>
          <a:noFill/>
        </p:spPr>
        <p:txBody>
          <a:bodyPr wrap="square" rtlCol="0">
            <a:spAutoFit/>
          </a:bodyPr>
          <a:lstStyle/>
          <a:p>
            <a:r>
              <a:rPr lang="en-US" b="1" dirty="0">
                <a:solidFill>
                  <a:srgbClr val="FF0000"/>
                </a:solidFill>
              </a:rPr>
              <a:t>Any method</a:t>
            </a:r>
          </a:p>
        </p:txBody>
      </p:sp>
      <p:sp>
        <p:nvSpPr>
          <p:cNvPr id="11" name="TextBox 10"/>
          <p:cNvSpPr txBox="1"/>
          <p:nvPr/>
        </p:nvSpPr>
        <p:spPr>
          <a:xfrm>
            <a:off x="6507819" y="6043944"/>
            <a:ext cx="2447925" cy="369332"/>
          </a:xfrm>
          <a:prstGeom prst="rect">
            <a:avLst/>
          </a:prstGeom>
          <a:noFill/>
        </p:spPr>
        <p:txBody>
          <a:bodyPr wrap="square" rtlCol="0">
            <a:spAutoFit/>
          </a:bodyPr>
          <a:lstStyle/>
          <a:p>
            <a:r>
              <a:rPr lang="en-US" b="1" dirty="0">
                <a:solidFill>
                  <a:schemeClr val="accent1"/>
                </a:solidFill>
              </a:rPr>
              <a:t>Any modern method</a:t>
            </a:r>
          </a:p>
        </p:txBody>
      </p:sp>
    </p:spTree>
    <p:extLst>
      <p:ext uri="{BB962C8B-B14F-4D97-AF65-F5344CB8AC3E}">
        <p14:creationId xmlns:p14="http://schemas.microsoft.com/office/powerpoint/2010/main" val="163491681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Use of Modern Methods </a:t>
            </a:r>
            <a:br>
              <a:rPr lang="en-GB" noProof="0" dirty="0"/>
            </a:br>
            <a:r>
              <a:rPr lang="en-GB" noProof="0" dirty="0"/>
              <a:t>Regional Comparison</a:t>
            </a:r>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2445992138"/>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0" y="1237218"/>
            <a:ext cx="9144000" cy="369332"/>
          </a:xfrm>
          <a:prstGeom prst="rect">
            <a:avLst/>
          </a:prstGeom>
          <a:noFill/>
        </p:spPr>
        <p:txBody>
          <a:bodyPr wrap="square" rtlCol="0">
            <a:spAutoFit/>
          </a:bodyPr>
          <a:lstStyle/>
          <a:p>
            <a:pPr algn="ctr"/>
            <a:r>
              <a:rPr lang="en-US" i="1" dirty="0"/>
              <a:t>Percent of married women age 15-49 using any modern method of family planning</a:t>
            </a:r>
          </a:p>
        </p:txBody>
      </p:sp>
      <p:sp>
        <p:nvSpPr>
          <p:cNvPr id="5" name="TextBox 4">
            <a:extLst>
              <a:ext uri="{FF2B5EF4-FFF2-40B4-BE49-F238E27FC236}">
                <a16:creationId xmlns:a16="http://schemas.microsoft.com/office/drawing/2014/main" id="{6A4DB79F-4CC6-4F51-B857-BAC44F9EDDC7}"/>
              </a:ext>
            </a:extLst>
          </p:cNvPr>
          <p:cNvSpPr txBox="1"/>
          <p:nvPr/>
        </p:nvSpPr>
        <p:spPr>
          <a:xfrm>
            <a:off x="7094137" y="6488668"/>
            <a:ext cx="2049863" cy="369332"/>
          </a:xfrm>
          <a:prstGeom prst="rect">
            <a:avLst/>
          </a:prstGeom>
          <a:noFill/>
        </p:spPr>
        <p:txBody>
          <a:bodyPr wrap="square" rtlCol="0">
            <a:spAutoFit/>
          </a:bodyPr>
          <a:lstStyle/>
          <a:p>
            <a:r>
              <a:rPr lang="en-US" i="1" dirty="0"/>
              <a:t>*Preliminary data</a:t>
            </a:r>
          </a:p>
        </p:txBody>
      </p:sp>
    </p:spTree>
    <p:extLst>
      <p:ext uri="{BB962C8B-B14F-4D97-AF65-F5344CB8AC3E}">
        <p14:creationId xmlns:p14="http://schemas.microsoft.com/office/powerpoint/2010/main" val="185697165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70530"/>
            <a:ext cx="4418729" cy="2916937"/>
          </a:xfrm>
        </p:spPr>
        <p:txBody>
          <a:bodyPr>
            <a:normAutofit/>
          </a:bodyPr>
          <a:lstStyle/>
          <a:p>
            <a:pPr>
              <a:buClr>
                <a:schemeClr val="tx1"/>
              </a:buClr>
            </a:pPr>
            <a:r>
              <a:rPr lang="en-GB" sz="3200" noProof="0" dirty="0"/>
              <a:t>Current use</a:t>
            </a:r>
          </a:p>
          <a:p>
            <a:pPr>
              <a:buClr>
                <a:schemeClr val="tx1"/>
              </a:buClr>
            </a:pPr>
            <a:r>
              <a:rPr lang="en-GB" sz="3200" b="1" noProof="0" dirty="0">
                <a:solidFill>
                  <a:schemeClr val="accent1"/>
                </a:solidFill>
              </a:rPr>
              <a:t>Source of methods</a:t>
            </a:r>
          </a:p>
          <a:p>
            <a:pPr>
              <a:buClr>
                <a:schemeClr val="tx1"/>
              </a:buClr>
            </a:pPr>
            <a:r>
              <a:rPr lang="en-GB" sz="3200" noProof="0" dirty="0"/>
              <a:t>Demand for family planning</a:t>
            </a:r>
          </a:p>
          <a:p>
            <a:pPr>
              <a:buClr>
                <a:schemeClr val="tx1"/>
              </a:buClr>
            </a:pPr>
            <a:r>
              <a:rPr lang="en-GB" sz="3200" noProof="0" dirty="0"/>
              <a:t>Future use</a:t>
            </a:r>
          </a:p>
        </p:txBody>
      </p:sp>
    </p:spTree>
    <p:extLst>
      <p:ext uri="{BB962C8B-B14F-4D97-AF65-F5344CB8AC3E}">
        <p14:creationId xmlns:p14="http://schemas.microsoft.com/office/powerpoint/2010/main" val="353394229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Source of Modern Methods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21207337"/>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9126"/>
            <a:ext cx="9144000" cy="369332"/>
          </a:xfrm>
          <a:prstGeom prst="rect">
            <a:avLst/>
          </a:prstGeom>
          <a:noFill/>
        </p:spPr>
        <p:txBody>
          <a:bodyPr wrap="square" rtlCol="0">
            <a:spAutoFit/>
          </a:bodyPr>
          <a:lstStyle/>
          <a:p>
            <a:pPr algn="ctr"/>
            <a:r>
              <a:rPr lang="en-US" i="1" dirty="0"/>
              <a:t>Percent distribution of women age 15-49</a:t>
            </a:r>
          </a:p>
        </p:txBody>
      </p:sp>
    </p:spTree>
    <p:extLst>
      <p:ext uri="{BB962C8B-B14F-4D97-AF65-F5344CB8AC3E}">
        <p14:creationId xmlns:p14="http://schemas.microsoft.com/office/powerpoint/2010/main" val="23588024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Questionnaires</a:t>
            </a:r>
          </a:p>
        </p:txBody>
      </p:sp>
      <p:sp>
        <p:nvSpPr>
          <p:cNvPr id="3" name="Content Placeholder 2"/>
          <p:cNvSpPr>
            <a:spLocks noGrp="1"/>
          </p:cNvSpPr>
          <p:nvPr>
            <p:ph idx="1"/>
          </p:nvPr>
        </p:nvSpPr>
        <p:spPr/>
        <p:txBody>
          <a:bodyPr>
            <a:normAutofit/>
          </a:bodyPr>
          <a:lstStyle/>
          <a:p>
            <a:pPr>
              <a:spcBef>
                <a:spcPts val="0"/>
              </a:spcBef>
              <a:spcAft>
                <a:spcPts val="1800"/>
              </a:spcAft>
            </a:pPr>
            <a:r>
              <a:rPr lang="en-GB" sz="3200" noProof="0" dirty="0"/>
              <a:t>Household Questionnaire</a:t>
            </a:r>
          </a:p>
          <a:p>
            <a:pPr>
              <a:spcBef>
                <a:spcPts val="0"/>
              </a:spcBef>
              <a:spcAft>
                <a:spcPts val="1800"/>
              </a:spcAft>
            </a:pPr>
            <a:r>
              <a:rPr lang="en-GB" sz="3200" noProof="0" dirty="0"/>
              <a:t>Woman’s Questionnaire</a:t>
            </a:r>
          </a:p>
          <a:p>
            <a:pPr>
              <a:spcBef>
                <a:spcPts val="0"/>
              </a:spcBef>
              <a:spcAft>
                <a:spcPts val="1800"/>
              </a:spcAft>
            </a:pPr>
            <a:r>
              <a:rPr lang="en-GB" sz="3200" noProof="0" dirty="0"/>
              <a:t>Man’s Questionnaire</a:t>
            </a:r>
          </a:p>
          <a:p>
            <a:pPr>
              <a:spcBef>
                <a:spcPts val="0"/>
              </a:spcBef>
              <a:spcAft>
                <a:spcPts val="1800"/>
              </a:spcAft>
            </a:pPr>
            <a:r>
              <a:rPr lang="en-GB" sz="3200" noProof="0" dirty="0"/>
              <a:t>Biomarker Questionnaire</a:t>
            </a:r>
          </a:p>
          <a:p>
            <a:pPr>
              <a:spcBef>
                <a:spcPts val="0"/>
              </a:spcBef>
              <a:spcAft>
                <a:spcPts val="1800"/>
              </a:spcAft>
            </a:pPr>
            <a:r>
              <a:rPr lang="en-GB" sz="3200" dirty="0"/>
              <a:t>Fieldworker Questionnaire </a:t>
            </a:r>
            <a:endParaRPr lang="en-GB" sz="3200" noProof="0" dirty="0"/>
          </a:p>
          <a:p>
            <a:pPr marL="0" indent="0">
              <a:spcBef>
                <a:spcPts val="0"/>
              </a:spcBef>
              <a:spcAft>
                <a:spcPts val="1800"/>
              </a:spcAft>
              <a:buNone/>
            </a:pPr>
            <a:r>
              <a:rPr lang="en-GB" sz="3200" noProof="0" dirty="0"/>
              <a:t>Questionnaires were translated from </a:t>
            </a:r>
            <a:r>
              <a:rPr lang="en-GB" sz="3200" b="1" noProof="0" dirty="0">
                <a:solidFill>
                  <a:schemeClr val="accent5"/>
                </a:solidFill>
              </a:rPr>
              <a:t>English to </a:t>
            </a:r>
            <a:r>
              <a:rPr lang="en-GB" sz="3200" b="1" dirty="0">
                <a:solidFill>
                  <a:schemeClr val="accent5"/>
                </a:solidFill>
              </a:rPr>
              <a:t>Hausa, Igbo, and Yoruba</a:t>
            </a:r>
            <a:r>
              <a:rPr lang="en-GB" sz="3200" noProof="0" dirty="0"/>
              <a:t>.</a:t>
            </a:r>
          </a:p>
        </p:txBody>
      </p:sp>
    </p:spTree>
    <p:extLst>
      <p:ext uri="{BB962C8B-B14F-4D97-AF65-F5344CB8AC3E}">
        <p14:creationId xmlns:p14="http://schemas.microsoft.com/office/powerpoint/2010/main" val="385164154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Informed Choice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973071232"/>
              </p:ext>
            </p:extLst>
          </p:nvPr>
        </p:nvGraphicFramePr>
        <p:xfrm>
          <a:off x="461963" y="1735138"/>
          <a:ext cx="8256587" cy="512286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9126"/>
            <a:ext cx="9144000" cy="646331"/>
          </a:xfrm>
          <a:prstGeom prst="rect">
            <a:avLst/>
          </a:prstGeom>
          <a:noFill/>
        </p:spPr>
        <p:txBody>
          <a:bodyPr wrap="square" rtlCol="0">
            <a:spAutoFit/>
          </a:bodyPr>
          <a:lstStyle/>
          <a:p>
            <a:pPr algn="ctr"/>
            <a:r>
              <a:rPr lang="en-US" i="1" dirty="0"/>
              <a:t>Among women who started last episode of modern contraceptive method within 5 years </a:t>
            </a:r>
          </a:p>
          <a:p>
            <a:pPr algn="ctr"/>
            <a:r>
              <a:rPr lang="en-US" i="1" dirty="0"/>
              <a:t>before the survey, percent who were informed about:</a:t>
            </a:r>
          </a:p>
        </p:txBody>
      </p:sp>
    </p:spTree>
    <p:extLst>
      <p:ext uri="{BB962C8B-B14F-4D97-AF65-F5344CB8AC3E}">
        <p14:creationId xmlns:p14="http://schemas.microsoft.com/office/powerpoint/2010/main" val="34222742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70531"/>
            <a:ext cx="4418729" cy="2916937"/>
          </a:xfrm>
        </p:spPr>
        <p:txBody>
          <a:bodyPr>
            <a:normAutofit/>
          </a:bodyPr>
          <a:lstStyle/>
          <a:p>
            <a:pPr>
              <a:buClr>
                <a:schemeClr val="tx1"/>
              </a:buClr>
            </a:pPr>
            <a:r>
              <a:rPr lang="en-GB" sz="3200" noProof="0" dirty="0"/>
              <a:t>Current use</a:t>
            </a:r>
          </a:p>
          <a:p>
            <a:pPr>
              <a:buClr>
                <a:schemeClr val="tx1"/>
              </a:buClr>
            </a:pPr>
            <a:r>
              <a:rPr lang="en-GB" sz="3200" noProof="0" dirty="0"/>
              <a:t>Source of methods</a:t>
            </a:r>
          </a:p>
          <a:p>
            <a:pPr>
              <a:buClr>
                <a:schemeClr val="tx1"/>
              </a:buClr>
            </a:pPr>
            <a:r>
              <a:rPr lang="en-GB" sz="3200" b="1" noProof="0" dirty="0">
                <a:solidFill>
                  <a:schemeClr val="accent1"/>
                </a:solidFill>
              </a:rPr>
              <a:t>Demand for family planning</a:t>
            </a:r>
          </a:p>
          <a:p>
            <a:pPr>
              <a:buClr>
                <a:schemeClr val="tx1"/>
              </a:buClr>
            </a:pPr>
            <a:r>
              <a:rPr lang="en-GB" sz="3200" noProof="0" dirty="0"/>
              <a:t>Future use</a:t>
            </a:r>
          </a:p>
        </p:txBody>
      </p:sp>
      <p:sp>
        <p:nvSpPr>
          <p:cNvPr id="6" name="TextBox 5">
            <a:extLst>
              <a:ext uri="{FF2B5EF4-FFF2-40B4-BE49-F238E27FC236}">
                <a16:creationId xmlns:a16="http://schemas.microsoft.com/office/drawing/2014/main" id="{BF526BE7-46EF-48C9-B5AE-26021A1A5195}"/>
              </a:ext>
            </a:extLst>
          </p:cNvPr>
          <p:cNvSpPr txBox="1"/>
          <p:nvPr/>
        </p:nvSpPr>
        <p:spPr>
          <a:xfrm>
            <a:off x="4163548" y="5018531"/>
            <a:ext cx="4572000" cy="276999"/>
          </a:xfrm>
          <a:prstGeom prst="rect">
            <a:avLst/>
          </a:prstGeom>
          <a:noFill/>
        </p:spPr>
        <p:txBody>
          <a:bodyPr wrap="square" rtlCol="0">
            <a:spAutoFit/>
          </a:bodyPr>
          <a:lstStyle/>
          <a:p>
            <a:pPr algn="ctr"/>
            <a:r>
              <a:rPr lang="en-US" sz="1200" dirty="0"/>
              <a:t>© 2012 CCP-NURHI 2, Courtesy of </a:t>
            </a:r>
            <a:r>
              <a:rPr lang="en-US" sz="1200" dirty="0" err="1"/>
              <a:t>Photoshare</a:t>
            </a:r>
            <a:endParaRPr lang="en-US" sz="1200" dirty="0"/>
          </a:p>
        </p:txBody>
      </p:sp>
      <p:pic>
        <p:nvPicPr>
          <p:cNvPr id="8" name="Picture 7" descr="A group of people sitting at a table&#10;&#10;Description automatically generated">
            <a:extLst>
              <a:ext uri="{FF2B5EF4-FFF2-40B4-BE49-F238E27FC236}">
                <a16:creationId xmlns:a16="http://schemas.microsoft.com/office/drawing/2014/main" id="{658AC442-D9BE-406D-9AE2-84123BD6248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63548" y="1904999"/>
            <a:ext cx="4572000" cy="3048000"/>
          </a:xfrm>
          <a:prstGeom prst="rect">
            <a:avLst/>
          </a:prstGeom>
          <a:ln w="3175">
            <a:solidFill>
              <a:schemeClr val="tx1"/>
            </a:solidFill>
          </a:ln>
        </p:spPr>
      </p:pic>
    </p:spTree>
    <p:extLst>
      <p:ext uri="{BB962C8B-B14F-4D97-AF65-F5344CB8AC3E}">
        <p14:creationId xmlns:p14="http://schemas.microsoft.com/office/powerpoint/2010/main" val="148861084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1307"/>
            <a:ext cx="9144000" cy="1231900"/>
          </a:xfrm>
        </p:spPr>
        <p:txBody>
          <a:bodyPr>
            <a:normAutofit fontScale="90000"/>
          </a:bodyPr>
          <a:lstStyle/>
          <a:p>
            <a:r>
              <a:rPr lang="en-GB" noProof="0" dirty="0"/>
              <a:t>Unmet Need, Met Need, and Total Demand</a:t>
            </a:r>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371963384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0" y="1081405"/>
            <a:ext cx="9144000" cy="646331"/>
          </a:xfrm>
          <a:prstGeom prst="rect">
            <a:avLst/>
          </a:prstGeom>
          <a:noFill/>
        </p:spPr>
        <p:txBody>
          <a:bodyPr wrap="square" rtlCol="0">
            <a:spAutoFit/>
          </a:bodyPr>
          <a:lstStyle/>
          <a:p>
            <a:pPr algn="ctr"/>
            <a:r>
              <a:rPr lang="en-US" i="1" dirty="0"/>
              <a:t>Percent of married women age 15-49 with unmet need, met need, </a:t>
            </a:r>
          </a:p>
          <a:p>
            <a:pPr algn="ctr"/>
            <a:r>
              <a:rPr lang="en-US" i="1" dirty="0"/>
              <a:t>and total demand for family planning</a:t>
            </a:r>
          </a:p>
        </p:txBody>
      </p:sp>
      <p:sp>
        <p:nvSpPr>
          <p:cNvPr id="3" name="TextBox 2"/>
          <p:cNvSpPr txBox="1"/>
          <p:nvPr/>
        </p:nvSpPr>
        <p:spPr>
          <a:xfrm>
            <a:off x="1281336" y="5066784"/>
            <a:ext cx="758757" cy="369332"/>
          </a:xfrm>
          <a:prstGeom prst="rect">
            <a:avLst/>
          </a:prstGeom>
          <a:noFill/>
        </p:spPr>
        <p:txBody>
          <a:bodyPr wrap="square" rtlCol="0">
            <a:spAutoFit/>
          </a:bodyPr>
          <a:lstStyle/>
          <a:p>
            <a:pPr algn="ctr"/>
            <a:r>
              <a:rPr lang="en-US" b="1" dirty="0"/>
              <a:t>19</a:t>
            </a:r>
          </a:p>
        </p:txBody>
      </p:sp>
      <p:sp>
        <p:nvSpPr>
          <p:cNvPr id="6" name="TextBox 5"/>
          <p:cNvSpPr txBox="1"/>
          <p:nvPr/>
        </p:nvSpPr>
        <p:spPr>
          <a:xfrm>
            <a:off x="3481974" y="5130265"/>
            <a:ext cx="758757" cy="369332"/>
          </a:xfrm>
          <a:prstGeom prst="rect">
            <a:avLst/>
          </a:prstGeom>
          <a:noFill/>
        </p:spPr>
        <p:txBody>
          <a:bodyPr wrap="square" rtlCol="0">
            <a:spAutoFit/>
          </a:bodyPr>
          <a:lstStyle/>
          <a:p>
            <a:pPr algn="ctr"/>
            <a:r>
              <a:rPr lang="en-US" b="1" dirty="0"/>
              <a:t>17</a:t>
            </a:r>
          </a:p>
        </p:txBody>
      </p:sp>
    </p:spTree>
    <p:extLst>
      <p:ext uri="{BB962C8B-B14F-4D97-AF65-F5344CB8AC3E}">
        <p14:creationId xmlns:p14="http://schemas.microsoft.com/office/powerpoint/2010/main" val="183869424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Demand Satisfied for Family Planning</a:t>
            </a:r>
          </a:p>
        </p:txBody>
      </p:sp>
      <p:graphicFrame>
        <p:nvGraphicFramePr>
          <p:cNvPr id="51" name="Content Placeholder 50"/>
          <p:cNvGraphicFramePr>
            <a:graphicFrameLocks noGrp="1"/>
          </p:cNvGraphicFramePr>
          <p:nvPr>
            <p:ph idx="1"/>
            <p:extLst>
              <p:ext uri="{D42A27DB-BD31-4B8C-83A1-F6EECF244321}">
                <p14:modId xmlns:p14="http://schemas.microsoft.com/office/powerpoint/2010/main" val="4238799063"/>
              </p:ext>
            </p:extLst>
          </p:nvPr>
        </p:nvGraphicFramePr>
        <p:xfrm>
          <a:off x="489098" y="1606550"/>
          <a:ext cx="8197702"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52" name="TextBox 51"/>
          <p:cNvSpPr txBox="1"/>
          <p:nvPr/>
        </p:nvSpPr>
        <p:spPr>
          <a:xfrm>
            <a:off x="0" y="1081405"/>
            <a:ext cx="9144000" cy="369332"/>
          </a:xfrm>
          <a:prstGeom prst="rect">
            <a:avLst/>
          </a:prstGeom>
          <a:noFill/>
        </p:spPr>
        <p:txBody>
          <a:bodyPr wrap="square" rtlCol="0">
            <a:spAutoFit/>
          </a:bodyPr>
          <a:lstStyle/>
          <a:p>
            <a:pPr algn="ctr"/>
            <a:r>
              <a:rPr lang="en-US" i="1" dirty="0"/>
              <a:t>Percent of married women age 15-49</a:t>
            </a:r>
          </a:p>
        </p:txBody>
      </p:sp>
    </p:spTree>
    <p:extLst>
      <p:ext uri="{BB962C8B-B14F-4D97-AF65-F5344CB8AC3E}">
        <p14:creationId xmlns:p14="http://schemas.microsoft.com/office/powerpoint/2010/main" val="321311969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Trends in Demand for Family Planning</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135965564"/>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Percent of married women age 15-49</a:t>
            </a:r>
          </a:p>
        </p:txBody>
      </p:sp>
      <p:sp>
        <p:nvSpPr>
          <p:cNvPr id="9" name="TextBox 8"/>
          <p:cNvSpPr txBox="1"/>
          <p:nvPr/>
        </p:nvSpPr>
        <p:spPr>
          <a:xfrm>
            <a:off x="1198597" y="5791217"/>
            <a:ext cx="4498975" cy="369332"/>
          </a:xfrm>
          <a:prstGeom prst="rect">
            <a:avLst/>
          </a:prstGeom>
          <a:noFill/>
        </p:spPr>
        <p:txBody>
          <a:bodyPr wrap="square" rtlCol="0">
            <a:spAutoFit/>
          </a:bodyPr>
          <a:lstStyle/>
          <a:p>
            <a:r>
              <a:rPr lang="en-US" b="1" dirty="0">
                <a:solidFill>
                  <a:schemeClr val="accent1"/>
                </a:solidFill>
              </a:rPr>
              <a:t>Demand satisfied by modern methods</a:t>
            </a:r>
          </a:p>
        </p:txBody>
      </p:sp>
      <p:sp>
        <p:nvSpPr>
          <p:cNvPr id="10" name="TextBox 9"/>
          <p:cNvSpPr txBox="1"/>
          <p:nvPr/>
        </p:nvSpPr>
        <p:spPr>
          <a:xfrm>
            <a:off x="1198597" y="4091043"/>
            <a:ext cx="2447925" cy="369332"/>
          </a:xfrm>
          <a:prstGeom prst="rect">
            <a:avLst/>
          </a:prstGeom>
          <a:noFill/>
        </p:spPr>
        <p:txBody>
          <a:bodyPr wrap="square" rtlCol="0">
            <a:spAutoFit/>
          </a:bodyPr>
          <a:lstStyle/>
          <a:p>
            <a:r>
              <a:rPr lang="en-US" b="1" dirty="0">
                <a:solidFill>
                  <a:schemeClr val="accent3"/>
                </a:solidFill>
              </a:rPr>
              <a:t>Total demand</a:t>
            </a:r>
          </a:p>
        </p:txBody>
      </p:sp>
      <p:sp>
        <p:nvSpPr>
          <p:cNvPr id="11" name="TextBox 10"/>
          <p:cNvSpPr txBox="1"/>
          <p:nvPr/>
        </p:nvSpPr>
        <p:spPr>
          <a:xfrm>
            <a:off x="6547212" y="5130264"/>
            <a:ext cx="2447925" cy="646331"/>
          </a:xfrm>
          <a:prstGeom prst="rect">
            <a:avLst/>
          </a:prstGeom>
          <a:noFill/>
        </p:spPr>
        <p:txBody>
          <a:bodyPr wrap="square" rtlCol="0">
            <a:spAutoFit/>
          </a:bodyPr>
          <a:lstStyle/>
          <a:p>
            <a:r>
              <a:rPr lang="en-US" b="1" dirty="0">
                <a:solidFill>
                  <a:schemeClr val="accent5"/>
                </a:solidFill>
              </a:rPr>
              <a:t>Unmet need</a:t>
            </a:r>
          </a:p>
          <a:p>
            <a:endParaRPr lang="en-US" b="1" dirty="0">
              <a:solidFill>
                <a:schemeClr val="accent1"/>
              </a:solidFill>
            </a:endParaRPr>
          </a:p>
        </p:txBody>
      </p:sp>
    </p:spTree>
    <p:extLst>
      <p:ext uri="{BB962C8B-B14F-4D97-AF65-F5344CB8AC3E}">
        <p14:creationId xmlns:p14="http://schemas.microsoft.com/office/powerpoint/2010/main" val="252727602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70531"/>
            <a:ext cx="4418729" cy="2916937"/>
          </a:xfrm>
        </p:spPr>
        <p:txBody>
          <a:bodyPr>
            <a:normAutofit/>
          </a:bodyPr>
          <a:lstStyle/>
          <a:p>
            <a:pPr>
              <a:buClr>
                <a:schemeClr val="tx1"/>
              </a:buClr>
            </a:pPr>
            <a:r>
              <a:rPr lang="en-GB" sz="3200" noProof="0" dirty="0"/>
              <a:t>Current use</a:t>
            </a:r>
          </a:p>
          <a:p>
            <a:pPr>
              <a:buClr>
                <a:schemeClr val="tx1"/>
              </a:buClr>
            </a:pPr>
            <a:r>
              <a:rPr lang="en-GB" sz="3200" noProof="0" dirty="0"/>
              <a:t>Source of methods</a:t>
            </a:r>
          </a:p>
          <a:p>
            <a:pPr>
              <a:buClr>
                <a:schemeClr val="tx1"/>
              </a:buClr>
            </a:pPr>
            <a:r>
              <a:rPr lang="en-GB" sz="3200" noProof="0" dirty="0"/>
              <a:t>Demand for family planning</a:t>
            </a:r>
          </a:p>
          <a:p>
            <a:pPr>
              <a:buClr>
                <a:schemeClr val="tx1"/>
              </a:buClr>
            </a:pPr>
            <a:r>
              <a:rPr lang="en-GB" sz="3200" b="1" noProof="0" dirty="0">
                <a:solidFill>
                  <a:schemeClr val="accent1"/>
                </a:solidFill>
              </a:rPr>
              <a:t>Future use</a:t>
            </a:r>
          </a:p>
        </p:txBody>
      </p:sp>
    </p:spTree>
    <p:extLst>
      <p:ext uri="{BB962C8B-B14F-4D97-AF65-F5344CB8AC3E}">
        <p14:creationId xmlns:p14="http://schemas.microsoft.com/office/powerpoint/2010/main" val="15576878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Future Use of Family Planning</a:t>
            </a:r>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Percent distribution of women age 15-49 who are currently not using family planning</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818837095"/>
              </p:ext>
            </p:extLst>
          </p:nvPr>
        </p:nvGraphicFramePr>
        <p:xfrm>
          <a:off x="461963" y="1860698"/>
          <a:ext cx="8256587" cy="48378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2220911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Source of Family Planning Messages</a:t>
            </a:r>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3934558199"/>
              </p:ext>
            </p:extLst>
          </p:nvPr>
        </p:nvGraphicFramePr>
        <p:xfrm>
          <a:off x="0" y="1828800"/>
          <a:ext cx="9143999"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1" y="1030605"/>
            <a:ext cx="9144000" cy="646331"/>
          </a:xfrm>
          <a:prstGeom prst="rect">
            <a:avLst/>
          </a:prstGeom>
          <a:noFill/>
        </p:spPr>
        <p:txBody>
          <a:bodyPr wrap="square" rtlCol="0">
            <a:spAutoFit/>
          </a:bodyPr>
          <a:lstStyle/>
          <a:p>
            <a:pPr algn="ctr"/>
            <a:r>
              <a:rPr lang="en-US" i="1" dirty="0"/>
              <a:t>Percent of women and men age 15-49 who heard or saw a message </a:t>
            </a:r>
            <a:br>
              <a:rPr lang="en-US" i="1" dirty="0"/>
            </a:br>
            <a:r>
              <a:rPr lang="en-US" i="1" dirty="0"/>
              <a:t>about family planning in the past few months</a:t>
            </a:r>
          </a:p>
        </p:txBody>
      </p:sp>
    </p:spTree>
    <p:extLst>
      <p:ext uri="{BB962C8B-B14F-4D97-AF65-F5344CB8AC3E}">
        <p14:creationId xmlns:p14="http://schemas.microsoft.com/office/powerpoint/2010/main" val="335317924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Contact of Nonusers with </a:t>
            </a:r>
            <a:br>
              <a:rPr lang="en-GB" noProof="0" dirty="0"/>
            </a:br>
            <a:r>
              <a:rPr lang="en-GB" noProof="0" dirty="0"/>
              <a:t>Family Planning Providers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63562367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44600"/>
            <a:ext cx="9144000" cy="369332"/>
          </a:xfrm>
          <a:prstGeom prst="rect">
            <a:avLst/>
          </a:prstGeom>
          <a:noFill/>
        </p:spPr>
        <p:txBody>
          <a:bodyPr wrap="square" rtlCol="0">
            <a:spAutoFit/>
          </a:bodyPr>
          <a:lstStyle/>
          <a:p>
            <a:pPr algn="ctr"/>
            <a:r>
              <a:rPr lang="en-US" i="1" dirty="0"/>
              <a:t>Among women age 15-49 who are not using contraception, percent who: </a:t>
            </a:r>
          </a:p>
        </p:txBody>
      </p:sp>
    </p:spTree>
    <p:extLst>
      <p:ext uri="{BB962C8B-B14F-4D97-AF65-F5344CB8AC3E}">
        <p14:creationId xmlns:p14="http://schemas.microsoft.com/office/powerpoint/2010/main" val="327090419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noProof="0" dirty="0"/>
              <a:t>The </a:t>
            </a:r>
            <a:r>
              <a:rPr lang="en-GB" b="1" noProof="0" dirty="0">
                <a:solidFill>
                  <a:schemeClr val="accent1"/>
                </a:solidFill>
              </a:rPr>
              <a:t>modern contraceptive prevalence rate </a:t>
            </a:r>
            <a:r>
              <a:rPr lang="en-GB" noProof="0" dirty="0"/>
              <a:t>among married women is </a:t>
            </a:r>
            <a:r>
              <a:rPr lang="en-GB" b="1" dirty="0">
                <a:solidFill>
                  <a:schemeClr val="accent1"/>
                </a:solidFill>
              </a:rPr>
              <a:t>12</a:t>
            </a:r>
            <a:r>
              <a:rPr lang="en-GB" b="1" noProof="0" dirty="0">
                <a:solidFill>
                  <a:schemeClr val="accent1"/>
                </a:solidFill>
              </a:rPr>
              <a:t>%</a:t>
            </a:r>
            <a:r>
              <a:rPr lang="en-GB" noProof="0" dirty="0"/>
              <a:t>; </a:t>
            </a:r>
            <a:r>
              <a:rPr lang="en-GB" b="1" dirty="0">
                <a:solidFill>
                  <a:schemeClr val="accent1"/>
                </a:solidFill>
              </a:rPr>
              <a:t>5</a:t>
            </a:r>
            <a:r>
              <a:rPr lang="en-GB" b="1" noProof="0" dirty="0">
                <a:solidFill>
                  <a:schemeClr val="accent1"/>
                </a:solidFill>
              </a:rPr>
              <a:t>% </a:t>
            </a:r>
            <a:r>
              <a:rPr lang="en-GB" noProof="0" dirty="0"/>
              <a:t>use a traditional method.</a:t>
            </a:r>
          </a:p>
          <a:p>
            <a:pPr>
              <a:spcBef>
                <a:spcPts val="0"/>
              </a:spcBef>
              <a:spcAft>
                <a:spcPts val="1800"/>
              </a:spcAft>
              <a:buClr>
                <a:schemeClr val="tx1"/>
              </a:buClr>
            </a:pPr>
            <a:r>
              <a:rPr lang="en-GB" noProof="0" dirty="0"/>
              <a:t>The most commonly used modern methods among married women are </a:t>
            </a:r>
            <a:r>
              <a:rPr lang="en-GB" b="1" noProof="0" dirty="0">
                <a:solidFill>
                  <a:schemeClr val="accent1"/>
                </a:solidFill>
              </a:rPr>
              <a:t>injectables and implants (3% each)</a:t>
            </a:r>
            <a:r>
              <a:rPr lang="en-GB" noProof="0" dirty="0"/>
              <a:t>.</a:t>
            </a:r>
          </a:p>
          <a:p>
            <a:pPr>
              <a:spcBef>
                <a:spcPts val="0"/>
              </a:spcBef>
              <a:spcAft>
                <a:spcPts val="1800"/>
              </a:spcAft>
              <a:buClr>
                <a:schemeClr val="tx1"/>
              </a:buClr>
            </a:pPr>
            <a:r>
              <a:rPr lang="en-GB" noProof="0" dirty="0"/>
              <a:t>The majority of </a:t>
            </a:r>
            <a:r>
              <a:rPr lang="en-GB" b="1" noProof="0" dirty="0">
                <a:solidFill>
                  <a:schemeClr val="accent1"/>
                </a:solidFill>
              </a:rPr>
              <a:t>female sterilisation, injectables, and implants</a:t>
            </a:r>
            <a:r>
              <a:rPr lang="en-GB" b="1" noProof="0" dirty="0">
                <a:solidFill>
                  <a:schemeClr val="accent5"/>
                </a:solidFill>
              </a:rPr>
              <a:t> </a:t>
            </a:r>
            <a:r>
              <a:rPr lang="en-GB" noProof="0" dirty="0"/>
              <a:t>are obtained from the</a:t>
            </a:r>
            <a:r>
              <a:rPr lang="en-GB" b="1" noProof="0" dirty="0">
                <a:solidFill>
                  <a:schemeClr val="accent5"/>
                </a:solidFill>
              </a:rPr>
              <a:t> </a:t>
            </a:r>
            <a:r>
              <a:rPr lang="en-GB" b="1" noProof="0" dirty="0">
                <a:solidFill>
                  <a:schemeClr val="accent1"/>
                </a:solidFill>
              </a:rPr>
              <a:t>public sector</a:t>
            </a:r>
            <a:r>
              <a:rPr lang="en-GB" b="1" noProof="0" dirty="0"/>
              <a:t>.</a:t>
            </a:r>
          </a:p>
          <a:p>
            <a:pPr>
              <a:spcBef>
                <a:spcPts val="0"/>
              </a:spcBef>
              <a:spcAft>
                <a:spcPts val="1800"/>
              </a:spcAft>
              <a:buClr>
                <a:schemeClr val="tx1"/>
              </a:buClr>
            </a:pPr>
            <a:r>
              <a:rPr lang="en-GB" b="1" dirty="0">
                <a:solidFill>
                  <a:schemeClr val="accent1"/>
                </a:solidFill>
              </a:rPr>
              <a:t>19</a:t>
            </a:r>
            <a:r>
              <a:rPr lang="en-GB" b="1" noProof="0" dirty="0">
                <a:solidFill>
                  <a:schemeClr val="accent1"/>
                </a:solidFill>
              </a:rPr>
              <a:t>% </a:t>
            </a:r>
            <a:r>
              <a:rPr lang="en-GB" noProof="0" dirty="0"/>
              <a:t>of married women have an unmet need for family planning.</a:t>
            </a:r>
          </a:p>
          <a:p>
            <a:pPr>
              <a:spcBef>
                <a:spcPts val="0"/>
              </a:spcBef>
              <a:spcAft>
                <a:spcPts val="1800"/>
              </a:spcAft>
              <a:buClr>
                <a:schemeClr val="tx1"/>
              </a:buClr>
            </a:pPr>
            <a:r>
              <a:rPr lang="en-GB" noProof="0" dirty="0"/>
              <a:t>Of the total demand for family planning methods,</a:t>
            </a:r>
            <a:r>
              <a:rPr lang="en-GB" noProof="0" dirty="0">
                <a:solidFill>
                  <a:schemeClr val="accent5"/>
                </a:solidFill>
              </a:rPr>
              <a:t> </a:t>
            </a:r>
            <a:r>
              <a:rPr lang="en-GB" b="1" dirty="0">
                <a:solidFill>
                  <a:schemeClr val="accent1"/>
                </a:solidFill>
              </a:rPr>
              <a:t>34</a:t>
            </a:r>
            <a:r>
              <a:rPr lang="en-GB" b="1" noProof="0" dirty="0">
                <a:solidFill>
                  <a:schemeClr val="accent1"/>
                </a:solidFill>
              </a:rPr>
              <a:t>%</a:t>
            </a:r>
            <a:r>
              <a:rPr lang="en-GB" noProof="0" dirty="0">
                <a:solidFill>
                  <a:schemeClr val="accent5"/>
                </a:solidFill>
              </a:rPr>
              <a:t> </a:t>
            </a:r>
            <a:r>
              <a:rPr lang="en-GB" noProof="0" dirty="0"/>
              <a:t>is </a:t>
            </a:r>
            <a:r>
              <a:rPr lang="en-GB" b="1" noProof="0" dirty="0">
                <a:solidFill>
                  <a:schemeClr val="accent1"/>
                </a:solidFill>
              </a:rPr>
              <a:t>satisfied by modern methods</a:t>
            </a:r>
            <a:r>
              <a:rPr lang="en-GB" noProof="0" dirty="0"/>
              <a:t>.</a:t>
            </a:r>
          </a:p>
          <a:p>
            <a:pPr>
              <a:spcBef>
                <a:spcPts val="0"/>
              </a:spcBef>
              <a:spcAft>
                <a:spcPts val="1800"/>
              </a:spcAft>
              <a:buClr>
                <a:schemeClr val="tx1"/>
              </a:buClr>
            </a:pPr>
            <a:endParaRPr lang="en-GB" noProof="0" dirty="0"/>
          </a:p>
          <a:p>
            <a:pPr>
              <a:spcBef>
                <a:spcPts val="0"/>
              </a:spcBef>
              <a:spcAft>
                <a:spcPts val="1800"/>
              </a:spcAft>
              <a:buClr>
                <a:schemeClr val="tx1"/>
              </a:buClr>
            </a:pPr>
            <a:endParaRPr lang="en-GB" noProof="0" dirty="0"/>
          </a:p>
          <a:p>
            <a:pPr>
              <a:spcBef>
                <a:spcPts val="0"/>
              </a:spcBef>
              <a:spcAft>
                <a:spcPts val="1800"/>
              </a:spcAft>
              <a:buClr>
                <a:schemeClr val="tx1"/>
              </a:buClr>
            </a:pPr>
            <a:endParaRPr lang="en-GB" noProof="0" dirty="0"/>
          </a:p>
        </p:txBody>
      </p:sp>
    </p:spTree>
    <p:extLst>
      <p:ext uri="{BB962C8B-B14F-4D97-AF65-F5344CB8AC3E}">
        <p14:creationId xmlns:p14="http://schemas.microsoft.com/office/powerpoint/2010/main" val="14256761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Household Questionnaire</a:t>
            </a:r>
          </a:p>
        </p:txBody>
      </p:sp>
      <p:sp>
        <p:nvSpPr>
          <p:cNvPr id="3" name="Content Placeholder 2"/>
          <p:cNvSpPr>
            <a:spLocks noGrp="1"/>
          </p:cNvSpPr>
          <p:nvPr>
            <p:ph idx="1"/>
          </p:nvPr>
        </p:nvSpPr>
        <p:spPr/>
        <p:txBody>
          <a:bodyPr>
            <a:normAutofit/>
          </a:bodyPr>
          <a:lstStyle/>
          <a:p>
            <a:pPr>
              <a:spcBef>
                <a:spcPts val="0"/>
              </a:spcBef>
              <a:spcAft>
                <a:spcPts val="1800"/>
              </a:spcAft>
            </a:pPr>
            <a:r>
              <a:rPr lang="en-GB" sz="3200" noProof="0" dirty="0"/>
              <a:t>Lists usual members and visitors to identify eligible individuals</a:t>
            </a:r>
          </a:p>
          <a:p>
            <a:pPr>
              <a:spcBef>
                <a:spcPts val="0"/>
              </a:spcBef>
              <a:spcAft>
                <a:spcPts val="1800"/>
              </a:spcAft>
            </a:pPr>
            <a:r>
              <a:rPr lang="en-GB" sz="3200" noProof="0" dirty="0"/>
              <a:t>Basic characteristics of each person in the household (age, sex, education, etc.)</a:t>
            </a:r>
          </a:p>
          <a:p>
            <a:pPr>
              <a:spcBef>
                <a:spcPts val="0"/>
              </a:spcBef>
              <a:spcAft>
                <a:spcPts val="1800"/>
              </a:spcAft>
            </a:pPr>
            <a:r>
              <a:rPr lang="en-GB" sz="3200" noProof="0" dirty="0"/>
              <a:t>Housing characteristics (drinking water, sanitation facilities, etc.)</a:t>
            </a:r>
          </a:p>
          <a:p>
            <a:pPr>
              <a:spcBef>
                <a:spcPts val="0"/>
              </a:spcBef>
              <a:spcAft>
                <a:spcPts val="1800"/>
              </a:spcAft>
            </a:pPr>
            <a:r>
              <a:rPr lang="en-GB" sz="3200" dirty="0"/>
              <a:t>Salt testing</a:t>
            </a:r>
          </a:p>
          <a:p>
            <a:pPr>
              <a:spcBef>
                <a:spcPts val="0"/>
              </a:spcBef>
              <a:spcAft>
                <a:spcPts val="1800"/>
              </a:spcAft>
            </a:pPr>
            <a:r>
              <a:rPr lang="en-GB" sz="3200" noProof="0" dirty="0"/>
              <a:t>Disability</a:t>
            </a:r>
          </a:p>
          <a:p>
            <a:pPr>
              <a:spcBef>
                <a:spcPts val="0"/>
              </a:spcBef>
              <a:spcAft>
                <a:spcPts val="1800"/>
              </a:spcAft>
            </a:pPr>
            <a:r>
              <a:rPr lang="en-GB" sz="3200" noProof="0" dirty="0"/>
              <a:t>Ownership and use of mosquito nets</a:t>
            </a:r>
          </a:p>
        </p:txBody>
      </p:sp>
    </p:spTree>
    <p:extLst>
      <p:ext uri="{BB962C8B-B14F-4D97-AF65-F5344CB8AC3E}">
        <p14:creationId xmlns:p14="http://schemas.microsoft.com/office/powerpoint/2010/main" val="166713358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a:solidFill>
                  <a:schemeClr val="bg1"/>
                </a:solidFill>
              </a:rPr>
              <a:t>Mortality</a:t>
            </a:r>
          </a:p>
        </p:txBody>
      </p:sp>
      <p:sp>
        <p:nvSpPr>
          <p:cNvPr id="3" name="TextBox 2"/>
          <p:cNvSpPr txBox="1"/>
          <p:nvPr/>
        </p:nvSpPr>
        <p:spPr>
          <a:xfrm>
            <a:off x="6374166" y="1389005"/>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#NigeriaDHS</a:t>
            </a:r>
          </a:p>
        </p:txBody>
      </p:sp>
    </p:spTree>
    <p:extLst>
      <p:ext uri="{BB962C8B-B14F-4D97-AF65-F5344CB8AC3E}">
        <p14:creationId xmlns:p14="http://schemas.microsoft.com/office/powerpoint/2010/main" val="163149031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184766"/>
            <a:ext cx="4418729" cy="2855429"/>
          </a:xfrm>
        </p:spPr>
        <p:txBody>
          <a:bodyPr>
            <a:normAutofit/>
          </a:bodyPr>
          <a:lstStyle/>
          <a:p>
            <a:pPr>
              <a:buClr>
                <a:schemeClr val="tx1"/>
              </a:buClr>
            </a:pPr>
            <a:r>
              <a:rPr lang="en-GB" sz="3600" b="1" noProof="0" dirty="0">
                <a:solidFill>
                  <a:schemeClr val="accent1"/>
                </a:solidFill>
              </a:rPr>
              <a:t>Childhood mortality</a:t>
            </a:r>
          </a:p>
          <a:p>
            <a:pPr>
              <a:buClr>
                <a:schemeClr val="tx1"/>
              </a:buClr>
            </a:pPr>
            <a:r>
              <a:rPr lang="en-GB" sz="3600" noProof="0" dirty="0"/>
              <a:t>Adult mortality</a:t>
            </a:r>
          </a:p>
          <a:p>
            <a:pPr>
              <a:buClr>
                <a:schemeClr val="tx1"/>
              </a:buClr>
            </a:pPr>
            <a:r>
              <a:rPr lang="en-GB" sz="3600" noProof="0" dirty="0"/>
              <a:t>Pregnancy-related and maternal mortality</a:t>
            </a:r>
          </a:p>
        </p:txBody>
      </p:sp>
    </p:spTree>
    <p:extLst>
      <p:ext uri="{BB962C8B-B14F-4D97-AF65-F5344CB8AC3E}">
        <p14:creationId xmlns:p14="http://schemas.microsoft.com/office/powerpoint/2010/main" val="423657948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Childhood Mortality Estimates</a:t>
            </a:r>
          </a:p>
        </p:txBody>
      </p:sp>
      <p:sp>
        <p:nvSpPr>
          <p:cNvPr id="3" name="Content Placeholder 2"/>
          <p:cNvSpPr>
            <a:spLocks noGrp="1"/>
          </p:cNvSpPr>
          <p:nvPr>
            <p:ph idx="1"/>
          </p:nvPr>
        </p:nvSpPr>
        <p:spPr>
          <a:xfrm>
            <a:off x="461639" y="1606858"/>
            <a:ext cx="8682361" cy="5251142"/>
          </a:xfrm>
        </p:spPr>
        <p:txBody>
          <a:bodyPr>
            <a:normAutofit fontScale="92500" lnSpcReduction="20000"/>
          </a:bodyPr>
          <a:lstStyle/>
          <a:p>
            <a:pPr marL="0" indent="0">
              <a:spcBef>
                <a:spcPts val="0"/>
              </a:spcBef>
              <a:spcAft>
                <a:spcPts val="1800"/>
              </a:spcAft>
              <a:buNone/>
            </a:pPr>
            <a:r>
              <a:rPr lang="en-GB" b="1" noProof="0" dirty="0"/>
              <a:t>Neonatal mortality</a:t>
            </a:r>
          </a:p>
          <a:p>
            <a:pPr marL="0" indent="0">
              <a:spcBef>
                <a:spcPts val="0"/>
              </a:spcBef>
              <a:spcAft>
                <a:spcPts val="1800"/>
              </a:spcAft>
              <a:buNone/>
            </a:pPr>
            <a:r>
              <a:rPr lang="en-GB" sz="3200" b="1" noProof="0" dirty="0"/>
              <a:t>	</a:t>
            </a:r>
            <a:r>
              <a:rPr lang="en-GB" sz="2400" noProof="0" dirty="0"/>
              <a:t>Probability of dying in the first month of life</a:t>
            </a:r>
            <a:endParaRPr lang="en-GB" sz="2400" b="1" noProof="0" dirty="0"/>
          </a:p>
          <a:p>
            <a:pPr marL="0" indent="0">
              <a:spcBef>
                <a:spcPts val="0"/>
              </a:spcBef>
              <a:spcAft>
                <a:spcPts val="1800"/>
              </a:spcAft>
              <a:buNone/>
            </a:pPr>
            <a:r>
              <a:rPr lang="en-GB" b="1" noProof="0" dirty="0"/>
              <a:t>Postneonatal mortality</a:t>
            </a:r>
          </a:p>
          <a:p>
            <a:pPr marL="0" indent="0">
              <a:spcBef>
                <a:spcPts val="0"/>
              </a:spcBef>
              <a:spcAft>
                <a:spcPts val="1800"/>
              </a:spcAft>
              <a:buNone/>
            </a:pPr>
            <a:r>
              <a:rPr lang="en-GB" sz="3200" noProof="0" dirty="0"/>
              <a:t>	</a:t>
            </a:r>
            <a:r>
              <a:rPr lang="en-GB" sz="2400" noProof="0" dirty="0"/>
              <a:t>Probability of dying between one month and first birthday</a:t>
            </a:r>
          </a:p>
          <a:p>
            <a:pPr marL="0" indent="0">
              <a:spcBef>
                <a:spcPts val="0"/>
              </a:spcBef>
              <a:spcAft>
                <a:spcPts val="1800"/>
              </a:spcAft>
              <a:buNone/>
            </a:pPr>
            <a:r>
              <a:rPr lang="en-GB" b="1" noProof="0" dirty="0"/>
              <a:t>Infant mortality</a:t>
            </a:r>
          </a:p>
          <a:p>
            <a:pPr marL="0" indent="0">
              <a:spcBef>
                <a:spcPts val="0"/>
              </a:spcBef>
              <a:spcAft>
                <a:spcPts val="1800"/>
              </a:spcAft>
              <a:buNone/>
            </a:pPr>
            <a:r>
              <a:rPr lang="en-GB" sz="3200" noProof="0" dirty="0"/>
              <a:t>	</a:t>
            </a:r>
            <a:r>
              <a:rPr lang="en-GB" sz="2400" noProof="0" dirty="0"/>
              <a:t>Probability of dying before the first birthday</a:t>
            </a:r>
          </a:p>
          <a:p>
            <a:pPr marL="0" indent="0">
              <a:spcBef>
                <a:spcPts val="0"/>
              </a:spcBef>
              <a:spcAft>
                <a:spcPts val="1800"/>
              </a:spcAft>
              <a:buNone/>
            </a:pPr>
            <a:r>
              <a:rPr lang="en-GB" b="1" noProof="0" dirty="0"/>
              <a:t>Child mortality</a:t>
            </a:r>
          </a:p>
          <a:p>
            <a:pPr marL="0" indent="0">
              <a:spcBef>
                <a:spcPts val="0"/>
              </a:spcBef>
              <a:spcAft>
                <a:spcPts val="1800"/>
              </a:spcAft>
              <a:buNone/>
            </a:pPr>
            <a:r>
              <a:rPr lang="en-GB" sz="2400" noProof="0" dirty="0"/>
              <a:t>	Probability of dying between age one and five</a:t>
            </a:r>
          </a:p>
          <a:p>
            <a:pPr marL="0" indent="0">
              <a:spcBef>
                <a:spcPts val="0"/>
              </a:spcBef>
              <a:spcAft>
                <a:spcPts val="1800"/>
              </a:spcAft>
              <a:buNone/>
            </a:pPr>
            <a:r>
              <a:rPr lang="en-GB" b="1" noProof="0" dirty="0"/>
              <a:t>Under-5 mortality</a:t>
            </a:r>
          </a:p>
          <a:p>
            <a:pPr marL="0" indent="0">
              <a:spcBef>
                <a:spcPts val="0"/>
              </a:spcBef>
              <a:spcAft>
                <a:spcPts val="1800"/>
              </a:spcAft>
              <a:buNone/>
            </a:pPr>
            <a:r>
              <a:rPr lang="en-GB" noProof="0" dirty="0"/>
              <a:t>	</a:t>
            </a:r>
            <a:r>
              <a:rPr lang="en-GB" sz="2400" noProof="0" dirty="0"/>
              <a:t>Probability of dying before the fifth birthday</a:t>
            </a:r>
          </a:p>
        </p:txBody>
      </p:sp>
    </p:spTree>
    <p:extLst>
      <p:ext uri="{BB962C8B-B14F-4D97-AF65-F5344CB8AC3E}">
        <p14:creationId xmlns:p14="http://schemas.microsoft.com/office/powerpoint/2010/main" val="208148002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Childhood Mortality Rates</a:t>
            </a:r>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Deaths per 1,000 live births for the 5-year period before the survey</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23106506"/>
              </p:ext>
            </p:extLst>
          </p:nvPr>
        </p:nvGraphicFramePr>
        <p:xfrm>
          <a:off x="253999" y="2313304"/>
          <a:ext cx="8674101" cy="454469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6698590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Childhood Mortality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8702576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t>Deaths per 1,000 live births for the 5-year period before the survey</a:t>
            </a:r>
          </a:p>
        </p:txBody>
      </p:sp>
    </p:spTree>
    <p:extLst>
      <p:ext uri="{BB962C8B-B14F-4D97-AF65-F5344CB8AC3E}">
        <p14:creationId xmlns:p14="http://schemas.microsoft.com/office/powerpoint/2010/main" val="300741608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Childhood Mortality </a:t>
            </a:r>
            <a:br>
              <a:rPr lang="en-GB" noProof="0" dirty="0"/>
            </a:br>
            <a:r>
              <a:rPr lang="en-GB" noProof="0" dirty="0"/>
              <a:t>by Mother’s 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07529650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237218"/>
            <a:ext cx="9144000" cy="369332"/>
          </a:xfrm>
          <a:prstGeom prst="rect">
            <a:avLst/>
          </a:prstGeom>
          <a:noFill/>
        </p:spPr>
        <p:txBody>
          <a:bodyPr wrap="square" rtlCol="0">
            <a:spAutoFit/>
          </a:bodyPr>
          <a:lstStyle/>
          <a:p>
            <a:pPr algn="ctr"/>
            <a:r>
              <a:rPr lang="en-US" i="1" dirty="0"/>
              <a:t>Deaths per 1,000 live births for the 10-year period before the survey</a:t>
            </a:r>
          </a:p>
        </p:txBody>
      </p:sp>
    </p:spTree>
    <p:extLst>
      <p:ext uri="{BB962C8B-B14F-4D97-AF65-F5344CB8AC3E}">
        <p14:creationId xmlns:p14="http://schemas.microsoft.com/office/powerpoint/2010/main" val="394125996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Childhood Mortality by Wealth</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7540353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t>Deaths per 1,000 live births for the 10-year period before the survey</a:t>
            </a:r>
          </a:p>
        </p:txBody>
      </p:sp>
    </p:spTree>
    <p:extLst>
      <p:ext uri="{BB962C8B-B14F-4D97-AF65-F5344CB8AC3E}">
        <p14:creationId xmlns:p14="http://schemas.microsoft.com/office/powerpoint/2010/main" val="348278093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890890"/>
          </a:xfrm>
        </p:spPr>
        <p:txBody>
          <a:bodyPr/>
          <a:lstStyle/>
          <a:p>
            <a:r>
              <a:rPr lang="en-GB" noProof="0" dirty="0"/>
              <a:t>Under-5 Mortality by State</a:t>
            </a:r>
          </a:p>
        </p:txBody>
      </p:sp>
      <p:sp>
        <p:nvSpPr>
          <p:cNvPr id="4" name="TextBox 3"/>
          <p:cNvSpPr txBox="1"/>
          <p:nvPr/>
        </p:nvSpPr>
        <p:spPr>
          <a:xfrm>
            <a:off x="6402699" y="4420369"/>
            <a:ext cx="2741301" cy="923330"/>
          </a:xfrm>
          <a:prstGeom prst="rect">
            <a:avLst/>
          </a:prstGeom>
          <a:noFill/>
        </p:spPr>
        <p:txBody>
          <a:bodyPr wrap="square" rtlCol="0">
            <a:spAutoFit/>
          </a:bodyPr>
          <a:lstStyle/>
          <a:p>
            <a:pPr algn="ctr"/>
            <a:r>
              <a:rPr lang="en-US" i="1" dirty="0"/>
              <a:t>Deaths per 1,000 live births for the ten-year period before the survey</a:t>
            </a:r>
          </a:p>
        </p:txBody>
      </p:sp>
      <p:sp>
        <p:nvSpPr>
          <p:cNvPr id="5" name="Freeform 5">
            <a:extLst>
              <a:ext uri="{FF2B5EF4-FFF2-40B4-BE49-F238E27FC236}">
                <a16:creationId xmlns:a16="http://schemas.microsoft.com/office/drawing/2014/main" id="{26E80ED4-E500-4ADF-B735-06C46245AFA8}"/>
              </a:ext>
            </a:extLst>
          </p:cNvPr>
          <p:cNvSpPr>
            <a:spLocks/>
          </p:cNvSpPr>
          <p:nvPr/>
        </p:nvSpPr>
        <p:spPr bwMode="auto">
          <a:xfrm>
            <a:off x="1966564" y="890644"/>
            <a:ext cx="1487425" cy="1298979"/>
          </a:xfrm>
          <a:custGeom>
            <a:avLst/>
            <a:gdLst>
              <a:gd name="T0" fmla="*/ 178 w 1034"/>
              <a:gd name="T1" fmla="*/ 70 h 903"/>
              <a:gd name="T2" fmla="*/ 247 w 1034"/>
              <a:gd name="T3" fmla="*/ 54 h 903"/>
              <a:gd name="T4" fmla="*/ 306 w 1034"/>
              <a:gd name="T5" fmla="*/ 61 h 903"/>
              <a:gd name="T6" fmla="*/ 364 w 1034"/>
              <a:gd name="T7" fmla="*/ 57 h 903"/>
              <a:gd name="T8" fmla="*/ 428 w 1034"/>
              <a:gd name="T9" fmla="*/ 56 h 903"/>
              <a:gd name="T10" fmla="*/ 476 w 1034"/>
              <a:gd name="T11" fmla="*/ 25 h 903"/>
              <a:gd name="T12" fmla="*/ 532 w 1034"/>
              <a:gd name="T13" fmla="*/ 5 h 903"/>
              <a:gd name="T14" fmla="*/ 590 w 1034"/>
              <a:gd name="T15" fmla="*/ 20 h 903"/>
              <a:gd name="T16" fmla="*/ 610 w 1034"/>
              <a:gd name="T17" fmla="*/ 29 h 903"/>
              <a:gd name="T18" fmla="*/ 672 w 1034"/>
              <a:gd name="T19" fmla="*/ 53 h 903"/>
              <a:gd name="T20" fmla="*/ 728 w 1034"/>
              <a:gd name="T21" fmla="*/ 75 h 903"/>
              <a:gd name="T22" fmla="*/ 780 w 1034"/>
              <a:gd name="T23" fmla="*/ 90 h 903"/>
              <a:gd name="T24" fmla="*/ 813 w 1034"/>
              <a:gd name="T25" fmla="*/ 87 h 903"/>
              <a:gd name="T26" fmla="*/ 867 w 1034"/>
              <a:gd name="T27" fmla="*/ 97 h 903"/>
              <a:gd name="T28" fmla="*/ 924 w 1034"/>
              <a:gd name="T29" fmla="*/ 143 h 903"/>
              <a:gd name="T30" fmla="*/ 980 w 1034"/>
              <a:gd name="T31" fmla="*/ 199 h 903"/>
              <a:gd name="T32" fmla="*/ 1020 w 1034"/>
              <a:gd name="T33" fmla="*/ 263 h 903"/>
              <a:gd name="T34" fmla="*/ 1001 w 1034"/>
              <a:gd name="T35" fmla="*/ 310 h 903"/>
              <a:gd name="T36" fmla="*/ 966 w 1034"/>
              <a:gd name="T37" fmla="*/ 323 h 903"/>
              <a:gd name="T38" fmla="*/ 912 w 1034"/>
              <a:gd name="T39" fmla="*/ 311 h 903"/>
              <a:gd name="T40" fmla="*/ 867 w 1034"/>
              <a:gd name="T41" fmla="*/ 289 h 903"/>
              <a:gd name="T42" fmla="*/ 831 w 1034"/>
              <a:gd name="T43" fmla="*/ 290 h 903"/>
              <a:gd name="T44" fmla="*/ 828 w 1034"/>
              <a:gd name="T45" fmla="*/ 337 h 903"/>
              <a:gd name="T46" fmla="*/ 744 w 1034"/>
              <a:gd name="T47" fmla="*/ 338 h 903"/>
              <a:gd name="T48" fmla="*/ 738 w 1034"/>
              <a:gd name="T49" fmla="*/ 422 h 903"/>
              <a:gd name="T50" fmla="*/ 698 w 1034"/>
              <a:gd name="T51" fmla="*/ 438 h 903"/>
              <a:gd name="T52" fmla="*/ 622 w 1034"/>
              <a:gd name="T53" fmla="*/ 432 h 903"/>
              <a:gd name="T54" fmla="*/ 611 w 1034"/>
              <a:gd name="T55" fmla="*/ 479 h 903"/>
              <a:gd name="T56" fmla="*/ 637 w 1034"/>
              <a:gd name="T57" fmla="*/ 551 h 903"/>
              <a:gd name="T58" fmla="*/ 621 w 1034"/>
              <a:gd name="T59" fmla="*/ 632 h 903"/>
              <a:gd name="T60" fmla="*/ 562 w 1034"/>
              <a:gd name="T61" fmla="*/ 633 h 903"/>
              <a:gd name="T62" fmla="*/ 451 w 1034"/>
              <a:gd name="T63" fmla="*/ 631 h 903"/>
              <a:gd name="T64" fmla="*/ 363 w 1034"/>
              <a:gd name="T65" fmla="*/ 632 h 903"/>
              <a:gd name="T66" fmla="*/ 318 w 1034"/>
              <a:gd name="T67" fmla="*/ 654 h 903"/>
              <a:gd name="T68" fmla="*/ 316 w 1034"/>
              <a:gd name="T69" fmla="*/ 781 h 903"/>
              <a:gd name="T70" fmla="*/ 302 w 1034"/>
              <a:gd name="T71" fmla="*/ 849 h 903"/>
              <a:gd name="T72" fmla="*/ 271 w 1034"/>
              <a:gd name="T73" fmla="*/ 851 h 903"/>
              <a:gd name="T74" fmla="*/ 247 w 1034"/>
              <a:gd name="T75" fmla="*/ 860 h 903"/>
              <a:gd name="T76" fmla="*/ 210 w 1034"/>
              <a:gd name="T77" fmla="*/ 874 h 903"/>
              <a:gd name="T78" fmla="*/ 173 w 1034"/>
              <a:gd name="T79" fmla="*/ 872 h 903"/>
              <a:gd name="T80" fmla="*/ 129 w 1034"/>
              <a:gd name="T81" fmla="*/ 899 h 903"/>
              <a:gd name="T82" fmla="*/ 115 w 1034"/>
              <a:gd name="T83" fmla="*/ 850 h 903"/>
              <a:gd name="T84" fmla="*/ 155 w 1034"/>
              <a:gd name="T85" fmla="*/ 794 h 903"/>
              <a:gd name="T86" fmla="*/ 162 w 1034"/>
              <a:gd name="T87" fmla="*/ 717 h 903"/>
              <a:gd name="T88" fmla="*/ 148 w 1034"/>
              <a:gd name="T89" fmla="*/ 645 h 903"/>
              <a:gd name="T90" fmla="*/ 183 w 1034"/>
              <a:gd name="T91" fmla="*/ 598 h 903"/>
              <a:gd name="T92" fmla="*/ 217 w 1034"/>
              <a:gd name="T93" fmla="*/ 577 h 903"/>
              <a:gd name="T94" fmla="*/ 251 w 1034"/>
              <a:gd name="T95" fmla="*/ 590 h 903"/>
              <a:gd name="T96" fmla="*/ 286 w 1034"/>
              <a:gd name="T97" fmla="*/ 532 h 903"/>
              <a:gd name="T98" fmla="*/ 254 w 1034"/>
              <a:gd name="T99" fmla="*/ 498 h 903"/>
              <a:gd name="T100" fmla="*/ 261 w 1034"/>
              <a:gd name="T101" fmla="*/ 447 h 903"/>
              <a:gd name="T102" fmla="*/ 256 w 1034"/>
              <a:gd name="T103" fmla="*/ 416 h 903"/>
              <a:gd name="T104" fmla="*/ 228 w 1034"/>
              <a:gd name="T105" fmla="*/ 396 h 903"/>
              <a:gd name="T106" fmla="*/ 195 w 1034"/>
              <a:gd name="T107" fmla="*/ 355 h 903"/>
              <a:gd name="T108" fmla="*/ 213 w 1034"/>
              <a:gd name="T109" fmla="*/ 322 h 903"/>
              <a:gd name="T110" fmla="*/ 218 w 1034"/>
              <a:gd name="T111" fmla="*/ 283 h 903"/>
              <a:gd name="T112" fmla="*/ 168 w 1034"/>
              <a:gd name="T113" fmla="*/ 308 h 903"/>
              <a:gd name="T114" fmla="*/ 93 w 1034"/>
              <a:gd name="T115" fmla="*/ 283 h 903"/>
              <a:gd name="T116" fmla="*/ 49 w 1034"/>
              <a:gd name="T117" fmla="*/ 251 h 903"/>
              <a:gd name="T118" fmla="*/ 0 w 1034"/>
              <a:gd name="T119" fmla="*/ 233 h 903"/>
              <a:gd name="T120" fmla="*/ 1 w 1034"/>
              <a:gd name="T121" fmla="*/ 165 h 903"/>
              <a:gd name="T122" fmla="*/ 56 w 1034"/>
              <a:gd name="T123" fmla="*/ 148 h 903"/>
              <a:gd name="T124" fmla="*/ 126 w 1034"/>
              <a:gd name="T125" fmla="*/ 8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4" h="903">
                <a:moveTo>
                  <a:pt x="126" y="83"/>
                </a:moveTo>
                <a:lnTo>
                  <a:pt x="129" y="80"/>
                </a:lnTo>
                <a:lnTo>
                  <a:pt x="136" y="79"/>
                </a:lnTo>
                <a:lnTo>
                  <a:pt x="141" y="78"/>
                </a:lnTo>
                <a:lnTo>
                  <a:pt x="143" y="78"/>
                </a:lnTo>
                <a:lnTo>
                  <a:pt x="150" y="76"/>
                </a:lnTo>
                <a:lnTo>
                  <a:pt x="157" y="74"/>
                </a:lnTo>
                <a:lnTo>
                  <a:pt x="164" y="72"/>
                </a:lnTo>
                <a:lnTo>
                  <a:pt x="171" y="71"/>
                </a:lnTo>
                <a:lnTo>
                  <a:pt x="178" y="70"/>
                </a:lnTo>
                <a:lnTo>
                  <a:pt x="185" y="68"/>
                </a:lnTo>
                <a:lnTo>
                  <a:pt x="190" y="66"/>
                </a:lnTo>
                <a:lnTo>
                  <a:pt x="198" y="65"/>
                </a:lnTo>
                <a:lnTo>
                  <a:pt x="204" y="63"/>
                </a:lnTo>
                <a:lnTo>
                  <a:pt x="211" y="62"/>
                </a:lnTo>
                <a:lnTo>
                  <a:pt x="218" y="61"/>
                </a:lnTo>
                <a:lnTo>
                  <a:pt x="226" y="59"/>
                </a:lnTo>
                <a:lnTo>
                  <a:pt x="232" y="57"/>
                </a:lnTo>
                <a:lnTo>
                  <a:pt x="239" y="55"/>
                </a:lnTo>
                <a:lnTo>
                  <a:pt x="247" y="54"/>
                </a:lnTo>
                <a:lnTo>
                  <a:pt x="254" y="52"/>
                </a:lnTo>
                <a:lnTo>
                  <a:pt x="260" y="50"/>
                </a:lnTo>
                <a:lnTo>
                  <a:pt x="267" y="49"/>
                </a:lnTo>
                <a:lnTo>
                  <a:pt x="275" y="47"/>
                </a:lnTo>
                <a:lnTo>
                  <a:pt x="282" y="46"/>
                </a:lnTo>
                <a:lnTo>
                  <a:pt x="288" y="44"/>
                </a:lnTo>
                <a:lnTo>
                  <a:pt x="292" y="44"/>
                </a:lnTo>
                <a:lnTo>
                  <a:pt x="298" y="50"/>
                </a:lnTo>
                <a:lnTo>
                  <a:pt x="303" y="57"/>
                </a:lnTo>
                <a:lnTo>
                  <a:pt x="306" y="61"/>
                </a:lnTo>
                <a:lnTo>
                  <a:pt x="313" y="61"/>
                </a:lnTo>
                <a:lnTo>
                  <a:pt x="321" y="61"/>
                </a:lnTo>
                <a:lnTo>
                  <a:pt x="327" y="62"/>
                </a:lnTo>
                <a:lnTo>
                  <a:pt x="334" y="62"/>
                </a:lnTo>
                <a:lnTo>
                  <a:pt x="336" y="62"/>
                </a:lnTo>
                <a:lnTo>
                  <a:pt x="337" y="62"/>
                </a:lnTo>
                <a:lnTo>
                  <a:pt x="343" y="61"/>
                </a:lnTo>
                <a:lnTo>
                  <a:pt x="349" y="60"/>
                </a:lnTo>
                <a:lnTo>
                  <a:pt x="356" y="58"/>
                </a:lnTo>
                <a:lnTo>
                  <a:pt x="364" y="57"/>
                </a:lnTo>
                <a:lnTo>
                  <a:pt x="371" y="55"/>
                </a:lnTo>
                <a:lnTo>
                  <a:pt x="377" y="55"/>
                </a:lnTo>
                <a:lnTo>
                  <a:pt x="379" y="54"/>
                </a:lnTo>
                <a:lnTo>
                  <a:pt x="386" y="55"/>
                </a:lnTo>
                <a:lnTo>
                  <a:pt x="393" y="55"/>
                </a:lnTo>
                <a:lnTo>
                  <a:pt x="400" y="55"/>
                </a:lnTo>
                <a:lnTo>
                  <a:pt x="406" y="56"/>
                </a:lnTo>
                <a:lnTo>
                  <a:pt x="414" y="57"/>
                </a:lnTo>
                <a:lnTo>
                  <a:pt x="421" y="57"/>
                </a:lnTo>
                <a:lnTo>
                  <a:pt x="428" y="56"/>
                </a:lnTo>
                <a:lnTo>
                  <a:pt x="434" y="55"/>
                </a:lnTo>
                <a:lnTo>
                  <a:pt x="441" y="55"/>
                </a:lnTo>
                <a:lnTo>
                  <a:pt x="445" y="55"/>
                </a:lnTo>
                <a:lnTo>
                  <a:pt x="449" y="55"/>
                </a:lnTo>
                <a:lnTo>
                  <a:pt x="450" y="55"/>
                </a:lnTo>
                <a:lnTo>
                  <a:pt x="457" y="49"/>
                </a:lnTo>
                <a:lnTo>
                  <a:pt x="464" y="44"/>
                </a:lnTo>
                <a:lnTo>
                  <a:pt x="470" y="39"/>
                </a:lnTo>
                <a:lnTo>
                  <a:pt x="473" y="32"/>
                </a:lnTo>
                <a:lnTo>
                  <a:pt x="476" y="25"/>
                </a:lnTo>
                <a:lnTo>
                  <a:pt x="478" y="18"/>
                </a:lnTo>
                <a:lnTo>
                  <a:pt x="479" y="17"/>
                </a:lnTo>
                <a:lnTo>
                  <a:pt x="486" y="16"/>
                </a:lnTo>
                <a:lnTo>
                  <a:pt x="494" y="14"/>
                </a:lnTo>
                <a:lnTo>
                  <a:pt x="500" y="12"/>
                </a:lnTo>
                <a:lnTo>
                  <a:pt x="507" y="11"/>
                </a:lnTo>
                <a:lnTo>
                  <a:pt x="514" y="9"/>
                </a:lnTo>
                <a:lnTo>
                  <a:pt x="522" y="7"/>
                </a:lnTo>
                <a:lnTo>
                  <a:pt x="528" y="6"/>
                </a:lnTo>
                <a:lnTo>
                  <a:pt x="532" y="5"/>
                </a:lnTo>
                <a:lnTo>
                  <a:pt x="535" y="4"/>
                </a:lnTo>
                <a:lnTo>
                  <a:pt x="543" y="2"/>
                </a:lnTo>
                <a:lnTo>
                  <a:pt x="550" y="0"/>
                </a:lnTo>
                <a:lnTo>
                  <a:pt x="551" y="0"/>
                </a:lnTo>
                <a:lnTo>
                  <a:pt x="556" y="4"/>
                </a:lnTo>
                <a:lnTo>
                  <a:pt x="563" y="7"/>
                </a:lnTo>
                <a:lnTo>
                  <a:pt x="570" y="11"/>
                </a:lnTo>
                <a:lnTo>
                  <a:pt x="577" y="13"/>
                </a:lnTo>
                <a:lnTo>
                  <a:pt x="584" y="17"/>
                </a:lnTo>
                <a:lnTo>
                  <a:pt x="590" y="20"/>
                </a:lnTo>
                <a:lnTo>
                  <a:pt x="594" y="22"/>
                </a:lnTo>
                <a:lnTo>
                  <a:pt x="595" y="22"/>
                </a:lnTo>
                <a:lnTo>
                  <a:pt x="595" y="24"/>
                </a:lnTo>
                <a:lnTo>
                  <a:pt x="597" y="26"/>
                </a:lnTo>
                <a:lnTo>
                  <a:pt x="598" y="28"/>
                </a:lnTo>
                <a:lnTo>
                  <a:pt x="600" y="28"/>
                </a:lnTo>
                <a:lnTo>
                  <a:pt x="602" y="29"/>
                </a:lnTo>
                <a:lnTo>
                  <a:pt x="605" y="29"/>
                </a:lnTo>
                <a:lnTo>
                  <a:pt x="607" y="29"/>
                </a:lnTo>
                <a:lnTo>
                  <a:pt x="610" y="29"/>
                </a:lnTo>
                <a:lnTo>
                  <a:pt x="611" y="29"/>
                </a:lnTo>
                <a:lnTo>
                  <a:pt x="618" y="32"/>
                </a:lnTo>
                <a:lnTo>
                  <a:pt x="624" y="34"/>
                </a:lnTo>
                <a:lnTo>
                  <a:pt x="631" y="37"/>
                </a:lnTo>
                <a:lnTo>
                  <a:pt x="638" y="40"/>
                </a:lnTo>
                <a:lnTo>
                  <a:pt x="645" y="43"/>
                </a:lnTo>
                <a:lnTo>
                  <a:pt x="651" y="45"/>
                </a:lnTo>
                <a:lnTo>
                  <a:pt x="658" y="48"/>
                </a:lnTo>
                <a:lnTo>
                  <a:pt x="665" y="50"/>
                </a:lnTo>
                <a:lnTo>
                  <a:pt x="672" y="53"/>
                </a:lnTo>
                <a:lnTo>
                  <a:pt x="679" y="55"/>
                </a:lnTo>
                <a:lnTo>
                  <a:pt x="685" y="58"/>
                </a:lnTo>
                <a:lnTo>
                  <a:pt x="693" y="61"/>
                </a:lnTo>
                <a:lnTo>
                  <a:pt x="699" y="64"/>
                </a:lnTo>
                <a:lnTo>
                  <a:pt x="707" y="66"/>
                </a:lnTo>
                <a:lnTo>
                  <a:pt x="713" y="69"/>
                </a:lnTo>
                <a:lnTo>
                  <a:pt x="720" y="72"/>
                </a:lnTo>
                <a:lnTo>
                  <a:pt x="727" y="74"/>
                </a:lnTo>
                <a:lnTo>
                  <a:pt x="727" y="75"/>
                </a:lnTo>
                <a:lnTo>
                  <a:pt x="728" y="75"/>
                </a:lnTo>
                <a:lnTo>
                  <a:pt x="734" y="77"/>
                </a:lnTo>
                <a:lnTo>
                  <a:pt x="741" y="78"/>
                </a:lnTo>
                <a:lnTo>
                  <a:pt x="747" y="80"/>
                </a:lnTo>
                <a:lnTo>
                  <a:pt x="754" y="82"/>
                </a:lnTo>
                <a:lnTo>
                  <a:pt x="761" y="84"/>
                </a:lnTo>
                <a:lnTo>
                  <a:pt x="769" y="86"/>
                </a:lnTo>
                <a:lnTo>
                  <a:pt x="775" y="88"/>
                </a:lnTo>
                <a:lnTo>
                  <a:pt x="776" y="89"/>
                </a:lnTo>
                <a:lnTo>
                  <a:pt x="778" y="89"/>
                </a:lnTo>
                <a:lnTo>
                  <a:pt x="780" y="90"/>
                </a:lnTo>
                <a:lnTo>
                  <a:pt x="782" y="92"/>
                </a:lnTo>
                <a:lnTo>
                  <a:pt x="784" y="93"/>
                </a:lnTo>
                <a:lnTo>
                  <a:pt x="785" y="94"/>
                </a:lnTo>
                <a:lnTo>
                  <a:pt x="786" y="95"/>
                </a:lnTo>
                <a:lnTo>
                  <a:pt x="788" y="96"/>
                </a:lnTo>
                <a:lnTo>
                  <a:pt x="791" y="97"/>
                </a:lnTo>
                <a:lnTo>
                  <a:pt x="791" y="98"/>
                </a:lnTo>
                <a:lnTo>
                  <a:pt x="798" y="94"/>
                </a:lnTo>
                <a:lnTo>
                  <a:pt x="805" y="90"/>
                </a:lnTo>
                <a:lnTo>
                  <a:pt x="813" y="87"/>
                </a:lnTo>
                <a:lnTo>
                  <a:pt x="819" y="83"/>
                </a:lnTo>
                <a:lnTo>
                  <a:pt x="821" y="82"/>
                </a:lnTo>
                <a:lnTo>
                  <a:pt x="828" y="82"/>
                </a:lnTo>
                <a:lnTo>
                  <a:pt x="836" y="82"/>
                </a:lnTo>
                <a:lnTo>
                  <a:pt x="839" y="82"/>
                </a:lnTo>
                <a:lnTo>
                  <a:pt x="840" y="82"/>
                </a:lnTo>
                <a:lnTo>
                  <a:pt x="847" y="85"/>
                </a:lnTo>
                <a:lnTo>
                  <a:pt x="853" y="89"/>
                </a:lnTo>
                <a:lnTo>
                  <a:pt x="860" y="93"/>
                </a:lnTo>
                <a:lnTo>
                  <a:pt x="867" y="97"/>
                </a:lnTo>
                <a:lnTo>
                  <a:pt x="874" y="100"/>
                </a:lnTo>
                <a:lnTo>
                  <a:pt x="880" y="105"/>
                </a:lnTo>
                <a:lnTo>
                  <a:pt x="887" y="108"/>
                </a:lnTo>
                <a:lnTo>
                  <a:pt x="893" y="112"/>
                </a:lnTo>
                <a:lnTo>
                  <a:pt x="895" y="114"/>
                </a:lnTo>
                <a:lnTo>
                  <a:pt x="900" y="119"/>
                </a:lnTo>
                <a:lnTo>
                  <a:pt x="907" y="126"/>
                </a:lnTo>
                <a:lnTo>
                  <a:pt x="914" y="133"/>
                </a:lnTo>
                <a:lnTo>
                  <a:pt x="920" y="139"/>
                </a:lnTo>
                <a:lnTo>
                  <a:pt x="924" y="143"/>
                </a:lnTo>
                <a:lnTo>
                  <a:pt x="926" y="146"/>
                </a:lnTo>
                <a:lnTo>
                  <a:pt x="933" y="153"/>
                </a:lnTo>
                <a:lnTo>
                  <a:pt x="934" y="154"/>
                </a:lnTo>
                <a:lnTo>
                  <a:pt x="940" y="160"/>
                </a:lnTo>
                <a:lnTo>
                  <a:pt x="947" y="166"/>
                </a:lnTo>
                <a:lnTo>
                  <a:pt x="953" y="172"/>
                </a:lnTo>
                <a:lnTo>
                  <a:pt x="960" y="179"/>
                </a:lnTo>
                <a:lnTo>
                  <a:pt x="966" y="186"/>
                </a:lnTo>
                <a:lnTo>
                  <a:pt x="973" y="193"/>
                </a:lnTo>
                <a:lnTo>
                  <a:pt x="980" y="199"/>
                </a:lnTo>
                <a:lnTo>
                  <a:pt x="986" y="206"/>
                </a:lnTo>
                <a:lnTo>
                  <a:pt x="993" y="213"/>
                </a:lnTo>
                <a:lnTo>
                  <a:pt x="994" y="215"/>
                </a:lnTo>
                <a:lnTo>
                  <a:pt x="998" y="222"/>
                </a:lnTo>
                <a:lnTo>
                  <a:pt x="1001" y="228"/>
                </a:lnTo>
                <a:lnTo>
                  <a:pt x="1005" y="235"/>
                </a:lnTo>
                <a:lnTo>
                  <a:pt x="1009" y="242"/>
                </a:lnTo>
                <a:lnTo>
                  <a:pt x="1013" y="249"/>
                </a:lnTo>
                <a:lnTo>
                  <a:pt x="1016" y="256"/>
                </a:lnTo>
                <a:lnTo>
                  <a:pt x="1020" y="263"/>
                </a:lnTo>
                <a:lnTo>
                  <a:pt x="1024" y="270"/>
                </a:lnTo>
                <a:lnTo>
                  <a:pt x="1027" y="277"/>
                </a:lnTo>
                <a:lnTo>
                  <a:pt x="1031" y="283"/>
                </a:lnTo>
                <a:lnTo>
                  <a:pt x="1034" y="288"/>
                </a:lnTo>
                <a:lnTo>
                  <a:pt x="1029" y="296"/>
                </a:lnTo>
                <a:lnTo>
                  <a:pt x="1022" y="299"/>
                </a:lnTo>
                <a:lnTo>
                  <a:pt x="1019" y="303"/>
                </a:lnTo>
                <a:lnTo>
                  <a:pt x="1012" y="305"/>
                </a:lnTo>
                <a:lnTo>
                  <a:pt x="1006" y="308"/>
                </a:lnTo>
                <a:lnTo>
                  <a:pt x="1001" y="310"/>
                </a:lnTo>
                <a:lnTo>
                  <a:pt x="995" y="316"/>
                </a:lnTo>
                <a:lnTo>
                  <a:pt x="990" y="317"/>
                </a:lnTo>
                <a:lnTo>
                  <a:pt x="989" y="317"/>
                </a:lnTo>
                <a:lnTo>
                  <a:pt x="987" y="318"/>
                </a:lnTo>
                <a:lnTo>
                  <a:pt x="986" y="319"/>
                </a:lnTo>
                <a:lnTo>
                  <a:pt x="984" y="319"/>
                </a:lnTo>
                <a:lnTo>
                  <a:pt x="979" y="321"/>
                </a:lnTo>
                <a:lnTo>
                  <a:pt x="975" y="321"/>
                </a:lnTo>
                <a:lnTo>
                  <a:pt x="972" y="323"/>
                </a:lnTo>
                <a:lnTo>
                  <a:pt x="966" y="323"/>
                </a:lnTo>
                <a:lnTo>
                  <a:pt x="960" y="321"/>
                </a:lnTo>
                <a:lnTo>
                  <a:pt x="957" y="320"/>
                </a:lnTo>
                <a:lnTo>
                  <a:pt x="951" y="319"/>
                </a:lnTo>
                <a:lnTo>
                  <a:pt x="945" y="319"/>
                </a:lnTo>
                <a:lnTo>
                  <a:pt x="937" y="319"/>
                </a:lnTo>
                <a:lnTo>
                  <a:pt x="931" y="317"/>
                </a:lnTo>
                <a:lnTo>
                  <a:pt x="925" y="317"/>
                </a:lnTo>
                <a:lnTo>
                  <a:pt x="920" y="316"/>
                </a:lnTo>
                <a:lnTo>
                  <a:pt x="915" y="314"/>
                </a:lnTo>
                <a:lnTo>
                  <a:pt x="912" y="311"/>
                </a:lnTo>
                <a:lnTo>
                  <a:pt x="903" y="306"/>
                </a:lnTo>
                <a:lnTo>
                  <a:pt x="897" y="304"/>
                </a:lnTo>
                <a:lnTo>
                  <a:pt x="893" y="300"/>
                </a:lnTo>
                <a:lnTo>
                  <a:pt x="887" y="300"/>
                </a:lnTo>
                <a:lnTo>
                  <a:pt x="885" y="298"/>
                </a:lnTo>
                <a:lnTo>
                  <a:pt x="882" y="295"/>
                </a:lnTo>
                <a:lnTo>
                  <a:pt x="878" y="292"/>
                </a:lnTo>
                <a:lnTo>
                  <a:pt x="874" y="290"/>
                </a:lnTo>
                <a:lnTo>
                  <a:pt x="869" y="289"/>
                </a:lnTo>
                <a:lnTo>
                  <a:pt x="867" y="289"/>
                </a:lnTo>
                <a:lnTo>
                  <a:pt x="864" y="289"/>
                </a:lnTo>
                <a:lnTo>
                  <a:pt x="857" y="288"/>
                </a:lnTo>
                <a:lnTo>
                  <a:pt x="852" y="287"/>
                </a:lnTo>
                <a:lnTo>
                  <a:pt x="851" y="288"/>
                </a:lnTo>
                <a:lnTo>
                  <a:pt x="848" y="288"/>
                </a:lnTo>
                <a:lnTo>
                  <a:pt x="846" y="288"/>
                </a:lnTo>
                <a:lnTo>
                  <a:pt x="841" y="287"/>
                </a:lnTo>
                <a:lnTo>
                  <a:pt x="839" y="288"/>
                </a:lnTo>
                <a:lnTo>
                  <a:pt x="834" y="288"/>
                </a:lnTo>
                <a:lnTo>
                  <a:pt x="831" y="290"/>
                </a:lnTo>
                <a:lnTo>
                  <a:pt x="830" y="294"/>
                </a:lnTo>
                <a:lnTo>
                  <a:pt x="830" y="298"/>
                </a:lnTo>
                <a:lnTo>
                  <a:pt x="830" y="301"/>
                </a:lnTo>
                <a:lnTo>
                  <a:pt x="829" y="310"/>
                </a:lnTo>
                <a:lnTo>
                  <a:pt x="830" y="314"/>
                </a:lnTo>
                <a:lnTo>
                  <a:pt x="830" y="316"/>
                </a:lnTo>
                <a:lnTo>
                  <a:pt x="830" y="317"/>
                </a:lnTo>
                <a:lnTo>
                  <a:pt x="830" y="321"/>
                </a:lnTo>
                <a:lnTo>
                  <a:pt x="828" y="332"/>
                </a:lnTo>
                <a:lnTo>
                  <a:pt x="828" y="337"/>
                </a:lnTo>
                <a:lnTo>
                  <a:pt x="824" y="338"/>
                </a:lnTo>
                <a:lnTo>
                  <a:pt x="814" y="332"/>
                </a:lnTo>
                <a:lnTo>
                  <a:pt x="807" y="327"/>
                </a:lnTo>
                <a:lnTo>
                  <a:pt x="802" y="323"/>
                </a:lnTo>
                <a:lnTo>
                  <a:pt x="793" y="322"/>
                </a:lnTo>
                <a:lnTo>
                  <a:pt x="787" y="320"/>
                </a:lnTo>
                <a:lnTo>
                  <a:pt x="780" y="321"/>
                </a:lnTo>
                <a:lnTo>
                  <a:pt x="768" y="326"/>
                </a:lnTo>
                <a:lnTo>
                  <a:pt x="757" y="333"/>
                </a:lnTo>
                <a:lnTo>
                  <a:pt x="744" y="338"/>
                </a:lnTo>
                <a:lnTo>
                  <a:pt x="739" y="341"/>
                </a:lnTo>
                <a:lnTo>
                  <a:pt x="736" y="346"/>
                </a:lnTo>
                <a:lnTo>
                  <a:pt x="738" y="352"/>
                </a:lnTo>
                <a:lnTo>
                  <a:pt x="738" y="362"/>
                </a:lnTo>
                <a:lnTo>
                  <a:pt x="735" y="377"/>
                </a:lnTo>
                <a:lnTo>
                  <a:pt x="730" y="386"/>
                </a:lnTo>
                <a:lnTo>
                  <a:pt x="730" y="390"/>
                </a:lnTo>
                <a:lnTo>
                  <a:pt x="732" y="398"/>
                </a:lnTo>
                <a:lnTo>
                  <a:pt x="735" y="413"/>
                </a:lnTo>
                <a:lnTo>
                  <a:pt x="738" y="422"/>
                </a:lnTo>
                <a:lnTo>
                  <a:pt x="741" y="432"/>
                </a:lnTo>
                <a:lnTo>
                  <a:pt x="746" y="445"/>
                </a:lnTo>
                <a:lnTo>
                  <a:pt x="745" y="446"/>
                </a:lnTo>
                <a:lnTo>
                  <a:pt x="742" y="449"/>
                </a:lnTo>
                <a:lnTo>
                  <a:pt x="736" y="452"/>
                </a:lnTo>
                <a:lnTo>
                  <a:pt x="729" y="449"/>
                </a:lnTo>
                <a:lnTo>
                  <a:pt x="723" y="445"/>
                </a:lnTo>
                <a:lnTo>
                  <a:pt x="715" y="443"/>
                </a:lnTo>
                <a:lnTo>
                  <a:pt x="709" y="442"/>
                </a:lnTo>
                <a:lnTo>
                  <a:pt x="698" y="438"/>
                </a:lnTo>
                <a:lnTo>
                  <a:pt x="687" y="432"/>
                </a:lnTo>
                <a:lnTo>
                  <a:pt x="680" y="426"/>
                </a:lnTo>
                <a:lnTo>
                  <a:pt x="670" y="420"/>
                </a:lnTo>
                <a:lnTo>
                  <a:pt x="664" y="414"/>
                </a:lnTo>
                <a:lnTo>
                  <a:pt x="655" y="411"/>
                </a:lnTo>
                <a:lnTo>
                  <a:pt x="647" y="413"/>
                </a:lnTo>
                <a:lnTo>
                  <a:pt x="639" y="416"/>
                </a:lnTo>
                <a:lnTo>
                  <a:pt x="631" y="421"/>
                </a:lnTo>
                <a:lnTo>
                  <a:pt x="624" y="427"/>
                </a:lnTo>
                <a:lnTo>
                  <a:pt x="622" y="432"/>
                </a:lnTo>
                <a:lnTo>
                  <a:pt x="616" y="438"/>
                </a:lnTo>
                <a:lnTo>
                  <a:pt x="606" y="449"/>
                </a:lnTo>
                <a:lnTo>
                  <a:pt x="605" y="454"/>
                </a:lnTo>
                <a:lnTo>
                  <a:pt x="605" y="455"/>
                </a:lnTo>
                <a:lnTo>
                  <a:pt x="605" y="457"/>
                </a:lnTo>
                <a:lnTo>
                  <a:pt x="605" y="458"/>
                </a:lnTo>
                <a:lnTo>
                  <a:pt x="605" y="461"/>
                </a:lnTo>
                <a:lnTo>
                  <a:pt x="605" y="463"/>
                </a:lnTo>
                <a:lnTo>
                  <a:pt x="608" y="471"/>
                </a:lnTo>
                <a:lnTo>
                  <a:pt x="611" y="479"/>
                </a:lnTo>
                <a:lnTo>
                  <a:pt x="611" y="480"/>
                </a:lnTo>
                <a:lnTo>
                  <a:pt x="612" y="485"/>
                </a:lnTo>
                <a:lnTo>
                  <a:pt x="615" y="491"/>
                </a:lnTo>
                <a:lnTo>
                  <a:pt x="619" y="503"/>
                </a:lnTo>
                <a:lnTo>
                  <a:pt x="622" y="509"/>
                </a:lnTo>
                <a:lnTo>
                  <a:pt x="623" y="521"/>
                </a:lnTo>
                <a:lnTo>
                  <a:pt x="629" y="532"/>
                </a:lnTo>
                <a:lnTo>
                  <a:pt x="631" y="543"/>
                </a:lnTo>
                <a:lnTo>
                  <a:pt x="634" y="548"/>
                </a:lnTo>
                <a:lnTo>
                  <a:pt x="637" y="551"/>
                </a:lnTo>
                <a:lnTo>
                  <a:pt x="637" y="560"/>
                </a:lnTo>
                <a:lnTo>
                  <a:pt x="636" y="574"/>
                </a:lnTo>
                <a:lnTo>
                  <a:pt x="634" y="597"/>
                </a:lnTo>
                <a:lnTo>
                  <a:pt x="634" y="606"/>
                </a:lnTo>
                <a:lnTo>
                  <a:pt x="631" y="607"/>
                </a:lnTo>
                <a:lnTo>
                  <a:pt x="627" y="610"/>
                </a:lnTo>
                <a:lnTo>
                  <a:pt x="628" y="613"/>
                </a:lnTo>
                <a:lnTo>
                  <a:pt x="626" y="620"/>
                </a:lnTo>
                <a:lnTo>
                  <a:pt x="622" y="629"/>
                </a:lnTo>
                <a:lnTo>
                  <a:pt x="621" y="632"/>
                </a:lnTo>
                <a:lnTo>
                  <a:pt x="621" y="634"/>
                </a:lnTo>
                <a:lnTo>
                  <a:pt x="614" y="636"/>
                </a:lnTo>
                <a:lnTo>
                  <a:pt x="604" y="632"/>
                </a:lnTo>
                <a:lnTo>
                  <a:pt x="600" y="627"/>
                </a:lnTo>
                <a:lnTo>
                  <a:pt x="592" y="626"/>
                </a:lnTo>
                <a:lnTo>
                  <a:pt x="584" y="627"/>
                </a:lnTo>
                <a:lnTo>
                  <a:pt x="576" y="632"/>
                </a:lnTo>
                <a:lnTo>
                  <a:pt x="565" y="633"/>
                </a:lnTo>
                <a:lnTo>
                  <a:pt x="565" y="634"/>
                </a:lnTo>
                <a:lnTo>
                  <a:pt x="562" y="633"/>
                </a:lnTo>
                <a:lnTo>
                  <a:pt x="548" y="633"/>
                </a:lnTo>
                <a:lnTo>
                  <a:pt x="541" y="637"/>
                </a:lnTo>
                <a:lnTo>
                  <a:pt x="523" y="642"/>
                </a:lnTo>
                <a:lnTo>
                  <a:pt x="508" y="641"/>
                </a:lnTo>
                <a:lnTo>
                  <a:pt x="497" y="638"/>
                </a:lnTo>
                <a:lnTo>
                  <a:pt x="496" y="638"/>
                </a:lnTo>
                <a:lnTo>
                  <a:pt x="486" y="637"/>
                </a:lnTo>
                <a:lnTo>
                  <a:pt x="473" y="636"/>
                </a:lnTo>
                <a:lnTo>
                  <a:pt x="465" y="633"/>
                </a:lnTo>
                <a:lnTo>
                  <a:pt x="451" y="631"/>
                </a:lnTo>
                <a:lnTo>
                  <a:pt x="444" y="630"/>
                </a:lnTo>
                <a:lnTo>
                  <a:pt x="443" y="630"/>
                </a:lnTo>
                <a:lnTo>
                  <a:pt x="433" y="630"/>
                </a:lnTo>
                <a:lnTo>
                  <a:pt x="422" y="628"/>
                </a:lnTo>
                <a:lnTo>
                  <a:pt x="409" y="629"/>
                </a:lnTo>
                <a:lnTo>
                  <a:pt x="400" y="629"/>
                </a:lnTo>
                <a:lnTo>
                  <a:pt x="400" y="630"/>
                </a:lnTo>
                <a:lnTo>
                  <a:pt x="394" y="630"/>
                </a:lnTo>
                <a:lnTo>
                  <a:pt x="383" y="631"/>
                </a:lnTo>
                <a:lnTo>
                  <a:pt x="363" y="632"/>
                </a:lnTo>
                <a:lnTo>
                  <a:pt x="355" y="629"/>
                </a:lnTo>
                <a:lnTo>
                  <a:pt x="346" y="626"/>
                </a:lnTo>
                <a:lnTo>
                  <a:pt x="335" y="622"/>
                </a:lnTo>
                <a:lnTo>
                  <a:pt x="329" y="622"/>
                </a:lnTo>
                <a:lnTo>
                  <a:pt x="326" y="626"/>
                </a:lnTo>
                <a:lnTo>
                  <a:pt x="319" y="634"/>
                </a:lnTo>
                <a:lnTo>
                  <a:pt x="317" y="643"/>
                </a:lnTo>
                <a:lnTo>
                  <a:pt x="317" y="643"/>
                </a:lnTo>
                <a:lnTo>
                  <a:pt x="317" y="649"/>
                </a:lnTo>
                <a:lnTo>
                  <a:pt x="318" y="654"/>
                </a:lnTo>
                <a:lnTo>
                  <a:pt x="319" y="663"/>
                </a:lnTo>
                <a:lnTo>
                  <a:pt x="319" y="673"/>
                </a:lnTo>
                <a:lnTo>
                  <a:pt x="320" y="677"/>
                </a:lnTo>
                <a:lnTo>
                  <a:pt x="320" y="687"/>
                </a:lnTo>
                <a:lnTo>
                  <a:pt x="319" y="698"/>
                </a:lnTo>
                <a:lnTo>
                  <a:pt x="319" y="712"/>
                </a:lnTo>
                <a:lnTo>
                  <a:pt x="319" y="729"/>
                </a:lnTo>
                <a:lnTo>
                  <a:pt x="318" y="743"/>
                </a:lnTo>
                <a:lnTo>
                  <a:pt x="316" y="765"/>
                </a:lnTo>
                <a:lnTo>
                  <a:pt x="316" y="781"/>
                </a:lnTo>
                <a:lnTo>
                  <a:pt x="315" y="787"/>
                </a:lnTo>
                <a:lnTo>
                  <a:pt x="315" y="793"/>
                </a:lnTo>
                <a:lnTo>
                  <a:pt x="313" y="804"/>
                </a:lnTo>
                <a:lnTo>
                  <a:pt x="309" y="826"/>
                </a:lnTo>
                <a:lnTo>
                  <a:pt x="309" y="842"/>
                </a:lnTo>
                <a:lnTo>
                  <a:pt x="314" y="845"/>
                </a:lnTo>
                <a:lnTo>
                  <a:pt x="313" y="848"/>
                </a:lnTo>
                <a:lnTo>
                  <a:pt x="310" y="849"/>
                </a:lnTo>
                <a:lnTo>
                  <a:pt x="307" y="849"/>
                </a:lnTo>
                <a:lnTo>
                  <a:pt x="302" y="849"/>
                </a:lnTo>
                <a:lnTo>
                  <a:pt x="299" y="852"/>
                </a:lnTo>
                <a:lnTo>
                  <a:pt x="295" y="853"/>
                </a:lnTo>
                <a:lnTo>
                  <a:pt x="293" y="850"/>
                </a:lnTo>
                <a:lnTo>
                  <a:pt x="293" y="848"/>
                </a:lnTo>
                <a:lnTo>
                  <a:pt x="288" y="846"/>
                </a:lnTo>
                <a:lnTo>
                  <a:pt x="284" y="847"/>
                </a:lnTo>
                <a:lnTo>
                  <a:pt x="282" y="849"/>
                </a:lnTo>
                <a:lnTo>
                  <a:pt x="277" y="852"/>
                </a:lnTo>
                <a:lnTo>
                  <a:pt x="274" y="853"/>
                </a:lnTo>
                <a:lnTo>
                  <a:pt x="271" y="851"/>
                </a:lnTo>
                <a:lnTo>
                  <a:pt x="267" y="848"/>
                </a:lnTo>
                <a:lnTo>
                  <a:pt x="263" y="848"/>
                </a:lnTo>
                <a:lnTo>
                  <a:pt x="260" y="847"/>
                </a:lnTo>
                <a:lnTo>
                  <a:pt x="256" y="848"/>
                </a:lnTo>
                <a:lnTo>
                  <a:pt x="254" y="851"/>
                </a:lnTo>
                <a:lnTo>
                  <a:pt x="253" y="853"/>
                </a:lnTo>
                <a:lnTo>
                  <a:pt x="253" y="856"/>
                </a:lnTo>
                <a:lnTo>
                  <a:pt x="252" y="858"/>
                </a:lnTo>
                <a:lnTo>
                  <a:pt x="249" y="859"/>
                </a:lnTo>
                <a:lnTo>
                  <a:pt x="247" y="860"/>
                </a:lnTo>
                <a:lnTo>
                  <a:pt x="244" y="861"/>
                </a:lnTo>
                <a:lnTo>
                  <a:pt x="243" y="864"/>
                </a:lnTo>
                <a:lnTo>
                  <a:pt x="240" y="867"/>
                </a:lnTo>
                <a:lnTo>
                  <a:pt x="238" y="867"/>
                </a:lnTo>
                <a:lnTo>
                  <a:pt x="234" y="867"/>
                </a:lnTo>
                <a:lnTo>
                  <a:pt x="230" y="867"/>
                </a:lnTo>
                <a:lnTo>
                  <a:pt x="224" y="870"/>
                </a:lnTo>
                <a:lnTo>
                  <a:pt x="219" y="873"/>
                </a:lnTo>
                <a:lnTo>
                  <a:pt x="215" y="874"/>
                </a:lnTo>
                <a:lnTo>
                  <a:pt x="210" y="874"/>
                </a:lnTo>
                <a:lnTo>
                  <a:pt x="207" y="871"/>
                </a:lnTo>
                <a:lnTo>
                  <a:pt x="202" y="869"/>
                </a:lnTo>
                <a:lnTo>
                  <a:pt x="198" y="868"/>
                </a:lnTo>
                <a:lnTo>
                  <a:pt x="195" y="869"/>
                </a:lnTo>
                <a:lnTo>
                  <a:pt x="191" y="870"/>
                </a:lnTo>
                <a:lnTo>
                  <a:pt x="187" y="874"/>
                </a:lnTo>
                <a:lnTo>
                  <a:pt x="185" y="875"/>
                </a:lnTo>
                <a:lnTo>
                  <a:pt x="182" y="875"/>
                </a:lnTo>
                <a:lnTo>
                  <a:pt x="176" y="873"/>
                </a:lnTo>
                <a:lnTo>
                  <a:pt x="173" y="872"/>
                </a:lnTo>
                <a:lnTo>
                  <a:pt x="171" y="873"/>
                </a:lnTo>
                <a:lnTo>
                  <a:pt x="164" y="879"/>
                </a:lnTo>
                <a:lnTo>
                  <a:pt x="159" y="883"/>
                </a:lnTo>
                <a:lnTo>
                  <a:pt x="158" y="888"/>
                </a:lnTo>
                <a:lnTo>
                  <a:pt x="153" y="893"/>
                </a:lnTo>
                <a:lnTo>
                  <a:pt x="148" y="897"/>
                </a:lnTo>
                <a:lnTo>
                  <a:pt x="143" y="902"/>
                </a:lnTo>
                <a:lnTo>
                  <a:pt x="139" y="903"/>
                </a:lnTo>
                <a:lnTo>
                  <a:pt x="136" y="903"/>
                </a:lnTo>
                <a:lnTo>
                  <a:pt x="129" y="899"/>
                </a:lnTo>
                <a:lnTo>
                  <a:pt x="120" y="889"/>
                </a:lnTo>
                <a:lnTo>
                  <a:pt x="115" y="885"/>
                </a:lnTo>
                <a:lnTo>
                  <a:pt x="105" y="875"/>
                </a:lnTo>
                <a:lnTo>
                  <a:pt x="102" y="870"/>
                </a:lnTo>
                <a:lnTo>
                  <a:pt x="101" y="866"/>
                </a:lnTo>
                <a:lnTo>
                  <a:pt x="101" y="865"/>
                </a:lnTo>
                <a:lnTo>
                  <a:pt x="101" y="863"/>
                </a:lnTo>
                <a:lnTo>
                  <a:pt x="104" y="859"/>
                </a:lnTo>
                <a:lnTo>
                  <a:pt x="109" y="854"/>
                </a:lnTo>
                <a:lnTo>
                  <a:pt x="115" y="850"/>
                </a:lnTo>
                <a:lnTo>
                  <a:pt x="124" y="842"/>
                </a:lnTo>
                <a:lnTo>
                  <a:pt x="132" y="839"/>
                </a:lnTo>
                <a:lnTo>
                  <a:pt x="138" y="834"/>
                </a:lnTo>
                <a:lnTo>
                  <a:pt x="142" y="831"/>
                </a:lnTo>
                <a:lnTo>
                  <a:pt x="149" y="827"/>
                </a:lnTo>
                <a:lnTo>
                  <a:pt x="153" y="821"/>
                </a:lnTo>
                <a:lnTo>
                  <a:pt x="154" y="817"/>
                </a:lnTo>
                <a:lnTo>
                  <a:pt x="155" y="811"/>
                </a:lnTo>
                <a:lnTo>
                  <a:pt x="155" y="809"/>
                </a:lnTo>
                <a:lnTo>
                  <a:pt x="155" y="794"/>
                </a:lnTo>
                <a:lnTo>
                  <a:pt x="154" y="793"/>
                </a:lnTo>
                <a:lnTo>
                  <a:pt x="157" y="788"/>
                </a:lnTo>
                <a:lnTo>
                  <a:pt x="163" y="780"/>
                </a:lnTo>
                <a:lnTo>
                  <a:pt x="165" y="768"/>
                </a:lnTo>
                <a:lnTo>
                  <a:pt x="165" y="756"/>
                </a:lnTo>
                <a:lnTo>
                  <a:pt x="165" y="748"/>
                </a:lnTo>
                <a:lnTo>
                  <a:pt x="164" y="743"/>
                </a:lnTo>
                <a:lnTo>
                  <a:pt x="163" y="731"/>
                </a:lnTo>
                <a:lnTo>
                  <a:pt x="163" y="729"/>
                </a:lnTo>
                <a:lnTo>
                  <a:pt x="162" y="717"/>
                </a:lnTo>
                <a:lnTo>
                  <a:pt x="161" y="707"/>
                </a:lnTo>
                <a:lnTo>
                  <a:pt x="161" y="700"/>
                </a:lnTo>
                <a:lnTo>
                  <a:pt x="161" y="697"/>
                </a:lnTo>
                <a:lnTo>
                  <a:pt x="160" y="690"/>
                </a:lnTo>
                <a:lnTo>
                  <a:pt x="158" y="684"/>
                </a:lnTo>
                <a:lnTo>
                  <a:pt x="155" y="676"/>
                </a:lnTo>
                <a:lnTo>
                  <a:pt x="153" y="664"/>
                </a:lnTo>
                <a:lnTo>
                  <a:pt x="153" y="662"/>
                </a:lnTo>
                <a:lnTo>
                  <a:pt x="152" y="656"/>
                </a:lnTo>
                <a:lnTo>
                  <a:pt x="148" y="645"/>
                </a:lnTo>
                <a:lnTo>
                  <a:pt x="148" y="637"/>
                </a:lnTo>
                <a:lnTo>
                  <a:pt x="150" y="630"/>
                </a:lnTo>
                <a:lnTo>
                  <a:pt x="151" y="628"/>
                </a:lnTo>
                <a:lnTo>
                  <a:pt x="154" y="626"/>
                </a:lnTo>
                <a:lnTo>
                  <a:pt x="156" y="620"/>
                </a:lnTo>
                <a:lnTo>
                  <a:pt x="165" y="615"/>
                </a:lnTo>
                <a:lnTo>
                  <a:pt x="169" y="614"/>
                </a:lnTo>
                <a:lnTo>
                  <a:pt x="180" y="606"/>
                </a:lnTo>
                <a:lnTo>
                  <a:pt x="182" y="600"/>
                </a:lnTo>
                <a:lnTo>
                  <a:pt x="183" y="598"/>
                </a:lnTo>
                <a:lnTo>
                  <a:pt x="183" y="590"/>
                </a:lnTo>
                <a:lnTo>
                  <a:pt x="183" y="583"/>
                </a:lnTo>
                <a:lnTo>
                  <a:pt x="185" y="575"/>
                </a:lnTo>
                <a:lnTo>
                  <a:pt x="187" y="570"/>
                </a:lnTo>
                <a:lnTo>
                  <a:pt x="189" y="565"/>
                </a:lnTo>
                <a:lnTo>
                  <a:pt x="198" y="565"/>
                </a:lnTo>
                <a:lnTo>
                  <a:pt x="205" y="566"/>
                </a:lnTo>
                <a:lnTo>
                  <a:pt x="210" y="571"/>
                </a:lnTo>
                <a:lnTo>
                  <a:pt x="215" y="576"/>
                </a:lnTo>
                <a:lnTo>
                  <a:pt x="217" y="577"/>
                </a:lnTo>
                <a:lnTo>
                  <a:pt x="223" y="581"/>
                </a:lnTo>
                <a:lnTo>
                  <a:pt x="225" y="586"/>
                </a:lnTo>
                <a:lnTo>
                  <a:pt x="227" y="598"/>
                </a:lnTo>
                <a:lnTo>
                  <a:pt x="227" y="605"/>
                </a:lnTo>
                <a:lnTo>
                  <a:pt x="228" y="613"/>
                </a:lnTo>
                <a:lnTo>
                  <a:pt x="233" y="616"/>
                </a:lnTo>
                <a:lnTo>
                  <a:pt x="240" y="618"/>
                </a:lnTo>
                <a:lnTo>
                  <a:pt x="249" y="611"/>
                </a:lnTo>
                <a:lnTo>
                  <a:pt x="251" y="603"/>
                </a:lnTo>
                <a:lnTo>
                  <a:pt x="251" y="590"/>
                </a:lnTo>
                <a:lnTo>
                  <a:pt x="251" y="583"/>
                </a:lnTo>
                <a:lnTo>
                  <a:pt x="251" y="577"/>
                </a:lnTo>
                <a:lnTo>
                  <a:pt x="256" y="570"/>
                </a:lnTo>
                <a:lnTo>
                  <a:pt x="262" y="567"/>
                </a:lnTo>
                <a:lnTo>
                  <a:pt x="269" y="563"/>
                </a:lnTo>
                <a:lnTo>
                  <a:pt x="273" y="558"/>
                </a:lnTo>
                <a:lnTo>
                  <a:pt x="278" y="552"/>
                </a:lnTo>
                <a:lnTo>
                  <a:pt x="282" y="545"/>
                </a:lnTo>
                <a:lnTo>
                  <a:pt x="285" y="538"/>
                </a:lnTo>
                <a:lnTo>
                  <a:pt x="286" y="532"/>
                </a:lnTo>
                <a:lnTo>
                  <a:pt x="285" y="530"/>
                </a:lnTo>
                <a:lnTo>
                  <a:pt x="285" y="528"/>
                </a:lnTo>
                <a:lnTo>
                  <a:pt x="284" y="527"/>
                </a:lnTo>
                <a:lnTo>
                  <a:pt x="282" y="526"/>
                </a:lnTo>
                <a:lnTo>
                  <a:pt x="280" y="523"/>
                </a:lnTo>
                <a:lnTo>
                  <a:pt x="274" y="517"/>
                </a:lnTo>
                <a:lnTo>
                  <a:pt x="270" y="514"/>
                </a:lnTo>
                <a:lnTo>
                  <a:pt x="264" y="510"/>
                </a:lnTo>
                <a:lnTo>
                  <a:pt x="259" y="506"/>
                </a:lnTo>
                <a:lnTo>
                  <a:pt x="254" y="498"/>
                </a:lnTo>
                <a:lnTo>
                  <a:pt x="250" y="490"/>
                </a:lnTo>
                <a:lnTo>
                  <a:pt x="249" y="481"/>
                </a:lnTo>
                <a:lnTo>
                  <a:pt x="249" y="476"/>
                </a:lnTo>
                <a:lnTo>
                  <a:pt x="249" y="471"/>
                </a:lnTo>
                <a:lnTo>
                  <a:pt x="249" y="467"/>
                </a:lnTo>
                <a:lnTo>
                  <a:pt x="249" y="465"/>
                </a:lnTo>
                <a:lnTo>
                  <a:pt x="252" y="460"/>
                </a:lnTo>
                <a:lnTo>
                  <a:pt x="252" y="459"/>
                </a:lnTo>
                <a:lnTo>
                  <a:pt x="255" y="453"/>
                </a:lnTo>
                <a:lnTo>
                  <a:pt x="261" y="447"/>
                </a:lnTo>
                <a:lnTo>
                  <a:pt x="262" y="445"/>
                </a:lnTo>
                <a:lnTo>
                  <a:pt x="264" y="443"/>
                </a:lnTo>
                <a:lnTo>
                  <a:pt x="265" y="438"/>
                </a:lnTo>
                <a:lnTo>
                  <a:pt x="263" y="432"/>
                </a:lnTo>
                <a:lnTo>
                  <a:pt x="259" y="425"/>
                </a:lnTo>
                <a:lnTo>
                  <a:pt x="258" y="423"/>
                </a:lnTo>
                <a:lnTo>
                  <a:pt x="258" y="422"/>
                </a:lnTo>
                <a:lnTo>
                  <a:pt x="257" y="420"/>
                </a:lnTo>
                <a:lnTo>
                  <a:pt x="257" y="417"/>
                </a:lnTo>
                <a:lnTo>
                  <a:pt x="256" y="416"/>
                </a:lnTo>
                <a:lnTo>
                  <a:pt x="255" y="413"/>
                </a:lnTo>
                <a:lnTo>
                  <a:pt x="254" y="410"/>
                </a:lnTo>
                <a:lnTo>
                  <a:pt x="250" y="408"/>
                </a:lnTo>
                <a:lnTo>
                  <a:pt x="248" y="404"/>
                </a:lnTo>
                <a:lnTo>
                  <a:pt x="245" y="404"/>
                </a:lnTo>
                <a:lnTo>
                  <a:pt x="243" y="403"/>
                </a:lnTo>
                <a:lnTo>
                  <a:pt x="239" y="402"/>
                </a:lnTo>
                <a:lnTo>
                  <a:pt x="236" y="399"/>
                </a:lnTo>
                <a:lnTo>
                  <a:pt x="231" y="397"/>
                </a:lnTo>
                <a:lnTo>
                  <a:pt x="228" y="396"/>
                </a:lnTo>
                <a:lnTo>
                  <a:pt x="226" y="393"/>
                </a:lnTo>
                <a:lnTo>
                  <a:pt x="223" y="391"/>
                </a:lnTo>
                <a:lnTo>
                  <a:pt x="221" y="388"/>
                </a:lnTo>
                <a:lnTo>
                  <a:pt x="219" y="386"/>
                </a:lnTo>
                <a:lnTo>
                  <a:pt x="215" y="379"/>
                </a:lnTo>
                <a:lnTo>
                  <a:pt x="210" y="372"/>
                </a:lnTo>
                <a:lnTo>
                  <a:pt x="204" y="368"/>
                </a:lnTo>
                <a:lnTo>
                  <a:pt x="202" y="365"/>
                </a:lnTo>
                <a:lnTo>
                  <a:pt x="199" y="361"/>
                </a:lnTo>
                <a:lnTo>
                  <a:pt x="195" y="355"/>
                </a:lnTo>
                <a:lnTo>
                  <a:pt x="195" y="351"/>
                </a:lnTo>
                <a:lnTo>
                  <a:pt x="197" y="348"/>
                </a:lnTo>
                <a:lnTo>
                  <a:pt x="199" y="346"/>
                </a:lnTo>
                <a:lnTo>
                  <a:pt x="202" y="343"/>
                </a:lnTo>
                <a:lnTo>
                  <a:pt x="204" y="340"/>
                </a:lnTo>
                <a:lnTo>
                  <a:pt x="206" y="338"/>
                </a:lnTo>
                <a:lnTo>
                  <a:pt x="208" y="336"/>
                </a:lnTo>
                <a:lnTo>
                  <a:pt x="210" y="333"/>
                </a:lnTo>
                <a:lnTo>
                  <a:pt x="212" y="329"/>
                </a:lnTo>
                <a:lnTo>
                  <a:pt x="213" y="322"/>
                </a:lnTo>
                <a:lnTo>
                  <a:pt x="215" y="316"/>
                </a:lnTo>
                <a:lnTo>
                  <a:pt x="215" y="312"/>
                </a:lnTo>
                <a:lnTo>
                  <a:pt x="215" y="307"/>
                </a:lnTo>
                <a:lnTo>
                  <a:pt x="218" y="303"/>
                </a:lnTo>
                <a:lnTo>
                  <a:pt x="219" y="300"/>
                </a:lnTo>
                <a:lnTo>
                  <a:pt x="220" y="296"/>
                </a:lnTo>
                <a:lnTo>
                  <a:pt x="221" y="293"/>
                </a:lnTo>
                <a:lnTo>
                  <a:pt x="222" y="288"/>
                </a:lnTo>
                <a:lnTo>
                  <a:pt x="220" y="283"/>
                </a:lnTo>
                <a:lnTo>
                  <a:pt x="218" y="283"/>
                </a:lnTo>
                <a:lnTo>
                  <a:pt x="213" y="283"/>
                </a:lnTo>
                <a:lnTo>
                  <a:pt x="207" y="284"/>
                </a:lnTo>
                <a:lnTo>
                  <a:pt x="204" y="288"/>
                </a:lnTo>
                <a:lnTo>
                  <a:pt x="201" y="291"/>
                </a:lnTo>
                <a:lnTo>
                  <a:pt x="196" y="300"/>
                </a:lnTo>
                <a:lnTo>
                  <a:pt x="192" y="310"/>
                </a:lnTo>
                <a:lnTo>
                  <a:pt x="187" y="313"/>
                </a:lnTo>
                <a:lnTo>
                  <a:pt x="181" y="312"/>
                </a:lnTo>
                <a:lnTo>
                  <a:pt x="171" y="308"/>
                </a:lnTo>
                <a:lnTo>
                  <a:pt x="168" y="308"/>
                </a:lnTo>
                <a:lnTo>
                  <a:pt x="161" y="304"/>
                </a:lnTo>
                <a:lnTo>
                  <a:pt x="160" y="302"/>
                </a:lnTo>
                <a:lnTo>
                  <a:pt x="157" y="299"/>
                </a:lnTo>
                <a:lnTo>
                  <a:pt x="151" y="294"/>
                </a:lnTo>
                <a:lnTo>
                  <a:pt x="143" y="294"/>
                </a:lnTo>
                <a:lnTo>
                  <a:pt x="127" y="290"/>
                </a:lnTo>
                <a:lnTo>
                  <a:pt x="120" y="288"/>
                </a:lnTo>
                <a:lnTo>
                  <a:pt x="112" y="285"/>
                </a:lnTo>
                <a:lnTo>
                  <a:pt x="101" y="284"/>
                </a:lnTo>
                <a:lnTo>
                  <a:pt x="93" y="283"/>
                </a:lnTo>
                <a:lnTo>
                  <a:pt x="87" y="281"/>
                </a:lnTo>
                <a:lnTo>
                  <a:pt x="84" y="277"/>
                </a:lnTo>
                <a:lnTo>
                  <a:pt x="82" y="271"/>
                </a:lnTo>
                <a:lnTo>
                  <a:pt x="80" y="266"/>
                </a:lnTo>
                <a:lnTo>
                  <a:pt x="76" y="262"/>
                </a:lnTo>
                <a:lnTo>
                  <a:pt x="68" y="260"/>
                </a:lnTo>
                <a:lnTo>
                  <a:pt x="61" y="259"/>
                </a:lnTo>
                <a:lnTo>
                  <a:pt x="58" y="259"/>
                </a:lnTo>
                <a:lnTo>
                  <a:pt x="53" y="254"/>
                </a:lnTo>
                <a:lnTo>
                  <a:pt x="49" y="251"/>
                </a:lnTo>
                <a:lnTo>
                  <a:pt x="44" y="247"/>
                </a:lnTo>
                <a:lnTo>
                  <a:pt x="36" y="244"/>
                </a:lnTo>
                <a:lnTo>
                  <a:pt x="28" y="244"/>
                </a:lnTo>
                <a:lnTo>
                  <a:pt x="24" y="248"/>
                </a:lnTo>
                <a:lnTo>
                  <a:pt x="17" y="250"/>
                </a:lnTo>
                <a:lnTo>
                  <a:pt x="10" y="250"/>
                </a:lnTo>
                <a:lnTo>
                  <a:pt x="0" y="250"/>
                </a:lnTo>
                <a:lnTo>
                  <a:pt x="0" y="246"/>
                </a:lnTo>
                <a:lnTo>
                  <a:pt x="0" y="239"/>
                </a:lnTo>
                <a:lnTo>
                  <a:pt x="0" y="233"/>
                </a:lnTo>
                <a:lnTo>
                  <a:pt x="0" y="226"/>
                </a:lnTo>
                <a:lnTo>
                  <a:pt x="0" y="219"/>
                </a:lnTo>
                <a:lnTo>
                  <a:pt x="0" y="212"/>
                </a:lnTo>
                <a:lnTo>
                  <a:pt x="0" y="205"/>
                </a:lnTo>
                <a:lnTo>
                  <a:pt x="0" y="199"/>
                </a:lnTo>
                <a:lnTo>
                  <a:pt x="1" y="192"/>
                </a:lnTo>
                <a:lnTo>
                  <a:pt x="1" y="185"/>
                </a:lnTo>
                <a:lnTo>
                  <a:pt x="1" y="178"/>
                </a:lnTo>
                <a:lnTo>
                  <a:pt x="1" y="172"/>
                </a:lnTo>
                <a:lnTo>
                  <a:pt x="1" y="165"/>
                </a:lnTo>
                <a:lnTo>
                  <a:pt x="1" y="162"/>
                </a:lnTo>
                <a:lnTo>
                  <a:pt x="8" y="162"/>
                </a:lnTo>
                <a:lnTo>
                  <a:pt x="14" y="162"/>
                </a:lnTo>
                <a:lnTo>
                  <a:pt x="21" y="161"/>
                </a:lnTo>
                <a:lnTo>
                  <a:pt x="29" y="161"/>
                </a:lnTo>
                <a:lnTo>
                  <a:pt x="36" y="161"/>
                </a:lnTo>
                <a:lnTo>
                  <a:pt x="42" y="161"/>
                </a:lnTo>
                <a:lnTo>
                  <a:pt x="48" y="155"/>
                </a:lnTo>
                <a:lnTo>
                  <a:pt x="49" y="154"/>
                </a:lnTo>
                <a:lnTo>
                  <a:pt x="56" y="148"/>
                </a:lnTo>
                <a:lnTo>
                  <a:pt x="63" y="141"/>
                </a:lnTo>
                <a:lnTo>
                  <a:pt x="70" y="135"/>
                </a:lnTo>
                <a:lnTo>
                  <a:pt x="76" y="128"/>
                </a:lnTo>
                <a:lnTo>
                  <a:pt x="84" y="122"/>
                </a:lnTo>
                <a:lnTo>
                  <a:pt x="91" y="116"/>
                </a:lnTo>
                <a:lnTo>
                  <a:pt x="98" y="109"/>
                </a:lnTo>
                <a:lnTo>
                  <a:pt x="105" y="102"/>
                </a:lnTo>
                <a:lnTo>
                  <a:pt x="112" y="96"/>
                </a:lnTo>
                <a:lnTo>
                  <a:pt x="119" y="89"/>
                </a:lnTo>
                <a:lnTo>
                  <a:pt x="126" y="8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25DFAE2B-2D8B-4C46-96E7-DFAF1A9CFA87}"/>
              </a:ext>
            </a:extLst>
          </p:cNvPr>
          <p:cNvSpPr>
            <a:spLocks/>
          </p:cNvSpPr>
          <p:nvPr/>
        </p:nvSpPr>
        <p:spPr bwMode="auto">
          <a:xfrm>
            <a:off x="2411065" y="1303498"/>
            <a:ext cx="1301856" cy="1291787"/>
          </a:xfrm>
          <a:custGeom>
            <a:avLst/>
            <a:gdLst>
              <a:gd name="T0" fmla="*/ 824 w 905"/>
              <a:gd name="T1" fmla="*/ 73 h 898"/>
              <a:gd name="T2" fmla="*/ 823 w 905"/>
              <a:gd name="T3" fmla="*/ 106 h 898"/>
              <a:gd name="T4" fmla="*/ 822 w 905"/>
              <a:gd name="T5" fmla="*/ 140 h 898"/>
              <a:gd name="T6" fmla="*/ 827 w 905"/>
              <a:gd name="T7" fmla="*/ 178 h 898"/>
              <a:gd name="T8" fmla="*/ 829 w 905"/>
              <a:gd name="T9" fmla="*/ 204 h 898"/>
              <a:gd name="T10" fmla="*/ 831 w 905"/>
              <a:gd name="T11" fmla="*/ 239 h 898"/>
              <a:gd name="T12" fmla="*/ 834 w 905"/>
              <a:gd name="T13" fmla="*/ 270 h 898"/>
              <a:gd name="T14" fmla="*/ 845 w 905"/>
              <a:gd name="T15" fmla="*/ 307 h 898"/>
              <a:gd name="T16" fmla="*/ 851 w 905"/>
              <a:gd name="T17" fmla="*/ 338 h 898"/>
              <a:gd name="T18" fmla="*/ 868 w 905"/>
              <a:gd name="T19" fmla="*/ 372 h 898"/>
              <a:gd name="T20" fmla="*/ 861 w 905"/>
              <a:gd name="T21" fmla="*/ 407 h 898"/>
              <a:gd name="T22" fmla="*/ 850 w 905"/>
              <a:gd name="T23" fmla="*/ 433 h 898"/>
              <a:gd name="T24" fmla="*/ 890 w 905"/>
              <a:gd name="T25" fmla="*/ 458 h 898"/>
              <a:gd name="T26" fmla="*/ 901 w 905"/>
              <a:gd name="T27" fmla="*/ 483 h 898"/>
              <a:gd name="T28" fmla="*/ 867 w 905"/>
              <a:gd name="T29" fmla="*/ 490 h 898"/>
              <a:gd name="T30" fmla="*/ 850 w 905"/>
              <a:gd name="T31" fmla="*/ 515 h 898"/>
              <a:gd name="T32" fmla="*/ 828 w 905"/>
              <a:gd name="T33" fmla="*/ 531 h 898"/>
              <a:gd name="T34" fmla="*/ 800 w 905"/>
              <a:gd name="T35" fmla="*/ 525 h 898"/>
              <a:gd name="T36" fmla="*/ 767 w 905"/>
              <a:gd name="T37" fmla="*/ 545 h 898"/>
              <a:gd name="T38" fmla="*/ 758 w 905"/>
              <a:gd name="T39" fmla="*/ 585 h 898"/>
              <a:gd name="T40" fmla="*/ 773 w 905"/>
              <a:gd name="T41" fmla="*/ 633 h 898"/>
              <a:gd name="T42" fmla="*/ 768 w 905"/>
              <a:gd name="T43" fmla="*/ 671 h 898"/>
              <a:gd name="T44" fmla="*/ 752 w 905"/>
              <a:gd name="T45" fmla="*/ 714 h 898"/>
              <a:gd name="T46" fmla="*/ 714 w 905"/>
              <a:gd name="T47" fmla="*/ 744 h 898"/>
              <a:gd name="T48" fmla="*/ 708 w 905"/>
              <a:gd name="T49" fmla="*/ 778 h 898"/>
              <a:gd name="T50" fmla="*/ 699 w 905"/>
              <a:gd name="T51" fmla="*/ 799 h 898"/>
              <a:gd name="T52" fmla="*/ 689 w 905"/>
              <a:gd name="T53" fmla="*/ 817 h 898"/>
              <a:gd name="T54" fmla="*/ 656 w 905"/>
              <a:gd name="T55" fmla="*/ 826 h 898"/>
              <a:gd name="T56" fmla="*/ 615 w 905"/>
              <a:gd name="T57" fmla="*/ 838 h 898"/>
              <a:gd name="T58" fmla="*/ 587 w 905"/>
              <a:gd name="T59" fmla="*/ 841 h 898"/>
              <a:gd name="T60" fmla="*/ 559 w 905"/>
              <a:gd name="T61" fmla="*/ 837 h 898"/>
              <a:gd name="T62" fmla="*/ 535 w 905"/>
              <a:gd name="T63" fmla="*/ 846 h 898"/>
              <a:gd name="T64" fmla="*/ 509 w 905"/>
              <a:gd name="T65" fmla="*/ 872 h 898"/>
              <a:gd name="T66" fmla="*/ 494 w 905"/>
              <a:gd name="T67" fmla="*/ 895 h 898"/>
              <a:gd name="T68" fmla="*/ 479 w 905"/>
              <a:gd name="T69" fmla="*/ 871 h 898"/>
              <a:gd name="T70" fmla="*/ 437 w 905"/>
              <a:gd name="T71" fmla="*/ 823 h 898"/>
              <a:gd name="T72" fmla="*/ 404 w 905"/>
              <a:gd name="T73" fmla="*/ 798 h 898"/>
              <a:gd name="T74" fmla="*/ 394 w 905"/>
              <a:gd name="T75" fmla="*/ 715 h 898"/>
              <a:gd name="T76" fmla="*/ 420 w 905"/>
              <a:gd name="T77" fmla="*/ 652 h 898"/>
              <a:gd name="T78" fmla="*/ 324 w 905"/>
              <a:gd name="T79" fmla="*/ 575 h 898"/>
              <a:gd name="T80" fmla="*/ 286 w 905"/>
              <a:gd name="T81" fmla="*/ 583 h 898"/>
              <a:gd name="T82" fmla="*/ 241 w 905"/>
              <a:gd name="T83" fmla="*/ 581 h 898"/>
              <a:gd name="T84" fmla="*/ 193 w 905"/>
              <a:gd name="T85" fmla="*/ 569 h 898"/>
              <a:gd name="T86" fmla="*/ 153 w 905"/>
              <a:gd name="T87" fmla="*/ 546 h 898"/>
              <a:gd name="T88" fmla="*/ 114 w 905"/>
              <a:gd name="T89" fmla="*/ 549 h 898"/>
              <a:gd name="T90" fmla="*/ 82 w 905"/>
              <a:gd name="T91" fmla="*/ 561 h 898"/>
              <a:gd name="T92" fmla="*/ 32 w 905"/>
              <a:gd name="T93" fmla="*/ 556 h 898"/>
              <a:gd name="T94" fmla="*/ 7 w 905"/>
              <a:gd name="T95" fmla="*/ 478 h 898"/>
              <a:gd name="T96" fmla="*/ 17 w 905"/>
              <a:gd name="T97" fmla="*/ 339 h 898"/>
              <a:gd name="T98" fmla="*/ 135 w 905"/>
              <a:gd name="T99" fmla="*/ 343 h 898"/>
              <a:gd name="T100" fmla="*/ 267 w 905"/>
              <a:gd name="T101" fmla="*/ 345 h 898"/>
              <a:gd name="T102" fmla="*/ 325 w 905"/>
              <a:gd name="T103" fmla="*/ 310 h 898"/>
              <a:gd name="T104" fmla="*/ 299 w 905"/>
              <a:gd name="T105" fmla="*/ 184 h 898"/>
              <a:gd name="T106" fmla="*/ 346 w 905"/>
              <a:gd name="T107" fmla="*/ 124 h 898"/>
              <a:gd name="T108" fmla="*/ 432 w 905"/>
              <a:gd name="T109" fmla="*/ 145 h 898"/>
              <a:gd name="T110" fmla="*/ 471 w 905"/>
              <a:gd name="T111" fmla="*/ 34 h 898"/>
              <a:gd name="T112" fmla="*/ 521 w 905"/>
              <a:gd name="T113" fmla="*/ 14 h 898"/>
              <a:gd name="T114" fmla="*/ 560 w 905"/>
              <a:gd name="T115" fmla="*/ 2 h 898"/>
              <a:gd name="T116" fmla="*/ 628 w 905"/>
              <a:gd name="T117" fmla="*/ 32 h 898"/>
              <a:gd name="T118" fmla="*/ 686 w 905"/>
              <a:gd name="T119" fmla="*/ 29 h 898"/>
              <a:gd name="T120" fmla="*/ 755 w 905"/>
              <a:gd name="T121" fmla="*/ 37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5" h="898">
                <a:moveTo>
                  <a:pt x="775" y="54"/>
                </a:moveTo>
                <a:lnTo>
                  <a:pt x="781" y="60"/>
                </a:lnTo>
                <a:lnTo>
                  <a:pt x="784" y="62"/>
                </a:lnTo>
                <a:lnTo>
                  <a:pt x="784" y="63"/>
                </a:lnTo>
                <a:lnTo>
                  <a:pt x="791" y="63"/>
                </a:lnTo>
                <a:lnTo>
                  <a:pt x="798" y="63"/>
                </a:lnTo>
                <a:lnTo>
                  <a:pt x="806" y="63"/>
                </a:lnTo>
                <a:lnTo>
                  <a:pt x="811" y="63"/>
                </a:lnTo>
                <a:lnTo>
                  <a:pt x="812" y="63"/>
                </a:lnTo>
                <a:lnTo>
                  <a:pt x="820" y="63"/>
                </a:lnTo>
                <a:lnTo>
                  <a:pt x="822" y="63"/>
                </a:lnTo>
                <a:lnTo>
                  <a:pt x="823" y="63"/>
                </a:lnTo>
                <a:lnTo>
                  <a:pt x="823" y="63"/>
                </a:lnTo>
                <a:lnTo>
                  <a:pt x="824" y="73"/>
                </a:lnTo>
                <a:lnTo>
                  <a:pt x="824" y="73"/>
                </a:lnTo>
                <a:lnTo>
                  <a:pt x="825" y="77"/>
                </a:lnTo>
                <a:lnTo>
                  <a:pt x="825" y="79"/>
                </a:lnTo>
                <a:lnTo>
                  <a:pt x="826" y="82"/>
                </a:lnTo>
                <a:lnTo>
                  <a:pt x="826" y="84"/>
                </a:lnTo>
                <a:lnTo>
                  <a:pt x="826" y="86"/>
                </a:lnTo>
                <a:lnTo>
                  <a:pt x="826" y="90"/>
                </a:lnTo>
                <a:lnTo>
                  <a:pt x="826" y="91"/>
                </a:lnTo>
                <a:lnTo>
                  <a:pt x="825" y="94"/>
                </a:lnTo>
                <a:lnTo>
                  <a:pt x="825" y="97"/>
                </a:lnTo>
                <a:lnTo>
                  <a:pt x="825" y="98"/>
                </a:lnTo>
                <a:lnTo>
                  <a:pt x="824" y="101"/>
                </a:lnTo>
                <a:lnTo>
                  <a:pt x="824" y="104"/>
                </a:lnTo>
                <a:lnTo>
                  <a:pt x="823" y="106"/>
                </a:lnTo>
                <a:lnTo>
                  <a:pt x="823" y="107"/>
                </a:lnTo>
                <a:lnTo>
                  <a:pt x="822" y="109"/>
                </a:lnTo>
                <a:lnTo>
                  <a:pt x="822" y="113"/>
                </a:lnTo>
                <a:lnTo>
                  <a:pt x="821" y="115"/>
                </a:lnTo>
                <a:lnTo>
                  <a:pt x="821" y="116"/>
                </a:lnTo>
                <a:lnTo>
                  <a:pt x="821" y="119"/>
                </a:lnTo>
                <a:lnTo>
                  <a:pt x="821" y="120"/>
                </a:lnTo>
                <a:lnTo>
                  <a:pt x="820" y="123"/>
                </a:lnTo>
                <a:lnTo>
                  <a:pt x="820" y="126"/>
                </a:lnTo>
                <a:lnTo>
                  <a:pt x="820" y="128"/>
                </a:lnTo>
                <a:lnTo>
                  <a:pt x="822" y="134"/>
                </a:lnTo>
                <a:lnTo>
                  <a:pt x="822" y="136"/>
                </a:lnTo>
                <a:lnTo>
                  <a:pt x="822" y="140"/>
                </a:lnTo>
                <a:lnTo>
                  <a:pt x="822" y="140"/>
                </a:lnTo>
                <a:lnTo>
                  <a:pt x="822" y="143"/>
                </a:lnTo>
                <a:lnTo>
                  <a:pt x="822" y="145"/>
                </a:lnTo>
                <a:lnTo>
                  <a:pt x="822" y="151"/>
                </a:lnTo>
                <a:lnTo>
                  <a:pt x="823" y="158"/>
                </a:lnTo>
                <a:lnTo>
                  <a:pt x="823" y="160"/>
                </a:lnTo>
                <a:lnTo>
                  <a:pt x="823" y="162"/>
                </a:lnTo>
                <a:lnTo>
                  <a:pt x="823" y="163"/>
                </a:lnTo>
                <a:lnTo>
                  <a:pt x="823" y="164"/>
                </a:lnTo>
                <a:lnTo>
                  <a:pt x="824" y="166"/>
                </a:lnTo>
                <a:lnTo>
                  <a:pt x="825" y="170"/>
                </a:lnTo>
                <a:lnTo>
                  <a:pt x="825" y="171"/>
                </a:lnTo>
                <a:lnTo>
                  <a:pt x="826" y="174"/>
                </a:lnTo>
                <a:lnTo>
                  <a:pt x="826" y="176"/>
                </a:lnTo>
                <a:lnTo>
                  <a:pt x="827" y="178"/>
                </a:lnTo>
                <a:lnTo>
                  <a:pt x="827" y="182"/>
                </a:lnTo>
                <a:lnTo>
                  <a:pt x="827" y="184"/>
                </a:lnTo>
                <a:lnTo>
                  <a:pt x="827" y="185"/>
                </a:lnTo>
                <a:lnTo>
                  <a:pt x="827" y="187"/>
                </a:lnTo>
                <a:lnTo>
                  <a:pt x="827" y="189"/>
                </a:lnTo>
                <a:lnTo>
                  <a:pt x="827" y="191"/>
                </a:lnTo>
                <a:lnTo>
                  <a:pt x="828" y="193"/>
                </a:lnTo>
                <a:lnTo>
                  <a:pt x="828" y="195"/>
                </a:lnTo>
                <a:lnTo>
                  <a:pt x="828" y="196"/>
                </a:lnTo>
                <a:lnTo>
                  <a:pt x="828" y="198"/>
                </a:lnTo>
                <a:lnTo>
                  <a:pt x="828" y="199"/>
                </a:lnTo>
                <a:lnTo>
                  <a:pt x="828" y="201"/>
                </a:lnTo>
                <a:lnTo>
                  <a:pt x="829" y="203"/>
                </a:lnTo>
                <a:lnTo>
                  <a:pt x="829" y="204"/>
                </a:lnTo>
                <a:lnTo>
                  <a:pt x="829" y="205"/>
                </a:lnTo>
                <a:lnTo>
                  <a:pt x="828" y="211"/>
                </a:lnTo>
                <a:lnTo>
                  <a:pt x="828" y="212"/>
                </a:lnTo>
                <a:lnTo>
                  <a:pt x="829" y="215"/>
                </a:lnTo>
                <a:lnTo>
                  <a:pt x="829" y="216"/>
                </a:lnTo>
                <a:lnTo>
                  <a:pt x="830" y="218"/>
                </a:lnTo>
                <a:lnTo>
                  <a:pt x="830" y="219"/>
                </a:lnTo>
                <a:lnTo>
                  <a:pt x="830" y="223"/>
                </a:lnTo>
                <a:lnTo>
                  <a:pt x="831" y="223"/>
                </a:lnTo>
                <a:lnTo>
                  <a:pt x="830" y="228"/>
                </a:lnTo>
                <a:lnTo>
                  <a:pt x="830" y="231"/>
                </a:lnTo>
                <a:lnTo>
                  <a:pt x="831" y="235"/>
                </a:lnTo>
                <a:lnTo>
                  <a:pt x="831" y="237"/>
                </a:lnTo>
                <a:lnTo>
                  <a:pt x="831" y="239"/>
                </a:lnTo>
                <a:lnTo>
                  <a:pt x="831" y="239"/>
                </a:lnTo>
                <a:lnTo>
                  <a:pt x="830" y="242"/>
                </a:lnTo>
                <a:lnTo>
                  <a:pt x="831" y="244"/>
                </a:lnTo>
                <a:lnTo>
                  <a:pt x="832" y="246"/>
                </a:lnTo>
                <a:lnTo>
                  <a:pt x="832" y="251"/>
                </a:lnTo>
                <a:lnTo>
                  <a:pt x="832" y="253"/>
                </a:lnTo>
                <a:lnTo>
                  <a:pt x="833" y="256"/>
                </a:lnTo>
                <a:lnTo>
                  <a:pt x="833" y="259"/>
                </a:lnTo>
                <a:lnTo>
                  <a:pt x="834" y="261"/>
                </a:lnTo>
                <a:lnTo>
                  <a:pt x="834" y="262"/>
                </a:lnTo>
                <a:lnTo>
                  <a:pt x="834" y="265"/>
                </a:lnTo>
                <a:lnTo>
                  <a:pt x="834" y="267"/>
                </a:lnTo>
                <a:lnTo>
                  <a:pt x="834" y="267"/>
                </a:lnTo>
                <a:lnTo>
                  <a:pt x="834" y="270"/>
                </a:lnTo>
                <a:lnTo>
                  <a:pt x="835" y="273"/>
                </a:lnTo>
                <a:lnTo>
                  <a:pt x="835" y="275"/>
                </a:lnTo>
                <a:lnTo>
                  <a:pt x="835" y="277"/>
                </a:lnTo>
                <a:lnTo>
                  <a:pt x="835" y="278"/>
                </a:lnTo>
                <a:lnTo>
                  <a:pt x="836" y="282"/>
                </a:lnTo>
                <a:lnTo>
                  <a:pt x="836" y="284"/>
                </a:lnTo>
                <a:lnTo>
                  <a:pt x="837" y="288"/>
                </a:lnTo>
                <a:lnTo>
                  <a:pt x="837" y="292"/>
                </a:lnTo>
                <a:lnTo>
                  <a:pt x="839" y="295"/>
                </a:lnTo>
                <a:lnTo>
                  <a:pt x="840" y="297"/>
                </a:lnTo>
                <a:lnTo>
                  <a:pt x="841" y="300"/>
                </a:lnTo>
                <a:lnTo>
                  <a:pt x="843" y="304"/>
                </a:lnTo>
                <a:lnTo>
                  <a:pt x="844" y="306"/>
                </a:lnTo>
                <a:lnTo>
                  <a:pt x="845" y="307"/>
                </a:lnTo>
                <a:lnTo>
                  <a:pt x="845" y="309"/>
                </a:lnTo>
                <a:lnTo>
                  <a:pt x="847" y="312"/>
                </a:lnTo>
                <a:lnTo>
                  <a:pt x="847" y="313"/>
                </a:lnTo>
                <a:lnTo>
                  <a:pt x="847" y="315"/>
                </a:lnTo>
                <a:lnTo>
                  <a:pt x="849" y="322"/>
                </a:lnTo>
                <a:lnTo>
                  <a:pt x="850" y="322"/>
                </a:lnTo>
                <a:lnTo>
                  <a:pt x="850" y="326"/>
                </a:lnTo>
                <a:lnTo>
                  <a:pt x="850" y="327"/>
                </a:lnTo>
                <a:lnTo>
                  <a:pt x="851" y="330"/>
                </a:lnTo>
                <a:lnTo>
                  <a:pt x="851" y="332"/>
                </a:lnTo>
                <a:lnTo>
                  <a:pt x="851" y="334"/>
                </a:lnTo>
                <a:lnTo>
                  <a:pt x="851" y="336"/>
                </a:lnTo>
                <a:lnTo>
                  <a:pt x="851" y="337"/>
                </a:lnTo>
                <a:lnTo>
                  <a:pt x="851" y="338"/>
                </a:lnTo>
                <a:lnTo>
                  <a:pt x="852" y="340"/>
                </a:lnTo>
                <a:lnTo>
                  <a:pt x="853" y="341"/>
                </a:lnTo>
                <a:lnTo>
                  <a:pt x="854" y="343"/>
                </a:lnTo>
                <a:lnTo>
                  <a:pt x="856" y="345"/>
                </a:lnTo>
                <a:lnTo>
                  <a:pt x="856" y="347"/>
                </a:lnTo>
                <a:lnTo>
                  <a:pt x="859" y="351"/>
                </a:lnTo>
                <a:lnTo>
                  <a:pt x="861" y="355"/>
                </a:lnTo>
                <a:lnTo>
                  <a:pt x="862" y="356"/>
                </a:lnTo>
                <a:lnTo>
                  <a:pt x="863" y="359"/>
                </a:lnTo>
                <a:lnTo>
                  <a:pt x="863" y="360"/>
                </a:lnTo>
                <a:lnTo>
                  <a:pt x="864" y="361"/>
                </a:lnTo>
                <a:lnTo>
                  <a:pt x="866" y="365"/>
                </a:lnTo>
                <a:lnTo>
                  <a:pt x="867" y="369"/>
                </a:lnTo>
                <a:lnTo>
                  <a:pt x="868" y="372"/>
                </a:lnTo>
                <a:lnTo>
                  <a:pt x="868" y="374"/>
                </a:lnTo>
                <a:lnTo>
                  <a:pt x="869" y="376"/>
                </a:lnTo>
                <a:lnTo>
                  <a:pt x="870" y="379"/>
                </a:lnTo>
                <a:lnTo>
                  <a:pt x="870" y="381"/>
                </a:lnTo>
                <a:lnTo>
                  <a:pt x="870" y="383"/>
                </a:lnTo>
                <a:lnTo>
                  <a:pt x="870" y="386"/>
                </a:lnTo>
                <a:lnTo>
                  <a:pt x="870" y="387"/>
                </a:lnTo>
                <a:lnTo>
                  <a:pt x="869" y="389"/>
                </a:lnTo>
                <a:lnTo>
                  <a:pt x="869" y="391"/>
                </a:lnTo>
                <a:lnTo>
                  <a:pt x="867" y="395"/>
                </a:lnTo>
                <a:lnTo>
                  <a:pt x="866" y="400"/>
                </a:lnTo>
                <a:lnTo>
                  <a:pt x="865" y="401"/>
                </a:lnTo>
                <a:lnTo>
                  <a:pt x="864" y="402"/>
                </a:lnTo>
                <a:lnTo>
                  <a:pt x="861" y="407"/>
                </a:lnTo>
                <a:lnTo>
                  <a:pt x="860" y="409"/>
                </a:lnTo>
                <a:lnTo>
                  <a:pt x="859" y="411"/>
                </a:lnTo>
                <a:lnTo>
                  <a:pt x="858" y="413"/>
                </a:lnTo>
                <a:lnTo>
                  <a:pt x="857" y="415"/>
                </a:lnTo>
                <a:lnTo>
                  <a:pt x="856" y="417"/>
                </a:lnTo>
                <a:lnTo>
                  <a:pt x="855" y="419"/>
                </a:lnTo>
                <a:lnTo>
                  <a:pt x="854" y="419"/>
                </a:lnTo>
                <a:lnTo>
                  <a:pt x="852" y="421"/>
                </a:lnTo>
                <a:lnTo>
                  <a:pt x="851" y="422"/>
                </a:lnTo>
                <a:lnTo>
                  <a:pt x="850" y="424"/>
                </a:lnTo>
                <a:lnTo>
                  <a:pt x="848" y="426"/>
                </a:lnTo>
                <a:lnTo>
                  <a:pt x="846" y="428"/>
                </a:lnTo>
                <a:lnTo>
                  <a:pt x="847" y="429"/>
                </a:lnTo>
                <a:lnTo>
                  <a:pt x="850" y="433"/>
                </a:lnTo>
                <a:lnTo>
                  <a:pt x="851" y="433"/>
                </a:lnTo>
                <a:lnTo>
                  <a:pt x="852" y="435"/>
                </a:lnTo>
                <a:lnTo>
                  <a:pt x="855" y="438"/>
                </a:lnTo>
                <a:lnTo>
                  <a:pt x="860" y="441"/>
                </a:lnTo>
                <a:lnTo>
                  <a:pt x="867" y="447"/>
                </a:lnTo>
                <a:lnTo>
                  <a:pt x="870" y="449"/>
                </a:lnTo>
                <a:lnTo>
                  <a:pt x="871" y="450"/>
                </a:lnTo>
                <a:lnTo>
                  <a:pt x="873" y="450"/>
                </a:lnTo>
                <a:lnTo>
                  <a:pt x="877" y="452"/>
                </a:lnTo>
                <a:lnTo>
                  <a:pt x="879" y="453"/>
                </a:lnTo>
                <a:lnTo>
                  <a:pt x="880" y="454"/>
                </a:lnTo>
                <a:lnTo>
                  <a:pt x="885" y="455"/>
                </a:lnTo>
                <a:lnTo>
                  <a:pt x="889" y="457"/>
                </a:lnTo>
                <a:lnTo>
                  <a:pt x="890" y="458"/>
                </a:lnTo>
                <a:lnTo>
                  <a:pt x="893" y="459"/>
                </a:lnTo>
                <a:lnTo>
                  <a:pt x="894" y="461"/>
                </a:lnTo>
                <a:lnTo>
                  <a:pt x="894" y="466"/>
                </a:lnTo>
                <a:lnTo>
                  <a:pt x="895" y="469"/>
                </a:lnTo>
                <a:lnTo>
                  <a:pt x="898" y="472"/>
                </a:lnTo>
                <a:lnTo>
                  <a:pt x="898" y="472"/>
                </a:lnTo>
                <a:lnTo>
                  <a:pt x="899" y="474"/>
                </a:lnTo>
                <a:lnTo>
                  <a:pt x="901" y="474"/>
                </a:lnTo>
                <a:lnTo>
                  <a:pt x="902" y="474"/>
                </a:lnTo>
                <a:lnTo>
                  <a:pt x="903" y="475"/>
                </a:lnTo>
                <a:lnTo>
                  <a:pt x="904" y="476"/>
                </a:lnTo>
                <a:lnTo>
                  <a:pt x="905" y="479"/>
                </a:lnTo>
                <a:lnTo>
                  <a:pt x="902" y="482"/>
                </a:lnTo>
                <a:lnTo>
                  <a:pt x="901" y="483"/>
                </a:lnTo>
                <a:lnTo>
                  <a:pt x="898" y="485"/>
                </a:lnTo>
                <a:lnTo>
                  <a:pt x="896" y="486"/>
                </a:lnTo>
                <a:lnTo>
                  <a:pt x="895" y="487"/>
                </a:lnTo>
                <a:lnTo>
                  <a:pt x="893" y="488"/>
                </a:lnTo>
                <a:lnTo>
                  <a:pt x="890" y="489"/>
                </a:lnTo>
                <a:lnTo>
                  <a:pt x="889" y="489"/>
                </a:lnTo>
                <a:lnTo>
                  <a:pt x="887" y="489"/>
                </a:lnTo>
                <a:lnTo>
                  <a:pt x="885" y="489"/>
                </a:lnTo>
                <a:lnTo>
                  <a:pt x="882" y="489"/>
                </a:lnTo>
                <a:lnTo>
                  <a:pt x="878" y="488"/>
                </a:lnTo>
                <a:lnTo>
                  <a:pt x="875" y="488"/>
                </a:lnTo>
                <a:lnTo>
                  <a:pt x="871" y="485"/>
                </a:lnTo>
                <a:lnTo>
                  <a:pt x="867" y="488"/>
                </a:lnTo>
                <a:lnTo>
                  <a:pt x="867" y="490"/>
                </a:lnTo>
                <a:lnTo>
                  <a:pt x="867" y="493"/>
                </a:lnTo>
                <a:lnTo>
                  <a:pt x="867" y="497"/>
                </a:lnTo>
                <a:lnTo>
                  <a:pt x="866" y="500"/>
                </a:lnTo>
                <a:lnTo>
                  <a:pt x="865" y="501"/>
                </a:lnTo>
                <a:lnTo>
                  <a:pt x="864" y="502"/>
                </a:lnTo>
                <a:lnTo>
                  <a:pt x="862" y="505"/>
                </a:lnTo>
                <a:lnTo>
                  <a:pt x="862" y="506"/>
                </a:lnTo>
                <a:lnTo>
                  <a:pt x="860" y="507"/>
                </a:lnTo>
                <a:lnTo>
                  <a:pt x="859" y="508"/>
                </a:lnTo>
                <a:lnTo>
                  <a:pt x="858" y="509"/>
                </a:lnTo>
                <a:lnTo>
                  <a:pt x="856" y="511"/>
                </a:lnTo>
                <a:lnTo>
                  <a:pt x="851" y="513"/>
                </a:lnTo>
                <a:lnTo>
                  <a:pt x="851" y="514"/>
                </a:lnTo>
                <a:lnTo>
                  <a:pt x="850" y="515"/>
                </a:lnTo>
                <a:lnTo>
                  <a:pt x="848" y="516"/>
                </a:lnTo>
                <a:lnTo>
                  <a:pt x="847" y="517"/>
                </a:lnTo>
                <a:lnTo>
                  <a:pt x="845" y="518"/>
                </a:lnTo>
                <a:lnTo>
                  <a:pt x="844" y="520"/>
                </a:lnTo>
                <a:lnTo>
                  <a:pt x="843" y="521"/>
                </a:lnTo>
                <a:lnTo>
                  <a:pt x="841" y="522"/>
                </a:lnTo>
                <a:lnTo>
                  <a:pt x="839" y="524"/>
                </a:lnTo>
                <a:lnTo>
                  <a:pt x="839" y="527"/>
                </a:lnTo>
                <a:lnTo>
                  <a:pt x="838" y="528"/>
                </a:lnTo>
                <a:lnTo>
                  <a:pt x="837" y="528"/>
                </a:lnTo>
                <a:lnTo>
                  <a:pt x="835" y="529"/>
                </a:lnTo>
                <a:lnTo>
                  <a:pt x="832" y="531"/>
                </a:lnTo>
                <a:lnTo>
                  <a:pt x="831" y="531"/>
                </a:lnTo>
                <a:lnTo>
                  <a:pt x="828" y="531"/>
                </a:lnTo>
                <a:lnTo>
                  <a:pt x="825" y="529"/>
                </a:lnTo>
                <a:lnTo>
                  <a:pt x="823" y="528"/>
                </a:lnTo>
                <a:lnTo>
                  <a:pt x="822" y="528"/>
                </a:lnTo>
                <a:lnTo>
                  <a:pt x="821" y="527"/>
                </a:lnTo>
                <a:lnTo>
                  <a:pt x="819" y="527"/>
                </a:lnTo>
                <a:lnTo>
                  <a:pt x="818" y="527"/>
                </a:lnTo>
                <a:lnTo>
                  <a:pt x="817" y="524"/>
                </a:lnTo>
                <a:lnTo>
                  <a:pt x="814" y="524"/>
                </a:lnTo>
                <a:lnTo>
                  <a:pt x="812" y="523"/>
                </a:lnTo>
                <a:lnTo>
                  <a:pt x="811" y="523"/>
                </a:lnTo>
                <a:lnTo>
                  <a:pt x="809" y="523"/>
                </a:lnTo>
                <a:lnTo>
                  <a:pt x="806" y="524"/>
                </a:lnTo>
                <a:lnTo>
                  <a:pt x="801" y="525"/>
                </a:lnTo>
                <a:lnTo>
                  <a:pt x="800" y="525"/>
                </a:lnTo>
                <a:lnTo>
                  <a:pt x="797" y="525"/>
                </a:lnTo>
                <a:lnTo>
                  <a:pt x="795" y="525"/>
                </a:lnTo>
                <a:lnTo>
                  <a:pt x="792" y="526"/>
                </a:lnTo>
                <a:lnTo>
                  <a:pt x="790" y="527"/>
                </a:lnTo>
                <a:lnTo>
                  <a:pt x="787" y="528"/>
                </a:lnTo>
                <a:lnTo>
                  <a:pt x="784" y="529"/>
                </a:lnTo>
                <a:lnTo>
                  <a:pt x="779" y="530"/>
                </a:lnTo>
                <a:lnTo>
                  <a:pt x="775" y="531"/>
                </a:lnTo>
                <a:lnTo>
                  <a:pt x="770" y="533"/>
                </a:lnTo>
                <a:lnTo>
                  <a:pt x="769" y="534"/>
                </a:lnTo>
                <a:lnTo>
                  <a:pt x="768" y="538"/>
                </a:lnTo>
                <a:lnTo>
                  <a:pt x="767" y="539"/>
                </a:lnTo>
                <a:lnTo>
                  <a:pt x="767" y="543"/>
                </a:lnTo>
                <a:lnTo>
                  <a:pt x="767" y="545"/>
                </a:lnTo>
                <a:lnTo>
                  <a:pt x="767" y="547"/>
                </a:lnTo>
                <a:lnTo>
                  <a:pt x="767" y="548"/>
                </a:lnTo>
                <a:lnTo>
                  <a:pt x="767" y="551"/>
                </a:lnTo>
                <a:lnTo>
                  <a:pt x="767" y="555"/>
                </a:lnTo>
                <a:lnTo>
                  <a:pt x="767" y="557"/>
                </a:lnTo>
                <a:lnTo>
                  <a:pt x="767" y="559"/>
                </a:lnTo>
                <a:lnTo>
                  <a:pt x="767" y="560"/>
                </a:lnTo>
                <a:lnTo>
                  <a:pt x="767" y="561"/>
                </a:lnTo>
                <a:lnTo>
                  <a:pt x="764" y="567"/>
                </a:lnTo>
                <a:lnTo>
                  <a:pt x="762" y="572"/>
                </a:lnTo>
                <a:lnTo>
                  <a:pt x="761" y="573"/>
                </a:lnTo>
                <a:lnTo>
                  <a:pt x="760" y="577"/>
                </a:lnTo>
                <a:lnTo>
                  <a:pt x="759" y="579"/>
                </a:lnTo>
                <a:lnTo>
                  <a:pt x="758" y="585"/>
                </a:lnTo>
                <a:lnTo>
                  <a:pt x="754" y="593"/>
                </a:lnTo>
                <a:lnTo>
                  <a:pt x="752" y="601"/>
                </a:lnTo>
                <a:lnTo>
                  <a:pt x="753" y="603"/>
                </a:lnTo>
                <a:lnTo>
                  <a:pt x="753" y="607"/>
                </a:lnTo>
                <a:lnTo>
                  <a:pt x="754" y="611"/>
                </a:lnTo>
                <a:lnTo>
                  <a:pt x="755" y="614"/>
                </a:lnTo>
                <a:lnTo>
                  <a:pt x="756" y="616"/>
                </a:lnTo>
                <a:lnTo>
                  <a:pt x="759" y="618"/>
                </a:lnTo>
                <a:lnTo>
                  <a:pt x="762" y="620"/>
                </a:lnTo>
                <a:lnTo>
                  <a:pt x="766" y="622"/>
                </a:lnTo>
                <a:lnTo>
                  <a:pt x="772" y="627"/>
                </a:lnTo>
                <a:lnTo>
                  <a:pt x="773" y="627"/>
                </a:lnTo>
                <a:lnTo>
                  <a:pt x="773" y="629"/>
                </a:lnTo>
                <a:lnTo>
                  <a:pt x="773" y="633"/>
                </a:lnTo>
                <a:lnTo>
                  <a:pt x="774" y="634"/>
                </a:lnTo>
                <a:lnTo>
                  <a:pt x="774" y="635"/>
                </a:lnTo>
                <a:lnTo>
                  <a:pt x="774" y="637"/>
                </a:lnTo>
                <a:lnTo>
                  <a:pt x="773" y="639"/>
                </a:lnTo>
                <a:lnTo>
                  <a:pt x="772" y="641"/>
                </a:lnTo>
                <a:lnTo>
                  <a:pt x="772" y="642"/>
                </a:lnTo>
                <a:lnTo>
                  <a:pt x="772" y="643"/>
                </a:lnTo>
                <a:lnTo>
                  <a:pt x="770" y="647"/>
                </a:lnTo>
                <a:lnTo>
                  <a:pt x="772" y="654"/>
                </a:lnTo>
                <a:lnTo>
                  <a:pt x="774" y="658"/>
                </a:lnTo>
                <a:lnTo>
                  <a:pt x="772" y="663"/>
                </a:lnTo>
                <a:lnTo>
                  <a:pt x="772" y="665"/>
                </a:lnTo>
                <a:lnTo>
                  <a:pt x="769" y="670"/>
                </a:lnTo>
                <a:lnTo>
                  <a:pt x="768" y="671"/>
                </a:lnTo>
                <a:lnTo>
                  <a:pt x="767" y="676"/>
                </a:lnTo>
                <a:lnTo>
                  <a:pt x="766" y="678"/>
                </a:lnTo>
                <a:lnTo>
                  <a:pt x="766" y="681"/>
                </a:lnTo>
                <a:lnTo>
                  <a:pt x="767" y="689"/>
                </a:lnTo>
                <a:lnTo>
                  <a:pt x="767" y="691"/>
                </a:lnTo>
                <a:lnTo>
                  <a:pt x="767" y="694"/>
                </a:lnTo>
                <a:lnTo>
                  <a:pt x="767" y="695"/>
                </a:lnTo>
                <a:lnTo>
                  <a:pt x="766" y="697"/>
                </a:lnTo>
                <a:lnTo>
                  <a:pt x="765" y="698"/>
                </a:lnTo>
                <a:lnTo>
                  <a:pt x="761" y="701"/>
                </a:lnTo>
                <a:lnTo>
                  <a:pt x="759" y="706"/>
                </a:lnTo>
                <a:lnTo>
                  <a:pt x="757" y="711"/>
                </a:lnTo>
                <a:lnTo>
                  <a:pt x="754" y="712"/>
                </a:lnTo>
                <a:lnTo>
                  <a:pt x="752" y="714"/>
                </a:lnTo>
                <a:lnTo>
                  <a:pt x="751" y="716"/>
                </a:lnTo>
                <a:lnTo>
                  <a:pt x="747" y="720"/>
                </a:lnTo>
                <a:lnTo>
                  <a:pt x="744" y="724"/>
                </a:lnTo>
                <a:lnTo>
                  <a:pt x="741" y="723"/>
                </a:lnTo>
                <a:lnTo>
                  <a:pt x="739" y="723"/>
                </a:lnTo>
                <a:lnTo>
                  <a:pt x="735" y="727"/>
                </a:lnTo>
                <a:lnTo>
                  <a:pt x="732" y="729"/>
                </a:lnTo>
                <a:lnTo>
                  <a:pt x="728" y="732"/>
                </a:lnTo>
                <a:lnTo>
                  <a:pt x="726" y="734"/>
                </a:lnTo>
                <a:lnTo>
                  <a:pt x="722" y="736"/>
                </a:lnTo>
                <a:lnTo>
                  <a:pt x="717" y="739"/>
                </a:lnTo>
                <a:lnTo>
                  <a:pt x="717" y="739"/>
                </a:lnTo>
                <a:lnTo>
                  <a:pt x="714" y="741"/>
                </a:lnTo>
                <a:lnTo>
                  <a:pt x="714" y="744"/>
                </a:lnTo>
                <a:lnTo>
                  <a:pt x="712" y="747"/>
                </a:lnTo>
                <a:lnTo>
                  <a:pt x="711" y="749"/>
                </a:lnTo>
                <a:lnTo>
                  <a:pt x="711" y="751"/>
                </a:lnTo>
                <a:lnTo>
                  <a:pt x="711" y="753"/>
                </a:lnTo>
                <a:lnTo>
                  <a:pt x="711" y="755"/>
                </a:lnTo>
                <a:lnTo>
                  <a:pt x="711" y="757"/>
                </a:lnTo>
                <a:lnTo>
                  <a:pt x="710" y="760"/>
                </a:lnTo>
                <a:lnTo>
                  <a:pt x="707" y="762"/>
                </a:lnTo>
                <a:lnTo>
                  <a:pt x="706" y="766"/>
                </a:lnTo>
                <a:lnTo>
                  <a:pt x="706" y="768"/>
                </a:lnTo>
                <a:lnTo>
                  <a:pt x="708" y="770"/>
                </a:lnTo>
                <a:lnTo>
                  <a:pt x="709" y="774"/>
                </a:lnTo>
                <a:lnTo>
                  <a:pt x="710" y="776"/>
                </a:lnTo>
                <a:lnTo>
                  <a:pt x="708" y="778"/>
                </a:lnTo>
                <a:lnTo>
                  <a:pt x="706" y="779"/>
                </a:lnTo>
                <a:lnTo>
                  <a:pt x="705" y="781"/>
                </a:lnTo>
                <a:lnTo>
                  <a:pt x="707" y="784"/>
                </a:lnTo>
                <a:lnTo>
                  <a:pt x="706" y="787"/>
                </a:lnTo>
                <a:lnTo>
                  <a:pt x="705" y="788"/>
                </a:lnTo>
                <a:lnTo>
                  <a:pt x="702" y="789"/>
                </a:lnTo>
                <a:lnTo>
                  <a:pt x="700" y="791"/>
                </a:lnTo>
                <a:lnTo>
                  <a:pt x="699" y="793"/>
                </a:lnTo>
                <a:lnTo>
                  <a:pt x="698" y="796"/>
                </a:lnTo>
                <a:lnTo>
                  <a:pt x="697" y="796"/>
                </a:lnTo>
                <a:lnTo>
                  <a:pt x="695" y="796"/>
                </a:lnTo>
                <a:lnTo>
                  <a:pt x="695" y="799"/>
                </a:lnTo>
                <a:lnTo>
                  <a:pt x="696" y="799"/>
                </a:lnTo>
                <a:lnTo>
                  <a:pt x="699" y="799"/>
                </a:lnTo>
                <a:lnTo>
                  <a:pt x="700" y="801"/>
                </a:lnTo>
                <a:lnTo>
                  <a:pt x="700" y="803"/>
                </a:lnTo>
                <a:lnTo>
                  <a:pt x="698" y="804"/>
                </a:lnTo>
                <a:lnTo>
                  <a:pt x="695" y="807"/>
                </a:lnTo>
                <a:lnTo>
                  <a:pt x="694" y="807"/>
                </a:lnTo>
                <a:lnTo>
                  <a:pt x="692" y="806"/>
                </a:lnTo>
                <a:lnTo>
                  <a:pt x="691" y="807"/>
                </a:lnTo>
                <a:lnTo>
                  <a:pt x="689" y="807"/>
                </a:lnTo>
                <a:lnTo>
                  <a:pt x="688" y="809"/>
                </a:lnTo>
                <a:lnTo>
                  <a:pt x="689" y="810"/>
                </a:lnTo>
                <a:lnTo>
                  <a:pt x="689" y="813"/>
                </a:lnTo>
                <a:lnTo>
                  <a:pt x="689" y="814"/>
                </a:lnTo>
                <a:lnTo>
                  <a:pt x="689" y="816"/>
                </a:lnTo>
                <a:lnTo>
                  <a:pt x="689" y="817"/>
                </a:lnTo>
                <a:lnTo>
                  <a:pt x="686" y="820"/>
                </a:lnTo>
                <a:lnTo>
                  <a:pt x="683" y="821"/>
                </a:lnTo>
                <a:lnTo>
                  <a:pt x="683" y="821"/>
                </a:lnTo>
                <a:lnTo>
                  <a:pt x="682" y="821"/>
                </a:lnTo>
                <a:lnTo>
                  <a:pt x="681" y="820"/>
                </a:lnTo>
                <a:lnTo>
                  <a:pt x="679" y="820"/>
                </a:lnTo>
                <a:lnTo>
                  <a:pt x="678" y="822"/>
                </a:lnTo>
                <a:lnTo>
                  <a:pt x="677" y="822"/>
                </a:lnTo>
                <a:lnTo>
                  <a:pt x="675" y="822"/>
                </a:lnTo>
                <a:lnTo>
                  <a:pt x="672" y="825"/>
                </a:lnTo>
                <a:lnTo>
                  <a:pt x="669" y="825"/>
                </a:lnTo>
                <a:lnTo>
                  <a:pt x="662" y="826"/>
                </a:lnTo>
                <a:lnTo>
                  <a:pt x="661" y="826"/>
                </a:lnTo>
                <a:lnTo>
                  <a:pt x="656" y="826"/>
                </a:lnTo>
                <a:lnTo>
                  <a:pt x="652" y="828"/>
                </a:lnTo>
                <a:lnTo>
                  <a:pt x="650" y="830"/>
                </a:lnTo>
                <a:lnTo>
                  <a:pt x="648" y="832"/>
                </a:lnTo>
                <a:lnTo>
                  <a:pt x="644" y="835"/>
                </a:lnTo>
                <a:lnTo>
                  <a:pt x="639" y="834"/>
                </a:lnTo>
                <a:lnTo>
                  <a:pt x="637" y="834"/>
                </a:lnTo>
                <a:lnTo>
                  <a:pt x="633" y="833"/>
                </a:lnTo>
                <a:lnTo>
                  <a:pt x="628" y="833"/>
                </a:lnTo>
                <a:lnTo>
                  <a:pt x="626" y="833"/>
                </a:lnTo>
                <a:lnTo>
                  <a:pt x="622" y="834"/>
                </a:lnTo>
                <a:lnTo>
                  <a:pt x="622" y="836"/>
                </a:lnTo>
                <a:lnTo>
                  <a:pt x="620" y="838"/>
                </a:lnTo>
                <a:lnTo>
                  <a:pt x="618" y="839"/>
                </a:lnTo>
                <a:lnTo>
                  <a:pt x="615" y="838"/>
                </a:lnTo>
                <a:lnTo>
                  <a:pt x="611" y="838"/>
                </a:lnTo>
                <a:lnTo>
                  <a:pt x="610" y="836"/>
                </a:lnTo>
                <a:lnTo>
                  <a:pt x="606" y="836"/>
                </a:lnTo>
                <a:lnTo>
                  <a:pt x="604" y="836"/>
                </a:lnTo>
                <a:lnTo>
                  <a:pt x="602" y="838"/>
                </a:lnTo>
                <a:lnTo>
                  <a:pt x="602" y="840"/>
                </a:lnTo>
                <a:lnTo>
                  <a:pt x="600" y="843"/>
                </a:lnTo>
                <a:lnTo>
                  <a:pt x="599" y="844"/>
                </a:lnTo>
                <a:lnTo>
                  <a:pt x="596" y="843"/>
                </a:lnTo>
                <a:lnTo>
                  <a:pt x="594" y="843"/>
                </a:lnTo>
                <a:lnTo>
                  <a:pt x="593" y="844"/>
                </a:lnTo>
                <a:lnTo>
                  <a:pt x="591" y="844"/>
                </a:lnTo>
                <a:lnTo>
                  <a:pt x="588" y="843"/>
                </a:lnTo>
                <a:lnTo>
                  <a:pt x="587" y="841"/>
                </a:lnTo>
                <a:lnTo>
                  <a:pt x="583" y="838"/>
                </a:lnTo>
                <a:lnTo>
                  <a:pt x="582" y="837"/>
                </a:lnTo>
                <a:lnTo>
                  <a:pt x="582" y="835"/>
                </a:lnTo>
                <a:lnTo>
                  <a:pt x="580" y="832"/>
                </a:lnTo>
                <a:lnTo>
                  <a:pt x="577" y="832"/>
                </a:lnTo>
                <a:lnTo>
                  <a:pt x="577" y="832"/>
                </a:lnTo>
                <a:lnTo>
                  <a:pt x="575" y="832"/>
                </a:lnTo>
                <a:lnTo>
                  <a:pt x="572" y="831"/>
                </a:lnTo>
                <a:lnTo>
                  <a:pt x="571" y="831"/>
                </a:lnTo>
                <a:lnTo>
                  <a:pt x="569" y="831"/>
                </a:lnTo>
                <a:lnTo>
                  <a:pt x="566" y="832"/>
                </a:lnTo>
                <a:lnTo>
                  <a:pt x="564" y="834"/>
                </a:lnTo>
                <a:lnTo>
                  <a:pt x="561" y="836"/>
                </a:lnTo>
                <a:lnTo>
                  <a:pt x="559" y="837"/>
                </a:lnTo>
                <a:lnTo>
                  <a:pt x="556" y="836"/>
                </a:lnTo>
                <a:lnTo>
                  <a:pt x="555" y="835"/>
                </a:lnTo>
                <a:lnTo>
                  <a:pt x="552" y="836"/>
                </a:lnTo>
                <a:lnTo>
                  <a:pt x="551" y="836"/>
                </a:lnTo>
                <a:lnTo>
                  <a:pt x="549" y="836"/>
                </a:lnTo>
                <a:lnTo>
                  <a:pt x="548" y="834"/>
                </a:lnTo>
                <a:lnTo>
                  <a:pt x="545" y="834"/>
                </a:lnTo>
                <a:lnTo>
                  <a:pt x="545" y="836"/>
                </a:lnTo>
                <a:lnTo>
                  <a:pt x="545" y="838"/>
                </a:lnTo>
                <a:lnTo>
                  <a:pt x="543" y="838"/>
                </a:lnTo>
                <a:lnTo>
                  <a:pt x="542" y="840"/>
                </a:lnTo>
                <a:lnTo>
                  <a:pt x="540" y="840"/>
                </a:lnTo>
                <a:lnTo>
                  <a:pt x="537" y="843"/>
                </a:lnTo>
                <a:lnTo>
                  <a:pt x="535" y="846"/>
                </a:lnTo>
                <a:lnTo>
                  <a:pt x="532" y="849"/>
                </a:lnTo>
                <a:lnTo>
                  <a:pt x="530" y="853"/>
                </a:lnTo>
                <a:lnTo>
                  <a:pt x="527" y="857"/>
                </a:lnTo>
                <a:lnTo>
                  <a:pt x="526" y="859"/>
                </a:lnTo>
                <a:lnTo>
                  <a:pt x="522" y="857"/>
                </a:lnTo>
                <a:lnTo>
                  <a:pt x="520" y="860"/>
                </a:lnTo>
                <a:lnTo>
                  <a:pt x="517" y="861"/>
                </a:lnTo>
                <a:lnTo>
                  <a:pt x="516" y="863"/>
                </a:lnTo>
                <a:lnTo>
                  <a:pt x="515" y="865"/>
                </a:lnTo>
                <a:lnTo>
                  <a:pt x="512" y="865"/>
                </a:lnTo>
                <a:lnTo>
                  <a:pt x="510" y="865"/>
                </a:lnTo>
                <a:lnTo>
                  <a:pt x="510" y="867"/>
                </a:lnTo>
                <a:lnTo>
                  <a:pt x="509" y="870"/>
                </a:lnTo>
                <a:lnTo>
                  <a:pt x="509" y="872"/>
                </a:lnTo>
                <a:lnTo>
                  <a:pt x="509" y="876"/>
                </a:lnTo>
                <a:lnTo>
                  <a:pt x="506" y="879"/>
                </a:lnTo>
                <a:lnTo>
                  <a:pt x="506" y="882"/>
                </a:lnTo>
                <a:lnTo>
                  <a:pt x="507" y="882"/>
                </a:lnTo>
                <a:lnTo>
                  <a:pt x="508" y="885"/>
                </a:lnTo>
                <a:lnTo>
                  <a:pt x="505" y="887"/>
                </a:lnTo>
                <a:lnTo>
                  <a:pt x="504" y="888"/>
                </a:lnTo>
                <a:lnTo>
                  <a:pt x="502" y="892"/>
                </a:lnTo>
                <a:lnTo>
                  <a:pt x="500" y="893"/>
                </a:lnTo>
                <a:lnTo>
                  <a:pt x="500" y="895"/>
                </a:lnTo>
                <a:lnTo>
                  <a:pt x="499" y="898"/>
                </a:lnTo>
                <a:lnTo>
                  <a:pt x="498" y="898"/>
                </a:lnTo>
                <a:lnTo>
                  <a:pt x="496" y="896"/>
                </a:lnTo>
                <a:lnTo>
                  <a:pt x="494" y="895"/>
                </a:lnTo>
                <a:lnTo>
                  <a:pt x="493" y="894"/>
                </a:lnTo>
                <a:lnTo>
                  <a:pt x="490" y="894"/>
                </a:lnTo>
                <a:lnTo>
                  <a:pt x="487" y="896"/>
                </a:lnTo>
                <a:lnTo>
                  <a:pt x="484" y="897"/>
                </a:lnTo>
                <a:lnTo>
                  <a:pt x="482" y="897"/>
                </a:lnTo>
                <a:lnTo>
                  <a:pt x="482" y="895"/>
                </a:lnTo>
                <a:lnTo>
                  <a:pt x="483" y="893"/>
                </a:lnTo>
                <a:lnTo>
                  <a:pt x="483" y="890"/>
                </a:lnTo>
                <a:lnTo>
                  <a:pt x="483" y="887"/>
                </a:lnTo>
                <a:lnTo>
                  <a:pt x="482" y="882"/>
                </a:lnTo>
                <a:lnTo>
                  <a:pt x="482" y="880"/>
                </a:lnTo>
                <a:lnTo>
                  <a:pt x="482" y="876"/>
                </a:lnTo>
                <a:lnTo>
                  <a:pt x="482" y="873"/>
                </a:lnTo>
                <a:lnTo>
                  <a:pt x="479" y="871"/>
                </a:lnTo>
                <a:lnTo>
                  <a:pt x="477" y="868"/>
                </a:lnTo>
                <a:lnTo>
                  <a:pt x="477" y="864"/>
                </a:lnTo>
                <a:lnTo>
                  <a:pt x="476" y="860"/>
                </a:lnTo>
                <a:lnTo>
                  <a:pt x="474" y="858"/>
                </a:lnTo>
                <a:lnTo>
                  <a:pt x="471" y="855"/>
                </a:lnTo>
                <a:lnTo>
                  <a:pt x="471" y="852"/>
                </a:lnTo>
                <a:lnTo>
                  <a:pt x="465" y="846"/>
                </a:lnTo>
                <a:lnTo>
                  <a:pt x="464" y="843"/>
                </a:lnTo>
                <a:lnTo>
                  <a:pt x="460" y="841"/>
                </a:lnTo>
                <a:lnTo>
                  <a:pt x="456" y="839"/>
                </a:lnTo>
                <a:lnTo>
                  <a:pt x="448" y="834"/>
                </a:lnTo>
                <a:lnTo>
                  <a:pt x="444" y="832"/>
                </a:lnTo>
                <a:lnTo>
                  <a:pt x="440" y="827"/>
                </a:lnTo>
                <a:lnTo>
                  <a:pt x="437" y="823"/>
                </a:lnTo>
                <a:lnTo>
                  <a:pt x="435" y="818"/>
                </a:lnTo>
                <a:lnTo>
                  <a:pt x="432" y="815"/>
                </a:lnTo>
                <a:lnTo>
                  <a:pt x="432" y="811"/>
                </a:lnTo>
                <a:lnTo>
                  <a:pt x="429" y="804"/>
                </a:lnTo>
                <a:lnTo>
                  <a:pt x="429" y="799"/>
                </a:lnTo>
                <a:lnTo>
                  <a:pt x="427" y="795"/>
                </a:lnTo>
                <a:lnTo>
                  <a:pt x="426" y="790"/>
                </a:lnTo>
                <a:lnTo>
                  <a:pt x="421" y="788"/>
                </a:lnTo>
                <a:lnTo>
                  <a:pt x="419" y="788"/>
                </a:lnTo>
                <a:lnTo>
                  <a:pt x="416" y="787"/>
                </a:lnTo>
                <a:lnTo>
                  <a:pt x="413" y="788"/>
                </a:lnTo>
                <a:lnTo>
                  <a:pt x="409" y="791"/>
                </a:lnTo>
                <a:lnTo>
                  <a:pt x="404" y="797"/>
                </a:lnTo>
                <a:lnTo>
                  <a:pt x="404" y="798"/>
                </a:lnTo>
                <a:lnTo>
                  <a:pt x="401" y="793"/>
                </a:lnTo>
                <a:lnTo>
                  <a:pt x="400" y="785"/>
                </a:lnTo>
                <a:lnTo>
                  <a:pt x="398" y="766"/>
                </a:lnTo>
                <a:lnTo>
                  <a:pt x="397" y="761"/>
                </a:lnTo>
                <a:lnTo>
                  <a:pt x="401" y="753"/>
                </a:lnTo>
                <a:lnTo>
                  <a:pt x="405" y="748"/>
                </a:lnTo>
                <a:lnTo>
                  <a:pt x="407" y="743"/>
                </a:lnTo>
                <a:lnTo>
                  <a:pt x="404" y="736"/>
                </a:lnTo>
                <a:lnTo>
                  <a:pt x="404" y="732"/>
                </a:lnTo>
                <a:lnTo>
                  <a:pt x="402" y="729"/>
                </a:lnTo>
                <a:lnTo>
                  <a:pt x="399" y="725"/>
                </a:lnTo>
                <a:lnTo>
                  <a:pt x="395" y="723"/>
                </a:lnTo>
                <a:lnTo>
                  <a:pt x="392" y="719"/>
                </a:lnTo>
                <a:lnTo>
                  <a:pt x="394" y="715"/>
                </a:lnTo>
                <a:lnTo>
                  <a:pt x="399" y="715"/>
                </a:lnTo>
                <a:lnTo>
                  <a:pt x="404" y="715"/>
                </a:lnTo>
                <a:lnTo>
                  <a:pt x="411" y="716"/>
                </a:lnTo>
                <a:lnTo>
                  <a:pt x="415" y="718"/>
                </a:lnTo>
                <a:lnTo>
                  <a:pt x="424" y="719"/>
                </a:lnTo>
                <a:lnTo>
                  <a:pt x="432" y="717"/>
                </a:lnTo>
                <a:lnTo>
                  <a:pt x="433" y="716"/>
                </a:lnTo>
                <a:lnTo>
                  <a:pt x="437" y="714"/>
                </a:lnTo>
                <a:lnTo>
                  <a:pt x="439" y="700"/>
                </a:lnTo>
                <a:lnTo>
                  <a:pt x="438" y="690"/>
                </a:lnTo>
                <a:lnTo>
                  <a:pt x="436" y="680"/>
                </a:lnTo>
                <a:lnTo>
                  <a:pt x="432" y="670"/>
                </a:lnTo>
                <a:lnTo>
                  <a:pt x="426" y="659"/>
                </a:lnTo>
                <a:lnTo>
                  <a:pt x="420" y="652"/>
                </a:lnTo>
                <a:lnTo>
                  <a:pt x="410" y="647"/>
                </a:lnTo>
                <a:lnTo>
                  <a:pt x="402" y="641"/>
                </a:lnTo>
                <a:lnTo>
                  <a:pt x="393" y="633"/>
                </a:lnTo>
                <a:lnTo>
                  <a:pt x="388" y="627"/>
                </a:lnTo>
                <a:lnTo>
                  <a:pt x="382" y="619"/>
                </a:lnTo>
                <a:lnTo>
                  <a:pt x="374" y="610"/>
                </a:lnTo>
                <a:lnTo>
                  <a:pt x="370" y="601"/>
                </a:lnTo>
                <a:lnTo>
                  <a:pt x="363" y="594"/>
                </a:lnTo>
                <a:lnTo>
                  <a:pt x="353" y="590"/>
                </a:lnTo>
                <a:lnTo>
                  <a:pt x="348" y="590"/>
                </a:lnTo>
                <a:lnTo>
                  <a:pt x="343" y="587"/>
                </a:lnTo>
                <a:lnTo>
                  <a:pt x="334" y="580"/>
                </a:lnTo>
                <a:lnTo>
                  <a:pt x="327" y="573"/>
                </a:lnTo>
                <a:lnTo>
                  <a:pt x="324" y="575"/>
                </a:lnTo>
                <a:lnTo>
                  <a:pt x="324" y="577"/>
                </a:lnTo>
                <a:lnTo>
                  <a:pt x="319" y="577"/>
                </a:lnTo>
                <a:lnTo>
                  <a:pt x="316" y="575"/>
                </a:lnTo>
                <a:lnTo>
                  <a:pt x="314" y="572"/>
                </a:lnTo>
                <a:lnTo>
                  <a:pt x="311" y="573"/>
                </a:lnTo>
                <a:lnTo>
                  <a:pt x="311" y="577"/>
                </a:lnTo>
                <a:lnTo>
                  <a:pt x="309" y="577"/>
                </a:lnTo>
                <a:lnTo>
                  <a:pt x="306" y="577"/>
                </a:lnTo>
                <a:lnTo>
                  <a:pt x="303" y="580"/>
                </a:lnTo>
                <a:lnTo>
                  <a:pt x="301" y="581"/>
                </a:lnTo>
                <a:lnTo>
                  <a:pt x="298" y="583"/>
                </a:lnTo>
                <a:lnTo>
                  <a:pt x="293" y="584"/>
                </a:lnTo>
                <a:lnTo>
                  <a:pt x="291" y="586"/>
                </a:lnTo>
                <a:lnTo>
                  <a:pt x="286" y="583"/>
                </a:lnTo>
                <a:lnTo>
                  <a:pt x="281" y="585"/>
                </a:lnTo>
                <a:lnTo>
                  <a:pt x="278" y="585"/>
                </a:lnTo>
                <a:lnTo>
                  <a:pt x="270" y="583"/>
                </a:lnTo>
                <a:lnTo>
                  <a:pt x="267" y="583"/>
                </a:lnTo>
                <a:lnTo>
                  <a:pt x="264" y="583"/>
                </a:lnTo>
                <a:lnTo>
                  <a:pt x="259" y="583"/>
                </a:lnTo>
                <a:lnTo>
                  <a:pt x="258" y="582"/>
                </a:lnTo>
                <a:lnTo>
                  <a:pt x="256" y="580"/>
                </a:lnTo>
                <a:lnTo>
                  <a:pt x="253" y="579"/>
                </a:lnTo>
                <a:lnTo>
                  <a:pt x="249" y="577"/>
                </a:lnTo>
                <a:lnTo>
                  <a:pt x="247" y="576"/>
                </a:lnTo>
                <a:lnTo>
                  <a:pt x="246" y="577"/>
                </a:lnTo>
                <a:lnTo>
                  <a:pt x="245" y="580"/>
                </a:lnTo>
                <a:lnTo>
                  <a:pt x="241" y="581"/>
                </a:lnTo>
                <a:lnTo>
                  <a:pt x="240" y="583"/>
                </a:lnTo>
                <a:lnTo>
                  <a:pt x="233" y="585"/>
                </a:lnTo>
                <a:lnTo>
                  <a:pt x="228" y="583"/>
                </a:lnTo>
                <a:lnTo>
                  <a:pt x="224" y="583"/>
                </a:lnTo>
                <a:lnTo>
                  <a:pt x="218" y="583"/>
                </a:lnTo>
                <a:lnTo>
                  <a:pt x="214" y="583"/>
                </a:lnTo>
                <a:lnTo>
                  <a:pt x="211" y="583"/>
                </a:lnTo>
                <a:lnTo>
                  <a:pt x="208" y="583"/>
                </a:lnTo>
                <a:lnTo>
                  <a:pt x="207" y="581"/>
                </a:lnTo>
                <a:lnTo>
                  <a:pt x="206" y="577"/>
                </a:lnTo>
                <a:lnTo>
                  <a:pt x="203" y="572"/>
                </a:lnTo>
                <a:lnTo>
                  <a:pt x="201" y="569"/>
                </a:lnTo>
                <a:lnTo>
                  <a:pt x="197" y="569"/>
                </a:lnTo>
                <a:lnTo>
                  <a:pt x="193" y="569"/>
                </a:lnTo>
                <a:lnTo>
                  <a:pt x="187" y="569"/>
                </a:lnTo>
                <a:lnTo>
                  <a:pt x="184" y="569"/>
                </a:lnTo>
                <a:lnTo>
                  <a:pt x="180" y="567"/>
                </a:lnTo>
                <a:lnTo>
                  <a:pt x="175" y="567"/>
                </a:lnTo>
                <a:lnTo>
                  <a:pt x="174" y="567"/>
                </a:lnTo>
                <a:lnTo>
                  <a:pt x="173" y="568"/>
                </a:lnTo>
                <a:lnTo>
                  <a:pt x="169" y="566"/>
                </a:lnTo>
                <a:lnTo>
                  <a:pt x="165" y="569"/>
                </a:lnTo>
                <a:lnTo>
                  <a:pt x="163" y="566"/>
                </a:lnTo>
                <a:lnTo>
                  <a:pt x="163" y="562"/>
                </a:lnTo>
                <a:lnTo>
                  <a:pt x="161" y="559"/>
                </a:lnTo>
                <a:lnTo>
                  <a:pt x="157" y="555"/>
                </a:lnTo>
                <a:lnTo>
                  <a:pt x="157" y="552"/>
                </a:lnTo>
                <a:lnTo>
                  <a:pt x="153" y="546"/>
                </a:lnTo>
                <a:lnTo>
                  <a:pt x="152" y="544"/>
                </a:lnTo>
                <a:lnTo>
                  <a:pt x="149" y="543"/>
                </a:lnTo>
                <a:lnTo>
                  <a:pt x="148" y="541"/>
                </a:lnTo>
                <a:lnTo>
                  <a:pt x="147" y="538"/>
                </a:lnTo>
                <a:lnTo>
                  <a:pt x="147" y="538"/>
                </a:lnTo>
                <a:lnTo>
                  <a:pt x="144" y="537"/>
                </a:lnTo>
                <a:lnTo>
                  <a:pt x="141" y="538"/>
                </a:lnTo>
                <a:lnTo>
                  <a:pt x="140" y="542"/>
                </a:lnTo>
                <a:lnTo>
                  <a:pt x="137" y="543"/>
                </a:lnTo>
                <a:lnTo>
                  <a:pt x="130" y="543"/>
                </a:lnTo>
                <a:lnTo>
                  <a:pt x="119" y="543"/>
                </a:lnTo>
                <a:lnTo>
                  <a:pt x="117" y="546"/>
                </a:lnTo>
                <a:lnTo>
                  <a:pt x="116" y="548"/>
                </a:lnTo>
                <a:lnTo>
                  <a:pt x="114" y="549"/>
                </a:lnTo>
                <a:lnTo>
                  <a:pt x="109" y="547"/>
                </a:lnTo>
                <a:lnTo>
                  <a:pt x="107" y="543"/>
                </a:lnTo>
                <a:lnTo>
                  <a:pt x="103" y="541"/>
                </a:lnTo>
                <a:lnTo>
                  <a:pt x="99" y="538"/>
                </a:lnTo>
                <a:lnTo>
                  <a:pt x="95" y="538"/>
                </a:lnTo>
                <a:lnTo>
                  <a:pt x="92" y="539"/>
                </a:lnTo>
                <a:lnTo>
                  <a:pt x="91" y="542"/>
                </a:lnTo>
                <a:lnTo>
                  <a:pt x="94" y="545"/>
                </a:lnTo>
                <a:lnTo>
                  <a:pt x="96" y="548"/>
                </a:lnTo>
                <a:lnTo>
                  <a:pt x="96" y="551"/>
                </a:lnTo>
                <a:lnTo>
                  <a:pt x="95" y="555"/>
                </a:lnTo>
                <a:lnTo>
                  <a:pt x="91" y="555"/>
                </a:lnTo>
                <a:lnTo>
                  <a:pt x="85" y="557"/>
                </a:lnTo>
                <a:lnTo>
                  <a:pt x="82" y="561"/>
                </a:lnTo>
                <a:lnTo>
                  <a:pt x="74" y="562"/>
                </a:lnTo>
                <a:lnTo>
                  <a:pt x="67" y="560"/>
                </a:lnTo>
                <a:lnTo>
                  <a:pt x="62" y="561"/>
                </a:lnTo>
                <a:lnTo>
                  <a:pt x="57" y="561"/>
                </a:lnTo>
                <a:lnTo>
                  <a:pt x="53" y="565"/>
                </a:lnTo>
                <a:lnTo>
                  <a:pt x="52" y="566"/>
                </a:lnTo>
                <a:lnTo>
                  <a:pt x="49" y="568"/>
                </a:lnTo>
                <a:lnTo>
                  <a:pt x="46" y="566"/>
                </a:lnTo>
                <a:lnTo>
                  <a:pt x="45" y="566"/>
                </a:lnTo>
                <a:lnTo>
                  <a:pt x="42" y="565"/>
                </a:lnTo>
                <a:lnTo>
                  <a:pt x="40" y="565"/>
                </a:lnTo>
                <a:lnTo>
                  <a:pt x="37" y="563"/>
                </a:lnTo>
                <a:lnTo>
                  <a:pt x="36" y="562"/>
                </a:lnTo>
                <a:lnTo>
                  <a:pt x="32" y="556"/>
                </a:lnTo>
                <a:lnTo>
                  <a:pt x="29" y="555"/>
                </a:lnTo>
                <a:lnTo>
                  <a:pt x="24" y="555"/>
                </a:lnTo>
                <a:lnTo>
                  <a:pt x="18" y="555"/>
                </a:lnTo>
                <a:lnTo>
                  <a:pt x="15" y="556"/>
                </a:lnTo>
                <a:lnTo>
                  <a:pt x="11" y="556"/>
                </a:lnTo>
                <a:lnTo>
                  <a:pt x="5" y="557"/>
                </a:lnTo>
                <a:lnTo>
                  <a:pt x="5" y="558"/>
                </a:lnTo>
                <a:lnTo>
                  <a:pt x="0" y="555"/>
                </a:lnTo>
                <a:lnTo>
                  <a:pt x="0" y="539"/>
                </a:lnTo>
                <a:lnTo>
                  <a:pt x="4" y="517"/>
                </a:lnTo>
                <a:lnTo>
                  <a:pt x="6" y="506"/>
                </a:lnTo>
                <a:lnTo>
                  <a:pt x="6" y="500"/>
                </a:lnTo>
                <a:lnTo>
                  <a:pt x="7" y="494"/>
                </a:lnTo>
                <a:lnTo>
                  <a:pt x="7" y="478"/>
                </a:lnTo>
                <a:lnTo>
                  <a:pt x="9" y="456"/>
                </a:lnTo>
                <a:lnTo>
                  <a:pt x="10" y="442"/>
                </a:lnTo>
                <a:lnTo>
                  <a:pt x="10" y="425"/>
                </a:lnTo>
                <a:lnTo>
                  <a:pt x="10" y="411"/>
                </a:lnTo>
                <a:lnTo>
                  <a:pt x="11" y="400"/>
                </a:lnTo>
                <a:lnTo>
                  <a:pt x="11" y="390"/>
                </a:lnTo>
                <a:lnTo>
                  <a:pt x="10" y="386"/>
                </a:lnTo>
                <a:lnTo>
                  <a:pt x="10" y="376"/>
                </a:lnTo>
                <a:lnTo>
                  <a:pt x="9" y="367"/>
                </a:lnTo>
                <a:lnTo>
                  <a:pt x="8" y="362"/>
                </a:lnTo>
                <a:lnTo>
                  <a:pt x="8" y="356"/>
                </a:lnTo>
                <a:lnTo>
                  <a:pt x="8" y="356"/>
                </a:lnTo>
                <a:lnTo>
                  <a:pt x="10" y="347"/>
                </a:lnTo>
                <a:lnTo>
                  <a:pt x="17" y="339"/>
                </a:lnTo>
                <a:lnTo>
                  <a:pt x="20" y="335"/>
                </a:lnTo>
                <a:lnTo>
                  <a:pt x="26" y="335"/>
                </a:lnTo>
                <a:lnTo>
                  <a:pt x="37" y="339"/>
                </a:lnTo>
                <a:lnTo>
                  <a:pt x="46" y="342"/>
                </a:lnTo>
                <a:lnTo>
                  <a:pt x="54" y="345"/>
                </a:lnTo>
                <a:lnTo>
                  <a:pt x="74" y="344"/>
                </a:lnTo>
                <a:lnTo>
                  <a:pt x="85" y="343"/>
                </a:lnTo>
                <a:lnTo>
                  <a:pt x="91" y="343"/>
                </a:lnTo>
                <a:lnTo>
                  <a:pt x="91" y="342"/>
                </a:lnTo>
                <a:lnTo>
                  <a:pt x="100" y="342"/>
                </a:lnTo>
                <a:lnTo>
                  <a:pt x="113" y="341"/>
                </a:lnTo>
                <a:lnTo>
                  <a:pt x="124" y="343"/>
                </a:lnTo>
                <a:lnTo>
                  <a:pt x="134" y="343"/>
                </a:lnTo>
                <a:lnTo>
                  <a:pt x="135" y="343"/>
                </a:lnTo>
                <a:lnTo>
                  <a:pt x="142" y="344"/>
                </a:lnTo>
                <a:lnTo>
                  <a:pt x="156" y="346"/>
                </a:lnTo>
                <a:lnTo>
                  <a:pt x="164" y="349"/>
                </a:lnTo>
                <a:lnTo>
                  <a:pt x="177" y="350"/>
                </a:lnTo>
                <a:lnTo>
                  <a:pt x="187" y="351"/>
                </a:lnTo>
                <a:lnTo>
                  <a:pt x="188" y="351"/>
                </a:lnTo>
                <a:lnTo>
                  <a:pt x="199" y="354"/>
                </a:lnTo>
                <a:lnTo>
                  <a:pt x="214" y="355"/>
                </a:lnTo>
                <a:lnTo>
                  <a:pt x="232" y="350"/>
                </a:lnTo>
                <a:lnTo>
                  <a:pt x="239" y="346"/>
                </a:lnTo>
                <a:lnTo>
                  <a:pt x="253" y="346"/>
                </a:lnTo>
                <a:lnTo>
                  <a:pt x="256" y="347"/>
                </a:lnTo>
                <a:lnTo>
                  <a:pt x="256" y="346"/>
                </a:lnTo>
                <a:lnTo>
                  <a:pt x="267" y="345"/>
                </a:lnTo>
                <a:lnTo>
                  <a:pt x="275" y="340"/>
                </a:lnTo>
                <a:lnTo>
                  <a:pt x="283" y="339"/>
                </a:lnTo>
                <a:lnTo>
                  <a:pt x="291" y="340"/>
                </a:lnTo>
                <a:lnTo>
                  <a:pt x="295" y="345"/>
                </a:lnTo>
                <a:lnTo>
                  <a:pt x="305" y="349"/>
                </a:lnTo>
                <a:lnTo>
                  <a:pt x="312" y="347"/>
                </a:lnTo>
                <a:lnTo>
                  <a:pt x="312" y="345"/>
                </a:lnTo>
                <a:lnTo>
                  <a:pt x="313" y="342"/>
                </a:lnTo>
                <a:lnTo>
                  <a:pt x="317" y="333"/>
                </a:lnTo>
                <a:lnTo>
                  <a:pt x="319" y="326"/>
                </a:lnTo>
                <a:lnTo>
                  <a:pt x="318" y="323"/>
                </a:lnTo>
                <a:lnTo>
                  <a:pt x="322" y="320"/>
                </a:lnTo>
                <a:lnTo>
                  <a:pt x="325" y="319"/>
                </a:lnTo>
                <a:lnTo>
                  <a:pt x="325" y="310"/>
                </a:lnTo>
                <a:lnTo>
                  <a:pt x="327" y="287"/>
                </a:lnTo>
                <a:lnTo>
                  <a:pt x="328" y="273"/>
                </a:lnTo>
                <a:lnTo>
                  <a:pt x="328" y="264"/>
                </a:lnTo>
                <a:lnTo>
                  <a:pt x="325" y="261"/>
                </a:lnTo>
                <a:lnTo>
                  <a:pt x="322" y="256"/>
                </a:lnTo>
                <a:lnTo>
                  <a:pt x="320" y="245"/>
                </a:lnTo>
                <a:lnTo>
                  <a:pt x="314" y="234"/>
                </a:lnTo>
                <a:lnTo>
                  <a:pt x="313" y="222"/>
                </a:lnTo>
                <a:lnTo>
                  <a:pt x="310" y="216"/>
                </a:lnTo>
                <a:lnTo>
                  <a:pt x="306" y="204"/>
                </a:lnTo>
                <a:lnTo>
                  <a:pt x="303" y="198"/>
                </a:lnTo>
                <a:lnTo>
                  <a:pt x="302" y="193"/>
                </a:lnTo>
                <a:lnTo>
                  <a:pt x="302" y="192"/>
                </a:lnTo>
                <a:lnTo>
                  <a:pt x="299" y="184"/>
                </a:lnTo>
                <a:lnTo>
                  <a:pt x="296" y="176"/>
                </a:lnTo>
                <a:lnTo>
                  <a:pt x="296" y="174"/>
                </a:lnTo>
                <a:lnTo>
                  <a:pt x="296" y="171"/>
                </a:lnTo>
                <a:lnTo>
                  <a:pt x="296" y="170"/>
                </a:lnTo>
                <a:lnTo>
                  <a:pt x="296" y="168"/>
                </a:lnTo>
                <a:lnTo>
                  <a:pt x="296" y="167"/>
                </a:lnTo>
                <a:lnTo>
                  <a:pt x="297" y="162"/>
                </a:lnTo>
                <a:lnTo>
                  <a:pt x="307" y="151"/>
                </a:lnTo>
                <a:lnTo>
                  <a:pt x="313" y="145"/>
                </a:lnTo>
                <a:lnTo>
                  <a:pt x="315" y="140"/>
                </a:lnTo>
                <a:lnTo>
                  <a:pt x="322" y="134"/>
                </a:lnTo>
                <a:lnTo>
                  <a:pt x="330" y="129"/>
                </a:lnTo>
                <a:lnTo>
                  <a:pt x="338" y="126"/>
                </a:lnTo>
                <a:lnTo>
                  <a:pt x="346" y="124"/>
                </a:lnTo>
                <a:lnTo>
                  <a:pt x="355" y="127"/>
                </a:lnTo>
                <a:lnTo>
                  <a:pt x="361" y="133"/>
                </a:lnTo>
                <a:lnTo>
                  <a:pt x="371" y="139"/>
                </a:lnTo>
                <a:lnTo>
                  <a:pt x="378" y="145"/>
                </a:lnTo>
                <a:lnTo>
                  <a:pt x="389" y="151"/>
                </a:lnTo>
                <a:lnTo>
                  <a:pt x="400" y="155"/>
                </a:lnTo>
                <a:lnTo>
                  <a:pt x="406" y="156"/>
                </a:lnTo>
                <a:lnTo>
                  <a:pt x="414" y="158"/>
                </a:lnTo>
                <a:lnTo>
                  <a:pt x="420" y="162"/>
                </a:lnTo>
                <a:lnTo>
                  <a:pt x="427" y="165"/>
                </a:lnTo>
                <a:lnTo>
                  <a:pt x="433" y="162"/>
                </a:lnTo>
                <a:lnTo>
                  <a:pt x="436" y="159"/>
                </a:lnTo>
                <a:lnTo>
                  <a:pt x="437" y="158"/>
                </a:lnTo>
                <a:lnTo>
                  <a:pt x="432" y="145"/>
                </a:lnTo>
                <a:lnTo>
                  <a:pt x="429" y="135"/>
                </a:lnTo>
                <a:lnTo>
                  <a:pt x="426" y="126"/>
                </a:lnTo>
                <a:lnTo>
                  <a:pt x="423" y="111"/>
                </a:lnTo>
                <a:lnTo>
                  <a:pt x="421" y="103"/>
                </a:lnTo>
                <a:lnTo>
                  <a:pt x="421" y="99"/>
                </a:lnTo>
                <a:lnTo>
                  <a:pt x="426" y="90"/>
                </a:lnTo>
                <a:lnTo>
                  <a:pt x="429" y="75"/>
                </a:lnTo>
                <a:lnTo>
                  <a:pt x="429" y="65"/>
                </a:lnTo>
                <a:lnTo>
                  <a:pt x="427" y="59"/>
                </a:lnTo>
                <a:lnTo>
                  <a:pt x="430" y="54"/>
                </a:lnTo>
                <a:lnTo>
                  <a:pt x="435" y="51"/>
                </a:lnTo>
                <a:lnTo>
                  <a:pt x="448" y="46"/>
                </a:lnTo>
                <a:lnTo>
                  <a:pt x="459" y="39"/>
                </a:lnTo>
                <a:lnTo>
                  <a:pt x="471" y="34"/>
                </a:lnTo>
                <a:lnTo>
                  <a:pt x="478" y="33"/>
                </a:lnTo>
                <a:lnTo>
                  <a:pt x="484" y="35"/>
                </a:lnTo>
                <a:lnTo>
                  <a:pt x="493" y="36"/>
                </a:lnTo>
                <a:lnTo>
                  <a:pt x="498" y="40"/>
                </a:lnTo>
                <a:lnTo>
                  <a:pt x="505" y="45"/>
                </a:lnTo>
                <a:lnTo>
                  <a:pt x="515" y="51"/>
                </a:lnTo>
                <a:lnTo>
                  <a:pt x="519" y="50"/>
                </a:lnTo>
                <a:lnTo>
                  <a:pt x="519" y="45"/>
                </a:lnTo>
                <a:lnTo>
                  <a:pt x="521" y="34"/>
                </a:lnTo>
                <a:lnTo>
                  <a:pt x="521" y="30"/>
                </a:lnTo>
                <a:lnTo>
                  <a:pt x="521" y="29"/>
                </a:lnTo>
                <a:lnTo>
                  <a:pt x="521" y="27"/>
                </a:lnTo>
                <a:lnTo>
                  <a:pt x="520" y="23"/>
                </a:lnTo>
                <a:lnTo>
                  <a:pt x="521" y="14"/>
                </a:lnTo>
                <a:lnTo>
                  <a:pt x="521" y="11"/>
                </a:lnTo>
                <a:lnTo>
                  <a:pt x="521" y="7"/>
                </a:lnTo>
                <a:lnTo>
                  <a:pt x="522" y="3"/>
                </a:lnTo>
                <a:lnTo>
                  <a:pt x="525" y="1"/>
                </a:lnTo>
                <a:lnTo>
                  <a:pt x="530" y="1"/>
                </a:lnTo>
                <a:lnTo>
                  <a:pt x="532" y="0"/>
                </a:lnTo>
                <a:lnTo>
                  <a:pt x="537" y="1"/>
                </a:lnTo>
                <a:lnTo>
                  <a:pt x="539" y="1"/>
                </a:lnTo>
                <a:lnTo>
                  <a:pt x="542" y="1"/>
                </a:lnTo>
                <a:lnTo>
                  <a:pt x="543" y="0"/>
                </a:lnTo>
                <a:lnTo>
                  <a:pt x="548" y="1"/>
                </a:lnTo>
                <a:lnTo>
                  <a:pt x="555" y="2"/>
                </a:lnTo>
                <a:lnTo>
                  <a:pt x="558" y="2"/>
                </a:lnTo>
                <a:lnTo>
                  <a:pt x="560" y="2"/>
                </a:lnTo>
                <a:lnTo>
                  <a:pt x="565" y="3"/>
                </a:lnTo>
                <a:lnTo>
                  <a:pt x="569" y="5"/>
                </a:lnTo>
                <a:lnTo>
                  <a:pt x="573" y="8"/>
                </a:lnTo>
                <a:lnTo>
                  <a:pt x="576" y="11"/>
                </a:lnTo>
                <a:lnTo>
                  <a:pt x="578" y="13"/>
                </a:lnTo>
                <a:lnTo>
                  <a:pt x="584" y="13"/>
                </a:lnTo>
                <a:lnTo>
                  <a:pt x="588" y="17"/>
                </a:lnTo>
                <a:lnTo>
                  <a:pt x="594" y="19"/>
                </a:lnTo>
                <a:lnTo>
                  <a:pt x="603" y="24"/>
                </a:lnTo>
                <a:lnTo>
                  <a:pt x="606" y="27"/>
                </a:lnTo>
                <a:lnTo>
                  <a:pt x="611" y="29"/>
                </a:lnTo>
                <a:lnTo>
                  <a:pt x="616" y="30"/>
                </a:lnTo>
                <a:lnTo>
                  <a:pt x="622" y="30"/>
                </a:lnTo>
                <a:lnTo>
                  <a:pt x="628" y="32"/>
                </a:lnTo>
                <a:lnTo>
                  <a:pt x="636" y="32"/>
                </a:lnTo>
                <a:lnTo>
                  <a:pt x="642" y="32"/>
                </a:lnTo>
                <a:lnTo>
                  <a:pt x="648" y="33"/>
                </a:lnTo>
                <a:lnTo>
                  <a:pt x="651" y="34"/>
                </a:lnTo>
                <a:lnTo>
                  <a:pt x="657" y="36"/>
                </a:lnTo>
                <a:lnTo>
                  <a:pt x="663" y="36"/>
                </a:lnTo>
                <a:lnTo>
                  <a:pt x="666" y="34"/>
                </a:lnTo>
                <a:lnTo>
                  <a:pt x="670" y="34"/>
                </a:lnTo>
                <a:lnTo>
                  <a:pt x="675" y="32"/>
                </a:lnTo>
                <a:lnTo>
                  <a:pt x="677" y="32"/>
                </a:lnTo>
                <a:lnTo>
                  <a:pt x="678" y="31"/>
                </a:lnTo>
                <a:lnTo>
                  <a:pt x="680" y="30"/>
                </a:lnTo>
                <a:lnTo>
                  <a:pt x="681" y="30"/>
                </a:lnTo>
                <a:lnTo>
                  <a:pt x="686" y="29"/>
                </a:lnTo>
                <a:lnTo>
                  <a:pt x="692" y="23"/>
                </a:lnTo>
                <a:lnTo>
                  <a:pt x="697" y="21"/>
                </a:lnTo>
                <a:lnTo>
                  <a:pt x="703" y="18"/>
                </a:lnTo>
                <a:lnTo>
                  <a:pt x="710" y="16"/>
                </a:lnTo>
                <a:lnTo>
                  <a:pt x="713" y="12"/>
                </a:lnTo>
                <a:lnTo>
                  <a:pt x="720" y="9"/>
                </a:lnTo>
                <a:lnTo>
                  <a:pt x="725" y="1"/>
                </a:lnTo>
                <a:lnTo>
                  <a:pt x="726" y="4"/>
                </a:lnTo>
                <a:lnTo>
                  <a:pt x="730" y="11"/>
                </a:lnTo>
                <a:lnTo>
                  <a:pt x="733" y="18"/>
                </a:lnTo>
                <a:lnTo>
                  <a:pt x="734" y="20"/>
                </a:lnTo>
                <a:lnTo>
                  <a:pt x="741" y="25"/>
                </a:lnTo>
                <a:lnTo>
                  <a:pt x="748" y="31"/>
                </a:lnTo>
                <a:lnTo>
                  <a:pt x="755" y="37"/>
                </a:lnTo>
                <a:lnTo>
                  <a:pt x="761" y="43"/>
                </a:lnTo>
                <a:lnTo>
                  <a:pt x="768" y="49"/>
                </a:lnTo>
                <a:lnTo>
                  <a:pt x="775" y="54"/>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0C289CF8-1B5F-49FA-AE6C-30114E452963}"/>
              </a:ext>
            </a:extLst>
          </p:cNvPr>
          <p:cNvSpPr>
            <a:spLocks/>
          </p:cNvSpPr>
          <p:nvPr/>
        </p:nvSpPr>
        <p:spPr bwMode="auto">
          <a:xfrm>
            <a:off x="3492829" y="1194171"/>
            <a:ext cx="1238562" cy="1245754"/>
          </a:xfrm>
          <a:custGeom>
            <a:avLst/>
            <a:gdLst>
              <a:gd name="T0" fmla="*/ 461 w 861"/>
              <a:gd name="T1" fmla="*/ 11 h 866"/>
              <a:gd name="T2" fmla="*/ 518 w 861"/>
              <a:gd name="T3" fmla="*/ 35 h 866"/>
              <a:gd name="T4" fmla="*/ 553 w 861"/>
              <a:gd name="T5" fmla="*/ 53 h 866"/>
              <a:gd name="T6" fmla="*/ 579 w 861"/>
              <a:gd name="T7" fmla="*/ 78 h 866"/>
              <a:gd name="T8" fmla="*/ 610 w 861"/>
              <a:gd name="T9" fmla="*/ 104 h 866"/>
              <a:gd name="T10" fmla="*/ 647 w 861"/>
              <a:gd name="T11" fmla="*/ 105 h 866"/>
              <a:gd name="T12" fmla="*/ 683 w 861"/>
              <a:gd name="T13" fmla="*/ 124 h 866"/>
              <a:gd name="T14" fmla="*/ 706 w 861"/>
              <a:gd name="T15" fmla="*/ 153 h 866"/>
              <a:gd name="T16" fmla="*/ 793 w 861"/>
              <a:gd name="T17" fmla="*/ 185 h 866"/>
              <a:gd name="T18" fmla="*/ 859 w 861"/>
              <a:gd name="T19" fmla="*/ 199 h 866"/>
              <a:gd name="T20" fmla="*/ 833 w 861"/>
              <a:gd name="T21" fmla="*/ 210 h 866"/>
              <a:gd name="T22" fmla="*/ 821 w 861"/>
              <a:gd name="T23" fmla="*/ 240 h 866"/>
              <a:gd name="T24" fmla="*/ 783 w 861"/>
              <a:gd name="T25" fmla="*/ 255 h 866"/>
              <a:gd name="T26" fmla="*/ 740 w 861"/>
              <a:gd name="T27" fmla="*/ 257 h 866"/>
              <a:gd name="T28" fmla="*/ 688 w 861"/>
              <a:gd name="T29" fmla="*/ 239 h 866"/>
              <a:gd name="T30" fmla="*/ 668 w 861"/>
              <a:gd name="T31" fmla="*/ 205 h 866"/>
              <a:gd name="T32" fmla="*/ 617 w 861"/>
              <a:gd name="T33" fmla="*/ 207 h 866"/>
              <a:gd name="T34" fmla="*/ 570 w 861"/>
              <a:gd name="T35" fmla="*/ 199 h 866"/>
              <a:gd name="T36" fmla="*/ 529 w 861"/>
              <a:gd name="T37" fmla="*/ 201 h 866"/>
              <a:gd name="T38" fmla="*/ 518 w 861"/>
              <a:gd name="T39" fmla="*/ 232 h 866"/>
              <a:gd name="T40" fmla="*/ 509 w 861"/>
              <a:gd name="T41" fmla="*/ 270 h 866"/>
              <a:gd name="T42" fmla="*/ 549 w 861"/>
              <a:gd name="T43" fmla="*/ 280 h 866"/>
              <a:gd name="T44" fmla="*/ 546 w 861"/>
              <a:gd name="T45" fmla="*/ 300 h 866"/>
              <a:gd name="T46" fmla="*/ 524 w 861"/>
              <a:gd name="T47" fmla="*/ 335 h 866"/>
              <a:gd name="T48" fmla="*/ 490 w 861"/>
              <a:gd name="T49" fmla="*/ 372 h 866"/>
              <a:gd name="T50" fmla="*/ 433 w 861"/>
              <a:gd name="T51" fmla="*/ 390 h 866"/>
              <a:gd name="T52" fmla="*/ 389 w 861"/>
              <a:gd name="T53" fmla="*/ 412 h 866"/>
              <a:gd name="T54" fmla="*/ 383 w 861"/>
              <a:gd name="T55" fmla="*/ 466 h 866"/>
              <a:gd name="T56" fmla="*/ 388 w 861"/>
              <a:gd name="T57" fmla="*/ 515 h 866"/>
              <a:gd name="T58" fmla="*/ 389 w 861"/>
              <a:gd name="T59" fmla="*/ 568 h 866"/>
              <a:gd name="T60" fmla="*/ 415 w 861"/>
              <a:gd name="T61" fmla="*/ 655 h 866"/>
              <a:gd name="T62" fmla="*/ 344 w 861"/>
              <a:gd name="T63" fmla="*/ 691 h 866"/>
              <a:gd name="T64" fmla="*/ 344 w 861"/>
              <a:gd name="T65" fmla="*/ 764 h 866"/>
              <a:gd name="T66" fmla="*/ 341 w 861"/>
              <a:gd name="T67" fmla="*/ 797 h 866"/>
              <a:gd name="T68" fmla="*/ 290 w 861"/>
              <a:gd name="T69" fmla="*/ 793 h 866"/>
              <a:gd name="T70" fmla="*/ 251 w 861"/>
              <a:gd name="T71" fmla="*/ 765 h 866"/>
              <a:gd name="T72" fmla="*/ 212 w 861"/>
              <a:gd name="T73" fmla="*/ 774 h 866"/>
              <a:gd name="T74" fmla="*/ 187 w 861"/>
              <a:gd name="T75" fmla="*/ 811 h 866"/>
              <a:gd name="T76" fmla="*/ 139 w 861"/>
              <a:gd name="T77" fmla="*/ 808 h 866"/>
              <a:gd name="T78" fmla="*/ 151 w 861"/>
              <a:gd name="T79" fmla="*/ 843 h 866"/>
              <a:gd name="T80" fmla="*/ 113 w 861"/>
              <a:gd name="T81" fmla="*/ 863 h 866"/>
              <a:gd name="T82" fmla="*/ 72 w 861"/>
              <a:gd name="T83" fmla="*/ 831 h 866"/>
              <a:gd name="T84" fmla="*/ 57 w 861"/>
              <a:gd name="T85" fmla="*/ 810 h 866"/>
              <a:gd name="T86" fmla="*/ 49 w 861"/>
              <a:gd name="T87" fmla="*/ 781 h 866"/>
              <a:gd name="T88" fmla="*/ 14 w 861"/>
              <a:gd name="T89" fmla="*/ 757 h 866"/>
              <a:gd name="T90" fmla="*/ 20 w 861"/>
              <a:gd name="T91" fmla="*/ 703 h 866"/>
              <a:gd name="T92" fmla="*/ 15 w 861"/>
              <a:gd name="T93" fmla="*/ 633 h 866"/>
              <a:gd name="T94" fmla="*/ 49 w 861"/>
              <a:gd name="T95" fmla="*/ 601 h 866"/>
              <a:gd name="T96" fmla="*/ 87 w 861"/>
              <a:gd name="T97" fmla="*/ 600 h 866"/>
              <a:gd name="T98" fmla="*/ 115 w 861"/>
              <a:gd name="T99" fmla="*/ 569 h 866"/>
              <a:gd name="T100" fmla="*/ 150 w 861"/>
              <a:gd name="T101" fmla="*/ 550 h 866"/>
              <a:gd name="T102" fmla="*/ 103 w 861"/>
              <a:gd name="T103" fmla="*/ 514 h 866"/>
              <a:gd name="T104" fmla="*/ 114 w 861"/>
              <a:gd name="T105" fmla="*/ 476 h 866"/>
              <a:gd name="T106" fmla="*/ 104 w 861"/>
              <a:gd name="T107" fmla="*/ 423 h 866"/>
              <a:gd name="T108" fmla="*/ 92 w 861"/>
              <a:gd name="T109" fmla="*/ 382 h 866"/>
              <a:gd name="T110" fmla="*/ 81 w 861"/>
              <a:gd name="T111" fmla="*/ 332 h 866"/>
              <a:gd name="T112" fmla="*/ 77 w 861"/>
              <a:gd name="T113" fmla="*/ 281 h 866"/>
              <a:gd name="T114" fmla="*/ 72 w 861"/>
              <a:gd name="T115" fmla="*/ 242 h 866"/>
              <a:gd name="T116" fmla="*/ 70 w 861"/>
              <a:gd name="T117" fmla="*/ 189 h 866"/>
              <a:gd name="T118" fmla="*/ 82 w 861"/>
              <a:gd name="T119" fmla="*/ 140 h 866"/>
              <a:gd name="T120" fmla="*/ 178 w 861"/>
              <a:gd name="T121" fmla="*/ 94 h 866"/>
              <a:gd name="T122" fmla="*/ 307 w 861"/>
              <a:gd name="T123" fmla="*/ 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866">
                <a:moveTo>
                  <a:pt x="343" y="20"/>
                </a:moveTo>
                <a:lnTo>
                  <a:pt x="350" y="16"/>
                </a:lnTo>
                <a:lnTo>
                  <a:pt x="357" y="11"/>
                </a:lnTo>
                <a:lnTo>
                  <a:pt x="365" y="8"/>
                </a:lnTo>
                <a:lnTo>
                  <a:pt x="372" y="4"/>
                </a:lnTo>
                <a:lnTo>
                  <a:pt x="378" y="0"/>
                </a:lnTo>
                <a:lnTo>
                  <a:pt x="384" y="1"/>
                </a:lnTo>
                <a:lnTo>
                  <a:pt x="384" y="1"/>
                </a:lnTo>
                <a:lnTo>
                  <a:pt x="391" y="2"/>
                </a:lnTo>
                <a:lnTo>
                  <a:pt x="398" y="3"/>
                </a:lnTo>
                <a:lnTo>
                  <a:pt x="406" y="4"/>
                </a:lnTo>
                <a:lnTo>
                  <a:pt x="412" y="5"/>
                </a:lnTo>
                <a:lnTo>
                  <a:pt x="419" y="5"/>
                </a:lnTo>
                <a:lnTo>
                  <a:pt x="426" y="7"/>
                </a:lnTo>
                <a:lnTo>
                  <a:pt x="433" y="8"/>
                </a:lnTo>
                <a:lnTo>
                  <a:pt x="440" y="9"/>
                </a:lnTo>
                <a:lnTo>
                  <a:pt x="446" y="10"/>
                </a:lnTo>
                <a:lnTo>
                  <a:pt x="450" y="11"/>
                </a:lnTo>
                <a:lnTo>
                  <a:pt x="453" y="11"/>
                </a:lnTo>
                <a:lnTo>
                  <a:pt x="461" y="11"/>
                </a:lnTo>
                <a:lnTo>
                  <a:pt x="467" y="12"/>
                </a:lnTo>
                <a:lnTo>
                  <a:pt x="470" y="13"/>
                </a:lnTo>
                <a:lnTo>
                  <a:pt x="478" y="15"/>
                </a:lnTo>
                <a:lnTo>
                  <a:pt x="484" y="16"/>
                </a:lnTo>
                <a:lnTo>
                  <a:pt x="491" y="17"/>
                </a:lnTo>
                <a:lnTo>
                  <a:pt x="498" y="19"/>
                </a:lnTo>
                <a:lnTo>
                  <a:pt x="498" y="20"/>
                </a:lnTo>
                <a:lnTo>
                  <a:pt x="499" y="22"/>
                </a:lnTo>
                <a:lnTo>
                  <a:pt x="501" y="22"/>
                </a:lnTo>
                <a:lnTo>
                  <a:pt x="501" y="24"/>
                </a:lnTo>
                <a:lnTo>
                  <a:pt x="502" y="26"/>
                </a:lnTo>
                <a:lnTo>
                  <a:pt x="504" y="27"/>
                </a:lnTo>
                <a:lnTo>
                  <a:pt x="506" y="28"/>
                </a:lnTo>
                <a:lnTo>
                  <a:pt x="507" y="29"/>
                </a:lnTo>
                <a:lnTo>
                  <a:pt x="509" y="30"/>
                </a:lnTo>
                <a:lnTo>
                  <a:pt x="511" y="31"/>
                </a:lnTo>
                <a:lnTo>
                  <a:pt x="512" y="33"/>
                </a:lnTo>
                <a:lnTo>
                  <a:pt x="514" y="33"/>
                </a:lnTo>
                <a:lnTo>
                  <a:pt x="516" y="34"/>
                </a:lnTo>
                <a:lnTo>
                  <a:pt x="518" y="35"/>
                </a:lnTo>
                <a:lnTo>
                  <a:pt x="520" y="36"/>
                </a:lnTo>
                <a:lnTo>
                  <a:pt x="523" y="37"/>
                </a:lnTo>
                <a:lnTo>
                  <a:pt x="524" y="37"/>
                </a:lnTo>
                <a:lnTo>
                  <a:pt x="527" y="38"/>
                </a:lnTo>
                <a:lnTo>
                  <a:pt x="529" y="39"/>
                </a:lnTo>
                <a:lnTo>
                  <a:pt x="529" y="40"/>
                </a:lnTo>
                <a:lnTo>
                  <a:pt x="531" y="42"/>
                </a:lnTo>
                <a:lnTo>
                  <a:pt x="532" y="44"/>
                </a:lnTo>
                <a:lnTo>
                  <a:pt x="534" y="44"/>
                </a:lnTo>
                <a:lnTo>
                  <a:pt x="535" y="46"/>
                </a:lnTo>
                <a:lnTo>
                  <a:pt x="535" y="48"/>
                </a:lnTo>
                <a:lnTo>
                  <a:pt x="537" y="49"/>
                </a:lnTo>
                <a:lnTo>
                  <a:pt x="539" y="50"/>
                </a:lnTo>
                <a:lnTo>
                  <a:pt x="540" y="51"/>
                </a:lnTo>
                <a:lnTo>
                  <a:pt x="542" y="52"/>
                </a:lnTo>
                <a:lnTo>
                  <a:pt x="545" y="53"/>
                </a:lnTo>
                <a:lnTo>
                  <a:pt x="547" y="53"/>
                </a:lnTo>
                <a:lnTo>
                  <a:pt x="549" y="53"/>
                </a:lnTo>
                <a:lnTo>
                  <a:pt x="551" y="53"/>
                </a:lnTo>
                <a:lnTo>
                  <a:pt x="553" y="53"/>
                </a:lnTo>
                <a:lnTo>
                  <a:pt x="556" y="54"/>
                </a:lnTo>
                <a:lnTo>
                  <a:pt x="557" y="55"/>
                </a:lnTo>
                <a:lnTo>
                  <a:pt x="558" y="56"/>
                </a:lnTo>
                <a:lnTo>
                  <a:pt x="560" y="58"/>
                </a:lnTo>
                <a:lnTo>
                  <a:pt x="562" y="59"/>
                </a:lnTo>
                <a:lnTo>
                  <a:pt x="562" y="60"/>
                </a:lnTo>
                <a:lnTo>
                  <a:pt x="563" y="62"/>
                </a:lnTo>
                <a:lnTo>
                  <a:pt x="565" y="63"/>
                </a:lnTo>
                <a:lnTo>
                  <a:pt x="566" y="65"/>
                </a:lnTo>
                <a:lnTo>
                  <a:pt x="567" y="66"/>
                </a:lnTo>
                <a:lnTo>
                  <a:pt x="568" y="67"/>
                </a:lnTo>
                <a:lnTo>
                  <a:pt x="568" y="68"/>
                </a:lnTo>
                <a:lnTo>
                  <a:pt x="570" y="70"/>
                </a:lnTo>
                <a:lnTo>
                  <a:pt x="571" y="71"/>
                </a:lnTo>
                <a:lnTo>
                  <a:pt x="573" y="72"/>
                </a:lnTo>
                <a:lnTo>
                  <a:pt x="574" y="73"/>
                </a:lnTo>
                <a:lnTo>
                  <a:pt x="575" y="75"/>
                </a:lnTo>
                <a:lnTo>
                  <a:pt x="577" y="76"/>
                </a:lnTo>
                <a:lnTo>
                  <a:pt x="579" y="77"/>
                </a:lnTo>
                <a:lnTo>
                  <a:pt x="579" y="78"/>
                </a:lnTo>
                <a:lnTo>
                  <a:pt x="582" y="79"/>
                </a:lnTo>
                <a:lnTo>
                  <a:pt x="584" y="81"/>
                </a:lnTo>
                <a:lnTo>
                  <a:pt x="585" y="82"/>
                </a:lnTo>
                <a:lnTo>
                  <a:pt x="586" y="83"/>
                </a:lnTo>
                <a:lnTo>
                  <a:pt x="588" y="84"/>
                </a:lnTo>
                <a:lnTo>
                  <a:pt x="590" y="86"/>
                </a:lnTo>
                <a:lnTo>
                  <a:pt x="591" y="87"/>
                </a:lnTo>
                <a:lnTo>
                  <a:pt x="592" y="88"/>
                </a:lnTo>
                <a:lnTo>
                  <a:pt x="594" y="89"/>
                </a:lnTo>
                <a:lnTo>
                  <a:pt x="596" y="90"/>
                </a:lnTo>
                <a:lnTo>
                  <a:pt x="596" y="92"/>
                </a:lnTo>
                <a:lnTo>
                  <a:pt x="598" y="94"/>
                </a:lnTo>
                <a:lnTo>
                  <a:pt x="600" y="94"/>
                </a:lnTo>
                <a:lnTo>
                  <a:pt x="601" y="96"/>
                </a:lnTo>
                <a:lnTo>
                  <a:pt x="602" y="97"/>
                </a:lnTo>
                <a:lnTo>
                  <a:pt x="604" y="99"/>
                </a:lnTo>
                <a:lnTo>
                  <a:pt x="606" y="99"/>
                </a:lnTo>
                <a:lnTo>
                  <a:pt x="607" y="101"/>
                </a:lnTo>
                <a:lnTo>
                  <a:pt x="608" y="102"/>
                </a:lnTo>
                <a:lnTo>
                  <a:pt x="610" y="104"/>
                </a:lnTo>
                <a:lnTo>
                  <a:pt x="612" y="105"/>
                </a:lnTo>
                <a:lnTo>
                  <a:pt x="613" y="106"/>
                </a:lnTo>
                <a:lnTo>
                  <a:pt x="614" y="107"/>
                </a:lnTo>
                <a:lnTo>
                  <a:pt x="616" y="109"/>
                </a:lnTo>
                <a:lnTo>
                  <a:pt x="617" y="110"/>
                </a:lnTo>
                <a:lnTo>
                  <a:pt x="618" y="111"/>
                </a:lnTo>
                <a:lnTo>
                  <a:pt x="619" y="113"/>
                </a:lnTo>
                <a:lnTo>
                  <a:pt x="623" y="110"/>
                </a:lnTo>
                <a:lnTo>
                  <a:pt x="626" y="107"/>
                </a:lnTo>
                <a:lnTo>
                  <a:pt x="628" y="107"/>
                </a:lnTo>
                <a:lnTo>
                  <a:pt x="630" y="106"/>
                </a:lnTo>
                <a:lnTo>
                  <a:pt x="632" y="105"/>
                </a:lnTo>
                <a:lnTo>
                  <a:pt x="635" y="105"/>
                </a:lnTo>
                <a:lnTo>
                  <a:pt x="637" y="105"/>
                </a:lnTo>
                <a:lnTo>
                  <a:pt x="639" y="105"/>
                </a:lnTo>
                <a:lnTo>
                  <a:pt x="640" y="105"/>
                </a:lnTo>
                <a:lnTo>
                  <a:pt x="642" y="105"/>
                </a:lnTo>
                <a:lnTo>
                  <a:pt x="645" y="105"/>
                </a:lnTo>
                <a:lnTo>
                  <a:pt x="646" y="105"/>
                </a:lnTo>
                <a:lnTo>
                  <a:pt x="647" y="105"/>
                </a:lnTo>
                <a:lnTo>
                  <a:pt x="650" y="105"/>
                </a:lnTo>
                <a:lnTo>
                  <a:pt x="652" y="105"/>
                </a:lnTo>
                <a:lnTo>
                  <a:pt x="655" y="106"/>
                </a:lnTo>
                <a:lnTo>
                  <a:pt x="656" y="106"/>
                </a:lnTo>
                <a:lnTo>
                  <a:pt x="658" y="107"/>
                </a:lnTo>
                <a:lnTo>
                  <a:pt x="660" y="108"/>
                </a:lnTo>
                <a:lnTo>
                  <a:pt x="663" y="109"/>
                </a:lnTo>
                <a:lnTo>
                  <a:pt x="664" y="110"/>
                </a:lnTo>
                <a:lnTo>
                  <a:pt x="665" y="111"/>
                </a:lnTo>
                <a:lnTo>
                  <a:pt x="667" y="112"/>
                </a:lnTo>
                <a:lnTo>
                  <a:pt x="669" y="113"/>
                </a:lnTo>
                <a:lnTo>
                  <a:pt x="670" y="114"/>
                </a:lnTo>
                <a:lnTo>
                  <a:pt x="672" y="116"/>
                </a:lnTo>
                <a:lnTo>
                  <a:pt x="674" y="117"/>
                </a:lnTo>
                <a:lnTo>
                  <a:pt x="675" y="118"/>
                </a:lnTo>
                <a:lnTo>
                  <a:pt x="676" y="119"/>
                </a:lnTo>
                <a:lnTo>
                  <a:pt x="678" y="120"/>
                </a:lnTo>
                <a:lnTo>
                  <a:pt x="680" y="121"/>
                </a:lnTo>
                <a:lnTo>
                  <a:pt x="681" y="122"/>
                </a:lnTo>
                <a:lnTo>
                  <a:pt x="683" y="124"/>
                </a:lnTo>
                <a:lnTo>
                  <a:pt x="685" y="125"/>
                </a:lnTo>
                <a:lnTo>
                  <a:pt x="686" y="126"/>
                </a:lnTo>
                <a:lnTo>
                  <a:pt x="688" y="127"/>
                </a:lnTo>
                <a:lnTo>
                  <a:pt x="689" y="128"/>
                </a:lnTo>
                <a:lnTo>
                  <a:pt x="691" y="129"/>
                </a:lnTo>
                <a:lnTo>
                  <a:pt x="692" y="131"/>
                </a:lnTo>
                <a:lnTo>
                  <a:pt x="693" y="132"/>
                </a:lnTo>
                <a:lnTo>
                  <a:pt x="695" y="134"/>
                </a:lnTo>
                <a:lnTo>
                  <a:pt x="697" y="135"/>
                </a:lnTo>
                <a:lnTo>
                  <a:pt x="697" y="137"/>
                </a:lnTo>
                <a:lnTo>
                  <a:pt x="697" y="138"/>
                </a:lnTo>
                <a:lnTo>
                  <a:pt x="698" y="138"/>
                </a:lnTo>
                <a:lnTo>
                  <a:pt x="699" y="140"/>
                </a:lnTo>
                <a:lnTo>
                  <a:pt x="700" y="142"/>
                </a:lnTo>
                <a:lnTo>
                  <a:pt x="701" y="144"/>
                </a:lnTo>
                <a:lnTo>
                  <a:pt x="702" y="146"/>
                </a:lnTo>
                <a:lnTo>
                  <a:pt x="702" y="148"/>
                </a:lnTo>
                <a:lnTo>
                  <a:pt x="704" y="149"/>
                </a:lnTo>
                <a:lnTo>
                  <a:pt x="705" y="151"/>
                </a:lnTo>
                <a:lnTo>
                  <a:pt x="706" y="153"/>
                </a:lnTo>
                <a:lnTo>
                  <a:pt x="707" y="155"/>
                </a:lnTo>
                <a:lnTo>
                  <a:pt x="708" y="156"/>
                </a:lnTo>
                <a:lnTo>
                  <a:pt x="708" y="158"/>
                </a:lnTo>
                <a:lnTo>
                  <a:pt x="709" y="160"/>
                </a:lnTo>
                <a:lnTo>
                  <a:pt x="710" y="160"/>
                </a:lnTo>
                <a:lnTo>
                  <a:pt x="715" y="161"/>
                </a:lnTo>
                <a:lnTo>
                  <a:pt x="721" y="163"/>
                </a:lnTo>
                <a:lnTo>
                  <a:pt x="726" y="165"/>
                </a:lnTo>
                <a:lnTo>
                  <a:pt x="732" y="166"/>
                </a:lnTo>
                <a:lnTo>
                  <a:pt x="737" y="168"/>
                </a:lnTo>
                <a:lnTo>
                  <a:pt x="743" y="170"/>
                </a:lnTo>
                <a:lnTo>
                  <a:pt x="748" y="171"/>
                </a:lnTo>
                <a:lnTo>
                  <a:pt x="754" y="173"/>
                </a:lnTo>
                <a:lnTo>
                  <a:pt x="759" y="175"/>
                </a:lnTo>
                <a:lnTo>
                  <a:pt x="765" y="177"/>
                </a:lnTo>
                <a:lnTo>
                  <a:pt x="770" y="178"/>
                </a:lnTo>
                <a:lnTo>
                  <a:pt x="776" y="180"/>
                </a:lnTo>
                <a:lnTo>
                  <a:pt x="781" y="182"/>
                </a:lnTo>
                <a:lnTo>
                  <a:pt x="787" y="183"/>
                </a:lnTo>
                <a:lnTo>
                  <a:pt x="793" y="185"/>
                </a:lnTo>
                <a:lnTo>
                  <a:pt x="798" y="187"/>
                </a:lnTo>
                <a:lnTo>
                  <a:pt x="803" y="188"/>
                </a:lnTo>
                <a:lnTo>
                  <a:pt x="809" y="190"/>
                </a:lnTo>
                <a:lnTo>
                  <a:pt x="815" y="192"/>
                </a:lnTo>
                <a:lnTo>
                  <a:pt x="820" y="193"/>
                </a:lnTo>
                <a:lnTo>
                  <a:pt x="826" y="195"/>
                </a:lnTo>
                <a:lnTo>
                  <a:pt x="827" y="195"/>
                </a:lnTo>
                <a:lnTo>
                  <a:pt x="831" y="197"/>
                </a:lnTo>
                <a:lnTo>
                  <a:pt x="834" y="198"/>
                </a:lnTo>
                <a:lnTo>
                  <a:pt x="836" y="198"/>
                </a:lnTo>
                <a:lnTo>
                  <a:pt x="838" y="199"/>
                </a:lnTo>
                <a:lnTo>
                  <a:pt x="841" y="199"/>
                </a:lnTo>
                <a:lnTo>
                  <a:pt x="842" y="199"/>
                </a:lnTo>
                <a:lnTo>
                  <a:pt x="843" y="198"/>
                </a:lnTo>
                <a:lnTo>
                  <a:pt x="846" y="198"/>
                </a:lnTo>
                <a:lnTo>
                  <a:pt x="849" y="198"/>
                </a:lnTo>
                <a:lnTo>
                  <a:pt x="852" y="198"/>
                </a:lnTo>
                <a:lnTo>
                  <a:pt x="854" y="198"/>
                </a:lnTo>
                <a:lnTo>
                  <a:pt x="857" y="198"/>
                </a:lnTo>
                <a:lnTo>
                  <a:pt x="859" y="199"/>
                </a:lnTo>
                <a:lnTo>
                  <a:pt x="861" y="199"/>
                </a:lnTo>
                <a:lnTo>
                  <a:pt x="861" y="208"/>
                </a:lnTo>
                <a:lnTo>
                  <a:pt x="860" y="209"/>
                </a:lnTo>
                <a:lnTo>
                  <a:pt x="859" y="210"/>
                </a:lnTo>
                <a:lnTo>
                  <a:pt x="858" y="210"/>
                </a:lnTo>
                <a:lnTo>
                  <a:pt x="856" y="210"/>
                </a:lnTo>
                <a:lnTo>
                  <a:pt x="854" y="210"/>
                </a:lnTo>
                <a:lnTo>
                  <a:pt x="852" y="210"/>
                </a:lnTo>
                <a:lnTo>
                  <a:pt x="851" y="210"/>
                </a:lnTo>
                <a:lnTo>
                  <a:pt x="848" y="210"/>
                </a:lnTo>
                <a:lnTo>
                  <a:pt x="847" y="210"/>
                </a:lnTo>
                <a:lnTo>
                  <a:pt x="846" y="210"/>
                </a:lnTo>
                <a:lnTo>
                  <a:pt x="844" y="209"/>
                </a:lnTo>
                <a:lnTo>
                  <a:pt x="842" y="209"/>
                </a:lnTo>
                <a:lnTo>
                  <a:pt x="842" y="209"/>
                </a:lnTo>
                <a:lnTo>
                  <a:pt x="840" y="209"/>
                </a:lnTo>
                <a:lnTo>
                  <a:pt x="838" y="208"/>
                </a:lnTo>
                <a:lnTo>
                  <a:pt x="836" y="209"/>
                </a:lnTo>
                <a:lnTo>
                  <a:pt x="834" y="209"/>
                </a:lnTo>
                <a:lnTo>
                  <a:pt x="833" y="210"/>
                </a:lnTo>
                <a:lnTo>
                  <a:pt x="830" y="212"/>
                </a:lnTo>
                <a:lnTo>
                  <a:pt x="830" y="213"/>
                </a:lnTo>
                <a:lnTo>
                  <a:pt x="829" y="214"/>
                </a:lnTo>
                <a:lnTo>
                  <a:pt x="829" y="216"/>
                </a:lnTo>
                <a:lnTo>
                  <a:pt x="829" y="218"/>
                </a:lnTo>
                <a:lnTo>
                  <a:pt x="829" y="220"/>
                </a:lnTo>
                <a:lnTo>
                  <a:pt x="828" y="221"/>
                </a:lnTo>
                <a:lnTo>
                  <a:pt x="828" y="224"/>
                </a:lnTo>
                <a:lnTo>
                  <a:pt x="826" y="226"/>
                </a:lnTo>
                <a:lnTo>
                  <a:pt x="826" y="227"/>
                </a:lnTo>
                <a:lnTo>
                  <a:pt x="826" y="228"/>
                </a:lnTo>
                <a:lnTo>
                  <a:pt x="826" y="229"/>
                </a:lnTo>
                <a:lnTo>
                  <a:pt x="825" y="231"/>
                </a:lnTo>
                <a:lnTo>
                  <a:pt x="825" y="232"/>
                </a:lnTo>
                <a:lnTo>
                  <a:pt x="825" y="233"/>
                </a:lnTo>
                <a:lnTo>
                  <a:pt x="824" y="234"/>
                </a:lnTo>
                <a:lnTo>
                  <a:pt x="823" y="235"/>
                </a:lnTo>
                <a:lnTo>
                  <a:pt x="821" y="238"/>
                </a:lnTo>
                <a:lnTo>
                  <a:pt x="821" y="238"/>
                </a:lnTo>
                <a:lnTo>
                  <a:pt x="821" y="240"/>
                </a:lnTo>
                <a:lnTo>
                  <a:pt x="820" y="243"/>
                </a:lnTo>
                <a:lnTo>
                  <a:pt x="818" y="244"/>
                </a:lnTo>
                <a:lnTo>
                  <a:pt x="816" y="245"/>
                </a:lnTo>
                <a:lnTo>
                  <a:pt x="814" y="246"/>
                </a:lnTo>
                <a:lnTo>
                  <a:pt x="813" y="247"/>
                </a:lnTo>
                <a:lnTo>
                  <a:pt x="811" y="247"/>
                </a:lnTo>
                <a:lnTo>
                  <a:pt x="809" y="248"/>
                </a:lnTo>
                <a:lnTo>
                  <a:pt x="808" y="248"/>
                </a:lnTo>
                <a:lnTo>
                  <a:pt x="804" y="250"/>
                </a:lnTo>
                <a:lnTo>
                  <a:pt x="803" y="250"/>
                </a:lnTo>
                <a:lnTo>
                  <a:pt x="800" y="251"/>
                </a:lnTo>
                <a:lnTo>
                  <a:pt x="797" y="252"/>
                </a:lnTo>
                <a:lnTo>
                  <a:pt x="797" y="252"/>
                </a:lnTo>
                <a:lnTo>
                  <a:pt x="795" y="253"/>
                </a:lnTo>
                <a:lnTo>
                  <a:pt x="794" y="253"/>
                </a:lnTo>
                <a:lnTo>
                  <a:pt x="792" y="254"/>
                </a:lnTo>
                <a:lnTo>
                  <a:pt x="790" y="254"/>
                </a:lnTo>
                <a:lnTo>
                  <a:pt x="788" y="254"/>
                </a:lnTo>
                <a:lnTo>
                  <a:pt x="786" y="255"/>
                </a:lnTo>
                <a:lnTo>
                  <a:pt x="783" y="255"/>
                </a:lnTo>
                <a:lnTo>
                  <a:pt x="780" y="256"/>
                </a:lnTo>
                <a:lnTo>
                  <a:pt x="777" y="255"/>
                </a:lnTo>
                <a:lnTo>
                  <a:pt x="776" y="256"/>
                </a:lnTo>
                <a:lnTo>
                  <a:pt x="775" y="257"/>
                </a:lnTo>
                <a:lnTo>
                  <a:pt x="773" y="258"/>
                </a:lnTo>
                <a:lnTo>
                  <a:pt x="769" y="258"/>
                </a:lnTo>
                <a:lnTo>
                  <a:pt x="769" y="260"/>
                </a:lnTo>
                <a:lnTo>
                  <a:pt x="767" y="260"/>
                </a:lnTo>
                <a:lnTo>
                  <a:pt x="764" y="260"/>
                </a:lnTo>
                <a:lnTo>
                  <a:pt x="762" y="260"/>
                </a:lnTo>
                <a:lnTo>
                  <a:pt x="760" y="259"/>
                </a:lnTo>
                <a:lnTo>
                  <a:pt x="758" y="259"/>
                </a:lnTo>
                <a:lnTo>
                  <a:pt x="757" y="259"/>
                </a:lnTo>
                <a:lnTo>
                  <a:pt x="751" y="261"/>
                </a:lnTo>
                <a:lnTo>
                  <a:pt x="747" y="262"/>
                </a:lnTo>
                <a:lnTo>
                  <a:pt x="746" y="261"/>
                </a:lnTo>
                <a:lnTo>
                  <a:pt x="745" y="260"/>
                </a:lnTo>
                <a:lnTo>
                  <a:pt x="744" y="257"/>
                </a:lnTo>
                <a:lnTo>
                  <a:pt x="743" y="257"/>
                </a:lnTo>
                <a:lnTo>
                  <a:pt x="740" y="257"/>
                </a:lnTo>
                <a:lnTo>
                  <a:pt x="737" y="256"/>
                </a:lnTo>
                <a:lnTo>
                  <a:pt x="732" y="254"/>
                </a:lnTo>
                <a:lnTo>
                  <a:pt x="728" y="253"/>
                </a:lnTo>
                <a:lnTo>
                  <a:pt x="725" y="252"/>
                </a:lnTo>
                <a:lnTo>
                  <a:pt x="725" y="253"/>
                </a:lnTo>
                <a:lnTo>
                  <a:pt x="723" y="254"/>
                </a:lnTo>
                <a:lnTo>
                  <a:pt x="721" y="254"/>
                </a:lnTo>
                <a:lnTo>
                  <a:pt x="719" y="256"/>
                </a:lnTo>
                <a:lnTo>
                  <a:pt x="718" y="256"/>
                </a:lnTo>
                <a:lnTo>
                  <a:pt x="717" y="254"/>
                </a:lnTo>
                <a:lnTo>
                  <a:pt x="713" y="251"/>
                </a:lnTo>
                <a:lnTo>
                  <a:pt x="709" y="247"/>
                </a:lnTo>
                <a:lnTo>
                  <a:pt x="708" y="246"/>
                </a:lnTo>
                <a:lnTo>
                  <a:pt x="705" y="243"/>
                </a:lnTo>
                <a:lnTo>
                  <a:pt x="703" y="243"/>
                </a:lnTo>
                <a:lnTo>
                  <a:pt x="699" y="243"/>
                </a:lnTo>
                <a:lnTo>
                  <a:pt x="694" y="243"/>
                </a:lnTo>
                <a:lnTo>
                  <a:pt x="691" y="243"/>
                </a:lnTo>
                <a:lnTo>
                  <a:pt x="690" y="242"/>
                </a:lnTo>
                <a:lnTo>
                  <a:pt x="688" y="239"/>
                </a:lnTo>
                <a:lnTo>
                  <a:pt x="688" y="238"/>
                </a:lnTo>
                <a:lnTo>
                  <a:pt x="688" y="237"/>
                </a:lnTo>
                <a:lnTo>
                  <a:pt x="689" y="234"/>
                </a:lnTo>
                <a:lnTo>
                  <a:pt x="687" y="232"/>
                </a:lnTo>
                <a:lnTo>
                  <a:pt x="685" y="230"/>
                </a:lnTo>
                <a:lnTo>
                  <a:pt x="685" y="227"/>
                </a:lnTo>
                <a:lnTo>
                  <a:pt x="686" y="227"/>
                </a:lnTo>
                <a:lnTo>
                  <a:pt x="687" y="225"/>
                </a:lnTo>
                <a:lnTo>
                  <a:pt x="687" y="223"/>
                </a:lnTo>
                <a:lnTo>
                  <a:pt x="685" y="221"/>
                </a:lnTo>
                <a:lnTo>
                  <a:pt x="683" y="221"/>
                </a:lnTo>
                <a:lnTo>
                  <a:pt x="683" y="217"/>
                </a:lnTo>
                <a:lnTo>
                  <a:pt x="682" y="214"/>
                </a:lnTo>
                <a:lnTo>
                  <a:pt x="681" y="211"/>
                </a:lnTo>
                <a:lnTo>
                  <a:pt x="679" y="210"/>
                </a:lnTo>
                <a:lnTo>
                  <a:pt x="678" y="209"/>
                </a:lnTo>
                <a:lnTo>
                  <a:pt x="676" y="208"/>
                </a:lnTo>
                <a:lnTo>
                  <a:pt x="674" y="207"/>
                </a:lnTo>
                <a:lnTo>
                  <a:pt x="670" y="205"/>
                </a:lnTo>
                <a:lnTo>
                  <a:pt x="668" y="205"/>
                </a:lnTo>
                <a:lnTo>
                  <a:pt x="664" y="204"/>
                </a:lnTo>
                <a:lnTo>
                  <a:pt x="660" y="203"/>
                </a:lnTo>
                <a:lnTo>
                  <a:pt x="657" y="203"/>
                </a:lnTo>
                <a:lnTo>
                  <a:pt x="655" y="203"/>
                </a:lnTo>
                <a:lnTo>
                  <a:pt x="652" y="202"/>
                </a:lnTo>
                <a:lnTo>
                  <a:pt x="651" y="204"/>
                </a:lnTo>
                <a:lnTo>
                  <a:pt x="649" y="202"/>
                </a:lnTo>
                <a:lnTo>
                  <a:pt x="647" y="203"/>
                </a:lnTo>
                <a:lnTo>
                  <a:pt x="646" y="203"/>
                </a:lnTo>
                <a:lnTo>
                  <a:pt x="641" y="202"/>
                </a:lnTo>
                <a:lnTo>
                  <a:pt x="638" y="203"/>
                </a:lnTo>
                <a:lnTo>
                  <a:pt x="636" y="204"/>
                </a:lnTo>
                <a:lnTo>
                  <a:pt x="635" y="204"/>
                </a:lnTo>
                <a:lnTo>
                  <a:pt x="632" y="204"/>
                </a:lnTo>
                <a:lnTo>
                  <a:pt x="630" y="205"/>
                </a:lnTo>
                <a:lnTo>
                  <a:pt x="628" y="205"/>
                </a:lnTo>
                <a:lnTo>
                  <a:pt x="627" y="205"/>
                </a:lnTo>
                <a:lnTo>
                  <a:pt x="624" y="206"/>
                </a:lnTo>
                <a:lnTo>
                  <a:pt x="621" y="206"/>
                </a:lnTo>
                <a:lnTo>
                  <a:pt x="617" y="207"/>
                </a:lnTo>
                <a:lnTo>
                  <a:pt x="615" y="208"/>
                </a:lnTo>
                <a:lnTo>
                  <a:pt x="613" y="207"/>
                </a:lnTo>
                <a:lnTo>
                  <a:pt x="611" y="206"/>
                </a:lnTo>
                <a:lnTo>
                  <a:pt x="610" y="206"/>
                </a:lnTo>
                <a:lnTo>
                  <a:pt x="609" y="206"/>
                </a:lnTo>
                <a:lnTo>
                  <a:pt x="607" y="205"/>
                </a:lnTo>
                <a:lnTo>
                  <a:pt x="603" y="206"/>
                </a:lnTo>
                <a:lnTo>
                  <a:pt x="600" y="206"/>
                </a:lnTo>
                <a:lnTo>
                  <a:pt x="598" y="206"/>
                </a:lnTo>
                <a:lnTo>
                  <a:pt x="596" y="205"/>
                </a:lnTo>
                <a:lnTo>
                  <a:pt x="592" y="205"/>
                </a:lnTo>
                <a:lnTo>
                  <a:pt x="587" y="203"/>
                </a:lnTo>
                <a:lnTo>
                  <a:pt x="583" y="201"/>
                </a:lnTo>
                <a:lnTo>
                  <a:pt x="582" y="199"/>
                </a:lnTo>
                <a:lnTo>
                  <a:pt x="579" y="199"/>
                </a:lnTo>
                <a:lnTo>
                  <a:pt x="578" y="200"/>
                </a:lnTo>
                <a:lnTo>
                  <a:pt x="577" y="200"/>
                </a:lnTo>
                <a:lnTo>
                  <a:pt x="574" y="200"/>
                </a:lnTo>
                <a:lnTo>
                  <a:pt x="573" y="199"/>
                </a:lnTo>
                <a:lnTo>
                  <a:pt x="570" y="199"/>
                </a:lnTo>
                <a:lnTo>
                  <a:pt x="568" y="199"/>
                </a:lnTo>
                <a:lnTo>
                  <a:pt x="567" y="200"/>
                </a:lnTo>
                <a:lnTo>
                  <a:pt x="565" y="201"/>
                </a:lnTo>
                <a:lnTo>
                  <a:pt x="562" y="199"/>
                </a:lnTo>
                <a:lnTo>
                  <a:pt x="560" y="199"/>
                </a:lnTo>
                <a:lnTo>
                  <a:pt x="557" y="199"/>
                </a:lnTo>
                <a:lnTo>
                  <a:pt x="553" y="201"/>
                </a:lnTo>
                <a:lnTo>
                  <a:pt x="551" y="201"/>
                </a:lnTo>
                <a:lnTo>
                  <a:pt x="550" y="201"/>
                </a:lnTo>
                <a:lnTo>
                  <a:pt x="547" y="202"/>
                </a:lnTo>
                <a:lnTo>
                  <a:pt x="546" y="202"/>
                </a:lnTo>
                <a:lnTo>
                  <a:pt x="545" y="201"/>
                </a:lnTo>
                <a:lnTo>
                  <a:pt x="543" y="200"/>
                </a:lnTo>
                <a:lnTo>
                  <a:pt x="541" y="200"/>
                </a:lnTo>
                <a:lnTo>
                  <a:pt x="540" y="201"/>
                </a:lnTo>
                <a:lnTo>
                  <a:pt x="538" y="202"/>
                </a:lnTo>
                <a:lnTo>
                  <a:pt x="536" y="202"/>
                </a:lnTo>
                <a:lnTo>
                  <a:pt x="535" y="201"/>
                </a:lnTo>
                <a:lnTo>
                  <a:pt x="531" y="201"/>
                </a:lnTo>
                <a:lnTo>
                  <a:pt x="529" y="201"/>
                </a:lnTo>
                <a:lnTo>
                  <a:pt x="524" y="201"/>
                </a:lnTo>
                <a:lnTo>
                  <a:pt x="523" y="200"/>
                </a:lnTo>
                <a:lnTo>
                  <a:pt x="521" y="201"/>
                </a:lnTo>
                <a:lnTo>
                  <a:pt x="519" y="202"/>
                </a:lnTo>
                <a:lnTo>
                  <a:pt x="518" y="202"/>
                </a:lnTo>
                <a:lnTo>
                  <a:pt x="517" y="204"/>
                </a:lnTo>
                <a:lnTo>
                  <a:pt x="517" y="205"/>
                </a:lnTo>
                <a:lnTo>
                  <a:pt x="513" y="209"/>
                </a:lnTo>
                <a:lnTo>
                  <a:pt x="515" y="211"/>
                </a:lnTo>
                <a:lnTo>
                  <a:pt x="515" y="213"/>
                </a:lnTo>
                <a:lnTo>
                  <a:pt x="516" y="215"/>
                </a:lnTo>
                <a:lnTo>
                  <a:pt x="518" y="218"/>
                </a:lnTo>
                <a:lnTo>
                  <a:pt x="518" y="220"/>
                </a:lnTo>
                <a:lnTo>
                  <a:pt x="518" y="221"/>
                </a:lnTo>
                <a:lnTo>
                  <a:pt x="518" y="221"/>
                </a:lnTo>
                <a:lnTo>
                  <a:pt x="518" y="223"/>
                </a:lnTo>
                <a:lnTo>
                  <a:pt x="518" y="225"/>
                </a:lnTo>
                <a:lnTo>
                  <a:pt x="518" y="227"/>
                </a:lnTo>
                <a:lnTo>
                  <a:pt x="518" y="229"/>
                </a:lnTo>
                <a:lnTo>
                  <a:pt x="518" y="232"/>
                </a:lnTo>
                <a:lnTo>
                  <a:pt x="517" y="232"/>
                </a:lnTo>
                <a:lnTo>
                  <a:pt x="516" y="234"/>
                </a:lnTo>
                <a:lnTo>
                  <a:pt x="515" y="238"/>
                </a:lnTo>
                <a:lnTo>
                  <a:pt x="512" y="243"/>
                </a:lnTo>
                <a:lnTo>
                  <a:pt x="510" y="248"/>
                </a:lnTo>
                <a:lnTo>
                  <a:pt x="509" y="249"/>
                </a:lnTo>
                <a:lnTo>
                  <a:pt x="510" y="250"/>
                </a:lnTo>
                <a:lnTo>
                  <a:pt x="509" y="252"/>
                </a:lnTo>
                <a:lnTo>
                  <a:pt x="509" y="254"/>
                </a:lnTo>
                <a:lnTo>
                  <a:pt x="509" y="254"/>
                </a:lnTo>
                <a:lnTo>
                  <a:pt x="509" y="255"/>
                </a:lnTo>
                <a:lnTo>
                  <a:pt x="509" y="257"/>
                </a:lnTo>
                <a:lnTo>
                  <a:pt x="507" y="260"/>
                </a:lnTo>
                <a:lnTo>
                  <a:pt x="507" y="260"/>
                </a:lnTo>
                <a:lnTo>
                  <a:pt x="507" y="262"/>
                </a:lnTo>
                <a:lnTo>
                  <a:pt x="507" y="265"/>
                </a:lnTo>
                <a:lnTo>
                  <a:pt x="506" y="267"/>
                </a:lnTo>
                <a:lnTo>
                  <a:pt x="507" y="268"/>
                </a:lnTo>
                <a:lnTo>
                  <a:pt x="507" y="270"/>
                </a:lnTo>
                <a:lnTo>
                  <a:pt x="509" y="270"/>
                </a:lnTo>
                <a:lnTo>
                  <a:pt x="510" y="270"/>
                </a:lnTo>
                <a:lnTo>
                  <a:pt x="513" y="270"/>
                </a:lnTo>
                <a:lnTo>
                  <a:pt x="515" y="271"/>
                </a:lnTo>
                <a:lnTo>
                  <a:pt x="518" y="271"/>
                </a:lnTo>
                <a:lnTo>
                  <a:pt x="520" y="272"/>
                </a:lnTo>
                <a:lnTo>
                  <a:pt x="523" y="273"/>
                </a:lnTo>
                <a:lnTo>
                  <a:pt x="526" y="274"/>
                </a:lnTo>
                <a:lnTo>
                  <a:pt x="528" y="276"/>
                </a:lnTo>
                <a:lnTo>
                  <a:pt x="528" y="277"/>
                </a:lnTo>
                <a:lnTo>
                  <a:pt x="529" y="278"/>
                </a:lnTo>
                <a:lnTo>
                  <a:pt x="531" y="279"/>
                </a:lnTo>
                <a:lnTo>
                  <a:pt x="534" y="279"/>
                </a:lnTo>
                <a:lnTo>
                  <a:pt x="537" y="278"/>
                </a:lnTo>
                <a:lnTo>
                  <a:pt x="539" y="277"/>
                </a:lnTo>
                <a:lnTo>
                  <a:pt x="540" y="277"/>
                </a:lnTo>
                <a:lnTo>
                  <a:pt x="543" y="276"/>
                </a:lnTo>
                <a:lnTo>
                  <a:pt x="545" y="276"/>
                </a:lnTo>
                <a:lnTo>
                  <a:pt x="546" y="276"/>
                </a:lnTo>
                <a:lnTo>
                  <a:pt x="548" y="279"/>
                </a:lnTo>
                <a:lnTo>
                  <a:pt x="549" y="280"/>
                </a:lnTo>
                <a:lnTo>
                  <a:pt x="552" y="281"/>
                </a:lnTo>
                <a:lnTo>
                  <a:pt x="555" y="281"/>
                </a:lnTo>
                <a:lnTo>
                  <a:pt x="556" y="280"/>
                </a:lnTo>
                <a:lnTo>
                  <a:pt x="558" y="278"/>
                </a:lnTo>
                <a:lnTo>
                  <a:pt x="560" y="278"/>
                </a:lnTo>
                <a:lnTo>
                  <a:pt x="562" y="279"/>
                </a:lnTo>
                <a:lnTo>
                  <a:pt x="563" y="282"/>
                </a:lnTo>
                <a:lnTo>
                  <a:pt x="564" y="287"/>
                </a:lnTo>
                <a:lnTo>
                  <a:pt x="564" y="290"/>
                </a:lnTo>
                <a:lnTo>
                  <a:pt x="564" y="293"/>
                </a:lnTo>
                <a:lnTo>
                  <a:pt x="563" y="294"/>
                </a:lnTo>
                <a:lnTo>
                  <a:pt x="563" y="296"/>
                </a:lnTo>
                <a:lnTo>
                  <a:pt x="562" y="298"/>
                </a:lnTo>
                <a:lnTo>
                  <a:pt x="560" y="299"/>
                </a:lnTo>
                <a:lnTo>
                  <a:pt x="559" y="300"/>
                </a:lnTo>
                <a:lnTo>
                  <a:pt x="557" y="301"/>
                </a:lnTo>
                <a:lnTo>
                  <a:pt x="557" y="301"/>
                </a:lnTo>
                <a:lnTo>
                  <a:pt x="554" y="301"/>
                </a:lnTo>
                <a:lnTo>
                  <a:pt x="550" y="300"/>
                </a:lnTo>
                <a:lnTo>
                  <a:pt x="546" y="300"/>
                </a:lnTo>
                <a:lnTo>
                  <a:pt x="544" y="300"/>
                </a:lnTo>
                <a:lnTo>
                  <a:pt x="541" y="300"/>
                </a:lnTo>
                <a:lnTo>
                  <a:pt x="539" y="301"/>
                </a:lnTo>
                <a:lnTo>
                  <a:pt x="535" y="303"/>
                </a:lnTo>
                <a:lnTo>
                  <a:pt x="535" y="304"/>
                </a:lnTo>
                <a:lnTo>
                  <a:pt x="533" y="305"/>
                </a:lnTo>
                <a:lnTo>
                  <a:pt x="532" y="308"/>
                </a:lnTo>
                <a:lnTo>
                  <a:pt x="531" y="311"/>
                </a:lnTo>
                <a:lnTo>
                  <a:pt x="531" y="312"/>
                </a:lnTo>
                <a:lnTo>
                  <a:pt x="532" y="315"/>
                </a:lnTo>
                <a:lnTo>
                  <a:pt x="532" y="318"/>
                </a:lnTo>
                <a:lnTo>
                  <a:pt x="531" y="319"/>
                </a:lnTo>
                <a:lnTo>
                  <a:pt x="530" y="321"/>
                </a:lnTo>
                <a:lnTo>
                  <a:pt x="529" y="321"/>
                </a:lnTo>
                <a:lnTo>
                  <a:pt x="528" y="324"/>
                </a:lnTo>
                <a:lnTo>
                  <a:pt x="527" y="326"/>
                </a:lnTo>
                <a:lnTo>
                  <a:pt x="525" y="330"/>
                </a:lnTo>
                <a:lnTo>
                  <a:pt x="525" y="332"/>
                </a:lnTo>
                <a:lnTo>
                  <a:pt x="524" y="333"/>
                </a:lnTo>
                <a:lnTo>
                  <a:pt x="524" y="335"/>
                </a:lnTo>
                <a:lnTo>
                  <a:pt x="524" y="337"/>
                </a:lnTo>
                <a:lnTo>
                  <a:pt x="523" y="339"/>
                </a:lnTo>
                <a:lnTo>
                  <a:pt x="520" y="342"/>
                </a:lnTo>
                <a:lnTo>
                  <a:pt x="521" y="344"/>
                </a:lnTo>
                <a:lnTo>
                  <a:pt x="518" y="346"/>
                </a:lnTo>
                <a:lnTo>
                  <a:pt x="518" y="347"/>
                </a:lnTo>
                <a:lnTo>
                  <a:pt x="516" y="349"/>
                </a:lnTo>
                <a:lnTo>
                  <a:pt x="515" y="351"/>
                </a:lnTo>
                <a:lnTo>
                  <a:pt x="514" y="354"/>
                </a:lnTo>
                <a:lnTo>
                  <a:pt x="513" y="357"/>
                </a:lnTo>
                <a:lnTo>
                  <a:pt x="512" y="360"/>
                </a:lnTo>
                <a:lnTo>
                  <a:pt x="510" y="361"/>
                </a:lnTo>
                <a:lnTo>
                  <a:pt x="508" y="362"/>
                </a:lnTo>
                <a:lnTo>
                  <a:pt x="505" y="365"/>
                </a:lnTo>
                <a:lnTo>
                  <a:pt x="502" y="368"/>
                </a:lnTo>
                <a:lnTo>
                  <a:pt x="501" y="368"/>
                </a:lnTo>
                <a:lnTo>
                  <a:pt x="498" y="369"/>
                </a:lnTo>
                <a:lnTo>
                  <a:pt x="495" y="371"/>
                </a:lnTo>
                <a:lnTo>
                  <a:pt x="493" y="371"/>
                </a:lnTo>
                <a:lnTo>
                  <a:pt x="490" y="372"/>
                </a:lnTo>
                <a:lnTo>
                  <a:pt x="487" y="372"/>
                </a:lnTo>
                <a:lnTo>
                  <a:pt x="486" y="372"/>
                </a:lnTo>
                <a:lnTo>
                  <a:pt x="483" y="373"/>
                </a:lnTo>
                <a:lnTo>
                  <a:pt x="481" y="374"/>
                </a:lnTo>
                <a:lnTo>
                  <a:pt x="476" y="376"/>
                </a:lnTo>
                <a:lnTo>
                  <a:pt x="474" y="376"/>
                </a:lnTo>
                <a:lnTo>
                  <a:pt x="473" y="377"/>
                </a:lnTo>
                <a:lnTo>
                  <a:pt x="469" y="379"/>
                </a:lnTo>
                <a:lnTo>
                  <a:pt x="467" y="379"/>
                </a:lnTo>
                <a:lnTo>
                  <a:pt x="464" y="381"/>
                </a:lnTo>
                <a:lnTo>
                  <a:pt x="462" y="382"/>
                </a:lnTo>
                <a:lnTo>
                  <a:pt x="458" y="382"/>
                </a:lnTo>
                <a:lnTo>
                  <a:pt x="453" y="385"/>
                </a:lnTo>
                <a:lnTo>
                  <a:pt x="452" y="385"/>
                </a:lnTo>
                <a:lnTo>
                  <a:pt x="449" y="385"/>
                </a:lnTo>
                <a:lnTo>
                  <a:pt x="445" y="385"/>
                </a:lnTo>
                <a:lnTo>
                  <a:pt x="443" y="387"/>
                </a:lnTo>
                <a:lnTo>
                  <a:pt x="439" y="388"/>
                </a:lnTo>
                <a:lnTo>
                  <a:pt x="436" y="389"/>
                </a:lnTo>
                <a:lnTo>
                  <a:pt x="433" y="390"/>
                </a:lnTo>
                <a:lnTo>
                  <a:pt x="429" y="390"/>
                </a:lnTo>
                <a:lnTo>
                  <a:pt x="427" y="390"/>
                </a:lnTo>
                <a:lnTo>
                  <a:pt x="422" y="393"/>
                </a:lnTo>
                <a:lnTo>
                  <a:pt x="421" y="393"/>
                </a:lnTo>
                <a:lnTo>
                  <a:pt x="418" y="395"/>
                </a:lnTo>
                <a:lnTo>
                  <a:pt x="417" y="396"/>
                </a:lnTo>
                <a:lnTo>
                  <a:pt x="414" y="396"/>
                </a:lnTo>
                <a:lnTo>
                  <a:pt x="412" y="396"/>
                </a:lnTo>
                <a:lnTo>
                  <a:pt x="409" y="397"/>
                </a:lnTo>
                <a:lnTo>
                  <a:pt x="406" y="398"/>
                </a:lnTo>
                <a:lnTo>
                  <a:pt x="405" y="398"/>
                </a:lnTo>
                <a:lnTo>
                  <a:pt x="404" y="399"/>
                </a:lnTo>
                <a:lnTo>
                  <a:pt x="402" y="399"/>
                </a:lnTo>
                <a:lnTo>
                  <a:pt x="400" y="401"/>
                </a:lnTo>
                <a:lnTo>
                  <a:pt x="397" y="403"/>
                </a:lnTo>
                <a:lnTo>
                  <a:pt x="396" y="404"/>
                </a:lnTo>
                <a:lnTo>
                  <a:pt x="395" y="405"/>
                </a:lnTo>
                <a:lnTo>
                  <a:pt x="393" y="408"/>
                </a:lnTo>
                <a:lnTo>
                  <a:pt x="391" y="410"/>
                </a:lnTo>
                <a:lnTo>
                  <a:pt x="389" y="412"/>
                </a:lnTo>
                <a:lnTo>
                  <a:pt x="389" y="413"/>
                </a:lnTo>
                <a:lnTo>
                  <a:pt x="388" y="415"/>
                </a:lnTo>
                <a:lnTo>
                  <a:pt x="387" y="416"/>
                </a:lnTo>
                <a:lnTo>
                  <a:pt x="386" y="420"/>
                </a:lnTo>
                <a:lnTo>
                  <a:pt x="384" y="424"/>
                </a:lnTo>
                <a:lnTo>
                  <a:pt x="384" y="426"/>
                </a:lnTo>
                <a:lnTo>
                  <a:pt x="384" y="430"/>
                </a:lnTo>
                <a:lnTo>
                  <a:pt x="384" y="432"/>
                </a:lnTo>
                <a:lnTo>
                  <a:pt x="384" y="434"/>
                </a:lnTo>
                <a:lnTo>
                  <a:pt x="384" y="436"/>
                </a:lnTo>
                <a:lnTo>
                  <a:pt x="381" y="439"/>
                </a:lnTo>
                <a:lnTo>
                  <a:pt x="381" y="442"/>
                </a:lnTo>
                <a:lnTo>
                  <a:pt x="382" y="448"/>
                </a:lnTo>
                <a:lnTo>
                  <a:pt x="382" y="450"/>
                </a:lnTo>
                <a:lnTo>
                  <a:pt x="380" y="453"/>
                </a:lnTo>
                <a:lnTo>
                  <a:pt x="382" y="458"/>
                </a:lnTo>
                <a:lnTo>
                  <a:pt x="383" y="459"/>
                </a:lnTo>
                <a:lnTo>
                  <a:pt x="383" y="462"/>
                </a:lnTo>
                <a:lnTo>
                  <a:pt x="383" y="465"/>
                </a:lnTo>
                <a:lnTo>
                  <a:pt x="383" y="466"/>
                </a:lnTo>
                <a:lnTo>
                  <a:pt x="384" y="471"/>
                </a:lnTo>
                <a:lnTo>
                  <a:pt x="384" y="472"/>
                </a:lnTo>
                <a:lnTo>
                  <a:pt x="385" y="475"/>
                </a:lnTo>
                <a:lnTo>
                  <a:pt x="386" y="476"/>
                </a:lnTo>
                <a:lnTo>
                  <a:pt x="387" y="479"/>
                </a:lnTo>
                <a:lnTo>
                  <a:pt x="386" y="482"/>
                </a:lnTo>
                <a:lnTo>
                  <a:pt x="386" y="484"/>
                </a:lnTo>
                <a:lnTo>
                  <a:pt x="386" y="485"/>
                </a:lnTo>
                <a:lnTo>
                  <a:pt x="387" y="487"/>
                </a:lnTo>
                <a:lnTo>
                  <a:pt x="387" y="490"/>
                </a:lnTo>
                <a:lnTo>
                  <a:pt x="387" y="493"/>
                </a:lnTo>
                <a:lnTo>
                  <a:pt x="386" y="494"/>
                </a:lnTo>
                <a:lnTo>
                  <a:pt x="388" y="498"/>
                </a:lnTo>
                <a:lnTo>
                  <a:pt x="388" y="501"/>
                </a:lnTo>
                <a:lnTo>
                  <a:pt x="388" y="504"/>
                </a:lnTo>
                <a:lnTo>
                  <a:pt x="388" y="504"/>
                </a:lnTo>
                <a:lnTo>
                  <a:pt x="386" y="506"/>
                </a:lnTo>
                <a:lnTo>
                  <a:pt x="386" y="510"/>
                </a:lnTo>
                <a:lnTo>
                  <a:pt x="386" y="512"/>
                </a:lnTo>
                <a:lnTo>
                  <a:pt x="388" y="515"/>
                </a:lnTo>
                <a:lnTo>
                  <a:pt x="388" y="517"/>
                </a:lnTo>
                <a:lnTo>
                  <a:pt x="388" y="520"/>
                </a:lnTo>
                <a:lnTo>
                  <a:pt x="387" y="522"/>
                </a:lnTo>
                <a:lnTo>
                  <a:pt x="387" y="524"/>
                </a:lnTo>
                <a:lnTo>
                  <a:pt x="386" y="526"/>
                </a:lnTo>
                <a:lnTo>
                  <a:pt x="386" y="526"/>
                </a:lnTo>
                <a:lnTo>
                  <a:pt x="386" y="527"/>
                </a:lnTo>
                <a:lnTo>
                  <a:pt x="386" y="530"/>
                </a:lnTo>
                <a:lnTo>
                  <a:pt x="386" y="534"/>
                </a:lnTo>
                <a:lnTo>
                  <a:pt x="384" y="541"/>
                </a:lnTo>
                <a:lnTo>
                  <a:pt x="385" y="542"/>
                </a:lnTo>
                <a:lnTo>
                  <a:pt x="385" y="548"/>
                </a:lnTo>
                <a:lnTo>
                  <a:pt x="386" y="551"/>
                </a:lnTo>
                <a:lnTo>
                  <a:pt x="386" y="554"/>
                </a:lnTo>
                <a:lnTo>
                  <a:pt x="387" y="558"/>
                </a:lnTo>
                <a:lnTo>
                  <a:pt x="387" y="559"/>
                </a:lnTo>
                <a:lnTo>
                  <a:pt x="388" y="559"/>
                </a:lnTo>
                <a:lnTo>
                  <a:pt x="388" y="561"/>
                </a:lnTo>
                <a:lnTo>
                  <a:pt x="389" y="565"/>
                </a:lnTo>
                <a:lnTo>
                  <a:pt x="389" y="568"/>
                </a:lnTo>
                <a:lnTo>
                  <a:pt x="390" y="569"/>
                </a:lnTo>
                <a:lnTo>
                  <a:pt x="391" y="571"/>
                </a:lnTo>
                <a:lnTo>
                  <a:pt x="394" y="576"/>
                </a:lnTo>
                <a:lnTo>
                  <a:pt x="395" y="579"/>
                </a:lnTo>
                <a:lnTo>
                  <a:pt x="397" y="584"/>
                </a:lnTo>
                <a:lnTo>
                  <a:pt x="400" y="590"/>
                </a:lnTo>
                <a:lnTo>
                  <a:pt x="400" y="594"/>
                </a:lnTo>
                <a:lnTo>
                  <a:pt x="401" y="599"/>
                </a:lnTo>
                <a:lnTo>
                  <a:pt x="400" y="604"/>
                </a:lnTo>
                <a:lnTo>
                  <a:pt x="400" y="608"/>
                </a:lnTo>
                <a:lnTo>
                  <a:pt x="400" y="609"/>
                </a:lnTo>
                <a:lnTo>
                  <a:pt x="401" y="616"/>
                </a:lnTo>
                <a:lnTo>
                  <a:pt x="403" y="623"/>
                </a:lnTo>
                <a:lnTo>
                  <a:pt x="404" y="627"/>
                </a:lnTo>
                <a:lnTo>
                  <a:pt x="404" y="637"/>
                </a:lnTo>
                <a:lnTo>
                  <a:pt x="405" y="639"/>
                </a:lnTo>
                <a:lnTo>
                  <a:pt x="406" y="642"/>
                </a:lnTo>
                <a:lnTo>
                  <a:pt x="409" y="646"/>
                </a:lnTo>
                <a:lnTo>
                  <a:pt x="412" y="651"/>
                </a:lnTo>
                <a:lnTo>
                  <a:pt x="415" y="655"/>
                </a:lnTo>
                <a:lnTo>
                  <a:pt x="416" y="661"/>
                </a:lnTo>
                <a:lnTo>
                  <a:pt x="415" y="664"/>
                </a:lnTo>
                <a:lnTo>
                  <a:pt x="413" y="666"/>
                </a:lnTo>
                <a:lnTo>
                  <a:pt x="411" y="666"/>
                </a:lnTo>
                <a:lnTo>
                  <a:pt x="408" y="665"/>
                </a:lnTo>
                <a:lnTo>
                  <a:pt x="405" y="666"/>
                </a:lnTo>
                <a:lnTo>
                  <a:pt x="402" y="666"/>
                </a:lnTo>
                <a:lnTo>
                  <a:pt x="400" y="667"/>
                </a:lnTo>
                <a:lnTo>
                  <a:pt x="396" y="670"/>
                </a:lnTo>
                <a:lnTo>
                  <a:pt x="392" y="671"/>
                </a:lnTo>
                <a:lnTo>
                  <a:pt x="388" y="672"/>
                </a:lnTo>
                <a:lnTo>
                  <a:pt x="382" y="673"/>
                </a:lnTo>
                <a:lnTo>
                  <a:pt x="377" y="674"/>
                </a:lnTo>
                <a:lnTo>
                  <a:pt x="371" y="675"/>
                </a:lnTo>
                <a:lnTo>
                  <a:pt x="365" y="678"/>
                </a:lnTo>
                <a:lnTo>
                  <a:pt x="361" y="680"/>
                </a:lnTo>
                <a:lnTo>
                  <a:pt x="356" y="682"/>
                </a:lnTo>
                <a:lnTo>
                  <a:pt x="350" y="686"/>
                </a:lnTo>
                <a:lnTo>
                  <a:pt x="346" y="689"/>
                </a:lnTo>
                <a:lnTo>
                  <a:pt x="344" y="691"/>
                </a:lnTo>
                <a:lnTo>
                  <a:pt x="343" y="693"/>
                </a:lnTo>
                <a:lnTo>
                  <a:pt x="342" y="698"/>
                </a:lnTo>
                <a:lnTo>
                  <a:pt x="340" y="700"/>
                </a:lnTo>
                <a:lnTo>
                  <a:pt x="337" y="704"/>
                </a:lnTo>
                <a:lnTo>
                  <a:pt x="334" y="708"/>
                </a:lnTo>
                <a:lnTo>
                  <a:pt x="333" y="710"/>
                </a:lnTo>
                <a:lnTo>
                  <a:pt x="330" y="714"/>
                </a:lnTo>
                <a:lnTo>
                  <a:pt x="328" y="718"/>
                </a:lnTo>
                <a:lnTo>
                  <a:pt x="328" y="724"/>
                </a:lnTo>
                <a:lnTo>
                  <a:pt x="328" y="728"/>
                </a:lnTo>
                <a:lnTo>
                  <a:pt x="327" y="731"/>
                </a:lnTo>
                <a:lnTo>
                  <a:pt x="328" y="735"/>
                </a:lnTo>
                <a:lnTo>
                  <a:pt x="329" y="737"/>
                </a:lnTo>
                <a:lnTo>
                  <a:pt x="330" y="740"/>
                </a:lnTo>
                <a:lnTo>
                  <a:pt x="332" y="745"/>
                </a:lnTo>
                <a:lnTo>
                  <a:pt x="332" y="746"/>
                </a:lnTo>
                <a:lnTo>
                  <a:pt x="333" y="748"/>
                </a:lnTo>
                <a:lnTo>
                  <a:pt x="336" y="753"/>
                </a:lnTo>
                <a:lnTo>
                  <a:pt x="338" y="756"/>
                </a:lnTo>
                <a:lnTo>
                  <a:pt x="344" y="764"/>
                </a:lnTo>
                <a:lnTo>
                  <a:pt x="347" y="769"/>
                </a:lnTo>
                <a:lnTo>
                  <a:pt x="351" y="771"/>
                </a:lnTo>
                <a:lnTo>
                  <a:pt x="353" y="772"/>
                </a:lnTo>
                <a:lnTo>
                  <a:pt x="361" y="774"/>
                </a:lnTo>
                <a:lnTo>
                  <a:pt x="363" y="775"/>
                </a:lnTo>
                <a:lnTo>
                  <a:pt x="362" y="775"/>
                </a:lnTo>
                <a:lnTo>
                  <a:pt x="360" y="777"/>
                </a:lnTo>
                <a:lnTo>
                  <a:pt x="357" y="779"/>
                </a:lnTo>
                <a:lnTo>
                  <a:pt x="355" y="781"/>
                </a:lnTo>
                <a:lnTo>
                  <a:pt x="353" y="782"/>
                </a:lnTo>
                <a:lnTo>
                  <a:pt x="353" y="785"/>
                </a:lnTo>
                <a:lnTo>
                  <a:pt x="353" y="786"/>
                </a:lnTo>
                <a:lnTo>
                  <a:pt x="354" y="789"/>
                </a:lnTo>
                <a:lnTo>
                  <a:pt x="354" y="792"/>
                </a:lnTo>
                <a:lnTo>
                  <a:pt x="353" y="793"/>
                </a:lnTo>
                <a:lnTo>
                  <a:pt x="351" y="796"/>
                </a:lnTo>
                <a:lnTo>
                  <a:pt x="348" y="797"/>
                </a:lnTo>
                <a:lnTo>
                  <a:pt x="346" y="797"/>
                </a:lnTo>
                <a:lnTo>
                  <a:pt x="345" y="797"/>
                </a:lnTo>
                <a:lnTo>
                  <a:pt x="341" y="797"/>
                </a:lnTo>
                <a:lnTo>
                  <a:pt x="339" y="797"/>
                </a:lnTo>
                <a:lnTo>
                  <a:pt x="337" y="797"/>
                </a:lnTo>
                <a:lnTo>
                  <a:pt x="334" y="798"/>
                </a:lnTo>
                <a:lnTo>
                  <a:pt x="331" y="799"/>
                </a:lnTo>
                <a:lnTo>
                  <a:pt x="328" y="801"/>
                </a:lnTo>
                <a:lnTo>
                  <a:pt x="325" y="803"/>
                </a:lnTo>
                <a:lnTo>
                  <a:pt x="322" y="804"/>
                </a:lnTo>
                <a:lnTo>
                  <a:pt x="318" y="807"/>
                </a:lnTo>
                <a:lnTo>
                  <a:pt x="316" y="808"/>
                </a:lnTo>
                <a:lnTo>
                  <a:pt x="312" y="809"/>
                </a:lnTo>
                <a:lnTo>
                  <a:pt x="307" y="810"/>
                </a:lnTo>
                <a:lnTo>
                  <a:pt x="305" y="809"/>
                </a:lnTo>
                <a:lnTo>
                  <a:pt x="304" y="809"/>
                </a:lnTo>
                <a:lnTo>
                  <a:pt x="303" y="808"/>
                </a:lnTo>
                <a:lnTo>
                  <a:pt x="301" y="806"/>
                </a:lnTo>
                <a:lnTo>
                  <a:pt x="300" y="803"/>
                </a:lnTo>
                <a:lnTo>
                  <a:pt x="297" y="799"/>
                </a:lnTo>
                <a:lnTo>
                  <a:pt x="295" y="797"/>
                </a:lnTo>
                <a:lnTo>
                  <a:pt x="294" y="795"/>
                </a:lnTo>
                <a:lnTo>
                  <a:pt x="290" y="793"/>
                </a:lnTo>
                <a:lnTo>
                  <a:pt x="288" y="792"/>
                </a:lnTo>
                <a:lnTo>
                  <a:pt x="286" y="792"/>
                </a:lnTo>
                <a:lnTo>
                  <a:pt x="284" y="792"/>
                </a:lnTo>
                <a:lnTo>
                  <a:pt x="281" y="789"/>
                </a:lnTo>
                <a:lnTo>
                  <a:pt x="278" y="786"/>
                </a:lnTo>
                <a:lnTo>
                  <a:pt x="277" y="784"/>
                </a:lnTo>
                <a:lnTo>
                  <a:pt x="274" y="781"/>
                </a:lnTo>
                <a:lnTo>
                  <a:pt x="270" y="780"/>
                </a:lnTo>
                <a:lnTo>
                  <a:pt x="266" y="779"/>
                </a:lnTo>
                <a:lnTo>
                  <a:pt x="264" y="780"/>
                </a:lnTo>
                <a:lnTo>
                  <a:pt x="261" y="781"/>
                </a:lnTo>
                <a:lnTo>
                  <a:pt x="259" y="781"/>
                </a:lnTo>
                <a:lnTo>
                  <a:pt x="257" y="781"/>
                </a:lnTo>
                <a:lnTo>
                  <a:pt x="256" y="780"/>
                </a:lnTo>
                <a:lnTo>
                  <a:pt x="255" y="777"/>
                </a:lnTo>
                <a:lnTo>
                  <a:pt x="255" y="775"/>
                </a:lnTo>
                <a:lnTo>
                  <a:pt x="254" y="772"/>
                </a:lnTo>
                <a:lnTo>
                  <a:pt x="252" y="770"/>
                </a:lnTo>
                <a:lnTo>
                  <a:pt x="250" y="767"/>
                </a:lnTo>
                <a:lnTo>
                  <a:pt x="251" y="765"/>
                </a:lnTo>
                <a:lnTo>
                  <a:pt x="250" y="764"/>
                </a:lnTo>
                <a:lnTo>
                  <a:pt x="248" y="762"/>
                </a:lnTo>
                <a:lnTo>
                  <a:pt x="245" y="760"/>
                </a:lnTo>
                <a:lnTo>
                  <a:pt x="243" y="759"/>
                </a:lnTo>
                <a:lnTo>
                  <a:pt x="240" y="760"/>
                </a:lnTo>
                <a:lnTo>
                  <a:pt x="238" y="760"/>
                </a:lnTo>
                <a:lnTo>
                  <a:pt x="237" y="760"/>
                </a:lnTo>
                <a:lnTo>
                  <a:pt x="236" y="760"/>
                </a:lnTo>
                <a:lnTo>
                  <a:pt x="233" y="760"/>
                </a:lnTo>
                <a:lnTo>
                  <a:pt x="231" y="761"/>
                </a:lnTo>
                <a:lnTo>
                  <a:pt x="227" y="762"/>
                </a:lnTo>
                <a:lnTo>
                  <a:pt x="225" y="763"/>
                </a:lnTo>
                <a:lnTo>
                  <a:pt x="222" y="765"/>
                </a:lnTo>
                <a:lnTo>
                  <a:pt x="220" y="766"/>
                </a:lnTo>
                <a:lnTo>
                  <a:pt x="216" y="769"/>
                </a:lnTo>
                <a:lnTo>
                  <a:pt x="216" y="770"/>
                </a:lnTo>
                <a:lnTo>
                  <a:pt x="215" y="770"/>
                </a:lnTo>
                <a:lnTo>
                  <a:pt x="214" y="770"/>
                </a:lnTo>
                <a:lnTo>
                  <a:pt x="212" y="772"/>
                </a:lnTo>
                <a:lnTo>
                  <a:pt x="212" y="774"/>
                </a:lnTo>
                <a:lnTo>
                  <a:pt x="211" y="775"/>
                </a:lnTo>
                <a:lnTo>
                  <a:pt x="210" y="777"/>
                </a:lnTo>
                <a:lnTo>
                  <a:pt x="209" y="781"/>
                </a:lnTo>
                <a:lnTo>
                  <a:pt x="208" y="783"/>
                </a:lnTo>
                <a:lnTo>
                  <a:pt x="206" y="786"/>
                </a:lnTo>
                <a:lnTo>
                  <a:pt x="205" y="788"/>
                </a:lnTo>
                <a:lnTo>
                  <a:pt x="204" y="790"/>
                </a:lnTo>
                <a:lnTo>
                  <a:pt x="202" y="794"/>
                </a:lnTo>
                <a:lnTo>
                  <a:pt x="202" y="795"/>
                </a:lnTo>
                <a:lnTo>
                  <a:pt x="201" y="798"/>
                </a:lnTo>
                <a:lnTo>
                  <a:pt x="201" y="801"/>
                </a:lnTo>
                <a:lnTo>
                  <a:pt x="201" y="803"/>
                </a:lnTo>
                <a:lnTo>
                  <a:pt x="201" y="806"/>
                </a:lnTo>
                <a:lnTo>
                  <a:pt x="200" y="808"/>
                </a:lnTo>
                <a:lnTo>
                  <a:pt x="199" y="813"/>
                </a:lnTo>
                <a:lnTo>
                  <a:pt x="197" y="814"/>
                </a:lnTo>
                <a:lnTo>
                  <a:pt x="194" y="813"/>
                </a:lnTo>
                <a:lnTo>
                  <a:pt x="191" y="812"/>
                </a:lnTo>
                <a:lnTo>
                  <a:pt x="188" y="812"/>
                </a:lnTo>
                <a:lnTo>
                  <a:pt x="187" y="811"/>
                </a:lnTo>
                <a:lnTo>
                  <a:pt x="186" y="812"/>
                </a:lnTo>
                <a:lnTo>
                  <a:pt x="183" y="809"/>
                </a:lnTo>
                <a:lnTo>
                  <a:pt x="182" y="808"/>
                </a:lnTo>
                <a:lnTo>
                  <a:pt x="178" y="807"/>
                </a:lnTo>
                <a:lnTo>
                  <a:pt x="176" y="806"/>
                </a:lnTo>
                <a:lnTo>
                  <a:pt x="174" y="806"/>
                </a:lnTo>
                <a:lnTo>
                  <a:pt x="171" y="804"/>
                </a:lnTo>
                <a:lnTo>
                  <a:pt x="168" y="803"/>
                </a:lnTo>
                <a:lnTo>
                  <a:pt x="166" y="803"/>
                </a:lnTo>
                <a:lnTo>
                  <a:pt x="165" y="803"/>
                </a:lnTo>
                <a:lnTo>
                  <a:pt x="162" y="803"/>
                </a:lnTo>
                <a:lnTo>
                  <a:pt x="160" y="803"/>
                </a:lnTo>
                <a:lnTo>
                  <a:pt x="157" y="803"/>
                </a:lnTo>
                <a:lnTo>
                  <a:pt x="154" y="803"/>
                </a:lnTo>
                <a:lnTo>
                  <a:pt x="149" y="803"/>
                </a:lnTo>
                <a:lnTo>
                  <a:pt x="148" y="804"/>
                </a:lnTo>
                <a:lnTo>
                  <a:pt x="145" y="806"/>
                </a:lnTo>
                <a:lnTo>
                  <a:pt x="143" y="808"/>
                </a:lnTo>
                <a:lnTo>
                  <a:pt x="141" y="808"/>
                </a:lnTo>
                <a:lnTo>
                  <a:pt x="139" y="808"/>
                </a:lnTo>
                <a:lnTo>
                  <a:pt x="139" y="811"/>
                </a:lnTo>
                <a:lnTo>
                  <a:pt x="138" y="812"/>
                </a:lnTo>
                <a:lnTo>
                  <a:pt x="137" y="814"/>
                </a:lnTo>
                <a:lnTo>
                  <a:pt x="136" y="814"/>
                </a:lnTo>
                <a:lnTo>
                  <a:pt x="136" y="817"/>
                </a:lnTo>
                <a:lnTo>
                  <a:pt x="137" y="818"/>
                </a:lnTo>
                <a:lnTo>
                  <a:pt x="137" y="820"/>
                </a:lnTo>
                <a:lnTo>
                  <a:pt x="138" y="823"/>
                </a:lnTo>
                <a:lnTo>
                  <a:pt x="139" y="825"/>
                </a:lnTo>
                <a:lnTo>
                  <a:pt x="141" y="826"/>
                </a:lnTo>
                <a:lnTo>
                  <a:pt x="142" y="830"/>
                </a:lnTo>
                <a:lnTo>
                  <a:pt x="143" y="831"/>
                </a:lnTo>
                <a:lnTo>
                  <a:pt x="144" y="832"/>
                </a:lnTo>
                <a:lnTo>
                  <a:pt x="146" y="834"/>
                </a:lnTo>
                <a:lnTo>
                  <a:pt x="147" y="836"/>
                </a:lnTo>
                <a:lnTo>
                  <a:pt x="148" y="837"/>
                </a:lnTo>
                <a:lnTo>
                  <a:pt x="149" y="838"/>
                </a:lnTo>
                <a:lnTo>
                  <a:pt x="149" y="841"/>
                </a:lnTo>
                <a:lnTo>
                  <a:pt x="150" y="842"/>
                </a:lnTo>
                <a:lnTo>
                  <a:pt x="151" y="843"/>
                </a:lnTo>
                <a:lnTo>
                  <a:pt x="151" y="845"/>
                </a:lnTo>
                <a:lnTo>
                  <a:pt x="151" y="847"/>
                </a:lnTo>
                <a:lnTo>
                  <a:pt x="149" y="849"/>
                </a:lnTo>
                <a:lnTo>
                  <a:pt x="148" y="851"/>
                </a:lnTo>
                <a:lnTo>
                  <a:pt x="145" y="853"/>
                </a:lnTo>
                <a:lnTo>
                  <a:pt x="143" y="853"/>
                </a:lnTo>
                <a:lnTo>
                  <a:pt x="141" y="855"/>
                </a:lnTo>
                <a:lnTo>
                  <a:pt x="139" y="857"/>
                </a:lnTo>
                <a:lnTo>
                  <a:pt x="137" y="858"/>
                </a:lnTo>
                <a:lnTo>
                  <a:pt x="134" y="858"/>
                </a:lnTo>
                <a:lnTo>
                  <a:pt x="132" y="859"/>
                </a:lnTo>
                <a:lnTo>
                  <a:pt x="132" y="862"/>
                </a:lnTo>
                <a:lnTo>
                  <a:pt x="127" y="864"/>
                </a:lnTo>
                <a:lnTo>
                  <a:pt x="125" y="865"/>
                </a:lnTo>
                <a:lnTo>
                  <a:pt x="123" y="865"/>
                </a:lnTo>
                <a:lnTo>
                  <a:pt x="121" y="866"/>
                </a:lnTo>
                <a:lnTo>
                  <a:pt x="118" y="865"/>
                </a:lnTo>
                <a:lnTo>
                  <a:pt x="115" y="864"/>
                </a:lnTo>
                <a:lnTo>
                  <a:pt x="115" y="864"/>
                </a:lnTo>
                <a:lnTo>
                  <a:pt x="113" y="863"/>
                </a:lnTo>
                <a:lnTo>
                  <a:pt x="112" y="861"/>
                </a:lnTo>
                <a:lnTo>
                  <a:pt x="110" y="859"/>
                </a:lnTo>
                <a:lnTo>
                  <a:pt x="109" y="857"/>
                </a:lnTo>
                <a:lnTo>
                  <a:pt x="105" y="854"/>
                </a:lnTo>
                <a:lnTo>
                  <a:pt x="104" y="853"/>
                </a:lnTo>
                <a:lnTo>
                  <a:pt x="103" y="852"/>
                </a:lnTo>
                <a:lnTo>
                  <a:pt x="102" y="850"/>
                </a:lnTo>
                <a:lnTo>
                  <a:pt x="99" y="849"/>
                </a:lnTo>
                <a:lnTo>
                  <a:pt x="96" y="845"/>
                </a:lnTo>
                <a:lnTo>
                  <a:pt x="96" y="843"/>
                </a:lnTo>
                <a:lnTo>
                  <a:pt x="94" y="842"/>
                </a:lnTo>
                <a:lnTo>
                  <a:pt x="92" y="840"/>
                </a:lnTo>
                <a:lnTo>
                  <a:pt x="88" y="838"/>
                </a:lnTo>
                <a:lnTo>
                  <a:pt x="87" y="836"/>
                </a:lnTo>
                <a:lnTo>
                  <a:pt x="84" y="834"/>
                </a:lnTo>
                <a:lnTo>
                  <a:pt x="81" y="832"/>
                </a:lnTo>
                <a:lnTo>
                  <a:pt x="77" y="831"/>
                </a:lnTo>
                <a:lnTo>
                  <a:pt x="76" y="831"/>
                </a:lnTo>
                <a:lnTo>
                  <a:pt x="75" y="831"/>
                </a:lnTo>
                <a:lnTo>
                  <a:pt x="72" y="831"/>
                </a:lnTo>
                <a:lnTo>
                  <a:pt x="70" y="830"/>
                </a:lnTo>
                <a:lnTo>
                  <a:pt x="67" y="828"/>
                </a:lnTo>
                <a:lnTo>
                  <a:pt x="65" y="826"/>
                </a:lnTo>
                <a:lnTo>
                  <a:pt x="62" y="825"/>
                </a:lnTo>
                <a:lnTo>
                  <a:pt x="60" y="824"/>
                </a:lnTo>
                <a:lnTo>
                  <a:pt x="54" y="824"/>
                </a:lnTo>
                <a:lnTo>
                  <a:pt x="51" y="825"/>
                </a:lnTo>
                <a:lnTo>
                  <a:pt x="48" y="825"/>
                </a:lnTo>
                <a:lnTo>
                  <a:pt x="47" y="825"/>
                </a:lnTo>
                <a:lnTo>
                  <a:pt x="46" y="825"/>
                </a:lnTo>
                <a:lnTo>
                  <a:pt x="46" y="822"/>
                </a:lnTo>
                <a:lnTo>
                  <a:pt x="48" y="820"/>
                </a:lnTo>
                <a:lnTo>
                  <a:pt x="49" y="819"/>
                </a:lnTo>
                <a:lnTo>
                  <a:pt x="50" y="817"/>
                </a:lnTo>
                <a:lnTo>
                  <a:pt x="51" y="816"/>
                </a:lnTo>
                <a:lnTo>
                  <a:pt x="52" y="814"/>
                </a:lnTo>
                <a:lnTo>
                  <a:pt x="54" y="814"/>
                </a:lnTo>
                <a:lnTo>
                  <a:pt x="54" y="813"/>
                </a:lnTo>
                <a:lnTo>
                  <a:pt x="56" y="811"/>
                </a:lnTo>
                <a:lnTo>
                  <a:pt x="57" y="810"/>
                </a:lnTo>
                <a:lnTo>
                  <a:pt x="59" y="809"/>
                </a:lnTo>
                <a:lnTo>
                  <a:pt x="60" y="808"/>
                </a:lnTo>
                <a:lnTo>
                  <a:pt x="60" y="807"/>
                </a:lnTo>
                <a:lnTo>
                  <a:pt x="62" y="805"/>
                </a:lnTo>
                <a:lnTo>
                  <a:pt x="65" y="800"/>
                </a:lnTo>
                <a:lnTo>
                  <a:pt x="67" y="797"/>
                </a:lnTo>
                <a:lnTo>
                  <a:pt x="67" y="795"/>
                </a:lnTo>
                <a:lnTo>
                  <a:pt x="68" y="792"/>
                </a:lnTo>
                <a:lnTo>
                  <a:pt x="68" y="788"/>
                </a:lnTo>
                <a:lnTo>
                  <a:pt x="66" y="786"/>
                </a:lnTo>
                <a:lnTo>
                  <a:pt x="65" y="785"/>
                </a:lnTo>
                <a:lnTo>
                  <a:pt x="65" y="782"/>
                </a:lnTo>
                <a:lnTo>
                  <a:pt x="64" y="781"/>
                </a:lnTo>
                <a:lnTo>
                  <a:pt x="63" y="780"/>
                </a:lnTo>
                <a:lnTo>
                  <a:pt x="61" y="779"/>
                </a:lnTo>
                <a:lnTo>
                  <a:pt x="60" y="779"/>
                </a:lnTo>
                <a:lnTo>
                  <a:pt x="57" y="779"/>
                </a:lnTo>
                <a:lnTo>
                  <a:pt x="54" y="779"/>
                </a:lnTo>
                <a:lnTo>
                  <a:pt x="51" y="780"/>
                </a:lnTo>
                <a:lnTo>
                  <a:pt x="49" y="781"/>
                </a:lnTo>
                <a:lnTo>
                  <a:pt x="46" y="781"/>
                </a:lnTo>
                <a:lnTo>
                  <a:pt x="43" y="780"/>
                </a:lnTo>
                <a:lnTo>
                  <a:pt x="43" y="779"/>
                </a:lnTo>
                <a:lnTo>
                  <a:pt x="41" y="778"/>
                </a:lnTo>
                <a:lnTo>
                  <a:pt x="39" y="777"/>
                </a:lnTo>
                <a:lnTo>
                  <a:pt x="37" y="776"/>
                </a:lnTo>
                <a:lnTo>
                  <a:pt x="35" y="775"/>
                </a:lnTo>
                <a:lnTo>
                  <a:pt x="33" y="774"/>
                </a:lnTo>
                <a:lnTo>
                  <a:pt x="31" y="773"/>
                </a:lnTo>
                <a:lnTo>
                  <a:pt x="29" y="771"/>
                </a:lnTo>
                <a:lnTo>
                  <a:pt x="27" y="770"/>
                </a:lnTo>
                <a:lnTo>
                  <a:pt x="24" y="770"/>
                </a:lnTo>
                <a:lnTo>
                  <a:pt x="19" y="770"/>
                </a:lnTo>
                <a:lnTo>
                  <a:pt x="18" y="772"/>
                </a:lnTo>
                <a:lnTo>
                  <a:pt x="17" y="771"/>
                </a:lnTo>
                <a:lnTo>
                  <a:pt x="15" y="771"/>
                </a:lnTo>
                <a:lnTo>
                  <a:pt x="15" y="770"/>
                </a:lnTo>
                <a:lnTo>
                  <a:pt x="15" y="767"/>
                </a:lnTo>
                <a:lnTo>
                  <a:pt x="15" y="765"/>
                </a:lnTo>
                <a:lnTo>
                  <a:pt x="14" y="757"/>
                </a:lnTo>
                <a:lnTo>
                  <a:pt x="14" y="754"/>
                </a:lnTo>
                <a:lnTo>
                  <a:pt x="15" y="752"/>
                </a:lnTo>
                <a:lnTo>
                  <a:pt x="16" y="747"/>
                </a:lnTo>
                <a:lnTo>
                  <a:pt x="17" y="746"/>
                </a:lnTo>
                <a:lnTo>
                  <a:pt x="20" y="741"/>
                </a:lnTo>
                <a:lnTo>
                  <a:pt x="20" y="739"/>
                </a:lnTo>
                <a:lnTo>
                  <a:pt x="22" y="734"/>
                </a:lnTo>
                <a:lnTo>
                  <a:pt x="20" y="730"/>
                </a:lnTo>
                <a:lnTo>
                  <a:pt x="18" y="723"/>
                </a:lnTo>
                <a:lnTo>
                  <a:pt x="20" y="719"/>
                </a:lnTo>
                <a:lnTo>
                  <a:pt x="20" y="718"/>
                </a:lnTo>
                <a:lnTo>
                  <a:pt x="20" y="717"/>
                </a:lnTo>
                <a:lnTo>
                  <a:pt x="21" y="715"/>
                </a:lnTo>
                <a:lnTo>
                  <a:pt x="22" y="713"/>
                </a:lnTo>
                <a:lnTo>
                  <a:pt x="22" y="711"/>
                </a:lnTo>
                <a:lnTo>
                  <a:pt x="22" y="710"/>
                </a:lnTo>
                <a:lnTo>
                  <a:pt x="21" y="709"/>
                </a:lnTo>
                <a:lnTo>
                  <a:pt x="21" y="705"/>
                </a:lnTo>
                <a:lnTo>
                  <a:pt x="21" y="703"/>
                </a:lnTo>
                <a:lnTo>
                  <a:pt x="20" y="703"/>
                </a:lnTo>
                <a:lnTo>
                  <a:pt x="14" y="698"/>
                </a:lnTo>
                <a:lnTo>
                  <a:pt x="10" y="696"/>
                </a:lnTo>
                <a:lnTo>
                  <a:pt x="7" y="694"/>
                </a:lnTo>
                <a:lnTo>
                  <a:pt x="4" y="692"/>
                </a:lnTo>
                <a:lnTo>
                  <a:pt x="3" y="690"/>
                </a:lnTo>
                <a:lnTo>
                  <a:pt x="2" y="687"/>
                </a:lnTo>
                <a:lnTo>
                  <a:pt x="1" y="683"/>
                </a:lnTo>
                <a:lnTo>
                  <a:pt x="1" y="679"/>
                </a:lnTo>
                <a:lnTo>
                  <a:pt x="0" y="677"/>
                </a:lnTo>
                <a:lnTo>
                  <a:pt x="2" y="669"/>
                </a:lnTo>
                <a:lnTo>
                  <a:pt x="6" y="661"/>
                </a:lnTo>
                <a:lnTo>
                  <a:pt x="7" y="655"/>
                </a:lnTo>
                <a:lnTo>
                  <a:pt x="8" y="653"/>
                </a:lnTo>
                <a:lnTo>
                  <a:pt x="9" y="649"/>
                </a:lnTo>
                <a:lnTo>
                  <a:pt x="10" y="648"/>
                </a:lnTo>
                <a:lnTo>
                  <a:pt x="12" y="643"/>
                </a:lnTo>
                <a:lnTo>
                  <a:pt x="15" y="637"/>
                </a:lnTo>
                <a:lnTo>
                  <a:pt x="15" y="636"/>
                </a:lnTo>
                <a:lnTo>
                  <a:pt x="15" y="635"/>
                </a:lnTo>
                <a:lnTo>
                  <a:pt x="15" y="633"/>
                </a:lnTo>
                <a:lnTo>
                  <a:pt x="15" y="631"/>
                </a:lnTo>
                <a:lnTo>
                  <a:pt x="15" y="627"/>
                </a:lnTo>
                <a:lnTo>
                  <a:pt x="15" y="624"/>
                </a:lnTo>
                <a:lnTo>
                  <a:pt x="15" y="623"/>
                </a:lnTo>
                <a:lnTo>
                  <a:pt x="15" y="621"/>
                </a:lnTo>
                <a:lnTo>
                  <a:pt x="15" y="619"/>
                </a:lnTo>
                <a:lnTo>
                  <a:pt x="15" y="615"/>
                </a:lnTo>
                <a:lnTo>
                  <a:pt x="16" y="614"/>
                </a:lnTo>
                <a:lnTo>
                  <a:pt x="17" y="610"/>
                </a:lnTo>
                <a:lnTo>
                  <a:pt x="18" y="609"/>
                </a:lnTo>
                <a:lnTo>
                  <a:pt x="23" y="607"/>
                </a:lnTo>
                <a:lnTo>
                  <a:pt x="27" y="606"/>
                </a:lnTo>
                <a:lnTo>
                  <a:pt x="32" y="605"/>
                </a:lnTo>
                <a:lnTo>
                  <a:pt x="35" y="604"/>
                </a:lnTo>
                <a:lnTo>
                  <a:pt x="38" y="603"/>
                </a:lnTo>
                <a:lnTo>
                  <a:pt x="40" y="602"/>
                </a:lnTo>
                <a:lnTo>
                  <a:pt x="43" y="601"/>
                </a:lnTo>
                <a:lnTo>
                  <a:pt x="45" y="601"/>
                </a:lnTo>
                <a:lnTo>
                  <a:pt x="48" y="601"/>
                </a:lnTo>
                <a:lnTo>
                  <a:pt x="49" y="601"/>
                </a:lnTo>
                <a:lnTo>
                  <a:pt x="54" y="600"/>
                </a:lnTo>
                <a:lnTo>
                  <a:pt x="57" y="599"/>
                </a:lnTo>
                <a:lnTo>
                  <a:pt x="59" y="599"/>
                </a:lnTo>
                <a:lnTo>
                  <a:pt x="60" y="599"/>
                </a:lnTo>
                <a:lnTo>
                  <a:pt x="62" y="600"/>
                </a:lnTo>
                <a:lnTo>
                  <a:pt x="65" y="600"/>
                </a:lnTo>
                <a:lnTo>
                  <a:pt x="66" y="603"/>
                </a:lnTo>
                <a:lnTo>
                  <a:pt x="67" y="603"/>
                </a:lnTo>
                <a:lnTo>
                  <a:pt x="69" y="603"/>
                </a:lnTo>
                <a:lnTo>
                  <a:pt x="70" y="604"/>
                </a:lnTo>
                <a:lnTo>
                  <a:pt x="71" y="604"/>
                </a:lnTo>
                <a:lnTo>
                  <a:pt x="73" y="605"/>
                </a:lnTo>
                <a:lnTo>
                  <a:pt x="76" y="607"/>
                </a:lnTo>
                <a:lnTo>
                  <a:pt x="79" y="607"/>
                </a:lnTo>
                <a:lnTo>
                  <a:pt x="80" y="607"/>
                </a:lnTo>
                <a:lnTo>
                  <a:pt x="83" y="605"/>
                </a:lnTo>
                <a:lnTo>
                  <a:pt x="85" y="604"/>
                </a:lnTo>
                <a:lnTo>
                  <a:pt x="86" y="604"/>
                </a:lnTo>
                <a:lnTo>
                  <a:pt x="87" y="603"/>
                </a:lnTo>
                <a:lnTo>
                  <a:pt x="87" y="600"/>
                </a:lnTo>
                <a:lnTo>
                  <a:pt x="89" y="598"/>
                </a:lnTo>
                <a:lnTo>
                  <a:pt x="91" y="597"/>
                </a:lnTo>
                <a:lnTo>
                  <a:pt x="92" y="596"/>
                </a:lnTo>
                <a:lnTo>
                  <a:pt x="93" y="594"/>
                </a:lnTo>
                <a:lnTo>
                  <a:pt x="95" y="593"/>
                </a:lnTo>
                <a:lnTo>
                  <a:pt x="96" y="592"/>
                </a:lnTo>
                <a:lnTo>
                  <a:pt x="98" y="591"/>
                </a:lnTo>
                <a:lnTo>
                  <a:pt x="99" y="590"/>
                </a:lnTo>
                <a:lnTo>
                  <a:pt x="99" y="589"/>
                </a:lnTo>
                <a:lnTo>
                  <a:pt x="104" y="587"/>
                </a:lnTo>
                <a:lnTo>
                  <a:pt x="106" y="585"/>
                </a:lnTo>
                <a:lnTo>
                  <a:pt x="107" y="584"/>
                </a:lnTo>
                <a:lnTo>
                  <a:pt x="108" y="583"/>
                </a:lnTo>
                <a:lnTo>
                  <a:pt x="110" y="582"/>
                </a:lnTo>
                <a:lnTo>
                  <a:pt x="110" y="581"/>
                </a:lnTo>
                <a:lnTo>
                  <a:pt x="112" y="578"/>
                </a:lnTo>
                <a:lnTo>
                  <a:pt x="113" y="577"/>
                </a:lnTo>
                <a:lnTo>
                  <a:pt x="114" y="576"/>
                </a:lnTo>
                <a:lnTo>
                  <a:pt x="115" y="573"/>
                </a:lnTo>
                <a:lnTo>
                  <a:pt x="115" y="569"/>
                </a:lnTo>
                <a:lnTo>
                  <a:pt x="115" y="566"/>
                </a:lnTo>
                <a:lnTo>
                  <a:pt x="115" y="564"/>
                </a:lnTo>
                <a:lnTo>
                  <a:pt x="119" y="561"/>
                </a:lnTo>
                <a:lnTo>
                  <a:pt x="123" y="564"/>
                </a:lnTo>
                <a:lnTo>
                  <a:pt x="126" y="564"/>
                </a:lnTo>
                <a:lnTo>
                  <a:pt x="130" y="565"/>
                </a:lnTo>
                <a:lnTo>
                  <a:pt x="133" y="565"/>
                </a:lnTo>
                <a:lnTo>
                  <a:pt x="135" y="565"/>
                </a:lnTo>
                <a:lnTo>
                  <a:pt x="137" y="565"/>
                </a:lnTo>
                <a:lnTo>
                  <a:pt x="138" y="565"/>
                </a:lnTo>
                <a:lnTo>
                  <a:pt x="141" y="564"/>
                </a:lnTo>
                <a:lnTo>
                  <a:pt x="143" y="563"/>
                </a:lnTo>
                <a:lnTo>
                  <a:pt x="144" y="562"/>
                </a:lnTo>
                <a:lnTo>
                  <a:pt x="146" y="561"/>
                </a:lnTo>
                <a:lnTo>
                  <a:pt x="149" y="559"/>
                </a:lnTo>
                <a:lnTo>
                  <a:pt x="150" y="558"/>
                </a:lnTo>
                <a:lnTo>
                  <a:pt x="153" y="555"/>
                </a:lnTo>
                <a:lnTo>
                  <a:pt x="152" y="552"/>
                </a:lnTo>
                <a:lnTo>
                  <a:pt x="151" y="551"/>
                </a:lnTo>
                <a:lnTo>
                  <a:pt x="150" y="550"/>
                </a:lnTo>
                <a:lnTo>
                  <a:pt x="149" y="550"/>
                </a:lnTo>
                <a:lnTo>
                  <a:pt x="147" y="550"/>
                </a:lnTo>
                <a:lnTo>
                  <a:pt x="146" y="548"/>
                </a:lnTo>
                <a:lnTo>
                  <a:pt x="146" y="548"/>
                </a:lnTo>
                <a:lnTo>
                  <a:pt x="143" y="545"/>
                </a:lnTo>
                <a:lnTo>
                  <a:pt x="142" y="542"/>
                </a:lnTo>
                <a:lnTo>
                  <a:pt x="142" y="537"/>
                </a:lnTo>
                <a:lnTo>
                  <a:pt x="141" y="535"/>
                </a:lnTo>
                <a:lnTo>
                  <a:pt x="138" y="534"/>
                </a:lnTo>
                <a:lnTo>
                  <a:pt x="137" y="533"/>
                </a:lnTo>
                <a:lnTo>
                  <a:pt x="133" y="531"/>
                </a:lnTo>
                <a:lnTo>
                  <a:pt x="128" y="530"/>
                </a:lnTo>
                <a:lnTo>
                  <a:pt x="127" y="529"/>
                </a:lnTo>
                <a:lnTo>
                  <a:pt x="125" y="528"/>
                </a:lnTo>
                <a:lnTo>
                  <a:pt x="121" y="526"/>
                </a:lnTo>
                <a:lnTo>
                  <a:pt x="119" y="526"/>
                </a:lnTo>
                <a:lnTo>
                  <a:pt x="118" y="525"/>
                </a:lnTo>
                <a:lnTo>
                  <a:pt x="115" y="523"/>
                </a:lnTo>
                <a:lnTo>
                  <a:pt x="108" y="517"/>
                </a:lnTo>
                <a:lnTo>
                  <a:pt x="103" y="514"/>
                </a:lnTo>
                <a:lnTo>
                  <a:pt x="100" y="511"/>
                </a:lnTo>
                <a:lnTo>
                  <a:pt x="99" y="509"/>
                </a:lnTo>
                <a:lnTo>
                  <a:pt x="98" y="509"/>
                </a:lnTo>
                <a:lnTo>
                  <a:pt x="95" y="505"/>
                </a:lnTo>
                <a:lnTo>
                  <a:pt x="94" y="504"/>
                </a:lnTo>
                <a:lnTo>
                  <a:pt x="96" y="502"/>
                </a:lnTo>
                <a:lnTo>
                  <a:pt x="98" y="500"/>
                </a:lnTo>
                <a:lnTo>
                  <a:pt x="99" y="498"/>
                </a:lnTo>
                <a:lnTo>
                  <a:pt x="100" y="497"/>
                </a:lnTo>
                <a:lnTo>
                  <a:pt x="102" y="495"/>
                </a:lnTo>
                <a:lnTo>
                  <a:pt x="103" y="495"/>
                </a:lnTo>
                <a:lnTo>
                  <a:pt x="104" y="493"/>
                </a:lnTo>
                <a:lnTo>
                  <a:pt x="105" y="491"/>
                </a:lnTo>
                <a:lnTo>
                  <a:pt x="106" y="489"/>
                </a:lnTo>
                <a:lnTo>
                  <a:pt x="107" y="487"/>
                </a:lnTo>
                <a:lnTo>
                  <a:pt x="108" y="485"/>
                </a:lnTo>
                <a:lnTo>
                  <a:pt x="109" y="483"/>
                </a:lnTo>
                <a:lnTo>
                  <a:pt x="112" y="478"/>
                </a:lnTo>
                <a:lnTo>
                  <a:pt x="113" y="477"/>
                </a:lnTo>
                <a:lnTo>
                  <a:pt x="114" y="476"/>
                </a:lnTo>
                <a:lnTo>
                  <a:pt x="115" y="471"/>
                </a:lnTo>
                <a:lnTo>
                  <a:pt x="117" y="467"/>
                </a:lnTo>
                <a:lnTo>
                  <a:pt x="117" y="465"/>
                </a:lnTo>
                <a:lnTo>
                  <a:pt x="118" y="463"/>
                </a:lnTo>
                <a:lnTo>
                  <a:pt x="118" y="462"/>
                </a:lnTo>
                <a:lnTo>
                  <a:pt x="118" y="459"/>
                </a:lnTo>
                <a:lnTo>
                  <a:pt x="118" y="457"/>
                </a:lnTo>
                <a:lnTo>
                  <a:pt x="118" y="455"/>
                </a:lnTo>
                <a:lnTo>
                  <a:pt x="117" y="452"/>
                </a:lnTo>
                <a:lnTo>
                  <a:pt x="116" y="450"/>
                </a:lnTo>
                <a:lnTo>
                  <a:pt x="116" y="448"/>
                </a:lnTo>
                <a:lnTo>
                  <a:pt x="115" y="445"/>
                </a:lnTo>
                <a:lnTo>
                  <a:pt x="114" y="441"/>
                </a:lnTo>
                <a:lnTo>
                  <a:pt x="112" y="437"/>
                </a:lnTo>
                <a:lnTo>
                  <a:pt x="111" y="436"/>
                </a:lnTo>
                <a:lnTo>
                  <a:pt x="111" y="435"/>
                </a:lnTo>
                <a:lnTo>
                  <a:pt x="110" y="432"/>
                </a:lnTo>
                <a:lnTo>
                  <a:pt x="109" y="431"/>
                </a:lnTo>
                <a:lnTo>
                  <a:pt x="107" y="427"/>
                </a:lnTo>
                <a:lnTo>
                  <a:pt x="104" y="423"/>
                </a:lnTo>
                <a:lnTo>
                  <a:pt x="104" y="421"/>
                </a:lnTo>
                <a:lnTo>
                  <a:pt x="102" y="419"/>
                </a:lnTo>
                <a:lnTo>
                  <a:pt x="101" y="417"/>
                </a:lnTo>
                <a:lnTo>
                  <a:pt x="100" y="416"/>
                </a:lnTo>
                <a:lnTo>
                  <a:pt x="99" y="414"/>
                </a:lnTo>
                <a:lnTo>
                  <a:pt x="99" y="413"/>
                </a:lnTo>
                <a:lnTo>
                  <a:pt x="99" y="412"/>
                </a:lnTo>
                <a:lnTo>
                  <a:pt x="99" y="410"/>
                </a:lnTo>
                <a:lnTo>
                  <a:pt x="99" y="408"/>
                </a:lnTo>
                <a:lnTo>
                  <a:pt x="99" y="406"/>
                </a:lnTo>
                <a:lnTo>
                  <a:pt x="98" y="403"/>
                </a:lnTo>
                <a:lnTo>
                  <a:pt x="98" y="402"/>
                </a:lnTo>
                <a:lnTo>
                  <a:pt x="98" y="398"/>
                </a:lnTo>
                <a:lnTo>
                  <a:pt x="97" y="398"/>
                </a:lnTo>
                <a:lnTo>
                  <a:pt x="95" y="391"/>
                </a:lnTo>
                <a:lnTo>
                  <a:pt x="95" y="389"/>
                </a:lnTo>
                <a:lnTo>
                  <a:pt x="95" y="388"/>
                </a:lnTo>
                <a:lnTo>
                  <a:pt x="93" y="385"/>
                </a:lnTo>
                <a:lnTo>
                  <a:pt x="93" y="383"/>
                </a:lnTo>
                <a:lnTo>
                  <a:pt x="92" y="382"/>
                </a:lnTo>
                <a:lnTo>
                  <a:pt x="91" y="380"/>
                </a:lnTo>
                <a:lnTo>
                  <a:pt x="89" y="376"/>
                </a:lnTo>
                <a:lnTo>
                  <a:pt x="88" y="373"/>
                </a:lnTo>
                <a:lnTo>
                  <a:pt x="87" y="371"/>
                </a:lnTo>
                <a:lnTo>
                  <a:pt x="85" y="368"/>
                </a:lnTo>
                <a:lnTo>
                  <a:pt x="85" y="364"/>
                </a:lnTo>
                <a:lnTo>
                  <a:pt x="84" y="360"/>
                </a:lnTo>
                <a:lnTo>
                  <a:pt x="84" y="358"/>
                </a:lnTo>
                <a:lnTo>
                  <a:pt x="83" y="354"/>
                </a:lnTo>
                <a:lnTo>
                  <a:pt x="83" y="353"/>
                </a:lnTo>
                <a:lnTo>
                  <a:pt x="83" y="351"/>
                </a:lnTo>
                <a:lnTo>
                  <a:pt x="83" y="349"/>
                </a:lnTo>
                <a:lnTo>
                  <a:pt x="82" y="346"/>
                </a:lnTo>
                <a:lnTo>
                  <a:pt x="82" y="343"/>
                </a:lnTo>
                <a:lnTo>
                  <a:pt x="82" y="343"/>
                </a:lnTo>
                <a:lnTo>
                  <a:pt x="82" y="341"/>
                </a:lnTo>
                <a:lnTo>
                  <a:pt x="82" y="338"/>
                </a:lnTo>
                <a:lnTo>
                  <a:pt x="82" y="337"/>
                </a:lnTo>
                <a:lnTo>
                  <a:pt x="81" y="335"/>
                </a:lnTo>
                <a:lnTo>
                  <a:pt x="81" y="332"/>
                </a:lnTo>
                <a:lnTo>
                  <a:pt x="80" y="329"/>
                </a:lnTo>
                <a:lnTo>
                  <a:pt x="80" y="327"/>
                </a:lnTo>
                <a:lnTo>
                  <a:pt x="80" y="322"/>
                </a:lnTo>
                <a:lnTo>
                  <a:pt x="79" y="320"/>
                </a:lnTo>
                <a:lnTo>
                  <a:pt x="78" y="318"/>
                </a:lnTo>
                <a:lnTo>
                  <a:pt x="79" y="315"/>
                </a:lnTo>
                <a:lnTo>
                  <a:pt x="79" y="315"/>
                </a:lnTo>
                <a:lnTo>
                  <a:pt x="79" y="313"/>
                </a:lnTo>
                <a:lnTo>
                  <a:pt x="79" y="311"/>
                </a:lnTo>
                <a:lnTo>
                  <a:pt x="78" y="307"/>
                </a:lnTo>
                <a:lnTo>
                  <a:pt x="78" y="304"/>
                </a:lnTo>
                <a:lnTo>
                  <a:pt x="79" y="299"/>
                </a:lnTo>
                <a:lnTo>
                  <a:pt x="78" y="299"/>
                </a:lnTo>
                <a:lnTo>
                  <a:pt x="78" y="295"/>
                </a:lnTo>
                <a:lnTo>
                  <a:pt x="78" y="294"/>
                </a:lnTo>
                <a:lnTo>
                  <a:pt x="77" y="292"/>
                </a:lnTo>
                <a:lnTo>
                  <a:pt x="77" y="291"/>
                </a:lnTo>
                <a:lnTo>
                  <a:pt x="76" y="288"/>
                </a:lnTo>
                <a:lnTo>
                  <a:pt x="76" y="287"/>
                </a:lnTo>
                <a:lnTo>
                  <a:pt x="77" y="281"/>
                </a:lnTo>
                <a:lnTo>
                  <a:pt x="77" y="280"/>
                </a:lnTo>
                <a:lnTo>
                  <a:pt x="77" y="279"/>
                </a:lnTo>
                <a:lnTo>
                  <a:pt x="76" y="277"/>
                </a:lnTo>
                <a:lnTo>
                  <a:pt x="76" y="275"/>
                </a:lnTo>
                <a:lnTo>
                  <a:pt x="76" y="274"/>
                </a:lnTo>
                <a:lnTo>
                  <a:pt x="76" y="272"/>
                </a:lnTo>
                <a:lnTo>
                  <a:pt x="76" y="271"/>
                </a:lnTo>
                <a:lnTo>
                  <a:pt x="76" y="269"/>
                </a:lnTo>
                <a:lnTo>
                  <a:pt x="75" y="267"/>
                </a:lnTo>
                <a:lnTo>
                  <a:pt x="75" y="265"/>
                </a:lnTo>
                <a:lnTo>
                  <a:pt x="75" y="263"/>
                </a:lnTo>
                <a:lnTo>
                  <a:pt x="75" y="261"/>
                </a:lnTo>
                <a:lnTo>
                  <a:pt x="75" y="260"/>
                </a:lnTo>
                <a:lnTo>
                  <a:pt x="75" y="258"/>
                </a:lnTo>
                <a:lnTo>
                  <a:pt x="75" y="254"/>
                </a:lnTo>
                <a:lnTo>
                  <a:pt x="74" y="252"/>
                </a:lnTo>
                <a:lnTo>
                  <a:pt x="74" y="250"/>
                </a:lnTo>
                <a:lnTo>
                  <a:pt x="73" y="247"/>
                </a:lnTo>
                <a:lnTo>
                  <a:pt x="73" y="246"/>
                </a:lnTo>
                <a:lnTo>
                  <a:pt x="72" y="242"/>
                </a:lnTo>
                <a:lnTo>
                  <a:pt x="71" y="240"/>
                </a:lnTo>
                <a:lnTo>
                  <a:pt x="71" y="239"/>
                </a:lnTo>
                <a:lnTo>
                  <a:pt x="71" y="238"/>
                </a:lnTo>
                <a:lnTo>
                  <a:pt x="71" y="236"/>
                </a:lnTo>
                <a:lnTo>
                  <a:pt x="71" y="234"/>
                </a:lnTo>
                <a:lnTo>
                  <a:pt x="70" y="227"/>
                </a:lnTo>
                <a:lnTo>
                  <a:pt x="70" y="221"/>
                </a:lnTo>
                <a:lnTo>
                  <a:pt x="70" y="219"/>
                </a:lnTo>
                <a:lnTo>
                  <a:pt x="70" y="216"/>
                </a:lnTo>
                <a:lnTo>
                  <a:pt x="70" y="216"/>
                </a:lnTo>
                <a:lnTo>
                  <a:pt x="70" y="212"/>
                </a:lnTo>
                <a:lnTo>
                  <a:pt x="70" y="210"/>
                </a:lnTo>
                <a:lnTo>
                  <a:pt x="68" y="204"/>
                </a:lnTo>
                <a:lnTo>
                  <a:pt x="68" y="202"/>
                </a:lnTo>
                <a:lnTo>
                  <a:pt x="68" y="199"/>
                </a:lnTo>
                <a:lnTo>
                  <a:pt x="69" y="196"/>
                </a:lnTo>
                <a:lnTo>
                  <a:pt x="69" y="195"/>
                </a:lnTo>
                <a:lnTo>
                  <a:pt x="69" y="192"/>
                </a:lnTo>
                <a:lnTo>
                  <a:pt x="69" y="191"/>
                </a:lnTo>
                <a:lnTo>
                  <a:pt x="70" y="189"/>
                </a:lnTo>
                <a:lnTo>
                  <a:pt x="70" y="185"/>
                </a:lnTo>
                <a:lnTo>
                  <a:pt x="71" y="183"/>
                </a:lnTo>
                <a:lnTo>
                  <a:pt x="71" y="182"/>
                </a:lnTo>
                <a:lnTo>
                  <a:pt x="72" y="180"/>
                </a:lnTo>
                <a:lnTo>
                  <a:pt x="72" y="177"/>
                </a:lnTo>
                <a:lnTo>
                  <a:pt x="73" y="174"/>
                </a:lnTo>
                <a:lnTo>
                  <a:pt x="73" y="173"/>
                </a:lnTo>
                <a:lnTo>
                  <a:pt x="73" y="170"/>
                </a:lnTo>
                <a:lnTo>
                  <a:pt x="74" y="167"/>
                </a:lnTo>
                <a:lnTo>
                  <a:pt x="74" y="166"/>
                </a:lnTo>
                <a:lnTo>
                  <a:pt x="74" y="162"/>
                </a:lnTo>
                <a:lnTo>
                  <a:pt x="74" y="160"/>
                </a:lnTo>
                <a:lnTo>
                  <a:pt x="74" y="158"/>
                </a:lnTo>
                <a:lnTo>
                  <a:pt x="73" y="155"/>
                </a:lnTo>
                <a:lnTo>
                  <a:pt x="73" y="153"/>
                </a:lnTo>
                <a:lnTo>
                  <a:pt x="72" y="149"/>
                </a:lnTo>
                <a:lnTo>
                  <a:pt x="72" y="149"/>
                </a:lnTo>
                <a:lnTo>
                  <a:pt x="71" y="139"/>
                </a:lnTo>
                <a:lnTo>
                  <a:pt x="75" y="140"/>
                </a:lnTo>
                <a:lnTo>
                  <a:pt x="82" y="140"/>
                </a:lnTo>
                <a:lnTo>
                  <a:pt x="88" y="140"/>
                </a:lnTo>
                <a:lnTo>
                  <a:pt x="94" y="140"/>
                </a:lnTo>
                <a:lnTo>
                  <a:pt x="96" y="138"/>
                </a:lnTo>
                <a:lnTo>
                  <a:pt x="101" y="134"/>
                </a:lnTo>
                <a:lnTo>
                  <a:pt x="109" y="128"/>
                </a:lnTo>
                <a:lnTo>
                  <a:pt x="115" y="121"/>
                </a:lnTo>
                <a:lnTo>
                  <a:pt x="116" y="121"/>
                </a:lnTo>
                <a:lnTo>
                  <a:pt x="121" y="115"/>
                </a:lnTo>
                <a:lnTo>
                  <a:pt x="122" y="115"/>
                </a:lnTo>
                <a:lnTo>
                  <a:pt x="127" y="108"/>
                </a:lnTo>
                <a:lnTo>
                  <a:pt x="133" y="102"/>
                </a:lnTo>
                <a:lnTo>
                  <a:pt x="138" y="95"/>
                </a:lnTo>
                <a:lnTo>
                  <a:pt x="144" y="88"/>
                </a:lnTo>
                <a:lnTo>
                  <a:pt x="145" y="89"/>
                </a:lnTo>
                <a:lnTo>
                  <a:pt x="151" y="90"/>
                </a:lnTo>
                <a:lnTo>
                  <a:pt x="158" y="91"/>
                </a:lnTo>
                <a:lnTo>
                  <a:pt x="160" y="91"/>
                </a:lnTo>
                <a:lnTo>
                  <a:pt x="165" y="92"/>
                </a:lnTo>
                <a:lnTo>
                  <a:pt x="171" y="93"/>
                </a:lnTo>
                <a:lnTo>
                  <a:pt x="178" y="94"/>
                </a:lnTo>
                <a:lnTo>
                  <a:pt x="186" y="95"/>
                </a:lnTo>
                <a:lnTo>
                  <a:pt x="193" y="96"/>
                </a:lnTo>
                <a:lnTo>
                  <a:pt x="199" y="98"/>
                </a:lnTo>
                <a:lnTo>
                  <a:pt x="206" y="99"/>
                </a:lnTo>
                <a:lnTo>
                  <a:pt x="207" y="99"/>
                </a:lnTo>
                <a:lnTo>
                  <a:pt x="215" y="95"/>
                </a:lnTo>
                <a:lnTo>
                  <a:pt x="222" y="91"/>
                </a:lnTo>
                <a:lnTo>
                  <a:pt x="229" y="87"/>
                </a:lnTo>
                <a:lnTo>
                  <a:pt x="236" y="83"/>
                </a:lnTo>
                <a:lnTo>
                  <a:pt x="243" y="78"/>
                </a:lnTo>
                <a:lnTo>
                  <a:pt x="250" y="74"/>
                </a:lnTo>
                <a:lnTo>
                  <a:pt x="255" y="72"/>
                </a:lnTo>
                <a:lnTo>
                  <a:pt x="257" y="70"/>
                </a:lnTo>
                <a:lnTo>
                  <a:pt x="265" y="66"/>
                </a:lnTo>
                <a:lnTo>
                  <a:pt x="272" y="61"/>
                </a:lnTo>
                <a:lnTo>
                  <a:pt x="278" y="57"/>
                </a:lnTo>
                <a:lnTo>
                  <a:pt x="286" y="54"/>
                </a:lnTo>
                <a:lnTo>
                  <a:pt x="293" y="49"/>
                </a:lnTo>
                <a:lnTo>
                  <a:pt x="300" y="45"/>
                </a:lnTo>
                <a:lnTo>
                  <a:pt x="307" y="41"/>
                </a:lnTo>
                <a:lnTo>
                  <a:pt x="315" y="37"/>
                </a:lnTo>
                <a:lnTo>
                  <a:pt x="322" y="33"/>
                </a:lnTo>
                <a:lnTo>
                  <a:pt x="329" y="28"/>
                </a:lnTo>
                <a:lnTo>
                  <a:pt x="336" y="24"/>
                </a:lnTo>
                <a:lnTo>
                  <a:pt x="343" y="20"/>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C9EF9E1C-ADAE-4B88-8294-35C4D48BF294}"/>
              </a:ext>
            </a:extLst>
          </p:cNvPr>
          <p:cNvSpPr>
            <a:spLocks/>
          </p:cNvSpPr>
          <p:nvPr/>
        </p:nvSpPr>
        <p:spPr bwMode="auto">
          <a:xfrm>
            <a:off x="4220718" y="1368231"/>
            <a:ext cx="1383852" cy="1181021"/>
          </a:xfrm>
          <a:custGeom>
            <a:avLst/>
            <a:gdLst>
              <a:gd name="T0" fmla="*/ 631 w 962"/>
              <a:gd name="T1" fmla="*/ 91 h 821"/>
              <a:gd name="T2" fmla="*/ 695 w 962"/>
              <a:gd name="T3" fmla="*/ 58 h 821"/>
              <a:gd name="T4" fmla="*/ 742 w 962"/>
              <a:gd name="T5" fmla="*/ 23 h 821"/>
              <a:gd name="T6" fmla="*/ 806 w 962"/>
              <a:gd name="T7" fmla="*/ 3 h 821"/>
              <a:gd name="T8" fmla="*/ 833 w 962"/>
              <a:gd name="T9" fmla="*/ 56 h 821"/>
              <a:gd name="T10" fmla="*/ 870 w 962"/>
              <a:gd name="T11" fmla="*/ 71 h 821"/>
              <a:gd name="T12" fmla="*/ 934 w 962"/>
              <a:gd name="T13" fmla="*/ 84 h 821"/>
              <a:gd name="T14" fmla="*/ 962 w 962"/>
              <a:gd name="T15" fmla="*/ 138 h 821"/>
              <a:gd name="T16" fmla="*/ 958 w 962"/>
              <a:gd name="T17" fmla="*/ 204 h 821"/>
              <a:gd name="T18" fmla="*/ 897 w 962"/>
              <a:gd name="T19" fmla="*/ 235 h 821"/>
              <a:gd name="T20" fmla="*/ 839 w 962"/>
              <a:gd name="T21" fmla="*/ 233 h 821"/>
              <a:gd name="T22" fmla="*/ 814 w 962"/>
              <a:gd name="T23" fmla="*/ 300 h 821"/>
              <a:gd name="T24" fmla="*/ 790 w 962"/>
              <a:gd name="T25" fmla="*/ 359 h 821"/>
              <a:gd name="T26" fmla="*/ 765 w 962"/>
              <a:gd name="T27" fmla="*/ 399 h 821"/>
              <a:gd name="T28" fmla="*/ 699 w 962"/>
              <a:gd name="T29" fmla="*/ 422 h 821"/>
              <a:gd name="T30" fmla="*/ 637 w 962"/>
              <a:gd name="T31" fmla="*/ 450 h 821"/>
              <a:gd name="T32" fmla="*/ 596 w 962"/>
              <a:gd name="T33" fmla="*/ 480 h 821"/>
              <a:gd name="T34" fmla="*/ 604 w 962"/>
              <a:gd name="T35" fmla="*/ 514 h 821"/>
              <a:gd name="T36" fmla="*/ 657 w 962"/>
              <a:gd name="T37" fmla="*/ 527 h 821"/>
              <a:gd name="T38" fmla="*/ 646 w 962"/>
              <a:gd name="T39" fmla="*/ 585 h 821"/>
              <a:gd name="T40" fmla="*/ 674 w 962"/>
              <a:gd name="T41" fmla="*/ 609 h 821"/>
              <a:gd name="T42" fmla="*/ 679 w 962"/>
              <a:gd name="T43" fmla="*/ 655 h 821"/>
              <a:gd name="T44" fmla="*/ 721 w 962"/>
              <a:gd name="T45" fmla="*/ 695 h 821"/>
              <a:gd name="T46" fmla="*/ 773 w 962"/>
              <a:gd name="T47" fmla="*/ 703 h 821"/>
              <a:gd name="T48" fmla="*/ 838 w 962"/>
              <a:gd name="T49" fmla="*/ 717 h 821"/>
              <a:gd name="T50" fmla="*/ 856 w 962"/>
              <a:gd name="T51" fmla="*/ 748 h 821"/>
              <a:gd name="T52" fmla="*/ 805 w 962"/>
              <a:gd name="T53" fmla="*/ 759 h 821"/>
              <a:gd name="T54" fmla="*/ 798 w 962"/>
              <a:gd name="T55" fmla="*/ 808 h 821"/>
              <a:gd name="T56" fmla="*/ 765 w 962"/>
              <a:gd name="T57" fmla="*/ 806 h 821"/>
              <a:gd name="T58" fmla="*/ 695 w 962"/>
              <a:gd name="T59" fmla="*/ 808 h 821"/>
              <a:gd name="T60" fmla="*/ 671 w 962"/>
              <a:gd name="T61" fmla="*/ 752 h 821"/>
              <a:gd name="T62" fmla="*/ 659 w 962"/>
              <a:gd name="T63" fmla="*/ 693 h 821"/>
              <a:gd name="T64" fmla="*/ 598 w 962"/>
              <a:gd name="T65" fmla="*/ 699 h 821"/>
              <a:gd name="T66" fmla="*/ 543 w 962"/>
              <a:gd name="T67" fmla="*/ 665 h 821"/>
              <a:gd name="T68" fmla="*/ 488 w 962"/>
              <a:gd name="T69" fmla="*/ 670 h 821"/>
              <a:gd name="T70" fmla="*/ 421 w 962"/>
              <a:gd name="T71" fmla="*/ 629 h 821"/>
              <a:gd name="T72" fmla="*/ 465 w 962"/>
              <a:gd name="T73" fmla="*/ 593 h 821"/>
              <a:gd name="T74" fmla="*/ 443 w 962"/>
              <a:gd name="T75" fmla="*/ 565 h 821"/>
              <a:gd name="T76" fmla="*/ 425 w 962"/>
              <a:gd name="T77" fmla="*/ 534 h 821"/>
              <a:gd name="T78" fmla="*/ 420 w 962"/>
              <a:gd name="T79" fmla="*/ 508 h 821"/>
              <a:gd name="T80" fmla="*/ 403 w 962"/>
              <a:gd name="T81" fmla="*/ 475 h 821"/>
              <a:gd name="T82" fmla="*/ 422 w 962"/>
              <a:gd name="T83" fmla="*/ 427 h 821"/>
              <a:gd name="T84" fmla="*/ 423 w 962"/>
              <a:gd name="T85" fmla="*/ 382 h 821"/>
              <a:gd name="T86" fmla="*/ 393 w 962"/>
              <a:gd name="T87" fmla="*/ 385 h 821"/>
              <a:gd name="T88" fmla="*/ 364 w 962"/>
              <a:gd name="T89" fmla="*/ 380 h 821"/>
              <a:gd name="T90" fmla="*/ 316 w 962"/>
              <a:gd name="T91" fmla="*/ 380 h 821"/>
              <a:gd name="T92" fmla="*/ 315 w 962"/>
              <a:gd name="T93" fmla="*/ 328 h 821"/>
              <a:gd name="T94" fmla="*/ 296 w 962"/>
              <a:gd name="T95" fmla="*/ 284 h 821"/>
              <a:gd name="T96" fmla="*/ 246 w 962"/>
              <a:gd name="T97" fmla="*/ 304 h 821"/>
              <a:gd name="T98" fmla="*/ 234 w 962"/>
              <a:gd name="T99" fmla="*/ 284 h 821"/>
              <a:gd name="T100" fmla="*/ 235 w 962"/>
              <a:gd name="T101" fmla="*/ 236 h 821"/>
              <a:gd name="T102" fmla="*/ 223 w 962"/>
              <a:gd name="T103" fmla="*/ 194 h 821"/>
              <a:gd name="T104" fmla="*/ 129 w 962"/>
              <a:gd name="T105" fmla="*/ 178 h 821"/>
              <a:gd name="T106" fmla="*/ 95 w 962"/>
              <a:gd name="T107" fmla="*/ 230 h 821"/>
              <a:gd name="T108" fmla="*/ 66 w 962"/>
              <a:gd name="T109" fmla="*/ 193 h 821"/>
              <a:gd name="T110" fmla="*/ 17 w 962"/>
              <a:gd name="T111" fmla="*/ 152 h 821"/>
              <a:gd name="T112" fmla="*/ 12 w 962"/>
              <a:gd name="T113" fmla="*/ 81 h 821"/>
              <a:gd name="T114" fmla="*/ 104 w 962"/>
              <a:gd name="T115" fmla="*/ 85 h 821"/>
              <a:gd name="T116" fmla="*/ 183 w 962"/>
              <a:gd name="T117" fmla="*/ 113 h 821"/>
              <a:gd name="T118" fmla="*/ 271 w 962"/>
              <a:gd name="T119" fmla="*/ 134 h 821"/>
              <a:gd name="T120" fmla="*/ 324 w 962"/>
              <a:gd name="T121" fmla="*/ 91 h 821"/>
              <a:gd name="T122" fmla="*/ 408 w 962"/>
              <a:gd name="T123" fmla="*/ 8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 h="821">
                <a:moveTo>
                  <a:pt x="488" y="84"/>
                </a:moveTo>
                <a:lnTo>
                  <a:pt x="491" y="84"/>
                </a:lnTo>
                <a:lnTo>
                  <a:pt x="493" y="84"/>
                </a:lnTo>
                <a:lnTo>
                  <a:pt x="496" y="84"/>
                </a:lnTo>
                <a:lnTo>
                  <a:pt x="498" y="84"/>
                </a:lnTo>
                <a:lnTo>
                  <a:pt x="499" y="86"/>
                </a:lnTo>
                <a:lnTo>
                  <a:pt x="501" y="87"/>
                </a:lnTo>
                <a:lnTo>
                  <a:pt x="502" y="89"/>
                </a:lnTo>
                <a:lnTo>
                  <a:pt x="507" y="89"/>
                </a:lnTo>
                <a:lnTo>
                  <a:pt x="513" y="89"/>
                </a:lnTo>
                <a:lnTo>
                  <a:pt x="514" y="89"/>
                </a:lnTo>
                <a:lnTo>
                  <a:pt x="518" y="89"/>
                </a:lnTo>
                <a:lnTo>
                  <a:pt x="524" y="90"/>
                </a:lnTo>
                <a:lnTo>
                  <a:pt x="529" y="90"/>
                </a:lnTo>
                <a:lnTo>
                  <a:pt x="531" y="90"/>
                </a:lnTo>
                <a:lnTo>
                  <a:pt x="535" y="90"/>
                </a:lnTo>
                <a:lnTo>
                  <a:pt x="540" y="91"/>
                </a:lnTo>
                <a:lnTo>
                  <a:pt x="546" y="91"/>
                </a:lnTo>
                <a:lnTo>
                  <a:pt x="552" y="92"/>
                </a:lnTo>
                <a:lnTo>
                  <a:pt x="557" y="92"/>
                </a:lnTo>
                <a:lnTo>
                  <a:pt x="563" y="92"/>
                </a:lnTo>
                <a:lnTo>
                  <a:pt x="568" y="93"/>
                </a:lnTo>
                <a:lnTo>
                  <a:pt x="574" y="93"/>
                </a:lnTo>
                <a:lnTo>
                  <a:pt x="579" y="94"/>
                </a:lnTo>
                <a:lnTo>
                  <a:pt x="584" y="95"/>
                </a:lnTo>
                <a:lnTo>
                  <a:pt x="598" y="91"/>
                </a:lnTo>
                <a:lnTo>
                  <a:pt x="601" y="91"/>
                </a:lnTo>
                <a:lnTo>
                  <a:pt x="603" y="91"/>
                </a:lnTo>
                <a:lnTo>
                  <a:pt x="605" y="91"/>
                </a:lnTo>
                <a:lnTo>
                  <a:pt x="606" y="90"/>
                </a:lnTo>
                <a:lnTo>
                  <a:pt x="609" y="90"/>
                </a:lnTo>
                <a:lnTo>
                  <a:pt x="610" y="90"/>
                </a:lnTo>
                <a:lnTo>
                  <a:pt x="615" y="91"/>
                </a:lnTo>
                <a:lnTo>
                  <a:pt x="616" y="91"/>
                </a:lnTo>
                <a:lnTo>
                  <a:pt x="619" y="91"/>
                </a:lnTo>
                <a:lnTo>
                  <a:pt x="620" y="90"/>
                </a:lnTo>
                <a:lnTo>
                  <a:pt x="624" y="91"/>
                </a:lnTo>
                <a:lnTo>
                  <a:pt x="626" y="91"/>
                </a:lnTo>
                <a:lnTo>
                  <a:pt x="627" y="92"/>
                </a:lnTo>
                <a:lnTo>
                  <a:pt x="628" y="91"/>
                </a:lnTo>
                <a:lnTo>
                  <a:pt x="631" y="91"/>
                </a:lnTo>
                <a:lnTo>
                  <a:pt x="632" y="91"/>
                </a:lnTo>
                <a:lnTo>
                  <a:pt x="635" y="91"/>
                </a:lnTo>
                <a:lnTo>
                  <a:pt x="638" y="91"/>
                </a:lnTo>
                <a:lnTo>
                  <a:pt x="638" y="91"/>
                </a:lnTo>
                <a:lnTo>
                  <a:pt x="641" y="90"/>
                </a:lnTo>
                <a:lnTo>
                  <a:pt x="643" y="90"/>
                </a:lnTo>
                <a:lnTo>
                  <a:pt x="644" y="90"/>
                </a:lnTo>
                <a:lnTo>
                  <a:pt x="648" y="89"/>
                </a:lnTo>
                <a:lnTo>
                  <a:pt x="649" y="89"/>
                </a:lnTo>
                <a:lnTo>
                  <a:pt x="654" y="89"/>
                </a:lnTo>
                <a:lnTo>
                  <a:pt x="655" y="88"/>
                </a:lnTo>
                <a:lnTo>
                  <a:pt x="657" y="88"/>
                </a:lnTo>
                <a:lnTo>
                  <a:pt x="658" y="88"/>
                </a:lnTo>
                <a:lnTo>
                  <a:pt x="660" y="87"/>
                </a:lnTo>
                <a:lnTo>
                  <a:pt x="661" y="87"/>
                </a:lnTo>
                <a:lnTo>
                  <a:pt x="662" y="87"/>
                </a:lnTo>
                <a:lnTo>
                  <a:pt x="667" y="85"/>
                </a:lnTo>
                <a:lnTo>
                  <a:pt x="668" y="84"/>
                </a:lnTo>
                <a:lnTo>
                  <a:pt x="669" y="84"/>
                </a:lnTo>
                <a:lnTo>
                  <a:pt x="671" y="83"/>
                </a:lnTo>
                <a:lnTo>
                  <a:pt x="672" y="83"/>
                </a:lnTo>
                <a:lnTo>
                  <a:pt x="674" y="82"/>
                </a:lnTo>
                <a:lnTo>
                  <a:pt x="676" y="82"/>
                </a:lnTo>
                <a:lnTo>
                  <a:pt x="678" y="81"/>
                </a:lnTo>
                <a:lnTo>
                  <a:pt x="681" y="78"/>
                </a:lnTo>
                <a:lnTo>
                  <a:pt x="682" y="77"/>
                </a:lnTo>
                <a:lnTo>
                  <a:pt x="683" y="76"/>
                </a:lnTo>
                <a:lnTo>
                  <a:pt x="685" y="75"/>
                </a:lnTo>
                <a:lnTo>
                  <a:pt x="685" y="73"/>
                </a:lnTo>
                <a:lnTo>
                  <a:pt x="686" y="72"/>
                </a:lnTo>
                <a:lnTo>
                  <a:pt x="687" y="71"/>
                </a:lnTo>
                <a:lnTo>
                  <a:pt x="688" y="70"/>
                </a:lnTo>
                <a:lnTo>
                  <a:pt x="689" y="68"/>
                </a:lnTo>
                <a:lnTo>
                  <a:pt x="691" y="67"/>
                </a:lnTo>
                <a:lnTo>
                  <a:pt x="692" y="65"/>
                </a:lnTo>
                <a:lnTo>
                  <a:pt x="692" y="64"/>
                </a:lnTo>
                <a:lnTo>
                  <a:pt x="693" y="62"/>
                </a:lnTo>
                <a:lnTo>
                  <a:pt x="693" y="61"/>
                </a:lnTo>
                <a:lnTo>
                  <a:pt x="693" y="61"/>
                </a:lnTo>
                <a:lnTo>
                  <a:pt x="694" y="59"/>
                </a:lnTo>
                <a:lnTo>
                  <a:pt x="695" y="58"/>
                </a:lnTo>
                <a:lnTo>
                  <a:pt x="696" y="56"/>
                </a:lnTo>
                <a:lnTo>
                  <a:pt x="696" y="56"/>
                </a:lnTo>
                <a:lnTo>
                  <a:pt x="696" y="54"/>
                </a:lnTo>
                <a:lnTo>
                  <a:pt x="697" y="53"/>
                </a:lnTo>
                <a:lnTo>
                  <a:pt x="697" y="52"/>
                </a:lnTo>
                <a:lnTo>
                  <a:pt x="698" y="50"/>
                </a:lnTo>
                <a:lnTo>
                  <a:pt x="699" y="50"/>
                </a:lnTo>
                <a:lnTo>
                  <a:pt x="699" y="49"/>
                </a:lnTo>
                <a:lnTo>
                  <a:pt x="699" y="47"/>
                </a:lnTo>
                <a:lnTo>
                  <a:pt x="699" y="46"/>
                </a:lnTo>
                <a:lnTo>
                  <a:pt x="700" y="45"/>
                </a:lnTo>
                <a:lnTo>
                  <a:pt x="700" y="45"/>
                </a:lnTo>
                <a:lnTo>
                  <a:pt x="701" y="43"/>
                </a:lnTo>
                <a:lnTo>
                  <a:pt x="702" y="42"/>
                </a:lnTo>
                <a:lnTo>
                  <a:pt x="702" y="40"/>
                </a:lnTo>
                <a:lnTo>
                  <a:pt x="703" y="39"/>
                </a:lnTo>
                <a:lnTo>
                  <a:pt x="704" y="38"/>
                </a:lnTo>
                <a:lnTo>
                  <a:pt x="705" y="36"/>
                </a:lnTo>
                <a:lnTo>
                  <a:pt x="706" y="35"/>
                </a:lnTo>
                <a:lnTo>
                  <a:pt x="707" y="34"/>
                </a:lnTo>
                <a:lnTo>
                  <a:pt x="709" y="34"/>
                </a:lnTo>
                <a:lnTo>
                  <a:pt x="710" y="33"/>
                </a:lnTo>
                <a:lnTo>
                  <a:pt x="710" y="32"/>
                </a:lnTo>
                <a:lnTo>
                  <a:pt x="712" y="32"/>
                </a:lnTo>
                <a:lnTo>
                  <a:pt x="714" y="31"/>
                </a:lnTo>
                <a:lnTo>
                  <a:pt x="716" y="28"/>
                </a:lnTo>
                <a:lnTo>
                  <a:pt x="719" y="28"/>
                </a:lnTo>
                <a:lnTo>
                  <a:pt x="721" y="27"/>
                </a:lnTo>
                <a:lnTo>
                  <a:pt x="722" y="27"/>
                </a:lnTo>
                <a:lnTo>
                  <a:pt x="726" y="28"/>
                </a:lnTo>
                <a:lnTo>
                  <a:pt x="727" y="27"/>
                </a:lnTo>
                <a:lnTo>
                  <a:pt x="728" y="27"/>
                </a:lnTo>
                <a:lnTo>
                  <a:pt x="730" y="26"/>
                </a:lnTo>
                <a:lnTo>
                  <a:pt x="732" y="24"/>
                </a:lnTo>
                <a:lnTo>
                  <a:pt x="733" y="24"/>
                </a:lnTo>
                <a:lnTo>
                  <a:pt x="734" y="24"/>
                </a:lnTo>
                <a:lnTo>
                  <a:pt x="736" y="24"/>
                </a:lnTo>
                <a:lnTo>
                  <a:pt x="738" y="23"/>
                </a:lnTo>
                <a:lnTo>
                  <a:pt x="739" y="23"/>
                </a:lnTo>
                <a:lnTo>
                  <a:pt x="740" y="23"/>
                </a:lnTo>
                <a:lnTo>
                  <a:pt x="742" y="23"/>
                </a:lnTo>
                <a:lnTo>
                  <a:pt x="743" y="23"/>
                </a:lnTo>
                <a:lnTo>
                  <a:pt x="744" y="22"/>
                </a:lnTo>
                <a:lnTo>
                  <a:pt x="745" y="22"/>
                </a:lnTo>
                <a:lnTo>
                  <a:pt x="747" y="20"/>
                </a:lnTo>
                <a:lnTo>
                  <a:pt x="748" y="20"/>
                </a:lnTo>
                <a:lnTo>
                  <a:pt x="749" y="19"/>
                </a:lnTo>
                <a:lnTo>
                  <a:pt x="750" y="19"/>
                </a:lnTo>
                <a:lnTo>
                  <a:pt x="752" y="18"/>
                </a:lnTo>
                <a:lnTo>
                  <a:pt x="753" y="18"/>
                </a:lnTo>
                <a:lnTo>
                  <a:pt x="754" y="18"/>
                </a:lnTo>
                <a:lnTo>
                  <a:pt x="755" y="17"/>
                </a:lnTo>
                <a:lnTo>
                  <a:pt x="756" y="17"/>
                </a:lnTo>
                <a:lnTo>
                  <a:pt x="757" y="17"/>
                </a:lnTo>
                <a:lnTo>
                  <a:pt x="758" y="17"/>
                </a:lnTo>
                <a:lnTo>
                  <a:pt x="761" y="17"/>
                </a:lnTo>
                <a:lnTo>
                  <a:pt x="762" y="16"/>
                </a:lnTo>
                <a:lnTo>
                  <a:pt x="765" y="16"/>
                </a:lnTo>
                <a:lnTo>
                  <a:pt x="766" y="16"/>
                </a:lnTo>
                <a:lnTo>
                  <a:pt x="768" y="16"/>
                </a:lnTo>
                <a:lnTo>
                  <a:pt x="770" y="16"/>
                </a:lnTo>
                <a:lnTo>
                  <a:pt x="772" y="16"/>
                </a:lnTo>
                <a:lnTo>
                  <a:pt x="773" y="16"/>
                </a:lnTo>
                <a:lnTo>
                  <a:pt x="774" y="16"/>
                </a:lnTo>
                <a:lnTo>
                  <a:pt x="777" y="15"/>
                </a:lnTo>
                <a:lnTo>
                  <a:pt x="777" y="15"/>
                </a:lnTo>
                <a:lnTo>
                  <a:pt x="780" y="14"/>
                </a:lnTo>
                <a:lnTo>
                  <a:pt x="781" y="14"/>
                </a:lnTo>
                <a:lnTo>
                  <a:pt x="783" y="13"/>
                </a:lnTo>
                <a:lnTo>
                  <a:pt x="784" y="13"/>
                </a:lnTo>
                <a:lnTo>
                  <a:pt x="785" y="13"/>
                </a:lnTo>
                <a:lnTo>
                  <a:pt x="788" y="11"/>
                </a:lnTo>
                <a:lnTo>
                  <a:pt x="790" y="11"/>
                </a:lnTo>
                <a:lnTo>
                  <a:pt x="792" y="10"/>
                </a:lnTo>
                <a:lnTo>
                  <a:pt x="794" y="10"/>
                </a:lnTo>
                <a:lnTo>
                  <a:pt x="795" y="8"/>
                </a:lnTo>
                <a:lnTo>
                  <a:pt x="797" y="8"/>
                </a:lnTo>
                <a:lnTo>
                  <a:pt x="798" y="7"/>
                </a:lnTo>
                <a:lnTo>
                  <a:pt x="800" y="6"/>
                </a:lnTo>
                <a:lnTo>
                  <a:pt x="802" y="6"/>
                </a:lnTo>
                <a:lnTo>
                  <a:pt x="805" y="4"/>
                </a:lnTo>
                <a:lnTo>
                  <a:pt x="806" y="3"/>
                </a:lnTo>
                <a:lnTo>
                  <a:pt x="807" y="2"/>
                </a:lnTo>
                <a:lnTo>
                  <a:pt x="809" y="0"/>
                </a:lnTo>
                <a:lnTo>
                  <a:pt x="812" y="0"/>
                </a:lnTo>
                <a:lnTo>
                  <a:pt x="813" y="0"/>
                </a:lnTo>
                <a:lnTo>
                  <a:pt x="815" y="0"/>
                </a:lnTo>
                <a:lnTo>
                  <a:pt x="816" y="0"/>
                </a:lnTo>
                <a:lnTo>
                  <a:pt x="819" y="0"/>
                </a:lnTo>
                <a:lnTo>
                  <a:pt x="820" y="0"/>
                </a:lnTo>
                <a:lnTo>
                  <a:pt x="823" y="3"/>
                </a:lnTo>
                <a:lnTo>
                  <a:pt x="824" y="4"/>
                </a:lnTo>
                <a:lnTo>
                  <a:pt x="823" y="5"/>
                </a:lnTo>
                <a:lnTo>
                  <a:pt x="825" y="6"/>
                </a:lnTo>
                <a:lnTo>
                  <a:pt x="825" y="7"/>
                </a:lnTo>
                <a:lnTo>
                  <a:pt x="826" y="9"/>
                </a:lnTo>
                <a:lnTo>
                  <a:pt x="827" y="10"/>
                </a:lnTo>
                <a:lnTo>
                  <a:pt x="827" y="11"/>
                </a:lnTo>
                <a:lnTo>
                  <a:pt x="828" y="12"/>
                </a:lnTo>
                <a:lnTo>
                  <a:pt x="828" y="14"/>
                </a:lnTo>
                <a:lnTo>
                  <a:pt x="828" y="15"/>
                </a:lnTo>
                <a:lnTo>
                  <a:pt x="828" y="17"/>
                </a:lnTo>
                <a:lnTo>
                  <a:pt x="830" y="21"/>
                </a:lnTo>
                <a:lnTo>
                  <a:pt x="830" y="22"/>
                </a:lnTo>
                <a:lnTo>
                  <a:pt x="832" y="23"/>
                </a:lnTo>
                <a:lnTo>
                  <a:pt x="834" y="28"/>
                </a:lnTo>
                <a:lnTo>
                  <a:pt x="835" y="29"/>
                </a:lnTo>
                <a:lnTo>
                  <a:pt x="836" y="30"/>
                </a:lnTo>
                <a:lnTo>
                  <a:pt x="837" y="33"/>
                </a:lnTo>
                <a:lnTo>
                  <a:pt x="837" y="34"/>
                </a:lnTo>
                <a:lnTo>
                  <a:pt x="837" y="35"/>
                </a:lnTo>
                <a:lnTo>
                  <a:pt x="838" y="36"/>
                </a:lnTo>
                <a:lnTo>
                  <a:pt x="838" y="37"/>
                </a:lnTo>
                <a:lnTo>
                  <a:pt x="838" y="38"/>
                </a:lnTo>
                <a:lnTo>
                  <a:pt x="838" y="40"/>
                </a:lnTo>
                <a:lnTo>
                  <a:pt x="838" y="41"/>
                </a:lnTo>
                <a:lnTo>
                  <a:pt x="838" y="43"/>
                </a:lnTo>
                <a:lnTo>
                  <a:pt x="837" y="46"/>
                </a:lnTo>
                <a:lnTo>
                  <a:pt x="835" y="48"/>
                </a:lnTo>
                <a:lnTo>
                  <a:pt x="835" y="50"/>
                </a:lnTo>
                <a:lnTo>
                  <a:pt x="834" y="52"/>
                </a:lnTo>
                <a:lnTo>
                  <a:pt x="834" y="54"/>
                </a:lnTo>
                <a:lnTo>
                  <a:pt x="833" y="56"/>
                </a:lnTo>
                <a:lnTo>
                  <a:pt x="833" y="57"/>
                </a:lnTo>
                <a:lnTo>
                  <a:pt x="833" y="59"/>
                </a:lnTo>
                <a:lnTo>
                  <a:pt x="833" y="61"/>
                </a:lnTo>
                <a:lnTo>
                  <a:pt x="833" y="61"/>
                </a:lnTo>
                <a:lnTo>
                  <a:pt x="833" y="62"/>
                </a:lnTo>
                <a:lnTo>
                  <a:pt x="833" y="63"/>
                </a:lnTo>
                <a:lnTo>
                  <a:pt x="833" y="65"/>
                </a:lnTo>
                <a:lnTo>
                  <a:pt x="832" y="66"/>
                </a:lnTo>
                <a:lnTo>
                  <a:pt x="830" y="67"/>
                </a:lnTo>
                <a:lnTo>
                  <a:pt x="829" y="68"/>
                </a:lnTo>
                <a:lnTo>
                  <a:pt x="828" y="69"/>
                </a:lnTo>
                <a:lnTo>
                  <a:pt x="828" y="70"/>
                </a:lnTo>
                <a:lnTo>
                  <a:pt x="826" y="71"/>
                </a:lnTo>
                <a:lnTo>
                  <a:pt x="824" y="74"/>
                </a:lnTo>
                <a:lnTo>
                  <a:pt x="824" y="75"/>
                </a:lnTo>
                <a:lnTo>
                  <a:pt x="825" y="77"/>
                </a:lnTo>
                <a:lnTo>
                  <a:pt x="826" y="78"/>
                </a:lnTo>
                <a:lnTo>
                  <a:pt x="828" y="78"/>
                </a:lnTo>
                <a:lnTo>
                  <a:pt x="828" y="78"/>
                </a:lnTo>
                <a:lnTo>
                  <a:pt x="830" y="78"/>
                </a:lnTo>
                <a:lnTo>
                  <a:pt x="833" y="79"/>
                </a:lnTo>
                <a:lnTo>
                  <a:pt x="833" y="79"/>
                </a:lnTo>
                <a:lnTo>
                  <a:pt x="834" y="78"/>
                </a:lnTo>
                <a:lnTo>
                  <a:pt x="836" y="78"/>
                </a:lnTo>
                <a:lnTo>
                  <a:pt x="838" y="78"/>
                </a:lnTo>
                <a:lnTo>
                  <a:pt x="839" y="78"/>
                </a:lnTo>
                <a:lnTo>
                  <a:pt x="840" y="78"/>
                </a:lnTo>
                <a:lnTo>
                  <a:pt x="842" y="77"/>
                </a:lnTo>
                <a:lnTo>
                  <a:pt x="843" y="77"/>
                </a:lnTo>
                <a:lnTo>
                  <a:pt x="844" y="77"/>
                </a:lnTo>
                <a:lnTo>
                  <a:pt x="847" y="76"/>
                </a:lnTo>
                <a:lnTo>
                  <a:pt x="852" y="74"/>
                </a:lnTo>
                <a:lnTo>
                  <a:pt x="854" y="73"/>
                </a:lnTo>
                <a:lnTo>
                  <a:pt x="856" y="73"/>
                </a:lnTo>
                <a:lnTo>
                  <a:pt x="856" y="72"/>
                </a:lnTo>
                <a:lnTo>
                  <a:pt x="858" y="72"/>
                </a:lnTo>
                <a:lnTo>
                  <a:pt x="861" y="72"/>
                </a:lnTo>
                <a:lnTo>
                  <a:pt x="864" y="71"/>
                </a:lnTo>
                <a:lnTo>
                  <a:pt x="867" y="71"/>
                </a:lnTo>
                <a:lnTo>
                  <a:pt x="868" y="71"/>
                </a:lnTo>
                <a:lnTo>
                  <a:pt x="870" y="71"/>
                </a:lnTo>
                <a:lnTo>
                  <a:pt x="871" y="71"/>
                </a:lnTo>
                <a:lnTo>
                  <a:pt x="874" y="72"/>
                </a:lnTo>
                <a:lnTo>
                  <a:pt x="876" y="72"/>
                </a:lnTo>
                <a:lnTo>
                  <a:pt x="877" y="73"/>
                </a:lnTo>
                <a:lnTo>
                  <a:pt x="880" y="74"/>
                </a:lnTo>
                <a:lnTo>
                  <a:pt x="882" y="75"/>
                </a:lnTo>
                <a:lnTo>
                  <a:pt x="883" y="77"/>
                </a:lnTo>
                <a:lnTo>
                  <a:pt x="885" y="78"/>
                </a:lnTo>
                <a:lnTo>
                  <a:pt x="886" y="78"/>
                </a:lnTo>
                <a:lnTo>
                  <a:pt x="887" y="79"/>
                </a:lnTo>
                <a:lnTo>
                  <a:pt x="888" y="79"/>
                </a:lnTo>
                <a:lnTo>
                  <a:pt x="889" y="79"/>
                </a:lnTo>
                <a:lnTo>
                  <a:pt x="890" y="79"/>
                </a:lnTo>
                <a:lnTo>
                  <a:pt x="891" y="79"/>
                </a:lnTo>
                <a:lnTo>
                  <a:pt x="893" y="79"/>
                </a:lnTo>
                <a:lnTo>
                  <a:pt x="895" y="80"/>
                </a:lnTo>
                <a:lnTo>
                  <a:pt x="896" y="80"/>
                </a:lnTo>
                <a:lnTo>
                  <a:pt x="898" y="80"/>
                </a:lnTo>
                <a:lnTo>
                  <a:pt x="900" y="81"/>
                </a:lnTo>
                <a:lnTo>
                  <a:pt x="901" y="83"/>
                </a:lnTo>
                <a:lnTo>
                  <a:pt x="904" y="84"/>
                </a:lnTo>
                <a:lnTo>
                  <a:pt x="906" y="85"/>
                </a:lnTo>
                <a:lnTo>
                  <a:pt x="906" y="86"/>
                </a:lnTo>
                <a:lnTo>
                  <a:pt x="907" y="87"/>
                </a:lnTo>
                <a:lnTo>
                  <a:pt x="909" y="86"/>
                </a:lnTo>
                <a:lnTo>
                  <a:pt x="911" y="86"/>
                </a:lnTo>
                <a:lnTo>
                  <a:pt x="913" y="86"/>
                </a:lnTo>
                <a:lnTo>
                  <a:pt x="915" y="87"/>
                </a:lnTo>
                <a:lnTo>
                  <a:pt x="916" y="87"/>
                </a:lnTo>
                <a:lnTo>
                  <a:pt x="917" y="87"/>
                </a:lnTo>
                <a:lnTo>
                  <a:pt x="919" y="87"/>
                </a:lnTo>
                <a:lnTo>
                  <a:pt x="922" y="86"/>
                </a:lnTo>
                <a:lnTo>
                  <a:pt x="923" y="86"/>
                </a:lnTo>
                <a:lnTo>
                  <a:pt x="924" y="85"/>
                </a:lnTo>
                <a:lnTo>
                  <a:pt x="926" y="85"/>
                </a:lnTo>
                <a:lnTo>
                  <a:pt x="927" y="85"/>
                </a:lnTo>
                <a:lnTo>
                  <a:pt x="928" y="84"/>
                </a:lnTo>
                <a:lnTo>
                  <a:pt x="929" y="84"/>
                </a:lnTo>
                <a:lnTo>
                  <a:pt x="933" y="84"/>
                </a:lnTo>
                <a:lnTo>
                  <a:pt x="934" y="84"/>
                </a:lnTo>
                <a:lnTo>
                  <a:pt x="934" y="84"/>
                </a:lnTo>
                <a:lnTo>
                  <a:pt x="937" y="84"/>
                </a:lnTo>
                <a:lnTo>
                  <a:pt x="938" y="84"/>
                </a:lnTo>
                <a:lnTo>
                  <a:pt x="940" y="84"/>
                </a:lnTo>
                <a:lnTo>
                  <a:pt x="943" y="85"/>
                </a:lnTo>
                <a:lnTo>
                  <a:pt x="945" y="86"/>
                </a:lnTo>
                <a:lnTo>
                  <a:pt x="946" y="86"/>
                </a:lnTo>
                <a:lnTo>
                  <a:pt x="947" y="87"/>
                </a:lnTo>
                <a:lnTo>
                  <a:pt x="949" y="88"/>
                </a:lnTo>
                <a:lnTo>
                  <a:pt x="951" y="89"/>
                </a:lnTo>
                <a:lnTo>
                  <a:pt x="952" y="90"/>
                </a:lnTo>
                <a:lnTo>
                  <a:pt x="953" y="93"/>
                </a:lnTo>
                <a:lnTo>
                  <a:pt x="951" y="95"/>
                </a:lnTo>
                <a:lnTo>
                  <a:pt x="951" y="95"/>
                </a:lnTo>
                <a:lnTo>
                  <a:pt x="953" y="98"/>
                </a:lnTo>
                <a:lnTo>
                  <a:pt x="953" y="100"/>
                </a:lnTo>
                <a:lnTo>
                  <a:pt x="953" y="100"/>
                </a:lnTo>
                <a:lnTo>
                  <a:pt x="953" y="102"/>
                </a:lnTo>
                <a:lnTo>
                  <a:pt x="953" y="105"/>
                </a:lnTo>
                <a:lnTo>
                  <a:pt x="952" y="106"/>
                </a:lnTo>
                <a:lnTo>
                  <a:pt x="951" y="107"/>
                </a:lnTo>
                <a:lnTo>
                  <a:pt x="952" y="109"/>
                </a:lnTo>
                <a:lnTo>
                  <a:pt x="952" y="111"/>
                </a:lnTo>
                <a:lnTo>
                  <a:pt x="952" y="113"/>
                </a:lnTo>
                <a:lnTo>
                  <a:pt x="953" y="114"/>
                </a:lnTo>
                <a:lnTo>
                  <a:pt x="954" y="116"/>
                </a:lnTo>
                <a:lnTo>
                  <a:pt x="955" y="117"/>
                </a:lnTo>
                <a:lnTo>
                  <a:pt x="955" y="117"/>
                </a:lnTo>
                <a:lnTo>
                  <a:pt x="956" y="119"/>
                </a:lnTo>
                <a:lnTo>
                  <a:pt x="956" y="120"/>
                </a:lnTo>
                <a:lnTo>
                  <a:pt x="956" y="122"/>
                </a:lnTo>
                <a:lnTo>
                  <a:pt x="957" y="122"/>
                </a:lnTo>
                <a:lnTo>
                  <a:pt x="958" y="123"/>
                </a:lnTo>
                <a:lnTo>
                  <a:pt x="958" y="124"/>
                </a:lnTo>
                <a:lnTo>
                  <a:pt x="960" y="126"/>
                </a:lnTo>
                <a:lnTo>
                  <a:pt x="961" y="128"/>
                </a:lnTo>
                <a:lnTo>
                  <a:pt x="961" y="129"/>
                </a:lnTo>
                <a:lnTo>
                  <a:pt x="961" y="130"/>
                </a:lnTo>
                <a:lnTo>
                  <a:pt x="962" y="133"/>
                </a:lnTo>
                <a:lnTo>
                  <a:pt x="962" y="133"/>
                </a:lnTo>
                <a:lnTo>
                  <a:pt x="962" y="137"/>
                </a:lnTo>
                <a:lnTo>
                  <a:pt x="962" y="138"/>
                </a:lnTo>
                <a:lnTo>
                  <a:pt x="962" y="139"/>
                </a:lnTo>
                <a:lnTo>
                  <a:pt x="961" y="141"/>
                </a:lnTo>
                <a:lnTo>
                  <a:pt x="961" y="143"/>
                </a:lnTo>
                <a:lnTo>
                  <a:pt x="961" y="144"/>
                </a:lnTo>
                <a:lnTo>
                  <a:pt x="960" y="146"/>
                </a:lnTo>
                <a:lnTo>
                  <a:pt x="961" y="149"/>
                </a:lnTo>
                <a:lnTo>
                  <a:pt x="960" y="150"/>
                </a:lnTo>
                <a:lnTo>
                  <a:pt x="960" y="151"/>
                </a:lnTo>
                <a:lnTo>
                  <a:pt x="961" y="152"/>
                </a:lnTo>
                <a:lnTo>
                  <a:pt x="962" y="155"/>
                </a:lnTo>
                <a:lnTo>
                  <a:pt x="962" y="157"/>
                </a:lnTo>
                <a:lnTo>
                  <a:pt x="962" y="158"/>
                </a:lnTo>
                <a:lnTo>
                  <a:pt x="961" y="160"/>
                </a:lnTo>
                <a:lnTo>
                  <a:pt x="961" y="161"/>
                </a:lnTo>
                <a:lnTo>
                  <a:pt x="961" y="162"/>
                </a:lnTo>
                <a:lnTo>
                  <a:pt x="961" y="164"/>
                </a:lnTo>
                <a:lnTo>
                  <a:pt x="961" y="166"/>
                </a:lnTo>
                <a:lnTo>
                  <a:pt x="961" y="167"/>
                </a:lnTo>
                <a:lnTo>
                  <a:pt x="962" y="168"/>
                </a:lnTo>
                <a:lnTo>
                  <a:pt x="962" y="170"/>
                </a:lnTo>
                <a:lnTo>
                  <a:pt x="961" y="172"/>
                </a:lnTo>
                <a:lnTo>
                  <a:pt x="962" y="173"/>
                </a:lnTo>
                <a:lnTo>
                  <a:pt x="962" y="175"/>
                </a:lnTo>
                <a:lnTo>
                  <a:pt x="962" y="177"/>
                </a:lnTo>
                <a:lnTo>
                  <a:pt x="962" y="179"/>
                </a:lnTo>
                <a:lnTo>
                  <a:pt x="962" y="181"/>
                </a:lnTo>
                <a:lnTo>
                  <a:pt x="962" y="183"/>
                </a:lnTo>
                <a:lnTo>
                  <a:pt x="961" y="184"/>
                </a:lnTo>
                <a:lnTo>
                  <a:pt x="961" y="185"/>
                </a:lnTo>
                <a:lnTo>
                  <a:pt x="961" y="188"/>
                </a:lnTo>
                <a:lnTo>
                  <a:pt x="960" y="189"/>
                </a:lnTo>
                <a:lnTo>
                  <a:pt x="959" y="189"/>
                </a:lnTo>
                <a:lnTo>
                  <a:pt x="957" y="191"/>
                </a:lnTo>
                <a:lnTo>
                  <a:pt x="958" y="194"/>
                </a:lnTo>
                <a:lnTo>
                  <a:pt x="958" y="194"/>
                </a:lnTo>
                <a:lnTo>
                  <a:pt x="960" y="196"/>
                </a:lnTo>
                <a:lnTo>
                  <a:pt x="960" y="198"/>
                </a:lnTo>
                <a:lnTo>
                  <a:pt x="959" y="199"/>
                </a:lnTo>
                <a:lnTo>
                  <a:pt x="958" y="200"/>
                </a:lnTo>
                <a:lnTo>
                  <a:pt x="958" y="202"/>
                </a:lnTo>
                <a:lnTo>
                  <a:pt x="958" y="204"/>
                </a:lnTo>
                <a:lnTo>
                  <a:pt x="960" y="205"/>
                </a:lnTo>
                <a:lnTo>
                  <a:pt x="959" y="205"/>
                </a:lnTo>
                <a:lnTo>
                  <a:pt x="958" y="207"/>
                </a:lnTo>
                <a:lnTo>
                  <a:pt x="957" y="208"/>
                </a:lnTo>
                <a:lnTo>
                  <a:pt x="956" y="210"/>
                </a:lnTo>
                <a:lnTo>
                  <a:pt x="955" y="211"/>
                </a:lnTo>
                <a:lnTo>
                  <a:pt x="953" y="211"/>
                </a:lnTo>
                <a:lnTo>
                  <a:pt x="951" y="212"/>
                </a:lnTo>
                <a:lnTo>
                  <a:pt x="951" y="213"/>
                </a:lnTo>
                <a:lnTo>
                  <a:pt x="949" y="214"/>
                </a:lnTo>
                <a:lnTo>
                  <a:pt x="947" y="214"/>
                </a:lnTo>
                <a:lnTo>
                  <a:pt x="944" y="215"/>
                </a:lnTo>
                <a:lnTo>
                  <a:pt x="941" y="216"/>
                </a:lnTo>
                <a:lnTo>
                  <a:pt x="940" y="216"/>
                </a:lnTo>
                <a:lnTo>
                  <a:pt x="937" y="218"/>
                </a:lnTo>
                <a:lnTo>
                  <a:pt x="934" y="220"/>
                </a:lnTo>
                <a:lnTo>
                  <a:pt x="932" y="222"/>
                </a:lnTo>
                <a:lnTo>
                  <a:pt x="930" y="223"/>
                </a:lnTo>
                <a:lnTo>
                  <a:pt x="928" y="225"/>
                </a:lnTo>
                <a:lnTo>
                  <a:pt x="927" y="226"/>
                </a:lnTo>
                <a:lnTo>
                  <a:pt x="925" y="228"/>
                </a:lnTo>
                <a:lnTo>
                  <a:pt x="925" y="229"/>
                </a:lnTo>
                <a:lnTo>
                  <a:pt x="922" y="233"/>
                </a:lnTo>
                <a:lnTo>
                  <a:pt x="920" y="235"/>
                </a:lnTo>
                <a:lnTo>
                  <a:pt x="920" y="236"/>
                </a:lnTo>
                <a:lnTo>
                  <a:pt x="917" y="238"/>
                </a:lnTo>
                <a:lnTo>
                  <a:pt x="914" y="239"/>
                </a:lnTo>
                <a:lnTo>
                  <a:pt x="912" y="239"/>
                </a:lnTo>
                <a:lnTo>
                  <a:pt x="911" y="240"/>
                </a:lnTo>
                <a:lnTo>
                  <a:pt x="910" y="240"/>
                </a:lnTo>
                <a:lnTo>
                  <a:pt x="909" y="240"/>
                </a:lnTo>
                <a:lnTo>
                  <a:pt x="908" y="241"/>
                </a:lnTo>
                <a:lnTo>
                  <a:pt x="906" y="241"/>
                </a:lnTo>
                <a:lnTo>
                  <a:pt x="904" y="242"/>
                </a:lnTo>
                <a:lnTo>
                  <a:pt x="902" y="242"/>
                </a:lnTo>
                <a:lnTo>
                  <a:pt x="901" y="242"/>
                </a:lnTo>
                <a:lnTo>
                  <a:pt x="900" y="241"/>
                </a:lnTo>
                <a:lnTo>
                  <a:pt x="898" y="239"/>
                </a:lnTo>
                <a:lnTo>
                  <a:pt x="897" y="239"/>
                </a:lnTo>
                <a:lnTo>
                  <a:pt x="897" y="237"/>
                </a:lnTo>
                <a:lnTo>
                  <a:pt x="897" y="235"/>
                </a:lnTo>
                <a:lnTo>
                  <a:pt x="897" y="234"/>
                </a:lnTo>
                <a:lnTo>
                  <a:pt x="896" y="233"/>
                </a:lnTo>
                <a:lnTo>
                  <a:pt x="896" y="233"/>
                </a:lnTo>
                <a:lnTo>
                  <a:pt x="895" y="230"/>
                </a:lnTo>
                <a:lnTo>
                  <a:pt x="895" y="228"/>
                </a:lnTo>
                <a:lnTo>
                  <a:pt x="895" y="227"/>
                </a:lnTo>
                <a:lnTo>
                  <a:pt x="895" y="226"/>
                </a:lnTo>
                <a:lnTo>
                  <a:pt x="894" y="224"/>
                </a:lnTo>
                <a:lnTo>
                  <a:pt x="892" y="224"/>
                </a:lnTo>
                <a:lnTo>
                  <a:pt x="890" y="223"/>
                </a:lnTo>
                <a:lnTo>
                  <a:pt x="889" y="223"/>
                </a:lnTo>
                <a:lnTo>
                  <a:pt x="888" y="223"/>
                </a:lnTo>
                <a:lnTo>
                  <a:pt x="886" y="223"/>
                </a:lnTo>
                <a:lnTo>
                  <a:pt x="884" y="223"/>
                </a:lnTo>
                <a:lnTo>
                  <a:pt x="883" y="223"/>
                </a:lnTo>
                <a:lnTo>
                  <a:pt x="882" y="223"/>
                </a:lnTo>
                <a:lnTo>
                  <a:pt x="880" y="223"/>
                </a:lnTo>
                <a:lnTo>
                  <a:pt x="879" y="223"/>
                </a:lnTo>
                <a:lnTo>
                  <a:pt x="876" y="223"/>
                </a:lnTo>
                <a:lnTo>
                  <a:pt x="874" y="223"/>
                </a:lnTo>
                <a:lnTo>
                  <a:pt x="872" y="223"/>
                </a:lnTo>
                <a:lnTo>
                  <a:pt x="868" y="224"/>
                </a:lnTo>
                <a:lnTo>
                  <a:pt x="867" y="225"/>
                </a:lnTo>
                <a:lnTo>
                  <a:pt x="865" y="225"/>
                </a:lnTo>
                <a:lnTo>
                  <a:pt x="864" y="225"/>
                </a:lnTo>
                <a:lnTo>
                  <a:pt x="862" y="225"/>
                </a:lnTo>
                <a:lnTo>
                  <a:pt x="861" y="226"/>
                </a:lnTo>
                <a:lnTo>
                  <a:pt x="859" y="226"/>
                </a:lnTo>
                <a:lnTo>
                  <a:pt x="857" y="227"/>
                </a:lnTo>
                <a:lnTo>
                  <a:pt x="856" y="227"/>
                </a:lnTo>
                <a:lnTo>
                  <a:pt x="854" y="228"/>
                </a:lnTo>
                <a:lnTo>
                  <a:pt x="852" y="228"/>
                </a:lnTo>
                <a:lnTo>
                  <a:pt x="850" y="228"/>
                </a:lnTo>
                <a:lnTo>
                  <a:pt x="849" y="229"/>
                </a:lnTo>
                <a:lnTo>
                  <a:pt x="847" y="230"/>
                </a:lnTo>
                <a:lnTo>
                  <a:pt x="845" y="230"/>
                </a:lnTo>
                <a:lnTo>
                  <a:pt x="844" y="230"/>
                </a:lnTo>
                <a:lnTo>
                  <a:pt x="843" y="230"/>
                </a:lnTo>
                <a:lnTo>
                  <a:pt x="840" y="232"/>
                </a:lnTo>
                <a:lnTo>
                  <a:pt x="839" y="233"/>
                </a:lnTo>
                <a:lnTo>
                  <a:pt x="839" y="233"/>
                </a:lnTo>
                <a:lnTo>
                  <a:pt x="837" y="233"/>
                </a:lnTo>
                <a:lnTo>
                  <a:pt x="836" y="234"/>
                </a:lnTo>
                <a:lnTo>
                  <a:pt x="834" y="236"/>
                </a:lnTo>
                <a:lnTo>
                  <a:pt x="833" y="239"/>
                </a:lnTo>
                <a:lnTo>
                  <a:pt x="832" y="239"/>
                </a:lnTo>
                <a:lnTo>
                  <a:pt x="831" y="240"/>
                </a:lnTo>
                <a:lnTo>
                  <a:pt x="829" y="242"/>
                </a:lnTo>
                <a:lnTo>
                  <a:pt x="828" y="243"/>
                </a:lnTo>
                <a:lnTo>
                  <a:pt x="828" y="244"/>
                </a:lnTo>
                <a:lnTo>
                  <a:pt x="828" y="245"/>
                </a:lnTo>
                <a:lnTo>
                  <a:pt x="827" y="247"/>
                </a:lnTo>
                <a:lnTo>
                  <a:pt x="826" y="249"/>
                </a:lnTo>
                <a:lnTo>
                  <a:pt x="825" y="250"/>
                </a:lnTo>
                <a:lnTo>
                  <a:pt x="824" y="253"/>
                </a:lnTo>
                <a:lnTo>
                  <a:pt x="823" y="255"/>
                </a:lnTo>
                <a:lnTo>
                  <a:pt x="822" y="256"/>
                </a:lnTo>
                <a:lnTo>
                  <a:pt x="822" y="258"/>
                </a:lnTo>
                <a:lnTo>
                  <a:pt x="822" y="261"/>
                </a:lnTo>
                <a:lnTo>
                  <a:pt x="822" y="261"/>
                </a:lnTo>
                <a:lnTo>
                  <a:pt x="823" y="262"/>
                </a:lnTo>
                <a:lnTo>
                  <a:pt x="822" y="263"/>
                </a:lnTo>
                <a:lnTo>
                  <a:pt x="822" y="266"/>
                </a:lnTo>
                <a:lnTo>
                  <a:pt x="822" y="267"/>
                </a:lnTo>
                <a:lnTo>
                  <a:pt x="822" y="269"/>
                </a:lnTo>
                <a:lnTo>
                  <a:pt x="822" y="271"/>
                </a:lnTo>
                <a:lnTo>
                  <a:pt x="822" y="273"/>
                </a:lnTo>
                <a:lnTo>
                  <a:pt x="822" y="275"/>
                </a:lnTo>
                <a:lnTo>
                  <a:pt x="822" y="276"/>
                </a:lnTo>
                <a:lnTo>
                  <a:pt x="822" y="277"/>
                </a:lnTo>
                <a:lnTo>
                  <a:pt x="822" y="279"/>
                </a:lnTo>
                <a:lnTo>
                  <a:pt x="822" y="281"/>
                </a:lnTo>
                <a:lnTo>
                  <a:pt x="822" y="282"/>
                </a:lnTo>
                <a:lnTo>
                  <a:pt x="822" y="283"/>
                </a:lnTo>
                <a:lnTo>
                  <a:pt x="821" y="286"/>
                </a:lnTo>
                <a:lnTo>
                  <a:pt x="820" y="288"/>
                </a:lnTo>
                <a:lnTo>
                  <a:pt x="818" y="290"/>
                </a:lnTo>
                <a:lnTo>
                  <a:pt x="817" y="293"/>
                </a:lnTo>
                <a:lnTo>
                  <a:pt x="816" y="294"/>
                </a:lnTo>
                <a:lnTo>
                  <a:pt x="816" y="295"/>
                </a:lnTo>
                <a:lnTo>
                  <a:pt x="815" y="298"/>
                </a:lnTo>
                <a:lnTo>
                  <a:pt x="814" y="300"/>
                </a:lnTo>
                <a:lnTo>
                  <a:pt x="812" y="301"/>
                </a:lnTo>
                <a:lnTo>
                  <a:pt x="811" y="301"/>
                </a:lnTo>
                <a:lnTo>
                  <a:pt x="811" y="304"/>
                </a:lnTo>
                <a:lnTo>
                  <a:pt x="810" y="305"/>
                </a:lnTo>
                <a:lnTo>
                  <a:pt x="809" y="306"/>
                </a:lnTo>
                <a:lnTo>
                  <a:pt x="809" y="307"/>
                </a:lnTo>
                <a:lnTo>
                  <a:pt x="808" y="308"/>
                </a:lnTo>
                <a:lnTo>
                  <a:pt x="808" y="309"/>
                </a:lnTo>
                <a:lnTo>
                  <a:pt x="807" y="311"/>
                </a:lnTo>
                <a:lnTo>
                  <a:pt x="806" y="312"/>
                </a:lnTo>
                <a:lnTo>
                  <a:pt x="805" y="314"/>
                </a:lnTo>
                <a:lnTo>
                  <a:pt x="804" y="316"/>
                </a:lnTo>
                <a:lnTo>
                  <a:pt x="803" y="316"/>
                </a:lnTo>
                <a:lnTo>
                  <a:pt x="803" y="317"/>
                </a:lnTo>
                <a:lnTo>
                  <a:pt x="802" y="320"/>
                </a:lnTo>
                <a:lnTo>
                  <a:pt x="802" y="321"/>
                </a:lnTo>
                <a:lnTo>
                  <a:pt x="802" y="322"/>
                </a:lnTo>
                <a:lnTo>
                  <a:pt x="801" y="322"/>
                </a:lnTo>
                <a:lnTo>
                  <a:pt x="801" y="324"/>
                </a:lnTo>
                <a:lnTo>
                  <a:pt x="801" y="325"/>
                </a:lnTo>
                <a:lnTo>
                  <a:pt x="800" y="326"/>
                </a:lnTo>
                <a:lnTo>
                  <a:pt x="800" y="327"/>
                </a:lnTo>
                <a:lnTo>
                  <a:pt x="800" y="328"/>
                </a:lnTo>
                <a:lnTo>
                  <a:pt x="800" y="330"/>
                </a:lnTo>
                <a:lnTo>
                  <a:pt x="798" y="333"/>
                </a:lnTo>
                <a:lnTo>
                  <a:pt x="797" y="336"/>
                </a:lnTo>
                <a:lnTo>
                  <a:pt x="795" y="338"/>
                </a:lnTo>
                <a:lnTo>
                  <a:pt x="795" y="339"/>
                </a:lnTo>
                <a:lnTo>
                  <a:pt x="794" y="340"/>
                </a:lnTo>
                <a:lnTo>
                  <a:pt x="794" y="342"/>
                </a:lnTo>
                <a:lnTo>
                  <a:pt x="794" y="344"/>
                </a:lnTo>
                <a:lnTo>
                  <a:pt x="794" y="345"/>
                </a:lnTo>
                <a:lnTo>
                  <a:pt x="793" y="346"/>
                </a:lnTo>
                <a:lnTo>
                  <a:pt x="793" y="348"/>
                </a:lnTo>
                <a:lnTo>
                  <a:pt x="792" y="349"/>
                </a:lnTo>
                <a:lnTo>
                  <a:pt x="792" y="350"/>
                </a:lnTo>
                <a:lnTo>
                  <a:pt x="791" y="352"/>
                </a:lnTo>
                <a:lnTo>
                  <a:pt x="791" y="353"/>
                </a:lnTo>
                <a:lnTo>
                  <a:pt x="791" y="355"/>
                </a:lnTo>
                <a:lnTo>
                  <a:pt x="790" y="356"/>
                </a:lnTo>
                <a:lnTo>
                  <a:pt x="790" y="359"/>
                </a:lnTo>
                <a:lnTo>
                  <a:pt x="790" y="361"/>
                </a:lnTo>
                <a:lnTo>
                  <a:pt x="790" y="362"/>
                </a:lnTo>
                <a:lnTo>
                  <a:pt x="790" y="364"/>
                </a:lnTo>
                <a:lnTo>
                  <a:pt x="790" y="365"/>
                </a:lnTo>
                <a:lnTo>
                  <a:pt x="791" y="367"/>
                </a:lnTo>
                <a:lnTo>
                  <a:pt x="792" y="368"/>
                </a:lnTo>
                <a:lnTo>
                  <a:pt x="794" y="372"/>
                </a:lnTo>
                <a:lnTo>
                  <a:pt x="794" y="373"/>
                </a:lnTo>
                <a:lnTo>
                  <a:pt x="794" y="375"/>
                </a:lnTo>
                <a:lnTo>
                  <a:pt x="794" y="376"/>
                </a:lnTo>
                <a:lnTo>
                  <a:pt x="795" y="377"/>
                </a:lnTo>
                <a:lnTo>
                  <a:pt x="795" y="378"/>
                </a:lnTo>
                <a:lnTo>
                  <a:pt x="795" y="380"/>
                </a:lnTo>
                <a:lnTo>
                  <a:pt x="795" y="382"/>
                </a:lnTo>
                <a:lnTo>
                  <a:pt x="796" y="383"/>
                </a:lnTo>
                <a:lnTo>
                  <a:pt x="795" y="383"/>
                </a:lnTo>
                <a:lnTo>
                  <a:pt x="795" y="385"/>
                </a:lnTo>
                <a:lnTo>
                  <a:pt x="794" y="387"/>
                </a:lnTo>
                <a:lnTo>
                  <a:pt x="793" y="388"/>
                </a:lnTo>
                <a:lnTo>
                  <a:pt x="791" y="389"/>
                </a:lnTo>
                <a:lnTo>
                  <a:pt x="789" y="390"/>
                </a:lnTo>
                <a:lnTo>
                  <a:pt x="788" y="391"/>
                </a:lnTo>
                <a:lnTo>
                  <a:pt x="788" y="392"/>
                </a:lnTo>
                <a:lnTo>
                  <a:pt x="786" y="393"/>
                </a:lnTo>
                <a:lnTo>
                  <a:pt x="785" y="394"/>
                </a:lnTo>
                <a:lnTo>
                  <a:pt x="783" y="394"/>
                </a:lnTo>
                <a:lnTo>
                  <a:pt x="783" y="394"/>
                </a:lnTo>
                <a:lnTo>
                  <a:pt x="782" y="394"/>
                </a:lnTo>
                <a:lnTo>
                  <a:pt x="780" y="393"/>
                </a:lnTo>
                <a:lnTo>
                  <a:pt x="778" y="393"/>
                </a:lnTo>
                <a:lnTo>
                  <a:pt x="777" y="394"/>
                </a:lnTo>
                <a:lnTo>
                  <a:pt x="777" y="394"/>
                </a:lnTo>
                <a:lnTo>
                  <a:pt x="775" y="396"/>
                </a:lnTo>
                <a:lnTo>
                  <a:pt x="775" y="397"/>
                </a:lnTo>
                <a:lnTo>
                  <a:pt x="772" y="397"/>
                </a:lnTo>
                <a:lnTo>
                  <a:pt x="771" y="397"/>
                </a:lnTo>
                <a:lnTo>
                  <a:pt x="770" y="397"/>
                </a:lnTo>
                <a:lnTo>
                  <a:pt x="769" y="396"/>
                </a:lnTo>
                <a:lnTo>
                  <a:pt x="767" y="396"/>
                </a:lnTo>
                <a:lnTo>
                  <a:pt x="766" y="397"/>
                </a:lnTo>
                <a:lnTo>
                  <a:pt x="765" y="399"/>
                </a:lnTo>
                <a:lnTo>
                  <a:pt x="765" y="401"/>
                </a:lnTo>
                <a:lnTo>
                  <a:pt x="765" y="402"/>
                </a:lnTo>
                <a:lnTo>
                  <a:pt x="766" y="403"/>
                </a:lnTo>
                <a:lnTo>
                  <a:pt x="764" y="405"/>
                </a:lnTo>
                <a:lnTo>
                  <a:pt x="763" y="405"/>
                </a:lnTo>
                <a:lnTo>
                  <a:pt x="761" y="405"/>
                </a:lnTo>
                <a:lnTo>
                  <a:pt x="761" y="405"/>
                </a:lnTo>
                <a:lnTo>
                  <a:pt x="760" y="406"/>
                </a:lnTo>
                <a:lnTo>
                  <a:pt x="758" y="406"/>
                </a:lnTo>
                <a:lnTo>
                  <a:pt x="755" y="408"/>
                </a:lnTo>
                <a:lnTo>
                  <a:pt x="754" y="409"/>
                </a:lnTo>
                <a:lnTo>
                  <a:pt x="753" y="409"/>
                </a:lnTo>
                <a:lnTo>
                  <a:pt x="752" y="409"/>
                </a:lnTo>
                <a:lnTo>
                  <a:pt x="750" y="410"/>
                </a:lnTo>
                <a:lnTo>
                  <a:pt x="749" y="410"/>
                </a:lnTo>
                <a:lnTo>
                  <a:pt x="747" y="410"/>
                </a:lnTo>
                <a:lnTo>
                  <a:pt x="745" y="411"/>
                </a:lnTo>
                <a:lnTo>
                  <a:pt x="743" y="412"/>
                </a:lnTo>
                <a:lnTo>
                  <a:pt x="741" y="412"/>
                </a:lnTo>
                <a:lnTo>
                  <a:pt x="738" y="413"/>
                </a:lnTo>
                <a:lnTo>
                  <a:pt x="737" y="414"/>
                </a:lnTo>
                <a:lnTo>
                  <a:pt x="735" y="415"/>
                </a:lnTo>
                <a:lnTo>
                  <a:pt x="733" y="415"/>
                </a:lnTo>
                <a:lnTo>
                  <a:pt x="731" y="416"/>
                </a:lnTo>
                <a:lnTo>
                  <a:pt x="728" y="416"/>
                </a:lnTo>
                <a:lnTo>
                  <a:pt x="726" y="417"/>
                </a:lnTo>
                <a:lnTo>
                  <a:pt x="724" y="418"/>
                </a:lnTo>
                <a:lnTo>
                  <a:pt x="722" y="418"/>
                </a:lnTo>
                <a:lnTo>
                  <a:pt x="720" y="419"/>
                </a:lnTo>
                <a:lnTo>
                  <a:pt x="718" y="419"/>
                </a:lnTo>
                <a:lnTo>
                  <a:pt x="716" y="420"/>
                </a:lnTo>
                <a:lnTo>
                  <a:pt x="716" y="421"/>
                </a:lnTo>
                <a:lnTo>
                  <a:pt x="714" y="422"/>
                </a:lnTo>
                <a:lnTo>
                  <a:pt x="712" y="422"/>
                </a:lnTo>
                <a:lnTo>
                  <a:pt x="710" y="421"/>
                </a:lnTo>
                <a:lnTo>
                  <a:pt x="708" y="421"/>
                </a:lnTo>
                <a:lnTo>
                  <a:pt x="707" y="421"/>
                </a:lnTo>
                <a:lnTo>
                  <a:pt x="705" y="421"/>
                </a:lnTo>
                <a:lnTo>
                  <a:pt x="703" y="421"/>
                </a:lnTo>
                <a:lnTo>
                  <a:pt x="701" y="422"/>
                </a:lnTo>
                <a:lnTo>
                  <a:pt x="699" y="422"/>
                </a:lnTo>
                <a:lnTo>
                  <a:pt x="699" y="423"/>
                </a:lnTo>
                <a:lnTo>
                  <a:pt x="698" y="423"/>
                </a:lnTo>
                <a:lnTo>
                  <a:pt x="696" y="423"/>
                </a:lnTo>
                <a:lnTo>
                  <a:pt x="693" y="424"/>
                </a:lnTo>
                <a:lnTo>
                  <a:pt x="693" y="425"/>
                </a:lnTo>
                <a:lnTo>
                  <a:pt x="691" y="425"/>
                </a:lnTo>
                <a:lnTo>
                  <a:pt x="689" y="427"/>
                </a:lnTo>
                <a:lnTo>
                  <a:pt x="688" y="427"/>
                </a:lnTo>
                <a:lnTo>
                  <a:pt x="686" y="427"/>
                </a:lnTo>
                <a:lnTo>
                  <a:pt x="685" y="427"/>
                </a:lnTo>
                <a:lnTo>
                  <a:pt x="684" y="427"/>
                </a:lnTo>
                <a:lnTo>
                  <a:pt x="682" y="427"/>
                </a:lnTo>
                <a:lnTo>
                  <a:pt x="680" y="427"/>
                </a:lnTo>
                <a:lnTo>
                  <a:pt x="678" y="428"/>
                </a:lnTo>
                <a:lnTo>
                  <a:pt x="676" y="429"/>
                </a:lnTo>
                <a:lnTo>
                  <a:pt x="675" y="430"/>
                </a:lnTo>
                <a:lnTo>
                  <a:pt x="674" y="430"/>
                </a:lnTo>
                <a:lnTo>
                  <a:pt x="673" y="430"/>
                </a:lnTo>
                <a:lnTo>
                  <a:pt x="671" y="431"/>
                </a:lnTo>
                <a:lnTo>
                  <a:pt x="669" y="432"/>
                </a:lnTo>
                <a:lnTo>
                  <a:pt x="668" y="433"/>
                </a:lnTo>
                <a:lnTo>
                  <a:pt x="666" y="434"/>
                </a:lnTo>
                <a:lnTo>
                  <a:pt x="666" y="435"/>
                </a:lnTo>
                <a:lnTo>
                  <a:pt x="664" y="436"/>
                </a:lnTo>
                <a:lnTo>
                  <a:pt x="663" y="437"/>
                </a:lnTo>
                <a:lnTo>
                  <a:pt x="661" y="438"/>
                </a:lnTo>
                <a:lnTo>
                  <a:pt x="660" y="439"/>
                </a:lnTo>
                <a:lnTo>
                  <a:pt x="658" y="441"/>
                </a:lnTo>
                <a:lnTo>
                  <a:pt x="657" y="442"/>
                </a:lnTo>
                <a:lnTo>
                  <a:pt x="654" y="444"/>
                </a:lnTo>
                <a:lnTo>
                  <a:pt x="654" y="444"/>
                </a:lnTo>
                <a:lnTo>
                  <a:pt x="652" y="445"/>
                </a:lnTo>
                <a:lnTo>
                  <a:pt x="650" y="446"/>
                </a:lnTo>
                <a:lnTo>
                  <a:pt x="649" y="446"/>
                </a:lnTo>
                <a:lnTo>
                  <a:pt x="647" y="446"/>
                </a:lnTo>
                <a:lnTo>
                  <a:pt x="644" y="448"/>
                </a:lnTo>
                <a:lnTo>
                  <a:pt x="643" y="447"/>
                </a:lnTo>
                <a:lnTo>
                  <a:pt x="643" y="447"/>
                </a:lnTo>
                <a:lnTo>
                  <a:pt x="641" y="449"/>
                </a:lnTo>
                <a:lnTo>
                  <a:pt x="638" y="449"/>
                </a:lnTo>
                <a:lnTo>
                  <a:pt x="637" y="450"/>
                </a:lnTo>
                <a:lnTo>
                  <a:pt x="636" y="450"/>
                </a:lnTo>
                <a:lnTo>
                  <a:pt x="633" y="450"/>
                </a:lnTo>
                <a:lnTo>
                  <a:pt x="632" y="450"/>
                </a:lnTo>
                <a:lnTo>
                  <a:pt x="631" y="450"/>
                </a:lnTo>
                <a:lnTo>
                  <a:pt x="630" y="450"/>
                </a:lnTo>
                <a:lnTo>
                  <a:pt x="628" y="451"/>
                </a:lnTo>
                <a:lnTo>
                  <a:pt x="627" y="451"/>
                </a:lnTo>
                <a:lnTo>
                  <a:pt x="626" y="452"/>
                </a:lnTo>
                <a:lnTo>
                  <a:pt x="624" y="454"/>
                </a:lnTo>
                <a:lnTo>
                  <a:pt x="621" y="455"/>
                </a:lnTo>
                <a:lnTo>
                  <a:pt x="621" y="455"/>
                </a:lnTo>
                <a:lnTo>
                  <a:pt x="618" y="456"/>
                </a:lnTo>
                <a:lnTo>
                  <a:pt x="615" y="456"/>
                </a:lnTo>
                <a:lnTo>
                  <a:pt x="614" y="455"/>
                </a:lnTo>
                <a:lnTo>
                  <a:pt x="614" y="454"/>
                </a:lnTo>
                <a:lnTo>
                  <a:pt x="612" y="454"/>
                </a:lnTo>
                <a:lnTo>
                  <a:pt x="610" y="452"/>
                </a:lnTo>
                <a:lnTo>
                  <a:pt x="609" y="451"/>
                </a:lnTo>
                <a:lnTo>
                  <a:pt x="607" y="450"/>
                </a:lnTo>
                <a:lnTo>
                  <a:pt x="606" y="450"/>
                </a:lnTo>
                <a:lnTo>
                  <a:pt x="604" y="451"/>
                </a:lnTo>
                <a:lnTo>
                  <a:pt x="604" y="452"/>
                </a:lnTo>
                <a:lnTo>
                  <a:pt x="603" y="452"/>
                </a:lnTo>
                <a:lnTo>
                  <a:pt x="602" y="453"/>
                </a:lnTo>
                <a:lnTo>
                  <a:pt x="601" y="455"/>
                </a:lnTo>
                <a:lnTo>
                  <a:pt x="600" y="456"/>
                </a:lnTo>
                <a:lnTo>
                  <a:pt x="600" y="457"/>
                </a:lnTo>
                <a:lnTo>
                  <a:pt x="600" y="458"/>
                </a:lnTo>
                <a:lnTo>
                  <a:pt x="599" y="460"/>
                </a:lnTo>
                <a:lnTo>
                  <a:pt x="599" y="462"/>
                </a:lnTo>
                <a:lnTo>
                  <a:pt x="599" y="464"/>
                </a:lnTo>
                <a:lnTo>
                  <a:pt x="599" y="466"/>
                </a:lnTo>
                <a:lnTo>
                  <a:pt x="599" y="468"/>
                </a:lnTo>
                <a:lnTo>
                  <a:pt x="599" y="469"/>
                </a:lnTo>
                <a:lnTo>
                  <a:pt x="599" y="471"/>
                </a:lnTo>
                <a:lnTo>
                  <a:pt x="598" y="471"/>
                </a:lnTo>
                <a:lnTo>
                  <a:pt x="598" y="472"/>
                </a:lnTo>
                <a:lnTo>
                  <a:pt x="597" y="475"/>
                </a:lnTo>
                <a:lnTo>
                  <a:pt x="597" y="476"/>
                </a:lnTo>
                <a:lnTo>
                  <a:pt x="596" y="477"/>
                </a:lnTo>
                <a:lnTo>
                  <a:pt x="596" y="480"/>
                </a:lnTo>
                <a:lnTo>
                  <a:pt x="596" y="481"/>
                </a:lnTo>
                <a:lnTo>
                  <a:pt x="596" y="482"/>
                </a:lnTo>
                <a:lnTo>
                  <a:pt x="596" y="482"/>
                </a:lnTo>
                <a:lnTo>
                  <a:pt x="595" y="484"/>
                </a:lnTo>
                <a:lnTo>
                  <a:pt x="594" y="487"/>
                </a:lnTo>
                <a:lnTo>
                  <a:pt x="593" y="488"/>
                </a:lnTo>
                <a:lnTo>
                  <a:pt x="593" y="488"/>
                </a:lnTo>
                <a:lnTo>
                  <a:pt x="591" y="489"/>
                </a:lnTo>
                <a:lnTo>
                  <a:pt x="590" y="489"/>
                </a:lnTo>
                <a:lnTo>
                  <a:pt x="589" y="489"/>
                </a:lnTo>
                <a:lnTo>
                  <a:pt x="587" y="490"/>
                </a:lnTo>
                <a:lnTo>
                  <a:pt x="586" y="492"/>
                </a:lnTo>
                <a:lnTo>
                  <a:pt x="585" y="493"/>
                </a:lnTo>
                <a:lnTo>
                  <a:pt x="584" y="493"/>
                </a:lnTo>
                <a:lnTo>
                  <a:pt x="583" y="495"/>
                </a:lnTo>
                <a:lnTo>
                  <a:pt x="582" y="496"/>
                </a:lnTo>
                <a:lnTo>
                  <a:pt x="582" y="499"/>
                </a:lnTo>
                <a:lnTo>
                  <a:pt x="582" y="500"/>
                </a:lnTo>
                <a:lnTo>
                  <a:pt x="581" y="502"/>
                </a:lnTo>
                <a:lnTo>
                  <a:pt x="581" y="503"/>
                </a:lnTo>
                <a:lnTo>
                  <a:pt x="582" y="505"/>
                </a:lnTo>
                <a:lnTo>
                  <a:pt x="582" y="505"/>
                </a:lnTo>
                <a:lnTo>
                  <a:pt x="582" y="506"/>
                </a:lnTo>
                <a:lnTo>
                  <a:pt x="583" y="508"/>
                </a:lnTo>
                <a:lnTo>
                  <a:pt x="584" y="510"/>
                </a:lnTo>
                <a:lnTo>
                  <a:pt x="585" y="510"/>
                </a:lnTo>
                <a:lnTo>
                  <a:pt x="586" y="511"/>
                </a:lnTo>
                <a:lnTo>
                  <a:pt x="587" y="511"/>
                </a:lnTo>
                <a:lnTo>
                  <a:pt x="588" y="513"/>
                </a:lnTo>
                <a:lnTo>
                  <a:pt x="590" y="513"/>
                </a:lnTo>
                <a:lnTo>
                  <a:pt x="591" y="513"/>
                </a:lnTo>
                <a:lnTo>
                  <a:pt x="592" y="513"/>
                </a:lnTo>
                <a:lnTo>
                  <a:pt x="594" y="514"/>
                </a:lnTo>
                <a:lnTo>
                  <a:pt x="596" y="514"/>
                </a:lnTo>
                <a:lnTo>
                  <a:pt x="597" y="514"/>
                </a:lnTo>
                <a:lnTo>
                  <a:pt x="598" y="514"/>
                </a:lnTo>
                <a:lnTo>
                  <a:pt x="599" y="514"/>
                </a:lnTo>
                <a:lnTo>
                  <a:pt x="601" y="514"/>
                </a:lnTo>
                <a:lnTo>
                  <a:pt x="603" y="514"/>
                </a:lnTo>
                <a:lnTo>
                  <a:pt x="604" y="514"/>
                </a:lnTo>
                <a:lnTo>
                  <a:pt x="604" y="514"/>
                </a:lnTo>
                <a:lnTo>
                  <a:pt x="605" y="514"/>
                </a:lnTo>
                <a:lnTo>
                  <a:pt x="606" y="513"/>
                </a:lnTo>
                <a:lnTo>
                  <a:pt x="608" y="513"/>
                </a:lnTo>
                <a:lnTo>
                  <a:pt x="609" y="512"/>
                </a:lnTo>
                <a:lnTo>
                  <a:pt x="610" y="513"/>
                </a:lnTo>
                <a:lnTo>
                  <a:pt x="611" y="512"/>
                </a:lnTo>
                <a:lnTo>
                  <a:pt x="612" y="512"/>
                </a:lnTo>
                <a:lnTo>
                  <a:pt x="614" y="512"/>
                </a:lnTo>
                <a:lnTo>
                  <a:pt x="615" y="512"/>
                </a:lnTo>
                <a:lnTo>
                  <a:pt x="616" y="512"/>
                </a:lnTo>
                <a:lnTo>
                  <a:pt x="617" y="511"/>
                </a:lnTo>
                <a:lnTo>
                  <a:pt x="618" y="511"/>
                </a:lnTo>
                <a:lnTo>
                  <a:pt x="619" y="510"/>
                </a:lnTo>
                <a:lnTo>
                  <a:pt x="621" y="510"/>
                </a:lnTo>
                <a:lnTo>
                  <a:pt x="622" y="510"/>
                </a:lnTo>
                <a:lnTo>
                  <a:pt x="624" y="509"/>
                </a:lnTo>
                <a:lnTo>
                  <a:pt x="627" y="509"/>
                </a:lnTo>
                <a:lnTo>
                  <a:pt x="628" y="509"/>
                </a:lnTo>
                <a:lnTo>
                  <a:pt x="631" y="508"/>
                </a:lnTo>
                <a:lnTo>
                  <a:pt x="632" y="507"/>
                </a:lnTo>
                <a:lnTo>
                  <a:pt x="634" y="506"/>
                </a:lnTo>
                <a:lnTo>
                  <a:pt x="635" y="506"/>
                </a:lnTo>
                <a:lnTo>
                  <a:pt x="636" y="506"/>
                </a:lnTo>
                <a:lnTo>
                  <a:pt x="643" y="505"/>
                </a:lnTo>
                <a:lnTo>
                  <a:pt x="643" y="505"/>
                </a:lnTo>
                <a:lnTo>
                  <a:pt x="646" y="506"/>
                </a:lnTo>
                <a:lnTo>
                  <a:pt x="649" y="507"/>
                </a:lnTo>
                <a:lnTo>
                  <a:pt x="650" y="507"/>
                </a:lnTo>
                <a:lnTo>
                  <a:pt x="651" y="508"/>
                </a:lnTo>
                <a:lnTo>
                  <a:pt x="653" y="510"/>
                </a:lnTo>
                <a:lnTo>
                  <a:pt x="654" y="511"/>
                </a:lnTo>
                <a:lnTo>
                  <a:pt x="654" y="512"/>
                </a:lnTo>
                <a:lnTo>
                  <a:pt x="655" y="514"/>
                </a:lnTo>
                <a:lnTo>
                  <a:pt x="655" y="515"/>
                </a:lnTo>
                <a:lnTo>
                  <a:pt x="656" y="516"/>
                </a:lnTo>
                <a:lnTo>
                  <a:pt x="656" y="517"/>
                </a:lnTo>
                <a:lnTo>
                  <a:pt x="657" y="521"/>
                </a:lnTo>
                <a:lnTo>
                  <a:pt x="657" y="521"/>
                </a:lnTo>
                <a:lnTo>
                  <a:pt x="657" y="523"/>
                </a:lnTo>
                <a:lnTo>
                  <a:pt x="657" y="525"/>
                </a:lnTo>
                <a:lnTo>
                  <a:pt x="657" y="527"/>
                </a:lnTo>
                <a:lnTo>
                  <a:pt x="657" y="527"/>
                </a:lnTo>
                <a:lnTo>
                  <a:pt x="657" y="528"/>
                </a:lnTo>
                <a:lnTo>
                  <a:pt x="657" y="530"/>
                </a:lnTo>
                <a:lnTo>
                  <a:pt x="657" y="532"/>
                </a:lnTo>
                <a:lnTo>
                  <a:pt x="657" y="534"/>
                </a:lnTo>
                <a:lnTo>
                  <a:pt x="657" y="536"/>
                </a:lnTo>
                <a:lnTo>
                  <a:pt x="657" y="537"/>
                </a:lnTo>
                <a:lnTo>
                  <a:pt x="657" y="539"/>
                </a:lnTo>
                <a:lnTo>
                  <a:pt x="658" y="541"/>
                </a:lnTo>
                <a:lnTo>
                  <a:pt x="658" y="542"/>
                </a:lnTo>
                <a:lnTo>
                  <a:pt x="658" y="543"/>
                </a:lnTo>
                <a:lnTo>
                  <a:pt x="659" y="544"/>
                </a:lnTo>
                <a:lnTo>
                  <a:pt x="659" y="545"/>
                </a:lnTo>
                <a:lnTo>
                  <a:pt x="660" y="549"/>
                </a:lnTo>
                <a:lnTo>
                  <a:pt x="660" y="550"/>
                </a:lnTo>
                <a:lnTo>
                  <a:pt x="660" y="551"/>
                </a:lnTo>
                <a:lnTo>
                  <a:pt x="660" y="552"/>
                </a:lnTo>
                <a:lnTo>
                  <a:pt x="660" y="554"/>
                </a:lnTo>
                <a:lnTo>
                  <a:pt x="659" y="557"/>
                </a:lnTo>
                <a:lnTo>
                  <a:pt x="658" y="558"/>
                </a:lnTo>
                <a:lnTo>
                  <a:pt x="658" y="560"/>
                </a:lnTo>
                <a:lnTo>
                  <a:pt x="657" y="560"/>
                </a:lnTo>
                <a:lnTo>
                  <a:pt x="656" y="562"/>
                </a:lnTo>
                <a:lnTo>
                  <a:pt x="655" y="564"/>
                </a:lnTo>
                <a:lnTo>
                  <a:pt x="655" y="566"/>
                </a:lnTo>
                <a:lnTo>
                  <a:pt x="656" y="566"/>
                </a:lnTo>
                <a:lnTo>
                  <a:pt x="656" y="569"/>
                </a:lnTo>
                <a:lnTo>
                  <a:pt x="657" y="570"/>
                </a:lnTo>
                <a:lnTo>
                  <a:pt x="657" y="571"/>
                </a:lnTo>
                <a:lnTo>
                  <a:pt x="657" y="572"/>
                </a:lnTo>
                <a:lnTo>
                  <a:pt x="657" y="574"/>
                </a:lnTo>
                <a:lnTo>
                  <a:pt x="656" y="576"/>
                </a:lnTo>
                <a:lnTo>
                  <a:pt x="656" y="577"/>
                </a:lnTo>
                <a:lnTo>
                  <a:pt x="655" y="578"/>
                </a:lnTo>
                <a:lnTo>
                  <a:pt x="654" y="579"/>
                </a:lnTo>
                <a:lnTo>
                  <a:pt x="653" y="581"/>
                </a:lnTo>
                <a:lnTo>
                  <a:pt x="651" y="582"/>
                </a:lnTo>
                <a:lnTo>
                  <a:pt x="650" y="582"/>
                </a:lnTo>
                <a:lnTo>
                  <a:pt x="648" y="583"/>
                </a:lnTo>
                <a:lnTo>
                  <a:pt x="648" y="584"/>
                </a:lnTo>
                <a:lnTo>
                  <a:pt x="646" y="585"/>
                </a:lnTo>
                <a:lnTo>
                  <a:pt x="643" y="587"/>
                </a:lnTo>
                <a:lnTo>
                  <a:pt x="643" y="588"/>
                </a:lnTo>
                <a:lnTo>
                  <a:pt x="642" y="589"/>
                </a:lnTo>
                <a:lnTo>
                  <a:pt x="641" y="591"/>
                </a:lnTo>
                <a:lnTo>
                  <a:pt x="640" y="592"/>
                </a:lnTo>
                <a:lnTo>
                  <a:pt x="640" y="593"/>
                </a:lnTo>
                <a:lnTo>
                  <a:pt x="641" y="596"/>
                </a:lnTo>
                <a:lnTo>
                  <a:pt x="641" y="597"/>
                </a:lnTo>
                <a:lnTo>
                  <a:pt x="642" y="598"/>
                </a:lnTo>
                <a:lnTo>
                  <a:pt x="642" y="599"/>
                </a:lnTo>
                <a:lnTo>
                  <a:pt x="642" y="600"/>
                </a:lnTo>
                <a:lnTo>
                  <a:pt x="643" y="602"/>
                </a:lnTo>
                <a:lnTo>
                  <a:pt x="643" y="604"/>
                </a:lnTo>
                <a:lnTo>
                  <a:pt x="643" y="604"/>
                </a:lnTo>
                <a:lnTo>
                  <a:pt x="643" y="605"/>
                </a:lnTo>
                <a:lnTo>
                  <a:pt x="643" y="607"/>
                </a:lnTo>
                <a:lnTo>
                  <a:pt x="643" y="608"/>
                </a:lnTo>
                <a:lnTo>
                  <a:pt x="643" y="610"/>
                </a:lnTo>
                <a:lnTo>
                  <a:pt x="643" y="610"/>
                </a:lnTo>
                <a:lnTo>
                  <a:pt x="643" y="612"/>
                </a:lnTo>
                <a:lnTo>
                  <a:pt x="643" y="614"/>
                </a:lnTo>
                <a:lnTo>
                  <a:pt x="644" y="615"/>
                </a:lnTo>
                <a:lnTo>
                  <a:pt x="645" y="616"/>
                </a:lnTo>
                <a:lnTo>
                  <a:pt x="648" y="618"/>
                </a:lnTo>
                <a:lnTo>
                  <a:pt x="649" y="619"/>
                </a:lnTo>
                <a:lnTo>
                  <a:pt x="650" y="619"/>
                </a:lnTo>
                <a:lnTo>
                  <a:pt x="653" y="619"/>
                </a:lnTo>
                <a:lnTo>
                  <a:pt x="654" y="618"/>
                </a:lnTo>
                <a:lnTo>
                  <a:pt x="656" y="619"/>
                </a:lnTo>
                <a:lnTo>
                  <a:pt x="657" y="617"/>
                </a:lnTo>
                <a:lnTo>
                  <a:pt x="660" y="615"/>
                </a:lnTo>
                <a:lnTo>
                  <a:pt x="661" y="614"/>
                </a:lnTo>
                <a:lnTo>
                  <a:pt x="663" y="611"/>
                </a:lnTo>
                <a:lnTo>
                  <a:pt x="664" y="610"/>
                </a:lnTo>
                <a:lnTo>
                  <a:pt x="665" y="609"/>
                </a:lnTo>
                <a:lnTo>
                  <a:pt x="668" y="604"/>
                </a:lnTo>
                <a:lnTo>
                  <a:pt x="669" y="604"/>
                </a:lnTo>
                <a:lnTo>
                  <a:pt x="670" y="604"/>
                </a:lnTo>
                <a:lnTo>
                  <a:pt x="672" y="606"/>
                </a:lnTo>
                <a:lnTo>
                  <a:pt x="673" y="607"/>
                </a:lnTo>
                <a:lnTo>
                  <a:pt x="674" y="609"/>
                </a:lnTo>
                <a:lnTo>
                  <a:pt x="675" y="609"/>
                </a:lnTo>
                <a:lnTo>
                  <a:pt x="677" y="610"/>
                </a:lnTo>
                <a:lnTo>
                  <a:pt x="677" y="611"/>
                </a:lnTo>
                <a:lnTo>
                  <a:pt x="677" y="612"/>
                </a:lnTo>
                <a:lnTo>
                  <a:pt x="678" y="614"/>
                </a:lnTo>
                <a:lnTo>
                  <a:pt x="679" y="615"/>
                </a:lnTo>
                <a:lnTo>
                  <a:pt x="680" y="617"/>
                </a:lnTo>
                <a:lnTo>
                  <a:pt x="682" y="618"/>
                </a:lnTo>
                <a:lnTo>
                  <a:pt x="682" y="619"/>
                </a:lnTo>
                <a:lnTo>
                  <a:pt x="682" y="620"/>
                </a:lnTo>
                <a:lnTo>
                  <a:pt x="682" y="621"/>
                </a:lnTo>
                <a:lnTo>
                  <a:pt x="682" y="621"/>
                </a:lnTo>
                <a:lnTo>
                  <a:pt x="681" y="623"/>
                </a:lnTo>
                <a:lnTo>
                  <a:pt x="681" y="625"/>
                </a:lnTo>
                <a:lnTo>
                  <a:pt x="681" y="626"/>
                </a:lnTo>
                <a:lnTo>
                  <a:pt x="681" y="626"/>
                </a:lnTo>
                <a:lnTo>
                  <a:pt x="681" y="628"/>
                </a:lnTo>
                <a:lnTo>
                  <a:pt x="680" y="629"/>
                </a:lnTo>
                <a:lnTo>
                  <a:pt x="680" y="631"/>
                </a:lnTo>
                <a:lnTo>
                  <a:pt x="680" y="632"/>
                </a:lnTo>
                <a:lnTo>
                  <a:pt x="681" y="633"/>
                </a:lnTo>
                <a:lnTo>
                  <a:pt x="681" y="634"/>
                </a:lnTo>
                <a:lnTo>
                  <a:pt x="681" y="635"/>
                </a:lnTo>
                <a:lnTo>
                  <a:pt x="681" y="637"/>
                </a:lnTo>
                <a:lnTo>
                  <a:pt x="681" y="638"/>
                </a:lnTo>
                <a:lnTo>
                  <a:pt x="681" y="638"/>
                </a:lnTo>
                <a:lnTo>
                  <a:pt x="681" y="639"/>
                </a:lnTo>
                <a:lnTo>
                  <a:pt x="681" y="641"/>
                </a:lnTo>
                <a:lnTo>
                  <a:pt x="681" y="642"/>
                </a:lnTo>
                <a:lnTo>
                  <a:pt x="681" y="643"/>
                </a:lnTo>
                <a:lnTo>
                  <a:pt x="681" y="644"/>
                </a:lnTo>
                <a:lnTo>
                  <a:pt x="681" y="646"/>
                </a:lnTo>
                <a:lnTo>
                  <a:pt x="680" y="647"/>
                </a:lnTo>
                <a:lnTo>
                  <a:pt x="680" y="648"/>
                </a:lnTo>
                <a:lnTo>
                  <a:pt x="680" y="649"/>
                </a:lnTo>
                <a:lnTo>
                  <a:pt x="679" y="651"/>
                </a:lnTo>
                <a:lnTo>
                  <a:pt x="680" y="652"/>
                </a:lnTo>
                <a:lnTo>
                  <a:pt x="679" y="653"/>
                </a:lnTo>
                <a:lnTo>
                  <a:pt x="679" y="654"/>
                </a:lnTo>
                <a:lnTo>
                  <a:pt x="679" y="654"/>
                </a:lnTo>
                <a:lnTo>
                  <a:pt x="679" y="655"/>
                </a:lnTo>
                <a:lnTo>
                  <a:pt x="680" y="656"/>
                </a:lnTo>
                <a:lnTo>
                  <a:pt x="681" y="658"/>
                </a:lnTo>
                <a:lnTo>
                  <a:pt x="682" y="659"/>
                </a:lnTo>
                <a:lnTo>
                  <a:pt x="682" y="660"/>
                </a:lnTo>
                <a:lnTo>
                  <a:pt x="686" y="661"/>
                </a:lnTo>
                <a:lnTo>
                  <a:pt x="687" y="663"/>
                </a:lnTo>
                <a:lnTo>
                  <a:pt x="688" y="663"/>
                </a:lnTo>
                <a:lnTo>
                  <a:pt x="690" y="664"/>
                </a:lnTo>
                <a:lnTo>
                  <a:pt x="692" y="664"/>
                </a:lnTo>
                <a:lnTo>
                  <a:pt x="693" y="663"/>
                </a:lnTo>
                <a:lnTo>
                  <a:pt x="693" y="663"/>
                </a:lnTo>
                <a:lnTo>
                  <a:pt x="694" y="663"/>
                </a:lnTo>
                <a:lnTo>
                  <a:pt x="696" y="664"/>
                </a:lnTo>
                <a:lnTo>
                  <a:pt x="697" y="665"/>
                </a:lnTo>
                <a:lnTo>
                  <a:pt x="698" y="665"/>
                </a:lnTo>
                <a:lnTo>
                  <a:pt x="699" y="666"/>
                </a:lnTo>
                <a:lnTo>
                  <a:pt x="699" y="667"/>
                </a:lnTo>
                <a:lnTo>
                  <a:pt x="700" y="668"/>
                </a:lnTo>
                <a:lnTo>
                  <a:pt x="701" y="669"/>
                </a:lnTo>
                <a:lnTo>
                  <a:pt x="703" y="669"/>
                </a:lnTo>
                <a:lnTo>
                  <a:pt x="704" y="671"/>
                </a:lnTo>
                <a:lnTo>
                  <a:pt x="705" y="671"/>
                </a:lnTo>
                <a:lnTo>
                  <a:pt x="705" y="671"/>
                </a:lnTo>
                <a:lnTo>
                  <a:pt x="707" y="673"/>
                </a:lnTo>
                <a:lnTo>
                  <a:pt x="709" y="673"/>
                </a:lnTo>
                <a:lnTo>
                  <a:pt x="709" y="674"/>
                </a:lnTo>
                <a:lnTo>
                  <a:pt x="710" y="676"/>
                </a:lnTo>
                <a:lnTo>
                  <a:pt x="710" y="676"/>
                </a:lnTo>
                <a:lnTo>
                  <a:pt x="710" y="678"/>
                </a:lnTo>
                <a:lnTo>
                  <a:pt x="711" y="680"/>
                </a:lnTo>
                <a:lnTo>
                  <a:pt x="713" y="682"/>
                </a:lnTo>
                <a:lnTo>
                  <a:pt x="713" y="682"/>
                </a:lnTo>
                <a:lnTo>
                  <a:pt x="714" y="683"/>
                </a:lnTo>
                <a:lnTo>
                  <a:pt x="716" y="686"/>
                </a:lnTo>
                <a:lnTo>
                  <a:pt x="717" y="687"/>
                </a:lnTo>
                <a:lnTo>
                  <a:pt x="718" y="689"/>
                </a:lnTo>
                <a:lnTo>
                  <a:pt x="718" y="690"/>
                </a:lnTo>
                <a:lnTo>
                  <a:pt x="718" y="691"/>
                </a:lnTo>
                <a:lnTo>
                  <a:pt x="719" y="692"/>
                </a:lnTo>
                <a:lnTo>
                  <a:pt x="720" y="693"/>
                </a:lnTo>
                <a:lnTo>
                  <a:pt x="721" y="695"/>
                </a:lnTo>
                <a:lnTo>
                  <a:pt x="721" y="696"/>
                </a:lnTo>
                <a:lnTo>
                  <a:pt x="722" y="697"/>
                </a:lnTo>
                <a:lnTo>
                  <a:pt x="722" y="698"/>
                </a:lnTo>
                <a:lnTo>
                  <a:pt x="723" y="698"/>
                </a:lnTo>
                <a:lnTo>
                  <a:pt x="723" y="699"/>
                </a:lnTo>
                <a:lnTo>
                  <a:pt x="724" y="700"/>
                </a:lnTo>
                <a:lnTo>
                  <a:pt x="725" y="701"/>
                </a:lnTo>
                <a:lnTo>
                  <a:pt x="726" y="701"/>
                </a:lnTo>
                <a:lnTo>
                  <a:pt x="727" y="702"/>
                </a:lnTo>
                <a:lnTo>
                  <a:pt x="727" y="703"/>
                </a:lnTo>
                <a:lnTo>
                  <a:pt x="728" y="702"/>
                </a:lnTo>
                <a:lnTo>
                  <a:pt x="729" y="701"/>
                </a:lnTo>
                <a:lnTo>
                  <a:pt x="730" y="701"/>
                </a:lnTo>
                <a:lnTo>
                  <a:pt x="733" y="699"/>
                </a:lnTo>
                <a:lnTo>
                  <a:pt x="735" y="699"/>
                </a:lnTo>
                <a:lnTo>
                  <a:pt x="736" y="699"/>
                </a:lnTo>
                <a:lnTo>
                  <a:pt x="737" y="698"/>
                </a:lnTo>
                <a:lnTo>
                  <a:pt x="738" y="698"/>
                </a:lnTo>
                <a:lnTo>
                  <a:pt x="739" y="697"/>
                </a:lnTo>
                <a:lnTo>
                  <a:pt x="741" y="697"/>
                </a:lnTo>
                <a:lnTo>
                  <a:pt x="742" y="696"/>
                </a:lnTo>
                <a:lnTo>
                  <a:pt x="745" y="696"/>
                </a:lnTo>
                <a:lnTo>
                  <a:pt x="746" y="696"/>
                </a:lnTo>
                <a:lnTo>
                  <a:pt x="748" y="697"/>
                </a:lnTo>
                <a:lnTo>
                  <a:pt x="749" y="697"/>
                </a:lnTo>
                <a:lnTo>
                  <a:pt x="749" y="697"/>
                </a:lnTo>
                <a:lnTo>
                  <a:pt x="751" y="697"/>
                </a:lnTo>
                <a:lnTo>
                  <a:pt x="752" y="698"/>
                </a:lnTo>
                <a:lnTo>
                  <a:pt x="754" y="697"/>
                </a:lnTo>
                <a:lnTo>
                  <a:pt x="755" y="698"/>
                </a:lnTo>
                <a:lnTo>
                  <a:pt x="757" y="698"/>
                </a:lnTo>
                <a:lnTo>
                  <a:pt x="759" y="698"/>
                </a:lnTo>
                <a:lnTo>
                  <a:pt x="760" y="698"/>
                </a:lnTo>
                <a:lnTo>
                  <a:pt x="761" y="698"/>
                </a:lnTo>
                <a:lnTo>
                  <a:pt x="763" y="698"/>
                </a:lnTo>
                <a:lnTo>
                  <a:pt x="765" y="698"/>
                </a:lnTo>
                <a:lnTo>
                  <a:pt x="766" y="699"/>
                </a:lnTo>
                <a:lnTo>
                  <a:pt x="769" y="701"/>
                </a:lnTo>
                <a:lnTo>
                  <a:pt x="771" y="702"/>
                </a:lnTo>
                <a:lnTo>
                  <a:pt x="772" y="702"/>
                </a:lnTo>
                <a:lnTo>
                  <a:pt x="773" y="703"/>
                </a:lnTo>
                <a:lnTo>
                  <a:pt x="775" y="704"/>
                </a:lnTo>
                <a:lnTo>
                  <a:pt x="777" y="704"/>
                </a:lnTo>
                <a:lnTo>
                  <a:pt x="779" y="705"/>
                </a:lnTo>
                <a:lnTo>
                  <a:pt x="781" y="705"/>
                </a:lnTo>
                <a:lnTo>
                  <a:pt x="783" y="705"/>
                </a:lnTo>
                <a:lnTo>
                  <a:pt x="785" y="705"/>
                </a:lnTo>
                <a:lnTo>
                  <a:pt x="786" y="706"/>
                </a:lnTo>
                <a:lnTo>
                  <a:pt x="789" y="709"/>
                </a:lnTo>
                <a:lnTo>
                  <a:pt x="792" y="710"/>
                </a:lnTo>
                <a:lnTo>
                  <a:pt x="794" y="710"/>
                </a:lnTo>
                <a:lnTo>
                  <a:pt x="795" y="711"/>
                </a:lnTo>
                <a:lnTo>
                  <a:pt x="796" y="711"/>
                </a:lnTo>
                <a:lnTo>
                  <a:pt x="800" y="712"/>
                </a:lnTo>
                <a:lnTo>
                  <a:pt x="800" y="712"/>
                </a:lnTo>
                <a:lnTo>
                  <a:pt x="801" y="712"/>
                </a:lnTo>
                <a:lnTo>
                  <a:pt x="804" y="711"/>
                </a:lnTo>
                <a:lnTo>
                  <a:pt x="805" y="710"/>
                </a:lnTo>
                <a:lnTo>
                  <a:pt x="806" y="711"/>
                </a:lnTo>
                <a:lnTo>
                  <a:pt x="809" y="710"/>
                </a:lnTo>
                <a:lnTo>
                  <a:pt x="810" y="710"/>
                </a:lnTo>
                <a:lnTo>
                  <a:pt x="811" y="710"/>
                </a:lnTo>
                <a:lnTo>
                  <a:pt x="811" y="710"/>
                </a:lnTo>
                <a:lnTo>
                  <a:pt x="812" y="710"/>
                </a:lnTo>
                <a:lnTo>
                  <a:pt x="814" y="710"/>
                </a:lnTo>
                <a:lnTo>
                  <a:pt x="815" y="711"/>
                </a:lnTo>
                <a:lnTo>
                  <a:pt x="816" y="711"/>
                </a:lnTo>
                <a:lnTo>
                  <a:pt x="817" y="711"/>
                </a:lnTo>
                <a:lnTo>
                  <a:pt x="818" y="711"/>
                </a:lnTo>
                <a:lnTo>
                  <a:pt x="819" y="711"/>
                </a:lnTo>
                <a:lnTo>
                  <a:pt x="821" y="712"/>
                </a:lnTo>
                <a:lnTo>
                  <a:pt x="822" y="712"/>
                </a:lnTo>
                <a:lnTo>
                  <a:pt x="824" y="713"/>
                </a:lnTo>
                <a:lnTo>
                  <a:pt x="825" y="713"/>
                </a:lnTo>
                <a:lnTo>
                  <a:pt x="828" y="714"/>
                </a:lnTo>
                <a:lnTo>
                  <a:pt x="829" y="715"/>
                </a:lnTo>
                <a:lnTo>
                  <a:pt x="831" y="715"/>
                </a:lnTo>
                <a:lnTo>
                  <a:pt x="833" y="716"/>
                </a:lnTo>
                <a:lnTo>
                  <a:pt x="834" y="716"/>
                </a:lnTo>
                <a:lnTo>
                  <a:pt x="835" y="716"/>
                </a:lnTo>
                <a:lnTo>
                  <a:pt x="836" y="717"/>
                </a:lnTo>
                <a:lnTo>
                  <a:pt x="838" y="717"/>
                </a:lnTo>
                <a:lnTo>
                  <a:pt x="840" y="718"/>
                </a:lnTo>
                <a:lnTo>
                  <a:pt x="842" y="718"/>
                </a:lnTo>
                <a:lnTo>
                  <a:pt x="843" y="719"/>
                </a:lnTo>
                <a:lnTo>
                  <a:pt x="844" y="719"/>
                </a:lnTo>
                <a:lnTo>
                  <a:pt x="846" y="719"/>
                </a:lnTo>
                <a:lnTo>
                  <a:pt x="847" y="719"/>
                </a:lnTo>
                <a:lnTo>
                  <a:pt x="849" y="719"/>
                </a:lnTo>
                <a:lnTo>
                  <a:pt x="850" y="719"/>
                </a:lnTo>
                <a:lnTo>
                  <a:pt x="852" y="719"/>
                </a:lnTo>
                <a:lnTo>
                  <a:pt x="853" y="719"/>
                </a:lnTo>
                <a:lnTo>
                  <a:pt x="856" y="719"/>
                </a:lnTo>
                <a:lnTo>
                  <a:pt x="857" y="719"/>
                </a:lnTo>
                <a:lnTo>
                  <a:pt x="860" y="718"/>
                </a:lnTo>
                <a:lnTo>
                  <a:pt x="861" y="718"/>
                </a:lnTo>
                <a:lnTo>
                  <a:pt x="863" y="718"/>
                </a:lnTo>
                <a:lnTo>
                  <a:pt x="866" y="718"/>
                </a:lnTo>
                <a:lnTo>
                  <a:pt x="867" y="718"/>
                </a:lnTo>
                <a:lnTo>
                  <a:pt x="869" y="718"/>
                </a:lnTo>
                <a:lnTo>
                  <a:pt x="870" y="719"/>
                </a:lnTo>
                <a:lnTo>
                  <a:pt x="871" y="720"/>
                </a:lnTo>
                <a:lnTo>
                  <a:pt x="871" y="721"/>
                </a:lnTo>
                <a:lnTo>
                  <a:pt x="871" y="722"/>
                </a:lnTo>
                <a:lnTo>
                  <a:pt x="870" y="724"/>
                </a:lnTo>
                <a:lnTo>
                  <a:pt x="870" y="725"/>
                </a:lnTo>
                <a:lnTo>
                  <a:pt x="869" y="726"/>
                </a:lnTo>
                <a:lnTo>
                  <a:pt x="870" y="729"/>
                </a:lnTo>
                <a:lnTo>
                  <a:pt x="868" y="731"/>
                </a:lnTo>
                <a:lnTo>
                  <a:pt x="867" y="731"/>
                </a:lnTo>
                <a:lnTo>
                  <a:pt x="866" y="732"/>
                </a:lnTo>
                <a:lnTo>
                  <a:pt x="865" y="734"/>
                </a:lnTo>
                <a:lnTo>
                  <a:pt x="863" y="736"/>
                </a:lnTo>
                <a:lnTo>
                  <a:pt x="863" y="737"/>
                </a:lnTo>
                <a:lnTo>
                  <a:pt x="861" y="738"/>
                </a:lnTo>
                <a:lnTo>
                  <a:pt x="861" y="739"/>
                </a:lnTo>
                <a:lnTo>
                  <a:pt x="860" y="740"/>
                </a:lnTo>
                <a:lnTo>
                  <a:pt x="860" y="741"/>
                </a:lnTo>
                <a:lnTo>
                  <a:pt x="859" y="743"/>
                </a:lnTo>
                <a:lnTo>
                  <a:pt x="859" y="744"/>
                </a:lnTo>
                <a:lnTo>
                  <a:pt x="858" y="746"/>
                </a:lnTo>
                <a:lnTo>
                  <a:pt x="857" y="748"/>
                </a:lnTo>
                <a:lnTo>
                  <a:pt x="856" y="748"/>
                </a:lnTo>
                <a:lnTo>
                  <a:pt x="854" y="748"/>
                </a:lnTo>
                <a:lnTo>
                  <a:pt x="852" y="747"/>
                </a:lnTo>
                <a:lnTo>
                  <a:pt x="851" y="746"/>
                </a:lnTo>
                <a:lnTo>
                  <a:pt x="850" y="745"/>
                </a:lnTo>
                <a:lnTo>
                  <a:pt x="849" y="746"/>
                </a:lnTo>
                <a:lnTo>
                  <a:pt x="847" y="746"/>
                </a:lnTo>
                <a:lnTo>
                  <a:pt x="846" y="747"/>
                </a:lnTo>
                <a:lnTo>
                  <a:pt x="844" y="749"/>
                </a:lnTo>
                <a:lnTo>
                  <a:pt x="843" y="749"/>
                </a:lnTo>
                <a:lnTo>
                  <a:pt x="841" y="750"/>
                </a:lnTo>
                <a:lnTo>
                  <a:pt x="840" y="750"/>
                </a:lnTo>
                <a:lnTo>
                  <a:pt x="839" y="751"/>
                </a:lnTo>
                <a:lnTo>
                  <a:pt x="839" y="752"/>
                </a:lnTo>
                <a:lnTo>
                  <a:pt x="839" y="754"/>
                </a:lnTo>
                <a:lnTo>
                  <a:pt x="838" y="754"/>
                </a:lnTo>
                <a:lnTo>
                  <a:pt x="837" y="754"/>
                </a:lnTo>
                <a:lnTo>
                  <a:pt x="836" y="754"/>
                </a:lnTo>
                <a:lnTo>
                  <a:pt x="834" y="755"/>
                </a:lnTo>
                <a:lnTo>
                  <a:pt x="833" y="756"/>
                </a:lnTo>
                <a:lnTo>
                  <a:pt x="833" y="759"/>
                </a:lnTo>
                <a:lnTo>
                  <a:pt x="832" y="760"/>
                </a:lnTo>
                <a:lnTo>
                  <a:pt x="831" y="761"/>
                </a:lnTo>
                <a:lnTo>
                  <a:pt x="830" y="762"/>
                </a:lnTo>
                <a:lnTo>
                  <a:pt x="829" y="762"/>
                </a:lnTo>
                <a:lnTo>
                  <a:pt x="828" y="762"/>
                </a:lnTo>
                <a:lnTo>
                  <a:pt x="827" y="762"/>
                </a:lnTo>
                <a:lnTo>
                  <a:pt x="824" y="762"/>
                </a:lnTo>
                <a:lnTo>
                  <a:pt x="823" y="762"/>
                </a:lnTo>
                <a:lnTo>
                  <a:pt x="822" y="762"/>
                </a:lnTo>
                <a:lnTo>
                  <a:pt x="822" y="762"/>
                </a:lnTo>
                <a:lnTo>
                  <a:pt x="821" y="761"/>
                </a:lnTo>
                <a:lnTo>
                  <a:pt x="819" y="761"/>
                </a:lnTo>
                <a:lnTo>
                  <a:pt x="818" y="760"/>
                </a:lnTo>
                <a:lnTo>
                  <a:pt x="816" y="759"/>
                </a:lnTo>
                <a:lnTo>
                  <a:pt x="816" y="759"/>
                </a:lnTo>
                <a:lnTo>
                  <a:pt x="812" y="759"/>
                </a:lnTo>
                <a:lnTo>
                  <a:pt x="811" y="759"/>
                </a:lnTo>
                <a:lnTo>
                  <a:pt x="810" y="759"/>
                </a:lnTo>
                <a:lnTo>
                  <a:pt x="808" y="759"/>
                </a:lnTo>
                <a:lnTo>
                  <a:pt x="806" y="759"/>
                </a:lnTo>
                <a:lnTo>
                  <a:pt x="805" y="759"/>
                </a:lnTo>
                <a:lnTo>
                  <a:pt x="804" y="762"/>
                </a:lnTo>
                <a:lnTo>
                  <a:pt x="802" y="764"/>
                </a:lnTo>
                <a:lnTo>
                  <a:pt x="801" y="765"/>
                </a:lnTo>
                <a:lnTo>
                  <a:pt x="800" y="765"/>
                </a:lnTo>
                <a:lnTo>
                  <a:pt x="799" y="766"/>
                </a:lnTo>
                <a:lnTo>
                  <a:pt x="798" y="768"/>
                </a:lnTo>
                <a:lnTo>
                  <a:pt x="797" y="769"/>
                </a:lnTo>
                <a:lnTo>
                  <a:pt x="797" y="770"/>
                </a:lnTo>
                <a:lnTo>
                  <a:pt x="795" y="770"/>
                </a:lnTo>
                <a:lnTo>
                  <a:pt x="794" y="771"/>
                </a:lnTo>
                <a:lnTo>
                  <a:pt x="794" y="773"/>
                </a:lnTo>
                <a:lnTo>
                  <a:pt x="793" y="775"/>
                </a:lnTo>
                <a:lnTo>
                  <a:pt x="792" y="776"/>
                </a:lnTo>
                <a:lnTo>
                  <a:pt x="791" y="777"/>
                </a:lnTo>
                <a:lnTo>
                  <a:pt x="790" y="778"/>
                </a:lnTo>
                <a:lnTo>
                  <a:pt x="788" y="781"/>
                </a:lnTo>
                <a:lnTo>
                  <a:pt x="788" y="782"/>
                </a:lnTo>
                <a:lnTo>
                  <a:pt x="787" y="783"/>
                </a:lnTo>
                <a:lnTo>
                  <a:pt x="786" y="785"/>
                </a:lnTo>
                <a:lnTo>
                  <a:pt x="786" y="786"/>
                </a:lnTo>
                <a:lnTo>
                  <a:pt x="785" y="787"/>
                </a:lnTo>
                <a:lnTo>
                  <a:pt x="783" y="788"/>
                </a:lnTo>
                <a:lnTo>
                  <a:pt x="784" y="791"/>
                </a:lnTo>
                <a:lnTo>
                  <a:pt x="783" y="792"/>
                </a:lnTo>
                <a:lnTo>
                  <a:pt x="783" y="793"/>
                </a:lnTo>
                <a:lnTo>
                  <a:pt x="783" y="794"/>
                </a:lnTo>
                <a:lnTo>
                  <a:pt x="784" y="796"/>
                </a:lnTo>
                <a:lnTo>
                  <a:pt x="785" y="798"/>
                </a:lnTo>
                <a:lnTo>
                  <a:pt x="786" y="798"/>
                </a:lnTo>
                <a:lnTo>
                  <a:pt x="787" y="800"/>
                </a:lnTo>
                <a:lnTo>
                  <a:pt x="787" y="802"/>
                </a:lnTo>
                <a:lnTo>
                  <a:pt x="788" y="803"/>
                </a:lnTo>
                <a:lnTo>
                  <a:pt x="789" y="804"/>
                </a:lnTo>
                <a:lnTo>
                  <a:pt x="790" y="805"/>
                </a:lnTo>
                <a:lnTo>
                  <a:pt x="792" y="806"/>
                </a:lnTo>
                <a:lnTo>
                  <a:pt x="793" y="806"/>
                </a:lnTo>
                <a:lnTo>
                  <a:pt x="794" y="807"/>
                </a:lnTo>
                <a:lnTo>
                  <a:pt x="794" y="808"/>
                </a:lnTo>
                <a:lnTo>
                  <a:pt x="796" y="808"/>
                </a:lnTo>
                <a:lnTo>
                  <a:pt x="797" y="808"/>
                </a:lnTo>
                <a:lnTo>
                  <a:pt x="798" y="808"/>
                </a:lnTo>
                <a:lnTo>
                  <a:pt x="800" y="809"/>
                </a:lnTo>
                <a:lnTo>
                  <a:pt x="800" y="809"/>
                </a:lnTo>
                <a:lnTo>
                  <a:pt x="801" y="810"/>
                </a:lnTo>
                <a:lnTo>
                  <a:pt x="803" y="812"/>
                </a:lnTo>
                <a:lnTo>
                  <a:pt x="804" y="813"/>
                </a:lnTo>
                <a:lnTo>
                  <a:pt x="804" y="814"/>
                </a:lnTo>
                <a:lnTo>
                  <a:pt x="804" y="815"/>
                </a:lnTo>
                <a:lnTo>
                  <a:pt x="803" y="816"/>
                </a:lnTo>
                <a:lnTo>
                  <a:pt x="803" y="817"/>
                </a:lnTo>
                <a:lnTo>
                  <a:pt x="803" y="819"/>
                </a:lnTo>
                <a:lnTo>
                  <a:pt x="802" y="820"/>
                </a:lnTo>
                <a:lnTo>
                  <a:pt x="801" y="820"/>
                </a:lnTo>
                <a:lnTo>
                  <a:pt x="800" y="820"/>
                </a:lnTo>
                <a:lnTo>
                  <a:pt x="799" y="821"/>
                </a:lnTo>
                <a:lnTo>
                  <a:pt x="797" y="821"/>
                </a:lnTo>
                <a:lnTo>
                  <a:pt x="796" y="821"/>
                </a:lnTo>
                <a:lnTo>
                  <a:pt x="794" y="821"/>
                </a:lnTo>
                <a:lnTo>
                  <a:pt x="793" y="821"/>
                </a:lnTo>
                <a:lnTo>
                  <a:pt x="792" y="821"/>
                </a:lnTo>
                <a:lnTo>
                  <a:pt x="791" y="820"/>
                </a:lnTo>
                <a:lnTo>
                  <a:pt x="790" y="820"/>
                </a:lnTo>
                <a:lnTo>
                  <a:pt x="788" y="820"/>
                </a:lnTo>
                <a:lnTo>
                  <a:pt x="788" y="820"/>
                </a:lnTo>
                <a:lnTo>
                  <a:pt x="786" y="820"/>
                </a:lnTo>
                <a:lnTo>
                  <a:pt x="785" y="820"/>
                </a:lnTo>
                <a:lnTo>
                  <a:pt x="784" y="820"/>
                </a:lnTo>
                <a:lnTo>
                  <a:pt x="783" y="820"/>
                </a:lnTo>
                <a:lnTo>
                  <a:pt x="780" y="820"/>
                </a:lnTo>
                <a:lnTo>
                  <a:pt x="777" y="818"/>
                </a:lnTo>
                <a:lnTo>
                  <a:pt x="776" y="818"/>
                </a:lnTo>
                <a:lnTo>
                  <a:pt x="775" y="817"/>
                </a:lnTo>
                <a:lnTo>
                  <a:pt x="774" y="817"/>
                </a:lnTo>
                <a:lnTo>
                  <a:pt x="773" y="816"/>
                </a:lnTo>
                <a:lnTo>
                  <a:pt x="772" y="815"/>
                </a:lnTo>
                <a:lnTo>
                  <a:pt x="771" y="814"/>
                </a:lnTo>
                <a:lnTo>
                  <a:pt x="770" y="812"/>
                </a:lnTo>
                <a:lnTo>
                  <a:pt x="769" y="809"/>
                </a:lnTo>
                <a:lnTo>
                  <a:pt x="769" y="808"/>
                </a:lnTo>
                <a:lnTo>
                  <a:pt x="767" y="806"/>
                </a:lnTo>
                <a:lnTo>
                  <a:pt x="766" y="806"/>
                </a:lnTo>
                <a:lnTo>
                  <a:pt x="765" y="806"/>
                </a:lnTo>
                <a:lnTo>
                  <a:pt x="762" y="804"/>
                </a:lnTo>
                <a:lnTo>
                  <a:pt x="761" y="804"/>
                </a:lnTo>
                <a:lnTo>
                  <a:pt x="758" y="804"/>
                </a:lnTo>
                <a:lnTo>
                  <a:pt x="757" y="804"/>
                </a:lnTo>
                <a:lnTo>
                  <a:pt x="755" y="804"/>
                </a:lnTo>
                <a:lnTo>
                  <a:pt x="754" y="804"/>
                </a:lnTo>
                <a:lnTo>
                  <a:pt x="750" y="804"/>
                </a:lnTo>
                <a:lnTo>
                  <a:pt x="749" y="804"/>
                </a:lnTo>
                <a:lnTo>
                  <a:pt x="748" y="804"/>
                </a:lnTo>
                <a:lnTo>
                  <a:pt x="746" y="804"/>
                </a:lnTo>
                <a:lnTo>
                  <a:pt x="744" y="804"/>
                </a:lnTo>
                <a:lnTo>
                  <a:pt x="744" y="804"/>
                </a:lnTo>
                <a:lnTo>
                  <a:pt x="743" y="804"/>
                </a:lnTo>
                <a:lnTo>
                  <a:pt x="741" y="804"/>
                </a:lnTo>
                <a:lnTo>
                  <a:pt x="740" y="805"/>
                </a:lnTo>
                <a:lnTo>
                  <a:pt x="739" y="805"/>
                </a:lnTo>
                <a:lnTo>
                  <a:pt x="738" y="806"/>
                </a:lnTo>
                <a:lnTo>
                  <a:pt x="735" y="806"/>
                </a:lnTo>
                <a:lnTo>
                  <a:pt x="734" y="808"/>
                </a:lnTo>
                <a:lnTo>
                  <a:pt x="733" y="809"/>
                </a:lnTo>
                <a:lnTo>
                  <a:pt x="731" y="811"/>
                </a:lnTo>
                <a:lnTo>
                  <a:pt x="730" y="812"/>
                </a:lnTo>
                <a:lnTo>
                  <a:pt x="728" y="812"/>
                </a:lnTo>
                <a:lnTo>
                  <a:pt x="727" y="812"/>
                </a:lnTo>
                <a:lnTo>
                  <a:pt x="725" y="813"/>
                </a:lnTo>
                <a:lnTo>
                  <a:pt x="724" y="813"/>
                </a:lnTo>
                <a:lnTo>
                  <a:pt x="723" y="813"/>
                </a:lnTo>
                <a:lnTo>
                  <a:pt x="721" y="813"/>
                </a:lnTo>
                <a:lnTo>
                  <a:pt x="720" y="813"/>
                </a:lnTo>
                <a:lnTo>
                  <a:pt x="716" y="814"/>
                </a:lnTo>
                <a:lnTo>
                  <a:pt x="715" y="814"/>
                </a:lnTo>
                <a:lnTo>
                  <a:pt x="714" y="815"/>
                </a:lnTo>
                <a:lnTo>
                  <a:pt x="710" y="814"/>
                </a:lnTo>
                <a:lnTo>
                  <a:pt x="709" y="814"/>
                </a:lnTo>
                <a:lnTo>
                  <a:pt x="708" y="813"/>
                </a:lnTo>
                <a:lnTo>
                  <a:pt x="705" y="812"/>
                </a:lnTo>
                <a:lnTo>
                  <a:pt x="704" y="811"/>
                </a:lnTo>
                <a:lnTo>
                  <a:pt x="702" y="811"/>
                </a:lnTo>
                <a:lnTo>
                  <a:pt x="699" y="809"/>
                </a:lnTo>
                <a:lnTo>
                  <a:pt x="697" y="809"/>
                </a:lnTo>
                <a:lnTo>
                  <a:pt x="695" y="808"/>
                </a:lnTo>
                <a:lnTo>
                  <a:pt x="694" y="808"/>
                </a:lnTo>
                <a:lnTo>
                  <a:pt x="693" y="806"/>
                </a:lnTo>
                <a:lnTo>
                  <a:pt x="692" y="806"/>
                </a:lnTo>
                <a:lnTo>
                  <a:pt x="691" y="806"/>
                </a:lnTo>
                <a:lnTo>
                  <a:pt x="689" y="805"/>
                </a:lnTo>
                <a:lnTo>
                  <a:pt x="688" y="805"/>
                </a:lnTo>
                <a:lnTo>
                  <a:pt x="684" y="803"/>
                </a:lnTo>
                <a:lnTo>
                  <a:pt x="683" y="802"/>
                </a:lnTo>
                <a:lnTo>
                  <a:pt x="681" y="803"/>
                </a:lnTo>
                <a:lnTo>
                  <a:pt x="678" y="800"/>
                </a:lnTo>
                <a:lnTo>
                  <a:pt x="677" y="799"/>
                </a:lnTo>
                <a:lnTo>
                  <a:pt x="676" y="799"/>
                </a:lnTo>
                <a:lnTo>
                  <a:pt x="675" y="799"/>
                </a:lnTo>
                <a:lnTo>
                  <a:pt x="673" y="797"/>
                </a:lnTo>
                <a:lnTo>
                  <a:pt x="672" y="793"/>
                </a:lnTo>
                <a:lnTo>
                  <a:pt x="671" y="792"/>
                </a:lnTo>
                <a:lnTo>
                  <a:pt x="671" y="790"/>
                </a:lnTo>
                <a:lnTo>
                  <a:pt x="671" y="789"/>
                </a:lnTo>
                <a:lnTo>
                  <a:pt x="671" y="787"/>
                </a:lnTo>
                <a:lnTo>
                  <a:pt x="671" y="784"/>
                </a:lnTo>
                <a:lnTo>
                  <a:pt x="671" y="783"/>
                </a:lnTo>
                <a:lnTo>
                  <a:pt x="670" y="782"/>
                </a:lnTo>
                <a:lnTo>
                  <a:pt x="670" y="779"/>
                </a:lnTo>
                <a:lnTo>
                  <a:pt x="670" y="777"/>
                </a:lnTo>
                <a:lnTo>
                  <a:pt x="670" y="776"/>
                </a:lnTo>
                <a:lnTo>
                  <a:pt x="670" y="774"/>
                </a:lnTo>
                <a:lnTo>
                  <a:pt x="670" y="773"/>
                </a:lnTo>
                <a:lnTo>
                  <a:pt x="670" y="771"/>
                </a:lnTo>
                <a:lnTo>
                  <a:pt x="671" y="769"/>
                </a:lnTo>
                <a:lnTo>
                  <a:pt x="671" y="768"/>
                </a:lnTo>
                <a:lnTo>
                  <a:pt x="671" y="767"/>
                </a:lnTo>
                <a:lnTo>
                  <a:pt x="671" y="765"/>
                </a:lnTo>
                <a:lnTo>
                  <a:pt x="671" y="764"/>
                </a:lnTo>
                <a:lnTo>
                  <a:pt x="671" y="763"/>
                </a:lnTo>
                <a:lnTo>
                  <a:pt x="670" y="759"/>
                </a:lnTo>
                <a:lnTo>
                  <a:pt x="670" y="757"/>
                </a:lnTo>
                <a:lnTo>
                  <a:pt x="671" y="755"/>
                </a:lnTo>
                <a:lnTo>
                  <a:pt x="671" y="754"/>
                </a:lnTo>
                <a:lnTo>
                  <a:pt x="671" y="754"/>
                </a:lnTo>
                <a:lnTo>
                  <a:pt x="671" y="753"/>
                </a:lnTo>
                <a:lnTo>
                  <a:pt x="671" y="752"/>
                </a:lnTo>
                <a:lnTo>
                  <a:pt x="673" y="750"/>
                </a:lnTo>
                <a:lnTo>
                  <a:pt x="673" y="749"/>
                </a:lnTo>
                <a:lnTo>
                  <a:pt x="674" y="748"/>
                </a:lnTo>
                <a:lnTo>
                  <a:pt x="676" y="748"/>
                </a:lnTo>
                <a:lnTo>
                  <a:pt x="677" y="746"/>
                </a:lnTo>
                <a:lnTo>
                  <a:pt x="680" y="743"/>
                </a:lnTo>
                <a:lnTo>
                  <a:pt x="682" y="743"/>
                </a:lnTo>
                <a:lnTo>
                  <a:pt x="682" y="742"/>
                </a:lnTo>
                <a:lnTo>
                  <a:pt x="684" y="740"/>
                </a:lnTo>
                <a:lnTo>
                  <a:pt x="685" y="738"/>
                </a:lnTo>
                <a:lnTo>
                  <a:pt x="685" y="737"/>
                </a:lnTo>
                <a:lnTo>
                  <a:pt x="685" y="736"/>
                </a:lnTo>
                <a:lnTo>
                  <a:pt x="683" y="734"/>
                </a:lnTo>
                <a:lnTo>
                  <a:pt x="681" y="732"/>
                </a:lnTo>
                <a:lnTo>
                  <a:pt x="680" y="732"/>
                </a:lnTo>
                <a:lnTo>
                  <a:pt x="679" y="732"/>
                </a:lnTo>
                <a:lnTo>
                  <a:pt x="677" y="730"/>
                </a:lnTo>
                <a:lnTo>
                  <a:pt x="676" y="728"/>
                </a:lnTo>
                <a:lnTo>
                  <a:pt x="675" y="726"/>
                </a:lnTo>
                <a:lnTo>
                  <a:pt x="674" y="724"/>
                </a:lnTo>
                <a:lnTo>
                  <a:pt x="673" y="723"/>
                </a:lnTo>
                <a:lnTo>
                  <a:pt x="673" y="721"/>
                </a:lnTo>
                <a:lnTo>
                  <a:pt x="672" y="719"/>
                </a:lnTo>
                <a:lnTo>
                  <a:pt x="671" y="716"/>
                </a:lnTo>
                <a:lnTo>
                  <a:pt x="671" y="715"/>
                </a:lnTo>
                <a:lnTo>
                  <a:pt x="670" y="714"/>
                </a:lnTo>
                <a:lnTo>
                  <a:pt x="669" y="712"/>
                </a:lnTo>
                <a:lnTo>
                  <a:pt x="669" y="710"/>
                </a:lnTo>
                <a:lnTo>
                  <a:pt x="668" y="710"/>
                </a:lnTo>
                <a:lnTo>
                  <a:pt x="667" y="707"/>
                </a:lnTo>
                <a:lnTo>
                  <a:pt x="666" y="706"/>
                </a:lnTo>
                <a:lnTo>
                  <a:pt x="666" y="705"/>
                </a:lnTo>
                <a:lnTo>
                  <a:pt x="665" y="704"/>
                </a:lnTo>
                <a:lnTo>
                  <a:pt x="663" y="703"/>
                </a:lnTo>
                <a:lnTo>
                  <a:pt x="662" y="701"/>
                </a:lnTo>
                <a:lnTo>
                  <a:pt x="661" y="698"/>
                </a:lnTo>
                <a:lnTo>
                  <a:pt x="661" y="697"/>
                </a:lnTo>
                <a:lnTo>
                  <a:pt x="660" y="696"/>
                </a:lnTo>
                <a:lnTo>
                  <a:pt x="660" y="695"/>
                </a:lnTo>
                <a:lnTo>
                  <a:pt x="660" y="694"/>
                </a:lnTo>
                <a:lnTo>
                  <a:pt x="659" y="693"/>
                </a:lnTo>
                <a:lnTo>
                  <a:pt x="659" y="691"/>
                </a:lnTo>
                <a:lnTo>
                  <a:pt x="659" y="690"/>
                </a:lnTo>
                <a:lnTo>
                  <a:pt x="659" y="688"/>
                </a:lnTo>
                <a:lnTo>
                  <a:pt x="658" y="688"/>
                </a:lnTo>
                <a:lnTo>
                  <a:pt x="656" y="687"/>
                </a:lnTo>
                <a:lnTo>
                  <a:pt x="655" y="687"/>
                </a:lnTo>
                <a:lnTo>
                  <a:pt x="654" y="687"/>
                </a:lnTo>
                <a:lnTo>
                  <a:pt x="652" y="687"/>
                </a:lnTo>
                <a:lnTo>
                  <a:pt x="651" y="687"/>
                </a:lnTo>
                <a:lnTo>
                  <a:pt x="649" y="687"/>
                </a:lnTo>
                <a:lnTo>
                  <a:pt x="648" y="688"/>
                </a:lnTo>
                <a:lnTo>
                  <a:pt x="647" y="689"/>
                </a:lnTo>
                <a:lnTo>
                  <a:pt x="645" y="690"/>
                </a:lnTo>
                <a:lnTo>
                  <a:pt x="644" y="690"/>
                </a:lnTo>
                <a:lnTo>
                  <a:pt x="643" y="691"/>
                </a:lnTo>
                <a:lnTo>
                  <a:pt x="641" y="692"/>
                </a:lnTo>
                <a:lnTo>
                  <a:pt x="640" y="692"/>
                </a:lnTo>
                <a:lnTo>
                  <a:pt x="638" y="693"/>
                </a:lnTo>
                <a:lnTo>
                  <a:pt x="638" y="693"/>
                </a:lnTo>
                <a:lnTo>
                  <a:pt x="636" y="694"/>
                </a:lnTo>
                <a:lnTo>
                  <a:pt x="634" y="694"/>
                </a:lnTo>
                <a:lnTo>
                  <a:pt x="633" y="695"/>
                </a:lnTo>
                <a:lnTo>
                  <a:pt x="630" y="696"/>
                </a:lnTo>
                <a:lnTo>
                  <a:pt x="629" y="696"/>
                </a:lnTo>
                <a:lnTo>
                  <a:pt x="628" y="696"/>
                </a:lnTo>
                <a:lnTo>
                  <a:pt x="625" y="696"/>
                </a:lnTo>
                <a:lnTo>
                  <a:pt x="621" y="697"/>
                </a:lnTo>
                <a:lnTo>
                  <a:pt x="620" y="696"/>
                </a:lnTo>
                <a:lnTo>
                  <a:pt x="618" y="696"/>
                </a:lnTo>
                <a:lnTo>
                  <a:pt x="617" y="696"/>
                </a:lnTo>
                <a:lnTo>
                  <a:pt x="616" y="696"/>
                </a:lnTo>
                <a:lnTo>
                  <a:pt x="614" y="697"/>
                </a:lnTo>
                <a:lnTo>
                  <a:pt x="613" y="698"/>
                </a:lnTo>
                <a:lnTo>
                  <a:pt x="611" y="698"/>
                </a:lnTo>
                <a:lnTo>
                  <a:pt x="610" y="698"/>
                </a:lnTo>
                <a:lnTo>
                  <a:pt x="609" y="698"/>
                </a:lnTo>
                <a:lnTo>
                  <a:pt x="607" y="698"/>
                </a:lnTo>
                <a:lnTo>
                  <a:pt x="605" y="698"/>
                </a:lnTo>
                <a:lnTo>
                  <a:pt x="604" y="698"/>
                </a:lnTo>
                <a:lnTo>
                  <a:pt x="601" y="699"/>
                </a:lnTo>
                <a:lnTo>
                  <a:pt x="598" y="699"/>
                </a:lnTo>
                <a:lnTo>
                  <a:pt x="597" y="699"/>
                </a:lnTo>
                <a:lnTo>
                  <a:pt x="593" y="700"/>
                </a:lnTo>
                <a:lnTo>
                  <a:pt x="590" y="700"/>
                </a:lnTo>
                <a:lnTo>
                  <a:pt x="588" y="700"/>
                </a:lnTo>
                <a:lnTo>
                  <a:pt x="587" y="700"/>
                </a:lnTo>
                <a:lnTo>
                  <a:pt x="584" y="700"/>
                </a:lnTo>
                <a:lnTo>
                  <a:pt x="582" y="700"/>
                </a:lnTo>
                <a:lnTo>
                  <a:pt x="581" y="700"/>
                </a:lnTo>
                <a:lnTo>
                  <a:pt x="577" y="699"/>
                </a:lnTo>
                <a:lnTo>
                  <a:pt x="576" y="698"/>
                </a:lnTo>
                <a:lnTo>
                  <a:pt x="571" y="698"/>
                </a:lnTo>
                <a:lnTo>
                  <a:pt x="569" y="698"/>
                </a:lnTo>
                <a:lnTo>
                  <a:pt x="566" y="698"/>
                </a:lnTo>
                <a:lnTo>
                  <a:pt x="565" y="698"/>
                </a:lnTo>
                <a:lnTo>
                  <a:pt x="564" y="698"/>
                </a:lnTo>
                <a:lnTo>
                  <a:pt x="563" y="695"/>
                </a:lnTo>
                <a:lnTo>
                  <a:pt x="561" y="693"/>
                </a:lnTo>
                <a:lnTo>
                  <a:pt x="561" y="691"/>
                </a:lnTo>
                <a:lnTo>
                  <a:pt x="561" y="689"/>
                </a:lnTo>
                <a:lnTo>
                  <a:pt x="561" y="688"/>
                </a:lnTo>
                <a:lnTo>
                  <a:pt x="562" y="687"/>
                </a:lnTo>
                <a:lnTo>
                  <a:pt x="561" y="683"/>
                </a:lnTo>
                <a:lnTo>
                  <a:pt x="561" y="682"/>
                </a:lnTo>
                <a:lnTo>
                  <a:pt x="561" y="681"/>
                </a:lnTo>
                <a:lnTo>
                  <a:pt x="561" y="678"/>
                </a:lnTo>
                <a:lnTo>
                  <a:pt x="560" y="676"/>
                </a:lnTo>
                <a:lnTo>
                  <a:pt x="560" y="676"/>
                </a:lnTo>
                <a:lnTo>
                  <a:pt x="560" y="675"/>
                </a:lnTo>
                <a:lnTo>
                  <a:pt x="559" y="673"/>
                </a:lnTo>
                <a:lnTo>
                  <a:pt x="559" y="672"/>
                </a:lnTo>
                <a:lnTo>
                  <a:pt x="558" y="671"/>
                </a:lnTo>
                <a:lnTo>
                  <a:pt x="555" y="670"/>
                </a:lnTo>
                <a:lnTo>
                  <a:pt x="554" y="668"/>
                </a:lnTo>
                <a:lnTo>
                  <a:pt x="553" y="668"/>
                </a:lnTo>
                <a:lnTo>
                  <a:pt x="551" y="667"/>
                </a:lnTo>
                <a:lnTo>
                  <a:pt x="550" y="666"/>
                </a:lnTo>
                <a:lnTo>
                  <a:pt x="548" y="666"/>
                </a:lnTo>
                <a:lnTo>
                  <a:pt x="546" y="666"/>
                </a:lnTo>
                <a:lnTo>
                  <a:pt x="545" y="665"/>
                </a:lnTo>
                <a:lnTo>
                  <a:pt x="543" y="665"/>
                </a:lnTo>
                <a:lnTo>
                  <a:pt x="543" y="665"/>
                </a:lnTo>
                <a:lnTo>
                  <a:pt x="541" y="666"/>
                </a:lnTo>
                <a:lnTo>
                  <a:pt x="540" y="666"/>
                </a:lnTo>
                <a:lnTo>
                  <a:pt x="537" y="667"/>
                </a:lnTo>
                <a:lnTo>
                  <a:pt x="536" y="668"/>
                </a:lnTo>
                <a:lnTo>
                  <a:pt x="534" y="668"/>
                </a:lnTo>
                <a:lnTo>
                  <a:pt x="531" y="668"/>
                </a:lnTo>
                <a:lnTo>
                  <a:pt x="531" y="669"/>
                </a:lnTo>
                <a:lnTo>
                  <a:pt x="529" y="670"/>
                </a:lnTo>
                <a:lnTo>
                  <a:pt x="528" y="671"/>
                </a:lnTo>
                <a:lnTo>
                  <a:pt x="527" y="671"/>
                </a:lnTo>
                <a:lnTo>
                  <a:pt x="527" y="673"/>
                </a:lnTo>
                <a:lnTo>
                  <a:pt x="526" y="674"/>
                </a:lnTo>
                <a:lnTo>
                  <a:pt x="525" y="674"/>
                </a:lnTo>
                <a:lnTo>
                  <a:pt x="524" y="675"/>
                </a:lnTo>
                <a:lnTo>
                  <a:pt x="523" y="676"/>
                </a:lnTo>
                <a:lnTo>
                  <a:pt x="523" y="676"/>
                </a:lnTo>
                <a:lnTo>
                  <a:pt x="522" y="677"/>
                </a:lnTo>
                <a:lnTo>
                  <a:pt x="520" y="678"/>
                </a:lnTo>
                <a:lnTo>
                  <a:pt x="518" y="679"/>
                </a:lnTo>
                <a:lnTo>
                  <a:pt x="517" y="678"/>
                </a:lnTo>
                <a:lnTo>
                  <a:pt x="516" y="678"/>
                </a:lnTo>
                <a:lnTo>
                  <a:pt x="515" y="679"/>
                </a:lnTo>
                <a:lnTo>
                  <a:pt x="514" y="679"/>
                </a:lnTo>
                <a:lnTo>
                  <a:pt x="512" y="678"/>
                </a:lnTo>
                <a:lnTo>
                  <a:pt x="510" y="679"/>
                </a:lnTo>
                <a:lnTo>
                  <a:pt x="509" y="678"/>
                </a:lnTo>
                <a:lnTo>
                  <a:pt x="507" y="677"/>
                </a:lnTo>
                <a:lnTo>
                  <a:pt x="505" y="677"/>
                </a:lnTo>
                <a:lnTo>
                  <a:pt x="504" y="677"/>
                </a:lnTo>
                <a:lnTo>
                  <a:pt x="503" y="677"/>
                </a:lnTo>
                <a:lnTo>
                  <a:pt x="503" y="676"/>
                </a:lnTo>
                <a:lnTo>
                  <a:pt x="502" y="676"/>
                </a:lnTo>
                <a:lnTo>
                  <a:pt x="498" y="676"/>
                </a:lnTo>
                <a:lnTo>
                  <a:pt x="498" y="675"/>
                </a:lnTo>
                <a:lnTo>
                  <a:pt x="497" y="675"/>
                </a:lnTo>
                <a:lnTo>
                  <a:pt x="494" y="673"/>
                </a:lnTo>
                <a:lnTo>
                  <a:pt x="493" y="673"/>
                </a:lnTo>
                <a:lnTo>
                  <a:pt x="492" y="671"/>
                </a:lnTo>
                <a:lnTo>
                  <a:pt x="490" y="671"/>
                </a:lnTo>
                <a:lnTo>
                  <a:pt x="489" y="671"/>
                </a:lnTo>
                <a:lnTo>
                  <a:pt x="488" y="670"/>
                </a:lnTo>
                <a:lnTo>
                  <a:pt x="487" y="669"/>
                </a:lnTo>
                <a:lnTo>
                  <a:pt x="486" y="669"/>
                </a:lnTo>
                <a:lnTo>
                  <a:pt x="485" y="668"/>
                </a:lnTo>
                <a:lnTo>
                  <a:pt x="481" y="666"/>
                </a:lnTo>
                <a:lnTo>
                  <a:pt x="480" y="665"/>
                </a:lnTo>
                <a:lnTo>
                  <a:pt x="479" y="665"/>
                </a:lnTo>
                <a:lnTo>
                  <a:pt x="477" y="664"/>
                </a:lnTo>
                <a:lnTo>
                  <a:pt x="472" y="662"/>
                </a:lnTo>
                <a:lnTo>
                  <a:pt x="467" y="659"/>
                </a:lnTo>
                <a:lnTo>
                  <a:pt x="465" y="659"/>
                </a:lnTo>
                <a:lnTo>
                  <a:pt x="459" y="654"/>
                </a:lnTo>
                <a:lnTo>
                  <a:pt x="453" y="654"/>
                </a:lnTo>
                <a:lnTo>
                  <a:pt x="445" y="654"/>
                </a:lnTo>
                <a:lnTo>
                  <a:pt x="443" y="654"/>
                </a:lnTo>
                <a:lnTo>
                  <a:pt x="429" y="654"/>
                </a:lnTo>
                <a:lnTo>
                  <a:pt x="424" y="656"/>
                </a:lnTo>
                <a:lnTo>
                  <a:pt x="417" y="659"/>
                </a:lnTo>
                <a:lnTo>
                  <a:pt x="411" y="662"/>
                </a:lnTo>
                <a:lnTo>
                  <a:pt x="412" y="660"/>
                </a:lnTo>
                <a:lnTo>
                  <a:pt x="412" y="659"/>
                </a:lnTo>
                <a:lnTo>
                  <a:pt x="412" y="658"/>
                </a:lnTo>
                <a:lnTo>
                  <a:pt x="411" y="656"/>
                </a:lnTo>
                <a:lnTo>
                  <a:pt x="411" y="654"/>
                </a:lnTo>
                <a:lnTo>
                  <a:pt x="412" y="653"/>
                </a:lnTo>
                <a:lnTo>
                  <a:pt x="413" y="651"/>
                </a:lnTo>
                <a:lnTo>
                  <a:pt x="413" y="649"/>
                </a:lnTo>
                <a:lnTo>
                  <a:pt x="413" y="649"/>
                </a:lnTo>
                <a:lnTo>
                  <a:pt x="414" y="648"/>
                </a:lnTo>
                <a:lnTo>
                  <a:pt x="414" y="646"/>
                </a:lnTo>
                <a:lnTo>
                  <a:pt x="414" y="646"/>
                </a:lnTo>
                <a:lnTo>
                  <a:pt x="415" y="643"/>
                </a:lnTo>
                <a:lnTo>
                  <a:pt x="415" y="642"/>
                </a:lnTo>
                <a:lnTo>
                  <a:pt x="416" y="641"/>
                </a:lnTo>
                <a:lnTo>
                  <a:pt x="417" y="639"/>
                </a:lnTo>
                <a:lnTo>
                  <a:pt x="419" y="638"/>
                </a:lnTo>
                <a:lnTo>
                  <a:pt x="420" y="634"/>
                </a:lnTo>
                <a:lnTo>
                  <a:pt x="420" y="633"/>
                </a:lnTo>
                <a:lnTo>
                  <a:pt x="420" y="632"/>
                </a:lnTo>
                <a:lnTo>
                  <a:pt x="421" y="631"/>
                </a:lnTo>
                <a:lnTo>
                  <a:pt x="421" y="630"/>
                </a:lnTo>
                <a:lnTo>
                  <a:pt x="421" y="629"/>
                </a:lnTo>
                <a:lnTo>
                  <a:pt x="421" y="628"/>
                </a:lnTo>
                <a:lnTo>
                  <a:pt x="422" y="626"/>
                </a:lnTo>
                <a:lnTo>
                  <a:pt x="422" y="624"/>
                </a:lnTo>
                <a:lnTo>
                  <a:pt x="423" y="621"/>
                </a:lnTo>
                <a:lnTo>
                  <a:pt x="423" y="620"/>
                </a:lnTo>
                <a:lnTo>
                  <a:pt x="423" y="619"/>
                </a:lnTo>
                <a:lnTo>
                  <a:pt x="423" y="615"/>
                </a:lnTo>
                <a:lnTo>
                  <a:pt x="423" y="615"/>
                </a:lnTo>
                <a:lnTo>
                  <a:pt x="424" y="614"/>
                </a:lnTo>
                <a:lnTo>
                  <a:pt x="425" y="613"/>
                </a:lnTo>
                <a:lnTo>
                  <a:pt x="428" y="612"/>
                </a:lnTo>
                <a:lnTo>
                  <a:pt x="431" y="612"/>
                </a:lnTo>
                <a:lnTo>
                  <a:pt x="431" y="612"/>
                </a:lnTo>
                <a:lnTo>
                  <a:pt x="433" y="611"/>
                </a:lnTo>
                <a:lnTo>
                  <a:pt x="434" y="611"/>
                </a:lnTo>
                <a:lnTo>
                  <a:pt x="435" y="610"/>
                </a:lnTo>
                <a:lnTo>
                  <a:pt x="436" y="610"/>
                </a:lnTo>
                <a:lnTo>
                  <a:pt x="439" y="610"/>
                </a:lnTo>
                <a:lnTo>
                  <a:pt x="441" y="609"/>
                </a:lnTo>
                <a:lnTo>
                  <a:pt x="442" y="608"/>
                </a:lnTo>
                <a:lnTo>
                  <a:pt x="443" y="608"/>
                </a:lnTo>
                <a:lnTo>
                  <a:pt x="445" y="607"/>
                </a:lnTo>
                <a:lnTo>
                  <a:pt x="447" y="606"/>
                </a:lnTo>
                <a:lnTo>
                  <a:pt x="448" y="605"/>
                </a:lnTo>
                <a:lnTo>
                  <a:pt x="448" y="604"/>
                </a:lnTo>
                <a:lnTo>
                  <a:pt x="449" y="604"/>
                </a:lnTo>
                <a:lnTo>
                  <a:pt x="451" y="603"/>
                </a:lnTo>
                <a:lnTo>
                  <a:pt x="453" y="602"/>
                </a:lnTo>
                <a:lnTo>
                  <a:pt x="453" y="601"/>
                </a:lnTo>
                <a:lnTo>
                  <a:pt x="455" y="600"/>
                </a:lnTo>
                <a:lnTo>
                  <a:pt x="456" y="600"/>
                </a:lnTo>
                <a:lnTo>
                  <a:pt x="458" y="599"/>
                </a:lnTo>
                <a:lnTo>
                  <a:pt x="459" y="599"/>
                </a:lnTo>
                <a:lnTo>
                  <a:pt x="460" y="599"/>
                </a:lnTo>
                <a:lnTo>
                  <a:pt x="461" y="599"/>
                </a:lnTo>
                <a:lnTo>
                  <a:pt x="463" y="599"/>
                </a:lnTo>
                <a:lnTo>
                  <a:pt x="464" y="597"/>
                </a:lnTo>
                <a:lnTo>
                  <a:pt x="464" y="596"/>
                </a:lnTo>
                <a:lnTo>
                  <a:pt x="464" y="595"/>
                </a:lnTo>
                <a:lnTo>
                  <a:pt x="465" y="594"/>
                </a:lnTo>
                <a:lnTo>
                  <a:pt x="465" y="593"/>
                </a:lnTo>
                <a:lnTo>
                  <a:pt x="465" y="593"/>
                </a:lnTo>
                <a:lnTo>
                  <a:pt x="465" y="591"/>
                </a:lnTo>
                <a:lnTo>
                  <a:pt x="466" y="589"/>
                </a:lnTo>
                <a:lnTo>
                  <a:pt x="467" y="588"/>
                </a:lnTo>
                <a:lnTo>
                  <a:pt x="468" y="588"/>
                </a:lnTo>
                <a:lnTo>
                  <a:pt x="470" y="586"/>
                </a:lnTo>
                <a:lnTo>
                  <a:pt x="471" y="585"/>
                </a:lnTo>
                <a:lnTo>
                  <a:pt x="473" y="585"/>
                </a:lnTo>
                <a:lnTo>
                  <a:pt x="475" y="584"/>
                </a:lnTo>
                <a:lnTo>
                  <a:pt x="476" y="583"/>
                </a:lnTo>
                <a:lnTo>
                  <a:pt x="476" y="582"/>
                </a:lnTo>
                <a:lnTo>
                  <a:pt x="478" y="581"/>
                </a:lnTo>
                <a:lnTo>
                  <a:pt x="478" y="580"/>
                </a:lnTo>
                <a:lnTo>
                  <a:pt x="477" y="578"/>
                </a:lnTo>
                <a:lnTo>
                  <a:pt x="479" y="577"/>
                </a:lnTo>
                <a:lnTo>
                  <a:pt x="478" y="576"/>
                </a:lnTo>
                <a:lnTo>
                  <a:pt x="476" y="574"/>
                </a:lnTo>
                <a:lnTo>
                  <a:pt x="475" y="574"/>
                </a:lnTo>
                <a:lnTo>
                  <a:pt x="474" y="574"/>
                </a:lnTo>
                <a:lnTo>
                  <a:pt x="471" y="573"/>
                </a:lnTo>
                <a:lnTo>
                  <a:pt x="470" y="573"/>
                </a:lnTo>
                <a:lnTo>
                  <a:pt x="469" y="573"/>
                </a:lnTo>
                <a:lnTo>
                  <a:pt x="468" y="572"/>
                </a:lnTo>
                <a:lnTo>
                  <a:pt x="467" y="572"/>
                </a:lnTo>
                <a:lnTo>
                  <a:pt x="465" y="573"/>
                </a:lnTo>
                <a:lnTo>
                  <a:pt x="464" y="573"/>
                </a:lnTo>
                <a:lnTo>
                  <a:pt x="463" y="572"/>
                </a:lnTo>
                <a:lnTo>
                  <a:pt x="462" y="572"/>
                </a:lnTo>
                <a:lnTo>
                  <a:pt x="459" y="571"/>
                </a:lnTo>
                <a:lnTo>
                  <a:pt x="457" y="571"/>
                </a:lnTo>
                <a:lnTo>
                  <a:pt x="456" y="571"/>
                </a:lnTo>
                <a:lnTo>
                  <a:pt x="455" y="571"/>
                </a:lnTo>
                <a:lnTo>
                  <a:pt x="453" y="570"/>
                </a:lnTo>
                <a:lnTo>
                  <a:pt x="452" y="570"/>
                </a:lnTo>
                <a:lnTo>
                  <a:pt x="451" y="569"/>
                </a:lnTo>
                <a:lnTo>
                  <a:pt x="450" y="569"/>
                </a:lnTo>
                <a:lnTo>
                  <a:pt x="448" y="568"/>
                </a:lnTo>
                <a:lnTo>
                  <a:pt x="448" y="567"/>
                </a:lnTo>
                <a:lnTo>
                  <a:pt x="447" y="566"/>
                </a:lnTo>
                <a:lnTo>
                  <a:pt x="444" y="566"/>
                </a:lnTo>
                <a:lnTo>
                  <a:pt x="443" y="565"/>
                </a:lnTo>
                <a:lnTo>
                  <a:pt x="442" y="564"/>
                </a:lnTo>
                <a:lnTo>
                  <a:pt x="442" y="562"/>
                </a:lnTo>
                <a:lnTo>
                  <a:pt x="441" y="561"/>
                </a:lnTo>
                <a:lnTo>
                  <a:pt x="441" y="560"/>
                </a:lnTo>
                <a:lnTo>
                  <a:pt x="439" y="559"/>
                </a:lnTo>
                <a:lnTo>
                  <a:pt x="438" y="558"/>
                </a:lnTo>
                <a:lnTo>
                  <a:pt x="439" y="557"/>
                </a:lnTo>
                <a:lnTo>
                  <a:pt x="439" y="556"/>
                </a:lnTo>
                <a:lnTo>
                  <a:pt x="439" y="554"/>
                </a:lnTo>
                <a:lnTo>
                  <a:pt x="439" y="554"/>
                </a:lnTo>
                <a:lnTo>
                  <a:pt x="440" y="553"/>
                </a:lnTo>
                <a:lnTo>
                  <a:pt x="441" y="551"/>
                </a:lnTo>
                <a:lnTo>
                  <a:pt x="440" y="549"/>
                </a:lnTo>
                <a:lnTo>
                  <a:pt x="442" y="547"/>
                </a:lnTo>
                <a:lnTo>
                  <a:pt x="442" y="546"/>
                </a:lnTo>
                <a:lnTo>
                  <a:pt x="442" y="545"/>
                </a:lnTo>
                <a:lnTo>
                  <a:pt x="442" y="544"/>
                </a:lnTo>
                <a:lnTo>
                  <a:pt x="443" y="543"/>
                </a:lnTo>
                <a:lnTo>
                  <a:pt x="444" y="541"/>
                </a:lnTo>
                <a:lnTo>
                  <a:pt x="444" y="540"/>
                </a:lnTo>
                <a:lnTo>
                  <a:pt x="443" y="539"/>
                </a:lnTo>
                <a:lnTo>
                  <a:pt x="442" y="539"/>
                </a:lnTo>
                <a:lnTo>
                  <a:pt x="440" y="540"/>
                </a:lnTo>
                <a:lnTo>
                  <a:pt x="439" y="540"/>
                </a:lnTo>
                <a:lnTo>
                  <a:pt x="437" y="541"/>
                </a:lnTo>
                <a:lnTo>
                  <a:pt x="436" y="541"/>
                </a:lnTo>
                <a:lnTo>
                  <a:pt x="435" y="542"/>
                </a:lnTo>
                <a:lnTo>
                  <a:pt x="434" y="542"/>
                </a:lnTo>
                <a:lnTo>
                  <a:pt x="433" y="543"/>
                </a:lnTo>
                <a:lnTo>
                  <a:pt x="431" y="543"/>
                </a:lnTo>
                <a:lnTo>
                  <a:pt x="431" y="543"/>
                </a:lnTo>
                <a:lnTo>
                  <a:pt x="429" y="543"/>
                </a:lnTo>
                <a:lnTo>
                  <a:pt x="427" y="542"/>
                </a:lnTo>
                <a:lnTo>
                  <a:pt x="426" y="541"/>
                </a:lnTo>
                <a:lnTo>
                  <a:pt x="426" y="540"/>
                </a:lnTo>
                <a:lnTo>
                  <a:pt x="426" y="539"/>
                </a:lnTo>
                <a:lnTo>
                  <a:pt x="426" y="538"/>
                </a:lnTo>
                <a:lnTo>
                  <a:pt x="425" y="537"/>
                </a:lnTo>
                <a:lnTo>
                  <a:pt x="425" y="536"/>
                </a:lnTo>
                <a:lnTo>
                  <a:pt x="425" y="535"/>
                </a:lnTo>
                <a:lnTo>
                  <a:pt x="425" y="534"/>
                </a:lnTo>
                <a:lnTo>
                  <a:pt x="425" y="533"/>
                </a:lnTo>
                <a:lnTo>
                  <a:pt x="424" y="532"/>
                </a:lnTo>
                <a:lnTo>
                  <a:pt x="423" y="530"/>
                </a:lnTo>
                <a:lnTo>
                  <a:pt x="422" y="529"/>
                </a:lnTo>
                <a:lnTo>
                  <a:pt x="422" y="528"/>
                </a:lnTo>
                <a:lnTo>
                  <a:pt x="421" y="527"/>
                </a:lnTo>
                <a:lnTo>
                  <a:pt x="420" y="526"/>
                </a:lnTo>
                <a:lnTo>
                  <a:pt x="422" y="524"/>
                </a:lnTo>
                <a:lnTo>
                  <a:pt x="423" y="524"/>
                </a:lnTo>
                <a:lnTo>
                  <a:pt x="424" y="524"/>
                </a:lnTo>
                <a:lnTo>
                  <a:pt x="425" y="524"/>
                </a:lnTo>
                <a:lnTo>
                  <a:pt x="425" y="525"/>
                </a:lnTo>
                <a:lnTo>
                  <a:pt x="427" y="525"/>
                </a:lnTo>
                <a:lnTo>
                  <a:pt x="428" y="524"/>
                </a:lnTo>
                <a:lnTo>
                  <a:pt x="428" y="523"/>
                </a:lnTo>
                <a:lnTo>
                  <a:pt x="429" y="522"/>
                </a:lnTo>
                <a:lnTo>
                  <a:pt x="429" y="521"/>
                </a:lnTo>
                <a:lnTo>
                  <a:pt x="430" y="521"/>
                </a:lnTo>
                <a:lnTo>
                  <a:pt x="431" y="520"/>
                </a:lnTo>
                <a:lnTo>
                  <a:pt x="431" y="519"/>
                </a:lnTo>
                <a:lnTo>
                  <a:pt x="431" y="517"/>
                </a:lnTo>
                <a:lnTo>
                  <a:pt x="432" y="516"/>
                </a:lnTo>
                <a:lnTo>
                  <a:pt x="433" y="516"/>
                </a:lnTo>
                <a:lnTo>
                  <a:pt x="433" y="514"/>
                </a:lnTo>
                <a:lnTo>
                  <a:pt x="434" y="512"/>
                </a:lnTo>
                <a:lnTo>
                  <a:pt x="434" y="510"/>
                </a:lnTo>
                <a:lnTo>
                  <a:pt x="434" y="510"/>
                </a:lnTo>
                <a:lnTo>
                  <a:pt x="433" y="509"/>
                </a:lnTo>
                <a:lnTo>
                  <a:pt x="433" y="507"/>
                </a:lnTo>
                <a:lnTo>
                  <a:pt x="431" y="506"/>
                </a:lnTo>
                <a:lnTo>
                  <a:pt x="431" y="506"/>
                </a:lnTo>
                <a:lnTo>
                  <a:pt x="430" y="506"/>
                </a:lnTo>
                <a:lnTo>
                  <a:pt x="428" y="506"/>
                </a:lnTo>
                <a:lnTo>
                  <a:pt x="427" y="506"/>
                </a:lnTo>
                <a:lnTo>
                  <a:pt x="426" y="506"/>
                </a:lnTo>
                <a:lnTo>
                  <a:pt x="425" y="506"/>
                </a:lnTo>
                <a:lnTo>
                  <a:pt x="425" y="507"/>
                </a:lnTo>
                <a:lnTo>
                  <a:pt x="423" y="507"/>
                </a:lnTo>
                <a:lnTo>
                  <a:pt x="421" y="507"/>
                </a:lnTo>
                <a:lnTo>
                  <a:pt x="420" y="508"/>
                </a:lnTo>
                <a:lnTo>
                  <a:pt x="420" y="508"/>
                </a:lnTo>
                <a:lnTo>
                  <a:pt x="418" y="508"/>
                </a:lnTo>
                <a:lnTo>
                  <a:pt x="417" y="509"/>
                </a:lnTo>
                <a:lnTo>
                  <a:pt x="415" y="509"/>
                </a:lnTo>
                <a:lnTo>
                  <a:pt x="414" y="509"/>
                </a:lnTo>
                <a:lnTo>
                  <a:pt x="412" y="509"/>
                </a:lnTo>
                <a:lnTo>
                  <a:pt x="411" y="508"/>
                </a:lnTo>
                <a:lnTo>
                  <a:pt x="410" y="507"/>
                </a:lnTo>
                <a:lnTo>
                  <a:pt x="408" y="506"/>
                </a:lnTo>
                <a:lnTo>
                  <a:pt x="406" y="507"/>
                </a:lnTo>
                <a:lnTo>
                  <a:pt x="405" y="507"/>
                </a:lnTo>
                <a:lnTo>
                  <a:pt x="404" y="508"/>
                </a:lnTo>
                <a:lnTo>
                  <a:pt x="403" y="509"/>
                </a:lnTo>
                <a:lnTo>
                  <a:pt x="402" y="510"/>
                </a:lnTo>
                <a:lnTo>
                  <a:pt x="401" y="510"/>
                </a:lnTo>
                <a:lnTo>
                  <a:pt x="399" y="510"/>
                </a:lnTo>
                <a:lnTo>
                  <a:pt x="398" y="510"/>
                </a:lnTo>
                <a:lnTo>
                  <a:pt x="394" y="509"/>
                </a:lnTo>
                <a:lnTo>
                  <a:pt x="393" y="507"/>
                </a:lnTo>
                <a:lnTo>
                  <a:pt x="393" y="506"/>
                </a:lnTo>
                <a:lnTo>
                  <a:pt x="393" y="505"/>
                </a:lnTo>
                <a:lnTo>
                  <a:pt x="393" y="503"/>
                </a:lnTo>
                <a:lnTo>
                  <a:pt x="393" y="501"/>
                </a:lnTo>
                <a:lnTo>
                  <a:pt x="393" y="500"/>
                </a:lnTo>
                <a:lnTo>
                  <a:pt x="393" y="499"/>
                </a:lnTo>
                <a:lnTo>
                  <a:pt x="392" y="498"/>
                </a:lnTo>
                <a:lnTo>
                  <a:pt x="392" y="495"/>
                </a:lnTo>
                <a:lnTo>
                  <a:pt x="392" y="494"/>
                </a:lnTo>
                <a:lnTo>
                  <a:pt x="391" y="492"/>
                </a:lnTo>
                <a:lnTo>
                  <a:pt x="391" y="491"/>
                </a:lnTo>
                <a:lnTo>
                  <a:pt x="391" y="490"/>
                </a:lnTo>
                <a:lnTo>
                  <a:pt x="391" y="488"/>
                </a:lnTo>
                <a:lnTo>
                  <a:pt x="392" y="487"/>
                </a:lnTo>
                <a:lnTo>
                  <a:pt x="392" y="485"/>
                </a:lnTo>
                <a:lnTo>
                  <a:pt x="392" y="483"/>
                </a:lnTo>
                <a:lnTo>
                  <a:pt x="394" y="482"/>
                </a:lnTo>
                <a:lnTo>
                  <a:pt x="395" y="481"/>
                </a:lnTo>
                <a:lnTo>
                  <a:pt x="397" y="480"/>
                </a:lnTo>
                <a:lnTo>
                  <a:pt x="397" y="479"/>
                </a:lnTo>
                <a:lnTo>
                  <a:pt x="398" y="478"/>
                </a:lnTo>
                <a:lnTo>
                  <a:pt x="401" y="477"/>
                </a:lnTo>
                <a:lnTo>
                  <a:pt x="403" y="475"/>
                </a:lnTo>
                <a:lnTo>
                  <a:pt x="403" y="474"/>
                </a:lnTo>
                <a:lnTo>
                  <a:pt x="404" y="473"/>
                </a:lnTo>
                <a:lnTo>
                  <a:pt x="405" y="472"/>
                </a:lnTo>
                <a:lnTo>
                  <a:pt x="407" y="471"/>
                </a:lnTo>
                <a:lnTo>
                  <a:pt x="408" y="469"/>
                </a:lnTo>
                <a:lnTo>
                  <a:pt x="409" y="468"/>
                </a:lnTo>
                <a:lnTo>
                  <a:pt x="410" y="467"/>
                </a:lnTo>
                <a:lnTo>
                  <a:pt x="411" y="466"/>
                </a:lnTo>
                <a:lnTo>
                  <a:pt x="413" y="466"/>
                </a:lnTo>
                <a:lnTo>
                  <a:pt x="414" y="464"/>
                </a:lnTo>
                <a:lnTo>
                  <a:pt x="414" y="463"/>
                </a:lnTo>
                <a:lnTo>
                  <a:pt x="414" y="462"/>
                </a:lnTo>
                <a:lnTo>
                  <a:pt x="414" y="461"/>
                </a:lnTo>
                <a:lnTo>
                  <a:pt x="416" y="460"/>
                </a:lnTo>
                <a:lnTo>
                  <a:pt x="417" y="459"/>
                </a:lnTo>
                <a:lnTo>
                  <a:pt x="418" y="459"/>
                </a:lnTo>
                <a:lnTo>
                  <a:pt x="420" y="458"/>
                </a:lnTo>
                <a:lnTo>
                  <a:pt x="421" y="457"/>
                </a:lnTo>
                <a:lnTo>
                  <a:pt x="423" y="456"/>
                </a:lnTo>
                <a:lnTo>
                  <a:pt x="424" y="455"/>
                </a:lnTo>
                <a:lnTo>
                  <a:pt x="425" y="454"/>
                </a:lnTo>
                <a:lnTo>
                  <a:pt x="425" y="453"/>
                </a:lnTo>
                <a:lnTo>
                  <a:pt x="426" y="451"/>
                </a:lnTo>
                <a:lnTo>
                  <a:pt x="427" y="450"/>
                </a:lnTo>
                <a:lnTo>
                  <a:pt x="428" y="449"/>
                </a:lnTo>
                <a:lnTo>
                  <a:pt x="429" y="448"/>
                </a:lnTo>
                <a:lnTo>
                  <a:pt x="429" y="447"/>
                </a:lnTo>
                <a:lnTo>
                  <a:pt x="429" y="445"/>
                </a:lnTo>
                <a:lnTo>
                  <a:pt x="429" y="444"/>
                </a:lnTo>
                <a:lnTo>
                  <a:pt x="429" y="441"/>
                </a:lnTo>
                <a:lnTo>
                  <a:pt x="428" y="440"/>
                </a:lnTo>
                <a:lnTo>
                  <a:pt x="428" y="438"/>
                </a:lnTo>
                <a:lnTo>
                  <a:pt x="427" y="437"/>
                </a:lnTo>
                <a:lnTo>
                  <a:pt x="426" y="436"/>
                </a:lnTo>
                <a:lnTo>
                  <a:pt x="425" y="435"/>
                </a:lnTo>
                <a:lnTo>
                  <a:pt x="425" y="434"/>
                </a:lnTo>
                <a:lnTo>
                  <a:pt x="424" y="433"/>
                </a:lnTo>
                <a:lnTo>
                  <a:pt x="424" y="431"/>
                </a:lnTo>
                <a:lnTo>
                  <a:pt x="423" y="429"/>
                </a:lnTo>
                <a:lnTo>
                  <a:pt x="423" y="427"/>
                </a:lnTo>
                <a:lnTo>
                  <a:pt x="422" y="427"/>
                </a:lnTo>
                <a:lnTo>
                  <a:pt x="421" y="424"/>
                </a:lnTo>
                <a:lnTo>
                  <a:pt x="422" y="421"/>
                </a:lnTo>
                <a:lnTo>
                  <a:pt x="422" y="421"/>
                </a:lnTo>
                <a:lnTo>
                  <a:pt x="423" y="420"/>
                </a:lnTo>
                <a:lnTo>
                  <a:pt x="425" y="418"/>
                </a:lnTo>
                <a:lnTo>
                  <a:pt x="425" y="417"/>
                </a:lnTo>
                <a:lnTo>
                  <a:pt x="426" y="416"/>
                </a:lnTo>
                <a:lnTo>
                  <a:pt x="428" y="416"/>
                </a:lnTo>
                <a:lnTo>
                  <a:pt x="429" y="415"/>
                </a:lnTo>
                <a:lnTo>
                  <a:pt x="431" y="415"/>
                </a:lnTo>
                <a:lnTo>
                  <a:pt x="431" y="414"/>
                </a:lnTo>
                <a:lnTo>
                  <a:pt x="432" y="413"/>
                </a:lnTo>
                <a:lnTo>
                  <a:pt x="433" y="413"/>
                </a:lnTo>
                <a:lnTo>
                  <a:pt x="434" y="412"/>
                </a:lnTo>
                <a:lnTo>
                  <a:pt x="435" y="410"/>
                </a:lnTo>
                <a:lnTo>
                  <a:pt x="435" y="410"/>
                </a:lnTo>
                <a:lnTo>
                  <a:pt x="434" y="407"/>
                </a:lnTo>
                <a:lnTo>
                  <a:pt x="430" y="408"/>
                </a:lnTo>
                <a:lnTo>
                  <a:pt x="428" y="408"/>
                </a:lnTo>
                <a:lnTo>
                  <a:pt x="427" y="407"/>
                </a:lnTo>
                <a:lnTo>
                  <a:pt x="425" y="407"/>
                </a:lnTo>
                <a:lnTo>
                  <a:pt x="424" y="407"/>
                </a:lnTo>
                <a:lnTo>
                  <a:pt x="423" y="405"/>
                </a:lnTo>
                <a:lnTo>
                  <a:pt x="422" y="405"/>
                </a:lnTo>
                <a:lnTo>
                  <a:pt x="422" y="404"/>
                </a:lnTo>
                <a:lnTo>
                  <a:pt x="422" y="403"/>
                </a:lnTo>
                <a:lnTo>
                  <a:pt x="421" y="401"/>
                </a:lnTo>
                <a:lnTo>
                  <a:pt x="421" y="400"/>
                </a:lnTo>
                <a:lnTo>
                  <a:pt x="421" y="399"/>
                </a:lnTo>
                <a:lnTo>
                  <a:pt x="420" y="399"/>
                </a:lnTo>
                <a:lnTo>
                  <a:pt x="420" y="398"/>
                </a:lnTo>
                <a:lnTo>
                  <a:pt x="420" y="396"/>
                </a:lnTo>
                <a:lnTo>
                  <a:pt x="420" y="395"/>
                </a:lnTo>
                <a:lnTo>
                  <a:pt x="420" y="394"/>
                </a:lnTo>
                <a:lnTo>
                  <a:pt x="420" y="393"/>
                </a:lnTo>
                <a:lnTo>
                  <a:pt x="420" y="392"/>
                </a:lnTo>
                <a:lnTo>
                  <a:pt x="421" y="390"/>
                </a:lnTo>
                <a:lnTo>
                  <a:pt x="421" y="387"/>
                </a:lnTo>
                <a:lnTo>
                  <a:pt x="422" y="386"/>
                </a:lnTo>
                <a:lnTo>
                  <a:pt x="423" y="383"/>
                </a:lnTo>
                <a:lnTo>
                  <a:pt x="423" y="382"/>
                </a:lnTo>
                <a:lnTo>
                  <a:pt x="423" y="380"/>
                </a:lnTo>
                <a:lnTo>
                  <a:pt x="423" y="378"/>
                </a:lnTo>
                <a:lnTo>
                  <a:pt x="422" y="377"/>
                </a:lnTo>
                <a:lnTo>
                  <a:pt x="422" y="377"/>
                </a:lnTo>
                <a:lnTo>
                  <a:pt x="423" y="375"/>
                </a:lnTo>
                <a:lnTo>
                  <a:pt x="422" y="373"/>
                </a:lnTo>
                <a:lnTo>
                  <a:pt x="422" y="372"/>
                </a:lnTo>
                <a:lnTo>
                  <a:pt x="421" y="372"/>
                </a:lnTo>
                <a:lnTo>
                  <a:pt x="421" y="371"/>
                </a:lnTo>
                <a:lnTo>
                  <a:pt x="421" y="369"/>
                </a:lnTo>
                <a:lnTo>
                  <a:pt x="421" y="368"/>
                </a:lnTo>
                <a:lnTo>
                  <a:pt x="421" y="367"/>
                </a:lnTo>
                <a:lnTo>
                  <a:pt x="420" y="366"/>
                </a:lnTo>
                <a:lnTo>
                  <a:pt x="420" y="365"/>
                </a:lnTo>
                <a:lnTo>
                  <a:pt x="420" y="363"/>
                </a:lnTo>
                <a:lnTo>
                  <a:pt x="419" y="361"/>
                </a:lnTo>
                <a:lnTo>
                  <a:pt x="416" y="361"/>
                </a:lnTo>
                <a:lnTo>
                  <a:pt x="415" y="361"/>
                </a:lnTo>
                <a:lnTo>
                  <a:pt x="413" y="361"/>
                </a:lnTo>
                <a:lnTo>
                  <a:pt x="411" y="362"/>
                </a:lnTo>
                <a:lnTo>
                  <a:pt x="410" y="362"/>
                </a:lnTo>
                <a:lnTo>
                  <a:pt x="408" y="362"/>
                </a:lnTo>
                <a:lnTo>
                  <a:pt x="408" y="363"/>
                </a:lnTo>
                <a:lnTo>
                  <a:pt x="403" y="366"/>
                </a:lnTo>
                <a:lnTo>
                  <a:pt x="403" y="366"/>
                </a:lnTo>
                <a:lnTo>
                  <a:pt x="401" y="367"/>
                </a:lnTo>
                <a:lnTo>
                  <a:pt x="400" y="367"/>
                </a:lnTo>
                <a:lnTo>
                  <a:pt x="400" y="369"/>
                </a:lnTo>
                <a:lnTo>
                  <a:pt x="399" y="370"/>
                </a:lnTo>
                <a:lnTo>
                  <a:pt x="398" y="372"/>
                </a:lnTo>
                <a:lnTo>
                  <a:pt x="398" y="372"/>
                </a:lnTo>
                <a:lnTo>
                  <a:pt x="397" y="373"/>
                </a:lnTo>
                <a:lnTo>
                  <a:pt x="396" y="377"/>
                </a:lnTo>
                <a:lnTo>
                  <a:pt x="396" y="377"/>
                </a:lnTo>
                <a:lnTo>
                  <a:pt x="396" y="378"/>
                </a:lnTo>
                <a:lnTo>
                  <a:pt x="395" y="379"/>
                </a:lnTo>
                <a:lnTo>
                  <a:pt x="394" y="380"/>
                </a:lnTo>
                <a:lnTo>
                  <a:pt x="394" y="381"/>
                </a:lnTo>
                <a:lnTo>
                  <a:pt x="393" y="383"/>
                </a:lnTo>
                <a:lnTo>
                  <a:pt x="393" y="383"/>
                </a:lnTo>
                <a:lnTo>
                  <a:pt x="393" y="385"/>
                </a:lnTo>
                <a:lnTo>
                  <a:pt x="393" y="387"/>
                </a:lnTo>
                <a:lnTo>
                  <a:pt x="393" y="388"/>
                </a:lnTo>
                <a:lnTo>
                  <a:pt x="393" y="388"/>
                </a:lnTo>
                <a:lnTo>
                  <a:pt x="392" y="390"/>
                </a:lnTo>
                <a:lnTo>
                  <a:pt x="392" y="391"/>
                </a:lnTo>
                <a:lnTo>
                  <a:pt x="393" y="392"/>
                </a:lnTo>
                <a:lnTo>
                  <a:pt x="392" y="393"/>
                </a:lnTo>
                <a:lnTo>
                  <a:pt x="392" y="394"/>
                </a:lnTo>
                <a:lnTo>
                  <a:pt x="393" y="394"/>
                </a:lnTo>
                <a:lnTo>
                  <a:pt x="392" y="396"/>
                </a:lnTo>
                <a:lnTo>
                  <a:pt x="392" y="399"/>
                </a:lnTo>
                <a:lnTo>
                  <a:pt x="392" y="399"/>
                </a:lnTo>
                <a:lnTo>
                  <a:pt x="390" y="401"/>
                </a:lnTo>
                <a:lnTo>
                  <a:pt x="389" y="401"/>
                </a:lnTo>
                <a:lnTo>
                  <a:pt x="385" y="402"/>
                </a:lnTo>
                <a:lnTo>
                  <a:pt x="383" y="402"/>
                </a:lnTo>
                <a:lnTo>
                  <a:pt x="382" y="402"/>
                </a:lnTo>
                <a:lnTo>
                  <a:pt x="381" y="402"/>
                </a:lnTo>
                <a:lnTo>
                  <a:pt x="380" y="401"/>
                </a:lnTo>
                <a:lnTo>
                  <a:pt x="379" y="401"/>
                </a:lnTo>
                <a:lnTo>
                  <a:pt x="378" y="401"/>
                </a:lnTo>
                <a:lnTo>
                  <a:pt x="377" y="401"/>
                </a:lnTo>
                <a:lnTo>
                  <a:pt x="376" y="400"/>
                </a:lnTo>
                <a:lnTo>
                  <a:pt x="375" y="399"/>
                </a:lnTo>
                <a:lnTo>
                  <a:pt x="374" y="399"/>
                </a:lnTo>
                <a:lnTo>
                  <a:pt x="372" y="398"/>
                </a:lnTo>
                <a:lnTo>
                  <a:pt x="371" y="397"/>
                </a:lnTo>
                <a:lnTo>
                  <a:pt x="370" y="396"/>
                </a:lnTo>
                <a:lnTo>
                  <a:pt x="369" y="395"/>
                </a:lnTo>
                <a:lnTo>
                  <a:pt x="369" y="394"/>
                </a:lnTo>
                <a:lnTo>
                  <a:pt x="369" y="393"/>
                </a:lnTo>
                <a:lnTo>
                  <a:pt x="368" y="392"/>
                </a:lnTo>
                <a:lnTo>
                  <a:pt x="368" y="391"/>
                </a:lnTo>
                <a:lnTo>
                  <a:pt x="367" y="389"/>
                </a:lnTo>
                <a:lnTo>
                  <a:pt x="367" y="388"/>
                </a:lnTo>
                <a:lnTo>
                  <a:pt x="367" y="388"/>
                </a:lnTo>
                <a:lnTo>
                  <a:pt x="367" y="386"/>
                </a:lnTo>
                <a:lnTo>
                  <a:pt x="364" y="383"/>
                </a:lnTo>
                <a:lnTo>
                  <a:pt x="364" y="383"/>
                </a:lnTo>
                <a:lnTo>
                  <a:pt x="364" y="381"/>
                </a:lnTo>
                <a:lnTo>
                  <a:pt x="364" y="380"/>
                </a:lnTo>
                <a:lnTo>
                  <a:pt x="364" y="379"/>
                </a:lnTo>
                <a:lnTo>
                  <a:pt x="364" y="377"/>
                </a:lnTo>
                <a:lnTo>
                  <a:pt x="363" y="377"/>
                </a:lnTo>
                <a:lnTo>
                  <a:pt x="362" y="376"/>
                </a:lnTo>
                <a:lnTo>
                  <a:pt x="358" y="375"/>
                </a:lnTo>
                <a:lnTo>
                  <a:pt x="358" y="376"/>
                </a:lnTo>
                <a:lnTo>
                  <a:pt x="357" y="376"/>
                </a:lnTo>
                <a:lnTo>
                  <a:pt x="355" y="376"/>
                </a:lnTo>
                <a:lnTo>
                  <a:pt x="354" y="377"/>
                </a:lnTo>
                <a:lnTo>
                  <a:pt x="353" y="377"/>
                </a:lnTo>
                <a:lnTo>
                  <a:pt x="353" y="377"/>
                </a:lnTo>
                <a:lnTo>
                  <a:pt x="352" y="377"/>
                </a:lnTo>
                <a:lnTo>
                  <a:pt x="351" y="377"/>
                </a:lnTo>
                <a:lnTo>
                  <a:pt x="350" y="377"/>
                </a:lnTo>
                <a:lnTo>
                  <a:pt x="349" y="377"/>
                </a:lnTo>
                <a:lnTo>
                  <a:pt x="348" y="377"/>
                </a:lnTo>
                <a:lnTo>
                  <a:pt x="347" y="377"/>
                </a:lnTo>
                <a:lnTo>
                  <a:pt x="346" y="377"/>
                </a:lnTo>
                <a:lnTo>
                  <a:pt x="343" y="377"/>
                </a:lnTo>
                <a:lnTo>
                  <a:pt x="341" y="378"/>
                </a:lnTo>
                <a:lnTo>
                  <a:pt x="340" y="378"/>
                </a:lnTo>
                <a:lnTo>
                  <a:pt x="339" y="378"/>
                </a:lnTo>
                <a:lnTo>
                  <a:pt x="336" y="377"/>
                </a:lnTo>
                <a:lnTo>
                  <a:pt x="335" y="377"/>
                </a:lnTo>
                <a:lnTo>
                  <a:pt x="334" y="377"/>
                </a:lnTo>
                <a:lnTo>
                  <a:pt x="332" y="377"/>
                </a:lnTo>
                <a:lnTo>
                  <a:pt x="331" y="376"/>
                </a:lnTo>
                <a:lnTo>
                  <a:pt x="330" y="375"/>
                </a:lnTo>
                <a:lnTo>
                  <a:pt x="330" y="374"/>
                </a:lnTo>
                <a:lnTo>
                  <a:pt x="329" y="373"/>
                </a:lnTo>
                <a:lnTo>
                  <a:pt x="327" y="373"/>
                </a:lnTo>
                <a:lnTo>
                  <a:pt x="326" y="373"/>
                </a:lnTo>
                <a:lnTo>
                  <a:pt x="325" y="373"/>
                </a:lnTo>
                <a:lnTo>
                  <a:pt x="325" y="374"/>
                </a:lnTo>
                <a:lnTo>
                  <a:pt x="324" y="374"/>
                </a:lnTo>
                <a:lnTo>
                  <a:pt x="323" y="375"/>
                </a:lnTo>
                <a:lnTo>
                  <a:pt x="321" y="375"/>
                </a:lnTo>
                <a:lnTo>
                  <a:pt x="319" y="377"/>
                </a:lnTo>
                <a:lnTo>
                  <a:pt x="319" y="378"/>
                </a:lnTo>
                <a:lnTo>
                  <a:pt x="318" y="379"/>
                </a:lnTo>
                <a:lnTo>
                  <a:pt x="316" y="380"/>
                </a:lnTo>
                <a:lnTo>
                  <a:pt x="316" y="381"/>
                </a:lnTo>
                <a:lnTo>
                  <a:pt x="314" y="381"/>
                </a:lnTo>
                <a:lnTo>
                  <a:pt x="314" y="379"/>
                </a:lnTo>
                <a:lnTo>
                  <a:pt x="314" y="377"/>
                </a:lnTo>
                <a:lnTo>
                  <a:pt x="315" y="376"/>
                </a:lnTo>
                <a:lnTo>
                  <a:pt x="315" y="373"/>
                </a:lnTo>
                <a:lnTo>
                  <a:pt x="315" y="372"/>
                </a:lnTo>
                <a:lnTo>
                  <a:pt x="315" y="370"/>
                </a:lnTo>
                <a:lnTo>
                  <a:pt x="315" y="368"/>
                </a:lnTo>
                <a:lnTo>
                  <a:pt x="314" y="366"/>
                </a:lnTo>
                <a:lnTo>
                  <a:pt x="314" y="366"/>
                </a:lnTo>
                <a:lnTo>
                  <a:pt x="314" y="365"/>
                </a:lnTo>
                <a:lnTo>
                  <a:pt x="313" y="363"/>
                </a:lnTo>
                <a:lnTo>
                  <a:pt x="314" y="361"/>
                </a:lnTo>
                <a:lnTo>
                  <a:pt x="314" y="361"/>
                </a:lnTo>
                <a:lnTo>
                  <a:pt x="314" y="359"/>
                </a:lnTo>
                <a:lnTo>
                  <a:pt x="315" y="357"/>
                </a:lnTo>
                <a:lnTo>
                  <a:pt x="316" y="356"/>
                </a:lnTo>
                <a:lnTo>
                  <a:pt x="316" y="355"/>
                </a:lnTo>
                <a:lnTo>
                  <a:pt x="316" y="354"/>
                </a:lnTo>
                <a:lnTo>
                  <a:pt x="316" y="353"/>
                </a:lnTo>
                <a:lnTo>
                  <a:pt x="317" y="351"/>
                </a:lnTo>
                <a:lnTo>
                  <a:pt x="318" y="350"/>
                </a:lnTo>
                <a:lnTo>
                  <a:pt x="319" y="350"/>
                </a:lnTo>
                <a:lnTo>
                  <a:pt x="320" y="350"/>
                </a:lnTo>
                <a:lnTo>
                  <a:pt x="321" y="350"/>
                </a:lnTo>
                <a:lnTo>
                  <a:pt x="322" y="349"/>
                </a:lnTo>
                <a:lnTo>
                  <a:pt x="323" y="349"/>
                </a:lnTo>
                <a:lnTo>
                  <a:pt x="323" y="348"/>
                </a:lnTo>
                <a:lnTo>
                  <a:pt x="323" y="346"/>
                </a:lnTo>
                <a:lnTo>
                  <a:pt x="323" y="344"/>
                </a:lnTo>
                <a:lnTo>
                  <a:pt x="322" y="343"/>
                </a:lnTo>
                <a:lnTo>
                  <a:pt x="322" y="342"/>
                </a:lnTo>
                <a:lnTo>
                  <a:pt x="321" y="341"/>
                </a:lnTo>
                <a:lnTo>
                  <a:pt x="321" y="338"/>
                </a:lnTo>
                <a:lnTo>
                  <a:pt x="320" y="336"/>
                </a:lnTo>
                <a:lnTo>
                  <a:pt x="319" y="334"/>
                </a:lnTo>
                <a:lnTo>
                  <a:pt x="319" y="333"/>
                </a:lnTo>
                <a:lnTo>
                  <a:pt x="318" y="331"/>
                </a:lnTo>
                <a:lnTo>
                  <a:pt x="317" y="330"/>
                </a:lnTo>
                <a:lnTo>
                  <a:pt x="315" y="328"/>
                </a:lnTo>
                <a:lnTo>
                  <a:pt x="314" y="328"/>
                </a:lnTo>
                <a:lnTo>
                  <a:pt x="313" y="327"/>
                </a:lnTo>
                <a:lnTo>
                  <a:pt x="312" y="326"/>
                </a:lnTo>
                <a:lnTo>
                  <a:pt x="310" y="325"/>
                </a:lnTo>
                <a:lnTo>
                  <a:pt x="309" y="324"/>
                </a:lnTo>
                <a:lnTo>
                  <a:pt x="308" y="322"/>
                </a:lnTo>
                <a:lnTo>
                  <a:pt x="308" y="322"/>
                </a:lnTo>
                <a:lnTo>
                  <a:pt x="306" y="321"/>
                </a:lnTo>
                <a:lnTo>
                  <a:pt x="305" y="320"/>
                </a:lnTo>
                <a:lnTo>
                  <a:pt x="304" y="319"/>
                </a:lnTo>
                <a:lnTo>
                  <a:pt x="302" y="318"/>
                </a:lnTo>
                <a:lnTo>
                  <a:pt x="302" y="317"/>
                </a:lnTo>
                <a:lnTo>
                  <a:pt x="302" y="316"/>
                </a:lnTo>
                <a:lnTo>
                  <a:pt x="300" y="316"/>
                </a:lnTo>
                <a:lnTo>
                  <a:pt x="299" y="315"/>
                </a:lnTo>
                <a:lnTo>
                  <a:pt x="298" y="313"/>
                </a:lnTo>
                <a:lnTo>
                  <a:pt x="297" y="312"/>
                </a:lnTo>
                <a:lnTo>
                  <a:pt x="297" y="311"/>
                </a:lnTo>
                <a:lnTo>
                  <a:pt x="296" y="310"/>
                </a:lnTo>
                <a:lnTo>
                  <a:pt x="295" y="309"/>
                </a:lnTo>
                <a:lnTo>
                  <a:pt x="295" y="308"/>
                </a:lnTo>
                <a:lnTo>
                  <a:pt x="295" y="307"/>
                </a:lnTo>
                <a:lnTo>
                  <a:pt x="295" y="305"/>
                </a:lnTo>
                <a:lnTo>
                  <a:pt x="294" y="305"/>
                </a:lnTo>
                <a:lnTo>
                  <a:pt x="294" y="304"/>
                </a:lnTo>
                <a:lnTo>
                  <a:pt x="293" y="303"/>
                </a:lnTo>
                <a:lnTo>
                  <a:pt x="292" y="302"/>
                </a:lnTo>
                <a:lnTo>
                  <a:pt x="293" y="300"/>
                </a:lnTo>
                <a:lnTo>
                  <a:pt x="293" y="298"/>
                </a:lnTo>
                <a:lnTo>
                  <a:pt x="293" y="296"/>
                </a:lnTo>
                <a:lnTo>
                  <a:pt x="294" y="295"/>
                </a:lnTo>
                <a:lnTo>
                  <a:pt x="296" y="293"/>
                </a:lnTo>
                <a:lnTo>
                  <a:pt x="297" y="291"/>
                </a:lnTo>
                <a:lnTo>
                  <a:pt x="297" y="289"/>
                </a:lnTo>
                <a:lnTo>
                  <a:pt x="298" y="288"/>
                </a:lnTo>
                <a:lnTo>
                  <a:pt x="299" y="287"/>
                </a:lnTo>
                <a:lnTo>
                  <a:pt x="299" y="285"/>
                </a:lnTo>
                <a:lnTo>
                  <a:pt x="299" y="284"/>
                </a:lnTo>
                <a:lnTo>
                  <a:pt x="298" y="284"/>
                </a:lnTo>
                <a:lnTo>
                  <a:pt x="297" y="284"/>
                </a:lnTo>
                <a:lnTo>
                  <a:pt x="296" y="284"/>
                </a:lnTo>
                <a:lnTo>
                  <a:pt x="295" y="284"/>
                </a:lnTo>
                <a:lnTo>
                  <a:pt x="293" y="284"/>
                </a:lnTo>
                <a:lnTo>
                  <a:pt x="290" y="286"/>
                </a:lnTo>
                <a:lnTo>
                  <a:pt x="289" y="286"/>
                </a:lnTo>
                <a:lnTo>
                  <a:pt x="286" y="288"/>
                </a:lnTo>
                <a:lnTo>
                  <a:pt x="285" y="288"/>
                </a:lnTo>
                <a:lnTo>
                  <a:pt x="284" y="289"/>
                </a:lnTo>
                <a:lnTo>
                  <a:pt x="284" y="291"/>
                </a:lnTo>
                <a:lnTo>
                  <a:pt x="283" y="294"/>
                </a:lnTo>
                <a:lnTo>
                  <a:pt x="283" y="295"/>
                </a:lnTo>
                <a:lnTo>
                  <a:pt x="282" y="298"/>
                </a:lnTo>
                <a:lnTo>
                  <a:pt x="278" y="300"/>
                </a:lnTo>
                <a:lnTo>
                  <a:pt x="277" y="299"/>
                </a:lnTo>
                <a:lnTo>
                  <a:pt x="276" y="298"/>
                </a:lnTo>
                <a:lnTo>
                  <a:pt x="274" y="294"/>
                </a:lnTo>
                <a:lnTo>
                  <a:pt x="274" y="294"/>
                </a:lnTo>
                <a:lnTo>
                  <a:pt x="274" y="292"/>
                </a:lnTo>
                <a:lnTo>
                  <a:pt x="274" y="290"/>
                </a:lnTo>
                <a:lnTo>
                  <a:pt x="274" y="289"/>
                </a:lnTo>
                <a:lnTo>
                  <a:pt x="274" y="287"/>
                </a:lnTo>
                <a:lnTo>
                  <a:pt x="272" y="286"/>
                </a:lnTo>
                <a:lnTo>
                  <a:pt x="272" y="285"/>
                </a:lnTo>
                <a:lnTo>
                  <a:pt x="267" y="284"/>
                </a:lnTo>
                <a:lnTo>
                  <a:pt x="264" y="284"/>
                </a:lnTo>
                <a:lnTo>
                  <a:pt x="263" y="285"/>
                </a:lnTo>
                <a:lnTo>
                  <a:pt x="261" y="286"/>
                </a:lnTo>
                <a:lnTo>
                  <a:pt x="260" y="286"/>
                </a:lnTo>
                <a:lnTo>
                  <a:pt x="258" y="288"/>
                </a:lnTo>
                <a:lnTo>
                  <a:pt x="257" y="289"/>
                </a:lnTo>
                <a:lnTo>
                  <a:pt x="257" y="290"/>
                </a:lnTo>
                <a:lnTo>
                  <a:pt x="257" y="293"/>
                </a:lnTo>
                <a:lnTo>
                  <a:pt x="256" y="294"/>
                </a:lnTo>
                <a:lnTo>
                  <a:pt x="255" y="295"/>
                </a:lnTo>
                <a:lnTo>
                  <a:pt x="254" y="295"/>
                </a:lnTo>
                <a:lnTo>
                  <a:pt x="252" y="296"/>
                </a:lnTo>
                <a:lnTo>
                  <a:pt x="251" y="296"/>
                </a:lnTo>
                <a:lnTo>
                  <a:pt x="249" y="297"/>
                </a:lnTo>
                <a:lnTo>
                  <a:pt x="248" y="300"/>
                </a:lnTo>
                <a:lnTo>
                  <a:pt x="247" y="300"/>
                </a:lnTo>
                <a:lnTo>
                  <a:pt x="246" y="302"/>
                </a:lnTo>
                <a:lnTo>
                  <a:pt x="246" y="304"/>
                </a:lnTo>
                <a:lnTo>
                  <a:pt x="245" y="305"/>
                </a:lnTo>
                <a:lnTo>
                  <a:pt x="244" y="307"/>
                </a:lnTo>
                <a:lnTo>
                  <a:pt x="242" y="309"/>
                </a:lnTo>
                <a:lnTo>
                  <a:pt x="242" y="310"/>
                </a:lnTo>
                <a:lnTo>
                  <a:pt x="241" y="312"/>
                </a:lnTo>
                <a:lnTo>
                  <a:pt x="241" y="313"/>
                </a:lnTo>
                <a:lnTo>
                  <a:pt x="240" y="315"/>
                </a:lnTo>
                <a:lnTo>
                  <a:pt x="238" y="316"/>
                </a:lnTo>
                <a:lnTo>
                  <a:pt x="237" y="317"/>
                </a:lnTo>
                <a:lnTo>
                  <a:pt x="236" y="318"/>
                </a:lnTo>
                <a:lnTo>
                  <a:pt x="235" y="319"/>
                </a:lnTo>
                <a:lnTo>
                  <a:pt x="235" y="321"/>
                </a:lnTo>
                <a:lnTo>
                  <a:pt x="234" y="322"/>
                </a:lnTo>
                <a:lnTo>
                  <a:pt x="230" y="324"/>
                </a:lnTo>
                <a:lnTo>
                  <a:pt x="228" y="324"/>
                </a:lnTo>
                <a:lnTo>
                  <a:pt x="226" y="323"/>
                </a:lnTo>
                <a:lnTo>
                  <a:pt x="226" y="322"/>
                </a:lnTo>
                <a:lnTo>
                  <a:pt x="226" y="320"/>
                </a:lnTo>
                <a:lnTo>
                  <a:pt x="227" y="319"/>
                </a:lnTo>
                <a:lnTo>
                  <a:pt x="227" y="317"/>
                </a:lnTo>
                <a:lnTo>
                  <a:pt x="227" y="316"/>
                </a:lnTo>
                <a:lnTo>
                  <a:pt x="228" y="315"/>
                </a:lnTo>
                <a:lnTo>
                  <a:pt x="229" y="313"/>
                </a:lnTo>
                <a:lnTo>
                  <a:pt x="229" y="311"/>
                </a:lnTo>
                <a:lnTo>
                  <a:pt x="229" y="310"/>
                </a:lnTo>
                <a:lnTo>
                  <a:pt x="230" y="309"/>
                </a:lnTo>
                <a:lnTo>
                  <a:pt x="229" y="307"/>
                </a:lnTo>
                <a:lnTo>
                  <a:pt x="230" y="305"/>
                </a:lnTo>
                <a:lnTo>
                  <a:pt x="230" y="304"/>
                </a:lnTo>
                <a:lnTo>
                  <a:pt x="230" y="303"/>
                </a:lnTo>
                <a:lnTo>
                  <a:pt x="230" y="302"/>
                </a:lnTo>
                <a:lnTo>
                  <a:pt x="230" y="298"/>
                </a:lnTo>
                <a:lnTo>
                  <a:pt x="231" y="297"/>
                </a:lnTo>
                <a:lnTo>
                  <a:pt x="231" y="295"/>
                </a:lnTo>
                <a:lnTo>
                  <a:pt x="231" y="294"/>
                </a:lnTo>
                <a:lnTo>
                  <a:pt x="232" y="292"/>
                </a:lnTo>
                <a:lnTo>
                  <a:pt x="232" y="290"/>
                </a:lnTo>
                <a:lnTo>
                  <a:pt x="233" y="289"/>
                </a:lnTo>
                <a:lnTo>
                  <a:pt x="233" y="288"/>
                </a:lnTo>
                <a:lnTo>
                  <a:pt x="234" y="286"/>
                </a:lnTo>
                <a:lnTo>
                  <a:pt x="234" y="284"/>
                </a:lnTo>
                <a:lnTo>
                  <a:pt x="235" y="283"/>
                </a:lnTo>
                <a:lnTo>
                  <a:pt x="237" y="280"/>
                </a:lnTo>
                <a:lnTo>
                  <a:pt x="239" y="279"/>
                </a:lnTo>
                <a:lnTo>
                  <a:pt x="241" y="277"/>
                </a:lnTo>
                <a:lnTo>
                  <a:pt x="241" y="276"/>
                </a:lnTo>
                <a:lnTo>
                  <a:pt x="246" y="272"/>
                </a:lnTo>
                <a:lnTo>
                  <a:pt x="247" y="270"/>
                </a:lnTo>
                <a:lnTo>
                  <a:pt x="248" y="267"/>
                </a:lnTo>
                <a:lnTo>
                  <a:pt x="250" y="266"/>
                </a:lnTo>
                <a:lnTo>
                  <a:pt x="252" y="263"/>
                </a:lnTo>
                <a:lnTo>
                  <a:pt x="253" y="261"/>
                </a:lnTo>
                <a:lnTo>
                  <a:pt x="254" y="261"/>
                </a:lnTo>
                <a:lnTo>
                  <a:pt x="255" y="260"/>
                </a:lnTo>
                <a:lnTo>
                  <a:pt x="257" y="257"/>
                </a:lnTo>
                <a:lnTo>
                  <a:pt x="258" y="255"/>
                </a:lnTo>
                <a:lnTo>
                  <a:pt x="260" y="254"/>
                </a:lnTo>
                <a:lnTo>
                  <a:pt x="262" y="253"/>
                </a:lnTo>
                <a:lnTo>
                  <a:pt x="262" y="252"/>
                </a:lnTo>
                <a:lnTo>
                  <a:pt x="263" y="250"/>
                </a:lnTo>
                <a:lnTo>
                  <a:pt x="263" y="250"/>
                </a:lnTo>
                <a:lnTo>
                  <a:pt x="263" y="246"/>
                </a:lnTo>
                <a:lnTo>
                  <a:pt x="263" y="245"/>
                </a:lnTo>
                <a:lnTo>
                  <a:pt x="262" y="244"/>
                </a:lnTo>
                <a:lnTo>
                  <a:pt x="259" y="244"/>
                </a:lnTo>
                <a:lnTo>
                  <a:pt x="258" y="244"/>
                </a:lnTo>
                <a:lnTo>
                  <a:pt x="257" y="243"/>
                </a:lnTo>
                <a:lnTo>
                  <a:pt x="255" y="242"/>
                </a:lnTo>
                <a:lnTo>
                  <a:pt x="254" y="242"/>
                </a:lnTo>
                <a:lnTo>
                  <a:pt x="252" y="242"/>
                </a:lnTo>
                <a:lnTo>
                  <a:pt x="252" y="241"/>
                </a:lnTo>
                <a:lnTo>
                  <a:pt x="251" y="241"/>
                </a:lnTo>
                <a:lnTo>
                  <a:pt x="246" y="239"/>
                </a:lnTo>
                <a:lnTo>
                  <a:pt x="245" y="238"/>
                </a:lnTo>
                <a:lnTo>
                  <a:pt x="243" y="237"/>
                </a:lnTo>
                <a:lnTo>
                  <a:pt x="242" y="237"/>
                </a:lnTo>
                <a:lnTo>
                  <a:pt x="241" y="237"/>
                </a:lnTo>
                <a:lnTo>
                  <a:pt x="240" y="236"/>
                </a:lnTo>
                <a:lnTo>
                  <a:pt x="239" y="236"/>
                </a:lnTo>
                <a:lnTo>
                  <a:pt x="238" y="236"/>
                </a:lnTo>
                <a:lnTo>
                  <a:pt x="236" y="236"/>
                </a:lnTo>
                <a:lnTo>
                  <a:pt x="235" y="236"/>
                </a:lnTo>
                <a:lnTo>
                  <a:pt x="234" y="235"/>
                </a:lnTo>
                <a:lnTo>
                  <a:pt x="231" y="234"/>
                </a:lnTo>
                <a:lnTo>
                  <a:pt x="230" y="233"/>
                </a:lnTo>
                <a:lnTo>
                  <a:pt x="228" y="233"/>
                </a:lnTo>
                <a:lnTo>
                  <a:pt x="226" y="233"/>
                </a:lnTo>
                <a:lnTo>
                  <a:pt x="225" y="233"/>
                </a:lnTo>
                <a:lnTo>
                  <a:pt x="224" y="232"/>
                </a:lnTo>
                <a:lnTo>
                  <a:pt x="223" y="232"/>
                </a:lnTo>
                <a:lnTo>
                  <a:pt x="222" y="231"/>
                </a:lnTo>
                <a:lnTo>
                  <a:pt x="221" y="231"/>
                </a:lnTo>
                <a:lnTo>
                  <a:pt x="219" y="228"/>
                </a:lnTo>
                <a:lnTo>
                  <a:pt x="216" y="225"/>
                </a:lnTo>
                <a:lnTo>
                  <a:pt x="214" y="223"/>
                </a:lnTo>
                <a:lnTo>
                  <a:pt x="213" y="222"/>
                </a:lnTo>
                <a:lnTo>
                  <a:pt x="213" y="222"/>
                </a:lnTo>
                <a:lnTo>
                  <a:pt x="212" y="221"/>
                </a:lnTo>
                <a:lnTo>
                  <a:pt x="211" y="219"/>
                </a:lnTo>
                <a:lnTo>
                  <a:pt x="211" y="217"/>
                </a:lnTo>
                <a:lnTo>
                  <a:pt x="211" y="216"/>
                </a:lnTo>
                <a:lnTo>
                  <a:pt x="210" y="215"/>
                </a:lnTo>
                <a:lnTo>
                  <a:pt x="210" y="214"/>
                </a:lnTo>
                <a:lnTo>
                  <a:pt x="210" y="213"/>
                </a:lnTo>
                <a:lnTo>
                  <a:pt x="210" y="212"/>
                </a:lnTo>
                <a:lnTo>
                  <a:pt x="210" y="211"/>
                </a:lnTo>
                <a:lnTo>
                  <a:pt x="210" y="211"/>
                </a:lnTo>
                <a:lnTo>
                  <a:pt x="210" y="209"/>
                </a:lnTo>
                <a:lnTo>
                  <a:pt x="211" y="208"/>
                </a:lnTo>
                <a:lnTo>
                  <a:pt x="211" y="207"/>
                </a:lnTo>
                <a:lnTo>
                  <a:pt x="211" y="206"/>
                </a:lnTo>
                <a:lnTo>
                  <a:pt x="212" y="205"/>
                </a:lnTo>
                <a:lnTo>
                  <a:pt x="212" y="204"/>
                </a:lnTo>
                <a:lnTo>
                  <a:pt x="213" y="203"/>
                </a:lnTo>
                <a:lnTo>
                  <a:pt x="213" y="202"/>
                </a:lnTo>
                <a:lnTo>
                  <a:pt x="215" y="201"/>
                </a:lnTo>
                <a:lnTo>
                  <a:pt x="216" y="200"/>
                </a:lnTo>
                <a:lnTo>
                  <a:pt x="217" y="200"/>
                </a:lnTo>
                <a:lnTo>
                  <a:pt x="218" y="199"/>
                </a:lnTo>
                <a:lnTo>
                  <a:pt x="219" y="198"/>
                </a:lnTo>
                <a:lnTo>
                  <a:pt x="220" y="197"/>
                </a:lnTo>
                <a:lnTo>
                  <a:pt x="222" y="195"/>
                </a:lnTo>
                <a:lnTo>
                  <a:pt x="223" y="194"/>
                </a:lnTo>
                <a:lnTo>
                  <a:pt x="224" y="192"/>
                </a:lnTo>
                <a:lnTo>
                  <a:pt x="224" y="190"/>
                </a:lnTo>
                <a:lnTo>
                  <a:pt x="224" y="189"/>
                </a:lnTo>
                <a:lnTo>
                  <a:pt x="225" y="188"/>
                </a:lnTo>
                <a:lnTo>
                  <a:pt x="225" y="187"/>
                </a:lnTo>
                <a:lnTo>
                  <a:pt x="224" y="184"/>
                </a:lnTo>
                <a:lnTo>
                  <a:pt x="224" y="183"/>
                </a:lnTo>
                <a:lnTo>
                  <a:pt x="220" y="183"/>
                </a:lnTo>
                <a:lnTo>
                  <a:pt x="219" y="182"/>
                </a:lnTo>
                <a:lnTo>
                  <a:pt x="219" y="182"/>
                </a:lnTo>
                <a:lnTo>
                  <a:pt x="218" y="182"/>
                </a:lnTo>
                <a:lnTo>
                  <a:pt x="216" y="181"/>
                </a:lnTo>
                <a:lnTo>
                  <a:pt x="214" y="180"/>
                </a:lnTo>
                <a:lnTo>
                  <a:pt x="213" y="179"/>
                </a:lnTo>
                <a:lnTo>
                  <a:pt x="213" y="179"/>
                </a:lnTo>
                <a:lnTo>
                  <a:pt x="211" y="179"/>
                </a:lnTo>
                <a:lnTo>
                  <a:pt x="207" y="178"/>
                </a:lnTo>
                <a:lnTo>
                  <a:pt x="205" y="178"/>
                </a:lnTo>
                <a:lnTo>
                  <a:pt x="204" y="178"/>
                </a:lnTo>
                <a:lnTo>
                  <a:pt x="203" y="178"/>
                </a:lnTo>
                <a:lnTo>
                  <a:pt x="202" y="178"/>
                </a:lnTo>
                <a:lnTo>
                  <a:pt x="198" y="177"/>
                </a:lnTo>
                <a:lnTo>
                  <a:pt x="198" y="175"/>
                </a:lnTo>
                <a:lnTo>
                  <a:pt x="194" y="177"/>
                </a:lnTo>
                <a:lnTo>
                  <a:pt x="190" y="178"/>
                </a:lnTo>
                <a:lnTo>
                  <a:pt x="186" y="178"/>
                </a:lnTo>
                <a:lnTo>
                  <a:pt x="185" y="177"/>
                </a:lnTo>
                <a:lnTo>
                  <a:pt x="182" y="176"/>
                </a:lnTo>
                <a:lnTo>
                  <a:pt x="179" y="174"/>
                </a:lnTo>
                <a:lnTo>
                  <a:pt x="173" y="174"/>
                </a:lnTo>
                <a:lnTo>
                  <a:pt x="168" y="175"/>
                </a:lnTo>
                <a:lnTo>
                  <a:pt x="163" y="175"/>
                </a:lnTo>
                <a:lnTo>
                  <a:pt x="160" y="176"/>
                </a:lnTo>
                <a:lnTo>
                  <a:pt x="157" y="176"/>
                </a:lnTo>
                <a:lnTo>
                  <a:pt x="155" y="177"/>
                </a:lnTo>
                <a:lnTo>
                  <a:pt x="152" y="178"/>
                </a:lnTo>
                <a:lnTo>
                  <a:pt x="151" y="177"/>
                </a:lnTo>
                <a:lnTo>
                  <a:pt x="146" y="178"/>
                </a:lnTo>
                <a:lnTo>
                  <a:pt x="140" y="179"/>
                </a:lnTo>
                <a:lnTo>
                  <a:pt x="132" y="179"/>
                </a:lnTo>
                <a:lnTo>
                  <a:pt x="129" y="178"/>
                </a:lnTo>
                <a:lnTo>
                  <a:pt x="127" y="178"/>
                </a:lnTo>
                <a:lnTo>
                  <a:pt x="126" y="178"/>
                </a:lnTo>
                <a:lnTo>
                  <a:pt x="125" y="179"/>
                </a:lnTo>
                <a:lnTo>
                  <a:pt x="124" y="180"/>
                </a:lnTo>
                <a:lnTo>
                  <a:pt x="124" y="182"/>
                </a:lnTo>
                <a:lnTo>
                  <a:pt x="124" y="182"/>
                </a:lnTo>
                <a:lnTo>
                  <a:pt x="122" y="183"/>
                </a:lnTo>
                <a:lnTo>
                  <a:pt x="121" y="185"/>
                </a:lnTo>
                <a:lnTo>
                  <a:pt x="119" y="186"/>
                </a:lnTo>
                <a:lnTo>
                  <a:pt x="118" y="187"/>
                </a:lnTo>
                <a:lnTo>
                  <a:pt x="118" y="188"/>
                </a:lnTo>
                <a:lnTo>
                  <a:pt x="118" y="189"/>
                </a:lnTo>
                <a:lnTo>
                  <a:pt x="117" y="190"/>
                </a:lnTo>
                <a:lnTo>
                  <a:pt x="116" y="192"/>
                </a:lnTo>
                <a:lnTo>
                  <a:pt x="116" y="193"/>
                </a:lnTo>
                <a:lnTo>
                  <a:pt x="116" y="194"/>
                </a:lnTo>
                <a:lnTo>
                  <a:pt x="115" y="195"/>
                </a:lnTo>
                <a:lnTo>
                  <a:pt x="114" y="197"/>
                </a:lnTo>
                <a:lnTo>
                  <a:pt x="112" y="198"/>
                </a:lnTo>
                <a:lnTo>
                  <a:pt x="112" y="200"/>
                </a:lnTo>
                <a:lnTo>
                  <a:pt x="112" y="200"/>
                </a:lnTo>
                <a:lnTo>
                  <a:pt x="112" y="203"/>
                </a:lnTo>
                <a:lnTo>
                  <a:pt x="110" y="204"/>
                </a:lnTo>
                <a:lnTo>
                  <a:pt x="109" y="205"/>
                </a:lnTo>
                <a:lnTo>
                  <a:pt x="109" y="207"/>
                </a:lnTo>
                <a:lnTo>
                  <a:pt x="109" y="209"/>
                </a:lnTo>
                <a:lnTo>
                  <a:pt x="107" y="210"/>
                </a:lnTo>
                <a:lnTo>
                  <a:pt x="107" y="211"/>
                </a:lnTo>
                <a:lnTo>
                  <a:pt x="106" y="212"/>
                </a:lnTo>
                <a:lnTo>
                  <a:pt x="104" y="214"/>
                </a:lnTo>
                <a:lnTo>
                  <a:pt x="103" y="215"/>
                </a:lnTo>
                <a:lnTo>
                  <a:pt x="102" y="216"/>
                </a:lnTo>
                <a:lnTo>
                  <a:pt x="97" y="220"/>
                </a:lnTo>
                <a:lnTo>
                  <a:pt x="96" y="221"/>
                </a:lnTo>
                <a:lnTo>
                  <a:pt x="96" y="222"/>
                </a:lnTo>
                <a:lnTo>
                  <a:pt x="96" y="223"/>
                </a:lnTo>
                <a:lnTo>
                  <a:pt x="96" y="224"/>
                </a:lnTo>
                <a:lnTo>
                  <a:pt x="96" y="225"/>
                </a:lnTo>
                <a:lnTo>
                  <a:pt x="96" y="227"/>
                </a:lnTo>
                <a:lnTo>
                  <a:pt x="95" y="228"/>
                </a:lnTo>
                <a:lnTo>
                  <a:pt x="95" y="230"/>
                </a:lnTo>
                <a:lnTo>
                  <a:pt x="95" y="231"/>
                </a:lnTo>
                <a:lnTo>
                  <a:pt x="95" y="233"/>
                </a:lnTo>
                <a:lnTo>
                  <a:pt x="94" y="234"/>
                </a:lnTo>
                <a:lnTo>
                  <a:pt x="94" y="236"/>
                </a:lnTo>
                <a:lnTo>
                  <a:pt x="90" y="235"/>
                </a:lnTo>
                <a:lnTo>
                  <a:pt x="90" y="233"/>
                </a:lnTo>
                <a:lnTo>
                  <a:pt x="89" y="233"/>
                </a:lnTo>
                <a:lnTo>
                  <a:pt x="88" y="231"/>
                </a:lnTo>
                <a:lnTo>
                  <a:pt x="88" y="230"/>
                </a:lnTo>
                <a:lnTo>
                  <a:pt x="87" y="229"/>
                </a:lnTo>
                <a:lnTo>
                  <a:pt x="86" y="228"/>
                </a:lnTo>
                <a:lnTo>
                  <a:pt x="85" y="227"/>
                </a:lnTo>
                <a:lnTo>
                  <a:pt x="85" y="226"/>
                </a:lnTo>
                <a:lnTo>
                  <a:pt x="85" y="225"/>
                </a:lnTo>
                <a:lnTo>
                  <a:pt x="84" y="223"/>
                </a:lnTo>
                <a:lnTo>
                  <a:pt x="84" y="222"/>
                </a:lnTo>
                <a:lnTo>
                  <a:pt x="81" y="221"/>
                </a:lnTo>
                <a:lnTo>
                  <a:pt x="79" y="219"/>
                </a:lnTo>
                <a:lnTo>
                  <a:pt x="79" y="219"/>
                </a:lnTo>
                <a:lnTo>
                  <a:pt x="78" y="218"/>
                </a:lnTo>
                <a:lnTo>
                  <a:pt x="77" y="217"/>
                </a:lnTo>
                <a:lnTo>
                  <a:pt x="76" y="217"/>
                </a:lnTo>
                <a:lnTo>
                  <a:pt x="74" y="216"/>
                </a:lnTo>
                <a:lnTo>
                  <a:pt x="73" y="216"/>
                </a:lnTo>
                <a:lnTo>
                  <a:pt x="73" y="216"/>
                </a:lnTo>
                <a:lnTo>
                  <a:pt x="72" y="215"/>
                </a:lnTo>
                <a:lnTo>
                  <a:pt x="70" y="213"/>
                </a:lnTo>
                <a:lnTo>
                  <a:pt x="69" y="211"/>
                </a:lnTo>
                <a:lnTo>
                  <a:pt x="68" y="211"/>
                </a:lnTo>
                <a:lnTo>
                  <a:pt x="68" y="210"/>
                </a:lnTo>
                <a:lnTo>
                  <a:pt x="67" y="208"/>
                </a:lnTo>
                <a:lnTo>
                  <a:pt x="66" y="206"/>
                </a:lnTo>
                <a:lnTo>
                  <a:pt x="66" y="204"/>
                </a:lnTo>
                <a:lnTo>
                  <a:pt x="66" y="202"/>
                </a:lnTo>
                <a:lnTo>
                  <a:pt x="66" y="201"/>
                </a:lnTo>
                <a:lnTo>
                  <a:pt x="66" y="200"/>
                </a:lnTo>
                <a:lnTo>
                  <a:pt x="66" y="199"/>
                </a:lnTo>
                <a:lnTo>
                  <a:pt x="66" y="198"/>
                </a:lnTo>
                <a:lnTo>
                  <a:pt x="66" y="196"/>
                </a:lnTo>
                <a:lnTo>
                  <a:pt x="66" y="194"/>
                </a:lnTo>
                <a:lnTo>
                  <a:pt x="66" y="193"/>
                </a:lnTo>
                <a:lnTo>
                  <a:pt x="66" y="192"/>
                </a:lnTo>
                <a:lnTo>
                  <a:pt x="66" y="190"/>
                </a:lnTo>
                <a:lnTo>
                  <a:pt x="66" y="189"/>
                </a:lnTo>
                <a:lnTo>
                  <a:pt x="66" y="189"/>
                </a:lnTo>
                <a:lnTo>
                  <a:pt x="66" y="188"/>
                </a:lnTo>
                <a:lnTo>
                  <a:pt x="66" y="186"/>
                </a:lnTo>
                <a:lnTo>
                  <a:pt x="66" y="185"/>
                </a:lnTo>
                <a:lnTo>
                  <a:pt x="66" y="183"/>
                </a:lnTo>
                <a:lnTo>
                  <a:pt x="66" y="182"/>
                </a:lnTo>
                <a:lnTo>
                  <a:pt x="66" y="180"/>
                </a:lnTo>
                <a:lnTo>
                  <a:pt x="63" y="178"/>
                </a:lnTo>
                <a:lnTo>
                  <a:pt x="62" y="178"/>
                </a:lnTo>
                <a:lnTo>
                  <a:pt x="61" y="177"/>
                </a:lnTo>
                <a:lnTo>
                  <a:pt x="60" y="176"/>
                </a:lnTo>
                <a:lnTo>
                  <a:pt x="58" y="174"/>
                </a:lnTo>
                <a:lnTo>
                  <a:pt x="57" y="173"/>
                </a:lnTo>
                <a:lnTo>
                  <a:pt x="58" y="172"/>
                </a:lnTo>
                <a:lnTo>
                  <a:pt x="58" y="169"/>
                </a:lnTo>
                <a:lnTo>
                  <a:pt x="58" y="166"/>
                </a:lnTo>
                <a:lnTo>
                  <a:pt x="57" y="161"/>
                </a:lnTo>
                <a:lnTo>
                  <a:pt x="56" y="158"/>
                </a:lnTo>
                <a:lnTo>
                  <a:pt x="54" y="157"/>
                </a:lnTo>
                <a:lnTo>
                  <a:pt x="52" y="157"/>
                </a:lnTo>
                <a:lnTo>
                  <a:pt x="50" y="159"/>
                </a:lnTo>
                <a:lnTo>
                  <a:pt x="49" y="160"/>
                </a:lnTo>
                <a:lnTo>
                  <a:pt x="46" y="160"/>
                </a:lnTo>
                <a:lnTo>
                  <a:pt x="43" y="159"/>
                </a:lnTo>
                <a:lnTo>
                  <a:pt x="42" y="158"/>
                </a:lnTo>
                <a:lnTo>
                  <a:pt x="40" y="155"/>
                </a:lnTo>
                <a:lnTo>
                  <a:pt x="39" y="155"/>
                </a:lnTo>
                <a:lnTo>
                  <a:pt x="37" y="155"/>
                </a:lnTo>
                <a:lnTo>
                  <a:pt x="34" y="156"/>
                </a:lnTo>
                <a:lnTo>
                  <a:pt x="33" y="156"/>
                </a:lnTo>
                <a:lnTo>
                  <a:pt x="31" y="157"/>
                </a:lnTo>
                <a:lnTo>
                  <a:pt x="28" y="158"/>
                </a:lnTo>
                <a:lnTo>
                  <a:pt x="25" y="158"/>
                </a:lnTo>
                <a:lnTo>
                  <a:pt x="23" y="157"/>
                </a:lnTo>
                <a:lnTo>
                  <a:pt x="22" y="156"/>
                </a:lnTo>
                <a:lnTo>
                  <a:pt x="22" y="155"/>
                </a:lnTo>
                <a:lnTo>
                  <a:pt x="20" y="153"/>
                </a:lnTo>
                <a:lnTo>
                  <a:pt x="17" y="152"/>
                </a:lnTo>
                <a:lnTo>
                  <a:pt x="14" y="151"/>
                </a:lnTo>
                <a:lnTo>
                  <a:pt x="12" y="150"/>
                </a:lnTo>
                <a:lnTo>
                  <a:pt x="9" y="150"/>
                </a:lnTo>
                <a:lnTo>
                  <a:pt x="7" y="149"/>
                </a:lnTo>
                <a:lnTo>
                  <a:pt x="4" y="149"/>
                </a:lnTo>
                <a:lnTo>
                  <a:pt x="3" y="149"/>
                </a:lnTo>
                <a:lnTo>
                  <a:pt x="1" y="149"/>
                </a:lnTo>
                <a:lnTo>
                  <a:pt x="1" y="147"/>
                </a:lnTo>
                <a:lnTo>
                  <a:pt x="0" y="146"/>
                </a:lnTo>
                <a:lnTo>
                  <a:pt x="1" y="144"/>
                </a:lnTo>
                <a:lnTo>
                  <a:pt x="1" y="141"/>
                </a:lnTo>
                <a:lnTo>
                  <a:pt x="1" y="139"/>
                </a:lnTo>
                <a:lnTo>
                  <a:pt x="1" y="139"/>
                </a:lnTo>
                <a:lnTo>
                  <a:pt x="3" y="136"/>
                </a:lnTo>
                <a:lnTo>
                  <a:pt x="3" y="134"/>
                </a:lnTo>
                <a:lnTo>
                  <a:pt x="3" y="133"/>
                </a:lnTo>
                <a:lnTo>
                  <a:pt x="3" y="133"/>
                </a:lnTo>
                <a:lnTo>
                  <a:pt x="3" y="131"/>
                </a:lnTo>
                <a:lnTo>
                  <a:pt x="4" y="129"/>
                </a:lnTo>
                <a:lnTo>
                  <a:pt x="3" y="128"/>
                </a:lnTo>
                <a:lnTo>
                  <a:pt x="4" y="127"/>
                </a:lnTo>
                <a:lnTo>
                  <a:pt x="6" y="122"/>
                </a:lnTo>
                <a:lnTo>
                  <a:pt x="9" y="117"/>
                </a:lnTo>
                <a:lnTo>
                  <a:pt x="10" y="113"/>
                </a:lnTo>
                <a:lnTo>
                  <a:pt x="11" y="111"/>
                </a:lnTo>
                <a:lnTo>
                  <a:pt x="12" y="111"/>
                </a:lnTo>
                <a:lnTo>
                  <a:pt x="12" y="108"/>
                </a:lnTo>
                <a:lnTo>
                  <a:pt x="12" y="106"/>
                </a:lnTo>
                <a:lnTo>
                  <a:pt x="12" y="104"/>
                </a:lnTo>
                <a:lnTo>
                  <a:pt x="12" y="102"/>
                </a:lnTo>
                <a:lnTo>
                  <a:pt x="12" y="100"/>
                </a:lnTo>
                <a:lnTo>
                  <a:pt x="12" y="100"/>
                </a:lnTo>
                <a:lnTo>
                  <a:pt x="12" y="99"/>
                </a:lnTo>
                <a:lnTo>
                  <a:pt x="12" y="97"/>
                </a:lnTo>
                <a:lnTo>
                  <a:pt x="10" y="94"/>
                </a:lnTo>
                <a:lnTo>
                  <a:pt x="9" y="92"/>
                </a:lnTo>
                <a:lnTo>
                  <a:pt x="9" y="90"/>
                </a:lnTo>
                <a:lnTo>
                  <a:pt x="7" y="88"/>
                </a:lnTo>
                <a:lnTo>
                  <a:pt x="11" y="84"/>
                </a:lnTo>
                <a:lnTo>
                  <a:pt x="11" y="83"/>
                </a:lnTo>
                <a:lnTo>
                  <a:pt x="12" y="81"/>
                </a:lnTo>
                <a:lnTo>
                  <a:pt x="13" y="81"/>
                </a:lnTo>
                <a:lnTo>
                  <a:pt x="15" y="80"/>
                </a:lnTo>
                <a:lnTo>
                  <a:pt x="17" y="79"/>
                </a:lnTo>
                <a:lnTo>
                  <a:pt x="18" y="80"/>
                </a:lnTo>
                <a:lnTo>
                  <a:pt x="23" y="80"/>
                </a:lnTo>
                <a:lnTo>
                  <a:pt x="25" y="80"/>
                </a:lnTo>
                <a:lnTo>
                  <a:pt x="29" y="80"/>
                </a:lnTo>
                <a:lnTo>
                  <a:pt x="30" y="81"/>
                </a:lnTo>
                <a:lnTo>
                  <a:pt x="32" y="81"/>
                </a:lnTo>
                <a:lnTo>
                  <a:pt x="34" y="80"/>
                </a:lnTo>
                <a:lnTo>
                  <a:pt x="35" y="79"/>
                </a:lnTo>
                <a:lnTo>
                  <a:pt x="37" y="79"/>
                </a:lnTo>
                <a:lnTo>
                  <a:pt x="39" y="80"/>
                </a:lnTo>
                <a:lnTo>
                  <a:pt x="40" y="81"/>
                </a:lnTo>
                <a:lnTo>
                  <a:pt x="41" y="81"/>
                </a:lnTo>
                <a:lnTo>
                  <a:pt x="44" y="80"/>
                </a:lnTo>
                <a:lnTo>
                  <a:pt x="45" y="80"/>
                </a:lnTo>
                <a:lnTo>
                  <a:pt x="47" y="80"/>
                </a:lnTo>
                <a:lnTo>
                  <a:pt x="51" y="78"/>
                </a:lnTo>
                <a:lnTo>
                  <a:pt x="54" y="78"/>
                </a:lnTo>
                <a:lnTo>
                  <a:pt x="56" y="78"/>
                </a:lnTo>
                <a:lnTo>
                  <a:pt x="59" y="80"/>
                </a:lnTo>
                <a:lnTo>
                  <a:pt x="61" y="79"/>
                </a:lnTo>
                <a:lnTo>
                  <a:pt x="62" y="78"/>
                </a:lnTo>
                <a:lnTo>
                  <a:pt x="64" y="78"/>
                </a:lnTo>
                <a:lnTo>
                  <a:pt x="67" y="78"/>
                </a:lnTo>
                <a:lnTo>
                  <a:pt x="68" y="79"/>
                </a:lnTo>
                <a:lnTo>
                  <a:pt x="71" y="79"/>
                </a:lnTo>
                <a:lnTo>
                  <a:pt x="72" y="79"/>
                </a:lnTo>
                <a:lnTo>
                  <a:pt x="73" y="78"/>
                </a:lnTo>
                <a:lnTo>
                  <a:pt x="76" y="78"/>
                </a:lnTo>
                <a:lnTo>
                  <a:pt x="77" y="80"/>
                </a:lnTo>
                <a:lnTo>
                  <a:pt x="81" y="82"/>
                </a:lnTo>
                <a:lnTo>
                  <a:pt x="86" y="84"/>
                </a:lnTo>
                <a:lnTo>
                  <a:pt x="90" y="84"/>
                </a:lnTo>
                <a:lnTo>
                  <a:pt x="92" y="85"/>
                </a:lnTo>
                <a:lnTo>
                  <a:pt x="94" y="85"/>
                </a:lnTo>
                <a:lnTo>
                  <a:pt x="97" y="85"/>
                </a:lnTo>
                <a:lnTo>
                  <a:pt x="101" y="84"/>
                </a:lnTo>
                <a:lnTo>
                  <a:pt x="103" y="85"/>
                </a:lnTo>
                <a:lnTo>
                  <a:pt x="104" y="85"/>
                </a:lnTo>
                <a:lnTo>
                  <a:pt x="105" y="85"/>
                </a:lnTo>
                <a:lnTo>
                  <a:pt x="107" y="86"/>
                </a:lnTo>
                <a:lnTo>
                  <a:pt x="109" y="87"/>
                </a:lnTo>
                <a:lnTo>
                  <a:pt x="111" y="86"/>
                </a:lnTo>
                <a:lnTo>
                  <a:pt x="115" y="85"/>
                </a:lnTo>
                <a:lnTo>
                  <a:pt x="118" y="85"/>
                </a:lnTo>
                <a:lnTo>
                  <a:pt x="121" y="84"/>
                </a:lnTo>
                <a:lnTo>
                  <a:pt x="122" y="84"/>
                </a:lnTo>
                <a:lnTo>
                  <a:pt x="124" y="84"/>
                </a:lnTo>
                <a:lnTo>
                  <a:pt x="126" y="83"/>
                </a:lnTo>
                <a:lnTo>
                  <a:pt x="129" y="83"/>
                </a:lnTo>
                <a:lnTo>
                  <a:pt x="130" y="83"/>
                </a:lnTo>
                <a:lnTo>
                  <a:pt x="132" y="82"/>
                </a:lnTo>
                <a:lnTo>
                  <a:pt x="135" y="81"/>
                </a:lnTo>
                <a:lnTo>
                  <a:pt x="140" y="82"/>
                </a:lnTo>
                <a:lnTo>
                  <a:pt x="141" y="82"/>
                </a:lnTo>
                <a:lnTo>
                  <a:pt x="143" y="81"/>
                </a:lnTo>
                <a:lnTo>
                  <a:pt x="145" y="83"/>
                </a:lnTo>
                <a:lnTo>
                  <a:pt x="146" y="81"/>
                </a:lnTo>
                <a:lnTo>
                  <a:pt x="149" y="82"/>
                </a:lnTo>
                <a:lnTo>
                  <a:pt x="151" y="82"/>
                </a:lnTo>
                <a:lnTo>
                  <a:pt x="154" y="82"/>
                </a:lnTo>
                <a:lnTo>
                  <a:pt x="158" y="83"/>
                </a:lnTo>
                <a:lnTo>
                  <a:pt x="162" y="84"/>
                </a:lnTo>
                <a:lnTo>
                  <a:pt x="164" y="84"/>
                </a:lnTo>
                <a:lnTo>
                  <a:pt x="168" y="86"/>
                </a:lnTo>
                <a:lnTo>
                  <a:pt x="170" y="87"/>
                </a:lnTo>
                <a:lnTo>
                  <a:pt x="172" y="88"/>
                </a:lnTo>
                <a:lnTo>
                  <a:pt x="173" y="89"/>
                </a:lnTo>
                <a:lnTo>
                  <a:pt x="175" y="90"/>
                </a:lnTo>
                <a:lnTo>
                  <a:pt x="176" y="93"/>
                </a:lnTo>
                <a:lnTo>
                  <a:pt x="177" y="96"/>
                </a:lnTo>
                <a:lnTo>
                  <a:pt x="177" y="100"/>
                </a:lnTo>
                <a:lnTo>
                  <a:pt x="179" y="100"/>
                </a:lnTo>
                <a:lnTo>
                  <a:pt x="181" y="102"/>
                </a:lnTo>
                <a:lnTo>
                  <a:pt x="181" y="104"/>
                </a:lnTo>
                <a:lnTo>
                  <a:pt x="180" y="106"/>
                </a:lnTo>
                <a:lnTo>
                  <a:pt x="179" y="106"/>
                </a:lnTo>
                <a:lnTo>
                  <a:pt x="179" y="109"/>
                </a:lnTo>
                <a:lnTo>
                  <a:pt x="181" y="111"/>
                </a:lnTo>
                <a:lnTo>
                  <a:pt x="183" y="113"/>
                </a:lnTo>
                <a:lnTo>
                  <a:pt x="182" y="116"/>
                </a:lnTo>
                <a:lnTo>
                  <a:pt x="182" y="117"/>
                </a:lnTo>
                <a:lnTo>
                  <a:pt x="182" y="118"/>
                </a:lnTo>
                <a:lnTo>
                  <a:pt x="184" y="121"/>
                </a:lnTo>
                <a:lnTo>
                  <a:pt x="185" y="122"/>
                </a:lnTo>
                <a:lnTo>
                  <a:pt x="188" y="122"/>
                </a:lnTo>
                <a:lnTo>
                  <a:pt x="193" y="122"/>
                </a:lnTo>
                <a:lnTo>
                  <a:pt x="197" y="122"/>
                </a:lnTo>
                <a:lnTo>
                  <a:pt x="199" y="122"/>
                </a:lnTo>
                <a:lnTo>
                  <a:pt x="202" y="125"/>
                </a:lnTo>
                <a:lnTo>
                  <a:pt x="203" y="126"/>
                </a:lnTo>
                <a:lnTo>
                  <a:pt x="207" y="130"/>
                </a:lnTo>
                <a:lnTo>
                  <a:pt x="211" y="133"/>
                </a:lnTo>
                <a:lnTo>
                  <a:pt x="212" y="135"/>
                </a:lnTo>
                <a:lnTo>
                  <a:pt x="213" y="135"/>
                </a:lnTo>
                <a:lnTo>
                  <a:pt x="215" y="133"/>
                </a:lnTo>
                <a:lnTo>
                  <a:pt x="217" y="133"/>
                </a:lnTo>
                <a:lnTo>
                  <a:pt x="219" y="132"/>
                </a:lnTo>
                <a:lnTo>
                  <a:pt x="219" y="131"/>
                </a:lnTo>
                <a:lnTo>
                  <a:pt x="222" y="132"/>
                </a:lnTo>
                <a:lnTo>
                  <a:pt x="226" y="133"/>
                </a:lnTo>
                <a:lnTo>
                  <a:pt x="231" y="135"/>
                </a:lnTo>
                <a:lnTo>
                  <a:pt x="234" y="136"/>
                </a:lnTo>
                <a:lnTo>
                  <a:pt x="237" y="136"/>
                </a:lnTo>
                <a:lnTo>
                  <a:pt x="238" y="136"/>
                </a:lnTo>
                <a:lnTo>
                  <a:pt x="239" y="139"/>
                </a:lnTo>
                <a:lnTo>
                  <a:pt x="240" y="140"/>
                </a:lnTo>
                <a:lnTo>
                  <a:pt x="241" y="141"/>
                </a:lnTo>
                <a:lnTo>
                  <a:pt x="245" y="140"/>
                </a:lnTo>
                <a:lnTo>
                  <a:pt x="251" y="138"/>
                </a:lnTo>
                <a:lnTo>
                  <a:pt x="252" y="138"/>
                </a:lnTo>
                <a:lnTo>
                  <a:pt x="254" y="138"/>
                </a:lnTo>
                <a:lnTo>
                  <a:pt x="256" y="139"/>
                </a:lnTo>
                <a:lnTo>
                  <a:pt x="258" y="139"/>
                </a:lnTo>
                <a:lnTo>
                  <a:pt x="261" y="139"/>
                </a:lnTo>
                <a:lnTo>
                  <a:pt x="263" y="139"/>
                </a:lnTo>
                <a:lnTo>
                  <a:pt x="263" y="137"/>
                </a:lnTo>
                <a:lnTo>
                  <a:pt x="267" y="137"/>
                </a:lnTo>
                <a:lnTo>
                  <a:pt x="269" y="136"/>
                </a:lnTo>
                <a:lnTo>
                  <a:pt x="270" y="135"/>
                </a:lnTo>
                <a:lnTo>
                  <a:pt x="271" y="134"/>
                </a:lnTo>
                <a:lnTo>
                  <a:pt x="274" y="135"/>
                </a:lnTo>
                <a:lnTo>
                  <a:pt x="277" y="134"/>
                </a:lnTo>
                <a:lnTo>
                  <a:pt x="280" y="134"/>
                </a:lnTo>
                <a:lnTo>
                  <a:pt x="282" y="133"/>
                </a:lnTo>
                <a:lnTo>
                  <a:pt x="284" y="133"/>
                </a:lnTo>
                <a:lnTo>
                  <a:pt x="286" y="133"/>
                </a:lnTo>
                <a:lnTo>
                  <a:pt x="288" y="132"/>
                </a:lnTo>
                <a:lnTo>
                  <a:pt x="289" y="132"/>
                </a:lnTo>
                <a:lnTo>
                  <a:pt x="291" y="131"/>
                </a:lnTo>
                <a:lnTo>
                  <a:pt x="291" y="131"/>
                </a:lnTo>
                <a:lnTo>
                  <a:pt x="294" y="130"/>
                </a:lnTo>
                <a:lnTo>
                  <a:pt x="297" y="129"/>
                </a:lnTo>
                <a:lnTo>
                  <a:pt x="298" y="129"/>
                </a:lnTo>
                <a:lnTo>
                  <a:pt x="302" y="127"/>
                </a:lnTo>
                <a:lnTo>
                  <a:pt x="303" y="127"/>
                </a:lnTo>
                <a:lnTo>
                  <a:pt x="305" y="126"/>
                </a:lnTo>
                <a:lnTo>
                  <a:pt x="307" y="126"/>
                </a:lnTo>
                <a:lnTo>
                  <a:pt x="308" y="125"/>
                </a:lnTo>
                <a:lnTo>
                  <a:pt x="310" y="124"/>
                </a:lnTo>
                <a:lnTo>
                  <a:pt x="312" y="123"/>
                </a:lnTo>
                <a:lnTo>
                  <a:pt x="314" y="122"/>
                </a:lnTo>
                <a:lnTo>
                  <a:pt x="315" y="119"/>
                </a:lnTo>
                <a:lnTo>
                  <a:pt x="315" y="117"/>
                </a:lnTo>
                <a:lnTo>
                  <a:pt x="315" y="117"/>
                </a:lnTo>
                <a:lnTo>
                  <a:pt x="317" y="114"/>
                </a:lnTo>
                <a:lnTo>
                  <a:pt x="318" y="113"/>
                </a:lnTo>
                <a:lnTo>
                  <a:pt x="319" y="112"/>
                </a:lnTo>
                <a:lnTo>
                  <a:pt x="319" y="111"/>
                </a:lnTo>
                <a:lnTo>
                  <a:pt x="319" y="110"/>
                </a:lnTo>
                <a:lnTo>
                  <a:pt x="320" y="108"/>
                </a:lnTo>
                <a:lnTo>
                  <a:pt x="320" y="107"/>
                </a:lnTo>
                <a:lnTo>
                  <a:pt x="320" y="106"/>
                </a:lnTo>
                <a:lnTo>
                  <a:pt x="320" y="105"/>
                </a:lnTo>
                <a:lnTo>
                  <a:pt x="322" y="103"/>
                </a:lnTo>
                <a:lnTo>
                  <a:pt x="322" y="100"/>
                </a:lnTo>
                <a:lnTo>
                  <a:pt x="323" y="99"/>
                </a:lnTo>
                <a:lnTo>
                  <a:pt x="323" y="97"/>
                </a:lnTo>
                <a:lnTo>
                  <a:pt x="323" y="95"/>
                </a:lnTo>
                <a:lnTo>
                  <a:pt x="323" y="93"/>
                </a:lnTo>
                <a:lnTo>
                  <a:pt x="324" y="92"/>
                </a:lnTo>
                <a:lnTo>
                  <a:pt x="324" y="91"/>
                </a:lnTo>
                <a:lnTo>
                  <a:pt x="327" y="89"/>
                </a:lnTo>
                <a:lnTo>
                  <a:pt x="328" y="88"/>
                </a:lnTo>
                <a:lnTo>
                  <a:pt x="330" y="88"/>
                </a:lnTo>
                <a:lnTo>
                  <a:pt x="332" y="87"/>
                </a:lnTo>
                <a:lnTo>
                  <a:pt x="334" y="88"/>
                </a:lnTo>
                <a:lnTo>
                  <a:pt x="336" y="88"/>
                </a:lnTo>
                <a:lnTo>
                  <a:pt x="336" y="88"/>
                </a:lnTo>
                <a:lnTo>
                  <a:pt x="338" y="88"/>
                </a:lnTo>
                <a:lnTo>
                  <a:pt x="340" y="89"/>
                </a:lnTo>
                <a:lnTo>
                  <a:pt x="341" y="89"/>
                </a:lnTo>
                <a:lnTo>
                  <a:pt x="342" y="89"/>
                </a:lnTo>
                <a:lnTo>
                  <a:pt x="345" y="89"/>
                </a:lnTo>
                <a:lnTo>
                  <a:pt x="346" y="89"/>
                </a:lnTo>
                <a:lnTo>
                  <a:pt x="348" y="89"/>
                </a:lnTo>
                <a:lnTo>
                  <a:pt x="350" y="89"/>
                </a:lnTo>
                <a:lnTo>
                  <a:pt x="352" y="89"/>
                </a:lnTo>
                <a:lnTo>
                  <a:pt x="353" y="89"/>
                </a:lnTo>
                <a:lnTo>
                  <a:pt x="354" y="88"/>
                </a:lnTo>
                <a:lnTo>
                  <a:pt x="355" y="87"/>
                </a:lnTo>
                <a:lnTo>
                  <a:pt x="355" y="78"/>
                </a:lnTo>
                <a:lnTo>
                  <a:pt x="356" y="78"/>
                </a:lnTo>
                <a:lnTo>
                  <a:pt x="359" y="78"/>
                </a:lnTo>
                <a:lnTo>
                  <a:pt x="361" y="78"/>
                </a:lnTo>
                <a:lnTo>
                  <a:pt x="364" y="78"/>
                </a:lnTo>
                <a:lnTo>
                  <a:pt x="367" y="78"/>
                </a:lnTo>
                <a:lnTo>
                  <a:pt x="369" y="78"/>
                </a:lnTo>
                <a:lnTo>
                  <a:pt x="372" y="78"/>
                </a:lnTo>
                <a:lnTo>
                  <a:pt x="375" y="79"/>
                </a:lnTo>
                <a:lnTo>
                  <a:pt x="377" y="79"/>
                </a:lnTo>
                <a:lnTo>
                  <a:pt x="380" y="79"/>
                </a:lnTo>
                <a:lnTo>
                  <a:pt x="382" y="79"/>
                </a:lnTo>
                <a:lnTo>
                  <a:pt x="385" y="79"/>
                </a:lnTo>
                <a:lnTo>
                  <a:pt x="387" y="80"/>
                </a:lnTo>
                <a:lnTo>
                  <a:pt x="390" y="80"/>
                </a:lnTo>
                <a:lnTo>
                  <a:pt x="392" y="80"/>
                </a:lnTo>
                <a:lnTo>
                  <a:pt x="395" y="81"/>
                </a:lnTo>
                <a:lnTo>
                  <a:pt x="397" y="81"/>
                </a:lnTo>
                <a:lnTo>
                  <a:pt x="400" y="81"/>
                </a:lnTo>
                <a:lnTo>
                  <a:pt x="403" y="82"/>
                </a:lnTo>
                <a:lnTo>
                  <a:pt x="405" y="82"/>
                </a:lnTo>
                <a:lnTo>
                  <a:pt x="408" y="83"/>
                </a:lnTo>
                <a:lnTo>
                  <a:pt x="410" y="83"/>
                </a:lnTo>
                <a:lnTo>
                  <a:pt x="413" y="83"/>
                </a:lnTo>
                <a:lnTo>
                  <a:pt x="415" y="83"/>
                </a:lnTo>
                <a:lnTo>
                  <a:pt x="418" y="83"/>
                </a:lnTo>
                <a:lnTo>
                  <a:pt x="420" y="84"/>
                </a:lnTo>
                <a:lnTo>
                  <a:pt x="423" y="84"/>
                </a:lnTo>
                <a:lnTo>
                  <a:pt x="425" y="84"/>
                </a:lnTo>
                <a:lnTo>
                  <a:pt x="428" y="84"/>
                </a:lnTo>
                <a:lnTo>
                  <a:pt x="431" y="84"/>
                </a:lnTo>
                <a:lnTo>
                  <a:pt x="433" y="84"/>
                </a:lnTo>
                <a:lnTo>
                  <a:pt x="436" y="84"/>
                </a:lnTo>
                <a:lnTo>
                  <a:pt x="438" y="85"/>
                </a:lnTo>
                <a:lnTo>
                  <a:pt x="440" y="85"/>
                </a:lnTo>
                <a:lnTo>
                  <a:pt x="442" y="86"/>
                </a:lnTo>
                <a:lnTo>
                  <a:pt x="445" y="87"/>
                </a:lnTo>
                <a:lnTo>
                  <a:pt x="447" y="88"/>
                </a:lnTo>
                <a:lnTo>
                  <a:pt x="449" y="88"/>
                </a:lnTo>
                <a:lnTo>
                  <a:pt x="452" y="89"/>
                </a:lnTo>
                <a:lnTo>
                  <a:pt x="453" y="89"/>
                </a:lnTo>
                <a:lnTo>
                  <a:pt x="456" y="89"/>
                </a:lnTo>
                <a:lnTo>
                  <a:pt x="459" y="89"/>
                </a:lnTo>
                <a:lnTo>
                  <a:pt x="461" y="90"/>
                </a:lnTo>
                <a:lnTo>
                  <a:pt x="464" y="89"/>
                </a:lnTo>
                <a:lnTo>
                  <a:pt x="466" y="89"/>
                </a:lnTo>
                <a:lnTo>
                  <a:pt x="468" y="89"/>
                </a:lnTo>
                <a:lnTo>
                  <a:pt x="470" y="88"/>
                </a:lnTo>
                <a:lnTo>
                  <a:pt x="472" y="87"/>
                </a:lnTo>
                <a:lnTo>
                  <a:pt x="474" y="87"/>
                </a:lnTo>
                <a:lnTo>
                  <a:pt x="476" y="86"/>
                </a:lnTo>
                <a:lnTo>
                  <a:pt x="478" y="85"/>
                </a:lnTo>
                <a:lnTo>
                  <a:pt x="481" y="84"/>
                </a:lnTo>
                <a:lnTo>
                  <a:pt x="483" y="84"/>
                </a:lnTo>
                <a:lnTo>
                  <a:pt x="486" y="84"/>
                </a:lnTo>
                <a:lnTo>
                  <a:pt x="488" y="84"/>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9">
            <a:extLst>
              <a:ext uri="{FF2B5EF4-FFF2-40B4-BE49-F238E27FC236}">
                <a16:creationId xmlns:a16="http://schemas.microsoft.com/office/drawing/2014/main" id="{B7109BCE-6941-4730-BC95-584C4AE468C4}"/>
              </a:ext>
            </a:extLst>
          </p:cNvPr>
          <p:cNvSpPr>
            <a:spLocks/>
          </p:cNvSpPr>
          <p:nvPr/>
        </p:nvSpPr>
        <p:spPr bwMode="auto">
          <a:xfrm>
            <a:off x="5060811" y="1174032"/>
            <a:ext cx="1606822" cy="1586682"/>
          </a:xfrm>
          <a:custGeom>
            <a:avLst/>
            <a:gdLst>
              <a:gd name="T0" fmla="*/ 437 w 1117"/>
              <a:gd name="T1" fmla="*/ 0 h 1103"/>
              <a:gd name="T2" fmla="*/ 511 w 1117"/>
              <a:gd name="T3" fmla="*/ 8 h 1103"/>
              <a:gd name="T4" fmla="*/ 590 w 1117"/>
              <a:gd name="T5" fmla="*/ 10 h 1103"/>
              <a:gd name="T6" fmla="*/ 665 w 1117"/>
              <a:gd name="T7" fmla="*/ 4 h 1103"/>
              <a:gd name="T8" fmla="*/ 738 w 1117"/>
              <a:gd name="T9" fmla="*/ 12 h 1103"/>
              <a:gd name="T10" fmla="*/ 802 w 1117"/>
              <a:gd name="T11" fmla="*/ 32 h 1103"/>
              <a:gd name="T12" fmla="*/ 869 w 1117"/>
              <a:gd name="T13" fmla="*/ 52 h 1103"/>
              <a:gd name="T14" fmla="*/ 922 w 1117"/>
              <a:gd name="T15" fmla="*/ 81 h 1103"/>
              <a:gd name="T16" fmla="*/ 989 w 1117"/>
              <a:gd name="T17" fmla="*/ 112 h 1103"/>
              <a:gd name="T18" fmla="*/ 1038 w 1117"/>
              <a:gd name="T19" fmla="*/ 115 h 1103"/>
              <a:gd name="T20" fmla="*/ 1083 w 1117"/>
              <a:gd name="T21" fmla="*/ 141 h 1103"/>
              <a:gd name="T22" fmla="*/ 1067 w 1117"/>
              <a:gd name="T23" fmla="*/ 196 h 1103"/>
              <a:gd name="T24" fmla="*/ 1095 w 1117"/>
              <a:gd name="T25" fmla="*/ 246 h 1103"/>
              <a:gd name="T26" fmla="*/ 1110 w 1117"/>
              <a:gd name="T27" fmla="*/ 295 h 1103"/>
              <a:gd name="T28" fmla="*/ 1082 w 1117"/>
              <a:gd name="T29" fmla="*/ 340 h 1103"/>
              <a:gd name="T30" fmla="*/ 1037 w 1117"/>
              <a:gd name="T31" fmla="*/ 370 h 1103"/>
              <a:gd name="T32" fmla="*/ 1045 w 1117"/>
              <a:gd name="T33" fmla="*/ 446 h 1103"/>
              <a:gd name="T34" fmla="*/ 1022 w 1117"/>
              <a:gd name="T35" fmla="*/ 568 h 1103"/>
              <a:gd name="T36" fmla="*/ 1008 w 1117"/>
              <a:gd name="T37" fmla="*/ 647 h 1103"/>
              <a:gd name="T38" fmla="*/ 1029 w 1117"/>
              <a:gd name="T39" fmla="*/ 689 h 1103"/>
              <a:gd name="T40" fmla="*/ 1039 w 1117"/>
              <a:gd name="T41" fmla="*/ 756 h 1103"/>
              <a:gd name="T42" fmla="*/ 1004 w 1117"/>
              <a:gd name="T43" fmla="*/ 806 h 1103"/>
              <a:gd name="T44" fmla="*/ 969 w 1117"/>
              <a:gd name="T45" fmla="*/ 853 h 1103"/>
              <a:gd name="T46" fmla="*/ 976 w 1117"/>
              <a:gd name="T47" fmla="*/ 911 h 1103"/>
              <a:gd name="T48" fmla="*/ 914 w 1117"/>
              <a:gd name="T49" fmla="*/ 937 h 1103"/>
              <a:gd name="T50" fmla="*/ 844 w 1117"/>
              <a:gd name="T51" fmla="*/ 964 h 1103"/>
              <a:gd name="T52" fmla="*/ 790 w 1117"/>
              <a:gd name="T53" fmla="*/ 1001 h 1103"/>
              <a:gd name="T54" fmla="*/ 822 w 1117"/>
              <a:gd name="T55" fmla="*/ 1038 h 1103"/>
              <a:gd name="T56" fmla="*/ 799 w 1117"/>
              <a:gd name="T57" fmla="*/ 1083 h 1103"/>
              <a:gd name="T58" fmla="*/ 735 w 1117"/>
              <a:gd name="T59" fmla="*/ 1089 h 1103"/>
              <a:gd name="T60" fmla="*/ 745 w 1117"/>
              <a:gd name="T61" fmla="*/ 1003 h 1103"/>
              <a:gd name="T62" fmla="*/ 726 w 1117"/>
              <a:gd name="T63" fmla="*/ 936 h 1103"/>
              <a:gd name="T64" fmla="*/ 681 w 1117"/>
              <a:gd name="T65" fmla="*/ 888 h 1103"/>
              <a:gd name="T66" fmla="*/ 661 w 1117"/>
              <a:gd name="T67" fmla="*/ 847 h 1103"/>
              <a:gd name="T68" fmla="*/ 620 w 1117"/>
              <a:gd name="T69" fmla="*/ 835 h 1103"/>
              <a:gd name="T70" fmla="*/ 573 w 1117"/>
              <a:gd name="T71" fmla="*/ 817 h 1103"/>
              <a:gd name="T72" fmla="*/ 522 w 1117"/>
              <a:gd name="T73" fmla="*/ 818 h 1103"/>
              <a:gd name="T74" fmla="*/ 478 w 1117"/>
              <a:gd name="T75" fmla="*/ 789 h 1103"/>
              <a:gd name="T76" fmla="*/ 509 w 1117"/>
              <a:gd name="T77" fmla="*/ 747 h 1103"/>
              <a:gd name="T78" fmla="*/ 506 w 1117"/>
              <a:gd name="T79" fmla="*/ 698 h 1103"/>
              <a:gd name="T80" fmla="*/ 494 w 1117"/>
              <a:gd name="T81" fmla="*/ 650 h 1103"/>
              <a:gd name="T82" fmla="*/ 466 w 1117"/>
              <a:gd name="T83" fmla="*/ 609 h 1103"/>
              <a:gd name="T84" fmla="*/ 453 w 1117"/>
              <a:gd name="T85" fmla="*/ 562 h 1103"/>
              <a:gd name="T86" fmla="*/ 450 w 1117"/>
              <a:gd name="T87" fmla="*/ 513 h 1103"/>
              <a:gd name="T88" fmla="*/ 435 w 1117"/>
              <a:gd name="T89" fmla="*/ 464 h 1103"/>
              <a:gd name="T90" fmla="*/ 420 w 1117"/>
              <a:gd name="T91" fmla="*/ 363 h 1103"/>
              <a:gd name="T92" fmla="*/ 380 w 1117"/>
              <a:gd name="T93" fmla="*/ 339 h 1103"/>
              <a:gd name="T94" fmla="*/ 377 w 1117"/>
              <a:gd name="T95" fmla="*/ 297 h 1103"/>
              <a:gd name="T96" fmla="*/ 371 w 1117"/>
              <a:gd name="T97" fmla="*/ 252 h 1103"/>
              <a:gd name="T98" fmla="*/ 344 w 1117"/>
              <a:gd name="T99" fmla="*/ 219 h 1103"/>
              <a:gd name="T100" fmla="*/ 299 w 1117"/>
              <a:gd name="T101" fmla="*/ 212 h 1103"/>
              <a:gd name="T102" fmla="*/ 244 w 1117"/>
              <a:gd name="T103" fmla="*/ 213 h 1103"/>
              <a:gd name="T104" fmla="*/ 253 w 1117"/>
              <a:gd name="T105" fmla="*/ 170 h 1103"/>
              <a:gd name="T106" fmla="*/ 221 w 1117"/>
              <a:gd name="T107" fmla="*/ 139 h 1103"/>
              <a:gd name="T108" fmla="*/ 170 w 1117"/>
              <a:gd name="T109" fmla="*/ 153 h 1103"/>
              <a:gd name="T110" fmla="*/ 125 w 1117"/>
              <a:gd name="T111" fmla="*/ 169 h 1103"/>
              <a:gd name="T112" fmla="*/ 104 w 1117"/>
              <a:gd name="T113" fmla="*/ 205 h 1103"/>
              <a:gd name="T114" fmla="*/ 51 w 1117"/>
              <a:gd name="T115" fmla="*/ 226 h 1103"/>
              <a:gd name="T116" fmla="*/ 56 w 1117"/>
              <a:gd name="T117" fmla="*/ 165 h 1103"/>
              <a:gd name="T118" fmla="*/ 136 w 1117"/>
              <a:gd name="T119" fmla="*/ 87 h 1103"/>
              <a:gd name="T120" fmla="*/ 188 w 1117"/>
              <a:gd name="T121" fmla="*/ 58 h 1103"/>
              <a:gd name="T122" fmla="*/ 250 w 1117"/>
              <a:gd name="T123" fmla="*/ 40 h 1103"/>
              <a:gd name="T124" fmla="*/ 322 w 1117"/>
              <a:gd name="T125" fmla="*/ 2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1103">
                <a:moveTo>
                  <a:pt x="336" y="25"/>
                </a:moveTo>
                <a:lnTo>
                  <a:pt x="339" y="23"/>
                </a:lnTo>
                <a:lnTo>
                  <a:pt x="342" y="22"/>
                </a:lnTo>
                <a:lnTo>
                  <a:pt x="347" y="20"/>
                </a:lnTo>
                <a:lnTo>
                  <a:pt x="353" y="19"/>
                </a:lnTo>
                <a:lnTo>
                  <a:pt x="358" y="17"/>
                </a:lnTo>
                <a:lnTo>
                  <a:pt x="364" y="15"/>
                </a:lnTo>
                <a:lnTo>
                  <a:pt x="370" y="14"/>
                </a:lnTo>
                <a:lnTo>
                  <a:pt x="375" y="12"/>
                </a:lnTo>
                <a:lnTo>
                  <a:pt x="381" y="10"/>
                </a:lnTo>
                <a:lnTo>
                  <a:pt x="386" y="8"/>
                </a:lnTo>
                <a:lnTo>
                  <a:pt x="392" y="7"/>
                </a:lnTo>
                <a:lnTo>
                  <a:pt x="395" y="5"/>
                </a:lnTo>
                <a:lnTo>
                  <a:pt x="398" y="5"/>
                </a:lnTo>
                <a:lnTo>
                  <a:pt x="400" y="5"/>
                </a:lnTo>
                <a:lnTo>
                  <a:pt x="403" y="4"/>
                </a:lnTo>
                <a:lnTo>
                  <a:pt x="406" y="4"/>
                </a:lnTo>
                <a:lnTo>
                  <a:pt x="408" y="4"/>
                </a:lnTo>
                <a:lnTo>
                  <a:pt x="411" y="3"/>
                </a:lnTo>
                <a:lnTo>
                  <a:pt x="412" y="3"/>
                </a:lnTo>
                <a:lnTo>
                  <a:pt x="415" y="2"/>
                </a:lnTo>
                <a:lnTo>
                  <a:pt x="417" y="2"/>
                </a:lnTo>
                <a:lnTo>
                  <a:pt x="419" y="2"/>
                </a:lnTo>
                <a:lnTo>
                  <a:pt x="422" y="2"/>
                </a:lnTo>
                <a:lnTo>
                  <a:pt x="424" y="1"/>
                </a:lnTo>
                <a:lnTo>
                  <a:pt x="427" y="1"/>
                </a:lnTo>
                <a:lnTo>
                  <a:pt x="429" y="1"/>
                </a:lnTo>
                <a:lnTo>
                  <a:pt x="432" y="1"/>
                </a:lnTo>
                <a:lnTo>
                  <a:pt x="434" y="0"/>
                </a:lnTo>
                <a:lnTo>
                  <a:pt x="437" y="0"/>
                </a:lnTo>
                <a:lnTo>
                  <a:pt x="439" y="0"/>
                </a:lnTo>
                <a:lnTo>
                  <a:pt x="442" y="0"/>
                </a:lnTo>
                <a:lnTo>
                  <a:pt x="445" y="1"/>
                </a:lnTo>
                <a:lnTo>
                  <a:pt x="447" y="1"/>
                </a:lnTo>
                <a:lnTo>
                  <a:pt x="450" y="0"/>
                </a:lnTo>
                <a:lnTo>
                  <a:pt x="452" y="0"/>
                </a:lnTo>
                <a:lnTo>
                  <a:pt x="455" y="0"/>
                </a:lnTo>
                <a:lnTo>
                  <a:pt x="457" y="0"/>
                </a:lnTo>
                <a:lnTo>
                  <a:pt x="460" y="0"/>
                </a:lnTo>
                <a:lnTo>
                  <a:pt x="462" y="0"/>
                </a:lnTo>
                <a:lnTo>
                  <a:pt x="465" y="0"/>
                </a:lnTo>
                <a:lnTo>
                  <a:pt x="467" y="1"/>
                </a:lnTo>
                <a:lnTo>
                  <a:pt x="470" y="1"/>
                </a:lnTo>
                <a:lnTo>
                  <a:pt x="473" y="1"/>
                </a:lnTo>
                <a:lnTo>
                  <a:pt x="475" y="2"/>
                </a:lnTo>
                <a:lnTo>
                  <a:pt x="478" y="2"/>
                </a:lnTo>
                <a:lnTo>
                  <a:pt x="479" y="2"/>
                </a:lnTo>
                <a:lnTo>
                  <a:pt x="482" y="2"/>
                </a:lnTo>
                <a:lnTo>
                  <a:pt x="484" y="2"/>
                </a:lnTo>
                <a:lnTo>
                  <a:pt x="487" y="3"/>
                </a:lnTo>
                <a:lnTo>
                  <a:pt x="489" y="4"/>
                </a:lnTo>
                <a:lnTo>
                  <a:pt x="491" y="4"/>
                </a:lnTo>
                <a:lnTo>
                  <a:pt x="494" y="5"/>
                </a:lnTo>
                <a:lnTo>
                  <a:pt x="495" y="6"/>
                </a:lnTo>
                <a:lnTo>
                  <a:pt x="498" y="6"/>
                </a:lnTo>
                <a:lnTo>
                  <a:pt x="501" y="7"/>
                </a:lnTo>
                <a:lnTo>
                  <a:pt x="503" y="7"/>
                </a:lnTo>
                <a:lnTo>
                  <a:pt x="506" y="8"/>
                </a:lnTo>
                <a:lnTo>
                  <a:pt x="508" y="8"/>
                </a:lnTo>
                <a:lnTo>
                  <a:pt x="511" y="8"/>
                </a:lnTo>
                <a:lnTo>
                  <a:pt x="513" y="8"/>
                </a:lnTo>
                <a:lnTo>
                  <a:pt x="516" y="8"/>
                </a:lnTo>
                <a:lnTo>
                  <a:pt x="518" y="9"/>
                </a:lnTo>
                <a:lnTo>
                  <a:pt x="521" y="9"/>
                </a:lnTo>
                <a:lnTo>
                  <a:pt x="523" y="9"/>
                </a:lnTo>
                <a:lnTo>
                  <a:pt x="526" y="9"/>
                </a:lnTo>
                <a:lnTo>
                  <a:pt x="529" y="9"/>
                </a:lnTo>
                <a:lnTo>
                  <a:pt x="532" y="9"/>
                </a:lnTo>
                <a:lnTo>
                  <a:pt x="534" y="10"/>
                </a:lnTo>
                <a:lnTo>
                  <a:pt x="537" y="10"/>
                </a:lnTo>
                <a:lnTo>
                  <a:pt x="540" y="10"/>
                </a:lnTo>
                <a:lnTo>
                  <a:pt x="542" y="10"/>
                </a:lnTo>
                <a:lnTo>
                  <a:pt x="545" y="10"/>
                </a:lnTo>
                <a:lnTo>
                  <a:pt x="547" y="11"/>
                </a:lnTo>
                <a:lnTo>
                  <a:pt x="550" y="11"/>
                </a:lnTo>
                <a:lnTo>
                  <a:pt x="552" y="11"/>
                </a:lnTo>
                <a:lnTo>
                  <a:pt x="556" y="11"/>
                </a:lnTo>
                <a:lnTo>
                  <a:pt x="558" y="11"/>
                </a:lnTo>
                <a:lnTo>
                  <a:pt x="561" y="11"/>
                </a:lnTo>
                <a:lnTo>
                  <a:pt x="563" y="11"/>
                </a:lnTo>
                <a:lnTo>
                  <a:pt x="566" y="11"/>
                </a:lnTo>
                <a:lnTo>
                  <a:pt x="569" y="11"/>
                </a:lnTo>
                <a:lnTo>
                  <a:pt x="572" y="11"/>
                </a:lnTo>
                <a:lnTo>
                  <a:pt x="574" y="11"/>
                </a:lnTo>
                <a:lnTo>
                  <a:pt x="577" y="11"/>
                </a:lnTo>
                <a:lnTo>
                  <a:pt x="579" y="11"/>
                </a:lnTo>
                <a:lnTo>
                  <a:pt x="582" y="11"/>
                </a:lnTo>
                <a:lnTo>
                  <a:pt x="584" y="10"/>
                </a:lnTo>
                <a:lnTo>
                  <a:pt x="587" y="10"/>
                </a:lnTo>
                <a:lnTo>
                  <a:pt x="590" y="10"/>
                </a:lnTo>
                <a:lnTo>
                  <a:pt x="592" y="10"/>
                </a:lnTo>
                <a:lnTo>
                  <a:pt x="595" y="9"/>
                </a:lnTo>
                <a:lnTo>
                  <a:pt x="596" y="9"/>
                </a:lnTo>
                <a:lnTo>
                  <a:pt x="599" y="9"/>
                </a:lnTo>
                <a:lnTo>
                  <a:pt x="601" y="8"/>
                </a:lnTo>
                <a:lnTo>
                  <a:pt x="604" y="8"/>
                </a:lnTo>
                <a:lnTo>
                  <a:pt x="607" y="8"/>
                </a:lnTo>
                <a:lnTo>
                  <a:pt x="609" y="8"/>
                </a:lnTo>
                <a:lnTo>
                  <a:pt x="611" y="7"/>
                </a:lnTo>
                <a:lnTo>
                  <a:pt x="613" y="7"/>
                </a:lnTo>
                <a:lnTo>
                  <a:pt x="616" y="7"/>
                </a:lnTo>
                <a:lnTo>
                  <a:pt x="618" y="6"/>
                </a:lnTo>
                <a:lnTo>
                  <a:pt x="621" y="6"/>
                </a:lnTo>
                <a:lnTo>
                  <a:pt x="624" y="6"/>
                </a:lnTo>
                <a:lnTo>
                  <a:pt x="626" y="5"/>
                </a:lnTo>
                <a:lnTo>
                  <a:pt x="629" y="5"/>
                </a:lnTo>
                <a:lnTo>
                  <a:pt x="631" y="5"/>
                </a:lnTo>
                <a:lnTo>
                  <a:pt x="634" y="5"/>
                </a:lnTo>
                <a:lnTo>
                  <a:pt x="636" y="5"/>
                </a:lnTo>
                <a:lnTo>
                  <a:pt x="639" y="5"/>
                </a:lnTo>
                <a:lnTo>
                  <a:pt x="641" y="5"/>
                </a:lnTo>
                <a:lnTo>
                  <a:pt x="644" y="4"/>
                </a:lnTo>
                <a:lnTo>
                  <a:pt x="646" y="4"/>
                </a:lnTo>
                <a:lnTo>
                  <a:pt x="649" y="4"/>
                </a:lnTo>
                <a:lnTo>
                  <a:pt x="651" y="4"/>
                </a:lnTo>
                <a:lnTo>
                  <a:pt x="655" y="4"/>
                </a:lnTo>
                <a:lnTo>
                  <a:pt x="657" y="4"/>
                </a:lnTo>
                <a:lnTo>
                  <a:pt x="660" y="4"/>
                </a:lnTo>
                <a:lnTo>
                  <a:pt x="663" y="4"/>
                </a:lnTo>
                <a:lnTo>
                  <a:pt x="665" y="4"/>
                </a:lnTo>
                <a:lnTo>
                  <a:pt x="668" y="3"/>
                </a:lnTo>
                <a:lnTo>
                  <a:pt x="670" y="3"/>
                </a:lnTo>
                <a:lnTo>
                  <a:pt x="673" y="3"/>
                </a:lnTo>
                <a:lnTo>
                  <a:pt x="675" y="3"/>
                </a:lnTo>
                <a:lnTo>
                  <a:pt x="679" y="3"/>
                </a:lnTo>
                <a:lnTo>
                  <a:pt x="680" y="3"/>
                </a:lnTo>
                <a:lnTo>
                  <a:pt x="683" y="3"/>
                </a:lnTo>
                <a:lnTo>
                  <a:pt x="686" y="3"/>
                </a:lnTo>
                <a:lnTo>
                  <a:pt x="689" y="3"/>
                </a:lnTo>
                <a:lnTo>
                  <a:pt x="691" y="3"/>
                </a:lnTo>
                <a:lnTo>
                  <a:pt x="694" y="3"/>
                </a:lnTo>
                <a:lnTo>
                  <a:pt x="696" y="3"/>
                </a:lnTo>
                <a:lnTo>
                  <a:pt x="699" y="3"/>
                </a:lnTo>
                <a:lnTo>
                  <a:pt x="702" y="4"/>
                </a:lnTo>
                <a:lnTo>
                  <a:pt x="704" y="4"/>
                </a:lnTo>
                <a:lnTo>
                  <a:pt x="707" y="4"/>
                </a:lnTo>
                <a:lnTo>
                  <a:pt x="712" y="5"/>
                </a:lnTo>
                <a:lnTo>
                  <a:pt x="713" y="6"/>
                </a:lnTo>
                <a:lnTo>
                  <a:pt x="716" y="6"/>
                </a:lnTo>
                <a:lnTo>
                  <a:pt x="719" y="7"/>
                </a:lnTo>
                <a:lnTo>
                  <a:pt x="721" y="8"/>
                </a:lnTo>
                <a:lnTo>
                  <a:pt x="723" y="8"/>
                </a:lnTo>
                <a:lnTo>
                  <a:pt x="725" y="8"/>
                </a:lnTo>
                <a:lnTo>
                  <a:pt x="727" y="9"/>
                </a:lnTo>
                <a:lnTo>
                  <a:pt x="730" y="9"/>
                </a:lnTo>
                <a:lnTo>
                  <a:pt x="730" y="9"/>
                </a:lnTo>
                <a:lnTo>
                  <a:pt x="731" y="10"/>
                </a:lnTo>
                <a:lnTo>
                  <a:pt x="734" y="11"/>
                </a:lnTo>
                <a:lnTo>
                  <a:pt x="736" y="11"/>
                </a:lnTo>
                <a:lnTo>
                  <a:pt x="738" y="12"/>
                </a:lnTo>
                <a:lnTo>
                  <a:pt x="741" y="13"/>
                </a:lnTo>
                <a:lnTo>
                  <a:pt x="743" y="13"/>
                </a:lnTo>
                <a:lnTo>
                  <a:pt x="745" y="14"/>
                </a:lnTo>
                <a:lnTo>
                  <a:pt x="746" y="14"/>
                </a:lnTo>
                <a:lnTo>
                  <a:pt x="749" y="15"/>
                </a:lnTo>
                <a:lnTo>
                  <a:pt x="751" y="16"/>
                </a:lnTo>
                <a:lnTo>
                  <a:pt x="752" y="17"/>
                </a:lnTo>
                <a:lnTo>
                  <a:pt x="754" y="18"/>
                </a:lnTo>
                <a:lnTo>
                  <a:pt x="757" y="19"/>
                </a:lnTo>
                <a:lnTo>
                  <a:pt x="758" y="19"/>
                </a:lnTo>
                <a:lnTo>
                  <a:pt x="761" y="20"/>
                </a:lnTo>
                <a:lnTo>
                  <a:pt x="763" y="21"/>
                </a:lnTo>
                <a:lnTo>
                  <a:pt x="765" y="21"/>
                </a:lnTo>
                <a:lnTo>
                  <a:pt x="767" y="22"/>
                </a:lnTo>
                <a:lnTo>
                  <a:pt x="769" y="22"/>
                </a:lnTo>
                <a:lnTo>
                  <a:pt x="772" y="23"/>
                </a:lnTo>
                <a:lnTo>
                  <a:pt x="774" y="24"/>
                </a:lnTo>
                <a:lnTo>
                  <a:pt x="776" y="24"/>
                </a:lnTo>
                <a:lnTo>
                  <a:pt x="779" y="25"/>
                </a:lnTo>
                <a:lnTo>
                  <a:pt x="780" y="25"/>
                </a:lnTo>
                <a:lnTo>
                  <a:pt x="783" y="25"/>
                </a:lnTo>
                <a:lnTo>
                  <a:pt x="786" y="26"/>
                </a:lnTo>
                <a:lnTo>
                  <a:pt x="787" y="27"/>
                </a:lnTo>
                <a:lnTo>
                  <a:pt x="789" y="28"/>
                </a:lnTo>
                <a:lnTo>
                  <a:pt x="791" y="29"/>
                </a:lnTo>
                <a:lnTo>
                  <a:pt x="793" y="30"/>
                </a:lnTo>
                <a:lnTo>
                  <a:pt x="796" y="30"/>
                </a:lnTo>
                <a:lnTo>
                  <a:pt x="797" y="30"/>
                </a:lnTo>
                <a:lnTo>
                  <a:pt x="800" y="31"/>
                </a:lnTo>
                <a:lnTo>
                  <a:pt x="802" y="32"/>
                </a:lnTo>
                <a:lnTo>
                  <a:pt x="804" y="32"/>
                </a:lnTo>
                <a:lnTo>
                  <a:pt x="807" y="33"/>
                </a:lnTo>
                <a:lnTo>
                  <a:pt x="808" y="34"/>
                </a:lnTo>
                <a:lnTo>
                  <a:pt x="811" y="34"/>
                </a:lnTo>
                <a:lnTo>
                  <a:pt x="814" y="35"/>
                </a:lnTo>
                <a:lnTo>
                  <a:pt x="815" y="36"/>
                </a:lnTo>
                <a:lnTo>
                  <a:pt x="818" y="36"/>
                </a:lnTo>
                <a:lnTo>
                  <a:pt x="819" y="36"/>
                </a:lnTo>
                <a:lnTo>
                  <a:pt x="822" y="37"/>
                </a:lnTo>
                <a:lnTo>
                  <a:pt x="824" y="38"/>
                </a:lnTo>
                <a:lnTo>
                  <a:pt x="826" y="38"/>
                </a:lnTo>
                <a:lnTo>
                  <a:pt x="829" y="39"/>
                </a:lnTo>
                <a:lnTo>
                  <a:pt x="830" y="40"/>
                </a:lnTo>
                <a:lnTo>
                  <a:pt x="833" y="40"/>
                </a:lnTo>
                <a:lnTo>
                  <a:pt x="835" y="41"/>
                </a:lnTo>
                <a:lnTo>
                  <a:pt x="837" y="41"/>
                </a:lnTo>
                <a:lnTo>
                  <a:pt x="840" y="41"/>
                </a:lnTo>
                <a:lnTo>
                  <a:pt x="842" y="42"/>
                </a:lnTo>
                <a:lnTo>
                  <a:pt x="847" y="43"/>
                </a:lnTo>
                <a:lnTo>
                  <a:pt x="849" y="44"/>
                </a:lnTo>
                <a:lnTo>
                  <a:pt x="851" y="44"/>
                </a:lnTo>
                <a:lnTo>
                  <a:pt x="853" y="45"/>
                </a:lnTo>
                <a:lnTo>
                  <a:pt x="856" y="45"/>
                </a:lnTo>
                <a:lnTo>
                  <a:pt x="858" y="46"/>
                </a:lnTo>
                <a:lnTo>
                  <a:pt x="859" y="47"/>
                </a:lnTo>
                <a:lnTo>
                  <a:pt x="861" y="48"/>
                </a:lnTo>
                <a:lnTo>
                  <a:pt x="864" y="49"/>
                </a:lnTo>
                <a:lnTo>
                  <a:pt x="864" y="50"/>
                </a:lnTo>
                <a:lnTo>
                  <a:pt x="867" y="51"/>
                </a:lnTo>
                <a:lnTo>
                  <a:pt x="869" y="52"/>
                </a:lnTo>
                <a:lnTo>
                  <a:pt x="870" y="53"/>
                </a:lnTo>
                <a:lnTo>
                  <a:pt x="872" y="53"/>
                </a:lnTo>
                <a:lnTo>
                  <a:pt x="875" y="54"/>
                </a:lnTo>
                <a:lnTo>
                  <a:pt x="876" y="55"/>
                </a:lnTo>
                <a:lnTo>
                  <a:pt x="878" y="56"/>
                </a:lnTo>
                <a:lnTo>
                  <a:pt x="880" y="58"/>
                </a:lnTo>
                <a:lnTo>
                  <a:pt x="881" y="58"/>
                </a:lnTo>
                <a:lnTo>
                  <a:pt x="883" y="59"/>
                </a:lnTo>
                <a:lnTo>
                  <a:pt x="885" y="60"/>
                </a:lnTo>
                <a:lnTo>
                  <a:pt x="886" y="62"/>
                </a:lnTo>
                <a:lnTo>
                  <a:pt x="888" y="63"/>
                </a:lnTo>
                <a:lnTo>
                  <a:pt x="890" y="63"/>
                </a:lnTo>
                <a:lnTo>
                  <a:pt x="892" y="65"/>
                </a:lnTo>
                <a:lnTo>
                  <a:pt x="893" y="66"/>
                </a:lnTo>
                <a:lnTo>
                  <a:pt x="895" y="67"/>
                </a:lnTo>
                <a:lnTo>
                  <a:pt x="896" y="69"/>
                </a:lnTo>
                <a:lnTo>
                  <a:pt x="897" y="69"/>
                </a:lnTo>
                <a:lnTo>
                  <a:pt x="899" y="70"/>
                </a:lnTo>
                <a:lnTo>
                  <a:pt x="902" y="71"/>
                </a:lnTo>
                <a:lnTo>
                  <a:pt x="903" y="73"/>
                </a:lnTo>
                <a:lnTo>
                  <a:pt x="905" y="74"/>
                </a:lnTo>
                <a:lnTo>
                  <a:pt x="907" y="74"/>
                </a:lnTo>
                <a:lnTo>
                  <a:pt x="909" y="75"/>
                </a:lnTo>
                <a:lnTo>
                  <a:pt x="910" y="76"/>
                </a:lnTo>
                <a:lnTo>
                  <a:pt x="913" y="77"/>
                </a:lnTo>
                <a:lnTo>
                  <a:pt x="914" y="78"/>
                </a:lnTo>
                <a:lnTo>
                  <a:pt x="916" y="79"/>
                </a:lnTo>
                <a:lnTo>
                  <a:pt x="918" y="80"/>
                </a:lnTo>
                <a:lnTo>
                  <a:pt x="920" y="80"/>
                </a:lnTo>
                <a:lnTo>
                  <a:pt x="922" y="81"/>
                </a:lnTo>
                <a:lnTo>
                  <a:pt x="924" y="82"/>
                </a:lnTo>
                <a:lnTo>
                  <a:pt x="925" y="83"/>
                </a:lnTo>
                <a:lnTo>
                  <a:pt x="926" y="84"/>
                </a:lnTo>
                <a:lnTo>
                  <a:pt x="927" y="84"/>
                </a:lnTo>
                <a:lnTo>
                  <a:pt x="930" y="85"/>
                </a:lnTo>
                <a:lnTo>
                  <a:pt x="931" y="86"/>
                </a:lnTo>
                <a:lnTo>
                  <a:pt x="933" y="87"/>
                </a:lnTo>
                <a:lnTo>
                  <a:pt x="935" y="88"/>
                </a:lnTo>
                <a:lnTo>
                  <a:pt x="936" y="89"/>
                </a:lnTo>
                <a:lnTo>
                  <a:pt x="938" y="91"/>
                </a:lnTo>
                <a:lnTo>
                  <a:pt x="939" y="91"/>
                </a:lnTo>
                <a:lnTo>
                  <a:pt x="940" y="91"/>
                </a:lnTo>
                <a:lnTo>
                  <a:pt x="942" y="92"/>
                </a:lnTo>
                <a:lnTo>
                  <a:pt x="943" y="93"/>
                </a:lnTo>
                <a:lnTo>
                  <a:pt x="944" y="95"/>
                </a:lnTo>
                <a:lnTo>
                  <a:pt x="946" y="96"/>
                </a:lnTo>
                <a:lnTo>
                  <a:pt x="948" y="97"/>
                </a:lnTo>
                <a:lnTo>
                  <a:pt x="948" y="99"/>
                </a:lnTo>
                <a:lnTo>
                  <a:pt x="950" y="101"/>
                </a:lnTo>
                <a:lnTo>
                  <a:pt x="951" y="102"/>
                </a:lnTo>
                <a:lnTo>
                  <a:pt x="953" y="103"/>
                </a:lnTo>
                <a:lnTo>
                  <a:pt x="953" y="104"/>
                </a:lnTo>
                <a:lnTo>
                  <a:pt x="959" y="105"/>
                </a:lnTo>
                <a:lnTo>
                  <a:pt x="964" y="107"/>
                </a:lnTo>
                <a:lnTo>
                  <a:pt x="970" y="108"/>
                </a:lnTo>
                <a:lnTo>
                  <a:pt x="975" y="110"/>
                </a:lnTo>
                <a:lnTo>
                  <a:pt x="981" y="111"/>
                </a:lnTo>
                <a:lnTo>
                  <a:pt x="985" y="112"/>
                </a:lnTo>
                <a:lnTo>
                  <a:pt x="987" y="113"/>
                </a:lnTo>
                <a:lnTo>
                  <a:pt x="989" y="112"/>
                </a:lnTo>
                <a:lnTo>
                  <a:pt x="991" y="111"/>
                </a:lnTo>
                <a:lnTo>
                  <a:pt x="992" y="110"/>
                </a:lnTo>
                <a:lnTo>
                  <a:pt x="993" y="108"/>
                </a:lnTo>
                <a:lnTo>
                  <a:pt x="994" y="106"/>
                </a:lnTo>
                <a:lnTo>
                  <a:pt x="995" y="104"/>
                </a:lnTo>
                <a:lnTo>
                  <a:pt x="997" y="103"/>
                </a:lnTo>
                <a:lnTo>
                  <a:pt x="999" y="104"/>
                </a:lnTo>
                <a:lnTo>
                  <a:pt x="1002" y="104"/>
                </a:lnTo>
                <a:lnTo>
                  <a:pt x="1004" y="105"/>
                </a:lnTo>
                <a:lnTo>
                  <a:pt x="1006" y="105"/>
                </a:lnTo>
                <a:lnTo>
                  <a:pt x="1009" y="106"/>
                </a:lnTo>
                <a:lnTo>
                  <a:pt x="1010" y="107"/>
                </a:lnTo>
                <a:lnTo>
                  <a:pt x="1012" y="108"/>
                </a:lnTo>
                <a:lnTo>
                  <a:pt x="1014" y="109"/>
                </a:lnTo>
                <a:lnTo>
                  <a:pt x="1015" y="110"/>
                </a:lnTo>
                <a:lnTo>
                  <a:pt x="1018" y="110"/>
                </a:lnTo>
                <a:lnTo>
                  <a:pt x="1020" y="109"/>
                </a:lnTo>
                <a:lnTo>
                  <a:pt x="1022" y="109"/>
                </a:lnTo>
                <a:lnTo>
                  <a:pt x="1025" y="109"/>
                </a:lnTo>
                <a:lnTo>
                  <a:pt x="1026" y="111"/>
                </a:lnTo>
                <a:lnTo>
                  <a:pt x="1028" y="112"/>
                </a:lnTo>
                <a:lnTo>
                  <a:pt x="1029" y="113"/>
                </a:lnTo>
                <a:lnTo>
                  <a:pt x="1030" y="115"/>
                </a:lnTo>
                <a:lnTo>
                  <a:pt x="1031" y="117"/>
                </a:lnTo>
                <a:lnTo>
                  <a:pt x="1031" y="119"/>
                </a:lnTo>
                <a:lnTo>
                  <a:pt x="1032" y="120"/>
                </a:lnTo>
                <a:lnTo>
                  <a:pt x="1035" y="120"/>
                </a:lnTo>
                <a:lnTo>
                  <a:pt x="1036" y="118"/>
                </a:lnTo>
                <a:lnTo>
                  <a:pt x="1037" y="117"/>
                </a:lnTo>
                <a:lnTo>
                  <a:pt x="1038" y="115"/>
                </a:lnTo>
                <a:lnTo>
                  <a:pt x="1041" y="115"/>
                </a:lnTo>
                <a:lnTo>
                  <a:pt x="1043" y="115"/>
                </a:lnTo>
                <a:lnTo>
                  <a:pt x="1045" y="115"/>
                </a:lnTo>
                <a:lnTo>
                  <a:pt x="1047" y="117"/>
                </a:lnTo>
                <a:lnTo>
                  <a:pt x="1048" y="118"/>
                </a:lnTo>
                <a:lnTo>
                  <a:pt x="1050" y="119"/>
                </a:lnTo>
                <a:lnTo>
                  <a:pt x="1051" y="120"/>
                </a:lnTo>
                <a:lnTo>
                  <a:pt x="1053" y="122"/>
                </a:lnTo>
                <a:lnTo>
                  <a:pt x="1054" y="123"/>
                </a:lnTo>
                <a:lnTo>
                  <a:pt x="1057" y="122"/>
                </a:lnTo>
                <a:lnTo>
                  <a:pt x="1059" y="121"/>
                </a:lnTo>
                <a:lnTo>
                  <a:pt x="1060" y="122"/>
                </a:lnTo>
                <a:lnTo>
                  <a:pt x="1062" y="123"/>
                </a:lnTo>
                <a:lnTo>
                  <a:pt x="1064" y="122"/>
                </a:lnTo>
                <a:lnTo>
                  <a:pt x="1065" y="121"/>
                </a:lnTo>
                <a:lnTo>
                  <a:pt x="1068" y="120"/>
                </a:lnTo>
                <a:lnTo>
                  <a:pt x="1070" y="121"/>
                </a:lnTo>
                <a:lnTo>
                  <a:pt x="1071" y="123"/>
                </a:lnTo>
                <a:lnTo>
                  <a:pt x="1072" y="124"/>
                </a:lnTo>
                <a:lnTo>
                  <a:pt x="1075" y="124"/>
                </a:lnTo>
                <a:lnTo>
                  <a:pt x="1077" y="123"/>
                </a:lnTo>
                <a:lnTo>
                  <a:pt x="1080" y="123"/>
                </a:lnTo>
                <a:lnTo>
                  <a:pt x="1081" y="123"/>
                </a:lnTo>
                <a:lnTo>
                  <a:pt x="1082" y="130"/>
                </a:lnTo>
                <a:lnTo>
                  <a:pt x="1082" y="134"/>
                </a:lnTo>
                <a:lnTo>
                  <a:pt x="1082" y="136"/>
                </a:lnTo>
                <a:lnTo>
                  <a:pt x="1082" y="137"/>
                </a:lnTo>
                <a:lnTo>
                  <a:pt x="1082" y="139"/>
                </a:lnTo>
                <a:lnTo>
                  <a:pt x="1083" y="141"/>
                </a:lnTo>
                <a:lnTo>
                  <a:pt x="1083" y="141"/>
                </a:lnTo>
                <a:lnTo>
                  <a:pt x="1083" y="142"/>
                </a:lnTo>
                <a:lnTo>
                  <a:pt x="1084" y="144"/>
                </a:lnTo>
                <a:lnTo>
                  <a:pt x="1084" y="146"/>
                </a:lnTo>
                <a:lnTo>
                  <a:pt x="1084" y="147"/>
                </a:lnTo>
                <a:lnTo>
                  <a:pt x="1084" y="148"/>
                </a:lnTo>
                <a:lnTo>
                  <a:pt x="1084" y="152"/>
                </a:lnTo>
                <a:lnTo>
                  <a:pt x="1083" y="152"/>
                </a:lnTo>
                <a:lnTo>
                  <a:pt x="1083" y="155"/>
                </a:lnTo>
                <a:lnTo>
                  <a:pt x="1082" y="158"/>
                </a:lnTo>
                <a:lnTo>
                  <a:pt x="1083" y="158"/>
                </a:lnTo>
                <a:lnTo>
                  <a:pt x="1082" y="160"/>
                </a:lnTo>
                <a:lnTo>
                  <a:pt x="1082" y="162"/>
                </a:lnTo>
                <a:lnTo>
                  <a:pt x="1081" y="164"/>
                </a:lnTo>
                <a:lnTo>
                  <a:pt x="1081" y="165"/>
                </a:lnTo>
                <a:lnTo>
                  <a:pt x="1081" y="166"/>
                </a:lnTo>
                <a:lnTo>
                  <a:pt x="1080" y="167"/>
                </a:lnTo>
                <a:lnTo>
                  <a:pt x="1080" y="169"/>
                </a:lnTo>
                <a:lnTo>
                  <a:pt x="1079" y="170"/>
                </a:lnTo>
                <a:lnTo>
                  <a:pt x="1078" y="172"/>
                </a:lnTo>
                <a:lnTo>
                  <a:pt x="1078" y="174"/>
                </a:lnTo>
                <a:lnTo>
                  <a:pt x="1076" y="179"/>
                </a:lnTo>
                <a:lnTo>
                  <a:pt x="1075" y="181"/>
                </a:lnTo>
                <a:lnTo>
                  <a:pt x="1074" y="182"/>
                </a:lnTo>
                <a:lnTo>
                  <a:pt x="1073" y="184"/>
                </a:lnTo>
                <a:lnTo>
                  <a:pt x="1071" y="186"/>
                </a:lnTo>
                <a:lnTo>
                  <a:pt x="1071" y="187"/>
                </a:lnTo>
                <a:lnTo>
                  <a:pt x="1070" y="189"/>
                </a:lnTo>
                <a:lnTo>
                  <a:pt x="1068" y="191"/>
                </a:lnTo>
                <a:lnTo>
                  <a:pt x="1068" y="192"/>
                </a:lnTo>
                <a:lnTo>
                  <a:pt x="1067" y="196"/>
                </a:lnTo>
                <a:lnTo>
                  <a:pt x="1067" y="199"/>
                </a:lnTo>
                <a:lnTo>
                  <a:pt x="1067" y="202"/>
                </a:lnTo>
                <a:lnTo>
                  <a:pt x="1068" y="203"/>
                </a:lnTo>
                <a:lnTo>
                  <a:pt x="1068" y="207"/>
                </a:lnTo>
                <a:lnTo>
                  <a:pt x="1068" y="208"/>
                </a:lnTo>
                <a:lnTo>
                  <a:pt x="1069" y="211"/>
                </a:lnTo>
                <a:lnTo>
                  <a:pt x="1070" y="213"/>
                </a:lnTo>
                <a:lnTo>
                  <a:pt x="1071" y="214"/>
                </a:lnTo>
                <a:lnTo>
                  <a:pt x="1071" y="216"/>
                </a:lnTo>
                <a:lnTo>
                  <a:pt x="1071" y="218"/>
                </a:lnTo>
                <a:lnTo>
                  <a:pt x="1072" y="219"/>
                </a:lnTo>
                <a:lnTo>
                  <a:pt x="1073" y="219"/>
                </a:lnTo>
                <a:lnTo>
                  <a:pt x="1074" y="220"/>
                </a:lnTo>
                <a:lnTo>
                  <a:pt x="1075" y="222"/>
                </a:lnTo>
                <a:lnTo>
                  <a:pt x="1075" y="223"/>
                </a:lnTo>
                <a:lnTo>
                  <a:pt x="1076" y="224"/>
                </a:lnTo>
                <a:lnTo>
                  <a:pt x="1078" y="226"/>
                </a:lnTo>
                <a:lnTo>
                  <a:pt x="1079" y="227"/>
                </a:lnTo>
                <a:lnTo>
                  <a:pt x="1080" y="230"/>
                </a:lnTo>
                <a:lnTo>
                  <a:pt x="1081" y="230"/>
                </a:lnTo>
                <a:lnTo>
                  <a:pt x="1082" y="231"/>
                </a:lnTo>
                <a:lnTo>
                  <a:pt x="1084" y="232"/>
                </a:lnTo>
                <a:lnTo>
                  <a:pt x="1086" y="235"/>
                </a:lnTo>
                <a:lnTo>
                  <a:pt x="1088" y="237"/>
                </a:lnTo>
                <a:lnTo>
                  <a:pt x="1089" y="239"/>
                </a:lnTo>
                <a:lnTo>
                  <a:pt x="1091" y="241"/>
                </a:lnTo>
                <a:lnTo>
                  <a:pt x="1092" y="242"/>
                </a:lnTo>
                <a:lnTo>
                  <a:pt x="1093" y="244"/>
                </a:lnTo>
                <a:lnTo>
                  <a:pt x="1094" y="245"/>
                </a:lnTo>
                <a:lnTo>
                  <a:pt x="1095" y="246"/>
                </a:lnTo>
                <a:lnTo>
                  <a:pt x="1096" y="248"/>
                </a:lnTo>
                <a:lnTo>
                  <a:pt x="1098" y="249"/>
                </a:lnTo>
                <a:lnTo>
                  <a:pt x="1099" y="251"/>
                </a:lnTo>
                <a:lnTo>
                  <a:pt x="1100" y="252"/>
                </a:lnTo>
                <a:lnTo>
                  <a:pt x="1101" y="252"/>
                </a:lnTo>
                <a:lnTo>
                  <a:pt x="1102" y="253"/>
                </a:lnTo>
                <a:lnTo>
                  <a:pt x="1103" y="254"/>
                </a:lnTo>
                <a:lnTo>
                  <a:pt x="1104" y="256"/>
                </a:lnTo>
                <a:lnTo>
                  <a:pt x="1105" y="257"/>
                </a:lnTo>
                <a:lnTo>
                  <a:pt x="1106" y="257"/>
                </a:lnTo>
                <a:lnTo>
                  <a:pt x="1107" y="258"/>
                </a:lnTo>
                <a:lnTo>
                  <a:pt x="1109" y="259"/>
                </a:lnTo>
                <a:lnTo>
                  <a:pt x="1111" y="262"/>
                </a:lnTo>
                <a:lnTo>
                  <a:pt x="1111" y="263"/>
                </a:lnTo>
                <a:lnTo>
                  <a:pt x="1114" y="266"/>
                </a:lnTo>
                <a:lnTo>
                  <a:pt x="1115" y="270"/>
                </a:lnTo>
                <a:lnTo>
                  <a:pt x="1116" y="272"/>
                </a:lnTo>
                <a:lnTo>
                  <a:pt x="1116" y="274"/>
                </a:lnTo>
                <a:lnTo>
                  <a:pt x="1116" y="275"/>
                </a:lnTo>
                <a:lnTo>
                  <a:pt x="1117" y="276"/>
                </a:lnTo>
                <a:lnTo>
                  <a:pt x="1117" y="279"/>
                </a:lnTo>
                <a:lnTo>
                  <a:pt x="1117" y="280"/>
                </a:lnTo>
                <a:lnTo>
                  <a:pt x="1117" y="282"/>
                </a:lnTo>
                <a:lnTo>
                  <a:pt x="1116" y="285"/>
                </a:lnTo>
                <a:lnTo>
                  <a:pt x="1115" y="287"/>
                </a:lnTo>
                <a:lnTo>
                  <a:pt x="1115" y="289"/>
                </a:lnTo>
                <a:lnTo>
                  <a:pt x="1115" y="290"/>
                </a:lnTo>
                <a:lnTo>
                  <a:pt x="1113" y="293"/>
                </a:lnTo>
                <a:lnTo>
                  <a:pt x="1111" y="295"/>
                </a:lnTo>
                <a:lnTo>
                  <a:pt x="1110" y="295"/>
                </a:lnTo>
                <a:lnTo>
                  <a:pt x="1109" y="296"/>
                </a:lnTo>
                <a:lnTo>
                  <a:pt x="1106" y="297"/>
                </a:lnTo>
                <a:lnTo>
                  <a:pt x="1104" y="299"/>
                </a:lnTo>
                <a:lnTo>
                  <a:pt x="1104" y="300"/>
                </a:lnTo>
                <a:lnTo>
                  <a:pt x="1103" y="302"/>
                </a:lnTo>
                <a:lnTo>
                  <a:pt x="1100" y="303"/>
                </a:lnTo>
                <a:lnTo>
                  <a:pt x="1099" y="305"/>
                </a:lnTo>
                <a:lnTo>
                  <a:pt x="1099" y="307"/>
                </a:lnTo>
                <a:lnTo>
                  <a:pt x="1099" y="309"/>
                </a:lnTo>
                <a:lnTo>
                  <a:pt x="1098" y="312"/>
                </a:lnTo>
                <a:lnTo>
                  <a:pt x="1097" y="314"/>
                </a:lnTo>
                <a:lnTo>
                  <a:pt x="1097" y="315"/>
                </a:lnTo>
                <a:lnTo>
                  <a:pt x="1096" y="316"/>
                </a:lnTo>
                <a:lnTo>
                  <a:pt x="1095" y="317"/>
                </a:lnTo>
                <a:lnTo>
                  <a:pt x="1094" y="318"/>
                </a:lnTo>
                <a:lnTo>
                  <a:pt x="1094" y="319"/>
                </a:lnTo>
                <a:lnTo>
                  <a:pt x="1093" y="321"/>
                </a:lnTo>
                <a:lnTo>
                  <a:pt x="1093" y="323"/>
                </a:lnTo>
                <a:lnTo>
                  <a:pt x="1092" y="324"/>
                </a:lnTo>
                <a:lnTo>
                  <a:pt x="1091" y="325"/>
                </a:lnTo>
                <a:lnTo>
                  <a:pt x="1091" y="326"/>
                </a:lnTo>
                <a:lnTo>
                  <a:pt x="1089" y="327"/>
                </a:lnTo>
                <a:lnTo>
                  <a:pt x="1087" y="329"/>
                </a:lnTo>
                <a:lnTo>
                  <a:pt x="1087" y="330"/>
                </a:lnTo>
                <a:lnTo>
                  <a:pt x="1086" y="332"/>
                </a:lnTo>
                <a:lnTo>
                  <a:pt x="1085" y="334"/>
                </a:lnTo>
                <a:lnTo>
                  <a:pt x="1084" y="335"/>
                </a:lnTo>
                <a:lnTo>
                  <a:pt x="1083" y="336"/>
                </a:lnTo>
                <a:lnTo>
                  <a:pt x="1082" y="338"/>
                </a:lnTo>
                <a:lnTo>
                  <a:pt x="1082" y="340"/>
                </a:lnTo>
                <a:lnTo>
                  <a:pt x="1081" y="341"/>
                </a:lnTo>
                <a:lnTo>
                  <a:pt x="1079" y="345"/>
                </a:lnTo>
                <a:lnTo>
                  <a:pt x="1077" y="345"/>
                </a:lnTo>
                <a:lnTo>
                  <a:pt x="1074" y="348"/>
                </a:lnTo>
                <a:lnTo>
                  <a:pt x="1071" y="350"/>
                </a:lnTo>
                <a:lnTo>
                  <a:pt x="1071" y="351"/>
                </a:lnTo>
                <a:lnTo>
                  <a:pt x="1069" y="352"/>
                </a:lnTo>
                <a:lnTo>
                  <a:pt x="1067" y="353"/>
                </a:lnTo>
                <a:lnTo>
                  <a:pt x="1066" y="354"/>
                </a:lnTo>
                <a:lnTo>
                  <a:pt x="1065" y="355"/>
                </a:lnTo>
                <a:lnTo>
                  <a:pt x="1064" y="355"/>
                </a:lnTo>
                <a:lnTo>
                  <a:pt x="1061" y="356"/>
                </a:lnTo>
                <a:lnTo>
                  <a:pt x="1060" y="357"/>
                </a:lnTo>
                <a:lnTo>
                  <a:pt x="1059" y="358"/>
                </a:lnTo>
                <a:lnTo>
                  <a:pt x="1059" y="359"/>
                </a:lnTo>
                <a:lnTo>
                  <a:pt x="1058" y="359"/>
                </a:lnTo>
                <a:lnTo>
                  <a:pt x="1056" y="360"/>
                </a:lnTo>
                <a:lnTo>
                  <a:pt x="1054" y="361"/>
                </a:lnTo>
                <a:lnTo>
                  <a:pt x="1053" y="362"/>
                </a:lnTo>
                <a:lnTo>
                  <a:pt x="1051" y="363"/>
                </a:lnTo>
                <a:lnTo>
                  <a:pt x="1050" y="363"/>
                </a:lnTo>
                <a:lnTo>
                  <a:pt x="1048" y="363"/>
                </a:lnTo>
                <a:lnTo>
                  <a:pt x="1047" y="364"/>
                </a:lnTo>
                <a:lnTo>
                  <a:pt x="1045" y="364"/>
                </a:lnTo>
                <a:lnTo>
                  <a:pt x="1044" y="365"/>
                </a:lnTo>
                <a:lnTo>
                  <a:pt x="1043" y="365"/>
                </a:lnTo>
                <a:lnTo>
                  <a:pt x="1040" y="367"/>
                </a:lnTo>
                <a:lnTo>
                  <a:pt x="1039" y="368"/>
                </a:lnTo>
                <a:lnTo>
                  <a:pt x="1037" y="370"/>
                </a:lnTo>
                <a:lnTo>
                  <a:pt x="1037" y="370"/>
                </a:lnTo>
                <a:lnTo>
                  <a:pt x="1036" y="371"/>
                </a:lnTo>
                <a:lnTo>
                  <a:pt x="1034" y="371"/>
                </a:lnTo>
                <a:lnTo>
                  <a:pt x="1033" y="373"/>
                </a:lnTo>
                <a:lnTo>
                  <a:pt x="1031" y="374"/>
                </a:lnTo>
                <a:lnTo>
                  <a:pt x="1031" y="374"/>
                </a:lnTo>
                <a:lnTo>
                  <a:pt x="1031" y="376"/>
                </a:lnTo>
                <a:lnTo>
                  <a:pt x="1029" y="378"/>
                </a:lnTo>
                <a:lnTo>
                  <a:pt x="1028" y="379"/>
                </a:lnTo>
                <a:lnTo>
                  <a:pt x="1029" y="381"/>
                </a:lnTo>
                <a:lnTo>
                  <a:pt x="1030" y="384"/>
                </a:lnTo>
                <a:lnTo>
                  <a:pt x="1031" y="387"/>
                </a:lnTo>
                <a:lnTo>
                  <a:pt x="1031" y="390"/>
                </a:lnTo>
                <a:lnTo>
                  <a:pt x="1032" y="391"/>
                </a:lnTo>
                <a:lnTo>
                  <a:pt x="1033" y="392"/>
                </a:lnTo>
                <a:lnTo>
                  <a:pt x="1034" y="395"/>
                </a:lnTo>
                <a:lnTo>
                  <a:pt x="1035" y="396"/>
                </a:lnTo>
                <a:lnTo>
                  <a:pt x="1035" y="399"/>
                </a:lnTo>
                <a:lnTo>
                  <a:pt x="1037" y="401"/>
                </a:lnTo>
                <a:lnTo>
                  <a:pt x="1038" y="405"/>
                </a:lnTo>
                <a:lnTo>
                  <a:pt x="1040" y="409"/>
                </a:lnTo>
                <a:lnTo>
                  <a:pt x="1043" y="414"/>
                </a:lnTo>
                <a:lnTo>
                  <a:pt x="1044" y="418"/>
                </a:lnTo>
                <a:lnTo>
                  <a:pt x="1045" y="420"/>
                </a:lnTo>
                <a:lnTo>
                  <a:pt x="1045" y="423"/>
                </a:lnTo>
                <a:lnTo>
                  <a:pt x="1046" y="429"/>
                </a:lnTo>
                <a:lnTo>
                  <a:pt x="1046" y="432"/>
                </a:lnTo>
                <a:lnTo>
                  <a:pt x="1046" y="435"/>
                </a:lnTo>
                <a:lnTo>
                  <a:pt x="1045" y="440"/>
                </a:lnTo>
                <a:lnTo>
                  <a:pt x="1045" y="442"/>
                </a:lnTo>
                <a:lnTo>
                  <a:pt x="1045" y="446"/>
                </a:lnTo>
                <a:lnTo>
                  <a:pt x="1045" y="450"/>
                </a:lnTo>
                <a:lnTo>
                  <a:pt x="1045" y="451"/>
                </a:lnTo>
                <a:lnTo>
                  <a:pt x="1045" y="454"/>
                </a:lnTo>
                <a:lnTo>
                  <a:pt x="1045" y="456"/>
                </a:lnTo>
                <a:lnTo>
                  <a:pt x="1045" y="457"/>
                </a:lnTo>
                <a:lnTo>
                  <a:pt x="1044" y="462"/>
                </a:lnTo>
                <a:lnTo>
                  <a:pt x="1043" y="464"/>
                </a:lnTo>
                <a:lnTo>
                  <a:pt x="1043" y="468"/>
                </a:lnTo>
                <a:lnTo>
                  <a:pt x="1041" y="477"/>
                </a:lnTo>
                <a:lnTo>
                  <a:pt x="1039" y="479"/>
                </a:lnTo>
                <a:lnTo>
                  <a:pt x="1037" y="487"/>
                </a:lnTo>
                <a:lnTo>
                  <a:pt x="1034" y="501"/>
                </a:lnTo>
                <a:lnTo>
                  <a:pt x="1032" y="504"/>
                </a:lnTo>
                <a:lnTo>
                  <a:pt x="1032" y="508"/>
                </a:lnTo>
                <a:lnTo>
                  <a:pt x="1031" y="511"/>
                </a:lnTo>
                <a:lnTo>
                  <a:pt x="1030" y="514"/>
                </a:lnTo>
                <a:lnTo>
                  <a:pt x="1029" y="518"/>
                </a:lnTo>
                <a:lnTo>
                  <a:pt x="1027" y="525"/>
                </a:lnTo>
                <a:lnTo>
                  <a:pt x="1026" y="533"/>
                </a:lnTo>
                <a:lnTo>
                  <a:pt x="1025" y="536"/>
                </a:lnTo>
                <a:lnTo>
                  <a:pt x="1025" y="538"/>
                </a:lnTo>
                <a:lnTo>
                  <a:pt x="1025" y="540"/>
                </a:lnTo>
                <a:lnTo>
                  <a:pt x="1024" y="541"/>
                </a:lnTo>
                <a:lnTo>
                  <a:pt x="1024" y="545"/>
                </a:lnTo>
                <a:lnTo>
                  <a:pt x="1024" y="548"/>
                </a:lnTo>
                <a:lnTo>
                  <a:pt x="1024" y="552"/>
                </a:lnTo>
                <a:lnTo>
                  <a:pt x="1024" y="554"/>
                </a:lnTo>
                <a:lnTo>
                  <a:pt x="1023" y="558"/>
                </a:lnTo>
                <a:lnTo>
                  <a:pt x="1022" y="566"/>
                </a:lnTo>
                <a:lnTo>
                  <a:pt x="1022" y="568"/>
                </a:lnTo>
                <a:lnTo>
                  <a:pt x="1023" y="573"/>
                </a:lnTo>
                <a:lnTo>
                  <a:pt x="1023" y="575"/>
                </a:lnTo>
                <a:lnTo>
                  <a:pt x="1023" y="579"/>
                </a:lnTo>
                <a:lnTo>
                  <a:pt x="1023" y="581"/>
                </a:lnTo>
                <a:lnTo>
                  <a:pt x="1022" y="584"/>
                </a:lnTo>
                <a:lnTo>
                  <a:pt x="1023" y="587"/>
                </a:lnTo>
                <a:lnTo>
                  <a:pt x="1023" y="590"/>
                </a:lnTo>
                <a:lnTo>
                  <a:pt x="1023" y="593"/>
                </a:lnTo>
                <a:lnTo>
                  <a:pt x="1023" y="595"/>
                </a:lnTo>
                <a:lnTo>
                  <a:pt x="1024" y="599"/>
                </a:lnTo>
                <a:lnTo>
                  <a:pt x="1024" y="602"/>
                </a:lnTo>
                <a:lnTo>
                  <a:pt x="1025" y="605"/>
                </a:lnTo>
                <a:lnTo>
                  <a:pt x="1025" y="608"/>
                </a:lnTo>
                <a:lnTo>
                  <a:pt x="1026" y="611"/>
                </a:lnTo>
                <a:lnTo>
                  <a:pt x="1025" y="615"/>
                </a:lnTo>
                <a:lnTo>
                  <a:pt x="1024" y="622"/>
                </a:lnTo>
                <a:lnTo>
                  <a:pt x="1021" y="626"/>
                </a:lnTo>
                <a:lnTo>
                  <a:pt x="1020" y="628"/>
                </a:lnTo>
                <a:lnTo>
                  <a:pt x="1020" y="628"/>
                </a:lnTo>
                <a:lnTo>
                  <a:pt x="1019" y="629"/>
                </a:lnTo>
                <a:lnTo>
                  <a:pt x="1018" y="630"/>
                </a:lnTo>
                <a:lnTo>
                  <a:pt x="1016" y="632"/>
                </a:lnTo>
                <a:lnTo>
                  <a:pt x="1015" y="634"/>
                </a:lnTo>
                <a:lnTo>
                  <a:pt x="1014" y="635"/>
                </a:lnTo>
                <a:lnTo>
                  <a:pt x="1013" y="636"/>
                </a:lnTo>
                <a:lnTo>
                  <a:pt x="1012" y="637"/>
                </a:lnTo>
                <a:lnTo>
                  <a:pt x="1012" y="639"/>
                </a:lnTo>
                <a:lnTo>
                  <a:pt x="1009" y="642"/>
                </a:lnTo>
                <a:lnTo>
                  <a:pt x="1009" y="645"/>
                </a:lnTo>
                <a:lnTo>
                  <a:pt x="1008" y="647"/>
                </a:lnTo>
                <a:lnTo>
                  <a:pt x="1006" y="649"/>
                </a:lnTo>
                <a:lnTo>
                  <a:pt x="1004" y="651"/>
                </a:lnTo>
                <a:lnTo>
                  <a:pt x="1004" y="657"/>
                </a:lnTo>
                <a:lnTo>
                  <a:pt x="1002" y="660"/>
                </a:lnTo>
                <a:lnTo>
                  <a:pt x="1001" y="662"/>
                </a:lnTo>
                <a:lnTo>
                  <a:pt x="1000" y="667"/>
                </a:lnTo>
                <a:lnTo>
                  <a:pt x="999" y="669"/>
                </a:lnTo>
                <a:lnTo>
                  <a:pt x="998" y="673"/>
                </a:lnTo>
                <a:lnTo>
                  <a:pt x="997" y="676"/>
                </a:lnTo>
                <a:lnTo>
                  <a:pt x="996" y="678"/>
                </a:lnTo>
                <a:lnTo>
                  <a:pt x="995" y="680"/>
                </a:lnTo>
                <a:lnTo>
                  <a:pt x="995" y="682"/>
                </a:lnTo>
                <a:lnTo>
                  <a:pt x="994" y="684"/>
                </a:lnTo>
                <a:lnTo>
                  <a:pt x="993" y="685"/>
                </a:lnTo>
                <a:lnTo>
                  <a:pt x="992" y="686"/>
                </a:lnTo>
                <a:lnTo>
                  <a:pt x="992" y="688"/>
                </a:lnTo>
                <a:lnTo>
                  <a:pt x="998" y="688"/>
                </a:lnTo>
                <a:lnTo>
                  <a:pt x="1000" y="688"/>
                </a:lnTo>
                <a:lnTo>
                  <a:pt x="1002" y="688"/>
                </a:lnTo>
                <a:lnTo>
                  <a:pt x="1004" y="688"/>
                </a:lnTo>
                <a:lnTo>
                  <a:pt x="1006" y="688"/>
                </a:lnTo>
                <a:lnTo>
                  <a:pt x="1008" y="687"/>
                </a:lnTo>
                <a:lnTo>
                  <a:pt x="1009" y="688"/>
                </a:lnTo>
                <a:lnTo>
                  <a:pt x="1012" y="687"/>
                </a:lnTo>
                <a:lnTo>
                  <a:pt x="1015" y="686"/>
                </a:lnTo>
                <a:lnTo>
                  <a:pt x="1016" y="686"/>
                </a:lnTo>
                <a:lnTo>
                  <a:pt x="1018" y="686"/>
                </a:lnTo>
                <a:lnTo>
                  <a:pt x="1020" y="686"/>
                </a:lnTo>
                <a:lnTo>
                  <a:pt x="1024" y="686"/>
                </a:lnTo>
                <a:lnTo>
                  <a:pt x="1029" y="689"/>
                </a:lnTo>
                <a:lnTo>
                  <a:pt x="1032" y="691"/>
                </a:lnTo>
                <a:lnTo>
                  <a:pt x="1035" y="695"/>
                </a:lnTo>
                <a:lnTo>
                  <a:pt x="1036" y="695"/>
                </a:lnTo>
                <a:lnTo>
                  <a:pt x="1038" y="699"/>
                </a:lnTo>
                <a:lnTo>
                  <a:pt x="1040" y="701"/>
                </a:lnTo>
                <a:lnTo>
                  <a:pt x="1042" y="702"/>
                </a:lnTo>
                <a:lnTo>
                  <a:pt x="1043" y="704"/>
                </a:lnTo>
                <a:lnTo>
                  <a:pt x="1044" y="706"/>
                </a:lnTo>
                <a:lnTo>
                  <a:pt x="1046" y="712"/>
                </a:lnTo>
                <a:lnTo>
                  <a:pt x="1046" y="714"/>
                </a:lnTo>
                <a:lnTo>
                  <a:pt x="1047" y="717"/>
                </a:lnTo>
                <a:lnTo>
                  <a:pt x="1048" y="719"/>
                </a:lnTo>
                <a:lnTo>
                  <a:pt x="1049" y="723"/>
                </a:lnTo>
                <a:lnTo>
                  <a:pt x="1050" y="725"/>
                </a:lnTo>
                <a:lnTo>
                  <a:pt x="1050" y="727"/>
                </a:lnTo>
                <a:lnTo>
                  <a:pt x="1051" y="728"/>
                </a:lnTo>
                <a:lnTo>
                  <a:pt x="1052" y="732"/>
                </a:lnTo>
                <a:lnTo>
                  <a:pt x="1053" y="734"/>
                </a:lnTo>
                <a:lnTo>
                  <a:pt x="1053" y="735"/>
                </a:lnTo>
                <a:lnTo>
                  <a:pt x="1053" y="738"/>
                </a:lnTo>
                <a:lnTo>
                  <a:pt x="1054" y="739"/>
                </a:lnTo>
                <a:lnTo>
                  <a:pt x="1053" y="742"/>
                </a:lnTo>
                <a:lnTo>
                  <a:pt x="1052" y="744"/>
                </a:lnTo>
                <a:lnTo>
                  <a:pt x="1050" y="745"/>
                </a:lnTo>
                <a:lnTo>
                  <a:pt x="1049" y="747"/>
                </a:lnTo>
                <a:lnTo>
                  <a:pt x="1048" y="748"/>
                </a:lnTo>
                <a:lnTo>
                  <a:pt x="1047" y="750"/>
                </a:lnTo>
                <a:lnTo>
                  <a:pt x="1045" y="751"/>
                </a:lnTo>
                <a:lnTo>
                  <a:pt x="1041" y="755"/>
                </a:lnTo>
                <a:lnTo>
                  <a:pt x="1039" y="756"/>
                </a:lnTo>
                <a:lnTo>
                  <a:pt x="1037" y="757"/>
                </a:lnTo>
                <a:lnTo>
                  <a:pt x="1036" y="758"/>
                </a:lnTo>
                <a:lnTo>
                  <a:pt x="1034" y="760"/>
                </a:lnTo>
                <a:lnTo>
                  <a:pt x="1032" y="761"/>
                </a:lnTo>
                <a:lnTo>
                  <a:pt x="1031" y="761"/>
                </a:lnTo>
                <a:lnTo>
                  <a:pt x="1029" y="763"/>
                </a:lnTo>
                <a:lnTo>
                  <a:pt x="1028" y="764"/>
                </a:lnTo>
                <a:lnTo>
                  <a:pt x="1026" y="765"/>
                </a:lnTo>
                <a:lnTo>
                  <a:pt x="1025" y="767"/>
                </a:lnTo>
                <a:lnTo>
                  <a:pt x="1024" y="768"/>
                </a:lnTo>
                <a:lnTo>
                  <a:pt x="1022" y="769"/>
                </a:lnTo>
                <a:lnTo>
                  <a:pt x="1021" y="770"/>
                </a:lnTo>
                <a:lnTo>
                  <a:pt x="1019" y="772"/>
                </a:lnTo>
                <a:lnTo>
                  <a:pt x="1018" y="773"/>
                </a:lnTo>
                <a:lnTo>
                  <a:pt x="1017" y="774"/>
                </a:lnTo>
                <a:lnTo>
                  <a:pt x="1015" y="776"/>
                </a:lnTo>
                <a:lnTo>
                  <a:pt x="1013" y="778"/>
                </a:lnTo>
                <a:lnTo>
                  <a:pt x="1012" y="779"/>
                </a:lnTo>
                <a:lnTo>
                  <a:pt x="1011" y="780"/>
                </a:lnTo>
                <a:lnTo>
                  <a:pt x="1010" y="782"/>
                </a:lnTo>
                <a:lnTo>
                  <a:pt x="1009" y="783"/>
                </a:lnTo>
                <a:lnTo>
                  <a:pt x="1009" y="785"/>
                </a:lnTo>
                <a:lnTo>
                  <a:pt x="1008" y="788"/>
                </a:lnTo>
                <a:lnTo>
                  <a:pt x="1006" y="792"/>
                </a:lnTo>
                <a:lnTo>
                  <a:pt x="1005" y="795"/>
                </a:lnTo>
                <a:lnTo>
                  <a:pt x="1004" y="796"/>
                </a:lnTo>
                <a:lnTo>
                  <a:pt x="1004" y="798"/>
                </a:lnTo>
                <a:lnTo>
                  <a:pt x="1004" y="800"/>
                </a:lnTo>
                <a:lnTo>
                  <a:pt x="1004" y="803"/>
                </a:lnTo>
                <a:lnTo>
                  <a:pt x="1004" y="806"/>
                </a:lnTo>
                <a:lnTo>
                  <a:pt x="1004" y="808"/>
                </a:lnTo>
                <a:lnTo>
                  <a:pt x="1004" y="810"/>
                </a:lnTo>
                <a:lnTo>
                  <a:pt x="1003" y="812"/>
                </a:lnTo>
                <a:lnTo>
                  <a:pt x="1001" y="814"/>
                </a:lnTo>
                <a:lnTo>
                  <a:pt x="1000" y="815"/>
                </a:lnTo>
                <a:lnTo>
                  <a:pt x="999" y="816"/>
                </a:lnTo>
                <a:lnTo>
                  <a:pt x="998" y="817"/>
                </a:lnTo>
                <a:lnTo>
                  <a:pt x="998" y="817"/>
                </a:lnTo>
                <a:lnTo>
                  <a:pt x="996" y="818"/>
                </a:lnTo>
                <a:lnTo>
                  <a:pt x="993" y="820"/>
                </a:lnTo>
                <a:lnTo>
                  <a:pt x="992" y="821"/>
                </a:lnTo>
                <a:lnTo>
                  <a:pt x="990" y="822"/>
                </a:lnTo>
                <a:lnTo>
                  <a:pt x="989" y="822"/>
                </a:lnTo>
                <a:lnTo>
                  <a:pt x="987" y="824"/>
                </a:lnTo>
                <a:lnTo>
                  <a:pt x="984" y="825"/>
                </a:lnTo>
                <a:lnTo>
                  <a:pt x="982" y="826"/>
                </a:lnTo>
                <a:lnTo>
                  <a:pt x="981" y="827"/>
                </a:lnTo>
                <a:lnTo>
                  <a:pt x="979" y="828"/>
                </a:lnTo>
                <a:lnTo>
                  <a:pt x="976" y="829"/>
                </a:lnTo>
                <a:lnTo>
                  <a:pt x="974" y="831"/>
                </a:lnTo>
                <a:lnTo>
                  <a:pt x="972" y="831"/>
                </a:lnTo>
                <a:lnTo>
                  <a:pt x="970" y="833"/>
                </a:lnTo>
                <a:lnTo>
                  <a:pt x="969" y="834"/>
                </a:lnTo>
                <a:lnTo>
                  <a:pt x="967" y="835"/>
                </a:lnTo>
                <a:lnTo>
                  <a:pt x="966" y="838"/>
                </a:lnTo>
                <a:lnTo>
                  <a:pt x="966" y="841"/>
                </a:lnTo>
                <a:lnTo>
                  <a:pt x="966" y="845"/>
                </a:lnTo>
                <a:lnTo>
                  <a:pt x="968" y="848"/>
                </a:lnTo>
                <a:lnTo>
                  <a:pt x="968" y="850"/>
                </a:lnTo>
                <a:lnTo>
                  <a:pt x="969" y="853"/>
                </a:lnTo>
                <a:lnTo>
                  <a:pt x="970" y="855"/>
                </a:lnTo>
                <a:lnTo>
                  <a:pt x="970" y="856"/>
                </a:lnTo>
                <a:lnTo>
                  <a:pt x="970" y="857"/>
                </a:lnTo>
                <a:lnTo>
                  <a:pt x="970" y="859"/>
                </a:lnTo>
                <a:lnTo>
                  <a:pt x="971" y="861"/>
                </a:lnTo>
                <a:lnTo>
                  <a:pt x="971" y="864"/>
                </a:lnTo>
                <a:lnTo>
                  <a:pt x="971" y="866"/>
                </a:lnTo>
                <a:lnTo>
                  <a:pt x="971" y="868"/>
                </a:lnTo>
                <a:lnTo>
                  <a:pt x="971" y="870"/>
                </a:lnTo>
                <a:lnTo>
                  <a:pt x="971" y="873"/>
                </a:lnTo>
                <a:lnTo>
                  <a:pt x="972" y="876"/>
                </a:lnTo>
                <a:lnTo>
                  <a:pt x="974" y="880"/>
                </a:lnTo>
                <a:lnTo>
                  <a:pt x="976" y="879"/>
                </a:lnTo>
                <a:lnTo>
                  <a:pt x="977" y="881"/>
                </a:lnTo>
                <a:lnTo>
                  <a:pt x="979" y="883"/>
                </a:lnTo>
                <a:lnTo>
                  <a:pt x="979" y="886"/>
                </a:lnTo>
                <a:lnTo>
                  <a:pt x="979" y="888"/>
                </a:lnTo>
                <a:lnTo>
                  <a:pt x="979" y="889"/>
                </a:lnTo>
                <a:lnTo>
                  <a:pt x="980" y="892"/>
                </a:lnTo>
                <a:lnTo>
                  <a:pt x="980" y="894"/>
                </a:lnTo>
                <a:lnTo>
                  <a:pt x="981" y="896"/>
                </a:lnTo>
                <a:lnTo>
                  <a:pt x="981" y="898"/>
                </a:lnTo>
                <a:lnTo>
                  <a:pt x="983" y="900"/>
                </a:lnTo>
                <a:lnTo>
                  <a:pt x="985" y="902"/>
                </a:lnTo>
                <a:lnTo>
                  <a:pt x="985" y="904"/>
                </a:lnTo>
                <a:lnTo>
                  <a:pt x="984" y="905"/>
                </a:lnTo>
                <a:lnTo>
                  <a:pt x="983" y="906"/>
                </a:lnTo>
                <a:lnTo>
                  <a:pt x="982" y="908"/>
                </a:lnTo>
                <a:lnTo>
                  <a:pt x="981" y="910"/>
                </a:lnTo>
                <a:lnTo>
                  <a:pt x="976" y="911"/>
                </a:lnTo>
                <a:lnTo>
                  <a:pt x="975" y="912"/>
                </a:lnTo>
                <a:lnTo>
                  <a:pt x="972" y="912"/>
                </a:lnTo>
                <a:lnTo>
                  <a:pt x="970" y="913"/>
                </a:lnTo>
                <a:lnTo>
                  <a:pt x="968" y="914"/>
                </a:lnTo>
                <a:lnTo>
                  <a:pt x="965" y="914"/>
                </a:lnTo>
                <a:lnTo>
                  <a:pt x="963" y="914"/>
                </a:lnTo>
                <a:lnTo>
                  <a:pt x="961" y="914"/>
                </a:lnTo>
                <a:lnTo>
                  <a:pt x="959" y="914"/>
                </a:lnTo>
                <a:lnTo>
                  <a:pt x="956" y="913"/>
                </a:lnTo>
                <a:lnTo>
                  <a:pt x="953" y="911"/>
                </a:lnTo>
                <a:lnTo>
                  <a:pt x="952" y="911"/>
                </a:lnTo>
                <a:lnTo>
                  <a:pt x="949" y="910"/>
                </a:lnTo>
                <a:lnTo>
                  <a:pt x="948" y="910"/>
                </a:lnTo>
                <a:lnTo>
                  <a:pt x="945" y="909"/>
                </a:lnTo>
                <a:lnTo>
                  <a:pt x="942" y="909"/>
                </a:lnTo>
                <a:lnTo>
                  <a:pt x="941" y="909"/>
                </a:lnTo>
                <a:lnTo>
                  <a:pt x="937" y="910"/>
                </a:lnTo>
                <a:lnTo>
                  <a:pt x="935" y="911"/>
                </a:lnTo>
                <a:lnTo>
                  <a:pt x="934" y="913"/>
                </a:lnTo>
                <a:lnTo>
                  <a:pt x="932" y="916"/>
                </a:lnTo>
                <a:lnTo>
                  <a:pt x="931" y="917"/>
                </a:lnTo>
                <a:lnTo>
                  <a:pt x="930" y="920"/>
                </a:lnTo>
                <a:lnTo>
                  <a:pt x="930" y="921"/>
                </a:lnTo>
                <a:lnTo>
                  <a:pt x="928" y="922"/>
                </a:lnTo>
                <a:lnTo>
                  <a:pt x="927" y="924"/>
                </a:lnTo>
                <a:lnTo>
                  <a:pt x="923" y="928"/>
                </a:lnTo>
                <a:lnTo>
                  <a:pt x="921" y="930"/>
                </a:lnTo>
                <a:lnTo>
                  <a:pt x="919" y="933"/>
                </a:lnTo>
                <a:lnTo>
                  <a:pt x="917" y="935"/>
                </a:lnTo>
                <a:lnTo>
                  <a:pt x="914" y="937"/>
                </a:lnTo>
                <a:lnTo>
                  <a:pt x="913" y="939"/>
                </a:lnTo>
                <a:lnTo>
                  <a:pt x="909" y="941"/>
                </a:lnTo>
                <a:lnTo>
                  <a:pt x="906" y="944"/>
                </a:lnTo>
                <a:lnTo>
                  <a:pt x="902" y="947"/>
                </a:lnTo>
                <a:lnTo>
                  <a:pt x="900" y="948"/>
                </a:lnTo>
                <a:lnTo>
                  <a:pt x="899" y="948"/>
                </a:lnTo>
                <a:lnTo>
                  <a:pt x="897" y="949"/>
                </a:lnTo>
                <a:lnTo>
                  <a:pt x="895" y="949"/>
                </a:lnTo>
                <a:lnTo>
                  <a:pt x="893" y="950"/>
                </a:lnTo>
                <a:lnTo>
                  <a:pt x="892" y="950"/>
                </a:lnTo>
                <a:lnTo>
                  <a:pt x="889" y="951"/>
                </a:lnTo>
                <a:lnTo>
                  <a:pt x="887" y="951"/>
                </a:lnTo>
                <a:lnTo>
                  <a:pt x="886" y="951"/>
                </a:lnTo>
                <a:lnTo>
                  <a:pt x="883" y="952"/>
                </a:lnTo>
                <a:lnTo>
                  <a:pt x="881" y="952"/>
                </a:lnTo>
                <a:lnTo>
                  <a:pt x="879" y="953"/>
                </a:lnTo>
                <a:lnTo>
                  <a:pt x="875" y="955"/>
                </a:lnTo>
                <a:lnTo>
                  <a:pt x="874" y="955"/>
                </a:lnTo>
                <a:lnTo>
                  <a:pt x="871" y="956"/>
                </a:lnTo>
                <a:lnTo>
                  <a:pt x="869" y="957"/>
                </a:lnTo>
                <a:lnTo>
                  <a:pt x="867" y="957"/>
                </a:lnTo>
                <a:lnTo>
                  <a:pt x="864" y="957"/>
                </a:lnTo>
                <a:lnTo>
                  <a:pt x="862" y="958"/>
                </a:lnTo>
                <a:lnTo>
                  <a:pt x="859" y="959"/>
                </a:lnTo>
                <a:lnTo>
                  <a:pt x="857" y="959"/>
                </a:lnTo>
                <a:lnTo>
                  <a:pt x="854" y="961"/>
                </a:lnTo>
                <a:lnTo>
                  <a:pt x="852" y="961"/>
                </a:lnTo>
                <a:lnTo>
                  <a:pt x="849" y="962"/>
                </a:lnTo>
                <a:lnTo>
                  <a:pt x="847" y="963"/>
                </a:lnTo>
                <a:lnTo>
                  <a:pt x="844" y="964"/>
                </a:lnTo>
                <a:lnTo>
                  <a:pt x="841" y="965"/>
                </a:lnTo>
                <a:lnTo>
                  <a:pt x="837" y="966"/>
                </a:lnTo>
                <a:lnTo>
                  <a:pt x="832" y="968"/>
                </a:lnTo>
                <a:lnTo>
                  <a:pt x="830" y="968"/>
                </a:lnTo>
                <a:lnTo>
                  <a:pt x="828" y="969"/>
                </a:lnTo>
                <a:lnTo>
                  <a:pt x="826" y="970"/>
                </a:lnTo>
                <a:lnTo>
                  <a:pt x="825" y="970"/>
                </a:lnTo>
                <a:lnTo>
                  <a:pt x="823" y="971"/>
                </a:lnTo>
                <a:lnTo>
                  <a:pt x="819" y="972"/>
                </a:lnTo>
                <a:lnTo>
                  <a:pt x="815" y="974"/>
                </a:lnTo>
                <a:lnTo>
                  <a:pt x="811" y="975"/>
                </a:lnTo>
                <a:lnTo>
                  <a:pt x="808" y="977"/>
                </a:lnTo>
                <a:lnTo>
                  <a:pt x="807" y="978"/>
                </a:lnTo>
                <a:lnTo>
                  <a:pt x="804" y="978"/>
                </a:lnTo>
                <a:lnTo>
                  <a:pt x="802" y="978"/>
                </a:lnTo>
                <a:lnTo>
                  <a:pt x="801" y="978"/>
                </a:lnTo>
                <a:lnTo>
                  <a:pt x="796" y="979"/>
                </a:lnTo>
                <a:lnTo>
                  <a:pt x="788" y="982"/>
                </a:lnTo>
                <a:lnTo>
                  <a:pt x="786" y="983"/>
                </a:lnTo>
                <a:lnTo>
                  <a:pt x="786" y="983"/>
                </a:lnTo>
                <a:lnTo>
                  <a:pt x="783" y="984"/>
                </a:lnTo>
                <a:lnTo>
                  <a:pt x="780" y="986"/>
                </a:lnTo>
                <a:lnTo>
                  <a:pt x="779" y="989"/>
                </a:lnTo>
                <a:lnTo>
                  <a:pt x="780" y="991"/>
                </a:lnTo>
                <a:lnTo>
                  <a:pt x="783" y="993"/>
                </a:lnTo>
                <a:lnTo>
                  <a:pt x="785" y="994"/>
                </a:lnTo>
                <a:lnTo>
                  <a:pt x="786" y="994"/>
                </a:lnTo>
                <a:lnTo>
                  <a:pt x="787" y="996"/>
                </a:lnTo>
                <a:lnTo>
                  <a:pt x="787" y="1000"/>
                </a:lnTo>
                <a:lnTo>
                  <a:pt x="790" y="1001"/>
                </a:lnTo>
                <a:lnTo>
                  <a:pt x="792" y="1001"/>
                </a:lnTo>
                <a:lnTo>
                  <a:pt x="794" y="1001"/>
                </a:lnTo>
                <a:lnTo>
                  <a:pt x="796" y="1000"/>
                </a:lnTo>
                <a:lnTo>
                  <a:pt x="799" y="1000"/>
                </a:lnTo>
                <a:lnTo>
                  <a:pt x="802" y="1000"/>
                </a:lnTo>
                <a:lnTo>
                  <a:pt x="803" y="999"/>
                </a:lnTo>
                <a:lnTo>
                  <a:pt x="805" y="1000"/>
                </a:lnTo>
                <a:lnTo>
                  <a:pt x="807" y="1000"/>
                </a:lnTo>
                <a:lnTo>
                  <a:pt x="809" y="1003"/>
                </a:lnTo>
                <a:lnTo>
                  <a:pt x="811" y="1005"/>
                </a:lnTo>
                <a:lnTo>
                  <a:pt x="814" y="1008"/>
                </a:lnTo>
                <a:lnTo>
                  <a:pt x="815" y="1008"/>
                </a:lnTo>
                <a:lnTo>
                  <a:pt x="818" y="1010"/>
                </a:lnTo>
                <a:lnTo>
                  <a:pt x="819" y="1010"/>
                </a:lnTo>
                <a:lnTo>
                  <a:pt x="821" y="1010"/>
                </a:lnTo>
                <a:lnTo>
                  <a:pt x="823" y="1011"/>
                </a:lnTo>
                <a:lnTo>
                  <a:pt x="824" y="1013"/>
                </a:lnTo>
                <a:lnTo>
                  <a:pt x="825" y="1016"/>
                </a:lnTo>
                <a:lnTo>
                  <a:pt x="824" y="1017"/>
                </a:lnTo>
                <a:lnTo>
                  <a:pt x="824" y="1019"/>
                </a:lnTo>
                <a:lnTo>
                  <a:pt x="823" y="1022"/>
                </a:lnTo>
                <a:lnTo>
                  <a:pt x="822" y="1023"/>
                </a:lnTo>
                <a:lnTo>
                  <a:pt x="820" y="1026"/>
                </a:lnTo>
                <a:lnTo>
                  <a:pt x="819" y="1028"/>
                </a:lnTo>
                <a:lnTo>
                  <a:pt x="818" y="1029"/>
                </a:lnTo>
                <a:lnTo>
                  <a:pt x="818" y="1031"/>
                </a:lnTo>
                <a:lnTo>
                  <a:pt x="817" y="1034"/>
                </a:lnTo>
                <a:lnTo>
                  <a:pt x="819" y="1034"/>
                </a:lnTo>
                <a:lnTo>
                  <a:pt x="820" y="1037"/>
                </a:lnTo>
                <a:lnTo>
                  <a:pt x="822" y="1038"/>
                </a:lnTo>
                <a:lnTo>
                  <a:pt x="825" y="1041"/>
                </a:lnTo>
                <a:lnTo>
                  <a:pt x="827" y="1042"/>
                </a:lnTo>
                <a:lnTo>
                  <a:pt x="829" y="1043"/>
                </a:lnTo>
                <a:lnTo>
                  <a:pt x="830" y="1044"/>
                </a:lnTo>
                <a:lnTo>
                  <a:pt x="831" y="1046"/>
                </a:lnTo>
                <a:lnTo>
                  <a:pt x="831" y="1048"/>
                </a:lnTo>
                <a:lnTo>
                  <a:pt x="832" y="1050"/>
                </a:lnTo>
                <a:lnTo>
                  <a:pt x="835" y="1053"/>
                </a:lnTo>
                <a:lnTo>
                  <a:pt x="836" y="1055"/>
                </a:lnTo>
                <a:lnTo>
                  <a:pt x="836" y="1059"/>
                </a:lnTo>
                <a:lnTo>
                  <a:pt x="836" y="1060"/>
                </a:lnTo>
                <a:lnTo>
                  <a:pt x="835" y="1061"/>
                </a:lnTo>
                <a:lnTo>
                  <a:pt x="834" y="1062"/>
                </a:lnTo>
                <a:lnTo>
                  <a:pt x="832" y="1063"/>
                </a:lnTo>
                <a:lnTo>
                  <a:pt x="830" y="1064"/>
                </a:lnTo>
                <a:lnTo>
                  <a:pt x="828" y="1064"/>
                </a:lnTo>
                <a:lnTo>
                  <a:pt x="825" y="1066"/>
                </a:lnTo>
                <a:lnTo>
                  <a:pt x="821" y="1070"/>
                </a:lnTo>
                <a:lnTo>
                  <a:pt x="819" y="1072"/>
                </a:lnTo>
                <a:lnTo>
                  <a:pt x="818" y="1073"/>
                </a:lnTo>
                <a:lnTo>
                  <a:pt x="817" y="1074"/>
                </a:lnTo>
                <a:lnTo>
                  <a:pt x="815" y="1076"/>
                </a:lnTo>
                <a:lnTo>
                  <a:pt x="814" y="1077"/>
                </a:lnTo>
                <a:lnTo>
                  <a:pt x="813" y="1077"/>
                </a:lnTo>
                <a:lnTo>
                  <a:pt x="810" y="1079"/>
                </a:lnTo>
                <a:lnTo>
                  <a:pt x="808" y="1080"/>
                </a:lnTo>
                <a:lnTo>
                  <a:pt x="804" y="1082"/>
                </a:lnTo>
                <a:lnTo>
                  <a:pt x="803" y="1083"/>
                </a:lnTo>
                <a:lnTo>
                  <a:pt x="801" y="1083"/>
                </a:lnTo>
                <a:lnTo>
                  <a:pt x="799" y="1083"/>
                </a:lnTo>
                <a:lnTo>
                  <a:pt x="797" y="1083"/>
                </a:lnTo>
                <a:lnTo>
                  <a:pt x="796" y="1084"/>
                </a:lnTo>
                <a:lnTo>
                  <a:pt x="794" y="1084"/>
                </a:lnTo>
                <a:lnTo>
                  <a:pt x="791" y="1085"/>
                </a:lnTo>
                <a:lnTo>
                  <a:pt x="791" y="1086"/>
                </a:lnTo>
                <a:lnTo>
                  <a:pt x="789" y="1086"/>
                </a:lnTo>
                <a:lnTo>
                  <a:pt x="787" y="1086"/>
                </a:lnTo>
                <a:lnTo>
                  <a:pt x="786" y="1087"/>
                </a:lnTo>
                <a:lnTo>
                  <a:pt x="783" y="1087"/>
                </a:lnTo>
                <a:lnTo>
                  <a:pt x="781" y="1087"/>
                </a:lnTo>
                <a:lnTo>
                  <a:pt x="780" y="1088"/>
                </a:lnTo>
                <a:lnTo>
                  <a:pt x="775" y="1088"/>
                </a:lnTo>
                <a:lnTo>
                  <a:pt x="770" y="1089"/>
                </a:lnTo>
                <a:lnTo>
                  <a:pt x="767" y="1091"/>
                </a:lnTo>
                <a:lnTo>
                  <a:pt x="763" y="1093"/>
                </a:lnTo>
                <a:lnTo>
                  <a:pt x="759" y="1094"/>
                </a:lnTo>
                <a:lnTo>
                  <a:pt x="754" y="1094"/>
                </a:lnTo>
                <a:lnTo>
                  <a:pt x="751" y="1095"/>
                </a:lnTo>
                <a:lnTo>
                  <a:pt x="750" y="1096"/>
                </a:lnTo>
                <a:lnTo>
                  <a:pt x="748" y="1097"/>
                </a:lnTo>
                <a:lnTo>
                  <a:pt x="745" y="1099"/>
                </a:lnTo>
                <a:lnTo>
                  <a:pt x="743" y="1102"/>
                </a:lnTo>
                <a:lnTo>
                  <a:pt x="741" y="1103"/>
                </a:lnTo>
                <a:lnTo>
                  <a:pt x="739" y="1103"/>
                </a:lnTo>
                <a:lnTo>
                  <a:pt x="737" y="1102"/>
                </a:lnTo>
                <a:lnTo>
                  <a:pt x="736" y="1099"/>
                </a:lnTo>
                <a:lnTo>
                  <a:pt x="735" y="1096"/>
                </a:lnTo>
                <a:lnTo>
                  <a:pt x="735" y="1093"/>
                </a:lnTo>
                <a:lnTo>
                  <a:pt x="735" y="1090"/>
                </a:lnTo>
                <a:lnTo>
                  <a:pt x="735" y="1089"/>
                </a:lnTo>
                <a:lnTo>
                  <a:pt x="735" y="1088"/>
                </a:lnTo>
                <a:lnTo>
                  <a:pt x="736" y="1086"/>
                </a:lnTo>
                <a:lnTo>
                  <a:pt x="737" y="1083"/>
                </a:lnTo>
                <a:lnTo>
                  <a:pt x="737" y="1082"/>
                </a:lnTo>
                <a:lnTo>
                  <a:pt x="738" y="1080"/>
                </a:lnTo>
                <a:lnTo>
                  <a:pt x="738" y="1078"/>
                </a:lnTo>
                <a:lnTo>
                  <a:pt x="739" y="1075"/>
                </a:lnTo>
                <a:lnTo>
                  <a:pt x="740" y="1067"/>
                </a:lnTo>
                <a:lnTo>
                  <a:pt x="740" y="1066"/>
                </a:lnTo>
                <a:lnTo>
                  <a:pt x="739" y="1065"/>
                </a:lnTo>
                <a:lnTo>
                  <a:pt x="737" y="1058"/>
                </a:lnTo>
                <a:lnTo>
                  <a:pt x="736" y="1054"/>
                </a:lnTo>
                <a:lnTo>
                  <a:pt x="736" y="1050"/>
                </a:lnTo>
                <a:lnTo>
                  <a:pt x="737" y="1044"/>
                </a:lnTo>
                <a:lnTo>
                  <a:pt x="737" y="1038"/>
                </a:lnTo>
                <a:lnTo>
                  <a:pt x="738" y="1036"/>
                </a:lnTo>
                <a:lnTo>
                  <a:pt x="738" y="1033"/>
                </a:lnTo>
                <a:lnTo>
                  <a:pt x="739" y="1032"/>
                </a:lnTo>
                <a:lnTo>
                  <a:pt x="741" y="1029"/>
                </a:lnTo>
                <a:lnTo>
                  <a:pt x="741" y="1022"/>
                </a:lnTo>
                <a:lnTo>
                  <a:pt x="741" y="1021"/>
                </a:lnTo>
                <a:lnTo>
                  <a:pt x="741" y="1019"/>
                </a:lnTo>
                <a:lnTo>
                  <a:pt x="741" y="1018"/>
                </a:lnTo>
                <a:lnTo>
                  <a:pt x="741" y="1016"/>
                </a:lnTo>
                <a:lnTo>
                  <a:pt x="742" y="1012"/>
                </a:lnTo>
                <a:lnTo>
                  <a:pt x="743" y="1011"/>
                </a:lnTo>
                <a:lnTo>
                  <a:pt x="743" y="1010"/>
                </a:lnTo>
                <a:lnTo>
                  <a:pt x="744" y="1007"/>
                </a:lnTo>
                <a:lnTo>
                  <a:pt x="744" y="1006"/>
                </a:lnTo>
                <a:lnTo>
                  <a:pt x="745" y="1003"/>
                </a:lnTo>
                <a:lnTo>
                  <a:pt x="745" y="1001"/>
                </a:lnTo>
                <a:lnTo>
                  <a:pt x="744" y="1000"/>
                </a:lnTo>
                <a:lnTo>
                  <a:pt x="746" y="997"/>
                </a:lnTo>
                <a:lnTo>
                  <a:pt x="746" y="993"/>
                </a:lnTo>
                <a:lnTo>
                  <a:pt x="745" y="988"/>
                </a:lnTo>
                <a:lnTo>
                  <a:pt x="744" y="986"/>
                </a:lnTo>
                <a:lnTo>
                  <a:pt x="743" y="984"/>
                </a:lnTo>
                <a:lnTo>
                  <a:pt x="741" y="983"/>
                </a:lnTo>
                <a:lnTo>
                  <a:pt x="741" y="981"/>
                </a:lnTo>
                <a:lnTo>
                  <a:pt x="741" y="980"/>
                </a:lnTo>
                <a:lnTo>
                  <a:pt x="741" y="978"/>
                </a:lnTo>
                <a:lnTo>
                  <a:pt x="741" y="977"/>
                </a:lnTo>
                <a:lnTo>
                  <a:pt x="742" y="976"/>
                </a:lnTo>
                <a:lnTo>
                  <a:pt x="742" y="974"/>
                </a:lnTo>
                <a:lnTo>
                  <a:pt x="743" y="972"/>
                </a:lnTo>
                <a:lnTo>
                  <a:pt x="743" y="966"/>
                </a:lnTo>
                <a:lnTo>
                  <a:pt x="743" y="964"/>
                </a:lnTo>
                <a:lnTo>
                  <a:pt x="743" y="961"/>
                </a:lnTo>
                <a:lnTo>
                  <a:pt x="742" y="961"/>
                </a:lnTo>
                <a:lnTo>
                  <a:pt x="742" y="960"/>
                </a:lnTo>
                <a:lnTo>
                  <a:pt x="741" y="958"/>
                </a:lnTo>
                <a:lnTo>
                  <a:pt x="741" y="956"/>
                </a:lnTo>
                <a:lnTo>
                  <a:pt x="739" y="952"/>
                </a:lnTo>
                <a:lnTo>
                  <a:pt x="738" y="951"/>
                </a:lnTo>
                <a:lnTo>
                  <a:pt x="737" y="949"/>
                </a:lnTo>
                <a:lnTo>
                  <a:pt x="735" y="946"/>
                </a:lnTo>
                <a:lnTo>
                  <a:pt x="734" y="944"/>
                </a:lnTo>
                <a:lnTo>
                  <a:pt x="732" y="942"/>
                </a:lnTo>
                <a:lnTo>
                  <a:pt x="729" y="938"/>
                </a:lnTo>
                <a:lnTo>
                  <a:pt x="726" y="936"/>
                </a:lnTo>
                <a:lnTo>
                  <a:pt x="724" y="933"/>
                </a:lnTo>
                <a:lnTo>
                  <a:pt x="721" y="928"/>
                </a:lnTo>
                <a:lnTo>
                  <a:pt x="719" y="926"/>
                </a:lnTo>
                <a:lnTo>
                  <a:pt x="713" y="920"/>
                </a:lnTo>
                <a:lnTo>
                  <a:pt x="712" y="917"/>
                </a:lnTo>
                <a:lnTo>
                  <a:pt x="710" y="916"/>
                </a:lnTo>
                <a:lnTo>
                  <a:pt x="708" y="914"/>
                </a:lnTo>
                <a:lnTo>
                  <a:pt x="707" y="913"/>
                </a:lnTo>
                <a:lnTo>
                  <a:pt x="705" y="912"/>
                </a:lnTo>
                <a:lnTo>
                  <a:pt x="702" y="910"/>
                </a:lnTo>
                <a:lnTo>
                  <a:pt x="702" y="909"/>
                </a:lnTo>
                <a:lnTo>
                  <a:pt x="701" y="908"/>
                </a:lnTo>
                <a:lnTo>
                  <a:pt x="700" y="906"/>
                </a:lnTo>
                <a:lnTo>
                  <a:pt x="698" y="906"/>
                </a:lnTo>
                <a:lnTo>
                  <a:pt x="697" y="904"/>
                </a:lnTo>
                <a:lnTo>
                  <a:pt x="696" y="903"/>
                </a:lnTo>
                <a:lnTo>
                  <a:pt x="694" y="901"/>
                </a:lnTo>
                <a:lnTo>
                  <a:pt x="692" y="900"/>
                </a:lnTo>
                <a:lnTo>
                  <a:pt x="691" y="900"/>
                </a:lnTo>
                <a:lnTo>
                  <a:pt x="691" y="898"/>
                </a:lnTo>
                <a:lnTo>
                  <a:pt x="690" y="897"/>
                </a:lnTo>
                <a:lnTo>
                  <a:pt x="688" y="896"/>
                </a:lnTo>
                <a:lnTo>
                  <a:pt x="687" y="895"/>
                </a:lnTo>
                <a:lnTo>
                  <a:pt x="686" y="894"/>
                </a:lnTo>
                <a:lnTo>
                  <a:pt x="685" y="894"/>
                </a:lnTo>
                <a:lnTo>
                  <a:pt x="685" y="892"/>
                </a:lnTo>
                <a:lnTo>
                  <a:pt x="684" y="891"/>
                </a:lnTo>
                <a:lnTo>
                  <a:pt x="683" y="889"/>
                </a:lnTo>
                <a:lnTo>
                  <a:pt x="682" y="889"/>
                </a:lnTo>
                <a:lnTo>
                  <a:pt x="681" y="888"/>
                </a:lnTo>
                <a:lnTo>
                  <a:pt x="680" y="887"/>
                </a:lnTo>
                <a:lnTo>
                  <a:pt x="679" y="885"/>
                </a:lnTo>
                <a:lnTo>
                  <a:pt x="678" y="884"/>
                </a:lnTo>
                <a:lnTo>
                  <a:pt x="678" y="883"/>
                </a:lnTo>
                <a:lnTo>
                  <a:pt x="677" y="882"/>
                </a:lnTo>
                <a:lnTo>
                  <a:pt x="677" y="881"/>
                </a:lnTo>
                <a:lnTo>
                  <a:pt x="676" y="879"/>
                </a:lnTo>
                <a:lnTo>
                  <a:pt x="675" y="878"/>
                </a:lnTo>
                <a:lnTo>
                  <a:pt x="674" y="877"/>
                </a:lnTo>
                <a:lnTo>
                  <a:pt x="674" y="876"/>
                </a:lnTo>
                <a:lnTo>
                  <a:pt x="673" y="873"/>
                </a:lnTo>
                <a:lnTo>
                  <a:pt x="672" y="871"/>
                </a:lnTo>
                <a:lnTo>
                  <a:pt x="671" y="870"/>
                </a:lnTo>
                <a:lnTo>
                  <a:pt x="670" y="868"/>
                </a:lnTo>
                <a:lnTo>
                  <a:pt x="669" y="867"/>
                </a:lnTo>
                <a:lnTo>
                  <a:pt x="669" y="867"/>
                </a:lnTo>
                <a:lnTo>
                  <a:pt x="668" y="864"/>
                </a:lnTo>
                <a:lnTo>
                  <a:pt x="668" y="863"/>
                </a:lnTo>
                <a:lnTo>
                  <a:pt x="668" y="861"/>
                </a:lnTo>
                <a:lnTo>
                  <a:pt x="667" y="860"/>
                </a:lnTo>
                <a:lnTo>
                  <a:pt x="666" y="859"/>
                </a:lnTo>
                <a:lnTo>
                  <a:pt x="665" y="858"/>
                </a:lnTo>
                <a:lnTo>
                  <a:pt x="664" y="856"/>
                </a:lnTo>
                <a:lnTo>
                  <a:pt x="663" y="855"/>
                </a:lnTo>
                <a:lnTo>
                  <a:pt x="663" y="854"/>
                </a:lnTo>
                <a:lnTo>
                  <a:pt x="663" y="852"/>
                </a:lnTo>
                <a:lnTo>
                  <a:pt x="663" y="851"/>
                </a:lnTo>
                <a:lnTo>
                  <a:pt x="662" y="850"/>
                </a:lnTo>
                <a:lnTo>
                  <a:pt x="661" y="848"/>
                </a:lnTo>
                <a:lnTo>
                  <a:pt x="661" y="847"/>
                </a:lnTo>
                <a:lnTo>
                  <a:pt x="660" y="845"/>
                </a:lnTo>
                <a:lnTo>
                  <a:pt x="659" y="845"/>
                </a:lnTo>
                <a:lnTo>
                  <a:pt x="658" y="843"/>
                </a:lnTo>
                <a:lnTo>
                  <a:pt x="657" y="841"/>
                </a:lnTo>
                <a:lnTo>
                  <a:pt x="657" y="839"/>
                </a:lnTo>
                <a:lnTo>
                  <a:pt x="656" y="839"/>
                </a:lnTo>
                <a:lnTo>
                  <a:pt x="655" y="838"/>
                </a:lnTo>
                <a:lnTo>
                  <a:pt x="654" y="837"/>
                </a:lnTo>
                <a:lnTo>
                  <a:pt x="652" y="836"/>
                </a:lnTo>
                <a:lnTo>
                  <a:pt x="651" y="835"/>
                </a:lnTo>
                <a:lnTo>
                  <a:pt x="649" y="835"/>
                </a:lnTo>
                <a:lnTo>
                  <a:pt x="647" y="835"/>
                </a:lnTo>
                <a:lnTo>
                  <a:pt x="646" y="836"/>
                </a:lnTo>
                <a:lnTo>
                  <a:pt x="645" y="837"/>
                </a:lnTo>
                <a:lnTo>
                  <a:pt x="643" y="838"/>
                </a:lnTo>
                <a:lnTo>
                  <a:pt x="641" y="839"/>
                </a:lnTo>
                <a:lnTo>
                  <a:pt x="640" y="839"/>
                </a:lnTo>
                <a:lnTo>
                  <a:pt x="638" y="839"/>
                </a:lnTo>
                <a:lnTo>
                  <a:pt x="636" y="840"/>
                </a:lnTo>
                <a:lnTo>
                  <a:pt x="635" y="839"/>
                </a:lnTo>
                <a:lnTo>
                  <a:pt x="633" y="839"/>
                </a:lnTo>
                <a:lnTo>
                  <a:pt x="632" y="839"/>
                </a:lnTo>
                <a:lnTo>
                  <a:pt x="629" y="839"/>
                </a:lnTo>
                <a:lnTo>
                  <a:pt x="628" y="839"/>
                </a:lnTo>
                <a:lnTo>
                  <a:pt x="626" y="839"/>
                </a:lnTo>
                <a:lnTo>
                  <a:pt x="625" y="838"/>
                </a:lnTo>
                <a:lnTo>
                  <a:pt x="624" y="837"/>
                </a:lnTo>
                <a:lnTo>
                  <a:pt x="623" y="836"/>
                </a:lnTo>
                <a:lnTo>
                  <a:pt x="621" y="835"/>
                </a:lnTo>
                <a:lnTo>
                  <a:pt x="620" y="835"/>
                </a:lnTo>
                <a:lnTo>
                  <a:pt x="618" y="834"/>
                </a:lnTo>
                <a:lnTo>
                  <a:pt x="618" y="833"/>
                </a:lnTo>
                <a:lnTo>
                  <a:pt x="616" y="833"/>
                </a:lnTo>
                <a:lnTo>
                  <a:pt x="614" y="833"/>
                </a:lnTo>
                <a:lnTo>
                  <a:pt x="612" y="832"/>
                </a:lnTo>
                <a:lnTo>
                  <a:pt x="610" y="833"/>
                </a:lnTo>
                <a:lnTo>
                  <a:pt x="607" y="831"/>
                </a:lnTo>
                <a:lnTo>
                  <a:pt x="606" y="831"/>
                </a:lnTo>
                <a:lnTo>
                  <a:pt x="605" y="830"/>
                </a:lnTo>
                <a:lnTo>
                  <a:pt x="603" y="830"/>
                </a:lnTo>
                <a:lnTo>
                  <a:pt x="601" y="830"/>
                </a:lnTo>
                <a:lnTo>
                  <a:pt x="600" y="829"/>
                </a:lnTo>
                <a:lnTo>
                  <a:pt x="599" y="829"/>
                </a:lnTo>
                <a:lnTo>
                  <a:pt x="597" y="829"/>
                </a:lnTo>
                <a:lnTo>
                  <a:pt x="596" y="829"/>
                </a:lnTo>
                <a:lnTo>
                  <a:pt x="594" y="828"/>
                </a:lnTo>
                <a:lnTo>
                  <a:pt x="592" y="827"/>
                </a:lnTo>
                <a:lnTo>
                  <a:pt x="591" y="827"/>
                </a:lnTo>
                <a:lnTo>
                  <a:pt x="590" y="825"/>
                </a:lnTo>
                <a:lnTo>
                  <a:pt x="589" y="825"/>
                </a:lnTo>
                <a:lnTo>
                  <a:pt x="587" y="824"/>
                </a:lnTo>
                <a:lnTo>
                  <a:pt x="586" y="825"/>
                </a:lnTo>
                <a:lnTo>
                  <a:pt x="582" y="823"/>
                </a:lnTo>
                <a:lnTo>
                  <a:pt x="581" y="822"/>
                </a:lnTo>
                <a:lnTo>
                  <a:pt x="579" y="822"/>
                </a:lnTo>
                <a:lnTo>
                  <a:pt x="578" y="821"/>
                </a:lnTo>
                <a:lnTo>
                  <a:pt x="577" y="821"/>
                </a:lnTo>
                <a:lnTo>
                  <a:pt x="574" y="819"/>
                </a:lnTo>
                <a:lnTo>
                  <a:pt x="573" y="818"/>
                </a:lnTo>
                <a:lnTo>
                  <a:pt x="573" y="817"/>
                </a:lnTo>
                <a:lnTo>
                  <a:pt x="571" y="817"/>
                </a:lnTo>
                <a:lnTo>
                  <a:pt x="569" y="816"/>
                </a:lnTo>
                <a:lnTo>
                  <a:pt x="568" y="815"/>
                </a:lnTo>
                <a:lnTo>
                  <a:pt x="567" y="813"/>
                </a:lnTo>
                <a:lnTo>
                  <a:pt x="566" y="811"/>
                </a:lnTo>
                <a:lnTo>
                  <a:pt x="564" y="812"/>
                </a:lnTo>
                <a:lnTo>
                  <a:pt x="562" y="811"/>
                </a:lnTo>
                <a:lnTo>
                  <a:pt x="561" y="812"/>
                </a:lnTo>
                <a:lnTo>
                  <a:pt x="559" y="812"/>
                </a:lnTo>
                <a:lnTo>
                  <a:pt x="558" y="813"/>
                </a:lnTo>
                <a:lnTo>
                  <a:pt x="557" y="814"/>
                </a:lnTo>
                <a:lnTo>
                  <a:pt x="555" y="814"/>
                </a:lnTo>
                <a:lnTo>
                  <a:pt x="551" y="814"/>
                </a:lnTo>
                <a:lnTo>
                  <a:pt x="549" y="814"/>
                </a:lnTo>
                <a:lnTo>
                  <a:pt x="548" y="815"/>
                </a:lnTo>
                <a:lnTo>
                  <a:pt x="546" y="816"/>
                </a:lnTo>
                <a:lnTo>
                  <a:pt x="545" y="817"/>
                </a:lnTo>
                <a:lnTo>
                  <a:pt x="542" y="817"/>
                </a:lnTo>
                <a:lnTo>
                  <a:pt x="541" y="818"/>
                </a:lnTo>
                <a:lnTo>
                  <a:pt x="540" y="817"/>
                </a:lnTo>
                <a:lnTo>
                  <a:pt x="538" y="818"/>
                </a:lnTo>
                <a:lnTo>
                  <a:pt x="536" y="818"/>
                </a:lnTo>
                <a:lnTo>
                  <a:pt x="534" y="818"/>
                </a:lnTo>
                <a:lnTo>
                  <a:pt x="533" y="818"/>
                </a:lnTo>
                <a:lnTo>
                  <a:pt x="532" y="819"/>
                </a:lnTo>
                <a:lnTo>
                  <a:pt x="529" y="818"/>
                </a:lnTo>
                <a:lnTo>
                  <a:pt x="529" y="818"/>
                </a:lnTo>
                <a:lnTo>
                  <a:pt x="526" y="820"/>
                </a:lnTo>
                <a:lnTo>
                  <a:pt x="524" y="819"/>
                </a:lnTo>
                <a:lnTo>
                  <a:pt x="522" y="818"/>
                </a:lnTo>
                <a:lnTo>
                  <a:pt x="518" y="816"/>
                </a:lnTo>
                <a:lnTo>
                  <a:pt x="517" y="816"/>
                </a:lnTo>
                <a:lnTo>
                  <a:pt x="515" y="816"/>
                </a:lnTo>
                <a:lnTo>
                  <a:pt x="514" y="815"/>
                </a:lnTo>
                <a:lnTo>
                  <a:pt x="512" y="814"/>
                </a:lnTo>
                <a:lnTo>
                  <a:pt x="512" y="812"/>
                </a:lnTo>
                <a:lnTo>
                  <a:pt x="511" y="812"/>
                </a:lnTo>
                <a:lnTo>
                  <a:pt x="509" y="812"/>
                </a:lnTo>
                <a:lnTo>
                  <a:pt x="508" y="812"/>
                </a:lnTo>
                <a:lnTo>
                  <a:pt x="506" y="811"/>
                </a:lnTo>
                <a:lnTo>
                  <a:pt x="505" y="810"/>
                </a:lnTo>
                <a:lnTo>
                  <a:pt x="501" y="809"/>
                </a:lnTo>
                <a:lnTo>
                  <a:pt x="500" y="808"/>
                </a:lnTo>
                <a:lnTo>
                  <a:pt x="499" y="807"/>
                </a:lnTo>
                <a:lnTo>
                  <a:pt x="497" y="806"/>
                </a:lnTo>
                <a:lnTo>
                  <a:pt x="495" y="806"/>
                </a:lnTo>
                <a:lnTo>
                  <a:pt x="494" y="805"/>
                </a:lnTo>
                <a:lnTo>
                  <a:pt x="492" y="804"/>
                </a:lnTo>
                <a:lnTo>
                  <a:pt x="490" y="803"/>
                </a:lnTo>
                <a:lnTo>
                  <a:pt x="488" y="801"/>
                </a:lnTo>
                <a:lnTo>
                  <a:pt x="486" y="801"/>
                </a:lnTo>
                <a:lnTo>
                  <a:pt x="484" y="800"/>
                </a:lnTo>
                <a:lnTo>
                  <a:pt x="483" y="800"/>
                </a:lnTo>
                <a:lnTo>
                  <a:pt x="481" y="798"/>
                </a:lnTo>
                <a:lnTo>
                  <a:pt x="479" y="797"/>
                </a:lnTo>
                <a:lnTo>
                  <a:pt x="478" y="796"/>
                </a:lnTo>
                <a:lnTo>
                  <a:pt x="476" y="795"/>
                </a:lnTo>
                <a:lnTo>
                  <a:pt x="476" y="791"/>
                </a:lnTo>
                <a:lnTo>
                  <a:pt x="478" y="790"/>
                </a:lnTo>
                <a:lnTo>
                  <a:pt x="478" y="789"/>
                </a:lnTo>
                <a:lnTo>
                  <a:pt x="480" y="789"/>
                </a:lnTo>
                <a:lnTo>
                  <a:pt x="481" y="789"/>
                </a:lnTo>
                <a:lnTo>
                  <a:pt x="483" y="788"/>
                </a:lnTo>
                <a:lnTo>
                  <a:pt x="484" y="786"/>
                </a:lnTo>
                <a:lnTo>
                  <a:pt x="486" y="785"/>
                </a:lnTo>
                <a:lnTo>
                  <a:pt x="487" y="784"/>
                </a:lnTo>
                <a:lnTo>
                  <a:pt x="489" y="784"/>
                </a:lnTo>
                <a:lnTo>
                  <a:pt x="489" y="783"/>
                </a:lnTo>
                <a:lnTo>
                  <a:pt x="491" y="781"/>
                </a:lnTo>
                <a:lnTo>
                  <a:pt x="493" y="779"/>
                </a:lnTo>
                <a:lnTo>
                  <a:pt x="495" y="778"/>
                </a:lnTo>
                <a:lnTo>
                  <a:pt x="497" y="775"/>
                </a:lnTo>
                <a:lnTo>
                  <a:pt x="498" y="774"/>
                </a:lnTo>
                <a:lnTo>
                  <a:pt x="500" y="773"/>
                </a:lnTo>
                <a:lnTo>
                  <a:pt x="501" y="773"/>
                </a:lnTo>
                <a:lnTo>
                  <a:pt x="501" y="771"/>
                </a:lnTo>
                <a:lnTo>
                  <a:pt x="503" y="769"/>
                </a:lnTo>
                <a:lnTo>
                  <a:pt x="504" y="768"/>
                </a:lnTo>
                <a:lnTo>
                  <a:pt x="504" y="767"/>
                </a:lnTo>
                <a:lnTo>
                  <a:pt x="505" y="765"/>
                </a:lnTo>
                <a:lnTo>
                  <a:pt x="506" y="764"/>
                </a:lnTo>
                <a:lnTo>
                  <a:pt x="506" y="762"/>
                </a:lnTo>
                <a:lnTo>
                  <a:pt x="507" y="761"/>
                </a:lnTo>
                <a:lnTo>
                  <a:pt x="507" y="760"/>
                </a:lnTo>
                <a:lnTo>
                  <a:pt x="508" y="755"/>
                </a:lnTo>
                <a:lnTo>
                  <a:pt x="509" y="753"/>
                </a:lnTo>
                <a:lnTo>
                  <a:pt x="509" y="751"/>
                </a:lnTo>
                <a:lnTo>
                  <a:pt x="509" y="750"/>
                </a:lnTo>
                <a:lnTo>
                  <a:pt x="510" y="749"/>
                </a:lnTo>
                <a:lnTo>
                  <a:pt x="509" y="747"/>
                </a:lnTo>
                <a:lnTo>
                  <a:pt x="510" y="745"/>
                </a:lnTo>
                <a:lnTo>
                  <a:pt x="509" y="744"/>
                </a:lnTo>
                <a:lnTo>
                  <a:pt x="509" y="742"/>
                </a:lnTo>
                <a:lnTo>
                  <a:pt x="509" y="740"/>
                </a:lnTo>
                <a:lnTo>
                  <a:pt x="507" y="739"/>
                </a:lnTo>
                <a:lnTo>
                  <a:pt x="507" y="737"/>
                </a:lnTo>
                <a:lnTo>
                  <a:pt x="507" y="735"/>
                </a:lnTo>
                <a:lnTo>
                  <a:pt x="507" y="734"/>
                </a:lnTo>
                <a:lnTo>
                  <a:pt x="507" y="733"/>
                </a:lnTo>
                <a:lnTo>
                  <a:pt x="507" y="731"/>
                </a:lnTo>
                <a:lnTo>
                  <a:pt x="506" y="730"/>
                </a:lnTo>
                <a:lnTo>
                  <a:pt x="506" y="728"/>
                </a:lnTo>
                <a:lnTo>
                  <a:pt x="506" y="728"/>
                </a:lnTo>
                <a:lnTo>
                  <a:pt x="507" y="725"/>
                </a:lnTo>
                <a:lnTo>
                  <a:pt x="507" y="723"/>
                </a:lnTo>
                <a:lnTo>
                  <a:pt x="508" y="723"/>
                </a:lnTo>
                <a:lnTo>
                  <a:pt x="508" y="721"/>
                </a:lnTo>
                <a:lnTo>
                  <a:pt x="508" y="719"/>
                </a:lnTo>
                <a:lnTo>
                  <a:pt x="508" y="718"/>
                </a:lnTo>
                <a:lnTo>
                  <a:pt x="507" y="716"/>
                </a:lnTo>
                <a:lnTo>
                  <a:pt x="508" y="714"/>
                </a:lnTo>
                <a:lnTo>
                  <a:pt x="508" y="712"/>
                </a:lnTo>
                <a:lnTo>
                  <a:pt x="508" y="711"/>
                </a:lnTo>
                <a:lnTo>
                  <a:pt x="507" y="708"/>
                </a:lnTo>
                <a:lnTo>
                  <a:pt x="507" y="707"/>
                </a:lnTo>
                <a:lnTo>
                  <a:pt x="506" y="705"/>
                </a:lnTo>
                <a:lnTo>
                  <a:pt x="506" y="703"/>
                </a:lnTo>
                <a:lnTo>
                  <a:pt x="506" y="701"/>
                </a:lnTo>
                <a:lnTo>
                  <a:pt x="506" y="700"/>
                </a:lnTo>
                <a:lnTo>
                  <a:pt x="506" y="698"/>
                </a:lnTo>
                <a:lnTo>
                  <a:pt x="506" y="695"/>
                </a:lnTo>
                <a:lnTo>
                  <a:pt x="506" y="694"/>
                </a:lnTo>
                <a:lnTo>
                  <a:pt x="506" y="692"/>
                </a:lnTo>
                <a:lnTo>
                  <a:pt x="506" y="690"/>
                </a:lnTo>
                <a:lnTo>
                  <a:pt x="506" y="689"/>
                </a:lnTo>
                <a:lnTo>
                  <a:pt x="506" y="687"/>
                </a:lnTo>
                <a:lnTo>
                  <a:pt x="506" y="685"/>
                </a:lnTo>
                <a:lnTo>
                  <a:pt x="506" y="684"/>
                </a:lnTo>
                <a:lnTo>
                  <a:pt x="506" y="682"/>
                </a:lnTo>
                <a:lnTo>
                  <a:pt x="506" y="681"/>
                </a:lnTo>
                <a:lnTo>
                  <a:pt x="506" y="679"/>
                </a:lnTo>
                <a:lnTo>
                  <a:pt x="505" y="678"/>
                </a:lnTo>
                <a:lnTo>
                  <a:pt x="504" y="677"/>
                </a:lnTo>
                <a:lnTo>
                  <a:pt x="504" y="675"/>
                </a:lnTo>
                <a:lnTo>
                  <a:pt x="503" y="674"/>
                </a:lnTo>
                <a:lnTo>
                  <a:pt x="501" y="673"/>
                </a:lnTo>
                <a:lnTo>
                  <a:pt x="501" y="672"/>
                </a:lnTo>
                <a:lnTo>
                  <a:pt x="501" y="671"/>
                </a:lnTo>
                <a:lnTo>
                  <a:pt x="500" y="669"/>
                </a:lnTo>
                <a:lnTo>
                  <a:pt x="500" y="667"/>
                </a:lnTo>
                <a:lnTo>
                  <a:pt x="499" y="666"/>
                </a:lnTo>
                <a:lnTo>
                  <a:pt x="499" y="664"/>
                </a:lnTo>
                <a:lnTo>
                  <a:pt x="499" y="662"/>
                </a:lnTo>
                <a:lnTo>
                  <a:pt x="498" y="661"/>
                </a:lnTo>
                <a:lnTo>
                  <a:pt x="498" y="658"/>
                </a:lnTo>
                <a:lnTo>
                  <a:pt x="496" y="656"/>
                </a:lnTo>
                <a:lnTo>
                  <a:pt x="496" y="655"/>
                </a:lnTo>
                <a:lnTo>
                  <a:pt x="495" y="653"/>
                </a:lnTo>
                <a:lnTo>
                  <a:pt x="495" y="651"/>
                </a:lnTo>
                <a:lnTo>
                  <a:pt x="494" y="650"/>
                </a:lnTo>
                <a:lnTo>
                  <a:pt x="494" y="648"/>
                </a:lnTo>
                <a:lnTo>
                  <a:pt x="493" y="646"/>
                </a:lnTo>
                <a:lnTo>
                  <a:pt x="491" y="645"/>
                </a:lnTo>
                <a:lnTo>
                  <a:pt x="491" y="644"/>
                </a:lnTo>
                <a:lnTo>
                  <a:pt x="490" y="643"/>
                </a:lnTo>
                <a:lnTo>
                  <a:pt x="489" y="640"/>
                </a:lnTo>
                <a:lnTo>
                  <a:pt x="489" y="640"/>
                </a:lnTo>
                <a:lnTo>
                  <a:pt x="487" y="638"/>
                </a:lnTo>
                <a:lnTo>
                  <a:pt x="485" y="636"/>
                </a:lnTo>
                <a:lnTo>
                  <a:pt x="484" y="635"/>
                </a:lnTo>
                <a:lnTo>
                  <a:pt x="484" y="634"/>
                </a:lnTo>
                <a:lnTo>
                  <a:pt x="483" y="633"/>
                </a:lnTo>
                <a:lnTo>
                  <a:pt x="482" y="631"/>
                </a:lnTo>
                <a:lnTo>
                  <a:pt x="482" y="629"/>
                </a:lnTo>
                <a:lnTo>
                  <a:pt x="481" y="628"/>
                </a:lnTo>
                <a:lnTo>
                  <a:pt x="482" y="626"/>
                </a:lnTo>
                <a:lnTo>
                  <a:pt x="481" y="623"/>
                </a:lnTo>
                <a:lnTo>
                  <a:pt x="481" y="622"/>
                </a:lnTo>
                <a:lnTo>
                  <a:pt x="480" y="620"/>
                </a:lnTo>
                <a:lnTo>
                  <a:pt x="479" y="618"/>
                </a:lnTo>
                <a:lnTo>
                  <a:pt x="479" y="617"/>
                </a:lnTo>
                <a:lnTo>
                  <a:pt x="478" y="615"/>
                </a:lnTo>
                <a:lnTo>
                  <a:pt x="476" y="613"/>
                </a:lnTo>
                <a:lnTo>
                  <a:pt x="475" y="613"/>
                </a:lnTo>
                <a:lnTo>
                  <a:pt x="473" y="612"/>
                </a:lnTo>
                <a:lnTo>
                  <a:pt x="472" y="612"/>
                </a:lnTo>
                <a:lnTo>
                  <a:pt x="470" y="612"/>
                </a:lnTo>
                <a:lnTo>
                  <a:pt x="468" y="612"/>
                </a:lnTo>
                <a:lnTo>
                  <a:pt x="467" y="611"/>
                </a:lnTo>
                <a:lnTo>
                  <a:pt x="466" y="609"/>
                </a:lnTo>
                <a:lnTo>
                  <a:pt x="465" y="608"/>
                </a:lnTo>
                <a:lnTo>
                  <a:pt x="464" y="606"/>
                </a:lnTo>
                <a:lnTo>
                  <a:pt x="462" y="605"/>
                </a:lnTo>
                <a:lnTo>
                  <a:pt x="462" y="604"/>
                </a:lnTo>
                <a:lnTo>
                  <a:pt x="461" y="602"/>
                </a:lnTo>
                <a:lnTo>
                  <a:pt x="460" y="601"/>
                </a:lnTo>
                <a:lnTo>
                  <a:pt x="459" y="599"/>
                </a:lnTo>
                <a:lnTo>
                  <a:pt x="459" y="597"/>
                </a:lnTo>
                <a:lnTo>
                  <a:pt x="460" y="595"/>
                </a:lnTo>
                <a:lnTo>
                  <a:pt x="461" y="593"/>
                </a:lnTo>
                <a:lnTo>
                  <a:pt x="461" y="591"/>
                </a:lnTo>
                <a:lnTo>
                  <a:pt x="462" y="590"/>
                </a:lnTo>
                <a:lnTo>
                  <a:pt x="462" y="589"/>
                </a:lnTo>
                <a:lnTo>
                  <a:pt x="463" y="588"/>
                </a:lnTo>
                <a:lnTo>
                  <a:pt x="463" y="585"/>
                </a:lnTo>
                <a:lnTo>
                  <a:pt x="463" y="584"/>
                </a:lnTo>
                <a:lnTo>
                  <a:pt x="462" y="582"/>
                </a:lnTo>
                <a:lnTo>
                  <a:pt x="462" y="579"/>
                </a:lnTo>
                <a:lnTo>
                  <a:pt x="462" y="579"/>
                </a:lnTo>
                <a:lnTo>
                  <a:pt x="462" y="577"/>
                </a:lnTo>
                <a:lnTo>
                  <a:pt x="462" y="575"/>
                </a:lnTo>
                <a:lnTo>
                  <a:pt x="461" y="574"/>
                </a:lnTo>
                <a:lnTo>
                  <a:pt x="460" y="572"/>
                </a:lnTo>
                <a:lnTo>
                  <a:pt x="459" y="571"/>
                </a:lnTo>
                <a:lnTo>
                  <a:pt x="458" y="569"/>
                </a:lnTo>
                <a:lnTo>
                  <a:pt x="457" y="568"/>
                </a:lnTo>
                <a:lnTo>
                  <a:pt x="456" y="567"/>
                </a:lnTo>
                <a:lnTo>
                  <a:pt x="456" y="566"/>
                </a:lnTo>
                <a:lnTo>
                  <a:pt x="454" y="564"/>
                </a:lnTo>
                <a:lnTo>
                  <a:pt x="453" y="562"/>
                </a:lnTo>
                <a:lnTo>
                  <a:pt x="452" y="560"/>
                </a:lnTo>
                <a:lnTo>
                  <a:pt x="452" y="559"/>
                </a:lnTo>
                <a:lnTo>
                  <a:pt x="451" y="557"/>
                </a:lnTo>
                <a:lnTo>
                  <a:pt x="450" y="556"/>
                </a:lnTo>
                <a:lnTo>
                  <a:pt x="450" y="555"/>
                </a:lnTo>
                <a:lnTo>
                  <a:pt x="450" y="553"/>
                </a:lnTo>
                <a:lnTo>
                  <a:pt x="450" y="551"/>
                </a:lnTo>
                <a:lnTo>
                  <a:pt x="449" y="550"/>
                </a:lnTo>
                <a:lnTo>
                  <a:pt x="450" y="548"/>
                </a:lnTo>
                <a:lnTo>
                  <a:pt x="449" y="547"/>
                </a:lnTo>
                <a:lnTo>
                  <a:pt x="449" y="545"/>
                </a:lnTo>
                <a:lnTo>
                  <a:pt x="450" y="544"/>
                </a:lnTo>
                <a:lnTo>
                  <a:pt x="449" y="542"/>
                </a:lnTo>
                <a:lnTo>
                  <a:pt x="450" y="540"/>
                </a:lnTo>
                <a:lnTo>
                  <a:pt x="450" y="538"/>
                </a:lnTo>
                <a:lnTo>
                  <a:pt x="449" y="536"/>
                </a:lnTo>
                <a:lnTo>
                  <a:pt x="450" y="535"/>
                </a:lnTo>
                <a:lnTo>
                  <a:pt x="450" y="534"/>
                </a:lnTo>
                <a:lnTo>
                  <a:pt x="450" y="533"/>
                </a:lnTo>
                <a:lnTo>
                  <a:pt x="450" y="530"/>
                </a:lnTo>
                <a:lnTo>
                  <a:pt x="450" y="529"/>
                </a:lnTo>
                <a:lnTo>
                  <a:pt x="450" y="527"/>
                </a:lnTo>
                <a:lnTo>
                  <a:pt x="450" y="525"/>
                </a:lnTo>
                <a:lnTo>
                  <a:pt x="450" y="523"/>
                </a:lnTo>
                <a:lnTo>
                  <a:pt x="450" y="522"/>
                </a:lnTo>
                <a:lnTo>
                  <a:pt x="450" y="519"/>
                </a:lnTo>
                <a:lnTo>
                  <a:pt x="450" y="518"/>
                </a:lnTo>
                <a:lnTo>
                  <a:pt x="450" y="517"/>
                </a:lnTo>
                <a:lnTo>
                  <a:pt x="450" y="515"/>
                </a:lnTo>
                <a:lnTo>
                  <a:pt x="450" y="513"/>
                </a:lnTo>
                <a:lnTo>
                  <a:pt x="450" y="512"/>
                </a:lnTo>
                <a:lnTo>
                  <a:pt x="450" y="510"/>
                </a:lnTo>
                <a:lnTo>
                  <a:pt x="449" y="509"/>
                </a:lnTo>
                <a:lnTo>
                  <a:pt x="449" y="507"/>
                </a:lnTo>
                <a:lnTo>
                  <a:pt x="449" y="505"/>
                </a:lnTo>
                <a:lnTo>
                  <a:pt x="449" y="503"/>
                </a:lnTo>
                <a:lnTo>
                  <a:pt x="448" y="501"/>
                </a:lnTo>
                <a:lnTo>
                  <a:pt x="447" y="500"/>
                </a:lnTo>
                <a:lnTo>
                  <a:pt x="447" y="498"/>
                </a:lnTo>
                <a:lnTo>
                  <a:pt x="446" y="496"/>
                </a:lnTo>
                <a:lnTo>
                  <a:pt x="446" y="496"/>
                </a:lnTo>
                <a:lnTo>
                  <a:pt x="445" y="494"/>
                </a:lnTo>
                <a:lnTo>
                  <a:pt x="445" y="492"/>
                </a:lnTo>
                <a:lnTo>
                  <a:pt x="444" y="490"/>
                </a:lnTo>
                <a:lnTo>
                  <a:pt x="443" y="488"/>
                </a:lnTo>
                <a:lnTo>
                  <a:pt x="443" y="486"/>
                </a:lnTo>
                <a:lnTo>
                  <a:pt x="442" y="485"/>
                </a:lnTo>
                <a:lnTo>
                  <a:pt x="441" y="484"/>
                </a:lnTo>
                <a:lnTo>
                  <a:pt x="441" y="483"/>
                </a:lnTo>
                <a:lnTo>
                  <a:pt x="440" y="480"/>
                </a:lnTo>
                <a:lnTo>
                  <a:pt x="439" y="479"/>
                </a:lnTo>
                <a:lnTo>
                  <a:pt x="439" y="478"/>
                </a:lnTo>
                <a:lnTo>
                  <a:pt x="439" y="476"/>
                </a:lnTo>
                <a:lnTo>
                  <a:pt x="438" y="474"/>
                </a:lnTo>
                <a:lnTo>
                  <a:pt x="437" y="473"/>
                </a:lnTo>
                <a:lnTo>
                  <a:pt x="437" y="471"/>
                </a:lnTo>
                <a:lnTo>
                  <a:pt x="437" y="470"/>
                </a:lnTo>
                <a:lnTo>
                  <a:pt x="436" y="468"/>
                </a:lnTo>
                <a:lnTo>
                  <a:pt x="435" y="467"/>
                </a:lnTo>
                <a:lnTo>
                  <a:pt x="435" y="464"/>
                </a:lnTo>
                <a:lnTo>
                  <a:pt x="434" y="463"/>
                </a:lnTo>
                <a:lnTo>
                  <a:pt x="434" y="462"/>
                </a:lnTo>
                <a:lnTo>
                  <a:pt x="434" y="460"/>
                </a:lnTo>
                <a:lnTo>
                  <a:pt x="434" y="458"/>
                </a:lnTo>
                <a:lnTo>
                  <a:pt x="434" y="457"/>
                </a:lnTo>
                <a:lnTo>
                  <a:pt x="434" y="456"/>
                </a:lnTo>
                <a:lnTo>
                  <a:pt x="434" y="454"/>
                </a:lnTo>
                <a:lnTo>
                  <a:pt x="433" y="451"/>
                </a:lnTo>
                <a:lnTo>
                  <a:pt x="433" y="451"/>
                </a:lnTo>
                <a:lnTo>
                  <a:pt x="433" y="449"/>
                </a:lnTo>
                <a:lnTo>
                  <a:pt x="433" y="447"/>
                </a:lnTo>
                <a:lnTo>
                  <a:pt x="432" y="445"/>
                </a:lnTo>
                <a:lnTo>
                  <a:pt x="431" y="440"/>
                </a:lnTo>
                <a:lnTo>
                  <a:pt x="430" y="431"/>
                </a:lnTo>
                <a:lnTo>
                  <a:pt x="429" y="427"/>
                </a:lnTo>
                <a:lnTo>
                  <a:pt x="429" y="421"/>
                </a:lnTo>
                <a:lnTo>
                  <a:pt x="428" y="413"/>
                </a:lnTo>
                <a:lnTo>
                  <a:pt x="428" y="403"/>
                </a:lnTo>
                <a:lnTo>
                  <a:pt x="428" y="395"/>
                </a:lnTo>
                <a:lnTo>
                  <a:pt x="428" y="392"/>
                </a:lnTo>
                <a:lnTo>
                  <a:pt x="427" y="385"/>
                </a:lnTo>
                <a:lnTo>
                  <a:pt x="428" y="374"/>
                </a:lnTo>
                <a:lnTo>
                  <a:pt x="428" y="370"/>
                </a:lnTo>
                <a:lnTo>
                  <a:pt x="427" y="368"/>
                </a:lnTo>
                <a:lnTo>
                  <a:pt x="427" y="368"/>
                </a:lnTo>
                <a:lnTo>
                  <a:pt x="427" y="367"/>
                </a:lnTo>
                <a:lnTo>
                  <a:pt x="425" y="365"/>
                </a:lnTo>
                <a:lnTo>
                  <a:pt x="423" y="364"/>
                </a:lnTo>
                <a:lnTo>
                  <a:pt x="422" y="363"/>
                </a:lnTo>
                <a:lnTo>
                  <a:pt x="420" y="363"/>
                </a:lnTo>
                <a:lnTo>
                  <a:pt x="420" y="362"/>
                </a:lnTo>
                <a:lnTo>
                  <a:pt x="418" y="361"/>
                </a:lnTo>
                <a:lnTo>
                  <a:pt x="417" y="361"/>
                </a:lnTo>
                <a:lnTo>
                  <a:pt x="416" y="360"/>
                </a:lnTo>
                <a:lnTo>
                  <a:pt x="414" y="360"/>
                </a:lnTo>
                <a:lnTo>
                  <a:pt x="413" y="359"/>
                </a:lnTo>
                <a:lnTo>
                  <a:pt x="411" y="357"/>
                </a:lnTo>
                <a:lnTo>
                  <a:pt x="410" y="357"/>
                </a:lnTo>
                <a:lnTo>
                  <a:pt x="408" y="357"/>
                </a:lnTo>
                <a:lnTo>
                  <a:pt x="406" y="355"/>
                </a:lnTo>
                <a:lnTo>
                  <a:pt x="406" y="355"/>
                </a:lnTo>
                <a:lnTo>
                  <a:pt x="404" y="354"/>
                </a:lnTo>
                <a:lnTo>
                  <a:pt x="402" y="353"/>
                </a:lnTo>
                <a:lnTo>
                  <a:pt x="401" y="352"/>
                </a:lnTo>
                <a:lnTo>
                  <a:pt x="400" y="351"/>
                </a:lnTo>
                <a:lnTo>
                  <a:pt x="399" y="351"/>
                </a:lnTo>
                <a:lnTo>
                  <a:pt x="397" y="350"/>
                </a:lnTo>
                <a:lnTo>
                  <a:pt x="395" y="348"/>
                </a:lnTo>
                <a:lnTo>
                  <a:pt x="394" y="347"/>
                </a:lnTo>
                <a:lnTo>
                  <a:pt x="394" y="346"/>
                </a:lnTo>
                <a:lnTo>
                  <a:pt x="393" y="346"/>
                </a:lnTo>
                <a:lnTo>
                  <a:pt x="392" y="343"/>
                </a:lnTo>
                <a:lnTo>
                  <a:pt x="391" y="342"/>
                </a:lnTo>
                <a:lnTo>
                  <a:pt x="389" y="341"/>
                </a:lnTo>
                <a:lnTo>
                  <a:pt x="388" y="341"/>
                </a:lnTo>
                <a:lnTo>
                  <a:pt x="387" y="340"/>
                </a:lnTo>
                <a:lnTo>
                  <a:pt x="385" y="340"/>
                </a:lnTo>
                <a:lnTo>
                  <a:pt x="383" y="340"/>
                </a:lnTo>
                <a:lnTo>
                  <a:pt x="383" y="339"/>
                </a:lnTo>
                <a:lnTo>
                  <a:pt x="380" y="339"/>
                </a:lnTo>
                <a:lnTo>
                  <a:pt x="378" y="340"/>
                </a:lnTo>
                <a:lnTo>
                  <a:pt x="377" y="340"/>
                </a:lnTo>
                <a:lnTo>
                  <a:pt x="376" y="340"/>
                </a:lnTo>
                <a:lnTo>
                  <a:pt x="374" y="339"/>
                </a:lnTo>
                <a:lnTo>
                  <a:pt x="374" y="337"/>
                </a:lnTo>
                <a:lnTo>
                  <a:pt x="374" y="335"/>
                </a:lnTo>
                <a:lnTo>
                  <a:pt x="375" y="334"/>
                </a:lnTo>
                <a:lnTo>
                  <a:pt x="376" y="333"/>
                </a:lnTo>
                <a:lnTo>
                  <a:pt x="376" y="331"/>
                </a:lnTo>
                <a:lnTo>
                  <a:pt x="374" y="329"/>
                </a:lnTo>
                <a:lnTo>
                  <a:pt x="374" y="329"/>
                </a:lnTo>
                <a:lnTo>
                  <a:pt x="373" y="326"/>
                </a:lnTo>
                <a:lnTo>
                  <a:pt x="375" y="324"/>
                </a:lnTo>
                <a:lnTo>
                  <a:pt x="376" y="324"/>
                </a:lnTo>
                <a:lnTo>
                  <a:pt x="377" y="323"/>
                </a:lnTo>
                <a:lnTo>
                  <a:pt x="377" y="320"/>
                </a:lnTo>
                <a:lnTo>
                  <a:pt x="377" y="319"/>
                </a:lnTo>
                <a:lnTo>
                  <a:pt x="378" y="318"/>
                </a:lnTo>
                <a:lnTo>
                  <a:pt x="378" y="316"/>
                </a:lnTo>
                <a:lnTo>
                  <a:pt x="378" y="314"/>
                </a:lnTo>
                <a:lnTo>
                  <a:pt x="378" y="312"/>
                </a:lnTo>
                <a:lnTo>
                  <a:pt x="378" y="310"/>
                </a:lnTo>
                <a:lnTo>
                  <a:pt x="378" y="308"/>
                </a:lnTo>
                <a:lnTo>
                  <a:pt x="377" y="307"/>
                </a:lnTo>
                <a:lnTo>
                  <a:pt x="378" y="305"/>
                </a:lnTo>
                <a:lnTo>
                  <a:pt x="378" y="303"/>
                </a:lnTo>
                <a:lnTo>
                  <a:pt x="377" y="302"/>
                </a:lnTo>
                <a:lnTo>
                  <a:pt x="377" y="301"/>
                </a:lnTo>
                <a:lnTo>
                  <a:pt x="377" y="299"/>
                </a:lnTo>
                <a:lnTo>
                  <a:pt x="377" y="297"/>
                </a:lnTo>
                <a:lnTo>
                  <a:pt x="377" y="296"/>
                </a:lnTo>
                <a:lnTo>
                  <a:pt x="377" y="295"/>
                </a:lnTo>
                <a:lnTo>
                  <a:pt x="378" y="293"/>
                </a:lnTo>
                <a:lnTo>
                  <a:pt x="378" y="292"/>
                </a:lnTo>
                <a:lnTo>
                  <a:pt x="378" y="290"/>
                </a:lnTo>
                <a:lnTo>
                  <a:pt x="377" y="287"/>
                </a:lnTo>
                <a:lnTo>
                  <a:pt x="376" y="286"/>
                </a:lnTo>
                <a:lnTo>
                  <a:pt x="376" y="285"/>
                </a:lnTo>
                <a:lnTo>
                  <a:pt x="377" y="284"/>
                </a:lnTo>
                <a:lnTo>
                  <a:pt x="376" y="281"/>
                </a:lnTo>
                <a:lnTo>
                  <a:pt x="377" y="279"/>
                </a:lnTo>
                <a:lnTo>
                  <a:pt x="377" y="278"/>
                </a:lnTo>
                <a:lnTo>
                  <a:pt x="377" y="276"/>
                </a:lnTo>
                <a:lnTo>
                  <a:pt x="378" y="274"/>
                </a:lnTo>
                <a:lnTo>
                  <a:pt x="378" y="273"/>
                </a:lnTo>
                <a:lnTo>
                  <a:pt x="378" y="272"/>
                </a:lnTo>
                <a:lnTo>
                  <a:pt x="378" y="268"/>
                </a:lnTo>
                <a:lnTo>
                  <a:pt x="378" y="268"/>
                </a:lnTo>
                <a:lnTo>
                  <a:pt x="377" y="265"/>
                </a:lnTo>
                <a:lnTo>
                  <a:pt x="377" y="264"/>
                </a:lnTo>
                <a:lnTo>
                  <a:pt x="377" y="263"/>
                </a:lnTo>
                <a:lnTo>
                  <a:pt x="376" y="261"/>
                </a:lnTo>
                <a:lnTo>
                  <a:pt x="374" y="259"/>
                </a:lnTo>
                <a:lnTo>
                  <a:pt x="374" y="258"/>
                </a:lnTo>
                <a:lnTo>
                  <a:pt x="373" y="257"/>
                </a:lnTo>
                <a:lnTo>
                  <a:pt x="372" y="257"/>
                </a:lnTo>
                <a:lnTo>
                  <a:pt x="372" y="255"/>
                </a:lnTo>
                <a:lnTo>
                  <a:pt x="372" y="254"/>
                </a:lnTo>
                <a:lnTo>
                  <a:pt x="371" y="252"/>
                </a:lnTo>
                <a:lnTo>
                  <a:pt x="371" y="252"/>
                </a:lnTo>
                <a:lnTo>
                  <a:pt x="370" y="251"/>
                </a:lnTo>
                <a:lnTo>
                  <a:pt x="369" y="249"/>
                </a:lnTo>
                <a:lnTo>
                  <a:pt x="368" y="248"/>
                </a:lnTo>
                <a:lnTo>
                  <a:pt x="368" y="246"/>
                </a:lnTo>
                <a:lnTo>
                  <a:pt x="368" y="244"/>
                </a:lnTo>
                <a:lnTo>
                  <a:pt x="367" y="242"/>
                </a:lnTo>
                <a:lnTo>
                  <a:pt x="368" y="241"/>
                </a:lnTo>
                <a:lnTo>
                  <a:pt x="369" y="240"/>
                </a:lnTo>
                <a:lnTo>
                  <a:pt x="369" y="237"/>
                </a:lnTo>
                <a:lnTo>
                  <a:pt x="369" y="235"/>
                </a:lnTo>
                <a:lnTo>
                  <a:pt x="369" y="235"/>
                </a:lnTo>
                <a:lnTo>
                  <a:pt x="369" y="233"/>
                </a:lnTo>
                <a:lnTo>
                  <a:pt x="367" y="230"/>
                </a:lnTo>
                <a:lnTo>
                  <a:pt x="367" y="230"/>
                </a:lnTo>
                <a:lnTo>
                  <a:pt x="369" y="228"/>
                </a:lnTo>
                <a:lnTo>
                  <a:pt x="368" y="225"/>
                </a:lnTo>
                <a:lnTo>
                  <a:pt x="367" y="224"/>
                </a:lnTo>
                <a:lnTo>
                  <a:pt x="365" y="223"/>
                </a:lnTo>
                <a:lnTo>
                  <a:pt x="363" y="222"/>
                </a:lnTo>
                <a:lnTo>
                  <a:pt x="362" y="221"/>
                </a:lnTo>
                <a:lnTo>
                  <a:pt x="361" y="221"/>
                </a:lnTo>
                <a:lnTo>
                  <a:pt x="359" y="220"/>
                </a:lnTo>
                <a:lnTo>
                  <a:pt x="356" y="219"/>
                </a:lnTo>
                <a:lnTo>
                  <a:pt x="354" y="219"/>
                </a:lnTo>
                <a:lnTo>
                  <a:pt x="353" y="219"/>
                </a:lnTo>
                <a:lnTo>
                  <a:pt x="350" y="219"/>
                </a:lnTo>
                <a:lnTo>
                  <a:pt x="350" y="219"/>
                </a:lnTo>
                <a:lnTo>
                  <a:pt x="349" y="219"/>
                </a:lnTo>
                <a:lnTo>
                  <a:pt x="345" y="219"/>
                </a:lnTo>
                <a:lnTo>
                  <a:pt x="344" y="219"/>
                </a:lnTo>
                <a:lnTo>
                  <a:pt x="343" y="220"/>
                </a:lnTo>
                <a:lnTo>
                  <a:pt x="342" y="220"/>
                </a:lnTo>
                <a:lnTo>
                  <a:pt x="340" y="220"/>
                </a:lnTo>
                <a:lnTo>
                  <a:pt x="339" y="221"/>
                </a:lnTo>
                <a:lnTo>
                  <a:pt x="338" y="221"/>
                </a:lnTo>
                <a:lnTo>
                  <a:pt x="335" y="222"/>
                </a:lnTo>
                <a:lnTo>
                  <a:pt x="333" y="222"/>
                </a:lnTo>
                <a:lnTo>
                  <a:pt x="332" y="222"/>
                </a:lnTo>
                <a:lnTo>
                  <a:pt x="331" y="222"/>
                </a:lnTo>
                <a:lnTo>
                  <a:pt x="329" y="221"/>
                </a:lnTo>
                <a:lnTo>
                  <a:pt x="327" y="221"/>
                </a:lnTo>
                <a:lnTo>
                  <a:pt x="325" y="221"/>
                </a:lnTo>
                <a:lnTo>
                  <a:pt x="323" y="222"/>
                </a:lnTo>
                <a:lnTo>
                  <a:pt x="322" y="221"/>
                </a:lnTo>
                <a:lnTo>
                  <a:pt x="322" y="220"/>
                </a:lnTo>
                <a:lnTo>
                  <a:pt x="320" y="219"/>
                </a:lnTo>
                <a:lnTo>
                  <a:pt x="317" y="218"/>
                </a:lnTo>
                <a:lnTo>
                  <a:pt x="316" y="216"/>
                </a:lnTo>
                <a:lnTo>
                  <a:pt x="314" y="215"/>
                </a:lnTo>
                <a:lnTo>
                  <a:pt x="312" y="215"/>
                </a:lnTo>
                <a:lnTo>
                  <a:pt x="311" y="215"/>
                </a:lnTo>
                <a:lnTo>
                  <a:pt x="309" y="214"/>
                </a:lnTo>
                <a:lnTo>
                  <a:pt x="307" y="214"/>
                </a:lnTo>
                <a:lnTo>
                  <a:pt x="306" y="214"/>
                </a:lnTo>
                <a:lnTo>
                  <a:pt x="305" y="214"/>
                </a:lnTo>
                <a:lnTo>
                  <a:pt x="304" y="214"/>
                </a:lnTo>
                <a:lnTo>
                  <a:pt x="303" y="214"/>
                </a:lnTo>
                <a:lnTo>
                  <a:pt x="302" y="213"/>
                </a:lnTo>
                <a:lnTo>
                  <a:pt x="301" y="213"/>
                </a:lnTo>
                <a:lnTo>
                  <a:pt x="299" y="212"/>
                </a:lnTo>
                <a:lnTo>
                  <a:pt x="298" y="210"/>
                </a:lnTo>
                <a:lnTo>
                  <a:pt x="296" y="209"/>
                </a:lnTo>
                <a:lnTo>
                  <a:pt x="293" y="208"/>
                </a:lnTo>
                <a:lnTo>
                  <a:pt x="292" y="207"/>
                </a:lnTo>
                <a:lnTo>
                  <a:pt x="290" y="207"/>
                </a:lnTo>
                <a:lnTo>
                  <a:pt x="287" y="206"/>
                </a:lnTo>
                <a:lnTo>
                  <a:pt x="286" y="206"/>
                </a:lnTo>
                <a:lnTo>
                  <a:pt x="284" y="206"/>
                </a:lnTo>
                <a:lnTo>
                  <a:pt x="283" y="206"/>
                </a:lnTo>
                <a:lnTo>
                  <a:pt x="280" y="206"/>
                </a:lnTo>
                <a:lnTo>
                  <a:pt x="277" y="207"/>
                </a:lnTo>
                <a:lnTo>
                  <a:pt x="274" y="207"/>
                </a:lnTo>
                <a:lnTo>
                  <a:pt x="272" y="207"/>
                </a:lnTo>
                <a:lnTo>
                  <a:pt x="272" y="208"/>
                </a:lnTo>
                <a:lnTo>
                  <a:pt x="270" y="208"/>
                </a:lnTo>
                <a:lnTo>
                  <a:pt x="268" y="209"/>
                </a:lnTo>
                <a:lnTo>
                  <a:pt x="263" y="211"/>
                </a:lnTo>
                <a:lnTo>
                  <a:pt x="260" y="212"/>
                </a:lnTo>
                <a:lnTo>
                  <a:pt x="259" y="212"/>
                </a:lnTo>
                <a:lnTo>
                  <a:pt x="258" y="212"/>
                </a:lnTo>
                <a:lnTo>
                  <a:pt x="256" y="213"/>
                </a:lnTo>
                <a:lnTo>
                  <a:pt x="255" y="213"/>
                </a:lnTo>
                <a:lnTo>
                  <a:pt x="254" y="213"/>
                </a:lnTo>
                <a:lnTo>
                  <a:pt x="252" y="213"/>
                </a:lnTo>
                <a:lnTo>
                  <a:pt x="250" y="213"/>
                </a:lnTo>
                <a:lnTo>
                  <a:pt x="249" y="214"/>
                </a:lnTo>
                <a:lnTo>
                  <a:pt x="249" y="214"/>
                </a:lnTo>
                <a:lnTo>
                  <a:pt x="246" y="213"/>
                </a:lnTo>
                <a:lnTo>
                  <a:pt x="244" y="213"/>
                </a:lnTo>
                <a:lnTo>
                  <a:pt x="244" y="213"/>
                </a:lnTo>
                <a:lnTo>
                  <a:pt x="242" y="213"/>
                </a:lnTo>
                <a:lnTo>
                  <a:pt x="241" y="212"/>
                </a:lnTo>
                <a:lnTo>
                  <a:pt x="240" y="210"/>
                </a:lnTo>
                <a:lnTo>
                  <a:pt x="240" y="209"/>
                </a:lnTo>
                <a:lnTo>
                  <a:pt x="242" y="206"/>
                </a:lnTo>
                <a:lnTo>
                  <a:pt x="244" y="205"/>
                </a:lnTo>
                <a:lnTo>
                  <a:pt x="244" y="204"/>
                </a:lnTo>
                <a:lnTo>
                  <a:pt x="245" y="203"/>
                </a:lnTo>
                <a:lnTo>
                  <a:pt x="246" y="202"/>
                </a:lnTo>
                <a:lnTo>
                  <a:pt x="248" y="201"/>
                </a:lnTo>
                <a:lnTo>
                  <a:pt x="249" y="200"/>
                </a:lnTo>
                <a:lnTo>
                  <a:pt x="249" y="198"/>
                </a:lnTo>
                <a:lnTo>
                  <a:pt x="249" y="197"/>
                </a:lnTo>
                <a:lnTo>
                  <a:pt x="249" y="196"/>
                </a:lnTo>
                <a:lnTo>
                  <a:pt x="249" y="196"/>
                </a:lnTo>
                <a:lnTo>
                  <a:pt x="249" y="194"/>
                </a:lnTo>
                <a:lnTo>
                  <a:pt x="249" y="192"/>
                </a:lnTo>
                <a:lnTo>
                  <a:pt x="249" y="191"/>
                </a:lnTo>
                <a:lnTo>
                  <a:pt x="250" y="189"/>
                </a:lnTo>
                <a:lnTo>
                  <a:pt x="250" y="187"/>
                </a:lnTo>
                <a:lnTo>
                  <a:pt x="251" y="185"/>
                </a:lnTo>
                <a:lnTo>
                  <a:pt x="251" y="183"/>
                </a:lnTo>
                <a:lnTo>
                  <a:pt x="253" y="181"/>
                </a:lnTo>
                <a:lnTo>
                  <a:pt x="254" y="178"/>
                </a:lnTo>
                <a:lnTo>
                  <a:pt x="254" y="176"/>
                </a:lnTo>
                <a:lnTo>
                  <a:pt x="254" y="175"/>
                </a:lnTo>
                <a:lnTo>
                  <a:pt x="254" y="173"/>
                </a:lnTo>
                <a:lnTo>
                  <a:pt x="254" y="172"/>
                </a:lnTo>
                <a:lnTo>
                  <a:pt x="254" y="171"/>
                </a:lnTo>
                <a:lnTo>
                  <a:pt x="253" y="170"/>
                </a:lnTo>
                <a:lnTo>
                  <a:pt x="253" y="169"/>
                </a:lnTo>
                <a:lnTo>
                  <a:pt x="253" y="168"/>
                </a:lnTo>
                <a:lnTo>
                  <a:pt x="252" y="165"/>
                </a:lnTo>
                <a:lnTo>
                  <a:pt x="251" y="164"/>
                </a:lnTo>
                <a:lnTo>
                  <a:pt x="250" y="163"/>
                </a:lnTo>
                <a:lnTo>
                  <a:pt x="248" y="158"/>
                </a:lnTo>
                <a:lnTo>
                  <a:pt x="246" y="157"/>
                </a:lnTo>
                <a:lnTo>
                  <a:pt x="246" y="156"/>
                </a:lnTo>
                <a:lnTo>
                  <a:pt x="244" y="152"/>
                </a:lnTo>
                <a:lnTo>
                  <a:pt x="244" y="150"/>
                </a:lnTo>
                <a:lnTo>
                  <a:pt x="244" y="149"/>
                </a:lnTo>
                <a:lnTo>
                  <a:pt x="244" y="147"/>
                </a:lnTo>
                <a:lnTo>
                  <a:pt x="243" y="146"/>
                </a:lnTo>
                <a:lnTo>
                  <a:pt x="243" y="145"/>
                </a:lnTo>
                <a:lnTo>
                  <a:pt x="242" y="144"/>
                </a:lnTo>
                <a:lnTo>
                  <a:pt x="241" y="142"/>
                </a:lnTo>
                <a:lnTo>
                  <a:pt x="241" y="141"/>
                </a:lnTo>
                <a:lnTo>
                  <a:pt x="239" y="140"/>
                </a:lnTo>
                <a:lnTo>
                  <a:pt x="240" y="139"/>
                </a:lnTo>
                <a:lnTo>
                  <a:pt x="239" y="138"/>
                </a:lnTo>
                <a:lnTo>
                  <a:pt x="236" y="135"/>
                </a:lnTo>
                <a:lnTo>
                  <a:pt x="235" y="135"/>
                </a:lnTo>
                <a:lnTo>
                  <a:pt x="232" y="135"/>
                </a:lnTo>
                <a:lnTo>
                  <a:pt x="231" y="135"/>
                </a:lnTo>
                <a:lnTo>
                  <a:pt x="229" y="135"/>
                </a:lnTo>
                <a:lnTo>
                  <a:pt x="228" y="135"/>
                </a:lnTo>
                <a:lnTo>
                  <a:pt x="225" y="135"/>
                </a:lnTo>
                <a:lnTo>
                  <a:pt x="223" y="137"/>
                </a:lnTo>
                <a:lnTo>
                  <a:pt x="222" y="138"/>
                </a:lnTo>
                <a:lnTo>
                  <a:pt x="221" y="139"/>
                </a:lnTo>
                <a:lnTo>
                  <a:pt x="218" y="141"/>
                </a:lnTo>
                <a:lnTo>
                  <a:pt x="216" y="141"/>
                </a:lnTo>
                <a:lnTo>
                  <a:pt x="214" y="142"/>
                </a:lnTo>
                <a:lnTo>
                  <a:pt x="213" y="143"/>
                </a:lnTo>
                <a:lnTo>
                  <a:pt x="211" y="143"/>
                </a:lnTo>
                <a:lnTo>
                  <a:pt x="210" y="145"/>
                </a:lnTo>
                <a:lnTo>
                  <a:pt x="208" y="145"/>
                </a:lnTo>
                <a:lnTo>
                  <a:pt x="206" y="146"/>
                </a:lnTo>
                <a:lnTo>
                  <a:pt x="204" y="146"/>
                </a:lnTo>
                <a:lnTo>
                  <a:pt x="201" y="148"/>
                </a:lnTo>
                <a:lnTo>
                  <a:pt x="200" y="148"/>
                </a:lnTo>
                <a:lnTo>
                  <a:pt x="199" y="148"/>
                </a:lnTo>
                <a:lnTo>
                  <a:pt x="197" y="149"/>
                </a:lnTo>
                <a:lnTo>
                  <a:pt x="196" y="149"/>
                </a:lnTo>
                <a:lnTo>
                  <a:pt x="193" y="150"/>
                </a:lnTo>
                <a:lnTo>
                  <a:pt x="193" y="150"/>
                </a:lnTo>
                <a:lnTo>
                  <a:pt x="190" y="151"/>
                </a:lnTo>
                <a:lnTo>
                  <a:pt x="189" y="151"/>
                </a:lnTo>
                <a:lnTo>
                  <a:pt x="188" y="151"/>
                </a:lnTo>
                <a:lnTo>
                  <a:pt x="186" y="151"/>
                </a:lnTo>
                <a:lnTo>
                  <a:pt x="184" y="151"/>
                </a:lnTo>
                <a:lnTo>
                  <a:pt x="182" y="151"/>
                </a:lnTo>
                <a:lnTo>
                  <a:pt x="181" y="151"/>
                </a:lnTo>
                <a:lnTo>
                  <a:pt x="178" y="151"/>
                </a:lnTo>
                <a:lnTo>
                  <a:pt x="177" y="152"/>
                </a:lnTo>
                <a:lnTo>
                  <a:pt x="174" y="152"/>
                </a:lnTo>
                <a:lnTo>
                  <a:pt x="173" y="152"/>
                </a:lnTo>
                <a:lnTo>
                  <a:pt x="172" y="152"/>
                </a:lnTo>
                <a:lnTo>
                  <a:pt x="171" y="152"/>
                </a:lnTo>
                <a:lnTo>
                  <a:pt x="170" y="153"/>
                </a:lnTo>
                <a:lnTo>
                  <a:pt x="169" y="153"/>
                </a:lnTo>
                <a:lnTo>
                  <a:pt x="168" y="153"/>
                </a:lnTo>
                <a:lnTo>
                  <a:pt x="166" y="154"/>
                </a:lnTo>
                <a:lnTo>
                  <a:pt x="165" y="154"/>
                </a:lnTo>
                <a:lnTo>
                  <a:pt x="164" y="155"/>
                </a:lnTo>
                <a:lnTo>
                  <a:pt x="163" y="155"/>
                </a:lnTo>
                <a:lnTo>
                  <a:pt x="161" y="157"/>
                </a:lnTo>
                <a:lnTo>
                  <a:pt x="160" y="157"/>
                </a:lnTo>
                <a:lnTo>
                  <a:pt x="159" y="158"/>
                </a:lnTo>
                <a:lnTo>
                  <a:pt x="158" y="158"/>
                </a:lnTo>
                <a:lnTo>
                  <a:pt x="156" y="158"/>
                </a:lnTo>
                <a:lnTo>
                  <a:pt x="155" y="158"/>
                </a:lnTo>
                <a:lnTo>
                  <a:pt x="154" y="158"/>
                </a:lnTo>
                <a:lnTo>
                  <a:pt x="152" y="159"/>
                </a:lnTo>
                <a:lnTo>
                  <a:pt x="150" y="159"/>
                </a:lnTo>
                <a:lnTo>
                  <a:pt x="149" y="159"/>
                </a:lnTo>
                <a:lnTo>
                  <a:pt x="148" y="159"/>
                </a:lnTo>
                <a:lnTo>
                  <a:pt x="146" y="161"/>
                </a:lnTo>
                <a:lnTo>
                  <a:pt x="144" y="162"/>
                </a:lnTo>
                <a:lnTo>
                  <a:pt x="143" y="162"/>
                </a:lnTo>
                <a:lnTo>
                  <a:pt x="142" y="163"/>
                </a:lnTo>
                <a:lnTo>
                  <a:pt x="138" y="162"/>
                </a:lnTo>
                <a:lnTo>
                  <a:pt x="137" y="162"/>
                </a:lnTo>
                <a:lnTo>
                  <a:pt x="135" y="163"/>
                </a:lnTo>
                <a:lnTo>
                  <a:pt x="132" y="163"/>
                </a:lnTo>
                <a:lnTo>
                  <a:pt x="130" y="166"/>
                </a:lnTo>
                <a:lnTo>
                  <a:pt x="128" y="167"/>
                </a:lnTo>
                <a:lnTo>
                  <a:pt x="126" y="167"/>
                </a:lnTo>
                <a:lnTo>
                  <a:pt x="126" y="168"/>
                </a:lnTo>
                <a:lnTo>
                  <a:pt x="125" y="169"/>
                </a:lnTo>
                <a:lnTo>
                  <a:pt x="123" y="169"/>
                </a:lnTo>
                <a:lnTo>
                  <a:pt x="122" y="170"/>
                </a:lnTo>
                <a:lnTo>
                  <a:pt x="121" y="171"/>
                </a:lnTo>
                <a:lnTo>
                  <a:pt x="120" y="173"/>
                </a:lnTo>
                <a:lnTo>
                  <a:pt x="119" y="174"/>
                </a:lnTo>
                <a:lnTo>
                  <a:pt x="118" y="175"/>
                </a:lnTo>
                <a:lnTo>
                  <a:pt x="118" y="177"/>
                </a:lnTo>
                <a:lnTo>
                  <a:pt x="117" y="178"/>
                </a:lnTo>
                <a:lnTo>
                  <a:pt x="116" y="180"/>
                </a:lnTo>
                <a:lnTo>
                  <a:pt x="116" y="180"/>
                </a:lnTo>
                <a:lnTo>
                  <a:pt x="115" y="181"/>
                </a:lnTo>
                <a:lnTo>
                  <a:pt x="115" y="182"/>
                </a:lnTo>
                <a:lnTo>
                  <a:pt x="115" y="184"/>
                </a:lnTo>
                <a:lnTo>
                  <a:pt x="115" y="185"/>
                </a:lnTo>
                <a:lnTo>
                  <a:pt x="114" y="185"/>
                </a:lnTo>
                <a:lnTo>
                  <a:pt x="113" y="187"/>
                </a:lnTo>
                <a:lnTo>
                  <a:pt x="113" y="188"/>
                </a:lnTo>
                <a:lnTo>
                  <a:pt x="112" y="189"/>
                </a:lnTo>
                <a:lnTo>
                  <a:pt x="112" y="191"/>
                </a:lnTo>
                <a:lnTo>
                  <a:pt x="112" y="191"/>
                </a:lnTo>
                <a:lnTo>
                  <a:pt x="111" y="193"/>
                </a:lnTo>
                <a:lnTo>
                  <a:pt x="110" y="194"/>
                </a:lnTo>
                <a:lnTo>
                  <a:pt x="109" y="196"/>
                </a:lnTo>
                <a:lnTo>
                  <a:pt x="109" y="196"/>
                </a:lnTo>
                <a:lnTo>
                  <a:pt x="109" y="197"/>
                </a:lnTo>
                <a:lnTo>
                  <a:pt x="108" y="199"/>
                </a:lnTo>
                <a:lnTo>
                  <a:pt x="108" y="200"/>
                </a:lnTo>
                <a:lnTo>
                  <a:pt x="107" y="202"/>
                </a:lnTo>
                <a:lnTo>
                  <a:pt x="105" y="203"/>
                </a:lnTo>
                <a:lnTo>
                  <a:pt x="104" y="205"/>
                </a:lnTo>
                <a:lnTo>
                  <a:pt x="103" y="206"/>
                </a:lnTo>
                <a:lnTo>
                  <a:pt x="102" y="207"/>
                </a:lnTo>
                <a:lnTo>
                  <a:pt x="101" y="208"/>
                </a:lnTo>
                <a:lnTo>
                  <a:pt x="101" y="210"/>
                </a:lnTo>
                <a:lnTo>
                  <a:pt x="99" y="211"/>
                </a:lnTo>
                <a:lnTo>
                  <a:pt x="98" y="212"/>
                </a:lnTo>
                <a:lnTo>
                  <a:pt x="97" y="213"/>
                </a:lnTo>
                <a:lnTo>
                  <a:pt x="94" y="216"/>
                </a:lnTo>
                <a:lnTo>
                  <a:pt x="92" y="217"/>
                </a:lnTo>
                <a:lnTo>
                  <a:pt x="90" y="217"/>
                </a:lnTo>
                <a:lnTo>
                  <a:pt x="88" y="218"/>
                </a:lnTo>
                <a:lnTo>
                  <a:pt x="87" y="218"/>
                </a:lnTo>
                <a:lnTo>
                  <a:pt x="85" y="219"/>
                </a:lnTo>
                <a:lnTo>
                  <a:pt x="84" y="219"/>
                </a:lnTo>
                <a:lnTo>
                  <a:pt x="83" y="220"/>
                </a:lnTo>
                <a:lnTo>
                  <a:pt x="78" y="222"/>
                </a:lnTo>
                <a:lnTo>
                  <a:pt x="77" y="222"/>
                </a:lnTo>
                <a:lnTo>
                  <a:pt x="76" y="222"/>
                </a:lnTo>
                <a:lnTo>
                  <a:pt x="74" y="223"/>
                </a:lnTo>
                <a:lnTo>
                  <a:pt x="73" y="223"/>
                </a:lnTo>
                <a:lnTo>
                  <a:pt x="71" y="223"/>
                </a:lnTo>
                <a:lnTo>
                  <a:pt x="70" y="224"/>
                </a:lnTo>
                <a:lnTo>
                  <a:pt x="65" y="224"/>
                </a:lnTo>
                <a:lnTo>
                  <a:pt x="64" y="224"/>
                </a:lnTo>
                <a:lnTo>
                  <a:pt x="60" y="225"/>
                </a:lnTo>
                <a:lnTo>
                  <a:pt x="59" y="225"/>
                </a:lnTo>
                <a:lnTo>
                  <a:pt x="57" y="225"/>
                </a:lnTo>
                <a:lnTo>
                  <a:pt x="54" y="226"/>
                </a:lnTo>
                <a:lnTo>
                  <a:pt x="54" y="226"/>
                </a:lnTo>
                <a:lnTo>
                  <a:pt x="51" y="226"/>
                </a:lnTo>
                <a:lnTo>
                  <a:pt x="48" y="226"/>
                </a:lnTo>
                <a:lnTo>
                  <a:pt x="47" y="226"/>
                </a:lnTo>
                <a:lnTo>
                  <a:pt x="44" y="226"/>
                </a:lnTo>
                <a:lnTo>
                  <a:pt x="43" y="227"/>
                </a:lnTo>
                <a:lnTo>
                  <a:pt x="42" y="226"/>
                </a:lnTo>
                <a:lnTo>
                  <a:pt x="40" y="226"/>
                </a:lnTo>
                <a:lnTo>
                  <a:pt x="36" y="225"/>
                </a:lnTo>
                <a:lnTo>
                  <a:pt x="35" y="226"/>
                </a:lnTo>
                <a:lnTo>
                  <a:pt x="32" y="226"/>
                </a:lnTo>
                <a:lnTo>
                  <a:pt x="31" y="226"/>
                </a:lnTo>
                <a:lnTo>
                  <a:pt x="26" y="225"/>
                </a:lnTo>
                <a:lnTo>
                  <a:pt x="25" y="225"/>
                </a:lnTo>
                <a:lnTo>
                  <a:pt x="22" y="225"/>
                </a:lnTo>
                <a:lnTo>
                  <a:pt x="21" y="226"/>
                </a:lnTo>
                <a:lnTo>
                  <a:pt x="19" y="226"/>
                </a:lnTo>
                <a:lnTo>
                  <a:pt x="17" y="226"/>
                </a:lnTo>
                <a:lnTo>
                  <a:pt x="14" y="226"/>
                </a:lnTo>
                <a:lnTo>
                  <a:pt x="0" y="230"/>
                </a:lnTo>
                <a:lnTo>
                  <a:pt x="5" y="224"/>
                </a:lnTo>
                <a:lnTo>
                  <a:pt x="9" y="219"/>
                </a:lnTo>
                <a:lnTo>
                  <a:pt x="14" y="213"/>
                </a:lnTo>
                <a:lnTo>
                  <a:pt x="19" y="207"/>
                </a:lnTo>
                <a:lnTo>
                  <a:pt x="24" y="202"/>
                </a:lnTo>
                <a:lnTo>
                  <a:pt x="28" y="197"/>
                </a:lnTo>
                <a:lnTo>
                  <a:pt x="33" y="191"/>
                </a:lnTo>
                <a:lnTo>
                  <a:pt x="37" y="186"/>
                </a:lnTo>
                <a:lnTo>
                  <a:pt x="42" y="181"/>
                </a:lnTo>
                <a:lnTo>
                  <a:pt x="47" y="176"/>
                </a:lnTo>
                <a:lnTo>
                  <a:pt x="52" y="170"/>
                </a:lnTo>
                <a:lnTo>
                  <a:pt x="56" y="165"/>
                </a:lnTo>
                <a:lnTo>
                  <a:pt x="61" y="160"/>
                </a:lnTo>
                <a:lnTo>
                  <a:pt x="65" y="154"/>
                </a:lnTo>
                <a:lnTo>
                  <a:pt x="68" y="152"/>
                </a:lnTo>
                <a:lnTo>
                  <a:pt x="70" y="149"/>
                </a:lnTo>
                <a:lnTo>
                  <a:pt x="75" y="144"/>
                </a:lnTo>
                <a:lnTo>
                  <a:pt x="79" y="139"/>
                </a:lnTo>
                <a:lnTo>
                  <a:pt x="84" y="133"/>
                </a:lnTo>
                <a:lnTo>
                  <a:pt x="88" y="128"/>
                </a:lnTo>
                <a:lnTo>
                  <a:pt x="93" y="123"/>
                </a:lnTo>
                <a:lnTo>
                  <a:pt x="94" y="122"/>
                </a:lnTo>
                <a:lnTo>
                  <a:pt x="100" y="122"/>
                </a:lnTo>
                <a:lnTo>
                  <a:pt x="105" y="123"/>
                </a:lnTo>
                <a:lnTo>
                  <a:pt x="109" y="123"/>
                </a:lnTo>
                <a:lnTo>
                  <a:pt x="111" y="118"/>
                </a:lnTo>
                <a:lnTo>
                  <a:pt x="112" y="112"/>
                </a:lnTo>
                <a:lnTo>
                  <a:pt x="114" y="107"/>
                </a:lnTo>
                <a:lnTo>
                  <a:pt x="115" y="102"/>
                </a:lnTo>
                <a:lnTo>
                  <a:pt x="115" y="100"/>
                </a:lnTo>
                <a:lnTo>
                  <a:pt x="117" y="99"/>
                </a:lnTo>
                <a:lnTo>
                  <a:pt x="119" y="97"/>
                </a:lnTo>
                <a:lnTo>
                  <a:pt x="121" y="97"/>
                </a:lnTo>
                <a:lnTo>
                  <a:pt x="122" y="96"/>
                </a:lnTo>
                <a:lnTo>
                  <a:pt x="124" y="94"/>
                </a:lnTo>
                <a:lnTo>
                  <a:pt x="126" y="93"/>
                </a:lnTo>
                <a:lnTo>
                  <a:pt x="127" y="92"/>
                </a:lnTo>
                <a:lnTo>
                  <a:pt x="129" y="91"/>
                </a:lnTo>
                <a:lnTo>
                  <a:pt x="131" y="90"/>
                </a:lnTo>
                <a:lnTo>
                  <a:pt x="132" y="89"/>
                </a:lnTo>
                <a:lnTo>
                  <a:pt x="134" y="88"/>
                </a:lnTo>
                <a:lnTo>
                  <a:pt x="136" y="87"/>
                </a:lnTo>
                <a:lnTo>
                  <a:pt x="137" y="86"/>
                </a:lnTo>
                <a:lnTo>
                  <a:pt x="138" y="85"/>
                </a:lnTo>
                <a:lnTo>
                  <a:pt x="141" y="84"/>
                </a:lnTo>
                <a:lnTo>
                  <a:pt x="142" y="83"/>
                </a:lnTo>
                <a:lnTo>
                  <a:pt x="143" y="82"/>
                </a:lnTo>
                <a:lnTo>
                  <a:pt x="144" y="82"/>
                </a:lnTo>
                <a:lnTo>
                  <a:pt x="146" y="81"/>
                </a:lnTo>
                <a:lnTo>
                  <a:pt x="149" y="80"/>
                </a:lnTo>
                <a:lnTo>
                  <a:pt x="150" y="80"/>
                </a:lnTo>
                <a:lnTo>
                  <a:pt x="152" y="79"/>
                </a:lnTo>
                <a:lnTo>
                  <a:pt x="154" y="78"/>
                </a:lnTo>
                <a:lnTo>
                  <a:pt x="155" y="77"/>
                </a:lnTo>
                <a:lnTo>
                  <a:pt x="157" y="76"/>
                </a:lnTo>
                <a:lnTo>
                  <a:pt x="159" y="74"/>
                </a:lnTo>
                <a:lnTo>
                  <a:pt x="161" y="74"/>
                </a:lnTo>
                <a:lnTo>
                  <a:pt x="163" y="73"/>
                </a:lnTo>
                <a:lnTo>
                  <a:pt x="165" y="72"/>
                </a:lnTo>
                <a:lnTo>
                  <a:pt x="166" y="71"/>
                </a:lnTo>
                <a:lnTo>
                  <a:pt x="168" y="70"/>
                </a:lnTo>
                <a:lnTo>
                  <a:pt x="170" y="69"/>
                </a:lnTo>
                <a:lnTo>
                  <a:pt x="171" y="69"/>
                </a:lnTo>
                <a:lnTo>
                  <a:pt x="173" y="68"/>
                </a:lnTo>
                <a:lnTo>
                  <a:pt x="175" y="66"/>
                </a:lnTo>
                <a:lnTo>
                  <a:pt x="177" y="66"/>
                </a:lnTo>
                <a:lnTo>
                  <a:pt x="179" y="64"/>
                </a:lnTo>
                <a:lnTo>
                  <a:pt x="182" y="63"/>
                </a:lnTo>
                <a:lnTo>
                  <a:pt x="182" y="62"/>
                </a:lnTo>
                <a:lnTo>
                  <a:pt x="184" y="61"/>
                </a:lnTo>
                <a:lnTo>
                  <a:pt x="186" y="59"/>
                </a:lnTo>
                <a:lnTo>
                  <a:pt x="188" y="58"/>
                </a:lnTo>
                <a:lnTo>
                  <a:pt x="189" y="58"/>
                </a:lnTo>
                <a:lnTo>
                  <a:pt x="191" y="57"/>
                </a:lnTo>
                <a:lnTo>
                  <a:pt x="193" y="56"/>
                </a:lnTo>
                <a:lnTo>
                  <a:pt x="194" y="54"/>
                </a:lnTo>
                <a:lnTo>
                  <a:pt x="196" y="53"/>
                </a:lnTo>
                <a:lnTo>
                  <a:pt x="198" y="52"/>
                </a:lnTo>
                <a:lnTo>
                  <a:pt x="199" y="52"/>
                </a:lnTo>
                <a:lnTo>
                  <a:pt x="201" y="51"/>
                </a:lnTo>
                <a:lnTo>
                  <a:pt x="204" y="50"/>
                </a:lnTo>
                <a:lnTo>
                  <a:pt x="205" y="49"/>
                </a:lnTo>
                <a:lnTo>
                  <a:pt x="207" y="48"/>
                </a:lnTo>
                <a:lnTo>
                  <a:pt x="209" y="47"/>
                </a:lnTo>
                <a:lnTo>
                  <a:pt x="211" y="47"/>
                </a:lnTo>
                <a:lnTo>
                  <a:pt x="213" y="46"/>
                </a:lnTo>
                <a:lnTo>
                  <a:pt x="216" y="46"/>
                </a:lnTo>
                <a:lnTo>
                  <a:pt x="218" y="46"/>
                </a:lnTo>
                <a:lnTo>
                  <a:pt x="221" y="45"/>
                </a:lnTo>
                <a:lnTo>
                  <a:pt x="222" y="44"/>
                </a:lnTo>
                <a:lnTo>
                  <a:pt x="225" y="44"/>
                </a:lnTo>
                <a:lnTo>
                  <a:pt x="227" y="43"/>
                </a:lnTo>
                <a:lnTo>
                  <a:pt x="229" y="42"/>
                </a:lnTo>
                <a:lnTo>
                  <a:pt x="232" y="42"/>
                </a:lnTo>
                <a:lnTo>
                  <a:pt x="234" y="42"/>
                </a:lnTo>
                <a:lnTo>
                  <a:pt x="236" y="41"/>
                </a:lnTo>
                <a:lnTo>
                  <a:pt x="238" y="41"/>
                </a:lnTo>
                <a:lnTo>
                  <a:pt x="241" y="41"/>
                </a:lnTo>
                <a:lnTo>
                  <a:pt x="244" y="41"/>
                </a:lnTo>
                <a:lnTo>
                  <a:pt x="246" y="41"/>
                </a:lnTo>
                <a:lnTo>
                  <a:pt x="249" y="40"/>
                </a:lnTo>
                <a:lnTo>
                  <a:pt x="250" y="40"/>
                </a:lnTo>
                <a:lnTo>
                  <a:pt x="253" y="39"/>
                </a:lnTo>
                <a:lnTo>
                  <a:pt x="255" y="39"/>
                </a:lnTo>
                <a:lnTo>
                  <a:pt x="257" y="38"/>
                </a:lnTo>
                <a:lnTo>
                  <a:pt x="260" y="38"/>
                </a:lnTo>
                <a:lnTo>
                  <a:pt x="262" y="37"/>
                </a:lnTo>
                <a:lnTo>
                  <a:pt x="264" y="37"/>
                </a:lnTo>
                <a:lnTo>
                  <a:pt x="266" y="36"/>
                </a:lnTo>
                <a:lnTo>
                  <a:pt x="269" y="36"/>
                </a:lnTo>
                <a:lnTo>
                  <a:pt x="271" y="36"/>
                </a:lnTo>
                <a:lnTo>
                  <a:pt x="273" y="35"/>
                </a:lnTo>
                <a:lnTo>
                  <a:pt x="276" y="35"/>
                </a:lnTo>
                <a:lnTo>
                  <a:pt x="277" y="34"/>
                </a:lnTo>
                <a:lnTo>
                  <a:pt x="280" y="34"/>
                </a:lnTo>
                <a:lnTo>
                  <a:pt x="283" y="33"/>
                </a:lnTo>
                <a:lnTo>
                  <a:pt x="285" y="33"/>
                </a:lnTo>
                <a:lnTo>
                  <a:pt x="288" y="33"/>
                </a:lnTo>
                <a:lnTo>
                  <a:pt x="290" y="32"/>
                </a:lnTo>
                <a:lnTo>
                  <a:pt x="293" y="32"/>
                </a:lnTo>
                <a:lnTo>
                  <a:pt x="294" y="32"/>
                </a:lnTo>
                <a:lnTo>
                  <a:pt x="297" y="31"/>
                </a:lnTo>
                <a:lnTo>
                  <a:pt x="299" y="31"/>
                </a:lnTo>
                <a:lnTo>
                  <a:pt x="302" y="31"/>
                </a:lnTo>
                <a:lnTo>
                  <a:pt x="305" y="30"/>
                </a:lnTo>
                <a:lnTo>
                  <a:pt x="307" y="30"/>
                </a:lnTo>
                <a:lnTo>
                  <a:pt x="310" y="30"/>
                </a:lnTo>
                <a:lnTo>
                  <a:pt x="311" y="30"/>
                </a:lnTo>
                <a:lnTo>
                  <a:pt x="314" y="29"/>
                </a:lnTo>
                <a:lnTo>
                  <a:pt x="316" y="29"/>
                </a:lnTo>
                <a:lnTo>
                  <a:pt x="319" y="29"/>
                </a:lnTo>
                <a:lnTo>
                  <a:pt x="322" y="28"/>
                </a:lnTo>
                <a:lnTo>
                  <a:pt x="323" y="28"/>
                </a:lnTo>
                <a:lnTo>
                  <a:pt x="325" y="27"/>
                </a:lnTo>
                <a:lnTo>
                  <a:pt x="331" y="26"/>
                </a:lnTo>
                <a:lnTo>
                  <a:pt x="336" y="2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a:extLst>
              <a:ext uri="{FF2B5EF4-FFF2-40B4-BE49-F238E27FC236}">
                <a16:creationId xmlns:a16="http://schemas.microsoft.com/office/drawing/2014/main" id="{8713BC89-CFA3-456C-83FB-3D17FD84B963}"/>
              </a:ext>
            </a:extLst>
          </p:cNvPr>
          <p:cNvSpPr>
            <a:spLocks/>
          </p:cNvSpPr>
          <p:nvPr/>
        </p:nvSpPr>
        <p:spPr bwMode="auto">
          <a:xfrm>
            <a:off x="6129627" y="991340"/>
            <a:ext cx="1773690" cy="2075778"/>
          </a:xfrm>
          <a:custGeom>
            <a:avLst/>
            <a:gdLst>
              <a:gd name="T0" fmla="*/ 1043 w 1233"/>
              <a:gd name="T1" fmla="*/ 965 h 1443"/>
              <a:gd name="T2" fmla="*/ 946 w 1233"/>
              <a:gd name="T3" fmla="*/ 966 h 1443"/>
              <a:gd name="T4" fmla="*/ 912 w 1233"/>
              <a:gd name="T5" fmla="*/ 1020 h 1443"/>
              <a:gd name="T6" fmla="*/ 861 w 1233"/>
              <a:gd name="T7" fmla="*/ 1070 h 1443"/>
              <a:gd name="T8" fmla="*/ 811 w 1233"/>
              <a:gd name="T9" fmla="*/ 1081 h 1443"/>
              <a:gd name="T10" fmla="*/ 744 w 1233"/>
              <a:gd name="T11" fmla="*/ 1099 h 1443"/>
              <a:gd name="T12" fmla="*/ 706 w 1233"/>
              <a:gd name="T13" fmla="*/ 1105 h 1443"/>
              <a:gd name="T14" fmla="*/ 700 w 1233"/>
              <a:gd name="T15" fmla="*/ 1164 h 1443"/>
              <a:gd name="T16" fmla="*/ 668 w 1233"/>
              <a:gd name="T17" fmla="*/ 1230 h 1443"/>
              <a:gd name="T18" fmla="*/ 641 w 1233"/>
              <a:gd name="T19" fmla="*/ 1285 h 1443"/>
              <a:gd name="T20" fmla="*/ 579 w 1233"/>
              <a:gd name="T21" fmla="*/ 1251 h 1443"/>
              <a:gd name="T22" fmla="*/ 489 w 1233"/>
              <a:gd name="T23" fmla="*/ 1226 h 1443"/>
              <a:gd name="T24" fmla="*/ 449 w 1233"/>
              <a:gd name="T25" fmla="*/ 1261 h 1443"/>
              <a:gd name="T26" fmla="*/ 406 w 1233"/>
              <a:gd name="T27" fmla="*/ 1287 h 1443"/>
              <a:gd name="T28" fmla="*/ 361 w 1233"/>
              <a:gd name="T29" fmla="*/ 1326 h 1443"/>
              <a:gd name="T30" fmla="*/ 289 w 1233"/>
              <a:gd name="T31" fmla="*/ 1343 h 1443"/>
              <a:gd name="T32" fmla="*/ 240 w 1233"/>
              <a:gd name="T33" fmla="*/ 1396 h 1443"/>
              <a:gd name="T34" fmla="*/ 186 w 1233"/>
              <a:gd name="T35" fmla="*/ 1442 h 1443"/>
              <a:gd name="T36" fmla="*/ 122 w 1233"/>
              <a:gd name="T37" fmla="*/ 1435 h 1443"/>
              <a:gd name="T38" fmla="*/ 11 w 1233"/>
              <a:gd name="T39" fmla="*/ 1345 h 1443"/>
              <a:gd name="T40" fmla="*/ 42 w 1233"/>
              <a:gd name="T41" fmla="*/ 1232 h 1443"/>
              <a:gd name="T42" fmla="*/ 78 w 1233"/>
              <a:gd name="T43" fmla="*/ 1197 h 1443"/>
              <a:gd name="T44" fmla="*/ 80 w 1233"/>
              <a:gd name="T45" fmla="*/ 1149 h 1443"/>
              <a:gd name="T46" fmla="*/ 37 w 1233"/>
              <a:gd name="T47" fmla="*/ 1118 h 1443"/>
              <a:gd name="T48" fmla="*/ 109 w 1233"/>
              <a:gd name="T49" fmla="*/ 1088 h 1443"/>
              <a:gd name="T50" fmla="*/ 171 w 1233"/>
              <a:gd name="T51" fmla="*/ 1064 h 1443"/>
              <a:gd name="T52" fmla="*/ 227 w 1233"/>
              <a:gd name="T53" fmla="*/ 1040 h 1443"/>
              <a:gd name="T54" fmla="*/ 228 w 1233"/>
              <a:gd name="T55" fmla="*/ 991 h 1443"/>
              <a:gd name="T56" fmla="*/ 253 w 1233"/>
              <a:gd name="T57" fmla="*/ 945 h 1443"/>
              <a:gd name="T58" fmla="*/ 278 w 1233"/>
              <a:gd name="T59" fmla="*/ 897 h 1443"/>
              <a:gd name="T60" fmla="*/ 307 w 1233"/>
              <a:gd name="T61" fmla="*/ 854 h 1443"/>
              <a:gd name="T62" fmla="*/ 257 w 1233"/>
              <a:gd name="T63" fmla="*/ 815 h 1443"/>
              <a:gd name="T64" fmla="*/ 275 w 1233"/>
              <a:gd name="T65" fmla="*/ 757 h 1443"/>
              <a:gd name="T66" fmla="*/ 281 w 1233"/>
              <a:gd name="T67" fmla="*/ 672 h 1443"/>
              <a:gd name="T68" fmla="*/ 303 w 1233"/>
              <a:gd name="T69" fmla="*/ 562 h 1443"/>
              <a:gd name="T70" fmla="*/ 294 w 1233"/>
              <a:gd name="T71" fmla="*/ 497 h 1443"/>
              <a:gd name="T72" fmla="*/ 334 w 1233"/>
              <a:gd name="T73" fmla="*/ 472 h 1443"/>
              <a:gd name="T74" fmla="*/ 357 w 1233"/>
              <a:gd name="T75" fmla="*/ 430 h 1443"/>
              <a:gd name="T76" fmla="*/ 362 w 1233"/>
              <a:gd name="T77" fmla="*/ 384 h 1443"/>
              <a:gd name="T78" fmla="*/ 330 w 1233"/>
              <a:gd name="T79" fmla="*/ 346 h 1443"/>
              <a:gd name="T80" fmla="*/ 338 w 1233"/>
              <a:gd name="T81" fmla="*/ 293 h 1443"/>
              <a:gd name="T82" fmla="*/ 350 w 1233"/>
              <a:gd name="T83" fmla="*/ 250 h 1443"/>
              <a:gd name="T84" fmla="*/ 378 w 1233"/>
              <a:gd name="T85" fmla="*/ 227 h 1443"/>
              <a:gd name="T86" fmla="*/ 400 w 1233"/>
              <a:gd name="T87" fmla="*/ 194 h 1443"/>
              <a:gd name="T88" fmla="*/ 431 w 1233"/>
              <a:gd name="T89" fmla="*/ 160 h 1443"/>
              <a:gd name="T90" fmla="*/ 471 w 1233"/>
              <a:gd name="T91" fmla="*/ 152 h 1443"/>
              <a:gd name="T92" fmla="*/ 495 w 1233"/>
              <a:gd name="T93" fmla="*/ 124 h 1443"/>
              <a:gd name="T94" fmla="*/ 514 w 1233"/>
              <a:gd name="T95" fmla="*/ 91 h 1443"/>
              <a:gd name="T96" fmla="*/ 556 w 1233"/>
              <a:gd name="T97" fmla="*/ 82 h 1443"/>
              <a:gd name="T98" fmla="*/ 606 w 1233"/>
              <a:gd name="T99" fmla="*/ 65 h 1443"/>
              <a:gd name="T100" fmla="*/ 635 w 1233"/>
              <a:gd name="T101" fmla="*/ 67 h 1443"/>
              <a:gd name="T102" fmla="*/ 671 w 1233"/>
              <a:gd name="T103" fmla="*/ 57 h 1443"/>
              <a:gd name="T104" fmla="*/ 688 w 1233"/>
              <a:gd name="T105" fmla="*/ 21 h 1443"/>
              <a:gd name="T106" fmla="*/ 720 w 1233"/>
              <a:gd name="T107" fmla="*/ 0 h 1443"/>
              <a:gd name="T108" fmla="*/ 763 w 1233"/>
              <a:gd name="T109" fmla="*/ 1 h 1443"/>
              <a:gd name="T110" fmla="*/ 806 w 1233"/>
              <a:gd name="T111" fmla="*/ 2 h 1443"/>
              <a:gd name="T112" fmla="*/ 1039 w 1233"/>
              <a:gd name="T113" fmla="*/ 477 h 1443"/>
              <a:gd name="T114" fmla="*/ 1058 w 1233"/>
              <a:gd name="T115" fmla="*/ 527 h 1443"/>
              <a:gd name="T116" fmla="*/ 1130 w 1233"/>
              <a:gd name="T117" fmla="*/ 528 h 1443"/>
              <a:gd name="T118" fmla="*/ 1172 w 1233"/>
              <a:gd name="T119" fmla="*/ 556 h 1443"/>
              <a:gd name="T120" fmla="*/ 1208 w 1233"/>
              <a:gd name="T121" fmla="*/ 595 h 1443"/>
              <a:gd name="T122" fmla="*/ 1210 w 1233"/>
              <a:gd name="T123" fmla="*/ 657 h 1443"/>
              <a:gd name="T124" fmla="*/ 1183 w 1233"/>
              <a:gd name="T125" fmla="*/ 7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3" h="1443">
                <a:moveTo>
                  <a:pt x="1183" y="871"/>
                </a:moveTo>
                <a:lnTo>
                  <a:pt x="1178" y="873"/>
                </a:lnTo>
                <a:lnTo>
                  <a:pt x="1170" y="875"/>
                </a:lnTo>
                <a:lnTo>
                  <a:pt x="1168" y="876"/>
                </a:lnTo>
                <a:lnTo>
                  <a:pt x="1160" y="885"/>
                </a:lnTo>
                <a:lnTo>
                  <a:pt x="1155" y="888"/>
                </a:lnTo>
                <a:lnTo>
                  <a:pt x="1151" y="894"/>
                </a:lnTo>
                <a:lnTo>
                  <a:pt x="1147" y="894"/>
                </a:lnTo>
                <a:lnTo>
                  <a:pt x="1143" y="897"/>
                </a:lnTo>
                <a:lnTo>
                  <a:pt x="1138" y="896"/>
                </a:lnTo>
                <a:lnTo>
                  <a:pt x="1136" y="896"/>
                </a:lnTo>
                <a:lnTo>
                  <a:pt x="1133" y="898"/>
                </a:lnTo>
                <a:lnTo>
                  <a:pt x="1131" y="902"/>
                </a:lnTo>
                <a:lnTo>
                  <a:pt x="1115" y="915"/>
                </a:lnTo>
                <a:lnTo>
                  <a:pt x="1103" y="925"/>
                </a:lnTo>
                <a:lnTo>
                  <a:pt x="1092" y="932"/>
                </a:lnTo>
                <a:lnTo>
                  <a:pt x="1080" y="938"/>
                </a:lnTo>
                <a:lnTo>
                  <a:pt x="1071" y="942"/>
                </a:lnTo>
                <a:lnTo>
                  <a:pt x="1066" y="945"/>
                </a:lnTo>
                <a:lnTo>
                  <a:pt x="1064" y="946"/>
                </a:lnTo>
                <a:lnTo>
                  <a:pt x="1059" y="948"/>
                </a:lnTo>
                <a:lnTo>
                  <a:pt x="1056" y="950"/>
                </a:lnTo>
                <a:lnTo>
                  <a:pt x="1051" y="955"/>
                </a:lnTo>
                <a:lnTo>
                  <a:pt x="1050" y="958"/>
                </a:lnTo>
                <a:lnTo>
                  <a:pt x="1046" y="960"/>
                </a:lnTo>
                <a:lnTo>
                  <a:pt x="1045" y="961"/>
                </a:lnTo>
                <a:lnTo>
                  <a:pt x="1043" y="965"/>
                </a:lnTo>
                <a:lnTo>
                  <a:pt x="1042" y="966"/>
                </a:lnTo>
                <a:lnTo>
                  <a:pt x="1042" y="965"/>
                </a:lnTo>
                <a:lnTo>
                  <a:pt x="1041" y="965"/>
                </a:lnTo>
                <a:lnTo>
                  <a:pt x="1040" y="965"/>
                </a:lnTo>
                <a:lnTo>
                  <a:pt x="1038" y="967"/>
                </a:lnTo>
                <a:lnTo>
                  <a:pt x="1037" y="967"/>
                </a:lnTo>
                <a:lnTo>
                  <a:pt x="1036" y="967"/>
                </a:lnTo>
                <a:lnTo>
                  <a:pt x="1035" y="967"/>
                </a:lnTo>
                <a:lnTo>
                  <a:pt x="1035" y="966"/>
                </a:lnTo>
                <a:lnTo>
                  <a:pt x="1034" y="966"/>
                </a:lnTo>
                <a:lnTo>
                  <a:pt x="1033" y="966"/>
                </a:lnTo>
                <a:lnTo>
                  <a:pt x="1032" y="966"/>
                </a:lnTo>
                <a:lnTo>
                  <a:pt x="1032" y="966"/>
                </a:lnTo>
                <a:lnTo>
                  <a:pt x="1030" y="964"/>
                </a:lnTo>
                <a:lnTo>
                  <a:pt x="1029" y="965"/>
                </a:lnTo>
                <a:lnTo>
                  <a:pt x="1027" y="966"/>
                </a:lnTo>
                <a:lnTo>
                  <a:pt x="1024" y="964"/>
                </a:lnTo>
                <a:lnTo>
                  <a:pt x="1018" y="960"/>
                </a:lnTo>
                <a:lnTo>
                  <a:pt x="1009" y="958"/>
                </a:lnTo>
                <a:lnTo>
                  <a:pt x="1008" y="953"/>
                </a:lnTo>
                <a:lnTo>
                  <a:pt x="985" y="948"/>
                </a:lnTo>
                <a:lnTo>
                  <a:pt x="959" y="936"/>
                </a:lnTo>
                <a:lnTo>
                  <a:pt x="949" y="960"/>
                </a:lnTo>
                <a:lnTo>
                  <a:pt x="948" y="959"/>
                </a:lnTo>
                <a:lnTo>
                  <a:pt x="948" y="961"/>
                </a:lnTo>
                <a:lnTo>
                  <a:pt x="949" y="963"/>
                </a:lnTo>
                <a:lnTo>
                  <a:pt x="946" y="966"/>
                </a:lnTo>
                <a:lnTo>
                  <a:pt x="945" y="969"/>
                </a:lnTo>
                <a:lnTo>
                  <a:pt x="945" y="970"/>
                </a:lnTo>
                <a:lnTo>
                  <a:pt x="942" y="974"/>
                </a:lnTo>
                <a:lnTo>
                  <a:pt x="942" y="975"/>
                </a:lnTo>
                <a:lnTo>
                  <a:pt x="941" y="978"/>
                </a:lnTo>
                <a:lnTo>
                  <a:pt x="939" y="978"/>
                </a:lnTo>
                <a:lnTo>
                  <a:pt x="938" y="982"/>
                </a:lnTo>
                <a:lnTo>
                  <a:pt x="935" y="984"/>
                </a:lnTo>
                <a:lnTo>
                  <a:pt x="933" y="988"/>
                </a:lnTo>
                <a:lnTo>
                  <a:pt x="933" y="991"/>
                </a:lnTo>
                <a:lnTo>
                  <a:pt x="929" y="997"/>
                </a:lnTo>
                <a:lnTo>
                  <a:pt x="927" y="997"/>
                </a:lnTo>
                <a:lnTo>
                  <a:pt x="923" y="998"/>
                </a:lnTo>
                <a:lnTo>
                  <a:pt x="920" y="1000"/>
                </a:lnTo>
                <a:lnTo>
                  <a:pt x="919" y="1003"/>
                </a:lnTo>
                <a:lnTo>
                  <a:pt x="919" y="1005"/>
                </a:lnTo>
                <a:lnTo>
                  <a:pt x="920" y="1007"/>
                </a:lnTo>
                <a:lnTo>
                  <a:pt x="919" y="1008"/>
                </a:lnTo>
                <a:lnTo>
                  <a:pt x="918" y="1010"/>
                </a:lnTo>
                <a:lnTo>
                  <a:pt x="917" y="1010"/>
                </a:lnTo>
                <a:lnTo>
                  <a:pt x="916" y="1011"/>
                </a:lnTo>
                <a:lnTo>
                  <a:pt x="915" y="1012"/>
                </a:lnTo>
                <a:lnTo>
                  <a:pt x="915" y="1014"/>
                </a:lnTo>
                <a:lnTo>
                  <a:pt x="913" y="1016"/>
                </a:lnTo>
                <a:lnTo>
                  <a:pt x="911" y="1016"/>
                </a:lnTo>
                <a:lnTo>
                  <a:pt x="912" y="1018"/>
                </a:lnTo>
                <a:lnTo>
                  <a:pt x="912" y="1020"/>
                </a:lnTo>
                <a:lnTo>
                  <a:pt x="911" y="1020"/>
                </a:lnTo>
                <a:lnTo>
                  <a:pt x="911" y="1023"/>
                </a:lnTo>
                <a:lnTo>
                  <a:pt x="909" y="1023"/>
                </a:lnTo>
                <a:lnTo>
                  <a:pt x="909" y="1024"/>
                </a:lnTo>
                <a:lnTo>
                  <a:pt x="909" y="1025"/>
                </a:lnTo>
                <a:lnTo>
                  <a:pt x="907" y="1026"/>
                </a:lnTo>
                <a:lnTo>
                  <a:pt x="902" y="1029"/>
                </a:lnTo>
                <a:lnTo>
                  <a:pt x="900" y="1028"/>
                </a:lnTo>
                <a:lnTo>
                  <a:pt x="900" y="1033"/>
                </a:lnTo>
                <a:lnTo>
                  <a:pt x="898" y="1034"/>
                </a:lnTo>
                <a:lnTo>
                  <a:pt x="893" y="1035"/>
                </a:lnTo>
                <a:lnTo>
                  <a:pt x="893" y="1038"/>
                </a:lnTo>
                <a:lnTo>
                  <a:pt x="890" y="1046"/>
                </a:lnTo>
                <a:lnTo>
                  <a:pt x="886" y="1053"/>
                </a:lnTo>
                <a:lnTo>
                  <a:pt x="887" y="1055"/>
                </a:lnTo>
                <a:lnTo>
                  <a:pt x="885" y="1060"/>
                </a:lnTo>
                <a:lnTo>
                  <a:pt x="881" y="1060"/>
                </a:lnTo>
                <a:lnTo>
                  <a:pt x="873" y="1060"/>
                </a:lnTo>
                <a:lnTo>
                  <a:pt x="868" y="1059"/>
                </a:lnTo>
                <a:lnTo>
                  <a:pt x="863" y="1059"/>
                </a:lnTo>
                <a:lnTo>
                  <a:pt x="861" y="1061"/>
                </a:lnTo>
                <a:lnTo>
                  <a:pt x="861" y="1064"/>
                </a:lnTo>
                <a:lnTo>
                  <a:pt x="861" y="1065"/>
                </a:lnTo>
                <a:lnTo>
                  <a:pt x="862" y="1068"/>
                </a:lnTo>
                <a:lnTo>
                  <a:pt x="861" y="1068"/>
                </a:lnTo>
                <a:lnTo>
                  <a:pt x="861" y="1069"/>
                </a:lnTo>
                <a:lnTo>
                  <a:pt x="861" y="1070"/>
                </a:lnTo>
                <a:lnTo>
                  <a:pt x="860" y="1071"/>
                </a:lnTo>
                <a:lnTo>
                  <a:pt x="859" y="1071"/>
                </a:lnTo>
                <a:lnTo>
                  <a:pt x="858" y="1072"/>
                </a:lnTo>
                <a:lnTo>
                  <a:pt x="858" y="1073"/>
                </a:lnTo>
                <a:lnTo>
                  <a:pt x="858" y="1073"/>
                </a:lnTo>
                <a:lnTo>
                  <a:pt x="858" y="1074"/>
                </a:lnTo>
                <a:lnTo>
                  <a:pt x="857" y="1074"/>
                </a:lnTo>
                <a:lnTo>
                  <a:pt x="856" y="1075"/>
                </a:lnTo>
                <a:lnTo>
                  <a:pt x="855" y="1075"/>
                </a:lnTo>
                <a:lnTo>
                  <a:pt x="855" y="1076"/>
                </a:lnTo>
                <a:lnTo>
                  <a:pt x="854" y="1077"/>
                </a:lnTo>
                <a:lnTo>
                  <a:pt x="853" y="1079"/>
                </a:lnTo>
                <a:lnTo>
                  <a:pt x="854" y="1081"/>
                </a:lnTo>
                <a:lnTo>
                  <a:pt x="854" y="1082"/>
                </a:lnTo>
                <a:lnTo>
                  <a:pt x="854" y="1082"/>
                </a:lnTo>
                <a:lnTo>
                  <a:pt x="854" y="1083"/>
                </a:lnTo>
                <a:lnTo>
                  <a:pt x="844" y="1082"/>
                </a:lnTo>
                <a:lnTo>
                  <a:pt x="837" y="1082"/>
                </a:lnTo>
                <a:lnTo>
                  <a:pt x="835" y="1082"/>
                </a:lnTo>
                <a:lnTo>
                  <a:pt x="833" y="1082"/>
                </a:lnTo>
                <a:lnTo>
                  <a:pt x="830" y="1082"/>
                </a:lnTo>
                <a:lnTo>
                  <a:pt x="826" y="1082"/>
                </a:lnTo>
                <a:lnTo>
                  <a:pt x="822" y="1082"/>
                </a:lnTo>
                <a:lnTo>
                  <a:pt x="820" y="1082"/>
                </a:lnTo>
                <a:lnTo>
                  <a:pt x="818" y="1082"/>
                </a:lnTo>
                <a:lnTo>
                  <a:pt x="815" y="1081"/>
                </a:lnTo>
                <a:lnTo>
                  <a:pt x="811" y="1081"/>
                </a:lnTo>
                <a:lnTo>
                  <a:pt x="808" y="1081"/>
                </a:lnTo>
                <a:lnTo>
                  <a:pt x="806" y="1081"/>
                </a:lnTo>
                <a:lnTo>
                  <a:pt x="804" y="1081"/>
                </a:lnTo>
                <a:lnTo>
                  <a:pt x="801" y="1082"/>
                </a:lnTo>
                <a:lnTo>
                  <a:pt x="799" y="1082"/>
                </a:lnTo>
                <a:lnTo>
                  <a:pt x="797" y="1083"/>
                </a:lnTo>
                <a:lnTo>
                  <a:pt x="796" y="1084"/>
                </a:lnTo>
                <a:lnTo>
                  <a:pt x="793" y="1086"/>
                </a:lnTo>
                <a:lnTo>
                  <a:pt x="791" y="1087"/>
                </a:lnTo>
                <a:lnTo>
                  <a:pt x="790" y="1088"/>
                </a:lnTo>
                <a:lnTo>
                  <a:pt x="789" y="1089"/>
                </a:lnTo>
                <a:lnTo>
                  <a:pt x="787" y="1090"/>
                </a:lnTo>
                <a:lnTo>
                  <a:pt x="785" y="1091"/>
                </a:lnTo>
                <a:lnTo>
                  <a:pt x="781" y="1092"/>
                </a:lnTo>
                <a:lnTo>
                  <a:pt x="780" y="1093"/>
                </a:lnTo>
                <a:lnTo>
                  <a:pt x="778" y="1093"/>
                </a:lnTo>
                <a:lnTo>
                  <a:pt x="776" y="1094"/>
                </a:lnTo>
                <a:lnTo>
                  <a:pt x="773" y="1095"/>
                </a:lnTo>
                <a:lnTo>
                  <a:pt x="771" y="1096"/>
                </a:lnTo>
                <a:lnTo>
                  <a:pt x="769" y="1097"/>
                </a:lnTo>
                <a:lnTo>
                  <a:pt x="766" y="1097"/>
                </a:lnTo>
                <a:lnTo>
                  <a:pt x="764" y="1099"/>
                </a:lnTo>
                <a:lnTo>
                  <a:pt x="761" y="1099"/>
                </a:lnTo>
                <a:lnTo>
                  <a:pt x="757" y="1099"/>
                </a:lnTo>
                <a:lnTo>
                  <a:pt x="752" y="1099"/>
                </a:lnTo>
                <a:lnTo>
                  <a:pt x="748" y="1099"/>
                </a:lnTo>
                <a:lnTo>
                  <a:pt x="744" y="1099"/>
                </a:lnTo>
                <a:lnTo>
                  <a:pt x="743" y="1099"/>
                </a:lnTo>
                <a:lnTo>
                  <a:pt x="741" y="1099"/>
                </a:lnTo>
                <a:lnTo>
                  <a:pt x="737" y="1097"/>
                </a:lnTo>
                <a:lnTo>
                  <a:pt x="736" y="1096"/>
                </a:lnTo>
                <a:lnTo>
                  <a:pt x="732" y="1095"/>
                </a:lnTo>
                <a:lnTo>
                  <a:pt x="730" y="1094"/>
                </a:lnTo>
                <a:lnTo>
                  <a:pt x="727" y="1093"/>
                </a:lnTo>
                <a:lnTo>
                  <a:pt x="724" y="1092"/>
                </a:lnTo>
                <a:lnTo>
                  <a:pt x="723" y="1092"/>
                </a:lnTo>
                <a:lnTo>
                  <a:pt x="720" y="1091"/>
                </a:lnTo>
                <a:lnTo>
                  <a:pt x="719" y="1090"/>
                </a:lnTo>
                <a:lnTo>
                  <a:pt x="717" y="1089"/>
                </a:lnTo>
                <a:lnTo>
                  <a:pt x="715" y="1088"/>
                </a:lnTo>
                <a:lnTo>
                  <a:pt x="714" y="1088"/>
                </a:lnTo>
                <a:lnTo>
                  <a:pt x="712" y="1088"/>
                </a:lnTo>
                <a:lnTo>
                  <a:pt x="710" y="1088"/>
                </a:lnTo>
                <a:lnTo>
                  <a:pt x="709" y="1089"/>
                </a:lnTo>
                <a:lnTo>
                  <a:pt x="708" y="1090"/>
                </a:lnTo>
                <a:lnTo>
                  <a:pt x="708" y="1091"/>
                </a:lnTo>
                <a:lnTo>
                  <a:pt x="707" y="1092"/>
                </a:lnTo>
                <a:lnTo>
                  <a:pt x="707" y="1094"/>
                </a:lnTo>
                <a:lnTo>
                  <a:pt x="707" y="1096"/>
                </a:lnTo>
                <a:lnTo>
                  <a:pt x="707" y="1097"/>
                </a:lnTo>
                <a:lnTo>
                  <a:pt x="707" y="1099"/>
                </a:lnTo>
                <a:lnTo>
                  <a:pt x="706" y="1100"/>
                </a:lnTo>
                <a:lnTo>
                  <a:pt x="706" y="1102"/>
                </a:lnTo>
                <a:lnTo>
                  <a:pt x="706" y="1105"/>
                </a:lnTo>
                <a:lnTo>
                  <a:pt x="706" y="1105"/>
                </a:lnTo>
                <a:lnTo>
                  <a:pt x="707" y="1107"/>
                </a:lnTo>
                <a:lnTo>
                  <a:pt x="707" y="1109"/>
                </a:lnTo>
                <a:lnTo>
                  <a:pt x="707" y="1110"/>
                </a:lnTo>
                <a:lnTo>
                  <a:pt x="707" y="1112"/>
                </a:lnTo>
                <a:lnTo>
                  <a:pt x="707" y="1114"/>
                </a:lnTo>
                <a:lnTo>
                  <a:pt x="707" y="1116"/>
                </a:lnTo>
                <a:lnTo>
                  <a:pt x="707" y="1119"/>
                </a:lnTo>
                <a:lnTo>
                  <a:pt x="707" y="1120"/>
                </a:lnTo>
                <a:lnTo>
                  <a:pt x="707" y="1121"/>
                </a:lnTo>
                <a:lnTo>
                  <a:pt x="707" y="1123"/>
                </a:lnTo>
                <a:lnTo>
                  <a:pt x="706" y="1125"/>
                </a:lnTo>
                <a:lnTo>
                  <a:pt x="706" y="1127"/>
                </a:lnTo>
                <a:lnTo>
                  <a:pt x="706" y="1128"/>
                </a:lnTo>
                <a:lnTo>
                  <a:pt x="706" y="1131"/>
                </a:lnTo>
                <a:lnTo>
                  <a:pt x="706" y="1132"/>
                </a:lnTo>
                <a:lnTo>
                  <a:pt x="706" y="1133"/>
                </a:lnTo>
                <a:lnTo>
                  <a:pt x="706" y="1134"/>
                </a:lnTo>
                <a:lnTo>
                  <a:pt x="706" y="1137"/>
                </a:lnTo>
                <a:lnTo>
                  <a:pt x="707" y="1139"/>
                </a:lnTo>
                <a:lnTo>
                  <a:pt x="705" y="1143"/>
                </a:lnTo>
                <a:lnTo>
                  <a:pt x="703" y="1148"/>
                </a:lnTo>
                <a:lnTo>
                  <a:pt x="703" y="1149"/>
                </a:lnTo>
                <a:lnTo>
                  <a:pt x="702" y="1153"/>
                </a:lnTo>
                <a:lnTo>
                  <a:pt x="702" y="1155"/>
                </a:lnTo>
                <a:lnTo>
                  <a:pt x="702" y="1158"/>
                </a:lnTo>
                <a:lnTo>
                  <a:pt x="700" y="1164"/>
                </a:lnTo>
                <a:lnTo>
                  <a:pt x="699" y="1166"/>
                </a:lnTo>
                <a:lnTo>
                  <a:pt x="698" y="1168"/>
                </a:lnTo>
                <a:lnTo>
                  <a:pt x="698" y="1169"/>
                </a:lnTo>
                <a:lnTo>
                  <a:pt x="697" y="1172"/>
                </a:lnTo>
                <a:lnTo>
                  <a:pt x="696" y="1173"/>
                </a:lnTo>
                <a:lnTo>
                  <a:pt x="696" y="1174"/>
                </a:lnTo>
                <a:lnTo>
                  <a:pt x="695" y="1177"/>
                </a:lnTo>
                <a:lnTo>
                  <a:pt x="694" y="1178"/>
                </a:lnTo>
                <a:lnTo>
                  <a:pt x="692" y="1181"/>
                </a:lnTo>
                <a:lnTo>
                  <a:pt x="691" y="1183"/>
                </a:lnTo>
                <a:lnTo>
                  <a:pt x="689" y="1186"/>
                </a:lnTo>
                <a:lnTo>
                  <a:pt x="688" y="1188"/>
                </a:lnTo>
                <a:lnTo>
                  <a:pt x="685" y="1191"/>
                </a:lnTo>
                <a:lnTo>
                  <a:pt x="685" y="1193"/>
                </a:lnTo>
                <a:lnTo>
                  <a:pt x="685" y="1195"/>
                </a:lnTo>
                <a:lnTo>
                  <a:pt x="684" y="1197"/>
                </a:lnTo>
                <a:lnTo>
                  <a:pt x="682" y="1200"/>
                </a:lnTo>
                <a:lnTo>
                  <a:pt x="680" y="1204"/>
                </a:lnTo>
                <a:lnTo>
                  <a:pt x="679" y="1208"/>
                </a:lnTo>
                <a:lnTo>
                  <a:pt x="678" y="1210"/>
                </a:lnTo>
                <a:lnTo>
                  <a:pt x="677" y="1210"/>
                </a:lnTo>
                <a:lnTo>
                  <a:pt x="676" y="1213"/>
                </a:lnTo>
                <a:lnTo>
                  <a:pt x="674" y="1217"/>
                </a:lnTo>
                <a:lnTo>
                  <a:pt x="672" y="1221"/>
                </a:lnTo>
                <a:lnTo>
                  <a:pt x="671" y="1222"/>
                </a:lnTo>
                <a:lnTo>
                  <a:pt x="669" y="1226"/>
                </a:lnTo>
                <a:lnTo>
                  <a:pt x="668" y="1230"/>
                </a:lnTo>
                <a:lnTo>
                  <a:pt x="668" y="1235"/>
                </a:lnTo>
                <a:lnTo>
                  <a:pt x="668" y="1237"/>
                </a:lnTo>
                <a:lnTo>
                  <a:pt x="667" y="1241"/>
                </a:lnTo>
                <a:lnTo>
                  <a:pt x="665" y="1245"/>
                </a:lnTo>
                <a:lnTo>
                  <a:pt x="664" y="1248"/>
                </a:lnTo>
                <a:lnTo>
                  <a:pt x="663" y="1250"/>
                </a:lnTo>
                <a:lnTo>
                  <a:pt x="663" y="1254"/>
                </a:lnTo>
                <a:lnTo>
                  <a:pt x="662" y="1258"/>
                </a:lnTo>
                <a:lnTo>
                  <a:pt x="662" y="1261"/>
                </a:lnTo>
                <a:lnTo>
                  <a:pt x="661" y="1264"/>
                </a:lnTo>
                <a:lnTo>
                  <a:pt x="661" y="1265"/>
                </a:lnTo>
                <a:lnTo>
                  <a:pt x="659" y="1270"/>
                </a:lnTo>
                <a:lnTo>
                  <a:pt x="659" y="1271"/>
                </a:lnTo>
                <a:lnTo>
                  <a:pt x="659" y="1274"/>
                </a:lnTo>
                <a:lnTo>
                  <a:pt x="659" y="1276"/>
                </a:lnTo>
                <a:lnTo>
                  <a:pt x="659" y="1279"/>
                </a:lnTo>
                <a:lnTo>
                  <a:pt x="658" y="1281"/>
                </a:lnTo>
                <a:lnTo>
                  <a:pt x="658" y="1282"/>
                </a:lnTo>
                <a:lnTo>
                  <a:pt x="656" y="1282"/>
                </a:lnTo>
                <a:lnTo>
                  <a:pt x="655" y="1282"/>
                </a:lnTo>
                <a:lnTo>
                  <a:pt x="653" y="1282"/>
                </a:lnTo>
                <a:lnTo>
                  <a:pt x="652" y="1283"/>
                </a:lnTo>
                <a:lnTo>
                  <a:pt x="650" y="1283"/>
                </a:lnTo>
                <a:lnTo>
                  <a:pt x="646" y="1284"/>
                </a:lnTo>
                <a:lnTo>
                  <a:pt x="644" y="1284"/>
                </a:lnTo>
                <a:lnTo>
                  <a:pt x="642" y="1285"/>
                </a:lnTo>
                <a:lnTo>
                  <a:pt x="641" y="1285"/>
                </a:lnTo>
                <a:lnTo>
                  <a:pt x="637" y="1285"/>
                </a:lnTo>
                <a:lnTo>
                  <a:pt x="636" y="1284"/>
                </a:lnTo>
                <a:lnTo>
                  <a:pt x="633" y="1283"/>
                </a:lnTo>
                <a:lnTo>
                  <a:pt x="631" y="1282"/>
                </a:lnTo>
                <a:lnTo>
                  <a:pt x="629" y="1282"/>
                </a:lnTo>
                <a:lnTo>
                  <a:pt x="627" y="1281"/>
                </a:lnTo>
                <a:lnTo>
                  <a:pt x="625" y="1280"/>
                </a:lnTo>
                <a:lnTo>
                  <a:pt x="623" y="1279"/>
                </a:lnTo>
                <a:lnTo>
                  <a:pt x="619" y="1278"/>
                </a:lnTo>
                <a:lnTo>
                  <a:pt x="618" y="1278"/>
                </a:lnTo>
                <a:lnTo>
                  <a:pt x="617" y="1277"/>
                </a:lnTo>
                <a:lnTo>
                  <a:pt x="613" y="1276"/>
                </a:lnTo>
                <a:lnTo>
                  <a:pt x="609" y="1275"/>
                </a:lnTo>
                <a:lnTo>
                  <a:pt x="607" y="1274"/>
                </a:lnTo>
                <a:lnTo>
                  <a:pt x="606" y="1274"/>
                </a:lnTo>
                <a:lnTo>
                  <a:pt x="603" y="1273"/>
                </a:lnTo>
                <a:lnTo>
                  <a:pt x="601" y="1272"/>
                </a:lnTo>
                <a:lnTo>
                  <a:pt x="598" y="1271"/>
                </a:lnTo>
                <a:lnTo>
                  <a:pt x="596" y="1271"/>
                </a:lnTo>
                <a:lnTo>
                  <a:pt x="592" y="1269"/>
                </a:lnTo>
                <a:lnTo>
                  <a:pt x="590" y="1266"/>
                </a:lnTo>
                <a:lnTo>
                  <a:pt x="589" y="1265"/>
                </a:lnTo>
                <a:lnTo>
                  <a:pt x="587" y="1262"/>
                </a:lnTo>
                <a:lnTo>
                  <a:pt x="585" y="1260"/>
                </a:lnTo>
                <a:lnTo>
                  <a:pt x="583" y="1256"/>
                </a:lnTo>
                <a:lnTo>
                  <a:pt x="581" y="1254"/>
                </a:lnTo>
                <a:lnTo>
                  <a:pt x="579" y="1251"/>
                </a:lnTo>
                <a:lnTo>
                  <a:pt x="576" y="1249"/>
                </a:lnTo>
                <a:lnTo>
                  <a:pt x="572" y="1245"/>
                </a:lnTo>
                <a:lnTo>
                  <a:pt x="569" y="1243"/>
                </a:lnTo>
                <a:lnTo>
                  <a:pt x="568" y="1243"/>
                </a:lnTo>
                <a:lnTo>
                  <a:pt x="564" y="1241"/>
                </a:lnTo>
                <a:lnTo>
                  <a:pt x="562" y="1239"/>
                </a:lnTo>
                <a:lnTo>
                  <a:pt x="559" y="1237"/>
                </a:lnTo>
                <a:lnTo>
                  <a:pt x="551" y="1235"/>
                </a:lnTo>
                <a:lnTo>
                  <a:pt x="549" y="1235"/>
                </a:lnTo>
                <a:lnTo>
                  <a:pt x="546" y="1234"/>
                </a:lnTo>
                <a:lnTo>
                  <a:pt x="543" y="1232"/>
                </a:lnTo>
                <a:lnTo>
                  <a:pt x="540" y="1232"/>
                </a:lnTo>
                <a:lnTo>
                  <a:pt x="535" y="1231"/>
                </a:lnTo>
                <a:lnTo>
                  <a:pt x="531" y="1229"/>
                </a:lnTo>
                <a:lnTo>
                  <a:pt x="526" y="1228"/>
                </a:lnTo>
                <a:lnTo>
                  <a:pt x="522" y="1227"/>
                </a:lnTo>
                <a:lnTo>
                  <a:pt x="518" y="1227"/>
                </a:lnTo>
                <a:lnTo>
                  <a:pt x="515" y="1227"/>
                </a:lnTo>
                <a:lnTo>
                  <a:pt x="514" y="1227"/>
                </a:lnTo>
                <a:lnTo>
                  <a:pt x="513" y="1228"/>
                </a:lnTo>
                <a:lnTo>
                  <a:pt x="509" y="1227"/>
                </a:lnTo>
                <a:lnTo>
                  <a:pt x="506" y="1227"/>
                </a:lnTo>
                <a:lnTo>
                  <a:pt x="503" y="1226"/>
                </a:lnTo>
                <a:lnTo>
                  <a:pt x="501" y="1226"/>
                </a:lnTo>
                <a:lnTo>
                  <a:pt x="496" y="1226"/>
                </a:lnTo>
                <a:lnTo>
                  <a:pt x="492" y="1226"/>
                </a:lnTo>
                <a:lnTo>
                  <a:pt x="489" y="1226"/>
                </a:lnTo>
                <a:lnTo>
                  <a:pt x="488" y="1226"/>
                </a:lnTo>
                <a:lnTo>
                  <a:pt x="487" y="1226"/>
                </a:lnTo>
                <a:lnTo>
                  <a:pt x="484" y="1226"/>
                </a:lnTo>
                <a:lnTo>
                  <a:pt x="483" y="1225"/>
                </a:lnTo>
                <a:lnTo>
                  <a:pt x="481" y="1224"/>
                </a:lnTo>
                <a:lnTo>
                  <a:pt x="475" y="1226"/>
                </a:lnTo>
                <a:lnTo>
                  <a:pt x="473" y="1226"/>
                </a:lnTo>
                <a:lnTo>
                  <a:pt x="471" y="1226"/>
                </a:lnTo>
                <a:lnTo>
                  <a:pt x="470" y="1228"/>
                </a:lnTo>
                <a:lnTo>
                  <a:pt x="468" y="1230"/>
                </a:lnTo>
                <a:lnTo>
                  <a:pt x="467" y="1232"/>
                </a:lnTo>
                <a:lnTo>
                  <a:pt x="467" y="1233"/>
                </a:lnTo>
                <a:lnTo>
                  <a:pt x="466" y="1234"/>
                </a:lnTo>
                <a:lnTo>
                  <a:pt x="464" y="1237"/>
                </a:lnTo>
                <a:lnTo>
                  <a:pt x="462" y="1239"/>
                </a:lnTo>
                <a:lnTo>
                  <a:pt x="462" y="1241"/>
                </a:lnTo>
                <a:lnTo>
                  <a:pt x="459" y="1243"/>
                </a:lnTo>
                <a:lnTo>
                  <a:pt x="458" y="1243"/>
                </a:lnTo>
                <a:lnTo>
                  <a:pt x="456" y="1247"/>
                </a:lnTo>
                <a:lnTo>
                  <a:pt x="456" y="1249"/>
                </a:lnTo>
                <a:lnTo>
                  <a:pt x="456" y="1250"/>
                </a:lnTo>
                <a:lnTo>
                  <a:pt x="455" y="1252"/>
                </a:lnTo>
                <a:lnTo>
                  <a:pt x="453" y="1254"/>
                </a:lnTo>
                <a:lnTo>
                  <a:pt x="452" y="1257"/>
                </a:lnTo>
                <a:lnTo>
                  <a:pt x="451" y="1258"/>
                </a:lnTo>
                <a:lnTo>
                  <a:pt x="450" y="1260"/>
                </a:lnTo>
                <a:lnTo>
                  <a:pt x="449" y="1261"/>
                </a:lnTo>
                <a:lnTo>
                  <a:pt x="447" y="1262"/>
                </a:lnTo>
                <a:lnTo>
                  <a:pt x="446" y="1264"/>
                </a:lnTo>
                <a:lnTo>
                  <a:pt x="446" y="1265"/>
                </a:lnTo>
                <a:lnTo>
                  <a:pt x="445" y="1267"/>
                </a:lnTo>
                <a:lnTo>
                  <a:pt x="445" y="1271"/>
                </a:lnTo>
                <a:lnTo>
                  <a:pt x="444" y="1272"/>
                </a:lnTo>
                <a:lnTo>
                  <a:pt x="443" y="1273"/>
                </a:lnTo>
                <a:lnTo>
                  <a:pt x="442" y="1275"/>
                </a:lnTo>
                <a:lnTo>
                  <a:pt x="441" y="1276"/>
                </a:lnTo>
                <a:lnTo>
                  <a:pt x="440" y="1278"/>
                </a:lnTo>
                <a:lnTo>
                  <a:pt x="439" y="1281"/>
                </a:lnTo>
                <a:lnTo>
                  <a:pt x="435" y="1281"/>
                </a:lnTo>
                <a:lnTo>
                  <a:pt x="434" y="1281"/>
                </a:lnTo>
                <a:lnTo>
                  <a:pt x="433" y="1279"/>
                </a:lnTo>
                <a:lnTo>
                  <a:pt x="429" y="1276"/>
                </a:lnTo>
                <a:lnTo>
                  <a:pt x="428" y="1275"/>
                </a:lnTo>
                <a:lnTo>
                  <a:pt x="426" y="1276"/>
                </a:lnTo>
                <a:lnTo>
                  <a:pt x="423" y="1276"/>
                </a:lnTo>
                <a:lnTo>
                  <a:pt x="421" y="1277"/>
                </a:lnTo>
                <a:lnTo>
                  <a:pt x="419" y="1277"/>
                </a:lnTo>
                <a:lnTo>
                  <a:pt x="418" y="1278"/>
                </a:lnTo>
                <a:lnTo>
                  <a:pt x="417" y="1279"/>
                </a:lnTo>
                <a:lnTo>
                  <a:pt x="415" y="1280"/>
                </a:lnTo>
                <a:lnTo>
                  <a:pt x="413" y="1281"/>
                </a:lnTo>
                <a:lnTo>
                  <a:pt x="411" y="1282"/>
                </a:lnTo>
                <a:lnTo>
                  <a:pt x="408" y="1284"/>
                </a:lnTo>
                <a:lnTo>
                  <a:pt x="406" y="1287"/>
                </a:lnTo>
                <a:lnTo>
                  <a:pt x="405" y="1288"/>
                </a:lnTo>
                <a:lnTo>
                  <a:pt x="403" y="1293"/>
                </a:lnTo>
                <a:lnTo>
                  <a:pt x="403" y="1298"/>
                </a:lnTo>
                <a:lnTo>
                  <a:pt x="403" y="1300"/>
                </a:lnTo>
                <a:lnTo>
                  <a:pt x="403" y="1301"/>
                </a:lnTo>
                <a:lnTo>
                  <a:pt x="402" y="1305"/>
                </a:lnTo>
                <a:lnTo>
                  <a:pt x="400" y="1307"/>
                </a:lnTo>
                <a:lnTo>
                  <a:pt x="399" y="1308"/>
                </a:lnTo>
                <a:lnTo>
                  <a:pt x="396" y="1310"/>
                </a:lnTo>
                <a:lnTo>
                  <a:pt x="394" y="1312"/>
                </a:lnTo>
                <a:lnTo>
                  <a:pt x="391" y="1313"/>
                </a:lnTo>
                <a:lnTo>
                  <a:pt x="389" y="1314"/>
                </a:lnTo>
                <a:lnTo>
                  <a:pt x="388" y="1315"/>
                </a:lnTo>
                <a:lnTo>
                  <a:pt x="387" y="1315"/>
                </a:lnTo>
                <a:lnTo>
                  <a:pt x="384" y="1317"/>
                </a:lnTo>
                <a:lnTo>
                  <a:pt x="382" y="1318"/>
                </a:lnTo>
                <a:lnTo>
                  <a:pt x="378" y="1320"/>
                </a:lnTo>
                <a:lnTo>
                  <a:pt x="377" y="1321"/>
                </a:lnTo>
                <a:lnTo>
                  <a:pt x="374" y="1321"/>
                </a:lnTo>
                <a:lnTo>
                  <a:pt x="372" y="1321"/>
                </a:lnTo>
                <a:lnTo>
                  <a:pt x="371" y="1322"/>
                </a:lnTo>
                <a:lnTo>
                  <a:pt x="370" y="1322"/>
                </a:lnTo>
                <a:lnTo>
                  <a:pt x="368" y="1323"/>
                </a:lnTo>
                <a:lnTo>
                  <a:pt x="367" y="1324"/>
                </a:lnTo>
                <a:lnTo>
                  <a:pt x="366" y="1324"/>
                </a:lnTo>
                <a:lnTo>
                  <a:pt x="363" y="1326"/>
                </a:lnTo>
                <a:lnTo>
                  <a:pt x="361" y="1326"/>
                </a:lnTo>
                <a:lnTo>
                  <a:pt x="359" y="1327"/>
                </a:lnTo>
                <a:lnTo>
                  <a:pt x="357" y="1328"/>
                </a:lnTo>
                <a:lnTo>
                  <a:pt x="354" y="1329"/>
                </a:lnTo>
                <a:lnTo>
                  <a:pt x="352" y="1329"/>
                </a:lnTo>
                <a:lnTo>
                  <a:pt x="350" y="1328"/>
                </a:lnTo>
                <a:lnTo>
                  <a:pt x="349" y="1328"/>
                </a:lnTo>
                <a:lnTo>
                  <a:pt x="344" y="1327"/>
                </a:lnTo>
                <a:lnTo>
                  <a:pt x="341" y="1327"/>
                </a:lnTo>
                <a:lnTo>
                  <a:pt x="339" y="1327"/>
                </a:lnTo>
                <a:lnTo>
                  <a:pt x="338" y="1327"/>
                </a:lnTo>
                <a:lnTo>
                  <a:pt x="336" y="1328"/>
                </a:lnTo>
                <a:lnTo>
                  <a:pt x="334" y="1328"/>
                </a:lnTo>
                <a:lnTo>
                  <a:pt x="333" y="1328"/>
                </a:lnTo>
                <a:lnTo>
                  <a:pt x="330" y="1328"/>
                </a:lnTo>
                <a:lnTo>
                  <a:pt x="329" y="1327"/>
                </a:lnTo>
                <a:lnTo>
                  <a:pt x="325" y="1328"/>
                </a:lnTo>
                <a:lnTo>
                  <a:pt x="318" y="1327"/>
                </a:lnTo>
                <a:lnTo>
                  <a:pt x="315" y="1327"/>
                </a:lnTo>
                <a:lnTo>
                  <a:pt x="312" y="1327"/>
                </a:lnTo>
                <a:lnTo>
                  <a:pt x="309" y="1329"/>
                </a:lnTo>
                <a:lnTo>
                  <a:pt x="305" y="1329"/>
                </a:lnTo>
                <a:lnTo>
                  <a:pt x="302" y="1330"/>
                </a:lnTo>
                <a:lnTo>
                  <a:pt x="299" y="1332"/>
                </a:lnTo>
                <a:lnTo>
                  <a:pt x="297" y="1335"/>
                </a:lnTo>
                <a:lnTo>
                  <a:pt x="295" y="1337"/>
                </a:lnTo>
                <a:lnTo>
                  <a:pt x="293" y="1340"/>
                </a:lnTo>
                <a:lnTo>
                  <a:pt x="289" y="1343"/>
                </a:lnTo>
                <a:lnTo>
                  <a:pt x="289" y="1344"/>
                </a:lnTo>
                <a:lnTo>
                  <a:pt x="287" y="1348"/>
                </a:lnTo>
                <a:lnTo>
                  <a:pt x="287" y="1349"/>
                </a:lnTo>
                <a:lnTo>
                  <a:pt x="287" y="1350"/>
                </a:lnTo>
                <a:lnTo>
                  <a:pt x="286" y="1353"/>
                </a:lnTo>
                <a:lnTo>
                  <a:pt x="286" y="1354"/>
                </a:lnTo>
                <a:lnTo>
                  <a:pt x="285" y="1356"/>
                </a:lnTo>
                <a:lnTo>
                  <a:pt x="284" y="1359"/>
                </a:lnTo>
                <a:lnTo>
                  <a:pt x="283" y="1362"/>
                </a:lnTo>
                <a:lnTo>
                  <a:pt x="281" y="1365"/>
                </a:lnTo>
                <a:lnTo>
                  <a:pt x="281" y="1366"/>
                </a:lnTo>
                <a:lnTo>
                  <a:pt x="278" y="1368"/>
                </a:lnTo>
                <a:lnTo>
                  <a:pt x="276" y="1369"/>
                </a:lnTo>
                <a:lnTo>
                  <a:pt x="274" y="1370"/>
                </a:lnTo>
                <a:lnTo>
                  <a:pt x="272" y="1370"/>
                </a:lnTo>
                <a:lnTo>
                  <a:pt x="270" y="1371"/>
                </a:lnTo>
                <a:lnTo>
                  <a:pt x="266" y="1374"/>
                </a:lnTo>
                <a:lnTo>
                  <a:pt x="261" y="1376"/>
                </a:lnTo>
                <a:lnTo>
                  <a:pt x="260" y="1376"/>
                </a:lnTo>
                <a:lnTo>
                  <a:pt x="257" y="1379"/>
                </a:lnTo>
                <a:lnTo>
                  <a:pt x="255" y="1381"/>
                </a:lnTo>
                <a:lnTo>
                  <a:pt x="252" y="1383"/>
                </a:lnTo>
                <a:lnTo>
                  <a:pt x="250" y="1385"/>
                </a:lnTo>
                <a:lnTo>
                  <a:pt x="248" y="1389"/>
                </a:lnTo>
                <a:lnTo>
                  <a:pt x="245" y="1391"/>
                </a:lnTo>
                <a:lnTo>
                  <a:pt x="242" y="1394"/>
                </a:lnTo>
                <a:lnTo>
                  <a:pt x="240" y="1396"/>
                </a:lnTo>
                <a:lnTo>
                  <a:pt x="238" y="1398"/>
                </a:lnTo>
                <a:lnTo>
                  <a:pt x="238" y="1400"/>
                </a:lnTo>
                <a:lnTo>
                  <a:pt x="236" y="1402"/>
                </a:lnTo>
                <a:lnTo>
                  <a:pt x="235" y="1404"/>
                </a:lnTo>
                <a:lnTo>
                  <a:pt x="234" y="1407"/>
                </a:lnTo>
                <a:lnTo>
                  <a:pt x="233" y="1409"/>
                </a:lnTo>
                <a:lnTo>
                  <a:pt x="232" y="1411"/>
                </a:lnTo>
                <a:lnTo>
                  <a:pt x="229" y="1415"/>
                </a:lnTo>
                <a:lnTo>
                  <a:pt x="226" y="1419"/>
                </a:lnTo>
                <a:lnTo>
                  <a:pt x="225" y="1423"/>
                </a:lnTo>
                <a:lnTo>
                  <a:pt x="225" y="1426"/>
                </a:lnTo>
                <a:lnTo>
                  <a:pt x="225" y="1428"/>
                </a:lnTo>
                <a:lnTo>
                  <a:pt x="224" y="1431"/>
                </a:lnTo>
                <a:lnTo>
                  <a:pt x="222" y="1433"/>
                </a:lnTo>
                <a:lnTo>
                  <a:pt x="220" y="1435"/>
                </a:lnTo>
                <a:lnTo>
                  <a:pt x="216" y="1437"/>
                </a:lnTo>
                <a:lnTo>
                  <a:pt x="214" y="1438"/>
                </a:lnTo>
                <a:lnTo>
                  <a:pt x="210" y="1438"/>
                </a:lnTo>
                <a:lnTo>
                  <a:pt x="207" y="1437"/>
                </a:lnTo>
                <a:lnTo>
                  <a:pt x="205" y="1437"/>
                </a:lnTo>
                <a:lnTo>
                  <a:pt x="203" y="1437"/>
                </a:lnTo>
                <a:lnTo>
                  <a:pt x="200" y="1438"/>
                </a:lnTo>
                <a:lnTo>
                  <a:pt x="198" y="1439"/>
                </a:lnTo>
                <a:lnTo>
                  <a:pt x="194" y="1440"/>
                </a:lnTo>
                <a:lnTo>
                  <a:pt x="192" y="1441"/>
                </a:lnTo>
                <a:lnTo>
                  <a:pt x="189" y="1442"/>
                </a:lnTo>
                <a:lnTo>
                  <a:pt x="186" y="1442"/>
                </a:lnTo>
                <a:lnTo>
                  <a:pt x="185" y="1442"/>
                </a:lnTo>
                <a:lnTo>
                  <a:pt x="184" y="1443"/>
                </a:lnTo>
                <a:lnTo>
                  <a:pt x="182" y="1443"/>
                </a:lnTo>
                <a:lnTo>
                  <a:pt x="178" y="1442"/>
                </a:lnTo>
                <a:lnTo>
                  <a:pt x="174" y="1442"/>
                </a:lnTo>
                <a:lnTo>
                  <a:pt x="170" y="1442"/>
                </a:lnTo>
                <a:lnTo>
                  <a:pt x="165" y="1442"/>
                </a:lnTo>
                <a:lnTo>
                  <a:pt x="161" y="1441"/>
                </a:lnTo>
                <a:lnTo>
                  <a:pt x="160" y="1440"/>
                </a:lnTo>
                <a:lnTo>
                  <a:pt x="158" y="1439"/>
                </a:lnTo>
                <a:lnTo>
                  <a:pt x="155" y="1439"/>
                </a:lnTo>
                <a:lnTo>
                  <a:pt x="154" y="1439"/>
                </a:lnTo>
                <a:lnTo>
                  <a:pt x="152" y="1439"/>
                </a:lnTo>
                <a:lnTo>
                  <a:pt x="150" y="1439"/>
                </a:lnTo>
                <a:lnTo>
                  <a:pt x="149" y="1438"/>
                </a:lnTo>
                <a:lnTo>
                  <a:pt x="146" y="1437"/>
                </a:lnTo>
                <a:lnTo>
                  <a:pt x="141" y="1437"/>
                </a:lnTo>
                <a:lnTo>
                  <a:pt x="139" y="1436"/>
                </a:lnTo>
                <a:lnTo>
                  <a:pt x="136" y="1435"/>
                </a:lnTo>
                <a:lnTo>
                  <a:pt x="133" y="1435"/>
                </a:lnTo>
                <a:lnTo>
                  <a:pt x="131" y="1434"/>
                </a:lnTo>
                <a:lnTo>
                  <a:pt x="129" y="1434"/>
                </a:lnTo>
                <a:lnTo>
                  <a:pt x="127" y="1435"/>
                </a:lnTo>
                <a:lnTo>
                  <a:pt x="126" y="1435"/>
                </a:lnTo>
                <a:lnTo>
                  <a:pt x="126" y="1435"/>
                </a:lnTo>
                <a:lnTo>
                  <a:pt x="124" y="1435"/>
                </a:lnTo>
                <a:lnTo>
                  <a:pt x="122" y="1435"/>
                </a:lnTo>
                <a:lnTo>
                  <a:pt x="120" y="1435"/>
                </a:lnTo>
                <a:lnTo>
                  <a:pt x="118" y="1433"/>
                </a:lnTo>
                <a:lnTo>
                  <a:pt x="117" y="1431"/>
                </a:lnTo>
                <a:lnTo>
                  <a:pt x="116" y="1431"/>
                </a:lnTo>
                <a:lnTo>
                  <a:pt x="114" y="1428"/>
                </a:lnTo>
                <a:lnTo>
                  <a:pt x="112" y="1426"/>
                </a:lnTo>
                <a:lnTo>
                  <a:pt x="110" y="1423"/>
                </a:lnTo>
                <a:lnTo>
                  <a:pt x="108" y="1419"/>
                </a:lnTo>
                <a:lnTo>
                  <a:pt x="108" y="1418"/>
                </a:lnTo>
                <a:lnTo>
                  <a:pt x="104" y="1415"/>
                </a:lnTo>
                <a:lnTo>
                  <a:pt x="95" y="1405"/>
                </a:lnTo>
                <a:lnTo>
                  <a:pt x="89" y="1400"/>
                </a:lnTo>
                <a:lnTo>
                  <a:pt x="88" y="1397"/>
                </a:lnTo>
                <a:lnTo>
                  <a:pt x="85" y="1392"/>
                </a:lnTo>
                <a:lnTo>
                  <a:pt x="82" y="1388"/>
                </a:lnTo>
                <a:lnTo>
                  <a:pt x="75" y="1387"/>
                </a:lnTo>
                <a:lnTo>
                  <a:pt x="65" y="1387"/>
                </a:lnTo>
                <a:lnTo>
                  <a:pt x="59" y="1385"/>
                </a:lnTo>
                <a:lnTo>
                  <a:pt x="57" y="1384"/>
                </a:lnTo>
                <a:lnTo>
                  <a:pt x="51" y="1382"/>
                </a:lnTo>
                <a:lnTo>
                  <a:pt x="42" y="1379"/>
                </a:lnTo>
                <a:lnTo>
                  <a:pt x="34" y="1376"/>
                </a:lnTo>
                <a:lnTo>
                  <a:pt x="26" y="1373"/>
                </a:lnTo>
                <a:lnTo>
                  <a:pt x="21" y="1365"/>
                </a:lnTo>
                <a:lnTo>
                  <a:pt x="20" y="1356"/>
                </a:lnTo>
                <a:lnTo>
                  <a:pt x="16" y="1350"/>
                </a:lnTo>
                <a:lnTo>
                  <a:pt x="11" y="1345"/>
                </a:lnTo>
                <a:lnTo>
                  <a:pt x="6" y="1340"/>
                </a:lnTo>
                <a:lnTo>
                  <a:pt x="3" y="1337"/>
                </a:lnTo>
                <a:lnTo>
                  <a:pt x="0" y="1335"/>
                </a:lnTo>
                <a:lnTo>
                  <a:pt x="1" y="1330"/>
                </a:lnTo>
                <a:lnTo>
                  <a:pt x="4" y="1325"/>
                </a:lnTo>
                <a:lnTo>
                  <a:pt x="14" y="1320"/>
                </a:lnTo>
                <a:lnTo>
                  <a:pt x="27" y="1313"/>
                </a:lnTo>
                <a:lnTo>
                  <a:pt x="37" y="1303"/>
                </a:lnTo>
                <a:lnTo>
                  <a:pt x="41" y="1298"/>
                </a:lnTo>
                <a:lnTo>
                  <a:pt x="40" y="1296"/>
                </a:lnTo>
                <a:lnTo>
                  <a:pt x="40" y="1292"/>
                </a:lnTo>
                <a:lnTo>
                  <a:pt x="41" y="1289"/>
                </a:lnTo>
                <a:lnTo>
                  <a:pt x="41" y="1285"/>
                </a:lnTo>
                <a:lnTo>
                  <a:pt x="41" y="1281"/>
                </a:lnTo>
                <a:lnTo>
                  <a:pt x="41" y="1277"/>
                </a:lnTo>
                <a:lnTo>
                  <a:pt x="41" y="1273"/>
                </a:lnTo>
                <a:lnTo>
                  <a:pt x="41" y="1270"/>
                </a:lnTo>
                <a:lnTo>
                  <a:pt x="41" y="1268"/>
                </a:lnTo>
                <a:lnTo>
                  <a:pt x="42" y="1265"/>
                </a:lnTo>
                <a:lnTo>
                  <a:pt x="43" y="1260"/>
                </a:lnTo>
                <a:lnTo>
                  <a:pt x="43" y="1257"/>
                </a:lnTo>
                <a:lnTo>
                  <a:pt x="43" y="1253"/>
                </a:lnTo>
                <a:lnTo>
                  <a:pt x="45" y="1249"/>
                </a:lnTo>
                <a:lnTo>
                  <a:pt x="47" y="1245"/>
                </a:lnTo>
                <a:lnTo>
                  <a:pt x="46" y="1240"/>
                </a:lnTo>
                <a:lnTo>
                  <a:pt x="43" y="1237"/>
                </a:lnTo>
                <a:lnTo>
                  <a:pt x="42" y="1232"/>
                </a:lnTo>
                <a:lnTo>
                  <a:pt x="42" y="1229"/>
                </a:lnTo>
                <a:lnTo>
                  <a:pt x="42" y="1226"/>
                </a:lnTo>
                <a:lnTo>
                  <a:pt x="42" y="1224"/>
                </a:lnTo>
                <a:lnTo>
                  <a:pt x="42" y="1222"/>
                </a:lnTo>
                <a:lnTo>
                  <a:pt x="42" y="1221"/>
                </a:lnTo>
                <a:lnTo>
                  <a:pt x="43" y="1217"/>
                </a:lnTo>
                <a:lnTo>
                  <a:pt x="43" y="1214"/>
                </a:lnTo>
                <a:lnTo>
                  <a:pt x="44" y="1213"/>
                </a:lnTo>
                <a:lnTo>
                  <a:pt x="46" y="1213"/>
                </a:lnTo>
                <a:lnTo>
                  <a:pt x="48" y="1213"/>
                </a:lnTo>
                <a:lnTo>
                  <a:pt x="48" y="1212"/>
                </a:lnTo>
                <a:lnTo>
                  <a:pt x="51" y="1211"/>
                </a:lnTo>
                <a:lnTo>
                  <a:pt x="53" y="1211"/>
                </a:lnTo>
                <a:lnTo>
                  <a:pt x="54" y="1210"/>
                </a:lnTo>
                <a:lnTo>
                  <a:pt x="56" y="1210"/>
                </a:lnTo>
                <a:lnTo>
                  <a:pt x="58" y="1210"/>
                </a:lnTo>
                <a:lnTo>
                  <a:pt x="60" y="1210"/>
                </a:lnTo>
                <a:lnTo>
                  <a:pt x="61" y="1209"/>
                </a:lnTo>
                <a:lnTo>
                  <a:pt x="65" y="1207"/>
                </a:lnTo>
                <a:lnTo>
                  <a:pt x="67" y="1206"/>
                </a:lnTo>
                <a:lnTo>
                  <a:pt x="70" y="1204"/>
                </a:lnTo>
                <a:lnTo>
                  <a:pt x="71" y="1204"/>
                </a:lnTo>
                <a:lnTo>
                  <a:pt x="72" y="1203"/>
                </a:lnTo>
                <a:lnTo>
                  <a:pt x="74" y="1201"/>
                </a:lnTo>
                <a:lnTo>
                  <a:pt x="75" y="1200"/>
                </a:lnTo>
                <a:lnTo>
                  <a:pt x="76" y="1199"/>
                </a:lnTo>
                <a:lnTo>
                  <a:pt x="78" y="1197"/>
                </a:lnTo>
                <a:lnTo>
                  <a:pt x="82" y="1193"/>
                </a:lnTo>
                <a:lnTo>
                  <a:pt x="85" y="1191"/>
                </a:lnTo>
                <a:lnTo>
                  <a:pt x="87" y="1191"/>
                </a:lnTo>
                <a:lnTo>
                  <a:pt x="89" y="1190"/>
                </a:lnTo>
                <a:lnTo>
                  <a:pt x="91" y="1189"/>
                </a:lnTo>
                <a:lnTo>
                  <a:pt x="92" y="1188"/>
                </a:lnTo>
                <a:lnTo>
                  <a:pt x="93" y="1187"/>
                </a:lnTo>
                <a:lnTo>
                  <a:pt x="93" y="1186"/>
                </a:lnTo>
                <a:lnTo>
                  <a:pt x="93" y="1182"/>
                </a:lnTo>
                <a:lnTo>
                  <a:pt x="92" y="1180"/>
                </a:lnTo>
                <a:lnTo>
                  <a:pt x="89" y="1177"/>
                </a:lnTo>
                <a:lnTo>
                  <a:pt x="88" y="1175"/>
                </a:lnTo>
                <a:lnTo>
                  <a:pt x="88" y="1173"/>
                </a:lnTo>
                <a:lnTo>
                  <a:pt x="87" y="1171"/>
                </a:lnTo>
                <a:lnTo>
                  <a:pt x="86" y="1170"/>
                </a:lnTo>
                <a:lnTo>
                  <a:pt x="84" y="1169"/>
                </a:lnTo>
                <a:lnTo>
                  <a:pt x="82" y="1168"/>
                </a:lnTo>
                <a:lnTo>
                  <a:pt x="79" y="1165"/>
                </a:lnTo>
                <a:lnTo>
                  <a:pt x="77" y="1164"/>
                </a:lnTo>
                <a:lnTo>
                  <a:pt x="76" y="1161"/>
                </a:lnTo>
                <a:lnTo>
                  <a:pt x="74" y="1161"/>
                </a:lnTo>
                <a:lnTo>
                  <a:pt x="75" y="1158"/>
                </a:lnTo>
                <a:lnTo>
                  <a:pt x="75" y="1156"/>
                </a:lnTo>
                <a:lnTo>
                  <a:pt x="76" y="1155"/>
                </a:lnTo>
                <a:lnTo>
                  <a:pt x="77" y="1153"/>
                </a:lnTo>
                <a:lnTo>
                  <a:pt x="79" y="1150"/>
                </a:lnTo>
                <a:lnTo>
                  <a:pt x="80" y="1149"/>
                </a:lnTo>
                <a:lnTo>
                  <a:pt x="81" y="1146"/>
                </a:lnTo>
                <a:lnTo>
                  <a:pt x="81" y="1144"/>
                </a:lnTo>
                <a:lnTo>
                  <a:pt x="82" y="1143"/>
                </a:lnTo>
                <a:lnTo>
                  <a:pt x="81" y="1140"/>
                </a:lnTo>
                <a:lnTo>
                  <a:pt x="80" y="1138"/>
                </a:lnTo>
                <a:lnTo>
                  <a:pt x="78" y="1137"/>
                </a:lnTo>
                <a:lnTo>
                  <a:pt x="76" y="1137"/>
                </a:lnTo>
                <a:lnTo>
                  <a:pt x="75" y="1137"/>
                </a:lnTo>
                <a:lnTo>
                  <a:pt x="72" y="1135"/>
                </a:lnTo>
                <a:lnTo>
                  <a:pt x="71" y="1135"/>
                </a:lnTo>
                <a:lnTo>
                  <a:pt x="68" y="1132"/>
                </a:lnTo>
                <a:lnTo>
                  <a:pt x="66" y="1130"/>
                </a:lnTo>
                <a:lnTo>
                  <a:pt x="64" y="1127"/>
                </a:lnTo>
                <a:lnTo>
                  <a:pt x="62" y="1127"/>
                </a:lnTo>
                <a:lnTo>
                  <a:pt x="60" y="1126"/>
                </a:lnTo>
                <a:lnTo>
                  <a:pt x="59" y="1127"/>
                </a:lnTo>
                <a:lnTo>
                  <a:pt x="56" y="1127"/>
                </a:lnTo>
                <a:lnTo>
                  <a:pt x="53" y="1127"/>
                </a:lnTo>
                <a:lnTo>
                  <a:pt x="51" y="1128"/>
                </a:lnTo>
                <a:lnTo>
                  <a:pt x="49" y="1128"/>
                </a:lnTo>
                <a:lnTo>
                  <a:pt x="47" y="1128"/>
                </a:lnTo>
                <a:lnTo>
                  <a:pt x="44" y="1127"/>
                </a:lnTo>
                <a:lnTo>
                  <a:pt x="44" y="1123"/>
                </a:lnTo>
                <a:lnTo>
                  <a:pt x="43" y="1121"/>
                </a:lnTo>
                <a:lnTo>
                  <a:pt x="42" y="1121"/>
                </a:lnTo>
                <a:lnTo>
                  <a:pt x="40" y="1120"/>
                </a:lnTo>
                <a:lnTo>
                  <a:pt x="37" y="1118"/>
                </a:lnTo>
                <a:lnTo>
                  <a:pt x="36" y="1116"/>
                </a:lnTo>
                <a:lnTo>
                  <a:pt x="37" y="1113"/>
                </a:lnTo>
                <a:lnTo>
                  <a:pt x="40" y="1111"/>
                </a:lnTo>
                <a:lnTo>
                  <a:pt x="43" y="1110"/>
                </a:lnTo>
                <a:lnTo>
                  <a:pt x="43" y="1110"/>
                </a:lnTo>
                <a:lnTo>
                  <a:pt x="45" y="1109"/>
                </a:lnTo>
                <a:lnTo>
                  <a:pt x="53" y="1106"/>
                </a:lnTo>
                <a:lnTo>
                  <a:pt x="58" y="1105"/>
                </a:lnTo>
                <a:lnTo>
                  <a:pt x="59" y="1105"/>
                </a:lnTo>
                <a:lnTo>
                  <a:pt x="61" y="1105"/>
                </a:lnTo>
                <a:lnTo>
                  <a:pt x="64" y="1105"/>
                </a:lnTo>
                <a:lnTo>
                  <a:pt x="65" y="1104"/>
                </a:lnTo>
                <a:lnTo>
                  <a:pt x="68" y="1102"/>
                </a:lnTo>
                <a:lnTo>
                  <a:pt x="72" y="1101"/>
                </a:lnTo>
                <a:lnTo>
                  <a:pt x="76" y="1099"/>
                </a:lnTo>
                <a:lnTo>
                  <a:pt x="80" y="1098"/>
                </a:lnTo>
                <a:lnTo>
                  <a:pt x="82" y="1097"/>
                </a:lnTo>
                <a:lnTo>
                  <a:pt x="83" y="1097"/>
                </a:lnTo>
                <a:lnTo>
                  <a:pt x="85" y="1096"/>
                </a:lnTo>
                <a:lnTo>
                  <a:pt x="87" y="1095"/>
                </a:lnTo>
                <a:lnTo>
                  <a:pt x="89" y="1095"/>
                </a:lnTo>
                <a:lnTo>
                  <a:pt x="94" y="1093"/>
                </a:lnTo>
                <a:lnTo>
                  <a:pt x="98" y="1092"/>
                </a:lnTo>
                <a:lnTo>
                  <a:pt x="101" y="1091"/>
                </a:lnTo>
                <a:lnTo>
                  <a:pt x="104" y="1090"/>
                </a:lnTo>
                <a:lnTo>
                  <a:pt x="106" y="1089"/>
                </a:lnTo>
                <a:lnTo>
                  <a:pt x="109" y="1088"/>
                </a:lnTo>
                <a:lnTo>
                  <a:pt x="111" y="1088"/>
                </a:lnTo>
                <a:lnTo>
                  <a:pt x="114" y="1086"/>
                </a:lnTo>
                <a:lnTo>
                  <a:pt x="116" y="1086"/>
                </a:lnTo>
                <a:lnTo>
                  <a:pt x="119" y="1085"/>
                </a:lnTo>
                <a:lnTo>
                  <a:pt x="121" y="1084"/>
                </a:lnTo>
                <a:lnTo>
                  <a:pt x="124" y="1084"/>
                </a:lnTo>
                <a:lnTo>
                  <a:pt x="126" y="1084"/>
                </a:lnTo>
                <a:lnTo>
                  <a:pt x="128" y="1083"/>
                </a:lnTo>
                <a:lnTo>
                  <a:pt x="131" y="1082"/>
                </a:lnTo>
                <a:lnTo>
                  <a:pt x="132" y="1082"/>
                </a:lnTo>
                <a:lnTo>
                  <a:pt x="136" y="1080"/>
                </a:lnTo>
                <a:lnTo>
                  <a:pt x="138" y="1079"/>
                </a:lnTo>
                <a:lnTo>
                  <a:pt x="140" y="1079"/>
                </a:lnTo>
                <a:lnTo>
                  <a:pt x="143" y="1078"/>
                </a:lnTo>
                <a:lnTo>
                  <a:pt x="144" y="1078"/>
                </a:lnTo>
                <a:lnTo>
                  <a:pt x="146" y="1078"/>
                </a:lnTo>
                <a:lnTo>
                  <a:pt x="149" y="1077"/>
                </a:lnTo>
                <a:lnTo>
                  <a:pt x="150" y="1077"/>
                </a:lnTo>
                <a:lnTo>
                  <a:pt x="152" y="1076"/>
                </a:lnTo>
                <a:lnTo>
                  <a:pt x="154" y="1076"/>
                </a:lnTo>
                <a:lnTo>
                  <a:pt x="156" y="1075"/>
                </a:lnTo>
                <a:lnTo>
                  <a:pt x="157" y="1075"/>
                </a:lnTo>
                <a:lnTo>
                  <a:pt x="159" y="1074"/>
                </a:lnTo>
                <a:lnTo>
                  <a:pt x="163" y="1071"/>
                </a:lnTo>
                <a:lnTo>
                  <a:pt x="166" y="1068"/>
                </a:lnTo>
                <a:lnTo>
                  <a:pt x="170" y="1066"/>
                </a:lnTo>
                <a:lnTo>
                  <a:pt x="171" y="1064"/>
                </a:lnTo>
                <a:lnTo>
                  <a:pt x="174" y="1062"/>
                </a:lnTo>
                <a:lnTo>
                  <a:pt x="176" y="1060"/>
                </a:lnTo>
                <a:lnTo>
                  <a:pt x="178" y="1057"/>
                </a:lnTo>
                <a:lnTo>
                  <a:pt x="180" y="1055"/>
                </a:lnTo>
                <a:lnTo>
                  <a:pt x="184" y="1051"/>
                </a:lnTo>
                <a:lnTo>
                  <a:pt x="185" y="1049"/>
                </a:lnTo>
                <a:lnTo>
                  <a:pt x="187" y="1048"/>
                </a:lnTo>
                <a:lnTo>
                  <a:pt x="187" y="1047"/>
                </a:lnTo>
                <a:lnTo>
                  <a:pt x="188" y="1044"/>
                </a:lnTo>
                <a:lnTo>
                  <a:pt x="189" y="1043"/>
                </a:lnTo>
                <a:lnTo>
                  <a:pt x="191" y="1040"/>
                </a:lnTo>
                <a:lnTo>
                  <a:pt x="192" y="1038"/>
                </a:lnTo>
                <a:lnTo>
                  <a:pt x="194" y="1037"/>
                </a:lnTo>
                <a:lnTo>
                  <a:pt x="198" y="1036"/>
                </a:lnTo>
                <a:lnTo>
                  <a:pt x="199" y="1036"/>
                </a:lnTo>
                <a:lnTo>
                  <a:pt x="202" y="1036"/>
                </a:lnTo>
                <a:lnTo>
                  <a:pt x="205" y="1037"/>
                </a:lnTo>
                <a:lnTo>
                  <a:pt x="206" y="1037"/>
                </a:lnTo>
                <a:lnTo>
                  <a:pt x="209" y="1038"/>
                </a:lnTo>
                <a:lnTo>
                  <a:pt x="210" y="1038"/>
                </a:lnTo>
                <a:lnTo>
                  <a:pt x="213" y="1040"/>
                </a:lnTo>
                <a:lnTo>
                  <a:pt x="216" y="1041"/>
                </a:lnTo>
                <a:lnTo>
                  <a:pt x="218" y="1041"/>
                </a:lnTo>
                <a:lnTo>
                  <a:pt x="220" y="1041"/>
                </a:lnTo>
                <a:lnTo>
                  <a:pt x="222" y="1041"/>
                </a:lnTo>
                <a:lnTo>
                  <a:pt x="225" y="1041"/>
                </a:lnTo>
                <a:lnTo>
                  <a:pt x="227" y="1040"/>
                </a:lnTo>
                <a:lnTo>
                  <a:pt x="229" y="1039"/>
                </a:lnTo>
                <a:lnTo>
                  <a:pt x="232" y="1039"/>
                </a:lnTo>
                <a:lnTo>
                  <a:pt x="233" y="1038"/>
                </a:lnTo>
                <a:lnTo>
                  <a:pt x="238" y="1037"/>
                </a:lnTo>
                <a:lnTo>
                  <a:pt x="239" y="1035"/>
                </a:lnTo>
                <a:lnTo>
                  <a:pt x="240" y="1033"/>
                </a:lnTo>
                <a:lnTo>
                  <a:pt x="241" y="1032"/>
                </a:lnTo>
                <a:lnTo>
                  <a:pt x="242" y="1031"/>
                </a:lnTo>
                <a:lnTo>
                  <a:pt x="242" y="1029"/>
                </a:lnTo>
                <a:lnTo>
                  <a:pt x="240" y="1027"/>
                </a:lnTo>
                <a:lnTo>
                  <a:pt x="238" y="1025"/>
                </a:lnTo>
                <a:lnTo>
                  <a:pt x="238" y="1023"/>
                </a:lnTo>
                <a:lnTo>
                  <a:pt x="237" y="1021"/>
                </a:lnTo>
                <a:lnTo>
                  <a:pt x="237" y="1019"/>
                </a:lnTo>
                <a:lnTo>
                  <a:pt x="236" y="1016"/>
                </a:lnTo>
                <a:lnTo>
                  <a:pt x="236" y="1015"/>
                </a:lnTo>
                <a:lnTo>
                  <a:pt x="236" y="1013"/>
                </a:lnTo>
                <a:lnTo>
                  <a:pt x="236" y="1010"/>
                </a:lnTo>
                <a:lnTo>
                  <a:pt x="234" y="1008"/>
                </a:lnTo>
                <a:lnTo>
                  <a:pt x="233" y="1006"/>
                </a:lnTo>
                <a:lnTo>
                  <a:pt x="231" y="1007"/>
                </a:lnTo>
                <a:lnTo>
                  <a:pt x="229" y="1003"/>
                </a:lnTo>
                <a:lnTo>
                  <a:pt x="228" y="1000"/>
                </a:lnTo>
                <a:lnTo>
                  <a:pt x="228" y="997"/>
                </a:lnTo>
                <a:lnTo>
                  <a:pt x="228" y="995"/>
                </a:lnTo>
                <a:lnTo>
                  <a:pt x="228" y="993"/>
                </a:lnTo>
                <a:lnTo>
                  <a:pt x="228" y="991"/>
                </a:lnTo>
                <a:lnTo>
                  <a:pt x="228" y="988"/>
                </a:lnTo>
                <a:lnTo>
                  <a:pt x="227" y="986"/>
                </a:lnTo>
                <a:lnTo>
                  <a:pt x="227" y="984"/>
                </a:lnTo>
                <a:lnTo>
                  <a:pt x="227" y="983"/>
                </a:lnTo>
                <a:lnTo>
                  <a:pt x="227" y="982"/>
                </a:lnTo>
                <a:lnTo>
                  <a:pt x="226" y="980"/>
                </a:lnTo>
                <a:lnTo>
                  <a:pt x="225" y="977"/>
                </a:lnTo>
                <a:lnTo>
                  <a:pt x="225" y="975"/>
                </a:lnTo>
                <a:lnTo>
                  <a:pt x="223" y="972"/>
                </a:lnTo>
                <a:lnTo>
                  <a:pt x="223" y="968"/>
                </a:lnTo>
                <a:lnTo>
                  <a:pt x="223" y="965"/>
                </a:lnTo>
                <a:lnTo>
                  <a:pt x="224" y="962"/>
                </a:lnTo>
                <a:lnTo>
                  <a:pt x="226" y="961"/>
                </a:lnTo>
                <a:lnTo>
                  <a:pt x="227" y="960"/>
                </a:lnTo>
                <a:lnTo>
                  <a:pt x="229" y="958"/>
                </a:lnTo>
                <a:lnTo>
                  <a:pt x="231" y="958"/>
                </a:lnTo>
                <a:lnTo>
                  <a:pt x="233" y="956"/>
                </a:lnTo>
                <a:lnTo>
                  <a:pt x="236" y="955"/>
                </a:lnTo>
                <a:lnTo>
                  <a:pt x="238" y="954"/>
                </a:lnTo>
                <a:lnTo>
                  <a:pt x="239" y="953"/>
                </a:lnTo>
                <a:lnTo>
                  <a:pt x="241" y="952"/>
                </a:lnTo>
                <a:lnTo>
                  <a:pt x="244" y="951"/>
                </a:lnTo>
                <a:lnTo>
                  <a:pt x="246" y="949"/>
                </a:lnTo>
                <a:lnTo>
                  <a:pt x="247" y="949"/>
                </a:lnTo>
                <a:lnTo>
                  <a:pt x="249" y="948"/>
                </a:lnTo>
                <a:lnTo>
                  <a:pt x="250" y="947"/>
                </a:lnTo>
                <a:lnTo>
                  <a:pt x="253" y="945"/>
                </a:lnTo>
                <a:lnTo>
                  <a:pt x="255" y="944"/>
                </a:lnTo>
                <a:lnTo>
                  <a:pt x="255" y="944"/>
                </a:lnTo>
                <a:lnTo>
                  <a:pt x="256" y="943"/>
                </a:lnTo>
                <a:lnTo>
                  <a:pt x="257" y="942"/>
                </a:lnTo>
                <a:lnTo>
                  <a:pt x="258" y="941"/>
                </a:lnTo>
                <a:lnTo>
                  <a:pt x="260" y="939"/>
                </a:lnTo>
                <a:lnTo>
                  <a:pt x="261" y="937"/>
                </a:lnTo>
                <a:lnTo>
                  <a:pt x="261" y="935"/>
                </a:lnTo>
                <a:lnTo>
                  <a:pt x="261" y="933"/>
                </a:lnTo>
                <a:lnTo>
                  <a:pt x="261" y="930"/>
                </a:lnTo>
                <a:lnTo>
                  <a:pt x="261" y="927"/>
                </a:lnTo>
                <a:lnTo>
                  <a:pt x="261" y="925"/>
                </a:lnTo>
                <a:lnTo>
                  <a:pt x="261" y="923"/>
                </a:lnTo>
                <a:lnTo>
                  <a:pt x="262" y="922"/>
                </a:lnTo>
                <a:lnTo>
                  <a:pt x="263" y="919"/>
                </a:lnTo>
                <a:lnTo>
                  <a:pt x="265" y="915"/>
                </a:lnTo>
                <a:lnTo>
                  <a:pt x="266" y="912"/>
                </a:lnTo>
                <a:lnTo>
                  <a:pt x="266" y="910"/>
                </a:lnTo>
                <a:lnTo>
                  <a:pt x="267" y="909"/>
                </a:lnTo>
                <a:lnTo>
                  <a:pt x="268" y="907"/>
                </a:lnTo>
                <a:lnTo>
                  <a:pt x="269" y="906"/>
                </a:lnTo>
                <a:lnTo>
                  <a:pt x="270" y="905"/>
                </a:lnTo>
                <a:lnTo>
                  <a:pt x="272" y="903"/>
                </a:lnTo>
                <a:lnTo>
                  <a:pt x="274" y="901"/>
                </a:lnTo>
                <a:lnTo>
                  <a:pt x="275" y="900"/>
                </a:lnTo>
                <a:lnTo>
                  <a:pt x="276" y="899"/>
                </a:lnTo>
                <a:lnTo>
                  <a:pt x="278" y="897"/>
                </a:lnTo>
                <a:lnTo>
                  <a:pt x="279" y="896"/>
                </a:lnTo>
                <a:lnTo>
                  <a:pt x="281" y="895"/>
                </a:lnTo>
                <a:lnTo>
                  <a:pt x="282" y="894"/>
                </a:lnTo>
                <a:lnTo>
                  <a:pt x="283" y="892"/>
                </a:lnTo>
                <a:lnTo>
                  <a:pt x="285" y="891"/>
                </a:lnTo>
                <a:lnTo>
                  <a:pt x="286" y="890"/>
                </a:lnTo>
                <a:lnTo>
                  <a:pt x="288" y="888"/>
                </a:lnTo>
                <a:lnTo>
                  <a:pt x="289" y="888"/>
                </a:lnTo>
                <a:lnTo>
                  <a:pt x="291" y="887"/>
                </a:lnTo>
                <a:lnTo>
                  <a:pt x="293" y="885"/>
                </a:lnTo>
                <a:lnTo>
                  <a:pt x="294" y="884"/>
                </a:lnTo>
                <a:lnTo>
                  <a:pt x="296" y="883"/>
                </a:lnTo>
                <a:lnTo>
                  <a:pt x="298" y="882"/>
                </a:lnTo>
                <a:lnTo>
                  <a:pt x="302" y="878"/>
                </a:lnTo>
                <a:lnTo>
                  <a:pt x="304" y="877"/>
                </a:lnTo>
                <a:lnTo>
                  <a:pt x="305" y="875"/>
                </a:lnTo>
                <a:lnTo>
                  <a:pt x="306" y="874"/>
                </a:lnTo>
                <a:lnTo>
                  <a:pt x="307" y="872"/>
                </a:lnTo>
                <a:lnTo>
                  <a:pt x="309" y="871"/>
                </a:lnTo>
                <a:lnTo>
                  <a:pt x="310" y="869"/>
                </a:lnTo>
                <a:lnTo>
                  <a:pt x="311" y="866"/>
                </a:lnTo>
                <a:lnTo>
                  <a:pt x="310" y="865"/>
                </a:lnTo>
                <a:lnTo>
                  <a:pt x="310" y="862"/>
                </a:lnTo>
                <a:lnTo>
                  <a:pt x="310" y="861"/>
                </a:lnTo>
                <a:lnTo>
                  <a:pt x="309" y="859"/>
                </a:lnTo>
                <a:lnTo>
                  <a:pt x="308" y="855"/>
                </a:lnTo>
                <a:lnTo>
                  <a:pt x="307" y="854"/>
                </a:lnTo>
                <a:lnTo>
                  <a:pt x="307" y="852"/>
                </a:lnTo>
                <a:lnTo>
                  <a:pt x="306" y="850"/>
                </a:lnTo>
                <a:lnTo>
                  <a:pt x="305" y="846"/>
                </a:lnTo>
                <a:lnTo>
                  <a:pt x="304" y="844"/>
                </a:lnTo>
                <a:lnTo>
                  <a:pt x="303" y="841"/>
                </a:lnTo>
                <a:lnTo>
                  <a:pt x="303" y="839"/>
                </a:lnTo>
                <a:lnTo>
                  <a:pt x="301" y="833"/>
                </a:lnTo>
                <a:lnTo>
                  <a:pt x="300" y="831"/>
                </a:lnTo>
                <a:lnTo>
                  <a:pt x="299" y="829"/>
                </a:lnTo>
                <a:lnTo>
                  <a:pt x="297" y="828"/>
                </a:lnTo>
                <a:lnTo>
                  <a:pt x="295" y="826"/>
                </a:lnTo>
                <a:lnTo>
                  <a:pt x="293" y="822"/>
                </a:lnTo>
                <a:lnTo>
                  <a:pt x="292" y="822"/>
                </a:lnTo>
                <a:lnTo>
                  <a:pt x="289" y="818"/>
                </a:lnTo>
                <a:lnTo>
                  <a:pt x="286" y="816"/>
                </a:lnTo>
                <a:lnTo>
                  <a:pt x="281" y="813"/>
                </a:lnTo>
                <a:lnTo>
                  <a:pt x="277" y="813"/>
                </a:lnTo>
                <a:lnTo>
                  <a:pt x="275" y="813"/>
                </a:lnTo>
                <a:lnTo>
                  <a:pt x="273" y="813"/>
                </a:lnTo>
                <a:lnTo>
                  <a:pt x="272" y="813"/>
                </a:lnTo>
                <a:lnTo>
                  <a:pt x="269" y="814"/>
                </a:lnTo>
                <a:lnTo>
                  <a:pt x="266" y="815"/>
                </a:lnTo>
                <a:lnTo>
                  <a:pt x="265" y="814"/>
                </a:lnTo>
                <a:lnTo>
                  <a:pt x="263" y="815"/>
                </a:lnTo>
                <a:lnTo>
                  <a:pt x="261" y="815"/>
                </a:lnTo>
                <a:lnTo>
                  <a:pt x="259" y="815"/>
                </a:lnTo>
                <a:lnTo>
                  <a:pt x="257" y="815"/>
                </a:lnTo>
                <a:lnTo>
                  <a:pt x="255" y="815"/>
                </a:lnTo>
                <a:lnTo>
                  <a:pt x="249" y="815"/>
                </a:lnTo>
                <a:lnTo>
                  <a:pt x="249" y="813"/>
                </a:lnTo>
                <a:lnTo>
                  <a:pt x="250" y="812"/>
                </a:lnTo>
                <a:lnTo>
                  <a:pt x="251" y="811"/>
                </a:lnTo>
                <a:lnTo>
                  <a:pt x="252" y="809"/>
                </a:lnTo>
                <a:lnTo>
                  <a:pt x="252" y="807"/>
                </a:lnTo>
                <a:lnTo>
                  <a:pt x="253" y="805"/>
                </a:lnTo>
                <a:lnTo>
                  <a:pt x="254" y="803"/>
                </a:lnTo>
                <a:lnTo>
                  <a:pt x="255" y="800"/>
                </a:lnTo>
                <a:lnTo>
                  <a:pt x="256" y="796"/>
                </a:lnTo>
                <a:lnTo>
                  <a:pt x="257" y="794"/>
                </a:lnTo>
                <a:lnTo>
                  <a:pt x="258" y="789"/>
                </a:lnTo>
                <a:lnTo>
                  <a:pt x="259" y="787"/>
                </a:lnTo>
                <a:lnTo>
                  <a:pt x="261" y="784"/>
                </a:lnTo>
                <a:lnTo>
                  <a:pt x="261" y="778"/>
                </a:lnTo>
                <a:lnTo>
                  <a:pt x="263" y="776"/>
                </a:lnTo>
                <a:lnTo>
                  <a:pt x="265" y="774"/>
                </a:lnTo>
                <a:lnTo>
                  <a:pt x="266" y="772"/>
                </a:lnTo>
                <a:lnTo>
                  <a:pt x="266" y="769"/>
                </a:lnTo>
                <a:lnTo>
                  <a:pt x="269" y="766"/>
                </a:lnTo>
                <a:lnTo>
                  <a:pt x="269" y="764"/>
                </a:lnTo>
                <a:lnTo>
                  <a:pt x="270" y="763"/>
                </a:lnTo>
                <a:lnTo>
                  <a:pt x="271" y="762"/>
                </a:lnTo>
                <a:lnTo>
                  <a:pt x="272" y="761"/>
                </a:lnTo>
                <a:lnTo>
                  <a:pt x="273" y="759"/>
                </a:lnTo>
                <a:lnTo>
                  <a:pt x="275" y="757"/>
                </a:lnTo>
                <a:lnTo>
                  <a:pt x="276" y="756"/>
                </a:lnTo>
                <a:lnTo>
                  <a:pt x="277" y="755"/>
                </a:lnTo>
                <a:lnTo>
                  <a:pt x="277" y="755"/>
                </a:lnTo>
                <a:lnTo>
                  <a:pt x="278" y="753"/>
                </a:lnTo>
                <a:lnTo>
                  <a:pt x="281" y="749"/>
                </a:lnTo>
                <a:lnTo>
                  <a:pt x="282" y="742"/>
                </a:lnTo>
                <a:lnTo>
                  <a:pt x="283" y="738"/>
                </a:lnTo>
                <a:lnTo>
                  <a:pt x="282" y="735"/>
                </a:lnTo>
                <a:lnTo>
                  <a:pt x="282" y="732"/>
                </a:lnTo>
                <a:lnTo>
                  <a:pt x="281" y="729"/>
                </a:lnTo>
                <a:lnTo>
                  <a:pt x="281" y="726"/>
                </a:lnTo>
                <a:lnTo>
                  <a:pt x="280" y="722"/>
                </a:lnTo>
                <a:lnTo>
                  <a:pt x="280" y="720"/>
                </a:lnTo>
                <a:lnTo>
                  <a:pt x="280" y="717"/>
                </a:lnTo>
                <a:lnTo>
                  <a:pt x="280" y="714"/>
                </a:lnTo>
                <a:lnTo>
                  <a:pt x="279" y="711"/>
                </a:lnTo>
                <a:lnTo>
                  <a:pt x="280" y="708"/>
                </a:lnTo>
                <a:lnTo>
                  <a:pt x="280" y="706"/>
                </a:lnTo>
                <a:lnTo>
                  <a:pt x="280" y="702"/>
                </a:lnTo>
                <a:lnTo>
                  <a:pt x="280" y="700"/>
                </a:lnTo>
                <a:lnTo>
                  <a:pt x="279" y="695"/>
                </a:lnTo>
                <a:lnTo>
                  <a:pt x="279" y="693"/>
                </a:lnTo>
                <a:lnTo>
                  <a:pt x="280" y="685"/>
                </a:lnTo>
                <a:lnTo>
                  <a:pt x="281" y="681"/>
                </a:lnTo>
                <a:lnTo>
                  <a:pt x="281" y="679"/>
                </a:lnTo>
                <a:lnTo>
                  <a:pt x="281" y="675"/>
                </a:lnTo>
                <a:lnTo>
                  <a:pt x="281" y="672"/>
                </a:lnTo>
                <a:lnTo>
                  <a:pt x="281" y="668"/>
                </a:lnTo>
                <a:lnTo>
                  <a:pt x="282" y="667"/>
                </a:lnTo>
                <a:lnTo>
                  <a:pt x="282" y="665"/>
                </a:lnTo>
                <a:lnTo>
                  <a:pt x="282" y="663"/>
                </a:lnTo>
                <a:lnTo>
                  <a:pt x="283" y="660"/>
                </a:lnTo>
                <a:lnTo>
                  <a:pt x="284" y="652"/>
                </a:lnTo>
                <a:lnTo>
                  <a:pt x="286" y="645"/>
                </a:lnTo>
                <a:lnTo>
                  <a:pt x="287" y="641"/>
                </a:lnTo>
                <a:lnTo>
                  <a:pt x="288" y="638"/>
                </a:lnTo>
                <a:lnTo>
                  <a:pt x="289" y="635"/>
                </a:lnTo>
                <a:lnTo>
                  <a:pt x="289" y="631"/>
                </a:lnTo>
                <a:lnTo>
                  <a:pt x="291" y="628"/>
                </a:lnTo>
                <a:lnTo>
                  <a:pt x="294" y="614"/>
                </a:lnTo>
                <a:lnTo>
                  <a:pt x="296" y="606"/>
                </a:lnTo>
                <a:lnTo>
                  <a:pt x="298" y="604"/>
                </a:lnTo>
                <a:lnTo>
                  <a:pt x="300" y="595"/>
                </a:lnTo>
                <a:lnTo>
                  <a:pt x="300" y="591"/>
                </a:lnTo>
                <a:lnTo>
                  <a:pt x="301" y="589"/>
                </a:lnTo>
                <a:lnTo>
                  <a:pt x="302" y="584"/>
                </a:lnTo>
                <a:lnTo>
                  <a:pt x="302" y="583"/>
                </a:lnTo>
                <a:lnTo>
                  <a:pt x="302" y="581"/>
                </a:lnTo>
                <a:lnTo>
                  <a:pt x="302" y="578"/>
                </a:lnTo>
                <a:lnTo>
                  <a:pt x="302" y="577"/>
                </a:lnTo>
                <a:lnTo>
                  <a:pt x="302" y="573"/>
                </a:lnTo>
                <a:lnTo>
                  <a:pt x="302" y="569"/>
                </a:lnTo>
                <a:lnTo>
                  <a:pt x="302" y="567"/>
                </a:lnTo>
                <a:lnTo>
                  <a:pt x="303" y="562"/>
                </a:lnTo>
                <a:lnTo>
                  <a:pt x="303" y="559"/>
                </a:lnTo>
                <a:lnTo>
                  <a:pt x="303" y="556"/>
                </a:lnTo>
                <a:lnTo>
                  <a:pt x="302" y="550"/>
                </a:lnTo>
                <a:lnTo>
                  <a:pt x="302" y="547"/>
                </a:lnTo>
                <a:lnTo>
                  <a:pt x="301" y="545"/>
                </a:lnTo>
                <a:lnTo>
                  <a:pt x="300" y="541"/>
                </a:lnTo>
                <a:lnTo>
                  <a:pt x="297" y="536"/>
                </a:lnTo>
                <a:lnTo>
                  <a:pt x="295" y="532"/>
                </a:lnTo>
                <a:lnTo>
                  <a:pt x="294" y="528"/>
                </a:lnTo>
                <a:lnTo>
                  <a:pt x="292" y="526"/>
                </a:lnTo>
                <a:lnTo>
                  <a:pt x="292" y="523"/>
                </a:lnTo>
                <a:lnTo>
                  <a:pt x="291" y="522"/>
                </a:lnTo>
                <a:lnTo>
                  <a:pt x="290" y="519"/>
                </a:lnTo>
                <a:lnTo>
                  <a:pt x="289" y="518"/>
                </a:lnTo>
                <a:lnTo>
                  <a:pt x="288" y="517"/>
                </a:lnTo>
                <a:lnTo>
                  <a:pt x="288" y="514"/>
                </a:lnTo>
                <a:lnTo>
                  <a:pt x="287" y="511"/>
                </a:lnTo>
                <a:lnTo>
                  <a:pt x="286" y="508"/>
                </a:lnTo>
                <a:lnTo>
                  <a:pt x="285" y="506"/>
                </a:lnTo>
                <a:lnTo>
                  <a:pt x="286" y="505"/>
                </a:lnTo>
                <a:lnTo>
                  <a:pt x="288" y="503"/>
                </a:lnTo>
                <a:lnTo>
                  <a:pt x="288" y="501"/>
                </a:lnTo>
                <a:lnTo>
                  <a:pt x="288" y="501"/>
                </a:lnTo>
                <a:lnTo>
                  <a:pt x="290" y="500"/>
                </a:lnTo>
                <a:lnTo>
                  <a:pt x="291" y="498"/>
                </a:lnTo>
                <a:lnTo>
                  <a:pt x="293" y="498"/>
                </a:lnTo>
                <a:lnTo>
                  <a:pt x="294" y="497"/>
                </a:lnTo>
                <a:lnTo>
                  <a:pt x="294" y="497"/>
                </a:lnTo>
                <a:lnTo>
                  <a:pt x="296" y="495"/>
                </a:lnTo>
                <a:lnTo>
                  <a:pt x="297" y="494"/>
                </a:lnTo>
                <a:lnTo>
                  <a:pt x="300" y="492"/>
                </a:lnTo>
                <a:lnTo>
                  <a:pt x="301" y="492"/>
                </a:lnTo>
                <a:lnTo>
                  <a:pt x="302" y="491"/>
                </a:lnTo>
                <a:lnTo>
                  <a:pt x="304" y="491"/>
                </a:lnTo>
                <a:lnTo>
                  <a:pt x="305" y="490"/>
                </a:lnTo>
                <a:lnTo>
                  <a:pt x="307" y="490"/>
                </a:lnTo>
                <a:lnTo>
                  <a:pt x="308" y="490"/>
                </a:lnTo>
                <a:lnTo>
                  <a:pt x="310" y="489"/>
                </a:lnTo>
                <a:lnTo>
                  <a:pt x="311" y="488"/>
                </a:lnTo>
                <a:lnTo>
                  <a:pt x="313" y="487"/>
                </a:lnTo>
                <a:lnTo>
                  <a:pt x="315" y="486"/>
                </a:lnTo>
                <a:lnTo>
                  <a:pt x="316" y="486"/>
                </a:lnTo>
                <a:lnTo>
                  <a:pt x="316" y="485"/>
                </a:lnTo>
                <a:lnTo>
                  <a:pt x="317" y="484"/>
                </a:lnTo>
                <a:lnTo>
                  <a:pt x="318" y="483"/>
                </a:lnTo>
                <a:lnTo>
                  <a:pt x="321" y="482"/>
                </a:lnTo>
                <a:lnTo>
                  <a:pt x="322" y="482"/>
                </a:lnTo>
                <a:lnTo>
                  <a:pt x="323" y="481"/>
                </a:lnTo>
                <a:lnTo>
                  <a:pt x="324" y="480"/>
                </a:lnTo>
                <a:lnTo>
                  <a:pt x="326" y="479"/>
                </a:lnTo>
                <a:lnTo>
                  <a:pt x="328" y="478"/>
                </a:lnTo>
                <a:lnTo>
                  <a:pt x="328" y="477"/>
                </a:lnTo>
                <a:lnTo>
                  <a:pt x="331" y="475"/>
                </a:lnTo>
                <a:lnTo>
                  <a:pt x="334" y="472"/>
                </a:lnTo>
                <a:lnTo>
                  <a:pt x="336" y="472"/>
                </a:lnTo>
                <a:lnTo>
                  <a:pt x="338" y="468"/>
                </a:lnTo>
                <a:lnTo>
                  <a:pt x="339" y="467"/>
                </a:lnTo>
                <a:lnTo>
                  <a:pt x="339" y="465"/>
                </a:lnTo>
                <a:lnTo>
                  <a:pt x="340" y="463"/>
                </a:lnTo>
                <a:lnTo>
                  <a:pt x="341" y="462"/>
                </a:lnTo>
                <a:lnTo>
                  <a:pt x="342" y="461"/>
                </a:lnTo>
                <a:lnTo>
                  <a:pt x="343" y="459"/>
                </a:lnTo>
                <a:lnTo>
                  <a:pt x="344" y="457"/>
                </a:lnTo>
                <a:lnTo>
                  <a:pt x="344" y="456"/>
                </a:lnTo>
                <a:lnTo>
                  <a:pt x="346" y="454"/>
                </a:lnTo>
                <a:lnTo>
                  <a:pt x="348" y="453"/>
                </a:lnTo>
                <a:lnTo>
                  <a:pt x="348" y="452"/>
                </a:lnTo>
                <a:lnTo>
                  <a:pt x="349" y="451"/>
                </a:lnTo>
                <a:lnTo>
                  <a:pt x="350" y="450"/>
                </a:lnTo>
                <a:lnTo>
                  <a:pt x="350" y="448"/>
                </a:lnTo>
                <a:lnTo>
                  <a:pt x="351" y="446"/>
                </a:lnTo>
                <a:lnTo>
                  <a:pt x="351" y="445"/>
                </a:lnTo>
                <a:lnTo>
                  <a:pt x="352" y="444"/>
                </a:lnTo>
                <a:lnTo>
                  <a:pt x="353" y="443"/>
                </a:lnTo>
                <a:lnTo>
                  <a:pt x="354" y="442"/>
                </a:lnTo>
                <a:lnTo>
                  <a:pt x="354" y="441"/>
                </a:lnTo>
                <a:lnTo>
                  <a:pt x="355" y="439"/>
                </a:lnTo>
                <a:lnTo>
                  <a:pt x="356" y="436"/>
                </a:lnTo>
                <a:lnTo>
                  <a:pt x="356" y="434"/>
                </a:lnTo>
                <a:lnTo>
                  <a:pt x="356" y="432"/>
                </a:lnTo>
                <a:lnTo>
                  <a:pt x="357" y="430"/>
                </a:lnTo>
                <a:lnTo>
                  <a:pt x="360" y="429"/>
                </a:lnTo>
                <a:lnTo>
                  <a:pt x="361" y="427"/>
                </a:lnTo>
                <a:lnTo>
                  <a:pt x="361" y="426"/>
                </a:lnTo>
                <a:lnTo>
                  <a:pt x="363" y="424"/>
                </a:lnTo>
                <a:lnTo>
                  <a:pt x="366" y="423"/>
                </a:lnTo>
                <a:lnTo>
                  <a:pt x="367" y="422"/>
                </a:lnTo>
                <a:lnTo>
                  <a:pt x="368" y="422"/>
                </a:lnTo>
                <a:lnTo>
                  <a:pt x="370" y="420"/>
                </a:lnTo>
                <a:lnTo>
                  <a:pt x="372" y="417"/>
                </a:lnTo>
                <a:lnTo>
                  <a:pt x="372" y="416"/>
                </a:lnTo>
                <a:lnTo>
                  <a:pt x="372" y="414"/>
                </a:lnTo>
                <a:lnTo>
                  <a:pt x="373" y="412"/>
                </a:lnTo>
                <a:lnTo>
                  <a:pt x="374" y="409"/>
                </a:lnTo>
                <a:lnTo>
                  <a:pt x="374" y="407"/>
                </a:lnTo>
                <a:lnTo>
                  <a:pt x="374" y="406"/>
                </a:lnTo>
                <a:lnTo>
                  <a:pt x="374" y="403"/>
                </a:lnTo>
                <a:lnTo>
                  <a:pt x="373" y="402"/>
                </a:lnTo>
                <a:lnTo>
                  <a:pt x="373" y="401"/>
                </a:lnTo>
                <a:lnTo>
                  <a:pt x="373" y="399"/>
                </a:lnTo>
                <a:lnTo>
                  <a:pt x="372" y="397"/>
                </a:lnTo>
                <a:lnTo>
                  <a:pt x="371" y="393"/>
                </a:lnTo>
                <a:lnTo>
                  <a:pt x="368" y="390"/>
                </a:lnTo>
                <a:lnTo>
                  <a:pt x="368" y="389"/>
                </a:lnTo>
                <a:lnTo>
                  <a:pt x="366" y="386"/>
                </a:lnTo>
                <a:lnTo>
                  <a:pt x="364" y="385"/>
                </a:lnTo>
                <a:lnTo>
                  <a:pt x="363" y="384"/>
                </a:lnTo>
                <a:lnTo>
                  <a:pt x="362" y="384"/>
                </a:lnTo>
                <a:lnTo>
                  <a:pt x="361" y="383"/>
                </a:lnTo>
                <a:lnTo>
                  <a:pt x="360" y="381"/>
                </a:lnTo>
                <a:lnTo>
                  <a:pt x="359" y="380"/>
                </a:lnTo>
                <a:lnTo>
                  <a:pt x="358" y="379"/>
                </a:lnTo>
                <a:lnTo>
                  <a:pt x="357" y="379"/>
                </a:lnTo>
                <a:lnTo>
                  <a:pt x="356" y="378"/>
                </a:lnTo>
                <a:lnTo>
                  <a:pt x="355" y="376"/>
                </a:lnTo>
                <a:lnTo>
                  <a:pt x="353" y="375"/>
                </a:lnTo>
                <a:lnTo>
                  <a:pt x="352" y="373"/>
                </a:lnTo>
                <a:lnTo>
                  <a:pt x="351" y="372"/>
                </a:lnTo>
                <a:lnTo>
                  <a:pt x="350" y="371"/>
                </a:lnTo>
                <a:lnTo>
                  <a:pt x="349" y="369"/>
                </a:lnTo>
                <a:lnTo>
                  <a:pt x="348" y="368"/>
                </a:lnTo>
                <a:lnTo>
                  <a:pt x="346" y="366"/>
                </a:lnTo>
                <a:lnTo>
                  <a:pt x="345" y="364"/>
                </a:lnTo>
                <a:lnTo>
                  <a:pt x="343" y="362"/>
                </a:lnTo>
                <a:lnTo>
                  <a:pt x="341" y="359"/>
                </a:lnTo>
                <a:lnTo>
                  <a:pt x="339" y="358"/>
                </a:lnTo>
                <a:lnTo>
                  <a:pt x="338" y="357"/>
                </a:lnTo>
                <a:lnTo>
                  <a:pt x="337" y="357"/>
                </a:lnTo>
                <a:lnTo>
                  <a:pt x="336" y="354"/>
                </a:lnTo>
                <a:lnTo>
                  <a:pt x="335" y="353"/>
                </a:lnTo>
                <a:lnTo>
                  <a:pt x="333" y="351"/>
                </a:lnTo>
                <a:lnTo>
                  <a:pt x="332" y="350"/>
                </a:lnTo>
                <a:lnTo>
                  <a:pt x="332" y="349"/>
                </a:lnTo>
                <a:lnTo>
                  <a:pt x="331" y="347"/>
                </a:lnTo>
                <a:lnTo>
                  <a:pt x="330" y="346"/>
                </a:lnTo>
                <a:lnTo>
                  <a:pt x="329" y="346"/>
                </a:lnTo>
                <a:lnTo>
                  <a:pt x="328" y="345"/>
                </a:lnTo>
                <a:lnTo>
                  <a:pt x="328" y="343"/>
                </a:lnTo>
                <a:lnTo>
                  <a:pt x="328" y="341"/>
                </a:lnTo>
                <a:lnTo>
                  <a:pt x="327" y="340"/>
                </a:lnTo>
                <a:lnTo>
                  <a:pt x="326" y="338"/>
                </a:lnTo>
                <a:lnTo>
                  <a:pt x="325" y="335"/>
                </a:lnTo>
                <a:lnTo>
                  <a:pt x="325" y="334"/>
                </a:lnTo>
                <a:lnTo>
                  <a:pt x="325" y="330"/>
                </a:lnTo>
                <a:lnTo>
                  <a:pt x="324" y="329"/>
                </a:lnTo>
                <a:lnTo>
                  <a:pt x="324" y="326"/>
                </a:lnTo>
                <a:lnTo>
                  <a:pt x="324" y="323"/>
                </a:lnTo>
                <a:lnTo>
                  <a:pt x="325" y="319"/>
                </a:lnTo>
                <a:lnTo>
                  <a:pt x="325" y="318"/>
                </a:lnTo>
                <a:lnTo>
                  <a:pt x="327" y="316"/>
                </a:lnTo>
                <a:lnTo>
                  <a:pt x="328" y="314"/>
                </a:lnTo>
                <a:lnTo>
                  <a:pt x="328" y="313"/>
                </a:lnTo>
                <a:lnTo>
                  <a:pt x="330" y="311"/>
                </a:lnTo>
                <a:lnTo>
                  <a:pt x="331" y="309"/>
                </a:lnTo>
                <a:lnTo>
                  <a:pt x="332" y="308"/>
                </a:lnTo>
                <a:lnTo>
                  <a:pt x="333" y="306"/>
                </a:lnTo>
                <a:lnTo>
                  <a:pt x="335" y="301"/>
                </a:lnTo>
                <a:lnTo>
                  <a:pt x="335" y="299"/>
                </a:lnTo>
                <a:lnTo>
                  <a:pt x="336" y="297"/>
                </a:lnTo>
                <a:lnTo>
                  <a:pt x="337" y="296"/>
                </a:lnTo>
                <a:lnTo>
                  <a:pt x="337" y="294"/>
                </a:lnTo>
                <a:lnTo>
                  <a:pt x="338" y="293"/>
                </a:lnTo>
                <a:lnTo>
                  <a:pt x="338" y="292"/>
                </a:lnTo>
                <a:lnTo>
                  <a:pt x="338" y="291"/>
                </a:lnTo>
                <a:lnTo>
                  <a:pt x="339" y="289"/>
                </a:lnTo>
                <a:lnTo>
                  <a:pt x="339" y="287"/>
                </a:lnTo>
                <a:lnTo>
                  <a:pt x="340" y="285"/>
                </a:lnTo>
                <a:lnTo>
                  <a:pt x="339" y="285"/>
                </a:lnTo>
                <a:lnTo>
                  <a:pt x="340" y="282"/>
                </a:lnTo>
                <a:lnTo>
                  <a:pt x="340" y="279"/>
                </a:lnTo>
                <a:lnTo>
                  <a:pt x="341" y="279"/>
                </a:lnTo>
                <a:lnTo>
                  <a:pt x="341" y="275"/>
                </a:lnTo>
                <a:lnTo>
                  <a:pt x="341" y="274"/>
                </a:lnTo>
                <a:lnTo>
                  <a:pt x="341" y="273"/>
                </a:lnTo>
                <a:lnTo>
                  <a:pt x="341" y="271"/>
                </a:lnTo>
                <a:lnTo>
                  <a:pt x="340" y="269"/>
                </a:lnTo>
                <a:lnTo>
                  <a:pt x="340" y="268"/>
                </a:lnTo>
                <a:lnTo>
                  <a:pt x="340" y="268"/>
                </a:lnTo>
                <a:lnTo>
                  <a:pt x="339" y="266"/>
                </a:lnTo>
                <a:lnTo>
                  <a:pt x="339" y="264"/>
                </a:lnTo>
                <a:lnTo>
                  <a:pt x="339" y="263"/>
                </a:lnTo>
                <a:lnTo>
                  <a:pt x="339" y="261"/>
                </a:lnTo>
                <a:lnTo>
                  <a:pt x="339" y="257"/>
                </a:lnTo>
                <a:lnTo>
                  <a:pt x="338" y="250"/>
                </a:lnTo>
                <a:lnTo>
                  <a:pt x="339" y="250"/>
                </a:lnTo>
                <a:lnTo>
                  <a:pt x="342" y="249"/>
                </a:lnTo>
                <a:lnTo>
                  <a:pt x="344" y="249"/>
                </a:lnTo>
                <a:lnTo>
                  <a:pt x="347" y="250"/>
                </a:lnTo>
                <a:lnTo>
                  <a:pt x="350" y="250"/>
                </a:lnTo>
                <a:lnTo>
                  <a:pt x="351" y="251"/>
                </a:lnTo>
                <a:lnTo>
                  <a:pt x="352" y="251"/>
                </a:lnTo>
                <a:lnTo>
                  <a:pt x="355" y="251"/>
                </a:lnTo>
                <a:lnTo>
                  <a:pt x="357" y="251"/>
                </a:lnTo>
                <a:lnTo>
                  <a:pt x="359" y="251"/>
                </a:lnTo>
                <a:lnTo>
                  <a:pt x="361" y="252"/>
                </a:lnTo>
                <a:lnTo>
                  <a:pt x="363" y="253"/>
                </a:lnTo>
                <a:lnTo>
                  <a:pt x="364" y="255"/>
                </a:lnTo>
                <a:lnTo>
                  <a:pt x="366" y="257"/>
                </a:lnTo>
                <a:lnTo>
                  <a:pt x="367" y="257"/>
                </a:lnTo>
                <a:lnTo>
                  <a:pt x="371" y="257"/>
                </a:lnTo>
                <a:lnTo>
                  <a:pt x="372" y="256"/>
                </a:lnTo>
                <a:lnTo>
                  <a:pt x="373" y="254"/>
                </a:lnTo>
                <a:lnTo>
                  <a:pt x="373" y="251"/>
                </a:lnTo>
                <a:lnTo>
                  <a:pt x="373" y="250"/>
                </a:lnTo>
                <a:lnTo>
                  <a:pt x="373" y="249"/>
                </a:lnTo>
                <a:lnTo>
                  <a:pt x="373" y="248"/>
                </a:lnTo>
                <a:lnTo>
                  <a:pt x="375" y="246"/>
                </a:lnTo>
                <a:lnTo>
                  <a:pt x="377" y="246"/>
                </a:lnTo>
                <a:lnTo>
                  <a:pt x="377" y="243"/>
                </a:lnTo>
                <a:lnTo>
                  <a:pt x="376" y="240"/>
                </a:lnTo>
                <a:lnTo>
                  <a:pt x="376" y="238"/>
                </a:lnTo>
                <a:lnTo>
                  <a:pt x="376" y="235"/>
                </a:lnTo>
                <a:lnTo>
                  <a:pt x="376" y="233"/>
                </a:lnTo>
                <a:lnTo>
                  <a:pt x="376" y="230"/>
                </a:lnTo>
                <a:lnTo>
                  <a:pt x="377" y="229"/>
                </a:lnTo>
                <a:lnTo>
                  <a:pt x="378" y="227"/>
                </a:lnTo>
                <a:lnTo>
                  <a:pt x="379" y="227"/>
                </a:lnTo>
                <a:lnTo>
                  <a:pt x="380" y="226"/>
                </a:lnTo>
                <a:lnTo>
                  <a:pt x="382" y="225"/>
                </a:lnTo>
                <a:lnTo>
                  <a:pt x="383" y="224"/>
                </a:lnTo>
                <a:lnTo>
                  <a:pt x="386" y="224"/>
                </a:lnTo>
                <a:lnTo>
                  <a:pt x="389" y="224"/>
                </a:lnTo>
                <a:lnTo>
                  <a:pt x="391" y="224"/>
                </a:lnTo>
                <a:lnTo>
                  <a:pt x="393" y="223"/>
                </a:lnTo>
                <a:lnTo>
                  <a:pt x="395" y="222"/>
                </a:lnTo>
                <a:lnTo>
                  <a:pt x="396" y="220"/>
                </a:lnTo>
                <a:lnTo>
                  <a:pt x="397" y="218"/>
                </a:lnTo>
                <a:lnTo>
                  <a:pt x="397" y="216"/>
                </a:lnTo>
                <a:lnTo>
                  <a:pt x="397" y="213"/>
                </a:lnTo>
                <a:lnTo>
                  <a:pt x="398" y="212"/>
                </a:lnTo>
                <a:lnTo>
                  <a:pt x="400" y="210"/>
                </a:lnTo>
                <a:lnTo>
                  <a:pt x="400" y="208"/>
                </a:lnTo>
                <a:lnTo>
                  <a:pt x="399" y="207"/>
                </a:lnTo>
                <a:lnTo>
                  <a:pt x="396" y="207"/>
                </a:lnTo>
                <a:lnTo>
                  <a:pt x="394" y="206"/>
                </a:lnTo>
                <a:lnTo>
                  <a:pt x="392" y="205"/>
                </a:lnTo>
                <a:lnTo>
                  <a:pt x="393" y="203"/>
                </a:lnTo>
                <a:lnTo>
                  <a:pt x="394" y="201"/>
                </a:lnTo>
                <a:lnTo>
                  <a:pt x="395" y="200"/>
                </a:lnTo>
                <a:lnTo>
                  <a:pt x="397" y="199"/>
                </a:lnTo>
                <a:lnTo>
                  <a:pt x="398" y="197"/>
                </a:lnTo>
                <a:lnTo>
                  <a:pt x="399" y="195"/>
                </a:lnTo>
                <a:lnTo>
                  <a:pt x="400" y="194"/>
                </a:lnTo>
                <a:lnTo>
                  <a:pt x="402" y="193"/>
                </a:lnTo>
                <a:lnTo>
                  <a:pt x="404" y="192"/>
                </a:lnTo>
                <a:lnTo>
                  <a:pt x="405" y="190"/>
                </a:lnTo>
                <a:lnTo>
                  <a:pt x="404" y="189"/>
                </a:lnTo>
                <a:lnTo>
                  <a:pt x="403" y="187"/>
                </a:lnTo>
                <a:lnTo>
                  <a:pt x="404" y="185"/>
                </a:lnTo>
                <a:lnTo>
                  <a:pt x="406" y="185"/>
                </a:lnTo>
                <a:lnTo>
                  <a:pt x="408" y="183"/>
                </a:lnTo>
                <a:lnTo>
                  <a:pt x="409" y="182"/>
                </a:lnTo>
                <a:lnTo>
                  <a:pt x="409" y="179"/>
                </a:lnTo>
                <a:lnTo>
                  <a:pt x="411" y="178"/>
                </a:lnTo>
                <a:lnTo>
                  <a:pt x="412" y="177"/>
                </a:lnTo>
                <a:lnTo>
                  <a:pt x="414" y="176"/>
                </a:lnTo>
                <a:lnTo>
                  <a:pt x="414" y="174"/>
                </a:lnTo>
                <a:lnTo>
                  <a:pt x="415" y="172"/>
                </a:lnTo>
                <a:lnTo>
                  <a:pt x="417" y="170"/>
                </a:lnTo>
                <a:lnTo>
                  <a:pt x="418" y="170"/>
                </a:lnTo>
                <a:lnTo>
                  <a:pt x="420" y="171"/>
                </a:lnTo>
                <a:lnTo>
                  <a:pt x="422" y="173"/>
                </a:lnTo>
                <a:lnTo>
                  <a:pt x="424" y="173"/>
                </a:lnTo>
                <a:lnTo>
                  <a:pt x="426" y="172"/>
                </a:lnTo>
                <a:lnTo>
                  <a:pt x="428" y="170"/>
                </a:lnTo>
                <a:lnTo>
                  <a:pt x="428" y="168"/>
                </a:lnTo>
                <a:lnTo>
                  <a:pt x="428" y="166"/>
                </a:lnTo>
                <a:lnTo>
                  <a:pt x="429" y="163"/>
                </a:lnTo>
                <a:lnTo>
                  <a:pt x="429" y="162"/>
                </a:lnTo>
                <a:lnTo>
                  <a:pt x="431" y="160"/>
                </a:lnTo>
                <a:lnTo>
                  <a:pt x="434" y="159"/>
                </a:lnTo>
                <a:lnTo>
                  <a:pt x="435" y="160"/>
                </a:lnTo>
                <a:lnTo>
                  <a:pt x="436" y="163"/>
                </a:lnTo>
                <a:lnTo>
                  <a:pt x="436" y="165"/>
                </a:lnTo>
                <a:lnTo>
                  <a:pt x="437" y="167"/>
                </a:lnTo>
                <a:lnTo>
                  <a:pt x="438" y="168"/>
                </a:lnTo>
                <a:lnTo>
                  <a:pt x="440" y="168"/>
                </a:lnTo>
                <a:lnTo>
                  <a:pt x="442" y="170"/>
                </a:lnTo>
                <a:lnTo>
                  <a:pt x="444" y="170"/>
                </a:lnTo>
                <a:lnTo>
                  <a:pt x="446" y="170"/>
                </a:lnTo>
                <a:lnTo>
                  <a:pt x="448" y="169"/>
                </a:lnTo>
                <a:lnTo>
                  <a:pt x="450" y="168"/>
                </a:lnTo>
                <a:lnTo>
                  <a:pt x="451" y="167"/>
                </a:lnTo>
                <a:lnTo>
                  <a:pt x="452" y="165"/>
                </a:lnTo>
                <a:lnTo>
                  <a:pt x="452" y="163"/>
                </a:lnTo>
                <a:lnTo>
                  <a:pt x="452" y="160"/>
                </a:lnTo>
                <a:lnTo>
                  <a:pt x="453" y="158"/>
                </a:lnTo>
                <a:lnTo>
                  <a:pt x="455" y="157"/>
                </a:lnTo>
                <a:lnTo>
                  <a:pt x="456" y="156"/>
                </a:lnTo>
                <a:lnTo>
                  <a:pt x="459" y="156"/>
                </a:lnTo>
                <a:lnTo>
                  <a:pt x="462" y="157"/>
                </a:lnTo>
                <a:lnTo>
                  <a:pt x="463" y="157"/>
                </a:lnTo>
                <a:lnTo>
                  <a:pt x="466" y="157"/>
                </a:lnTo>
                <a:lnTo>
                  <a:pt x="467" y="155"/>
                </a:lnTo>
                <a:lnTo>
                  <a:pt x="468" y="153"/>
                </a:lnTo>
                <a:lnTo>
                  <a:pt x="469" y="152"/>
                </a:lnTo>
                <a:lnTo>
                  <a:pt x="471" y="152"/>
                </a:lnTo>
                <a:lnTo>
                  <a:pt x="473" y="150"/>
                </a:lnTo>
                <a:lnTo>
                  <a:pt x="474" y="149"/>
                </a:lnTo>
                <a:lnTo>
                  <a:pt x="476" y="148"/>
                </a:lnTo>
                <a:lnTo>
                  <a:pt x="476" y="146"/>
                </a:lnTo>
                <a:lnTo>
                  <a:pt x="476" y="143"/>
                </a:lnTo>
                <a:lnTo>
                  <a:pt x="478" y="141"/>
                </a:lnTo>
                <a:lnTo>
                  <a:pt x="479" y="141"/>
                </a:lnTo>
                <a:lnTo>
                  <a:pt x="480" y="140"/>
                </a:lnTo>
                <a:lnTo>
                  <a:pt x="482" y="138"/>
                </a:lnTo>
                <a:lnTo>
                  <a:pt x="483" y="136"/>
                </a:lnTo>
                <a:lnTo>
                  <a:pt x="484" y="134"/>
                </a:lnTo>
                <a:lnTo>
                  <a:pt x="484" y="132"/>
                </a:lnTo>
                <a:lnTo>
                  <a:pt x="485" y="130"/>
                </a:lnTo>
                <a:lnTo>
                  <a:pt x="487" y="129"/>
                </a:lnTo>
                <a:lnTo>
                  <a:pt x="490" y="129"/>
                </a:lnTo>
                <a:lnTo>
                  <a:pt x="491" y="131"/>
                </a:lnTo>
                <a:lnTo>
                  <a:pt x="491" y="133"/>
                </a:lnTo>
                <a:lnTo>
                  <a:pt x="493" y="135"/>
                </a:lnTo>
                <a:lnTo>
                  <a:pt x="495" y="135"/>
                </a:lnTo>
                <a:lnTo>
                  <a:pt x="497" y="136"/>
                </a:lnTo>
                <a:lnTo>
                  <a:pt x="498" y="135"/>
                </a:lnTo>
                <a:lnTo>
                  <a:pt x="499" y="133"/>
                </a:lnTo>
                <a:lnTo>
                  <a:pt x="498" y="131"/>
                </a:lnTo>
                <a:lnTo>
                  <a:pt x="496" y="129"/>
                </a:lnTo>
                <a:lnTo>
                  <a:pt x="495" y="128"/>
                </a:lnTo>
                <a:lnTo>
                  <a:pt x="495" y="126"/>
                </a:lnTo>
                <a:lnTo>
                  <a:pt x="495" y="124"/>
                </a:lnTo>
                <a:lnTo>
                  <a:pt x="496" y="123"/>
                </a:lnTo>
                <a:lnTo>
                  <a:pt x="498" y="122"/>
                </a:lnTo>
                <a:lnTo>
                  <a:pt x="501" y="122"/>
                </a:lnTo>
                <a:lnTo>
                  <a:pt x="502" y="122"/>
                </a:lnTo>
                <a:lnTo>
                  <a:pt x="505" y="121"/>
                </a:lnTo>
                <a:lnTo>
                  <a:pt x="506" y="120"/>
                </a:lnTo>
                <a:lnTo>
                  <a:pt x="508" y="119"/>
                </a:lnTo>
                <a:lnTo>
                  <a:pt x="509" y="118"/>
                </a:lnTo>
                <a:lnTo>
                  <a:pt x="507" y="116"/>
                </a:lnTo>
                <a:lnTo>
                  <a:pt x="507" y="113"/>
                </a:lnTo>
                <a:lnTo>
                  <a:pt x="508" y="112"/>
                </a:lnTo>
                <a:lnTo>
                  <a:pt x="510" y="111"/>
                </a:lnTo>
                <a:lnTo>
                  <a:pt x="512" y="109"/>
                </a:lnTo>
                <a:lnTo>
                  <a:pt x="512" y="107"/>
                </a:lnTo>
                <a:lnTo>
                  <a:pt x="513" y="106"/>
                </a:lnTo>
                <a:lnTo>
                  <a:pt x="516" y="106"/>
                </a:lnTo>
                <a:lnTo>
                  <a:pt x="518" y="105"/>
                </a:lnTo>
                <a:lnTo>
                  <a:pt x="520" y="104"/>
                </a:lnTo>
                <a:lnTo>
                  <a:pt x="521" y="103"/>
                </a:lnTo>
                <a:lnTo>
                  <a:pt x="522" y="101"/>
                </a:lnTo>
                <a:lnTo>
                  <a:pt x="523" y="99"/>
                </a:lnTo>
                <a:lnTo>
                  <a:pt x="522" y="96"/>
                </a:lnTo>
                <a:lnTo>
                  <a:pt x="520" y="96"/>
                </a:lnTo>
                <a:lnTo>
                  <a:pt x="518" y="95"/>
                </a:lnTo>
                <a:lnTo>
                  <a:pt x="517" y="94"/>
                </a:lnTo>
                <a:lnTo>
                  <a:pt x="515" y="92"/>
                </a:lnTo>
                <a:lnTo>
                  <a:pt x="514" y="91"/>
                </a:lnTo>
                <a:lnTo>
                  <a:pt x="513" y="89"/>
                </a:lnTo>
                <a:lnTo>
                  <a:pt x="516" y="88"/>
                </a:lnTo>
                <a:lnTo>
                  <a:pt x="518" y="89"/>
                </a:lnTo>
                <a:lnTo>
                  <a:pt x="519" y="90"/>
                </a:lnTo>
                <a:lnTo>
                  <a:pt x="521" y="91"/>
                </a:lnTo>
                <a:lnTo>
                  <a:pt x="523" y="92"/>
                </a:lnTo>
                <a:lnTo>
                  <a:pt x="524" y="93"/>
                </a:lnTo>
                <a:lnTo>
                  <a:pt x="526" y="94"/>
                </a:lnTo>
                <a:lnTo>
                  <a:pt x="528" y="92"/>
                </a:lnTo>
                <a:lnTo>
                  <a:pt x="529" y="91"/>
                </a:lnTo>
                <a:lnTo>
                  <a:pt x="529" y="88"/>
                </a:lnTo>
                <a:lnTo>
                  <a:pt x="529" y="85"/>
                </a:lnTo>
                <a:lnTo>
                  <a:pt x="532" y="85"/>
                </a:lnTo>
                <a:lnTo>
                  <a:pt x="533" y="87"/>
                </a:lnTo>
                <a:lnTo>
                  <a:pt x="534" y="89"/>
                </a:lnTo>
                <a:lnTo>
                  <a:pt x="535" y="90"/>
                </a:lnTo>
                <a:lnTo>
                  <a:pt x="539" y="90"/>
                </a:lnTo>
                <a:lnTo>
                  <a:pt x="540" y="89"/>
                </a:lnTo>
                <a:lnTo>
                  <a:pt x="543" y="89"/>
                </a:lnTo>
                <a:lnTo>
                  <a:pt x="546" y="89"/>
                </a:lnTo>
                <a:lnTo>
                  <a:pt x="547" y="88"/>
                </a:lnTo>
                <a:lnTo>
                  <a:pt x="550" y="87"/>
                </a:lnTo>
                <a:lnTo>
                  <a:pt x="551" y="85"/>
                </a:lnTo>
                <a:lnTo>
                  <a:pt x="551" y="84"/>
                </a:lnTo>
                <a:lnTo>
                  <a:pt x="552" y="84"/>
                </a:lnTo>
                <a:lnTo>
                  <a:pt x="553" y="82"/>
                </a:lnTo>
                <a:lnTo>
                  <a:pt x="556" y="82"/>
                </a:lnTo>
                <a:lnTo>
                  <a:pt x="557" y="83"/>
                </a:lnTo>
                <a:lnTo>
                  <a:pt x="559" y="83"/>
                </a:lnTo>
                <a:lnTo>
                  <a:pt x="560" y="81"/>
                </a:lnTo>
                <a:lnTo>
                  <a:pt x="561" y="80"/>
                </a:lnTo>
                <a:lnTo>
                  <a:pt x="562" y="79"/>
                </a:lnTo>
                <a:lnTo>
                  <a:pt x="565" y="78"/>
                </a:lnTo>
                <a:lnTo>
                  <a:pt x="567" y="78"/>
                </a:lnTo>
                <a:lnTo>
                  <a:pt x="569" y="77"/>
                </a:lnTo>
                <a:lnTo>
                  <a:pt x="572" y="78"/>
                </a:lnTo>
                <a:lnTo>
                  <a:pt x="575" y="78"/>
                </a:lnTo>
                <a:lnTo>
                  <a:pt x="577" y="77"/>
                </a:lnTo>
                <a:lnTo>
                  <a:pt x="578" y="75"/>
                </a:lnTo>
                <a:lnTo>
                  <a:pt x="579" y="74"/>
                </a:lnTo>
                <a:lnTo>
                  <a:pt x="579" y="72"/>
                </a:lnTo>
                <a:lnTo>
                  <a:pt x="581" y="70"/>
                </a:lnTo>
                <a:lnTo>
                  <a:pt x="584" y="70"/>
                </a:lnTo>
                <a:lnTo>
                  <a:pt x="586" y="70"/>
                </a:lnTo>
                <a:lnTo>
                  <a:pt x="589" y="70"/>
                </a:lnTo>
                <a:lnTo>
                  <a:pt x="590" y="70"/>
                </a:lnTo>
                <a:lnTo>
                  <a:pt x="592" y="69"/>
                </a:lnTo>
                <a:lnTo>
                  <a:pt x="593" y="67"/>
                </a:lnTo>
                <a:lnTo>
                  <a:pt x="595" y="67"/>
                </a:lnTo>
                <a:lnTo>
                  <a:pt x="597" y="66"/>
                </a:lnTo>
                <a:lnTo>
                  <a:pt x="599" y="65"/>
                </a:lnTo>
                <a:lnTo>
                  <a:pt x="601" y="64"/>
                </a:lnTo>
                <a:lnTo>
                  <a:pt x="603" y="64"/>
                </a:lnTo>
                <a:lnTo>
                  <a:pt x="606" y="65"/>
                </a:lnTo>
                <a:lnTo>
                  <a:pt x="607" y="67"/>
                </a:lnTo>
                <a:lnTo>
                  <a:pt x="606" y="68"/>
                </a:lnTo>
                <a:lnTo>
                  <a:pt x="604" y="69"/>
                </a:lnTo>
                <a:lnTo>
                  <a:pt x="603" y="72"/>
                </a:lnTo>
                <a:lnTo>
                  <a:pt x="605" y="73"/>
                </a:lnTo>
                <a:lnTo>
                  <a:pt x="607" y="74"/>
                </a:lnTo>
                <a:lnTo>
                  <a:pt x="609" y="74"/>
                </a:lnTo>
                <a:lnTo>
                  <a:pt x="612" y="74"/>
                </a:lnTo>
                <a:lnTo>
                  <a:pt x="614" y="74"/>
                </a:lnTo>
                <a:lnTo>
                  <a:pt x="616" y="74"/>
                </a:lnTo>
                <a:lnTo>
                  <a:pt x="618" y="73"/>
                </a:lnTo>
                <a:lnTo>
                  <a:pt x="619" y="71"/>
                </a:lnTo>
                <a:lnTo>
                  <a:pt x="621" y="70"/>
                </a:lnTo>
                <a:lnTo>
                  <a:pt x="623" y="71"/>
                </a:lnTo>
                <a:lnTo>
                  <a:pt x="623" y="74"/>
                </a:lnTo>
                <a:lnTo>
                  <a:pt x="622" y="75"/>
                </a:lnTo>
                <a:lnTo>
                  <a:pt x="624" y="76"/>
                </a:lnTo>
                <a:lnTo>
                  <a:pt x="626" y="75"/>
                </a:lnTo>
                <a:lnTo>
                  <a:pt x="628" y="74"/>
                </a:lnTo>
                <a:lnTo>
                  <a:pt x="628" y="72"/>
                </a:lnTo>
                <a:lnTo>
                  <a:pt x="628" y="69"/>
                </a:lnTo>
                <a:lnTo>
                  <a:pt x="627" y="68"/>
                </a:lnTo>
                <a:lnTo>
                  <a:pt x="628" y="65"/>
                </a:lnTo>
                <a:lnTo>
                  <a:pt x="629" y="64"/>
                </a:lnTo>
                <a:lnTo>
                  <a:pt x="632" y="64"/>
                </a:lnTo>
                <a:lnTo>
                  <a:pt x="635" y="65"/>
                </a:lnTo>
                <a:lnTo>
                  <a:pt x="635" y="67"/>
                </a:lnTo>
                <a:lnTo>
                  <a:pt x="636" y="68"/>
                </a:lnTo>
                <a:lnTo>
                  <a:pt x="635" y="70"/>
                </a:lnTo>
                <a:lnTo>
                  <a:pt x="634" y="73"/>
                </a:lnTo>
                <a:lnTo>
                  <a:pt x="635" y="74"/>
                </a:lnTo>
                <a:lnTo>
                  <a:pt x="637" y="74"/>
                </a:lnTo>
                <a:lnTo>
                  <a:pt x="639" y="74"/>
                </a:lnTo>
                <a:lnTo>
                  <a:pt x="641" y="72"/>
                </a:lnTo>
                <a:lnTo>
                  <a:pt x="642" y="71"/>
                </a:lnTo>
                <a:lnTo>
                  <a:pt x="644" y="70"/>
                </a:lnTo>
                <a:lnTo>
                  <a:pt x="646" y="69"/>
                </a:lnTo>
                <a:lnTo>
                  <a:pt x="648" y="70"/>
                </a:lnTo>
                <a:lnTo>
                  <a:pt x="649" y="72"/>
                </a:lnTo>
                <a:lnTo>
                  <a:pt x="651" y="74"/>
                </a:lnTo>
                <a:lnTo>
                  <a:pt x="653" y="73"/>
                </a:lnTo>
                <a:lnTo>
                  <a:pt x="655" y="73"/>
                </a:lnTo>
                <a:lnTo>
                  <a:pt x="657" y="71"/>
                </a:lnTo>
                <a:lnTo>
                  <a:pt x="657" y="69"/>
                </a:lnTo>
                <a:lnTo>
                  <a:pt x="658" y="67"/>
                </a:lnTo>
                <a:lnTo>
                  <a:pt x="659" y="65"/>
                </a:lnTo>
                <a:lnTo>
                  <a:pt x="660" y="64"/>
                </a:lnTo>
                <a:lnTo>
                  <a:pt x="662" y="63"/>
                </a:lnTo>
                <a:lnTo>
                  <a:pt x="664" y="63"/>
                </a:lnTo>
                <a:lnTo>
                  <a:pt x="667" y="62"/>
                </a:lnTo>
                <a:lnTo>
                  <a:pt x="668" y="61"/>
                </a:lnTo>
                <a:lnTo>
                  <a:pt x="670" y="60"/>
                </a:lnTo>
                <a:lnTo>
                  <a:pt x="672" y="59"/>
                </a:lnTo>
                <a:lnTo>
                  <a:pt x="671" y="57"/>
                </a:lnTo>
                <a:lnTo>
                  <a:pt x="668" y="57"/>
                </a:lnTo>
                <a:lnTo>
                  <a:pt x="667" y="56"/>
                </a:lnTo>
                <a:lnTo>
                  <a:pt x="665" y="55"/>
                </a:lnTo>
                <a:lnTo>
                  <a:pt x="664" y="53"/>
                </a:lnTo>
                <a:lnTo>
                  <a:pt x="664" y="51"/>
                </a:lnTo>
                <a:lnTo>
                  <a:pt x="666" y="49"/>
                </a:lnTo>
                <a:lnTo>
                  <a:pt x="668" y="49"/>
                </a:lnTo>
                <a:lnTo>
                  <a:pt x="671" y="49"/>
                </a:lnTo>
                <a:lnTo>
                  <a:pt x="674" y="49"/>
                </a:lnTo>
                <a:lnTo>
                  <a:pt x="675" y="47"/>
                </a:lnTo>
                <a:lnTo>
                  <a:pt x="676" y="46"/>
                </a:lnTo>
                <a:lnTo>
                  <a:pt x="676" y="44"/>
                </a:lnTo>
                <a:lnTo>
                  <a:pt x="675" y="42"/>
                </a:lnTo>
                <a:lnTo>
                  <a:pt x="674" y="41"/>
                </a:lnTo>
                <a:lnTo>
                  <a:pt x="674" y="39"/>
                </a:lnTo>
                <a:lnTo>
                  <a:pt x="674" y="36"/>
                </a:lnTo>
                <a:lnTo>
                  <a:pt x="674" y="35"/>
                </a:lnTo>
                <a:lnTo>
                  <a:pt x="677" y="34"/>
                </a:lnTo>
                <a:lnTo>
                  <a:pt x="679" y="34"/>
                </a:lnTo>
                <a:lnTo>
                  <a:pt x="680" y="31"/>
                </a:lnTo>
                <a:lnTo>
                  <a:pt x="680" y="30"/>
                </a:lnTo>
                <a:lnTo>
                  <a:pt x="682" y="28"/>
                </a:lnTo>
                <a:lnTo>
                  <a:pt x="683" y="26"/>
                </a:lnTo>
                <a:lnTo>
                  <a:pt x="685" y="26"/>
                </a:lnTo>
                <a:lnTo>
                  <a:pt x="686" y="24"/>
                </a:lnTo>
                <a:lnTo>
                  <a:pt x="687" y="22"/>
                </a:lnTo>
                <a:lnTo>
                  <a:pt x="688" y="21"/>
                </a:lnTo>
                <a:lnTo>
                  <a:pt x="690" y="19"/>
                </a:lnTo>
                <a:lnTo>
                  <a:pt x="691" y="19"/>
                </a:lnTo>
                <a:lnTo>
                  <a:pt x="694" y="19"/>
                </a:lnTo>
                <a:lnTo>
                  <a:pt x="696" y="17"/>
                </a:lnTo>
                <a:lnTo>
                  <a:pt x="697" y="16"/>
                </a:lnTo>
                <a:lnTo>
                  <a:pt x="699" y="15"/>
                </a:lnTo>
                <a:lnTo>
                  <a:pt x="699" y="14"/>
                </a:lnTo>
                <a:lnTo>
                  <a:pt x="702" y="13"/>
                </a:lnTo>
                <a:lnTo>
                  <a:pt x="702" y="13"/>
                </a:lnTo>
                <a:lnTo>
                  <a:pt x="701" y="12"/>
                </a:lnTo>
                <a:lnTo>
                  <a:pt x="701" y="9"/>
                </a:lnTo>
                <a:lnTo>
                  <a:pt x="702" y="8"/>
                </a:lnTo>
                <a:lnTo>
                  <a:pt x="702" y="8"/>
                </a:lnTo>
                <a:lnTo>
                  <a:pt x="704" y="8"/>
                </a:lnTo>
                <a:lnTo>
                  <a:pt x="706" y="7"/>
                </a:lnTo>
                <a:lnTo>
                  <a:pt x="706" y="6"/>
                </a:lnTo>
                <a:lnTo>
                  <a:pt x="708" y="5"/>
                </a:lnTo>
                <a:lnTo>
                  <a:pt x="708" y="3"/>
                </a:lnTo>
                <a:lnTo>
                  <a:pt x="710" y="2"/>
                </a:lnTo>
                <a:lnTo>
                  <a:pt x="711" y="0"/>
                </a:lnTo>
                <a:lnTo>
                  <a:pt x="712" y="0"/>
                </a:lnTo>
                <a:lnTo>
                  <a:pt x="713" y="0"/>
                </a:lnTo>
                <a:lnTo>
                  <a:pt x="714" y="0"/>
                </a:lnTo>
                <a:lnTo>
                  <a:pt x="715" y="0"/>
                </a:lnTo>
                <a:lnTo>
                  <a:pt x="717" y="0"/>
                </a:lnTo>
                <a:lnTo>
                  <a:pt x="719" y="0"/>
                </a:lnTo>
                <a:lnTo>
                  <a:pt x="720" y="0"/>
                </a:lnTo>
                <a:lnTo>
                  <a:pt x="722" y="0"/>
                </a:lnTo>
                <a:lnTo>
                  <a:pt x="724" y="1"/>
                </a:lnTo>
                <a:lnTo>
                  <a:pt x="725" y="1"/>
                </a:lnTo>
                <a:lnTo>
                  <a:pt x="726" y="1"/>
                </a:lnTo>
                <a:lnTo>
                  <a:pt x="728" y="1"/>
                </a:lnTo>
                <a:lnTo>
                  <a:pt x="730" y="1"/>
                </a:lnTo>
                <a:lnTo>
                  <a:pt x="731" y="1"/>
                </a:lnTo>
                <a:lnTo>
                  <a:pt x="733" y="1"/>
                </a:lnTo>
                <a:lnTo>
                  <a:pt x="735" y="1"/>
                </a:lnTo>
                <a:lnTo>
                  <a:pt x="736" y="1"/>
                </a:lnTo>
                <a:lnTo>
                  <a:pt x="737" y="1"/>
                </a:lnTo>
                <a:lnTo>
                  <a:pt x="739" y="1"/>
                </a:lnTo>
                <a:lnTo>
                  <a:pt x="741" y="1"/>
                </a:lnTo>
                <a:lnTo>
                  <a:pt x="742" y="1"/>
                </a:lnTo>
                <a:lnTo>
                  <a:pt x="744" y="1"/>
                </a:lnTo>
                <a:lnTo>
                  <a:pt x="746" y="1"/>
                </a:lnTo>
                <a:lnTo>
                  <a:pt x="747" y="1"/>
                </a:lnTo>
                <a:lnTo>
                  <a:pt x="749" y="1"/>
                </a:lnTo>
                <a:lnTo>
                  <a:pt x="750" y="1"/>
                </a:lnTo>
                <a:lnTo>
                  <a:pt x="752" y="1"/>
                </a:lnTo>
                <a:lnTo>
                  <a:pt x="753" y="1"/>
                </a:lnTo>
                <a:lnTo>
                  <a:pt x="755" y="1"/>
                </a:lnTo>
                <a:lnTo>
                  <a:pt x="757" y="1"/>
                </a:lnTo>
                <a:lnTo>
                  <a:pt x="758" y="1"/>
                </a:lnTo>
                <a:lnTo>
                  <a:pt x="760" y="1"/>
                </a:lnTo>
                <a:lnTo>
                  <a:pt x="761" y="1"/>
                </a:lnTo>
                <a:lnTo>
                  <a:pt x="763" y="1"/>
                </a:lnTo>
                <a:lnTo>
                  <a:pt x="764" y="1"/>
                </a:lnTo>
                <a:lnTo>
                  <a:pt x="766" y="1"/>
                </a:lnTo>
                <a:lnTo>
                  <a:pt x="768" y="1"/>
                </a:lnTo>
                <a:lnTo>
                  <a:pt x="769" y="1"/>
                </a:lnTo>
                <a:lnTo>
                  <a:pt x="771" y="2"/>
                </a:lnTo>
                <a:lnTo>
                  <a:pt x="773" y="2"/>
                </a:lnTo>
                <a:lnTo>
                  <a:pt x="774" y="2"/>
                </a:lnTo>
                <a:lnTo>
                  <a:pt x="775" y="2"/>
                </a:lnTo>
                <a:lnTo>
                  <a:pt x="777" y="2"/>
                </a:lnTo>
                <a:lnTo>
                  <a:pt x="779" y="2"/>
                </a:lnTo>
                <a:lnTo>
                  <a:pt x="780" y="2"/>
                </a:lnTo>
                <a:lnTo>
                  <a:pt x="782" y="2"/>
                </a:lnTo>
                <a:lnTo>
                  <a:pt x="784" y="2"/>
                </a:lnTo>
                <a:lnTo>
                  <a:pt x="786" y="2"/>
                </a:lnTo>
                <a:lnTo>
                  <a:pt x="786" y="2"/>
                </a:lnTo>
                <a:lnTo>
                  <a:pt x="788" y="2"/>
                </a:lnTo>
                <a:lnTo>
                  <a:pt x="790" y="2"/>
                </a:lnTo>
                <a:lnTo>
                  <a:pt x="791" y="2"/>
                </a:lnTo>
                <a:lnTo>
                  <a:pt x="793" y="2"/>
                </a:lnTo>
                <a:lnTo>
                  <a:pt x="795" y="2"/>
                </a:lnTo>
                <a:lnTo>
                  <a:pt x="797" y="2"/>
                </a:lnTo>
                <a:lnTo>
                  <a:pt x="797" y="2"/>
                </a:lnTo>
                <a:lnTo>
                  <a:pt x="799" y="2"/>
                </a:lnTo>
                <a:lnTo>
                  <a:pt x="801" y="2"/>
                </a:lnTo>
                <a:lnTo>
                  <a:pt x="803" y="2"/>
                </a:lnTo>
                <a:lnTo>
                  <a:pt x="804" y="2"/>
                </a:lnTo>
                <a:lnTo>
                  <a:pt x="806" y="2"/>
                </a:lnTo>
                <a:lnTo>
                  <a:pt x="808" y="2"/>
                </a:lnTo>
                <a:lnTo>
                  <a:pt x="809" y="2"/>
                </a:lnTo>
                <a:lnTo>
                  <a:pt x="810" y="2"/>
                </a:lnTo>
                <a:lnTo>
                  <a:pt x="812" y="2"/>
                </a:lnTo>
                <a:lnTo>
                  <a:pt x="814" y="2"/>
                </a:lnTo>
                <a:lnTo>
                  <a:pt x="815" y="2"/>
                </a:lnTo>
                <a:lnTo>
                  <a:pt x="817" y="2"/>
                </a:lnTo>
                <a:lnTo>
                  <a:pt x="819" y="2"/>
                </a:lnTo>
                <a:lnTo>
                  <a:pt x="823" y="2"/>
                </a:lnTo>
                <a:lnTo>
                  <a:pt x="854" y="45"/>
                </a:lnTo>
                <a:lnTo>
                  <a:pt x="884" y="86"/>
                </a:lnTo>
                <a:lnTo>
                  <a:pt x="915" y="129"/>
                </a:lnTo>
                <a:lnTo>
                  <a:pt x="942" y="168"/>
                </a:lnTo>
                <a:lnTo>
                  <a:pt x="970" y="206"/>
                </a:lnTo>
                <a:lnTo>
                  <a:pt x="999" y="246"/>
                </a:lnTo>
                <a:lnTo>
                  <a:pt x="1014" y="311"/>
                </a:lnTo>
                <a:lnTo>
                  <a:pt x="1024" y="361"/>
                </a:lnTo>
                <a:lnTo>
                  <a:pt x="1036" y="413"/>
                </a:lnTo>
                <a:lnTo>
                  <a:pt x="1046" y="460"/>
                </a:lnTo>
                <a:lnTo>
                  <a:pt x="1045" y="473"/>
                </a:lnTo>
                <a:lnTo>
                  <a:pt x="1044" y="473"/>
                </a:lnTo>
                <a:lnTo>
                  <a:pt x="1043" y="473"/>
                </a:lnTo>
                <a:lnTo>
                  <a:pt x="1043" y="474"/>
                </a:lnTo>
                <a:lnTo>
                  <a:pt x="1042" y="474"/>
                </a:lnTo>
                <a:lnTo>
                  <a:pt x="1041" y="474"/>
                </a:lnTo>
                <a:lnTo>
                  <a:pt x="1040" y="475"/>
                </a:lnTo>
                <a:lnTo>
                  <a:pt x="1039" y="477"/>
                </a:lnTo>
                <a:lnTo>
                  <a:pt x="1039" y="481"/>
                </a:lnTo>
                <a:lnTo>
                  <a:pt x="1038" y="482"/>
                </a:lnTo>
                <a:lnTo>
                  <a:pt x="1037" y="483"/>
                </a:lnTo>
                <a:lnTo>
                  <a:pt x="1035" y="482"/>
                </a:lnTo>
                <a:lnTo>
                  <a:pt x="1034" y="483"/>
                </a:lnTo>
                <a:lnTo>
                  <a:pt x="1034" y="485"/>
                </a:lnTo>
                <a:lnTo>
                  <a:pt x="1037" y="490"/>
                </a:lnTo>
                <a:lnTo>
                  <a:pt x="1037" y="495"/>
                </a:lnTo>
                <a:lnTo>
                  <a:pt x="1040" y="494"/>
                </a:lnTo>
                <a:lnTo>
                  <a:pt x="1042" y="495"/>
                </a:lnTo>
                <a:lnTo>
                  <a:pt x="1039" y="497"/>
                </a:lnTo>
                <a:lnTo>
                  <a:pt x="1041" y="500"/>
                </a:lnTo>
                <a:lnTo>
                  <a:pt x="1038" y="500"/>
                </a:lnTo>
                <a:lnTo>
                  <a:pt x="1037" y="502"/>
                </a:lnTo>
                <a:lnTo>
                  <a:pt x="1034" y="502"/>
                </a:lnTo>
                <a:lnTo>
                  <a:pt x="1034" y="504"/>
                </a:lnTo>
                <a:lnTo>
                  <a:pt x="1036" y="506"/>
                </a:lnTo>
                <a:lnTo>
                  <a:pt x="1033" y="508"/>
                </a:lnTo>
                <a:lnTo>
                  <a:pt x="1034" y="509"/>
                </a:lnTo>
                <a:lnTo>
                  <a:pt x="1039" y="511"/>
                </a:lnTo>
                <a:lnTo>
                  <a:pt x="1043" y="518"/>
                </a:lnTo>
                <a:lnTo>
                  <a:pt x="1047" y="520"/>
                </a:lnTo>
                <a:lnTo>
                  <a:pt x="1053" y="523"/>
                </a:lnTo>
                <a:lnTo>
                  <a:pt x="1051" y="525"/>
                </a:lnTo>
                <a:lnTo>
                  <a:pt x="1051" y="527"/>
                </a:lnTo>
                <a:lnTo>
                  <a:pt x="1054" y="527"/>
                </a:lnTo>
                <a:lnTo>
                  <a:pt x="1058" y="527"/>
                </a:lnTo>
                <a:lnTo>
                  <a:pt x="1064" y="525"/>
                </a:lnTo>
                <a:lnTo>
                  <a:pt x="1067" y="525"/>
                </a:lnTo>
                <a:lnTo>
                  <a:pt x="1071" y="523"/>
                </a:lnTo>
                <a:lnTo>
                  <a:pt x="1075" y="523"/>
                </a:lnTo>
                <a:lnTo>
                  <a:pt x="1078" y="527"/>
                </a:lnTo>
                <a:lnTo>
                  <a:pt x="1078" y="529"/>
                </a:lnTo>
                <a:lnTo>
                  <a:pt x="1082" y="529"/>
                </a:lnTo>
                <a:lnTo>
                  <a:pt x="1082" y="528"/>
                </a:lnTo>
                <a:lnTo>
                  <a:pt x="1082" y="526"/>
                </a:lnTo>
                <a:lnTo>
                  <a:pt x="1080" y="525"/>
                </a:lnTo>
                <a:lnTo>
                  <a:pt x="1080" y="523"/>
                </a:lnTo>
                <a:lnTo>
                  <a:pt x="1082" y="523"/>
                </a:lnTo>
                <a:lnTo>
                  <a:pt x="1084" y="527"/>
                </a:lnTo>
                <a:lnTo>
                  <a:pt x="1083" y="528"/>
                </a:lnTo>
                <a:lnTo>
                  <a:pt x="1085" y="528"/>
                </a:lnTo>
                <a:lnTo>
                  <a:pt x="1087" y="528"/>
                </a:lnTo>
                <a:lnTo>
                  <a:pt x="1089" y="527"/>
                </a:lnTo>
                <a:lnTo>
                  <a:pt x="1092" y="523"/>
                </a:lnTo>
                <a:lnTo>
                  <a:pt x="1094" y="523"/>
                </a:lnTo>
                <a:lnTo>
                  <a:pt x="1104" y="527"/>
                </a:lnTo>
                <a:lnTo>
                  <a:pt x="1109" y="527"/>
                </a:lnTo>
                <a:lnTo>
                  <a:pt x="1115" y="528"/>
                </a:lnTo>
                <a:lnTo>
                  <a:pt x="1119" y="527"/>
                </a:lnTo>
                <a:lnTo>
                  <a:pt x="1122" y="527"/>
                </a:lnTo>
                <a:lnTo>
                  <a:pt x="1124" y="525"/>
                </a:lnTo>
                <a:lnTo>
                  <a:pt x="1127" y="525"/>
                </a:lnTo>
                <a:lnTo>
                  <a:pt x="1130" y="528"/>
                </a:lnTo>
                <a:lnTo>
                  <a:pt x="1132" y="528"/>
                </a:lnTo>
                <a:lnTo>
                  <a:pt x="1134" y="524"/>
                </a:lnTo>
                <a:lnTo>
                  <a:pt x="1139" y="526"/>
                </a:lnTo>
                <a:lnTo>
                  <a:pt x="1140" y="527"/>
                </a:lnTo>
                <a:lnTo>
                  <a:pt x="1140" y="531"/>
                </a:lnTo>
                <a:lnTo>
                  <a:pt x="1143" y="533"/>
                </a:lnTo>
                <a:lnTo>
                  <a:pt x="1145" y="528"/>
                </a:lnTo>
                <a:lnTo>
                  <a:pt x="1150" y="528"/>
                </a:lnTo>
                <a:lnTo>
                  <a:pt x="1152" y="533"/>
                </a:lnTo>
                <a:lnTo>
                  <a:pt x="1154" y="534"/>
                </a:lnTo>
                <a:lnTo>
                  <a:pt x="1155" y="532"/>
                </a:lnTo>
                <a:lnTo>
                  <a:pt x="1157" y="532"/>
                </a:lnTo>
                <a:lnTo>
                  <a:pt x="1158" y="533"/>
                </a:lnTo>
                <a:lnTo>
                  <a:pt x="1157" y="535"/>
                </a:lnTo>
                <a:lnTo>
                  <a:pt x="1160" y="537"/>
                </a:lnTo>
                <a:lnTo>
                  <a:pt x="1163" y="540"/>
                </a:lnTo>
                <a:lnTo>
                  <a:pt x="1169" y="541"/>
                </a:lnTo>
                <a:lnTo>
                  <a:pt x="1171" y="542"/>
                </a:lnTo>
                <a:lnTo>
                  <a:pt x="1171" y="544"/>
                </a:lnTo>
                <a:lnTo>
                  <a:pt x="1170" y="545"/>
                </a:lnTo>
                <a:lnTo>
                  <a:pt x="1167" y="545"/>
                </a:lnTo>
                <a:lnTo>
                  <a:pt x="1166" y="547"/>
                </a:lnTo>
                <a:lnTo>
                  <a:pt x="1168" y="550"/>
                </a:lnTo>
                <a:lnTo>
                  <a:pt x="1166" y="551"/>
                </a:lnTo>
                <a:lnTo>
                  <a:pt x="1167" y="554"/>
                </a:lnTo>
                <a:lnTo>
                  <a:pt x="1171" y="553"/>
                </a:lnTo>
                <a:lnTo>
                  <a:pt x="1172" y="556"/>
                </a:lnTo>
                <a:lnTo>
                  <a:pt x="1175" y="556"/>
                </a:lnTo>
                <a:lnTo>
                  <a:pt x="1181" y="561"/>
                </a:lnTo>
                <a:lnTo>
                  <a:pt x="1179" y="562"/>
                </a:lnTo>
                <a:lnTo>
                  <a:pt x="1179" y="563"/>
                </a:lnTo>
                <a:lnTo>
                  <a:pt x="1181" y="566"/>
                </a:lnTo>
                <a:lnTo>
                  <a:pt x="1181" y="569"/>
                </a:lnTo>
                <a:lnTo>
                  <a:pt x="1183" y="569"/>
                </a:lnTo>
                <a:lnTo>
                  <a:pt x="1184" y="568"/>
                </a:lnTo>
                <a:lnTo>
                  <a:pt x="1185" y="568"/>
                </a:lnTo>
                <a:lnTo>
                  <a:pt x="1183" y="573"/>
                </a:lnTo>
                <a:lnTo>
                  <a:pt x="1181" y="574"/>
                </a:lnTo>
                <a:lnTo>
                  <a:pt x="1182" y="578"/>
                </a:lnTo>
                <a:lnTo>
                  <a:pt x="1184" y="578"/>
                </a:lnTo>
                <a:lnTo>
                  <a:pt x="1185" y="578"/>
                </a:lnTo>
                <a:lnTo>
                  <a:pt x="1188" y="578"/>
                </a:lnTo>
                <a:lnTo>
                  <a:pt x="1189" y="581"/>
                </a:lnTo>
                <a:lnTo>
                  <a:pt x="1191" y="581"/>
                </a:lnTo>
                <a:lnTo>
                  <a:pt x="1193" y="580"/>
                </a:lnTo>
                <a:lnTo>
                  <a:pt x="1199" y="580"/>
                </a:lnTo>
                <a:lnTo>
                  <a:pt x="1199" y="584"/>
                </a:lnTo>
                <a:lnTo>
                  <a:pt x="1199" y="584"/>
                </a:lnTo>
                <a:lnTo>
                  <a:pt x="1199" y="585"/>
                </a:lnTo>
                <a:lnTo>
                  <a:pt x="1202" y="586"/>
                </a:lnTo>
                <a:lnTo>
                  <a:pt x="1205" y="592"/>
                </a:lnTo>
                <a:lnTo>
                  <a:pt x="1201" y="593"/>
                </a:lnTo>
                <a:lnTo>
                  <a:pt x="1205" y="595"/>
                </a:lnTo>
                <a:lnTo>
                  <a:pt x="1208" y="595"/>
                </a:lnTo>
                <a:lnTo>
                  <a:pt x="1207" y="596"/>
                </a:lnTo>
                <a:lnTo>
                  <a:pt x="1212" y="598"/>
                </a:lnTo>
                <a:lnTo>
                  <a:pt x="1214" y="597"/>
                </a:lnTo>
                <a:lnTo>
                  <a:pt x="1213" y="595"/>
                </a:lnTo>
                <a:lnTo>
                  <a:pt x="1216" y="594"/>
                </a:lnTo>
                <a:lnTo>
                  <a:pt x="1217" y="595"/>
                </a:lnTo>
                <a:lnTo>
                  <a:pt x="1218" y="593"/>
                </a:lnTo>
                <a:lnTo>
                  <a:pt x="1221" y="593"/>
                </a:lnTo>
                <a:lnTo>
                  <a:pt x="1222" y="593"/>
                </a:lnTo>
                <a:lnTo>
                  <a:pt x="1223" y="591"/>
                </a:lnTo>
                <a:lnTo>
                  <a:pt x="1227" y="595"/>
                </a:lnTo>
                <a:lnTo>
                  <a:pt x="1227" y="599"/>
                </a:lnTo>
                <a:lnTo>
                  <a:pt x="1229" y="600"/>
                </a:lnTo>
                <a:lnTo>
                  <a:pt x="1233" y="605"/>
                </a:lnTo>
                <a:lnTo>
                  <a:pt x="1231" y="608"/>
                </a:lnTo>
                <a:lnTo>
                  <a:pt x="1227" y="610"/>
                </a:lnTo>
                <a:lnTo>
                  <a:pt x="1222" y="616"/>
                </a:lnTo>
                <a:lnTo>
                  <a:pt x="1223" y="621"/>
                </a:lnTo>
                <a:lnTo>
                  <a:pt x="1222" y="625"/>
                </a:lnTo>
                <a:lnTo>
                  <a:pt x="1216" y="632"/>
                </a:lnTo>
                <a:lnTo>
                  <a:pt x="1216" y="634"/>
                </a:lnTo>
                <a:lnTo>
                  <a:pt x="1217" y="638"/>
                </a:lnTo>
                <a:lnTo>
                  <a:pt x="1222" y="641"/>
                </a:lnTo>
                <a:lnTo>
                  <a:pt x="1222" y="645"/>
                </a:lnTo>
                <a:lnTo>
                  <a:pt x="1215" y="646"/>
                </a:lnTo>
                <a:lnTo>
                  <a:pt x="1210" y="650"/>
                </a:lnTo>
                <a:lnTo>
                  <a:pt x="1210" y="657"/>
                </a:lnTo>
                <a:lnTo>
                  <a:pt x="1213" y="661"/>
                </a:lnTo>
                <a:lnTo>
                  <a:pt x="1215" y="670"/>
                </a:lnTo>
                <a:lnTo>
                  <a:pt x="1216" y="672"/>
                </a:lnTo>
                <a:lnTo>
                  <a:pt x="1216" y="676"/>
                </a:lnTo>
                <a:lnTo>
                  <a:pt x="1218" y="678"/>
                </a:lnTo>
                <a:lnTo>
                  <a:pt x="1220" y="682"/>
                </a:lnTo>
                <a:lnTo>
                  <a:pt x="1222" y="683"/>
                </a:lnTo>
                <a:lnTo>
                  <a:pt x="1223" y="685"/>
                </a:lnTo>
                <a:lnTo>
                  <a:pt x="1222" y="690"/>
                </a:lnTo>
                <a:lnTo>
                  <a:pt x="1216" y="696"/>
                </a:lnTo>
                <a:lnTo>
                  <a:pt x="1219" y="705"/>
                </a:lnTo>
                <a:lnTo>
                  <a:pt x="1215" y="708"/>
                </a:lnTo>
                <a:lnTo>
                  <a:pt x="1210" y="717"/>
                </a:lnTo>
                <a:lnTo>
                  <a:pt x="1206" y="718"/>
                </a:lnTo>
                <a:lnTo>
                  <a:pt x="1204" y="722"/>
                </a:lnTo>
                <a:lnTo>
                  <a:pt x="1208" y="728"/>
                </a:lnTo>
                <a:lnTo>
                  <a:pt x="1205" y="732"/>
                </a:lnTo>
                <a:lnTo>
                  <a:pt x="1206" y="739"/>
                </a:lnTo>
                <a:lnTo>
                  <a:pt x="1204" y="750"/>
                </a:lnTo>
                <a:lnTo>
                  <a:pt x="1208" y="755"/>
                </a:lnTo>
                <a:lnTo>
                  <a:pt x="1203" y="760"/>
                </a:lnTo>
                <a:lnTo>
                  <a:pt x="1200" y="764"/>
                </a:lnTo>
                <a:lnTo>
                  <a:pt x="1196" y="766"/>
                </a:lnTo>
                <a:lnTo>
                  <a:pt x="1195" y="767"/>
                </a:lnTo>
                <a:lnTo>
                  <a:pt x="1193" y="767"/>
                </a:lnTo>
                <a:lnTo>
                  <a:pt x="1192" y="772"/>
                </a:lnTo>
                <a:lnTo>
                  <a:pt x="1183" y="777"/>
                </a:lnTo>
                <a:lnTo>
                  <a:pt x="1183" y="778"/>
                </a:lnTo>
                <a:lnTo>
                  <a:pt x="1185" y="783"/>
                </a:lnTo>
                <a:lnTo>
                  <a:pt x="1189" y="783"/>
                </a:lnTo>
                <a:lnTo>
                  <a:pt x="1195" y="786"/>
                </a:lnTo>
                <a:lnTo>
                  <a:pt x="1199" y="785"/>
                </a:lnTo>
                <a:lnTo>
                  <a:pt x="1202" y="787"/>
                </a:lnTo>
                <a:lnTo>
                  <a:pt x="1205" y="794"/>
                </a:lnTo>
                <a:lnTo>
                  <a:pt x="1210" y="795"/>
                </a:lnTo>
                <a:lnTo>
                  <a:pt x="1213" y="801"/>
                </a:lnTo>
                <a:lnTo>
                  <a:pt x="1216" y="804"/>
                </a:lnTo>
                <a:lnTo>
                  <a:pt x="1218" y="805"/>
                </a:lnTo>
                <a:lnTo>
                  <a:pt x="1216" y="809"/>
                </a:lnTo>
                <a:lnTo>
                  <a:pt x="1217" y="816"/>
                </a:lnTo>
                <a:lnTo>
                  <a:pt x="1221" y="818"/>
                </a:lnTo>
                <a:lnTo>
                  <a:pt x="1222" y="822"/>
                </a:lnTo>
                <a:lnTo>
                  <a:pt x="1219" y="826"/>
                </a:lnTo>
                <a:lnTo>
                  <a:pt x="1219" y="832"/>
                </a:lnTo>
                <a:lnTo>
                  <a:pt x="1217" y="838"/>
                </a:lnTo>
                <a:lnTo>
                  <a:pt x="1214" y="840"/>
                </a:lnTo>
                <a:lnTo>
                  <a:pt x="1210" y="851"/>
                </a:lnTo>
                <a:lnTo>
                  <a:pt x="1207" y="860"/>
                </a:lnTo>
                <a:lnTo>
                  <a:pt x="1202" y="862"/>
                </a:lnTo>
                <a:lnTo>
                  <a:pt x="1199" y="864"/>
                </a:lnTo>
                <a:lnTo>
                  <a:pt x="1195" y="865"/>
                </a:lnTo>
                <a:lnTo>
                  <a:pt x="1188" y="867"/>
                </a:lnTo>
                <a:lnTo>
                  <a:pt x="1183" y="871"/>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 name="Freeform 11">
            <a:extLst>
              <a:ext uri="{FF2B5EF4-FFF2-40B4-BE49-F238E27FC236}">
                <a16:creationId xmlns:a16="http://schemas.microsoft.com/office/drawing/2014/main" id="{44F91A74-7B71-4899-8F8D-0CF46DDB7A23}"/>
              </a:ext>
            </a:extLst>
          </p:cNvPr>
          <p:cNvSpPr>
            <a:spLocks/>
          </p:cNvSpPr>
          <p:nvPr/>
        </p:nvSpPr>
        <p:spPr bwMode="auto">
          <a:xfrm>
            <a:off x="6021739" y="2546375"/>
            <a:ext cx="1347889" cy="2034061"/>
          </a:xfrm>
          <a:custGeom>
            <a:avLst/>
            <a:gdLst>
              <a:gd name="T0" fmla="*/ 811 w 937"/>
              <a:gd name="T1" fmla="*/ 15 h 1414"/>
              <a:gd name="T2" fmla="*/ 876 w 937"/>
              <a:gd name="T3" fmla="*/ 1 h 1414"/>
              <a:gd name="T4" fmla="*/ 928 w 937"/>
              <a:gd name="T5" fmla="*/ 35 h 1414"/>
              <a:gd name="T6" fmla="*/ 907 w 937"/>
              <a:gd name="T7" fmla="*/ 64 h 1414"/>
              <a:gd name="T8" fmla="*/ 886 w 937"/>
              <a:gd name="T9" fmla="*/ 99 h 1414"/>
              <a:gd name="T10" fmla="*/ 877 w 937"/>
              <a:gd name="T11" fmla="*/ 128 h 1414"/>
              <a:gd name="T12" fmla="*/ 880 w 937"/>
              <a:gd name="T13" fmla="*/ 160 h 1414"/>
              <a:gd name="T14" fmla="*/ 861 w 937"/>
              <a:gd name="T15" fmla="*/ 181 h 1414"/>
              <a:gd name="T16" fmla="*/ 859 w 937"/>
              <a:gd name="T17" fmla="*/ 246 h 1414"/>
              <a:gd name="T18" fmla="*/ 844 w 937"/>
              <a:gd name="T19" fmla="*/ 273 h 1414"/>
              <a:gd name="T20" fmla="*/ 844 w 937"/>
              <a:gd name="T21" fmla="*/ 292 h 1414"/>
              <a:gd name="T22" fmla="*/ 830 w 937"/>
              <a:gd name="T23" fmla="*/ 306 h 1414"/>
              <a:gd name="T24" fmla="*/ 822 w 937"/>
              <a:gd name="T25" fmla="*/ 315 h 1414"/>
              <a:gd name="T26" fmla="*/ 808 w 937"/>
              <a:gd name="T27" fmla="*/ 320 h 1414"/>
              <a:gd name="T28" fmla="*/ 801 w 937"/>
              <a:gd name="T29" fmla="*/ 325 h 1414"/>
              <a:gd name="T30" fmla="*/ 785 w 937"/>
              <a:gd name="T31" fmla="*/ 328 h 1414"/>
              <a:gd name="T32" fmla="*/ 769 w 937"/>
              <a:gd name="T33" fmla="*/ 334 h 1414"/>
              <a:gd name="T34" fmla="*/ 751 w 937"/>
              <a:gd name="T35" fmla="*/ 357 h 1414"/>
              <a:gd name="T36" fmla="*/ 743 w 937"/>
              <a:gd name="T37" fmla="*/ 407 h 1414"/>
              <a:gd name="T38" fmla="*/ 739 w 937"/>
              <a:gd name="T39" fmla="*/ 532 h 1414"/>
              <a:gd name="T40" fmla="*/ 593 w 937"/>
              <a:gd name="T41" fmla="*/ 616 h 1414"/>
              <a:gd name="T42" fmla="*/ 615 w 937"/>
              <a:gd name="T43" fmla="*/ 672 h 1414"/>
              <a:gd name="T44" fmla="*/ 574 w 937"/>
              <a:gd name="T45" fmla="*/ 816 h 1414"/>
              <a:gd name="T46" fmla="*/ 549 w 937"/>
              <a:gd name="T47" fmla="*/ 855 h 1414"/>
              <a:gd name="T48" fmla="*/ 535 w 937"/>
              <a:gd name="T49" fmla="*/ 873 h 1414"/>
              <a:gd name="T50" fmla="*/ 527 w 937"/>
              <a:gd name="T51" fmla="*/ 896 h 1414"/>
              <a:gd name="T52" fmla="*/ 508 w 937"/>
              <a:gd name="T53" fmla="*/ 899 h 1414"/>
              <a:gd name="T54" fmla="*/ 496 w 937"/>
              <a:gd name="T55" fmla="*/ 910 h 1414"/>
              <a:gd name="T56" fmla="*/ 498 w 937"/>
              <a:gd name="T57" fmla="*/ 919 h 1414"/>
              <a:gd name="T58" fmla="*/ 482 w 937"/>
              <a:gd name="T59" fmla="*/ 918 h 1414"/>
              <a:gd name="T60" fmla="*/ 432 w 937"/>
              <a:gd name="T61" fmla="*/ 916 h 1414"/>
              <a:gd name="T62" fmla="*/ 354 w 937"/>
              <a:gd name="T63" fmla="*/ 1002 h 1414"/>
              <a:gd name="T64" fmla="*/ 285 w 937"/>
              <a:gd name="T65" fmla="*/ 1237 h 1414"/>
              <a:gd name="T66" fmla="*/ 217 w 937"/>
              <a:gd name="T67" fmla="*/ 1406 h 1414"/>
              <a:gd name="T68" fmla="*/ 168 w 937"/>
              <a:gd name="T69" fmla="*/ 1310 h 1414"/>
              <a:gd name="T70" fmla="*/ 106 w 937"/>
              <a:gd name="T71" fmla="*/ 1196 h 1414"/>
              <a:gd name="T72" fmla="*/ 49 w 937"/>
              <a:gd name="T73" fmla="*/ 1220 h 1414"/>
              <a:gd name="T74" fmla="*/ 1 w 937"/>
              <a:gd name="T75" fmla="*/ 1143 h 1414"/>
              <a:gd name="T76" fmla="*/ 47 w 937"/>
              <a:gd name="T77" fmla="*/ 1093 h 1414"/>
              <a:gd name="T78" fmla="*/ 113 w 937"/>
              <a:gd name="T79" fmla="*/ 1003 h 1414"/>
              <a:gd name="T80" fmla="*/ 176 w 937"/>
              <a:gd name="T81" fmla="*/ 930 h 1414"/>
              <a:gd name="T82" fmla="*/ 219 w 937"/>
              <a:gd name="T83" fmla="*/ 794 h 1414"/>
              <a:gd name="T84" fmla="*/ 147 w 937"/>
              <a:gd name="T85" fmla="*/ 736 h 1414"/>
              <a:gd name="T86" fmla="*/ 136 w 937"/>
              <a:gd name="T87" fmla="*/ 672 h 1414"/>
              <a:gd name="T88" fmla="*/ 82 w 937"/>
              <a:gd name="T89" fmla="*/ 611 h 1414"/>
              <a:gd name="T90" fmla="*/ 40 w 937"/>
              <a:gd name="T91" fmla="*/ 539 h 1414"/>
              <a:gd name="T92" fmla="*/ 125 w 937"/>
              <a:gd name="T93" fmla="*/ 511 h 1414"/>
              <a:gd name="T94" fmla="*/ 174 w 937"/>
              <a:gd name="T95" fmla="*/ 472 h 1414"/>
              <a:gd name="T96" fmla="*/ 197 w 937"/>
              <a:gd name="T97" fmla="*/ 413 h 1414"/>
              <a:gd name="T98" fmla="*/ 201 w 937"/>
              <a:gd name="T99" fmla="*/ 354 h 1414"/>
              <a:gd name="T100" fmla="*/ 269 w 937"/>
              <a:gd name="T101" fmla="*/ 359 h 1414"/>
              <a:gd name="T102" fmla="*/ 323 w 937"/>
              <a:gd name="T103" fmla="*/ 308 h 1414"/>
              <a:gd name="T104" fmla="*/ 372 w 937"/>
              <a:gd name="T105" fmla="*/ 254 h 1414"/>
              <a:gd name="T106" fmla="*/ 442 w 937"/>
              <a:gd name="T107" fmla="*/ 243 h 1414"/>
              <a:gd name="T108" fmla="*/ 488 w 937"/>
              <a:gd name="T109" fmla="*/ 200 h 1414"/>
              <a:gd name="T110" fmla="*/ 527 w 937"/>
              <a:gd name="T111" fmla="*/ 176 h 1414"/>
              <a:gd name="T112" fmla="*/ 576 w 937"/>
              <a:gd name="T113" fmla="*/ 145 h 1414"/>
              <a:gd name="T114" fmla="*/ 660 w 937"/>
              <a:gd name="T115" fmla="*/ 179 h 1414"/>
              <a:gd name="T116" fmla="*/ 721 w 937"/>
              <a:gd name="T117" fmla="*/ 203 h 1414"/>
              <a:gd name="T118" fmla="*/ 747 w 937"/>
              <a:gd name="T119" fmla="*/ 140 h 1414"/>
              <a:gd name="T120" fmla="*/ 777 w 937"/>
              <a:gd name="T121" fmla="*/ 7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7" h="1414">
                <a:moveTo>
                  <a:pt x="782" y="28"/>
                </a:moveTo>
                <a:lnTo>
                  <a:pt x="782" y="26"/>
                </a:lnTo>
                <a:lnTo>
                  <a:pt x="781" y="24"/>
                </a:lnTo>
                <a:lnTo>
                  <a:pt x="781" y="24"/>
                </a:lnTo>
                <a:lnTo>
                  <a:pt x="781" y="21"/>
                </a:lnTo>
                <a:lnTo>
                  <a:pt x="781" y="19"/>
                </a:lnTo>
                <a:lnTo>
                  <a:pt x="782" y="18"/>
                </a:lnTo>
                <a:lnTo>
                  <a:pt x="782" y="16"/>
                </a:lnTo>
                <a:lnTo>
                  <a:pt x="782" y="15"/>
                </a:lnTo>
                <a:lnTo>
                  <a:pt x="782" y="13"/>
                </a:lnTo>
                <a:lnTo>
                  <a:pt x="782" y="11"/>
                </a:lnTo>
                <a:lnTo>
                  <a:pt x="783" y="10"/>
                </a:lnTo>
                <a:lnTo>
                  <a:pt x="783" y="9"/>
                </a:lnTo>
                <a:lnTo>
                  <a:pt x="784" y="8"/>
                </a:lnTo>
                <a:lnTo>
                  <a:pt x="785" y="7"/>
                </a:lnTo>
                <a:lnTo>
                  <a:pt x="787" y="7"/>
                </a:lnTo>
                <a:lnTo>
                  <a:pt x="789" y="7"/>
                </a:lnTo>
                <a:lnTo>
                  <a:pt x="790" y="7"/>
                </a:lnTo>
                <a:lnTo>
                  <a:pt x="792" y="8"/>
                </a:lnTo>
                <a:lnTo>
                  <a:pt x="794" y="9"/>
                </a:lnTo>
                <a:lnTo>
                  <a:pt x="795" y="10"/>
                </a:lnTo>
                <a:lnTo>
                  <a:pt x="798" y="11"/>
                </a:lnTo>
                <a:lnTo>
                  <a:pt x="799" y="11"/>
                </a:lnTo>
                <a:lnTo>
                  <a:pt x="802" y="12"/>
                </a:lnTo>
                <a:lnTo>
                  <a:pt x="805" y="13"/>
                </a:lnTo>
                <a:lnTo>
                  <a:pt x="807" y="14"/>
                </a:lnTo>
                <a:lnTo>
                  <a:pt x="811" y="15"/>
                </a:lnTo>
                <a:lnTo>
                  <a:pt x="812" y="16"/>
                </a:lnTo>
                <a:lnTo>
                  <a:pt x="816" y="18"/>
                </a:lnTo>
                <a:lnTo>
                  <a:pt x="818" y="18"/>
                </a:lnTo>
                <a:lnTo>
                  <a:pt x="819" y="18"/>
                </a:lnTo>
                <a:lnTo>
                  <a:pt x="823" y="18"/>
                </a:lnTo>
                <a:lnTo>
                  <a:pt x="827" y="18"/>
                </a:lnTo>
                <a:lnTo>
                  <a:pt x="832" y="18"/>
                </a:lnTo>
                <a:lnTo>
                  <a:pt x="836" y="18"/>
                </a:lnTo>
                <a:lnTo>
                  <a:pt x="839" y="18"/>
                </a:lnTo>
                <a:lnTo>
                  <a:pt x="841" y="16"/>
                </a:lnTo>
                <a:lnTo>
                  <a:pt x="844" y="16"/>
                </a:lnTo>
                <a:lnTo>
                  <a:pt x="846" y="15"/>
                </a:lnTo>
                <a:lnTo>
                  <a:pt x="848" y="14"/>
                </a:lnTo>
                <a:lnTo>
                  <a:pt x="851" y="13"/>
                </a:lnTo>
                <a:lnTo>
                  <a:pt x="853" y="12"/>
                </a:lnTo>
                <a:lnTo>
                  <a:pt x="855" y="12"/>
                </a:lnTo>
                <a:lnTo>
                  <a:pt x="856" y="11"/>
                </a:lnTo>
                <a:lnTo>
                  <a:pt x="860" y="10"/>
                </a:lnTo>
                <a:lnTo>
                  <a:pt x="862" y="9"/>
                </a:lnTo>
                <a:lnTo>
                  <a:pt x="864" y="8"/>
                </a:lnTo>
                <a:lnTo>
                  <a:pt x="865" y="7"/>
                </a:lnTo>
                <a:lnTo>
                  <a:pt x="866" y="6"/>
                </a:lnTo>
                <a:lnTo>
                  <a:pt x="868" y="5"/>
                </a:lnTo>
                <a:lnTo>
                  <a:pt x="871" y="3"/>
                </a:lnTo>
                <a:lnTo>
                  <a:pt x="872" y="2"/>
                </a:lnTo>
                <a:lnTo>
                  <a:pt x="874" y="1"/>
                </a:lnTo>
                <a:lnTo>
                  <a:pt x="876" y="1"/>
                </a:lnTo>
                <a:lnTo>
                  <a:pt x="879" y="0"/>
                </a:lnTo>
                <a:lnTo>
                  <a:pt x="881" y="0"/>
                </a:lnTo>
                <a:lnTo>
                  <a:pt x="883" y="0"/>
                </a:lnTo>
                <a:lnTo>
                  <a:pt x="886" y="0"/>
                </a:lnTo>
                <a:lnTo>
                  <a:pt x="890" y="0"/>
                </a:lnTo>
                <a:lnTo>
                  <a:pt x="893" y="1"/>
                </a:lnTo>
                <a:lnTo>
                  <a:pt x="895" y="1"/>
                </a:lnTo>
                <a:lnTo>
                  <a:pt x="897" y="1"/>
                </a:lnTo>
                <a:lnTo>
                  <a:pt x="901" y="1"/>
                </a:lnTo>
                <a:lnTo>
                  <a:pt x="905" y="1"/>
                </a:lnTo>
                <a:lnTo>
                  <a:pt x="908" y="1"/>
                </a:lnTo>
                <a:lnTo>
                  <a:pt x="910" y="1"/>
                </a:lnTo>
                <a:lnTo>
                  <a:pt x="912" y="1"/>
                </a:lnTo>
                <a:lnTo>
                  <a:pt x="919" y="1"/>
                </a:lnTo>
                <a:lnTo>
                  <a:pt x="929" y="2"/>
                </a:lnTo>
                <a:lnTo>
                  <a:pt x="931" y="5"/>
                </a:lnTo>
                <a:lnTo>
                  <a:pt x="933" y="5"/>
                </a:lnTo>
                <a:lnTo>
                  <a:pt x="937" y="10"/>
                </a:lnTo>
                <a:lnTo>
                  <a:pt x="937" y="11"/>
                </a:lnTo>
                <a:lnTo>
                  <a:pt x="936" y="14"/>
                </a:lnTo>
                <a:lnTo>
                  <a:pt x="933" y="18"/>
                </a:lnTo>
                <a:lnTo>
                  <a:pt x="933" y="21"/>
                </a:lnTo>
                <a:lnTo>
                  <a:pt x="931" y="24"/>
                </a:lnTo>
                <a:lnTo>
                  <a:pt x="932" y="29"/>
                </a:lnTo>
                <a:lnTo>
                  <a:pt x="931" y="32"/>
                </a:lnTo>
                <a:lnTo>
                  <a:pt x="931" y="34"/>
                </a:lnTo>
                <a:lnTo>
                  <a:pt x="928" y="35"/>
                </a:lnTo>
                <a:lnTo>
                  <a:pt x="925" y="35"/>
                </a:lnTo>
                <a:lnTo>
                  <a:pt x="925" y="36"/>
                </a:lnTo>
                <a:lnTo>
                  <a:pt x="924" y="39"/>
                </a:lnTo>
                <a:lnTo>
                  <a:pt x="923" y="40"/>
                </a:lnTo>
                <a:lnTo>
                  <a:pt x="921" y="40"/>
                </a:lnTo>
                <a:lnTo>
                  <a:pt x="918" y="40"/>
                </a:lnTo>
                <a:lnTo>
                  <a:pt x="917" y="42"/>
                </a:lnTo>
                <a:lnTo>
                  <a:pt x="916" y="45"/>
                </a:lnTo>
                <a:lnTo>
                  <a:pt x="914" y="46"/>
                </a:lnTo>
                <a:lnTo>
                  <a:pt x="914" y="47"/>
                </a:lnTo>
                <a:lnTo>
                  <a:pt x="913" y="49"/>
                </a:lnTo>
                <a:lnTo>
                  <a:pt x="913" y="50"/>
                </a:lnTo>
                <a:lnTo>
                  <a:pt x="914" y="51"/>
                </a:lnTo>
                <a:lnTo>
                  <a:pt x="913" y="52"/>
                </a:lnTo>
                <a:lnTo>
                  <a:pt x="910" y="53"/>
                </a:lnTo>
                <a:lnTo>
                  <a:pt x="906" y="53"/>
                </a:lnTo>
                <a:lnTo>
                  <a:pt x="905" y="52"/>
                </a:lnTo>
                <a:lnTo>
                  <a:pt x="905" y="54"/>
                </a:lnTo>
                <a:lnTo>
                  <a:pt x="904" y="55"/>
                </a:lnTo>
                <a:lnTo>
                  <a:pt x="903" y="57"/>
                </a:lnTo>
                <a:lnTo>
                  <a:pt x="902" y="58"/>
                </a:lnTo>
                <a:lnTo>
                  <a:pt x="901" y="60"/>
                </a:lnTo>
                <a:lnTo>
                  <a:pt x="900" y="62"/>
                </a:lnTo>
                <a:lnTo>
                  <a:pt x="902" y="62"/>
                </a:lnTo>
                <a:lnTo>
                  <a:pt x="903" y="63"/>
                </a:lnTo>
                <a:lnTo>
                  <a:pt x="905" y="63"/>
                </a:lnTo>
                <a:lnTo>
                  <a:pt x="907" y="64"/>
                </a:lnTo>
                <a:lnTo>
                  <a:pt x="907" y="66"/>
                </a:lnTo>
                <a:lnTo>
                  <a:pt x="907" y="68"/>
                </a:lnTo>
                <a:lnTo>
                  <a:pt x="905" y="68"/>
                </a:lnTo>
                <a:lnTo>
                  <a:pt x="905" y="69"/>
                </a:lnTo>
                <a:lnTo>
                  <a:pt x="903" y="69"/>
                </a:lnTo>
                <a:lnTo>
                  <a:pt x="901" y="71"/>
                </a:lnTo>
                <a:lnTo>
                  <a:pt x="901" y="73"/>
                </a:lnTo>
                <a:lnTo>
                  <a:pt x="900" y="76"/>
                </a:lnTo>
                <a:lnTo>
                  <a:pt x="899" y="79"/>
                </a:lnTo>
                <a:lnTo>
                  <a:pt x="897" y="82"/>
                </a:lnTo>
                <a:lnTo>
                  <a:pt x="896" y="84"/>
                </a:lnTo>
                <a:lnTo>
                  <a:pt x="895" y="88"/>
                </a:lnTo>
                <a:lnTo>
                  <a:pt x="894" y="88"/>
                </a:lnTo>
                <a:lnTo>
                  <a:pt x="894" y="90"/>
                </a:lnTo>
                <a:lnTo>
                  <a:pt x="894" y="90"/>
                </a:lnTo>
                <a:lnTo>
                  <a:pt x="895" y="91"/>
                </a:lnTo>
                <a:lnTo>
                  <a:pt x="895" y="93"/>
                </a:lnTo>
                <a:lnTo>
                  <a:pt x="894" y="94"/>
                </a:lnTo>
                <a:lnTo>
                  <a:pt x="894" y="94"/>
                </a:lnTo>
                <a:lnTo>
                  <a:pt x="893" y="94"/>
                </a:lnTo>
                <a:lnTo>
                  <a:pt x="891" y="95"/>
                </a:lnTo>
                <a:lnTo>
                  <a:pt x="889" y="95"/>
                </a:lnTo>
                <a:lnTo>
                  <a:pt x="889" y="96"/>
                </a:lnTo>
                <a:lnTo>
                  <a:pt x="889" y="96"/>
                </a:lnTo>
                <a:lnTo>
                  <a:pt x="889" y="98"/>
                </a:lnTo>
                <a:lnTo>
                  <a:pt x="887" y="99"/>
                </a:lnTo>
                <a:lnTo>
                  <a:pt x="886" y="99"/>
                </a:lnTo>
                <a:lnTo>
                  <a:pt x="885" y="99"/>
                </a:lnTo>
                <a:lnTo>
                  <a:pt x="884" y="99"/>
                </a:lnTo>
                <a:lnTo>
                  <a:pt x="883" y="99"/>
                </a:lnTo>
                <a:lnTo>
                  <a:pt x="883" y="99"/>
                </a:lnTo>
                <a:lnTo>
                  <a:pt x="882" y="99"/>
                </a:lnTo>
                <a:lnTo>
                  <a:pt x="881" y="99"/>
                </a:lnTo>
                <a:lnTo>
                  <a:pt x="880" y="99"/>
                </a:lnTo>
                <a:lnTo>
                  <a:pt x="879" y="101"/>
                </a:lnTo>
                <a:lnTo>
                  <a:pt x="878" y="101"/>
                </a:lnTo>
                <a:lnTo>
                  <a:pt x="878" y="102"/>
                </a:lnTo>
                <a:lnTo>
                  <a:pt x="878" y="103"/>
                </a:lnTo>
                <a:lnTo>
                  <a:pt x="878" y="104"/>
                </a:lnTo>
                <a:lnTo>
                  <a:pt x="878" y="105"/>
                </a:lnTo>
                <a:lnTo>
                  <a:pt x="879" y="107"/>
                </a:lnTo>
                <a:lnTo>
                  <a:pt x="880" y="107"/>
                </a:lnTo>
                <a:lnTo>
                  <a:pt x="881" y="109"/>
                </a:lnTo>
                <a:lnTo>
                  <a:pt x="881" y="111"/>
                </a:lnTo>
                <a:lnTo>
                  <a:pt x="880" y="112"/>
                </a:lnTo>
                <a:lnTo>
                  <a:pt x="879" y="113"/>
                </a:lnTo>
                <a:lnTo>
                  <a:pt x="878" y="114"/>
                </a:lnTo>
                <a:lnTo>
                  <a:pt x="877" y="115"/>
                </a:lnTo>
                <a:lnTo>
                  <a:pt x="876" y="118"/>
                </a:lnTo>
                <a:lnTo>
                  <a:pt x="877" y="119"/>
                </a:lnTo>
                <a:lnTo>
                  <a:pt x="877" y="121"/>
                </a:lnTo>
                <a:lnTo>
                  <a:pt x="877" y="123"/>
                </a:lnTo>
                <a:lnTo>
                  <a:pt x="877" y="125"/>
                </a:lnTo>
                <a:lnTo>
                  <a:pt x="877" y="128"/>
                </a:lnTo>
                <a:lnTo>
                  <a:pt x="876" y="129"/>
                </a:lnTo>
                <a:lnTo>
                  <a:pt x="874" y="128"/>
                </a:lnTo>
                <a:lnTo>
                  <a:pt x="873" y="128"/>
                </a:lnTo>
                <a:lnTo>
                  <a:pt x="872" y="128"/>
                </a:lnTo>
                <a:lnTo>
                  <a:pt x="872" y="128"/>
                </a:lnTo>
                <a:lnTo>
                  <a:pt x="871" y="129"/>
                </a:lnTo>
                <a:lnTo>
                  <a:pt x="872" y="131"/>
                </a:lnTo>
                <a:lnTo>
                  <a:pt x="873" y="132"/>
                </a:lnTo>
                <a:lnTo>
                  <a:pt x="872" y="133"/>
                </a:lnTo>
                <a:lnTo>
                  <a:pt x="872" y="134"/>
                </a:lnTo>
                <a:lnTo>
                  <a:pt x="872" y="135"/>
                </a:lnTo>
                <a:lnTo>
                  <a:pt x="872" y="137"/>
                </a:lnTo>
                <a:lnTo>
                  <a:pt x="873" y="140"/>
                </a:lnTo>
                <a:lnTo>
                  <a:pt x="873" y="141"/>
                </a:lnTo>
                <a:lnTo>
                  <a:pt x="874" y="142"/>
                </a:lnTo>
                <a:lnTo>
                  <a:pt x="874" y="144"/>
                </a:lnTo>
                <a:lnTo>
                  <a:pt x="873" y="145"/>
                </a:lnTo>
                <a:lnTo>
                  <a:pt x="872" y="149"/>
                </a:lnTo>
                <a:lnTo>
                  <a:pt x="873" y="151"/>
                </a:lnTo>
                <a:lnTo>
                  <a:pt x="872" y="152"/>
                </a:lnTo>
                <a:lnTo>
                  <a:pt x="873" y="156"/>
                </a:lnTo>
                <a:lnTo>
                  <a:pt x="876" y="155"/>
                </a:lnTo>
                <a:lnTo>
                  <a:pt x="878" y="156"/>
                </a:lnTo>
                <a:lnTo>
                  <a:pt x="878" y="156"/>
                </a:lnTo>
                <a:lnTo>
                  <a:pt x="878" y="158"/>
                </a:lnTo>
                <a:lnTo>
                  <a:pt x="879" y="159"/>
                </a:lnTo>
                <a:lnTo>
                  <a:pt x="880" y="160"/>
                </a:lnTo>
                <a:lnTo>
                  <a:pt x="880" y="162"/>
                </a:lnTo>
                <a:lnTo>
                  <a:pt x="881" y="163"/>
                </a:lnTo>
                <a:lnTo>
                  <a:pt x="883" y="165"/>
                </a:lnTo>
                <a:lnTo>
                  <a:pt x="883" y="167"/>
                </a:lnTo>
                <a:lnTo>
                  <a:pt x="882" y="167"/>
                </a:lnTo>
                <a:lnTo>
                  <a:pt x="880" y="169"/>
                </a:lnTo>
                <a:lnTo>
                  <a:pt x="879" y="170"/>
                </a:lnTo>
                <a:lnTo>
                  <a:pt x="877" y="171"/>
                </a:lnTo>
                <a:lnTo>
                  <a:pt x="875" y="173"/>
                </a:lnTo>
                <a:lnTo>
                  <a:pt x="874" y="173"/>
                </a:lnTo>
                <a:lnTo>
                  <a:pt x="873" y="173"/>
                </a:lnTo>
                <a:lnTo>
                  <a:pt x="872" y="172"/>
                </a:lnTo>
                <a:lnTo>
                  <a:pt x="871" y="169"/>
                </a:lnTo>
                <a:lnTo>
                  <a:pt x="870" y="169"/>
                </a:lnTo>
                <a:lnTo>
                  <a:pt x="867" y="171"/>
                </a:lnTo>
                <a:lnTo>
                  <a:pt x="866" y="172"/>
                </a:lnTo>
                <a:lnTo>
                  <a:pt x="866" y="172"/>
                </a:lnTo>
                <a:lnTo>
                  <a:pt x="864" y="172"/>
                </a:lnTo>
                <a:lnTo>
                  <a:pt x="861" y="169"/>
                </a:lnTo>
                <a:lnTo>
                  <a:pt x="861" y="170"/>
                </a:lnTo>
                <a:lnTo>
                  <a:pt x="861" y="172"/>
                </a:lnTo>
                <a:lnTo>
                  <a:pt x="861" y="173"/>
                </a:lnTo>
                <a:lnTo>
                  <a:pt x="861" y="176"/>
                </a:lnTo>
                <a:lnTo>
                  <a:pt x="861" y="177"/>
                </a:lnTo>
                <a:lnTo>
                  <a:pt x="861" y="179"/>
                </a:lnTo>
                <a:lnTo>
                  <a:pt x="861" y="180"/>
                </a:lnTo>
                <a:lnTo>
                  <a:pt x="861" y="181"/>
                </a:lnTo>
                <a:lnTo>
                  <a:pt x="861" y="182"/>
                </a:lnTo>
                <a:lnTo>
                  <a:pt x="861" y="183"/>
                </a:lnTo>
                <a:lnTo>
                  <a:pt x="861" y="183"/>
                </a:lnTo>
                <a:lnTo>
                  <a:pt x="860" y="184"/>
                </a:lnTo>
                <a:lnTo>
                  <a:pt x="859" y="184"/>
                </a:lnTo>
                <a:lnTo>
                  <a:pt x="857" y="184"/>
                </a:lnTo>
                <a:lnTo>
                  <a:pt x="856" y="186"/>
                </a:lnTo>
                <a:lnTo>
                  <a:pt x="857" y="188"/>
                </a:lnTo>
                <a:lnTo>
                  <a:pt x="857" y="190"/>
                </a:lnTo>
                <a:lnTo>
                  <a:pt x="857" y="190"/>
                </a:lnTo>
                <a:lnTo>
                  <a:pt x="855" y="192"/>
                </a:lnTo>
                <a:lnTo>
                  <a:pt x="854" y="194"/>
                </a:lnTo>
                <a:lnTo>
                  <a:pt x="853" y="194"/>
                </a:lnTo>
                <a:lnTo>
                  <a:pt x="853" y="195"/>
                </a:lnTo>
                <a:lnTo>
                  <a:pt x="853" y="196"/>
                </a:lnTo>
                <a:lnTo>
                  <a:pt x="853" y="199"/>
                </a:lnTo>
                <a:lnTo>
                  <a:pt x="855" y="212"/>
                </a:lnTo>
                <a:lnTo>
                  <a:pt x="855" y="215"/>
                </a:lnTo>
                <a:lnTo>
                  <a:pt x="857" y="217"/>
                </a:lnTo>
                <a:lnTo>
                  <a:pt x="858" y="218"/>
                </a:lnTo>
                <a:lnTo>
                  <a:pt x="859" y="220"/>
                </a:lnTo>
                <a:lnTo>
                  <a:pt x="861" y="223"/>
                </a:lnTo>
                <a:lnTo>
                  <a:pt x="861" y="225"/>
                </a:lnTo>
                <a:lnTo>
                  <a:pt x="861" y="226"/>
                </a:lnTo>
                <a:lnTo>
                  <a:pt x="861" y="230"/>
                </a:lnTo>
                <a:lnTo>
                  <a:pt x="860" y="244"/>
                </a:lnTo>
                <a:lnTo>
                  <a:pt x="859" y="246"/>
                </a:lnTo>
                <a:lnTo>
                  <a:pt x="859" y="247"/>
                </a:lnTo>
                <a:lnTo>
                  <a:pt x="858" y="248"/>
                </a:lnTo>
                <a:lnTo>
                  <a:pt x="856" y="250"/>
                </a:lnTo>
                <a:lnTo>
                  <a:pt x="855" y="252"/>
                </a:lnTo>
                <a:lnTo>
                  <a:pt x="854" y="256"/>
                </a:lnTo>
                <a:lnTo>
                  <a:pt x="853" y="258"/>
                </a:lnTo>
                <a:lnTo>
                  <a:pt x="854" y="259"/>
                </a:lnTo>
                <a:lnTo>
                  <a:pt x="855" y="262"/>
                </a:lnTo>
                <a:lnTo>
                  <a:pt x="855" y="264"/>
                </a:lnTo>
                <a:lnTo>
                  <a:pt x="854" y="265"/>
                </a:lnTo>
                <a:lnTo>
                  <a:pt x="854" y="267"/>
                </a:lnTo>
                <a:lnTo>
                  <a:pt x="853" y="267"/>
                </a:lnTo>
                <a:lnTo>
                  <a:pt x="852" y="267"/>
                </a:lnTo>
                <a:lnTo>
                  <a:pt x="851" y="268"/>
                </a:lnTo>
                <a:lnTo>
                  <a:pt x="850" y="268"/>
                </a:lnTo>
                <a:lnTo>
                  <a:pt x="850" y="268"/>
                </a:lnTo>
                <a:lnTo>
                  <a:pt x="850" y="269"/>
                </a:lnTo>
                <a:lnTo>
                  <a:pt x="849" y="269"/>
                </a:lnTo>
                <a:lnTo>
                  <a:pt x="849" y="270"/>
                </a:lnTo>
                <a:lnTo>
                  <a:pt x="848" y="270"/>
                </a:lnTo>
                <a:lnTo>
                  <a:pt x="848" y="271"/>
                </a:lnTo>
                <a:lnTo>
                  <a:pt x="847" y="271"/>
                </a:lnTo>
                <a:lnTo>
                  <a:pt x="847" y="272"/>
                </a:lnTo>
                <a:lnTo>
                  <a:pt x="846" y="273"/>
                </a:lnTo>
                <a:lnTo>
                  <a:pt x="845" y="273"/>
                </a:lnTo>
                <a:lnTo>
                  <a:pt x="844" y="273"/>
                </a:lnTo>
                <a:lnTo>
                  <a:pt x="844" y="273"/>
                </a:lnTo>
                <a:lnTo>
                  <a:pt x="844" y="274"/>
                </a:lnTo>
                <a:lnTo>
                  <a:pt x="844" y="275"/>
                </a:lnTo>
                <a:lnTo>
                  <a:pt x="844" y="276"/>
                </a:lnTo>
                <a:lnTo>
                  <a:pt x="845" y="276"/>
                </a:lnTo>
                <a:lnTo>
                  <a:pt x="845" y="277"/>
                </a:lnTo>
                <a:lnTo>
                  <a:pt x="845" y="278"/>
                </a:lnTo>
                <a:lnTo>
                  <a:pt x="846" y="278"/>
                </a:lnTo>
                <a:lnTo>
                  <a:pt x="847" y="278"/>
                </a:lnTo>
                <a:lnTo>
                  <a:pt x="847" y="279"/>
                </a:lnTo>
                <a:lnTo>
                  <a:pt x="847" y="280"/>
                </a:lnTo>
                <a:lnTo>
                  <a:pt x="847" y="281"/>
                </a:lnTo>
                <a:lnTo>
                  <a:pt x="848" y="281"/>
                </a:lnTo>
                <a:lnTo>
                  <a:pt x="847" y="281"/>
                </a:lnTo>
                <a:lnTo>
                  <a:pt x="846" y="282"/>
                </a:lnTo>
                <a:lnTo>
                  <a:pt x="846" y="283"/>
                </a:lnTo>
                <a:lnTo>
                  <a:pt x="846" y="284"/>
                </a:lnTo>
                <a:lnTo>
                  <a:pt x="847" y="284"/>
                </a:lnTo>
                <a:lnTo>
                  <a:pt x="847" y="284"/>
                </a:lnTo>
                <a:lnTo>
                  <a:pt x="848" y="285"/>
                </a:lnTo>
                <a:lnTo>
                  <a:pt x="847" y="286"/>
                </a:lnTo>
                <a:lnTo>
                  <a:pt x="847" y="288"/>
                </a:lnTo>
                <a:lnTo>
                  <a:pt x="847" y="289"/>
                </a:lnTo>
                <a:lnTo>
                  <a:pt x="847" y="289"/>
                </a:lnTo>
                <a:lnTo>
                  <a:pt x="846" y="290"/>
                </a:lnTo>
                <a:lnTo>
                  <a:pt x="845" y="291"/>
                </a:lnTo>
                <a:lnTo>
                  <a:pt x="844" y="291"/>
                </a:lnTo>
                <a:lnTo>
                  <a:pt x="844" y="292"/>
                </a:lnTo>
                <a:lnTo>
                  <a:pt x="843" y="293"/>
                </a:lnTo>
                <a:lnTo>
                  <a:pt x="842" y="293"/>
                </a:lnTo>
                <a:lnTo>
                  <a:pt x="841" y="293"/>
                </a:lnTo>
                <a:lnTo>
                  <a:pt x="840" y="293"/>
                </a:lnTo>
                <a:lnTo>
                  <a:pt x="840" y="294"/>
                </a:lnTo>
                <a:lnTo>
                  <a:pt x="841" y="295"/>
                </a:lnTo>
                <a:lnTo>
                  <a:pt x="840" y="295"/>
                </a:lnTo>
                <a:lnTo>
                  <a:pt x="839" y="295"/>
                </a:lnTo>
                <a:lnTo>
                  <a:pt x="838" y="295"/>
                </a:lnTo>
                <a:lnTo>
                  <a:pt x="838" y="295"/>
                </a:lnTo>
                <a:lnTo>
                  <a:pt x="838" y="295"/>
                </a:lnTo>
                <a:lnTo>
                  <a:pt x="838" y="294"/>
                </a:lnTo>
                <a:lnTo>
                  <a:pt x="837" y="294"/>
                </a:lnTo>
                <a:lnTo>
                  <a:pt x="836" y="293"/>
                </a:lnTo>
                <a:lnTo>
                  <a:pt x="836" y="294"/>
                </a:lnTo>
                <a:lnTo>
                  <a:pt x="836" y="295"/>
                </a:lnTo>
                <a:lnTo>
                  <a:pt x="835" y="294"/>
                </a:lnTo>
                <a:lnTo>
                  <a:pt x="835" y="295"/>
                </a:lnTo>
                <a:lnTo>
                  <a:pt x="834" y="295"/>
                </a:lnTo>
                <a:lnTo>
                  <a:pt x="833" y="296"/>
                </a:lnTo>
                <a:lnTo>
                  <a:pt x="833" y="298"/>
                </a:lnTo>
                <a:lnTo>
                  <a:pt x="833" y="300"/>
                </a:lnTo>
                <a:lnTo>
                  <a:pt x="833" y="301"/>
                </a:lnTo>
                <a:lnTo>
                  <a:pt x="833" y="303"/>
                </a:lnTo>
                <a:lnTo>
                  <a:pt x="832" y="303"/>
                </a:lnTo>
                <a:lnTo>
                  <a:pt x="832" y="305"/>
                </a:lnTo>
                <a:lnTo>
                  <a:pt x="830" y="306"/>
                </a:lnTo>
                <a:lnTo>
                  <a:pt x="828" y="305"/>
                </a:lnTo>
                <a:lnTo>
                  <a:pt x="827" y="305"/>
                </a:lnTo>
                <a:lnTo>
                  <a:pt x="827" y="306"/>
                </a:lnTo>
                <a:lnTo>
                  <a:pt x="827" y="307"/>
                </a:lnTo>
                <a:lnTo>
                  <a:pt x="827" y="307"/>
                </a:lnTo>
                <a:lnTo>
                  <a:pt x="826" y="307"/>
                </a:lnTo>
                <a:lnTo>
                  <a:pt x="825" y="309"/>
                </a:lnTo>
                <a:lnTo>
                  <a:pt x="823" y="308"/>
                </a:lnTo>
                <a:lnTo>
                  <a:pt x="823" y="309"/>
                </a:lnTo>
                <a:lnTo>
                  <a:pt x="822" y="310"/>
                </a:lnTo>
                <a:lnTo>
                  <a:pt x="821" y="309"/>
                </a:lnTo>
                <a:lnTo>
                  <a:pt x="820" y="309"/>
                </a:lnTo>
                <a:lnTo>
                  <a:pt x="820" y="310"/>
                </a:lnTo>
                <a:lnTo>
                  <a:pt x="818" y="309"/>
                </a:lnTo>
                <a:lnTo>
                  <a:pt x="817" y="309"/>
                </a:lnTo>
                <a:lnTo>
                  <a:pt x="816" y="309"/>
                </a:lnTo>
                <a:lnTo>
                  <a:pt x="816" y="309"/>
                </a:lnTo>
                <a:lnTo>
                  <a:pt x="816" y="311"/>
                </a:lnTo>
                <a:lnTo>
                  <a:pt x="816" y="312"/>
                </a:lnTo>
                <a:lnTo>
                  <a:pt x="816" y="312"/>
                </a:lnTo>
                <a:lnTo>
                  <a:pt x="817" y="312"/>
                </a:lnTo>
                <a:lnTo>
                  <a:pt x="818" y="313"/>
                </a:lnTo>
                <a:lnTo>
                  <a:pt x="819" y="313"/>
                </a:lnTo>
                <a:lnTo>
                  <a:pt x="820" y="313"/>
                </a:lnTo>
                <a:lnTo>
                  <a:pt x="821" y="314"/>
                </a:lnTo>
                <a:lnTo>
                  <a:pt x="822" y="314"/>
                </a:lnTo>
                <a:lnTo>
                  <a:pt x="822" y="315"/>
                </a:lnTo>
                <a:lnTo>
                  <a:pt x="822" y="316"/>
                </a:lnTo>
                <a:lnTo>
                  <a:pt x="821" y="317"/>
                </a:lnTo>
                <a:lnTo>
                  <a:pt x="820" y="317"/>
                </a:lnTo>
                <a:lnTo>
                  <a:pt x="820" y="317"/>
                </a:lnTo>
                <a:lnTo>
                  <a:pt x="820" y="318"/>
                </a:lnTo>
                <a:lnTo>
                  <a:pt x="821" y="319"/>
                </a:lnTo>
                <a:lnTo>
                  <a:pt x="820" y="320"/>
                </a:lnTo>
                <a:lnTo>
                  <a:pt x="820" y="321"/>
                </a:lnTo>
                <a:lnTo>
                  <a:pt x="820" y="322"/>
                </a:lnTo>
                <a:lnTo>
                  <a:pt x="820" y="323"/>
                </a:lnTo>
                <a:lnTo>
                  <a:pt x="819" y="323"/>
                </a:lnTo>
                <a:lnTo>
                  <a:pt x="818" y="324"/>
                </a:lnTo>
                <a:lnTo>
                  <a:pt x="818" y="325"/>
                </a:lnTo>
                <a:lnTo>
                  <a:pt x="817" y="324"/>
                </a:lnTo>
                <a:lnTo>
                  <a:pt x="816" y="324"/>
                </a:lnTo>
                <a:lnTo>
                  <a:pt x="816" y="324"/>
                </a:lnTo>
                <a:lnTo>
                  <a:pt x="815" y="324"/>
                </a:lnTo>
                <a:lnTo>
                  <a:pt x="814" y="324"/>
                </a:lnTo>
                <a:lnTo>
                  <a:pt x="814" y="323"/>
                </a:lnTo>
                <a:lnTo>
                  <a:pt x="813" y="323"/>
                </a:lnTo>
                <a:lnTo>
                  <a:pt x="812" y="323"/>
                </a:lnTo>
                <a:lnTo>
                  <a:pt x="812" y="322"/>
                </a:lnTo>
                <a:lnTo>
                  <a:pt x="811" y="322"/>
                </a:lnTo>
                <a:lnTo>
                  <a:pt x="810" y="322"/>
                </a:lnTo>
                <a:lnTo>
                  <a:pt x="810" y="321"/>
                </a:lnTo>
                <a:lnTo>
                  <a:pt x="809" y="320"/>
                </a:lnTo>
                <a:lnTo>
                  <a:pt x="808" y="320"/>
                </a:lnTo>
                <a:lnTo>
                  <a:pt x="808" y="319"/>
                </a:lnTo>
                <a:lnTo>
                  <a:pt x="807" y="319"/>
                </a:lnTo>
                <a:lnTo>
                  <a:pt x="807" y="318"/>
                </a:lnTo>
                <a:lnTo>
                  <a:pt x="806" y="318"/>
                </a:lnTo>
                <a:lnTo>
                  <a:pt x="805" y="317"/>
                </a:lnTo>
                <a:lnTo>
                  <a:pt x="805" y="318"/>
                </a:lnTo>
                <a:lnTo>
                  <a:pt x="805" y="319"/>
                </a:lnTo>
                <a:lnTo>
                  <a:pt x="805" y="320"/>
                </a:lnTo>
                <a:lnTo>
                  <a:pt x="804" y="321"/>
                </a:lnTo>
                <a:lnTo>
                  <a:pt x="804" y="322"/>
                </a:lnTo>
                <a:lnTo>
                  <a:pt x="805" y="323"/>
                </a:lnTo>
                <a:lnTo>
                  <a:pt x="805" y="323"/>
                </a:lnTo>
                <a:lnTo>
                  <a:pt x="806" y="323"/>
                </a:lnTo>
                <a:lnTo>
                  <a:pt x="807" y="323"/>
                </a:lnTo>
                <a:lnTo>
                  <a:pt x="806" y="324"/>
                </a:lnTo>
                <a:lnTo>
                  <a:pt x="806" y="325"/>
                </a:lnTo>
                <a:lnTo>
                  <a:pt x="807" y="326"/>
                </a:lnTo>
                <a:lnTo>
                  <a:pt x="807" y="327"/>
                </a:lnTo>
                <a:lnTo>
                  <a:pt x="806" y="327"/>
                </a:lnTo>
                <a:lnTo>
                  <a:pt x="806" y="328"/>
                </a:lnTo>
                <a:lnTo>
                  <a:pt x="805" y="327"/>
                </a:lnTo>
                <a:lnTo>
                  <a:pt x="804" y="327"/>
                </a:lnTo>
                <a:lnTo>
                  <a:pt x="804" y="326"/>
                </a:lnTo>
                <a:lnTo>
                  <a:pt x="803" y="326"/>
                </a:lnTo>
                <a:lnTo>
                  <a:pt x="802" y="326"/>
                </a:lnTo>
                <a:lnTo>
                  <a:pt x="802" y="325"/>
                </a:lnTo>
                <a:lnTo>
                  <a:pt x="801" y="325"/>
                </a:lnTo>
                <a:lnTo>
                  <a:pt x="801" y="326"/>
                </a:lnTo>
                <a:lnTo>
                  <a:pt x="800" y="326"/>
                </a:lnTo>
                <a:lnTo>
                  <a:pt x="799" y="326"/>
                </a:lnTo>
                <a:lnTo>
                  <a:pt x="799" y="326"/>
                </a:lnTo>
                <a:lnTo>
                  <a:pt x="799" y="325"/>
                </a:lnTo>
                <a:lnTo>
                  <a:pt x="798" y="325"/>
                </a:lnTo>
                <a:lnTo>
                  <a:pt x="798" y="326"/>
                </a:lnTo>
                <a:lnTo>
                  <a:pt x="797" y="326"/>
                </a:lnTo>
                <a:lnTo>
                  <a:pt x="797" y="325"/>
                </a:lnTo>
                <a:lnTo>
                  <a:pt x="796" y="325"/>
                </a:lnTo>
                <a:lnTo>
                  <a:pt x="796" y="326"/>
                </a:lnTo>
                <a:lnTo>
                  <a:pt x="795" y="326"/>
                </a:lnTo>
                <a:lnTo>
                  <a:pt x="794" y="326"/>
                </a:lnTo>
                <a:lnTo>
                  <a:pt x="794" y="325"/>
                </a:lnTo>
                <a:lnTo>
                  <a:pt x="793" y="326"/>
                </a:lnTo>
                <a:lnTo>
                  <a:pt x="793" y="327"/>
                </a:lnTo>
                <a:lnTo>
                  <a:pt x="793" y="328"/>
                </a:lnTo>
                <a:lnTo>
                  <a:pt x="792" y="328"/>
                </a:lnTo>
                <a:lnTo>
                  <a:pt x="791" y="328"/>
                </a:lnTo>
                <a:lnTo>
                  <a:pt x="790" y="329"/>
                </a:lnTo>
                <a:lnTo>
                  <a:pt x="789" y="329"/>
                </a:lnTo>
                <a:lnTo>
                  <a:pt x="788" y="329"/>
                </a:lnTo>
                <a:lnTo>
                  <a:pt x="788" y="329"/>
                </a:lnTo>
                <a:lnTo>
                  <a:pt x="787" y="329"/>
                </a:lnTo>
                <a:lnTo>
                  <a:pt x="786" y="329"/>
                </a:lnTo>
                <a:lnTo>
                  <a:pt x="785" y="329"/>
                </a:lnTo>
                <a:lnTo>
                  <a:pt x="785" y="328"/>
                </a:lnTo>
                <a:lnTo>
                  <a:pt x="785" y="328"/>
                </a:lnTo>
                <a:lnTo>
                  <a:pt x="785" y="327"/>
                </a:lnTo>
                <a:lnTo>
                  <a:pt x="785" y="326"/>
                </a:lnTo>
                <a:lnTo>
                  <a:pt x="784" y="324"/>
                </a:lnTo>
                <a:lnTo>
                  <a:pt x="783" y="325"/>
                </a:lnTo>
                <a:lnTo>
                  <a:pt x="783" y="325"/>
                </a:lnTo>
                <a:lnTo>
                  <a:pt x="783" y="326"/>
                </a:lnTo>
                <a:lnTo>
                  <a:pt x="782" y="326"/>
                </a:lnTo>
                <a:lnTo>
                  <a:pt x="781" y="327"/>
                </a:lnTo>
                <a:lnTo>
                  <a:pt x="780" y="327"/>
                </a:lnTo>
                <a:lnTo>
                  <a:pt x="779" y="327"/>
                </a:lnTo>
                <a:lnTo>
                  <a:pt x="778" y="328"/>
                </a:lnTo>
                <a:lnTo>
                  <a:pt x="778" y="328"/>
                </a:lnTo>
                <a:lnTo>
                  <a:pt x="777" y="328"/>
                </a:lnTo>
                <a:lnTo>
                  <a:pt x="777" y="328"/>
                </a:lnTo>
                <a:lnTo>
                  <a:pt x="776" y="328"/>
                </a:lnTo>
                <a:lnTo>
                  <a:pt x="776" y="329"/>
                </a:lnTo>
                <a:lnTo>
                  <a:pt x="775" y="329"/>
                </a:lnTo>
                <a:lnTo>
                  <a:pt x="774" y="330"/>
                </a:lnTo>
                <a:lnTo>
                  <a:pt x="773" y="330"/>
                </a:lnTo>
                <a:lnTo>
                  <a:pt x="772" y="332"/>
                </a:lnTo>
                <a:lnTo>
                  <a:pt x="771" y="332"/>
                </a:lnTo>
                <a:lnTo>
                  <a:pt x="771" y="333"/>
                </a:lnTo>
                <a:lnTo>
                  <a:pt x="771" y="333"/>
                </a:lnTo>
                <a:lnTo>
                  <a:pt x="770" y="333"/>
                </a:lnTo>
                <a:lnTo>
                  <a:pt x="770" y="334"/>
                </a:lnTo>
                <a:lnTo>
                  <a:pt x="769" y="334"/>
                </a:lnTo>
                <a:lnTo>
                  <a:pt x="770" y="334"/>
                </a:lnTo>
                <a:lnTo>
                  <a:pt x="770" y="335"/>
                </a:lnTo>
                <a:lnTo>
                  <a:pt x="769" y="335"/>
                </a:lnTo>
                <a:lnTo>
                  <a:pt x="769" y="336"/>
                </a:lnTo>
                <a:lnTo>
                  <a:pt x="767" y="337"/>
                </a:lnTo>
                <a:lnTo>
                  <a:pt x="766" y="337"/>
                </a:lnTo>
                <a:lnTo>
                  <a:pt x="766" y="339"/>
                </a:lnTo>
                <a:lnTo>
                  <a:pt x="766" y="340"/>
                </a:lnTo>
                <a:lnTo>
                  <a:pt x="766" y="341"/>
                </a:lnTo>
                <a:lnTo>
                  <a:pt x="766" y="342"/>
                </a:lnTo>
                <a:lnTo>
                  <a:pt x="766" y="343"/>
                </a:lnTo>
                <a:lnTo>
                  <a:pt x="766" y="344"/>
                </a:lnTo>
                <a:lnTo>
                  <a:pt x="766" y="345"/>
                </a:lnTo>
                <a:lnTo>
                  <a:pt x="766" y="346"/>
                </a:lnTo>
                <a:lnTo>
                  <a:pt x="766" y="347"/>
                </a:lnTo>
                <a:lnTo>
                  <a:pt x="766" y="348"/>
                </a:lnTo>
                <a:lnTo>
                  <a:pt x="759" y="357"/>
                </a:lnTo>
                <a:lnTo>
                  <a:pt x="758" y="357"/>
                </a:lnTo>
                <a:lnTo>
                  <a:pt x="757" y="358"/>
                </a:lnTo>
                <a:lnTo>
                  <a:pt x="756" y="358"/>
                </a:lnTo>
                <a:lnTo>
                  <a:pt x="756" y="359"/>
                </a:lnTo>
                <a:lnTo>
                  <a:pt x="755" y="358"/>
                </a:lnTo>
                <a:lnTo>
                  <a:pt x="755" y="358"/>
                </a:lnTo>
                <a:lnTo>
                  <a:pt x="754" y="358"/>
                </a:lnTo>
                <a:lnTo>
                  <a:pt x="753" y="358"/>
                </a:lnTo>
                <a:lnTo>
                  <a:pt x="752" y="358"/>
                </a:lnTo>
                <a:lnTo>
                  <a:pt x="751" y="357"/>
                </a:lnTo>
                <a:lnTo>
                  <a:pt x="750" y="358"/>
                </a:lnTo>
                <a:lnTo>
                  <a:pt x="750" y="357"/>
                </a:lnTo>
                <a:lnTo>
                  <a:pt x="749" y="357"/>
                </a:lnTo>
                <a:lnTo>
                  <a:pt x="749" y="357"/>
                </a:lnTo>
                <a:lnTo>
                  <a:pt x="748" y="357"/>
                </a:lnTo>
                <a:lnTo>
                  <a:pt x="747" y="357"/>
                </a:lnTo>
                <a:lnTo>
                  <a:pt x="747" y="358"/>
                </a:lnTo>
                <a:lnTo>
                  <a:pt x="748" y="358"/>
                </a:lnTo>
                <a:lnTo>
                  <a:pt x="748" y="359"/>
                </a:lnTo>
                <a:lnTo>
                  <a:pt x="748" y="360"/>
                </a:lnTo>
                <a:lnTo>
                  <a:pt x="748" y="361"/>
                </a:lnTo>
                <a:lnTo>
                  <a:pt x="747" y="361"/>
                </a:lnTo>
                <a:lnTo>
                  <a:pt x="747" y="361"/>
                </a:lnTo>
                <a:lnTo>
                  <a:pt x="747" y="362"/>
                </a:lnTo>
                <a:lnTo>
                  <a:pt x="747" y="363"/>
                </a:lnTo>
                <a:lnTo>
                  <a:pt x="748" y="364"/>
                </a:lnTo>
                <a:lnTo>
                  <a:pt x="749" y="364"/>
                </a:lnTo>
                <a:lnTo>
                  <a:pt x="748" y="365"/>
                </a:lnTo>
                <a:lnTo>
                  <a:pt x="748" y="369"/>
                </a:lnTo>
                <a:lnTo>
                  <a:pt x="750" y="373"/>
                </a:lnTo>
                <a:lnTo>
                  <a:pt x="760" y="375"/>
                </a:lnTo>
                <a:lnTo>
                  <a:pt x="763" y="379"/>
                </a:lnTo>
                <a:lnTo>
                  <a:pt x="760" y="395"/>
                </a:lnTo>
                <a:lnTo>
                  <a:pt x="756" y="396"/>
                </a:lnTo>
                <a:lnTo>
                  <a:pt x="755" y="399"/>
                </a:lnTo>
                <a:lnTo>
                  <a:pt x="749" y="400"/>
                </a:lnTo>
                <a:lnTo>
                  <a:pt x="743" y="407"/>
                </a:lnTo>
                <a:lnTo>
                  <a:pt x="743" y="416"/>
                </a:lnTo>
                <a:lnTo>
                  <a:pt x="747" y="420"/>
                </a:lnTo>
                <a:lnTo>
                  <a:pt x="747" y="425"/>
                </a:lnTo>
                <a:lnTo>
                  <a:pt x="757" y="430"/>
                </a:lnTo>
                <a:lnTo>
                  <a:pt x="767" y="435"/>
                </a:lnTo>
                <a:lnTo>
                  <a:pt x="768" y="440"/>
                </a:lnTo>
                <a:lnTo>
                  <a:pt x="764" y="445"/>
                </a:lnTo>
                <a:lnTo>
                  <a:pt x="763" y="448"/>
                </a:lnTo>
                <a:lnTo>
                  <a:pt x="756" y="453"/>
                </a:lnTo>
                <a:lnTo>
                  <a:pt x="752" y="459"/>
                </a:lnTo>
                <a:lnTo>
                  <a:pt x="750" y="467"/>
                </a:lnTo>
                <a:lnTo>
                  <a:pt x="751" y="472"/>
                </a:lnTo>
                <a:lnTo>
                  <a:pt x="749" y="479"/>
                </a:lnTo>
                <a:lnTo>
                  <a:pt x="749" y="482"/>
                </a:lnTo>
                <a:lnTo>
                  <a:pt x="747" y="484"/>
                </a:lnTo>
                <a:lnTo>
                  <a:pt x="749" y="488"/>
                </a:lnTo>
                <a:lnTo>
                  <a:pt x="746" y="492"/>
                </a:lnTo>
                <a:lnTo>
                  <a:pt x="742" y="494"/>
                </a:lnTo>
                <a:lnTo>
                  <a:pt x="741" y="498"/>
                </a:lnTo>
                <a:lnTo>
                  <a:pt x="742" y="500"/>
                </a:lnTo>
                <a:lnTo>
                  <a:pt x="742" y="505"/>
                </a:lnTo>
                <a:lnTo>
                  <a:pt x="741" y="506"/>
                </a:lnTo>
                <a:lnTo>
                  <a:pt x="742" y="515"/>
                </a:lnTo>
                <a:lnTo>
                  <a:pt x="743" y="517"/>
                </a:lnTo>
                <a:lnTo>
                  <a:pt x="742" y="521"/>
                </a:lnTo>
                <a:lnTo>
                  <a:pt x="739" y="527"/>
                </a:lnTo>
                <a:lnTo>
                  <a:pt x="739" y="532"/>
                </a:lnTo>
                <a:lnTo>
                  <a:pt x="732" y="544"/>
                </a:lnTo>
                <a:lnTo>
                  <a:pt x="730" y="544"/>
                </a:lnTo>
                <a:lnTo>
                  <a:pt x="726" y="543"/>
                </a:lnTo>
                <a:lnTo>
                  <a:pt x="721" y="549"/>
                </a:lnTo>
                <a:lnTo>
                  <a:pt x="714" y="551"/>
                </a:lnTo>
                <a:lnTo>
                  <a:pt x="711" y="550"/>
                </a:lnTo>
                <a:lnTo>
                  <a:pt x="696" y="556"/>
                </a:lnTo>
                <a:lnTo>
                  <a:pt x="688" y="557"/>
                </a:lnTo>
                <a:lnTo>
                  <a:pt x="680" y="561"/>
                </a:lnTo>
                <a:lnTo>
                  <a:pt x="676" y="561"/>
                </a:lnTo>
                <a:lnTo>
                  <a:pt x="673" y="563"/>
                </a:lnTo>
                <a:lnTo>
                  <a:pt x="665" y="564"/>
                </a:lnTo>
                <a:lnTo>
                  <a:pt x="655" y="570"/>
                </a:lnTo>
                <a:lnTo>
                  <a:pt x="654" y="573"/>
                </a:lnTo>
                <a:lnTo>
                  <a:pt x="646" y="577"/>
                </a:lnTo>
                <a:lnTo>
                  <a:pt x="643" y="579"/>
                </a:lnTo>
                <a:lnTo>
                  <a:pt x="642" y="578"/>
                </a:lnTo>
                <a:lnTo>
                  <a:pt x="639" y="583"/>
                </a:lnTo>
                <a:lnTo>
                  <a:pt x="635" y="589"/>
                </a:lnTo>
                <a:lnTo>
                  <a:pt x="632" y="590"/>
                </a:lnTo>
                <a:lnTo>
                  <a:pt x="628" y="594"/>
                </a:lnTo>
                <a:lnTo>
                  <a:pt x="628" y="596"/>
                </a:lnTo>
                <a:lnTo>
                  <a:pt x="622" y="600"/>
                </a:lnTo>
                <a:lnTo>
                  <a:pt x="604" y="609"/>
                </a:lnTo>
                <a:lnTo>
                  <a:pt x="601" y="617"/>
                </a:lnTo>
                <a:lnTo>
                  <a:pt x="595" y="616"/>
                </a:lnTo>
                <a:lnTo>
                  <a:pt x="593" y="616"/>
                </a:lnTo>
                <a:lnTo>
                  <a:pt x="591" y="616"/>
                </a:lnTo>
                <a:lnTo>
                  <a:pt x="594" y="618"/>
                </a:lnTo>
                <a:lnTo>
                  <a:pt x="598" y="622"/>
                </a:lnTo>
                <a:lnTo>
                  <a:pt x="603" y="622"/>
                </a:lnTo>
                <a:lnTo>
                  <a:pt x="613" y="623"/>
                </a:lnTo>
                <a:lnTo>
                  <a:pt x="617" y="628"/>
                </a:lnTo>
                <a:lnTo>
                  <a:pt x="618" y="629"/>
                </a:lnTo>
                <a:lnTo>
                  <a:pt x="618" y="630"/>
                </a:lnTo>
                <a:lnTo>
                  <a:pt x="617" y="633"/>
                </a:lnTo>
                <a:lnTo>
                  <a:pt x="617" y="634"/>
                </a:lnTo>
                <a:lnTo>
                  <a:pt x="617" y="637"/>
                </a:lnTo>
                <a:lnTo>
                  <a:pt x="617" y="639"/>
                </a:lnTo>
                <a:lnTo>
                  <a:pt x="617" y="642"/>
                </a:lnTo>
                <a:lnTo>
                  <a:pt x="617" y="644"/>
                </a:lnTo>
                <a:lnTo>
                  <a:pt x="618" y="646"/>
                </a:lnTo>
                <a:lnTo>
                  <a:pt x="618" y="649"/>
                </a:lnTo>
                <a:lnTo>
                  <a:pt x="618" y="651"/>
                </a:lnTo>
                <a:lnTo>
                  <a:pt x="618" y="654"/>
                </a:lnTo>
                <a:lnTo>
                  <a:pt x="618" y="656"/>
                </a:lnTo>
                <a:lnTo>
                  <a:pt x="618" y="659"/>
                </a:lnTo>
                <a:lnTo>
                  <a:pt x="617" y="661"/>
                </a:lnTo>
                <a:lnTo>
                  <a:pt x="616" y="662"/>
                </a:lnTo>
                <a:lnTo>
                  <a:pt x="615" y="665"/>
                </a:lnTo>
                <a:lnTo>
                  <a:pt x="615" y="666"/>
                </a:lnTo>
                <a:lnTo>
                  <a:pt x="615" y="669"/>
                </a:lnTo>
                <a:lnTo>
                  <a:pt x="615" y="670"/>
                </a:lnTo>
                <a:lnTo>
                  <a:pt x="615" y="672"/>
                </a:lnTo>
                <a:lnTo>
                  <a:pt x="607" y="691"/>
                </a:lnTo>
                <a:lnTo>
                  <a:pt x="604" y="703"/>
                </a:lnTo>
                <a:lnTo>
                  <a:pt x="611" y="716"/>
                </a:lnTo>
                <a:lnTo>
                  <a:pt x="607" y="722"/>
                </a:lnTo>
                <a:lnTo>
                  <a:pt x="607" y="723"/>
                </a:lnTo>
                <a:lnTo>
                  <a:pt x="608" y="725"/>
                </a:lnTo>
                <a:lnTo>
                  <a:pt x="607" y="728"/>
                </a:lnTo>
                <a:lnTo>
                  <a:pt x="606" y="730"/>
                </a:lnTo>
                <a:lnTo>
                  <a:pt x="606" y="734"/>
                </a:lnTo>
                <a:lnTo>
                  <a:pt x="597" y="755"/>
                </a:lnTo>
                <a:lnTo>
                  <a:pt x="581" y="773"/>
                </a:lnTo>
                <a:lnTo>
                  <a:pt x="577" y="792"/>
                </a:lnTo>
                <a:lnTo>
                  <a:pt x="576" y="792"/>
                </a:lnTo>
                <a:lnTo>
                  <a:pt x="575" y="792"/>
                </a:lnTo>
                <a:lnTo>
                  <a:pt x="574" y="793"/>
                </a:lnTo>
                <a:lnTo>
                  <a:pt x="573" y="795"/>
                </a:lnTo>
                <a:lnTo>
                  <a:pt x="573" y="796"/>
                </a:lnTo>
                <a:lnTo>
                  <a:pt x="574" y="800"/>
                </a:lnTo>
                <a:lnTo>
                  <a:pt x="576" y="799"/>
                </a:lnTo>
                <a:lnTo>
                  <a:pt x="577" y="799"/>
                </a:lnTo>
                <a:lnTo>
                  <a:pt x="578" y="799"/>
                </a:lnTo>
                <a:lnTo>
                  <a:pt x="579" y="801"/>
                </a:lnTo>
                <a:lnTo>
                  <a:pt x="579" y="804"/>
                </a:lnTo>
                <a:lnTo>
                  <a:pt x="576" y="806"/>
                </a:lnTo>
                <a:lnTo>
                  <a:pt x="575" y="812"/>
                </a:lnTo>
                <a:lnTo>
                  <a:pt x="579" y="816"/>
                </a:lnTo>
                <a:lnTo>
                  <a:pt x="574" y="816"/>
                </a:lnTo>
                <a:lnTo>
                  <a:pt x="573" y="819"/>
                </a:lnTo>
                <a:lnTo>
                  <a:pt x="580" y="828"/>
                </a:lnTo>
                <a:lnTo>
                  <a:pt x="579" y="831"/>
                </a:lnTo>
                <a:lnTo>
                  <a:pt x="578" y="832"/>
                </a:lnTo>
                <a:lnTo>
                  <a:pt x="576" y="833"/>
                </a:lnTo>
                <a:lnTo>
                  <a:pt x="576" y="835"/>
                </a:lnTo>
                <a:lnTo>
                  <a:pt x="576" y="836"/>
                </a:lnTo>
                <a:lnTo>
                  <a:pt x="576" y="838"/>
                </a:lnTo>
                <a:lnTo>
                  <a:pt x="577" y="839"/>
                </a:lnTo>
                <a:lnTo>
                  <a:pt x="577" y="841"/>
                </a:lnTo>
                <a:lnTo>
                  <a:pt x="576" y="843"/>
                </a:lnTo>
                <a:lnTo>
                  <a:pt x="573" y="843"/>
                </a:lnTo>
                <a:lnTo>
                  <a:pt x="571" y="845"/>
                </a:lnTo>
                <a:lnTo>
                  <a:pt x="570" y="849"/>
                </a:lnTo>
                <a:lnTo>
                  <a:pt x="570" y="850"/>
                </a:lnTo>
                <a:lnTo>
                  <a:pt x="569" y="854"/>
                </a:lnTo>
                <a:lnTo>
                  <a:pt x="567" y="858"/>
                </a:lnTo>
                <a:lnTo>
                  <a:pt x="565" y="862"/>
                </a:lnTo>
                <a:lnTo>
                  <a:pt x="565" y="862"/>
                </a:lnTo>
                <a:lnTo>
                  <a:pt x="564" y="861"/>
                </a:lnTo>
                <a:lnTo>
                  <a:pt x="561" y="860"/>
                </a:lnTo>
                <a:lnTo>
                  <a:pt x="559" y="860"/>
                </a:lnTo>
                <a:lnTo>
                  <a:pt x="557" y="858"/>
                </a:lnTo>
                <a:lnTo>
                  <a:pt x="555" y="855"/>
                </a:lnTo>
                <a:lnTo>
                  <a:pt x="554" y="855"/>
                </a:lnTo>
                <a:lnTo>
                  <a:pt x="552" y="855"/>
                </a:lnTo>
                <a:lnTo>
                  <a:pt x="549" y="855"/>
                </a:lnTo>
                <a:lnTo>
                  <a:pt x="549" y="856"/>
                </a:lnTo>
                <a:lnTo>
                  <a:pt x="547" y="856"/>
                </a:lnTo>
                <a:lnTo>
                  <a:pt x="543" y="855"/>
                </a:lnTo>
                <a:lnTo>
                  <a:pt x="542" y="855"/>
                </a:lnTo>
                <a:lnTo>
                  <a:pt x="541" y="855"/>
                </a:lnTo>
                <a:lnTo>
                  <a:pt x="540" y="856"/>
                </a:lnTo>
                <a:lnTo>
                  <a:pt x="539" y="857"/>
                </a:lnTo>
                <a:lnTo>
                  <a:pt x="539" y="858"/>
                </a:lnTo>
                <a:lnTo>
                  <a:pt x="539" y="859"/>
                </a:lnTo>
                <a:lnTo>
                  <a:pt x="539" y="860"/>
                </a:lnTo>
                <a:lnTo>
                  <a:pt x="538" y="860"/>
                </a:lnTo>
                <a:lnTo>
                  <a:pt x="538" y="860"/>
                </a:lnTo>
                <a:lnTo>
                  <a:pt x="538" y="861"/>
                </a:lnTo>
                <a:lnTo>
                  <a:pt x="538" y="862"/>
                </a:lnTo>
                <a:lnTo>
                  <a:pt x="538" y="863"/>
                </a:lnTo>
                <a:lnTo>
                  <a:pt x="537" y="863"/>
                </a:lnTo>
                <a:lnTo>
                  <a:pt x="537" y="864"/>
                </a:lnTo>
                <a:lnTo>
                  <a:pt x="536" y="865"/>
                </a:lnTo>
                <a:lnTo>
                  <a:pt x="537" y="866"/>
                </a:lnTo>
                <a:lnTo>
                  <a:pt x="537" y="866"/>
                </a:lnTo>
                <a:lnTo>
                  <a:pt x="537" y="866"/>
                </a:lnTo>
                <a:lnTo>
                  <a:pt x="536" y="867"/>
                </a:lnTo>
                <a:lnTo>
                  <a:pt x="537" y="868"/>
                </a:lnTo>
                <a:lnTo>
                  <a:pt x="537" y="869"/>
                </a:lnTo>
                <a:lnTo>
                  <a:pt x="536" y="871"/>
                </a:lnTo>
                <a:lnTo>
                  <a:pt x="535" y="871"/>
                </a:lnTo>
                <a:lnTo>
                  <a:pt x="535" y="873"/>
                </a:lnTo>
                <a:lnTo>
                  <a:pt x="535" y="874"/>
                </a:lnTo>
                <a:lnTo>
                  <a:pt x="535" y="875"/>
                </a:lnTo>
                <a:lnTo>
                  <a:pt x="536" y="876"/>
                </a:lnTo>
                <a:lnTo>
                  <a:pt x="536" y="877"/>
                </a:lnTo>
                <a:lnTo>
                  <a:pt x="536" y="877"/>
                </a:lnTo>
                <a:lnTo>
                  <a:pt x="537" y="878"/>
                </a:lnTo>
                <a:lnTo>
                  <a:pt x="536" y="879"/>
                </a:lnTo>
                <a:lnTo>
                  <a:pt x="536" y="881"/>
                </a:lnTo>
                <a:lnTo>
                  <a:pt x="535" y="882"/>
                </a:lnTo>
                <a:lnTo>
                  <a:pt x="534" y="882"/>
                </a:lnTo>
                <a:lnTo>
                  <a:pt x="533" y="883"/>
                </a:lnTo>
                <a:lnTo>
                  <a:pt x="534" y="884"/>
                </a:lnTo>
                <a:lnTo>
                  <a:pt x="533" y="886"/>
                </a:lnTo>
                <a:lnTo>
                  <a:pt x="532" y="887"/>
                </a:lnTo>
                <a:lnTo>
                  <a:pt x="532" y="888"/>
                </a:lnTo>
                <a:lnTo>
                  <a:pt x="531" y="888"/>
                </a:lnTo>
                <a:lnTo>
                  <a:pt x="531" y="888"/>
                </a:lnTo>
                <a:lnTo>
                  <a:pt x="532" y="889"/>
                </a:lnTo>
                <a:lnTo>
                  <a:pt x="532" y="890"/>
                </a:lnTo>
                <a:lnTo>
                  <a:pt x="533" y="891"/>
                </a:lnTo>
                <a:lnTo>
                  <a:pt x="532" y="892"/>
                </a:lnTo>
                <a:lnTo>
                  <a:pt x="531" y="892"/>
                </a:lnTo>
                <a:lnTo>
                  <a:pt x="531" y="893"/>
                </a:lnTo>
                <a:lnTo>
                  <a:pt x="529" y="893"/>
                </a:lnTo>
                <a:lnTo>
                  <a:pt x="528" y="894"/>
                </a:lnTo>
                <a:lnTo>
                  <a:pt x="528" y="895"/>
                </a:lnTo>
                <a:lnTo>
                  <a:pt x="527" y="896"/>
                </a:lnTo>
                <a:lnTo>
                  <a:pt x="527" y="897"/>
                </a:lnTo>
                <a:lnTo>
                  <a:pt x="526" y="898"/>
                </a:lnTo>
                <a:lnTo>
                  <a:pt x="526" y="898"/>
                </a:lnTo>
                <a:lnTo>
                  <a:pt x="526" y="899"/>
                </a:lnTo>
                <a:lnTo>
                  <a:pt x="525" y="899"/>
                </a:lnTo>
                <a:lnTo>
                  <a:pt x="524" y="899"/>
                </a:lnTo>
                <a:lnTo>
                  <a:pt x="523" y="899"/>
                </a:lnTo>
                <a:lnTo>
                  <a:pt x="523" y="900"/>
                </a:lnTo>
                <a:lnTo>
                  <a:pt x="522" y="900"/>
                </a:lnTo>
                <a:lnTo>
                  <a:pt x="521" y="899"/>
                </a:lnTo>
                <a:lnTo>
                  <a:pt x="520" y="899"/>
                </a:lnTo>
                <a:lnTo>
                  <a:pt x="520" y="899"/>
                </a:lnTo>
                <a:lnTo>
                  <a:pt x="520" y="899"/>
                </a:lnTo>
                <a:lnTo>
                  <a:pt x="518" y="899"/>
                </a:lnTo>
                <a:lnTo>
                  <a:pt x="518" y="898"/>
                </a:lnTo>
                <a:lnTo>
                  <a:pt x="516" y="898"/>
                </a:lnTo>
                <a:lnTo>
                  <a:pt x="515" y="899"/>
                </a:lnTo>
                <a:lnTo>
                  <a:pt x="514" y="898"/>
                </a:lnTo>
                <a:lnTo>
                  <a:pt x="514" y="899"/>
                </a:lnTo>
                <a:lnTo>
                  <a:pt x="513" y="899"/>
                </a:lnTo>
                <a:lnTo>
                  <a:pt x="513" y="899"/>
                </a:lnTo>
                <a:lnTo>
                  <a:pt x="512" y="899"/>
                </a:lnTo>
                <a:lnTo>
                  <a:pt x="511" y="899"/>
                </a:lnTo>
                <a:lnTo>
                  <a:pt x="510" y="900"/>
                </a:lnTo>
                <a:lnTo>
                  <a:pt x="509" y="900"/>
                </a:lnTo>
                <a:lnTo>
                  <a:pt x="509" y="900"/>
                </a:lnTo>
                <a:lnTo>
                  <a:pt x="508" y="899"/>
                </a:lnTo>
                <a:lnTo>
                  <a:pt x="507" y="899"/>
                </a:lnTo>
                <a:lnTo>
                  <a:pt x="506" y="901"/>
                </a:lnTo>
                <a:lnTo>
                  <a:pt x="507" y="902"/>
                </a:lnTo>
                <a:lnTo>
                  <a:pt x="507" y="903"/>
                </a:lnTo>
                <a:lnTo>
                  <a:pt x="506" y="904"/>
                </a:lnTo>
                <a:lnTo>
                  <a:pt x="506" y="904"/>
                </a:lnTo>
                <a:lnTo>
                  <a:pt x="505" y="904"/>
                </a:lnTo>
                <a:lnTo>
                  <a:pt x="504" y="904"/>
                </a:lnTo>
                <a:lnTo>
                  <a:pt x="503" y="904"/>
                </a:lnTo>
                <a:lnTo>
                  <a:pt x="503" y="904"/>
                </a:lnTo>
                <a:lnTo>
                  <a:pt x="502" y="904"/>
                </a:lnTo>
                <a:lnTo>
                  <a:pt x="501" y="904"/>
                </a:lnTo>
                <a:lnTo>
                  <a:pt x="500" y="903"/>
                </a:lnTo>
                <a:lnTo>
                  <a:pt x="499" y="903"/>
                </a:lnTo>
                <a:lnTo>
                  <a:pt x="498" y="903"/>
                </a:lnTo>
                <a:lnTo>
                  <a:pt x="498" y="904"/>
                </a:lnTo>
                <a:lnTo>
                  <a:pt x="497" y="904"/>
                </a:lnTo>
                <a:lnTo>
                  <a:pt x="497" y="904"/>
                </a:lnTo>
                <a:lnTo>
                  <a:pt x="497" y="905"/>
                </a:lnTo>
                <a:lnTo>
                  <a:pt x="496" y="905"/>
                </a:lnTo>
                <a:lnTo>
                  <a:pt x="495" y="905"/>
                </a:lnTo>
                <a:lnTo>
                  <a:pt x="495" y="906"/>
                </a:lnTo>
                <a:lnTo>
                  <a:pt x="495" y="907"/>
                </a:lnTo>
                <a:lnTo>
                  <a:pt x="495" y="908"/>
                </a:lnTo>
                <a:lnTo>
                  <a:pt x="495" y="909"/>
                </a:lnTo>
                <a:lnTo>
                  <a:pt x="496" y="909"/>
                </a:lnTo>
                <a:lnTo>
                  <a:pt x="496" y="910"/>
                </a:lnTo>
                <a:lnTo>
                  <a:pt x="497" y="910"/>
                </a:lnTo>
                <a:lnTo>
                  <a:pt x="496" y="910"/>
                </a:lnTo>
                <a:lnTo>
                  <a:pt x="496" y="911"/>
                </a:lnTo>
                <a:lnTo>
                  <a:pt x="496" y="912"/>
                </a:lnTo>
                <a:lnTo>
                  <a:pt x="495" y="912"/>
                </a:lnTo>
                <a:lnTo>
                  <a:pt x="494" y="912"/>
                </a:lnTo>
                <a:lnTo>
                  <a:pt x="495" y="913"/>
                </a:lnTo>
                <a:lnTo>
                  <a:pt x="494" y="913"/>
                </a:lnTo>
                <a:lnTo>
                  <a:pt x="494" y="914"/>
                </a:lnTo>
                <a:lnTo>
                  <a:pt x="493" y="914"/>
                </a:lnTo>
                <a:lnTo>
                  <a:pt x="493" y="915"/>
                </a:lnTo>
                <a:lnTo>
                  <a:pt x="494" y="916"/>
                </a:lnTo>
                <a:lnTo>
                  <a:pt x="494" y="916"/>
                </a:lnTo>
                <a:lnTo>
                  <a:pt x="495" y="916"/>
                </a:lnTo>
                <a:lnTo>
                  <a:pt x="496" y="916"/>
                </a:lnTo>
                <a:lnTo>
                  <a:pt x="497" y="916"/>
                </a:lnTo>
                <a:lnTo>
                  <a:pt x="497" y="916"/>
                </a:lnTo>
                <a:lnTo>
                  <a:pt x="498" y="916"/>
                </a:lnTo>
                <a:lnTo>
                  <a:pt x="498" y="916"/>
                </a:lnTo>
                <a:lnTo>
                  <a:pt x="498" y="916"/>
                </a:lnTo>
                <a:lnTo>
                  <a:pt x="499" y="916"/>
                </a:lnTo>
                <a:lnTo>
                  <a:pt x="500" y="916"/>
                </a:lnTo>
                <a:lnTo>
                  <a:pt x="501" y="917"/>
                </a:lnTo>
                <a:lnTo>
                  <a:pt x="501" y="918"/>
                </a:lnTo>
                <a:lnTo>
                  <a:pt x="500" y="919"/>
                </a:lnTo>
                <a:lnTo>
                  <a:pt x="499" y="919"/>
                </a:lnTo>
                <a:lnTo>
                  <a:pt x="498" y="919"/>
                </a:lnTo>
                <a:lnTo>
                  <a:pt x="498" y="919"/>
                </a:lnTo>
                <a:lnTo>
                  <a:pt x="497" y="919"/>
                </a:lnTo>
                <a:lnTo>
                  <a:pt x="496" y="919"/>
                </a:lnTo>
                <a:lnTo>
                  <a:pt x="495" y="919"/>
                </a:lnTo>
                <a:lnTo>
                  <a:pt x="494" y="919"/>
                </a:lnTo>
                <a:lnTo>
                  <a:pt x="494" y="920"/>
                </a:lnTo>
                <a:lnTo>
                  <a:pt x="493" y="921"/>
                </a:lnTo>
                <a:lnTo>
                  <a:pt x="493" y="921"/>
                </a:lnTo>
                <a:lnTo>
                  <a:pt x="493" y="922"/>
                </a:lnTo>
                <a:lnTo>
                  <a:pt x="492" y="922"/>
                </a:lnTo>
                <a:lnTo>
                  <a:pt x="492" y="922"/>
                </a:lnTo>
                <a:lnTo>
                  <a:pt x="491" y="922"/>
                </a:lnTo>
                <a:lnTo>
                  <a:pt x="491" y="921"/>
                </a:lnTo>
                <a:lnTo>
                  <a:pt x="491" y="921"/>
                </a:lnTo>
                <a:lnTo>
                  <a:pt x="492" y="920"/>
                </a:lnTo>
                <a:lnTo>
                  <a:pt x="491" y="920"/>
                </a:lnTo>
                <a:lnTo>
                  <a:pt x="490" y="920"/>
                </a:lnTo>
                <a:lnTo>
                  <a:pt x="489" y="919"/>
                </a:lnTo>
                <a:lnTo>
                  <a:pt x="488" y="919"/>
                </a:lnTo>
                <a:lnTo>
                  <a:pt x="487" y="919"/>
                </a:lnTo>
                <a:lnTo>
                  <a:pt x="486" y="919"/>
                </a:lnTo>
                <a:lnTo>
                  <a:pt x="486" y="919"/>
                </a:lnTo>
                <a:lnTo>
                  <a:pt x="486" y="918"/>
                </a:lnTo>
                <a:lnTo>
                  <a:pt x="485" y="918"/>
                </a:lnTo>
                <a:lnTo>
                  <a:pt x="484" y="918"/>
                </a:lnTo>
                <a:lnTo>
                  <a:pt x="483" y="918"/>
                </a:lnTo>
                <a:lnTo>
                  <a:pt x="482" y="918"/>
                </a:lnTo>
                <a:lnTo>
                  <a:pt x="482" y="917"/>
                </a:lnTo>
                <a:lnTo>
                  <a:pt x="481" y="917"/>
                </a:lnTo>
                <a:lnTo>
                  <a:pt x="481" y="916"/>
                </a:lnTo>
                <a:lnTo>
                  <a:pt x="481" y="916"/>
                </a:lnTo>
                <a:lnTo>
                  <a:pt x="480" y="916"/>
                </a:lnTo>
                <a:lnTo>
                  <a:pt x="479" y="916"/>
                </a:lnTo>
                <a:lnTo>
                  <a:pt x="478" y="916"/>
                </a:lnTo>
                <a:lnTo>
                  <a:pt x="477" y="916"/>
                </a:lnTo>
                <a:lnTo>
                  <a:pt x="476" y="915"/>
                </a:lnTo>
                <a:lnTo>
                  <a:pt x="475" y="914"/>
                </a:lnTo>
                <a:lnTo>
                  <a:pt x="475" y="914"/>
                </a:lnTo>
                <a:lnTo>
                  <a:pt x="474" y="914"/>
                </a:lnTo>
                <a:lnTo>
                  <a:pt x="473" y="914"/>
                </a:lnTo>
                <a:lnTo>
                  <a:pt x="473" y="913"/>
                </a:lnTo>
                <a:lnTo>
                  <a:pt x="473" y="912"/>
                </a:lnTo>
                <a:lnTo>
                  <a:pt x="473" y="911"/>
                </a:lnTo>
                <a:lnTo>
                  <a:pt x="473" y="910"/>
                </a:lnTo>
                <a:lnTo>
                  <a:pt x="472" y="910"/>
                </a:lnTo>
                <a:lnTo>
                  <a:pt x="471" y="910"/>
                </a:lnTo>
                <a:lnTo>
                  <a:pt x="470" y="908"/>
                </a:lnTo>
                <a:lnTo>
                  <a:pt x="469" y="906"/>
                </a:lnTo>
                <a:lnTo>
                  <a:pt x="464" y="905"/>
                </a:lnTo>
                <a:lnTo>
                  <a:pt x="455" y="902"/>
                </a:lnTo>
                <a:lnTo>
                  <a:pt x="448" y="901"/>
                </a:lnTo>
                <a:lnTo>
                  <a:pt x="441" y="909"/>
                </a:lnTo>
                <a:lnTo>
                  <a:pt x="429" y="910"/>
                </a:lnTo>
                <a:lnTo>
                  <a:pt x="432" y="916"/>
                </a:lnTo>
                <a:lnTo>
                  <a:pt x="434" y="921"/>
                </a:lnTo>
                <a:lnTo>
                  <a:pt x="433" y="925"/>
                </a:lnTo>
                <a:lnTo>
                  <a:pt x="435" y="932"/>
                </a:lnTo>
                <a:lnTo>
                  <a:pt x="438" y="933"/>
                </a:lnTo>
                <a:lnTo>
                  <a:pt x="441" y="946"/>
                </a:lnTo>
                <a:lnTo>
                  <a:pt x="431" y="951"/>
                </a:lnTo>
                <a:lnTo>
                  <a:pt x="423" y="959"/>
                </a:lnTo>
                <a:lnTo>
                  <a:pt x="424" y="961"/>
                </a:lnTo>
                <a:lnTo>
                  <a:pt x="416" y="960"/>
                </a:lnTo>
                <a:lnTo>
                  <a:pt x="413" y="963"/>
                </a:lnTo>
                <a:lnTo>
                  <a:pt x="414" y="966"/>
                </a:lnTo>
                <a:lnTo>
                  <a:pt x="408" y="965"/>
                </a:lnTo>
                <a:lnTo>
                  <a:pt x="404" y="965"/>
                </a:lnTo>
                <a:lnTo>
                  <a:pt x="395" y="972"/>
                </a:lnTo>
                <a:lnTo>
                  <a:pt x="390" y="979"/>
                </a:lnTo>
                <a:lnTo>
                  <a:pt x="391" y="983"/>
                </a:lnTo>
                <a:lnTo>
                  <a:pt x="380" y="987"/>
                </a:lnTo>
                <a:lnTo>
                  <a:pt x="376" y="979"/>
                </a:lnTo>
                <a:lnTo>
                  <a:pt x="363" y="977"/>
                </a:lnTo>
                <a:lnTo>
                  <a:pt x="361" y="981"/>
                </a:lnTo>
                <a:lnTo>
                  <a:pt x="360" y="986"/>
                </a:lnTo>
                <a:lnTo>
                  <a:pt x="358" y="990"/>
                </a:lnTo>
                <a:lnTo>
                  <a:pt x="357" y="993"/>
                </a:lnTo>
                <a:lnTo>
                  <a:pt x="356" y="994"/>
                </a:lnTo>
                <a:lnTo>
                  <a:pt x="355" y="999"/>
                </a:lnTo>
                <a:lnTo>
                  <a:pt x="355" y="1000"/>
                </a:lnTo>
                <a:lnTo>
                  <a:pt x="354" y="1002"/>
                </a:lnTo>
                <a:lnTo>
                  <a:pt x="353" y="1010"/>
                </a:lnTo>
                <a:lnTo>
                  <a:pt x="359" y="1084"/>
                </a:lnTo>
                <a:lnTo>
                  <a:pt x="353" y="1087"/>
                </a:lnTo>
                <a:lnTo>
                  <a:pt x="352" y="1096"/>
                </a:lnTo>
                <a:lnTo>
                  <a:pt x="347" y="1101"/>
                </a:lnTo>
                <a:lnTo>
                  <a:pt x="347" y="1104"/>
                </a:lnTo>
                <a:lnTo>
                  <a:pt x="343" y="1105"/>
                </a:lnTo>
                <a:lnTo>
                  <a:pt x="340" y="1111"/>
                </a:lnTo>
                <a:lnTo>
                  <a:pt x="340" y="1119"/>
                </a:lnTo>
                <a:lnTo>
                  <a:pt x="344" y="1128"/>
                </a:lnTo>
                <a:lnTo>
                  <a:pt x="344" y="1140"/>
                </a:lnTo>
                <a:lnTo>
                  <a:pt x="347" y="1145"/>
                </a:lnTo>
                <a:lnTo>
                  <a:pt x="346" y="1154"/>
                </a:lnTo>
                <a:lnTo>
                  <a:pt x="333" y="1167"/>
                </a:lnTo>
                <a:lnTo>
                  <a:pt x="325" y="1177"/>
                </a:lnTo>
                <a:lnTo>
                  <a:pt x="322" y="1187"/>
                </a:lnTo>
                <a:lnTo>
                  <a:pt x="319" y="1194"/>
                </a:lnTo>
                <a:lnTo>
                  <a:pt x="313" y="1201"/>
                </a:lnTo>
                <a:lnTo>
                  <a:pt x="310" y="1207"/>
                </a:lnTo>
                <a:lnTo>
                  <a:pt x="307" y="1209"/>
                </a:lnTo>
                <a:lnTo>
                  <a:pt x="300" y="1211"/>
                </a:lnTo>
                <a:lnTo>
                  <a:pt x="294" y="1214"/>
                </a:lnTo>
                <a:lnTo>
                  <a:pt x="294" y="1219"/>
                </a:lnTo>
                <a:lnTo>
                  <a:pt x="291" y="1225"/>
                </a:lnTo>
                <a:lnTo>
                  <a:pt x="291" y="1230"/>
                </a:lnTo>
                <a:lnTo>
                  <a:pt x="286" y="1232"/>
                </a:lnTo>
                <a:lnTo>
                  <a:pt x="285" y="1237"/>
                </a:lnTo>
                <a:lnTo>
                  <a:pt x="283" y="1240"/>
                </a:lnTo>
                <a:lnTo>
                  <a:pt x="282" y="1248"/>
                </a:lnTo>
                <a:lnTo>
                  <a:pt x="280" y="1250"/>
                </a:lnTo>
                <a:lnTo>
                  <a:pt x="269" y="1274"/>
                </a:lnTo>
                <a:lnTo>
                  <a:pt x="267" y="1276"/>
                </a:lnTo>
                <a:lnTo>
                  <a:pt x="264" y="1278"/>
                </a:lnTo>
                <a:lnTo>
                  <a:pt x="263" y="1281"/>
                </a:lnTo>
                <a:lnTo>
                  <a:pt x="267" y="1284"/>
                </a:lnTo>
                <a:lnTo>
                  <a:pt x="268" y="1286"/>
                </a:lnTo>
                <a:lnTo>
                  <a:pt x="266" y="1291"/>
                </a:lnTo>
                <a:lnTo>
                  <a:pt x="267" y="1296"/>
                </a:lnTo>
                <a:lnTo>
                  <a:pt x="266" y="1303"/>
                </a:lnTo>
                <a:lnTo>
                  <a:pt x="269" y="1309"/>
                </a:lnTo>
                <a:lnTo>
                  <a:pt x="267" y="1322"/>
                </a:lnTo>
                <a:lnTo>
                  <a:pt x="266" y="1329"/>
                </a:lnTo>
                <a:lnTo>
                  <a:pt x="273" y="1338"/>
                </a:lnTo>
                <a:lnTo>
                  <a:pt x="265" y="1345"/>
                </a:lnTo>
                <a:lnTo>
                  <a:pt x="252" y="1349"/>
                </a:lnTo>
                <a:lnTo>
                  <a:pt x="246" y="1357"/>
                </a:lnTo>
                <a:lnTo>
                  <a:pt x="245" y="1373"/>
                </a:lnTo>
                <a:lnTo>
                  <a:pt x="239" y="1375"/>
                </a:lnTo>
                <a:lnTo>
                  <a:pt x="236" y="1378"/>
                </a:lnTo>
                <a:lnTo>
                  <a:pt x="237" y="1386"/>
                </a:lnTo>
                <a:lnTo>
                  <a:pt x="233" y="1395"/>
                </a:lnTo>
                <a:lnTo>
                  <a:pt x="225" y="1397"/>
                </a:lnTo>
                <a:lnTo>
                  <a:pt x="220" y="1406"/>
                </a:lnTo>
                <a:lnTo>
                  <a:pt x="217" y="1406"/>
                </a:lnTo>
                <a:lnTo>
                  <a:pt x="213" y="1414"/>
                </a:lnTo>
                <a:lnTo>
                  <a:pt x="200" y="1393"/>
                </a:lnTo>
                <a:lnTo>
                  <a:pt x="197" y="1388"/>
                </a:lnTo>
                <a:lnTo>
                  <a:pt x="192" y="1381"/>
                </a:lnTo>
                <a:lnTo>
                  <a:pt x="189" y="1377"/>
                </a:lnTo>
                <a:lnTo>
                  <a:pt x="186" y="1375"/>
                </a:lnTo>
                <a:lnTo>
                  <a:pt x="184" y="1371"/>
                </a:lnTo>
                <a:lnTo>
                  <a:pt x="182" y="1370"/>
                </a:lnTo>
                <a:lnTo>
                  <a:pt x="180" y="1369"/>
                </a:lnTo>
                <a:lnTo>
                  <a:pt x="179" y="1366"/>
                </a:lnTo>
                <a:lnTo>
                  <a:pt x="177" y="1364"/>
                </a:lnTo>
                <a:lnTo>
                  <a:pt x="174" y="1360"/>
                </a:lnTo>
                <a:lnTo>
                  <a:pt x="171" y="1356"/>
                </a:lnTo>
                <a:lnTo>
                  <a:pt x="169" y="1353"/>
                </a:lnTo>
                <a:lnTo>
                  <a:pt x="168" y="1343"/>
                </a:lnTo>
                <a:lnTo>
                  <a:pt x="167" y="1341"/>
                </a:lnTo>
                <a:lnTo>
                  <a:pt x="167" y="1338"/>
                </a:lnTo>
                <a:lnTo>
                  <a:pt x="166" y="1333"/>
                </a:lnTo>
                <a:lnTo>
                  <a:pt x="166" y="1331"/>
                </a:lnTo>
                <a:lnTo>
                  <a:pt x="166" y="1325"/>
                </a:lnTo>
                <a:lnTo>
                  <a:pt x="167" y="1322"/>
                </a:lnTo>
                <a:lnTo>
                  <a:pt x="167" y="1320"/>
                </a:lnTo>
                <a:lnTo>
                  <a:pt x="168" y="1318"/>
                </a:lnTo>
                <a:lnTo>
                  <a:pt x="168" y="1316"/>
                </a:lnTo>
                <a:lnTo>
                  <a:pt x="168" y="1313"/>
                </a:lnTo>
                <a:lnTo>
                  <a:pt x="168" y="1311"/>
                </a:lnTo>
                <a:lnTo>
                  <a:pt x="168" y="1310"/>
                </a:lnTo>
                <a:lnTo>
                  <a:pt x="167" y="1309"/>
                </a:lnTo>
                <a:lnTo>
                  <a:pt x="167" y="1304"/>
                </a:lnTo>
                <a:lnTo>
                  <a:pt x="167" y="1303"/>
                </a:lnTo>
                <a:lnTo>
                  <a:pt x="168" y="1299"/>
                </a:lnTo>
                <a:lnTo>
                  <a:pt x="169" y="1289"/>
                </a:lnTo>
                <a:lnTo>
                  <a:pt x="169" y="1284"/>
                </a:lnTo>
                <a:lnTo>
                  <a:pt x="168" y="1277"/>
                </a:lnTo>
                <a:lnTo>
                  <a:pt x="166" y="1273"/>
                </a:lnTo>
                <a:lnTo>
                  <a:pt x="163" y="1261"/>
                </a:lnTo>
                <a:lnTo>
                  <a:pt x="162" y="1258"/>
                </a:lnTo>
                <a:lnTo>
                  <a:pt x="160" y="1253"/>
                </a:lnTo>
                <a:lnTo>
                  <a:pt x="157" y="1250"/>
                </a:lnTo>
                <a:lnTo>
                  <a:pt x="155" y="1248"/>
                </a:lnTo>
                <a:lnTo>
                  <a:pt x="146" y="1242"/>
                </a:lnTo>
                <a:lnTo>
                  <a:pt x="146" y="1240"/>
                </a:lnTo>
                <a:lnTo>
                  <a:pt x="142" y="1237"/>
                </a:lnTo>
                <a:lnTo>
                  <a:pt x="136" y="1233"/>
                </a:lnTo>
                <a:lnTo>
                  <a:pt x="134" y="1231"/>
                </a:lnTo>
                <a:lnTo>
                  <a:pt x="133" y="1227"/>
                </a:lnTo>
                <a:lnTo>
                  <a:pt x="132" y="1224"/>
                </a:lnTo>
                <a:lnTo>
                  <a:pt x="129" y="1220"/>
                </a:lnTo>
                <a:lnTo>
                  <a:pt x="124" y="1213"/>
                </a:lnTo>
                <a:lnTo>
                  <a:pt x="122" y="1209"/>
                </a:lnTo>
                <a:lnTo>
                  <a:pt x="120" y="1206"/>
                </a:lnTo>
                <a:lnTo>
                  <a:pt x="116" y="1202"/>
                </a:lnTo>
                <a:lnTo>
                  <a:pt x="112" y="1198"/>
                </a:lnTo>
                <a:lnTo>
                  <a:pt x="106" y="1196"/>
                </a:lnTo>
                <a:lnTo>
                  <a:pt x="102" y="1194"/>
                </a:lnTo>
                <a:lnTo>
                  <a:pt x="100" y="1193"/>
                </a:lnTo>
                <a:lnTo>
                  <a:pt x="93" y="1190"/>
                </a:lnTo>
                <a:lnTo>
                  <a:pt x="90" y="1190"/>
                </a:lnTo>
                <a:lnTo>
                  <a:pt x="87" y="1190"/>
                </a:lnTo>
                <a:lnTo>
                  <a:pt x="84" y="1191"/>
                </a:lnTo>
                <a:lnTo>
                  <a:pt x="83" y="1191"/>
                </a:lnTo>
                <a:lnTo>
                  <a:pt x="82" y="1192"/>
                </a:lnTo>
                <a:lnTo>
                  <a:pt x="80" y="1193"/>
                </a:lnTo>
                <a:lnTo>
                  <a:pt x="78" y="1195"/>
                </a:lnTo>
                <a:lnTo>
                  <a:pt x="78" y="1198"/>
                </a:lnTo>
                <a:lnTo>
                  <a:pt x="78" y="1199"/>
                </a:lnTo>
                <a:lnTo>
                  <a:pt x="76" y="1203"/>
                </a:lnTo>
                <a:lnTo>
                  <a:pt x="75" y="1205"/>
                </a:lnTo>
                <a:lnTo>
                  <a:pt x="74" y="1209"/>
                </a:lnTo>
                <a:lnTo>
                  <a:pt x="73" y="1211"/>
                </a:lnTo>
                <a:lnTo>
                  <a:pt x="73" y="1214"/>
                </a:lnTo>
                <a:lnTo>
                  <a:pt x="69" y="1221"/>
                </a:lnTo>
                <a:lnTo>
                  <a:pt x="68" y="1226"/>
                </a:lnTo>
                <a:lnTo>
                  <a:pt x="66" y="1229"/>
                </a:lnTo>
                <a:lnTo>
                  <a:pt x="62" y="1231"/>
                </a:lnTo>
                <a:lnTo>
                  <a:pt x="61" y="1232"/>
                </a:lnTo>
                <a:lnTo>
                  <a:pt x="58" y="1231"/>
                </a:lnTo>
                <a:lnTo>
                  <a:pt x="56" y="1227"/>
                </a:lnTo>
                <a:lnTo>
                  <a:pt x="55" y="1226"/>
                </a:lnTo>
                <a:lnTo>
                  <a:pt x="52" y="1226"/>
                </a:lnTo>
                <a:lnTo>
                  <a:pt x="49" y="1220"/>
                </a:lnTo>
                <a:lnTo>
                  <a:pt x="48" y="1219"/>
                </a:lnTo>
                <a:lnTo>
                  <a:pt x="46" y="1217"/>
                </a:lnTo>
                <a:lnTo>
                  <a:pt x="45" y="1215"/>
                </a:lnTo>
                <a:lnTo>
                  <a:pt x="40" y="1210"/>
                </a:lnTo>
                <a:lnTo>
                  <a:pt x="39" y="1207"/>
                </a:lnTo>
                <a:lnTo>
                  <a:pt x="37" y="1205"/>
                </a:lnTo>
                <a:lnTo>
                  <a:pt x="34" y="1202"/>
                </a:lnTo>
                <a:lnTo>
                  <a:pt x="32" y="1198"/>
                </a:lnTo>
                <a:lnTo>
                  <a:pt x="28" y="1193"/>
                </a:lnTo>
                <a:lnTo>
                  <a:pt x="27" y="1189"/>
                </a:lnTo>
                <a:lnTo>
                  <a:pt x="25" y="1187"/>
                </a:lnTo>
                <a:lnTo>
                  <a:pt x="23" y="1183"/>
                </a:lnTo>
                <a:lnTo>
                  <a:pt x="21" y="1177"/>
                </a:lnTo>
                <a:lnTo>
                  <a:pt x="17" y="1172"/>
                </a:lnTo>
                <a:lnTo>
                  <a:pt x="12" y="1167"/>
                </a:lnTo>
                <a:lnTo>
                  <a:pt x="11" y="1164"/>
                </a:lnTo>
                <a:lnTo>
                  <a:pt x="10" y="1163"/>
                </a:lnTo>
                <a:lnTo>
                  <a:pt x="9" y="1159"/>
                </a:lnTo>
                <a:lnTo>
                  <a:pt x="7" y="1157"/>
                </a:lnTo>
                <a:lnTo>
                  <a:pt x="6" y="1156"/>
                </a:lnTo>
                <a:lnTo>
                  <a:pt x="6" y="1154"/>
                </a:lnTo>
                <a:lnTo>
                  <a:pt x="5" y="1152"/>
                </a:lnTo>
                <a:lnTo>
                  <a:pt x="4" y="1148"/>
                </a:lnTo>
                <a:lnTo>
                  <a:pt x="2" y="1148"/>
                </a:lnTo>
                <a:lnTo>
                  <a:pt x="0" y="1146"/>
                </a:lnTo>
                <a:lnTo>
                  <a:pt x="0" y="1144"/>
                </a:lnTo>
                <a:lnTo>
                  <a:pt x="1" y="1143"/>
                </a:lnTo>
                <a:lnTo>
                  <a:pt x="3" y="1142"/>
                </a:lnTo>
                <a:lnTo>
                  <a:pt x="4" y="1143"/>
                </a:lnTo>
                <a:lnTo>
                  <a:pt x="6" y="1143"/>
                </a:lnTo>
                <a:lnTo>
                  <a:pt x="6" y="1141"/>
                </a:lnTo>
                <a:lnTo>
                  <a:pt x="5" y="1140"/>
                </a:lnTo>
                <a:lnTo>
                  <a:pt x="3" y="1140"/>
                </a:lnTo>
                <a:lnTo>
                  <a:pt x="2" y="1139"/>
                </a:lnTo>
                <a:lnTo>
                  <a:pt x="2" y="1137"/>
                </a:lnTo>
                <a:lnTo>
                  <a:pt x="4" y="1136"/>
                </a:lnTo>
                <a:lnTo>
                  <a:pt x="5" y="1135"/>
                </a:lnTo>
                <a:lnTo>
                  <a:pt x="6" y="1133"/>
                </a:lnTo>
                <a:lnTo>
                  <a:pt x="7" y="1132"/>
                </a:lnTo>
                <a:lnTo>
                  <a:pt x="9" y="1128"/>
                </a:lnTo>
                <a:lnTo>
                  <a:pt x="12" y="1126"/>
                </a:lnTo>
                <a:lnTo>
                  <a:pt x="14" y="1123"/>
                </a:lnTo>
                <a:lnTo>
                  <a:pt x="16" y="1120"/>
                </a:lnTo>
                <a:lnTo>
                  <a:pt x="17" y="1120"/>
                </a:lnTo>
                <a:lnTo>
                  <a:pt x="20" y="1117"/>
                </a:lnTo>
                <a:lnTo>
                  <a:pt x="23" y="1114"/>
                </a:lnTo>
                <a:lnTo>
                  <a:pt x="27" y="1111"/>
                </a:lnTo>
                <a:lnTo>
                  <a:pt x="31" y="1108"/>
                </a:lnTo>
                <a:lnTo>
                  <a:pt x="34" y="1105"/>
                </a:lnTo>
                <a:lnTo>
                  <a:pt x="36" y="1102"/>
                </a:lnTo>
                <a:lnTo>
                  <a:pt x="39" y="1100"/>
                </a:lnTo>
                <a:lnTo>
                  <a:pt x="42" y="1097"/>
                </a:lnTo>
                <a:lnTo>
                  <a:pt x="45" y="1094"/>
                </a:lnTo>
                <a:lnTo>
                  <a:pt x="47" y="1093"/>
                </a:lnTo>
                <a:lnTo>
                  <a:pt x="51" y="1089"/>
                </a:lnTo>
                <a:lnTo>
                  <a:pt x="54" y="1087"/>
                </a:lnTo>
                <a:lnTo>
                  <a:pt x="57" y="1084"/>
                </a:lnTo>
                <a:lnTo>
                  <a:pt x="61" y="1081"/>
                </a:lnTo>
                <a:lnTo>
                  <a:pt x="64" y="1077"/>
                </a:lnTo>
                <a:lnTo>
                  <a:pt x="67" y="1075"/>
                </a:lnTo>
                <a:lnTo>
                  <a:pt x="68" y="1073"/>
                </a:lnTo>
                <a:lnTo>
                  <a:pt x="72" y="1069"/>
                </a:lnTo>
                <a:lnTo>
                  <a:pt x="73" y="1065"/>
                </a:lnTo>
                <a:lnTo>
                  <a:pt x="78" y="1061"/>
                </a:lnTo>
                <a:lnTo>
                  <a:pt x="81" y="1057"/>
                </a:lnTo>
                <a:lnTo>
                  <a:pt x="82" y="1054"/>
                </a:lnTo>
                <a:lnTo>
                  <a:pt x="84" y="1052"/>
                </a:lnTo>
                <a:lnTo>
                  <a:pt x="87" y="1046"/>
                </a:lnTo>
                <a:lnTo>
                  <a:pt x="89" y="1042"/>
                </a:lnTo>
                <a:lnTo>
                  <a:pt x="91" y="1037"/>
                </a:lnTo>
                <a:lnTo>
                  <a:pt x="93" y="1034"/>
                </a:lnTo>
                <a:lnTo>
                  <a:pt x="94" y="1032"/>
                </a:lnTo>
                <a:lnTo>
                  <a:pt x="95" y="1028"/>
                </a:lnTo>
                <a:lnTo>
                  <a:pt x="98" y="1024"/>
                </a:lnTo>
                <a:lnTo>
                  <a:pt x="100" y="1020"/>
                </a:lnTo>
                <a:lnTo>
                  <a:pt x="101" y="1018"/>
                </a:lnTo>
                <a:lnTo>
                  <a:pt x="102" y="1015"/>
                </a:lnTo>
                <a:lnTo>
                  <a:pt x="107" y="1009"/>
                </a:lnTo>
                <a:lnTo>
                  <a:pt x="109" y="1008"/>
                </a:lnTo>
                <a:lnTo>
                  <a:pt x="111" y="1006"/>
                </a:lnTo>
                <a:lnTo>
                  <a:pt x="113" y="1003"/>
                </a:lnTo>
                <a:lnTo>
                  <a:pt x="115" y="999"/>
                </a:lnTo>
                <a:lnTo>
                  <a:pt x="117" y="995"/>
                </a:lnTo>
                <a:lnTo>
                  <a:pt x="118" y="993"/>
                </a:lnTo>
                <a:lnTo>
                  <a:pt x="119" y="990"/>
                </a:lnTo>
                <a:lnTo>
                  <a:pt x="122" y="987"/>
                </a:lnTo>
                <a:lnTo>
                  <a:pt x="123" y="985"/>
                </a:lnTo>
                <a:lnTo>
                  <a:pt x="126" y="983"/>
                </a:lnTo>
                <a:lnTo>
                  <a:pt x="129" y="981"/>
                </a:lnTo>
                <a:lnTo>
                  <a:pt x="131" y="978"/>
                </a:lnTo>
                <a:lnTo>
                  <a:pt x="134" y="976"/>
                </a:lnTo>
                <a:lnTo>
                  <a:pt x="137" y="975"/>
                </a:lnTo>
                <a:lnTo>
                  <a:pt x="140" y="973"/>
                </a:lnTo>
                <a:lnTo>
                  <a:pt x="145" y="971"/>
                </a:lnTo>
                <a:lnTo>
                  <a:pt x="147" y="971"/>
                </a:lnTo>
                <a:lnTo>
                  <a:pt x="151" y="970"/>
                </a:lnTo>
                <a:lnTo>
                  <a:pt x="152" y="969"/>
                </a:lnTo>
                <a:lnTo>
                  <a:pt x="155" y="967"/>
                </a:lnTo>
                <a:lnTo>
                  <a:pt x="160" y="962"/>
                </a:lnTo>
                <a:lnTo>
                  <a:pt x="163" y="960"/>
                </a:lnTo>
                <a:lnTo>
                  <a:pt x="167" y="956"/>
                </a:lnTo>
                <a:lnTo>
                  <a:pt x="173" y="952"/>
                </a:lnTo>
                <a:lnTo>
                  <a:pt x="174" y="949"/>
                </a:lnTo>
                <a:lnTo>
                  <a:pt x="176" y="945"/>
                </a:lnTo>
                <a:lnTo>
                  <a:pt x="179" y="939"/>
                </a:lnTo>
                <a:lnTo>
                  <a:pt x="179" y="938"/>
                </a:lnTo>
                <a:lnTo>
                  <a:pt x="177" y="933"/>
                </a:lnTo>
                <a:lnTo>
                  <a:pt x="176" y="930"/>
                </a:lnTo>
                <a:lnTo>
                  <a:pt x="174" y="927"/>
                </a:lnTo>
                <a:lnTo>
                  <a:pt x="172" y="920"/>
                </a:lnTo>
                <a:lnTo>
                  <a:pt x="172" y="916"/>
                </a:lnTo>
                <a:lnTo>
                  <a:pt x="172" y="915"/>
                </a:lnTo>
                <a:lnTo>
                  <a:pt x="173" y="912"/>
                </a:lnTo>
                <a:lnTo>
                  <a:pt x="173" y="910"/>
                </a:lnTo>
                <a:lnTo>
                  <a:pt x="173" y="907"/>
                </a:lnTo>
                <a:lnTo>
                  <a:pt x="176" y="903"/>
                </a:lnTo>
                <a:lnTo>
                  <a:pt x="176" y="902"/>
                </a:lnTo>
                <a:lnTo>
                  <a:pt x="177" y="899"/>
                </a:lnTo>
                <a:lnTo>
                  <a:pt x="179" y="893"/>
                </a:lnTo>
                <a:lnTo>
                  <a:pt x="184" y="888"/>
                </a:lnTo>
                <a:lnTo>
                  <a:pt x="185" y="884"/>
                </a:lnTo>
                <a:lnTo>
                  <a:pt x="187" y="878"/>
                </a:lnTo>
                <a:lnTo>
                  <a:pt x="190" y="871"/>
                </a:lnTo>
                <a:lnTo>
                  <a:pt x="191" y="869"/>
                </a:lnTo>
                <a:lnTo>
                  <a:pt x="192" y="864"/>
                </a:lnTo>
                <a:lnTo>
                  <a:pt x="204" y="839"/>
                </a:lnTo>
                <a:lnTo>
                  <a:pt x="209" y="835"/>
                </a:lnTo>
                <a:lnTo>
                  <a:pt x="211" y="832"/>
                </a:lnTo>
                <a:lnTo>
                  <a:pt x="216" y="823"/>
                </a:lnTo>
                <a:lnTo>
                  <a:pt x="219" y="818"/>
                </a:lnTo>
                <a:lnTo>
                  <a:pt x="220" y="813"/>
                </a:lnTo>
                <a:lnTo>
                  <a:pt x="220" y="809"/>
                </a:lnTo>
                <a:lnTo>
                  <a:pt x="220" y="805"/>
                </a:lnTo>
                <a:lnTo>
                  <a:pt x="220" y="800"/>
                </a:lnTo>
                <a:lnTo>
                  <a:pt x="219" y="794"/>
                </a:lnTo>
                <a:lnTo>
                  <a:pt x="218" y="791"/>
                </a:lnTo>
                <a:lnTo>
                  <a:pt x="218" y="788"/>
                </a:lnTo>
                <a:lnTo>
                  <a:pt x="217" y="783"/>
                </a:lnTo>
                <a:lnTo>
                  <a:pt x="213" y="779"/>
                </a:lnTo>
                <a:lnTo>
                  <a:pt x="212" y="775"/>
                </a:lnTo>
                <a:lnTo>
                  <a:pt x="210" y="771"/>
                </a:lnTo>
                <a:lnTo>
                  <a:pt x="205" y="766"/>
                </a:lnTo>
                <a:lnTo>
                  <a:pt x="202" y="761"/>
                </a:lnTo>
                <a:lnTo>
                  <a:pt x="199" y="760"/>
                </a:lnTo>
                <a:lnTo>
                  <a:pt x="197" y="760"/>
                </a:lnTo>
                <a:lnTo>
                  <a:pt x="192" y="759"/>
                </a:lnTo>
                <a:lnTo>
                  <a:pt x="190" y="758"/>
                </a:lnTo>
                <a:lnTo>
                  <a:pt x="188" y="757"/>
                </a:lnTo>
                <a:lnTo>
                  <a:pt x="182" y="756"/>
                </a:lnTo>
                <a:lnTo>
                  <a:pt x="180" y="755"/>
                </a:lnTo>
                <a:lnTo>
                  <a:pt x="177" y="755"/>
                </a:lnTo>
                <a:lnTo>
                  <a:pt x="174" y="753"/>
                </a:lnTo>
                <a:lnTo>
                  <a:pt x="171" y="751"/>
                </a:lnTo>
                <a:lnTo>
                  <a:pt x="168" y="749"/>
                </a:lnTo>
                <a:lnTo>
                  <a:pt x="163" y="745"/>
                </a:lnTo>
                <a:lnTo>
                  <a:pt x="162" y="743"/>
                </a:lnTo>
                <a:lnTo>
                  <a:pt x="160" y="743"/>
                </a:lnTo>
                <a:lnTo>
                  <a:pt x="157" y="742"/>
                </a:lnTo>
                <a:lnTo>
                  <a:pt x="155" y="741"/>
                </a:lnTo>
                <a:lnTo>
                  <a:pt x="152" y="738"/>
                </a:lnTo>
                <a:lnTo>
                  <a:pt x="150" y="737"/>
                </a:lnTo>
                <a:lnTo>
                  <a:pt x="147" y="736"/>
                </a:lnTo>
                <a:lnTo>
                  <a:pt x="145" y="734"/>
                </a:lnTo>
                <a:lnTo>
                  <a:pt x="144" y="733"/>
                </a:lnTo>
                <a:lnTo>
                  <a:pt x="143" y="731"/>
                </a:lnTo>
                <a:lnTo>
                  <a:pt x="142" y="729"/>
                </a:lnTo>
                <a:lnTo>
                  <a:pt x="141" y="727"/>
                </a:lnTo>
                <a:lnTo>
                  <a:pt x="140" y="725"/>
                </a:lnTo>
                <a:lnTo>
                  <a:pt x="140" y="722"/>
                </a:lnTo>
                <a:lnTo>
                  <a:pt x="139" y="721"/>
                </a:lnTo>
                <a:lnTo>
                  <a:pt x="140" y="717"/>
                </a:lnTo>
                <a:lnTo>
                  <a:pt x="140" y="716"/>
                </a:lnTo>
                <a:lnTo>
                  <a:pt x="140" y="713"/>
                </a:lnTo>
                <a:lnTo>
                  <a:pt x="139" y="711"/>
                </a:lnTo>
                <a:lnTo>
                  <a:pt x="140" y="708"/>
                </a:lnTo>
                <a:lnTo>
                  <a:pt x="140" y="706"/>
                </a:lnTo>
                <a:lnTo>
                  <a:pt x="140" y="704"/>
                </a:lnTo>
                <a:lnTo>
                  <a:pt x="141" y="701"/>
                </a:lnTo>
                <a:lnTo>
                  <a:pt x="142" y="699"/>
                </a:lnTo>
                <a:lnTo>
                  <a:pt x="141" y="694"/>
                </a:lnTo>
                <a:lnTo>
                  <a:pt x="141" y="692"/>
                </a:lnTo>
                <a:lnTo>
                  <a:pt x="140" y="688"/>
                </a:lnTo>
                <a:lnTo>
                  <a:pt x="140" y="684"/>
                </a:lnTo>
                <a:lnTo>
                  <a:pt x="140" y="683"/>
                </a:lnTo>
                <a:lnTo>
                  <a:pt x="141" y="680"/>
                </a:lnTo>
                <a:lnTo>
                  <a:pt x="140" y="677"/>
                </a:lnTo>
                <a:lnTo>
                  <a:pt x="139" y="677"/>
                </a:lnTo>
                <a:lnTo>
                  <a:pt x="138" y="676"/>
                </a:lnTo>
                <a:lnTo>
                  <a:pt x="136" y="672"/>
                </a:lnTo>
                <a:lnTo>
                  <a:pt x="134" y="670"/>
                </a:lnTo>
                <a:lnTo>
                  <a:pt x="132" y="666"/>
                </a:lnTo>
                <a:lnTo>
                  <a:pt x="129" y="663"/>
                </a:lnTo>
                <a:lnTo>
                  <a:pt x="128" y="659"/>
                </a:lnTo>
                <a:lnTo>
                  <a:pt x="127" y="655"/>
                </a:lnTo>
                <a:lnTo>
                  <a:pt x="125" y="654"/>
                </a:lnTo>
                <a:lnTo>
                  <a:pt x="123" y="650"/>
                </a:lnTo>
                <a:lnTo>
                  <a:pt x="123" y="649"/>
                </a:lnTo>
                <a:lnTo>
                  <a:pt x="122" y="647"/>
                </a:lnTo>
                <a:lnTo>
                  <a:pt x="121" y="645"/>
                </a:lnTo>
                <a:lnTo>
                  <a:pt x="120" y="643"/>
                </a:lnTo>
                <a:lnTo>
                  <a:pt x="118" y="639"/>
                </a:lnTo>
                <a:lnTo>
                  <a:pt x="117" y="638"/>
                </a:lnTo>
                <a:lnTo>
                  <a:pt x="116" y="636"/>
                </a:lnTo>
                <a:lnTo>
                  <a:pt x="113" y="633"/>
                </a:lnTo>
                <a:lnTo>
                  <a:pt x="111" y="630"/>
                </a:lnTo>
                <a:lnTo>
                  <a:pt x="108" y="627"/>
                </a:lnTo>
                <a:lnTo>
                  <a:pt x="106" y="625"/>
                </a:lnTo>
                <a:lnTo>
                  <a:pt x="103" y="618"/>
                </a:lnTo>
                <a:lnTo>
                  <a:pt x="102" y="616"/>
                </a:lnTo>
                <a:lnTo>
                  <a:pt x="101" y="614"/>
                </a:lnTo>
                <a:lnTo>
                  <a:pt x="99" y="614"/>
                </a:lnTo>
                <a:lnTo>
                  <a:pt x="96" y="614"/>
                </a:lnTo>
                <a:lnTo>
                  <a:pt x="93" y="614"/>
                </a:lnTo>
                <a:lnTo>
                  <a:pt x="88" y="613"/>
                </a:lnTo>
                <a:lnTo>
                  <a:pt x="85" y="613"/>
                </a:lnTo>
                <a:lnTo>
                  <a:pt x="82" y="611"/>
                </a:lnTo>
                <a:lnTo>
                  <a:pt x="78" y="609"/>
                </a:lnTo>
                <a:lnTo>
                  <a:pt x="77" y="606"/>
                </a:lnTo>
                <a:lnTo>
                  <a:pt x="76" y="605"/>
                </a:lnTo>
                <a:lnTo>
                  <a:pt x="74" y="605"/>
                </a:lnTo>
                <a:lnTo>
                  <a:pt x="73" y="603"/>
                </a:lnTo>
                <a:lnTo>
                  <a:pt x="71" y="600"/>
                </a:lnTo>
                <a:lnTo>
                  <a:pt x="68" y="598"/>
                </a:lnTo>
                <a:lnTo>
                  <a:pt x="67" y="595"/>
                </a:lnTo>
                <a:lnTo>
                  <a:pt x="65" y="593"/>
                </a:lnTo>
                <a:lnTo>
                  <a:pt x="62" y="590"/>
                </a:lnTo>
                <a:lnTo>
                  <a:pt x="60" y="586"/>
                </a:lnTo>
                <a:lnTo>
                  <a:pt x="59" y="584"/>
                </a:lnTo>
                <a:lnTo>
                  <a:pt x="56" y="581"/>
                </a:lnTo>
                <a:lnTo>
                  <a:pt x="55" y="580"/>
                </a:lnTo>
                <a:lnTo>
                  <a:pt x="51" y="576"/>
                </a:lnTo>
                <a:lnTo>
                  <a:pt x="50" y="573"/>
                </a:lnTo>
                <a:lnTo>
                  <a:pt x="46" y="569"/>
                </a:lnTo>
                <a:lnTo>
                  <a:pt x="45" y="566"/>
                </a:lnTo>
                <a:lnTo>
                  <a:pt x="44" y="564"/>
                </a:lnTo>
                <a:lnTo>
                  <a:pt x="41" y="559"/>
                </a:lnTo>
                <a:lnTo>
                  <a:pt x="39" y="555"/>
                </a:lnTo>
                <a:lnTo>
                  <a:pt x="39" y="554"/>
                </a:lnTo>
                <a:lnTo>
                  <a:pt x="38" y="551"/>
                </a:lnTo>
                <a:lnTo>
                  <a:pt x="35" y="547"/>
                </a:lnTo>
                <a:lnTo>
                  <a:pt x="37" y="546"/>
                </a:lnTo>
                <a:lnTo>
                  <a:pt x="39" y="543"/>
                </a:lnTo>
                <a:lnTo>
                  <a:pt x="40" y="539"/>
                </a:lnTo>
                <a:lnTo>
                  <a:pt x="41" y="537"/>
                </a:lnTo>
                <a:lnTo>
                  <a:pt x="42" y="536"/>
                </a:lnTo>
                <a:lnTo>
                  <a:pt x="44" y="533"/>
                </a:lnTo>
                <a:lnTo>
                  <a:pt x="47" y="530"/>
                </a:lnTo>
                <a:lnTo>
                  <a:pt x="50" y="528"/>
                </a:lnTo>
                <a:lnTo>
                  <a:pt x="52" y="528"/>
                </a:lnTo>
                <a:lnTo>
                  <a:pt x="56" y="526"/>
                </a:lnTo>
                <a:lnTo>
                  <a:pt x="59" y="526"/>
                </a:lnTo>
                <a:lnTo>
                  <a:pt x="63" y="525"/>
                </a:lnTo>
                <a:lnTo>
                  <a:pt x="65" y="525"/>
                </a:lnTo>
                <a:lnTo>
                  <a:pt x="68" y="525"/>
                </a:lnTo>
                <a:lnTo>
                  <a:pt x="73" y="524"/>
                </a:lnTo>
                <a:lnTo>
                  <a:pt x="80" y="526"/>
                </a:lnTo>
                <a:lnTo>
                  <a:pt x="87" y="526"/>
                </a:lnTo>
                <a:lnTo>
                  <a:pt x="90" y="525"/>
                </a:lnTo>
                <a:lnTo>
                  <a:pt x="93" y="525"/>
                </a:lnTo>
                <a:lnTo>
                  <a:pt x="95" y="524"/>
                </a:lnTo>
                <a:lnTo>
                  <a:pt x="97" y="524"/>
                </a:lnTo>
                <a:lnTo>
                  <a:pt x="101" y="524"/>
                </a:lnTo>
                <a:lnTo>
                  <a:pt x="105" y="522"/>
                </a:lnTo>
                <a:lnTo>
                  <a:pt x="107" y="522"/>
                </a:lnTo>
                <a:lnTo>
                  <a:pt x="112" y="519"/>
                </a:lnTo>
                <a:lnTo>
                  <a:pt x="114" y="517"/>
                </a:lnTo>
                <a:lnTo>
                  <a:pt x="116" y="517"/>
                </a:lnTo>
                <a:lnTo>
                  <a:pt x="119" y="515"/>
                </a:lnTo>
                <a:lnTo>
                  <a:pt x="123" y="513"/>
                </a:lnTo>
                <a:lnTo>
                  <a:pt x="125" y="511"/>
                </a:lnTo>
                <a:lnTo>
                  <a:pt x="127" y="509"/>
                </a:lnTo>
                <a:lnTo>
                  <a:pt x="130" y="506"/>
                </a:lnTo>
                <a:lnTo>
                  <a:pt x="132" y="505"/>
                </a:lnTo>
                <a:lnTo>
                  <a:pt x="134" y="503"/>
                </a:lnTo>
                <a:lnTo>
                  <a:pt x="136" y="502"/>
                </a:lnTo>
                <a:lnTo>
                  <a:pt x="140" y="500"/>
                </a:lnTo>
                <a:lnTo>
                  <a:pt x="140" y="500"/>
                </a:lnTo>
                <a:lnTo>
                  <a:pt x="141" y="499"/>
                </a:lnTo>
                <a:lnTo>
                  <a:pt x="144" y="498"/>
                </a:lnTo>
                <a:lnTo>
                  <a:pt x="146" y="496"/>
                </a:lnTo>
                <a:lnTo>
                  <a:pt x="147" y="494"/>
                </a:lnTo>
                <a:lnTo>
                  <a:pt x="148" y="494"/>
                </a:lnTo>
                <a:lnTo>
                  <a:pt x="151" y="493"/>
                </a:lnTo>
                <a:lnTo>
                  <a:pt x="151" y="492"/>
                </a:lnTo>
                <a:lnTo>
                  <a:pt x="153" y="490"/>
                </a:lnTo>
                <a:lnTo>
                  <a:pt x="155" y="489"/>
                </a:lnTo>
                <a:lnTo>
                  <a:pt x="156" y="489"/>
                </a:lnTo>
                <a:lnTo>
                  <a:pt x="159" y="486"/>
                </a:lnTo>
                <a:lnTo>
                  <a:pt x="161" y="485"/>
                </a:lnTo>
                <a:lnTo>
                  <a:pt x="162" y="482"/>
                </a:lnTo>
                <a:lnTo>
                  <a:pt x="163" y="481"/>
                </a:lnTo>
                <a:lnTo>
                  <a:pt x="163" y="480"/>
                </a:lnTo>
                <a:lnTo>
                  <a:pt x="166" y="478"/>
                </a:lnTo>
                <a:lnTo>
                  <a:pt x="168" y="478"/>
                </a:lnTo>
                <a:lnTo>
                  <a:pt x="170" y="476"/>
                </a:lnTo>
                <a:lnTo>
                  <a:pt x="172" y="474"/>
                </a:lnTo>
                <a:lnTo>
                  <a:pt x="174" y="472"/>
                </a:lnTo>
                <a:lnTo>
                  <a:pt x="179" y="468"/>
                </a:lnTo>
                <a:lnTo>
                  <a:pt x="181" y="467"/>
                </a:lnTo>
                <a:lnTo>
                  <a:pt x="185" y="465"/>
                </a:lnTo>
                <a:lnTo>
                  <a:pt x="188" y="463"/>
                </a:lnTo>
                <a:lnTo>
                  <a:pt x="189" y="462"/>
                </a:lnTo>
                <a:lnTo>
                  <a:pt x="190" y="461"/>
                </a:lnTo>
                <a:lnTo>
                  <a:pt x="193" y="461"/>
                </a:lnTo>
                <a:lnTo>
                  <a:pt x="194" y="460"/>
                </a:lnTo>
                <a:lnTo>
                  <a:pt x="196" y="459"/>
                </a:lnTo>
                <a:lnTo>
                  <a:pt x="199" y="456"/>
                </a:lnTo>
                <a:lnTo>
                  <a:pt x="200" y="455"/>
                </a:lnTo>
                <a:lnTo>
                  <a:pt x="201" y="453"/>
                </a:lnTo>
                <a:lnTo>
                  <a:pt x="202" y="452"/>
                </a:lnTo>
                <a:lnTo>
                  <a:pt x="202" y="451"/>
                </a:lnTo>
                <a:lnTo>
                  <a:pt x="202" y="450"/>
                </a:lnTo>
                <a:lnTo>
                  <a:pt x="201" y="444"/>
                </a:lnTo>
                <a:lnTo>
                  <a:pt x="201" y="442"/>
                </a:lnTo>
                <a:lnTo>
                  <a:pt x="200" y="440"/>
                </a:lnTo>
                <a:lnTo>
                  <a:pt x="199" y="439"/>
                </a:lnTo>
                <a:lnTo>
                  <a:pt x="196" y="434"/>
                </a:lnTo>
                <a:lnTo>
                  <a:pt x="195" y="428"/>
                </a:lnTo>
                <a:lnTo>
                  <a:pt x="194" y="427"/>
                </a:lnTo>
                <a:lnTo>
                  <a:pt x="194" y="425"/>
                </a:lnTo>
                <a:lnTo>
                  <a:pt x="194" y="422"/>
                </a:lnTo>
                <a:lnTo>
                  <a:pt x="196" y="417"/>
                </a:lnTo>
                <a:lnTo>
                  <a:pt x="197" y="414"/>
                </a:lnTo>
                <a:lnTo>
                  <a:pt x="197" y="413"/>
                </a:lnTo>
                <a:lnTo>
                  <a:pt x="198" y="411"/>
                </a:lnTo>
                <a:lnTo>
                  <a:pt x="199" y="410"/>
                </a:lnTo>
                <a:lnTo>
                  <a:pt x="200" y="407"/>
                </a:lnTo>
                <a:lnTo>
                  <a:pt x="200" y="406"/>
                </a:lnTo>
                <a:lnTo>
                  <a:pt x="201" y="404"/>
                </a:lnTo>
                <a:lnTo>
                  <a:pt x="201" y="401"/>
                </a:lnTo>
                <a:lnTo>
                  <a:pt x="201" y="400"/>
                </a:lnTo>
                <a:lnTo>
                  <a:pt x="201" y="389"/>
                </a:lnTo>
                <a:lnTo>
                  <a:pt x="201" y="387"/>
                </a:lnTo>
                <a:lnTo>
                  <a:pt x="201" y="384"/>
                </a:lnTo>
                <a:lnTo>
                  <a:pt x="200" y="380"/>
                </a:lnTo>
                <a:lnTo>
                  <a:pt x="200" y="378"/>
                </a:lnTo>
                <a:lnTo>
                  <a:pt x="200" y="377"/>
                </a:lnTo>
                <a:lnTo>
                  <a:pt x="201" y="373"/>
                </a:lnTo>
                <a:lnTo>
                  <a:pt x="201" y="369"/>
                </a:lnTo>
                <a:lnTo>
                  <a:pt x="201" y="368"/>
                </a:lnTo>
                <a:lnTo>
                  <a:pt x="201" y="365"/>
                </a:lnTo>
                <a:lnTo>
                  <a:pt x="200" y="362"/>
                </a:lnTo>
                <a:lnTo>
                  <a:pt x="199" y="361"/>
                </a:lnTo>
                <a:lnTo>
                  <a:pt x="197" y="358"/>
                </a:lnTo>
                <a:lnTo>
                  <a:pt x="197" y="357"/>
                </a:lnTo>
                <a:lnTo>
                  <a:pt x="197" y="356"/>
                </a:lnTo>
                <a:lnTo>
                  <a:pt x="197" y="355"/>
                </a:lnTo>
                <a:lnTo>
                  <a:pt x="197" y="354"/>
                </a:lnTo>
                <a:lnTo>
                  <a:pt x="199" y="354"/>
                </a:lnTo>
                <a:lnTo>
                  <a:pt x="201" y="354"/>
                </a:lnTo>
                <a:lnTo>
                  <a:pt x="201" y="354"/>
                </a:lnTo>
                <a:lnTo>
                  <a:pt x="202" y="354"/>
                </a:lnTo>
                <a:lnTo>
                  <a:pt x="204" y="353"/>
                </a:lnTo>
                <a:lnTo>
                  <a:pt x="206" y="353"/>
                </a:lnTo>
                <a:lnTo>
                  <a:pt x="208" y="354"/>
                </a:lnTo>
                <a:lnTo>
                  <a:pt x="211" y="354"/>
                </a:lnTo>
                <a:lnTo>
                  <a:pt x="214" y="355"/>
                </a:lnTo>
                <a:lnTo>
                  <a:pt x="216" y="356"/>
                </a:lnTo>
                <a:lnTo>
                  <a:pt x="221" y="356"/>
                </a:lnTo>
                <a:lnTo>
                  <a:pt x="224" y="357"/>
                </a:lnTo>
                <a:lnTo>
                  <a:pt x="225" y="358"/>
                </a:lnTo>
                <a:lnTo>
                  <a:pt x="227" y="358"/>
                </a:lnTo>
                <a:lnTo>
                  <a:pt x="229" y="358"/>
                </a:lnTo>
                <a:lnTo>
                  <a:pt x="230" y="358"/>
                </a:lnTo>
                <a:lnTo>
                  <a:pt x="233" y="358"/>
                </a:lnTo>
                <a:lnTo>
                  <a:pt x="235" y="359"/>
                </a:lnTo>
                <a:lnTo>
                  <a:pt x="236" y="360"/>
                </a:lnTo>
                <a:lnTo>
                  <a:pt x="240" y="361"/>
                </a:lnTo>
                <a:lnTo>
                  <a:pt x="245" y="361"/>
                </a:lnTo>
                <a:lnTo>
                  <a:pt x="249" y="361"/>
                </a:lnTo>
                <a:lnTo>
                  <a:pt x="253" y="361"/>
                </a:lnTo>
                <a:lnTo>
                  <a:pt x="257" y="362"/>
                </a:lnTo>
                <a:lnTo>
                  <a:pt x="259" y="362"/>
                </a:lnTo>
                <a:lnTo>
                  <a:pt x="260" y="361"/>
                </a:lnTo>
                <a:lnTo>
                  <a:pt x="261" y="361"/>
                </a:lnTo>
                <a:lnTo>
                  <a:pt x="264" y="361"/>
                </a:lnTo>
                <a:lnTo>
                  <a:pt x="267" y="360"/>
                </a:lnTo>
                <a:lnTo>
                  <a:pt x="269" y="359"/>
                </a:lnTo>
                <a:lnTo>
                  <a:pt x="273" y="358"/>
                </a:lnTo>
                <a:lnTo>
                  <a:pt x="275" y="357"/>
                </a:lnTo>
                <a:lnTo>
                  <a:pt x="278" y="356"/>
                </a:lnTo>
                <a:lnTo>
                  <a:pt x="280" y="356"/>
                </a:lnTo>
                <a:lnTo>
                  <a:pt x="282" y="356"/>
                </a:lnTo>
                <a:lnTo>
                  <a:pt x="285" y="357"/>
                </a:lnTo>
                <a:lnTo>
                  <a:pt x="289" y="357"/>
                </a:lnTo>
                <a:lnTo>
                  <a:pt x="291" y="356"/>
                </a:lnTo>
                <a:lnTo>
                  <a:pt x="295" y="354"/>
                </a:lnTo>
                <a:lnTo>
                  <a:pt x="297" y="352"/>
                </a:lnTo>
                <a:lnTo>
                  <a:pt x="299" y="350"/>
                </a:lnTo>
                <a:lnTo>
                  <a:pt x="300" y="347"/>
                </a:lnTo>
                <a:lnTo>
                  <a:pt x="300" y="345"/>
                </a:lnTo>
                <a:lnTo>
                  <a:pt x="300" y="342"/>
                </a:lnTo>
                <a:lnTo>
                  <a:pt x="301" y="338"/>
                </a:lnTo>
                <a:lnTo>
                  <a:pt x="304" y="334"/>
                </a:lnTo>
                <a:lnTo>
                  <a:pt x="307" y="330"/>
                </a:lnTo>
                <a:lnTo>
                  <a:pt x="308" y="328"/>
                </a:lnTo>
                <a:lnTo>
                  <a:pt x="309" y="326"/>
                </a:lnTo>
                <a:lnTo>
                  <a:pt x="310" y="323"/>
                </a:lnTo>
                <a:lnTo>
                  <a:pt x="311" y="321"/>
                </a:lnTo>
                <a:lnTo>
                  <a:pt x="313" y="319"/>
                </a:lnTo>
                <a:lnTo>
                  <a:pt x="313" y="317"/>
                </a:lnTo>
                <a:lnTo>
                  <a:pt x="315" y="315"/>
                </a:lnTo>
                <a:lnTo>
                  <a:pt x="317" y="313"/>
                </a:lnTo>
                <a:lnTo>
                  <a:pt x="320" y="310"/>
                </a:lnTo>
                <a:lnTo>
                  <a:pt x="323" y="308"/>
                </a:lnTo>
                <a:lnTo>
                  <a:pt x="325" y="304"/>
                </a:lnTo>
                <a:lnTo>
                  <a:pt x="327" y="302"/>
                </a:lnTo>
                <a:lnTo>
                  <a:pt x="330" y="300"/>
                </a:lnTo>
                <a:lnTo>
                  <a:pt x="332" y="298"/>
                </a:lnTo>
                <a:lnTo>
                  <a:pt x="335" y="295"/>
                </a:lnTo>
                <a:lnTo>
                  <a:pt x="336" y="295"/>
                </a:lnTo>
                <a:lnTo>
                  <a:pt x="341" y="293"/>
                </a:lnTo>
                <a:lnTo>
                  <a:pt x="345" y="290"/>
                </a:lnTo>
                <a:lnTo>
                  <a:pt x="347" y="289"/>
                </a:lnTo>
                <a:lnTo>
                  <a:pt x="349" y="289"/>
                </a:lnTo>
                <a:lnTo>
                  <a:pt x="351" y="288"/>
                </a:lnTo>
                <a:lnTo>
                  <a:pt x="353" y="287"/>
                </a:lnTo>
                <a:lnTo>
                  <a:pt x="356" y="285"/>
                </a:lnTo>
                <a:lnTo>
                  <a:pt x="356" y="284"/>
                </a:lnTo>
                <a:lnTo>
                  <a:pt x="358" y="281"/>
                </a:lnTo>
                <a:lnTo>
                  <a:pt x="359" y="278"/>
                </a:lnTo>
                <a:lnTo>
                  <a:pt x="360" y="275"/>
                </a:lnTo>
                <a:lnTo>
                  <a:pt x="361" y="273"/>
                </a:lnTo>
                <a:lnTo>
                  <a:pt x="361" y="272"/>
                </a:lnTo>
                <a:lnTo>
                  <a:pt x="362" y="269"/>
                </a:lnTo>
                <a:lnTo>
                  <a:pt x="362" y="268"/>
                </a:lnTo>
                <a:lnTo>
                  <a:pt x="362" y="267"/>
                </a:lnTo>
                <a:lnTo>
                  <a:pt x="364" y="263"/>
                </a:lnTo>
                <a:lnTo>
                  <a:pt x="364" y="262"/>
                </a:lnTo>
                <a:lnTo>
                  <a:pt x="368" y="259"/>
                </a:lnTo>
                <a:lnTo>
                  <a:pt x="370" y="256"/>
                </a:lnTo>
                <a:lnTo>
                  <a:pt x="372" y="254"/>
                </a:lnTo>
                <a:lnTo>
                  <a:pt x="374" y="251"/>
                </a:lnTo>
                <a:lnTo>
                  <a:pt x="377" y="249"/>
                </a:lnTo>
                <a:lnTo>
                  <a:pt x="380" y="248"/>
                </a:lnTo>
                <a:lnTo>
                  <a:pt x="384" y="248"/>
                </a:lnTo>
                <a:lnTo>
                  <a:pt x="387" y="246"/>
                </a:lnTo>
                <a:lnTo>
                  <a:pt x="390" y="246"/>
                </a:lnTo>
                <a:lnTo>
                  <a:pt x="393" y="246"/>
                </a:lnTo>
                <a:lnTo>
                  <a:pt x="400" y="247"/>
                </a:lnTo>
                <a:lnTo>
                  <a:pt x="404" y="246"/>
                </a:lnTo>
                <a:lnTo>
                  <a:pt x="405" y="247"/>
                </a:lnTo>
                <a:lnTo>
                  <a:pt x="408" y="247"/>
                </a:lnTo>
                <a:lnTo>
                  <a:pt x="409" y="247"/>
                </a:lnTo>
                <a:lnTo>
                  <a:pt x="411" y="247"/>
                </a:lnTo>
                <a:lnTo>
                  <a:pt x="413" y="246"/>
                </a:lnTo>
                <a:lnTo>
                  <a:pt x="414" y="246"/>
                </a:lnTo>
                <a:lnTo>
                  <a:pt x="416" y="246"/>
                </a:lnTo>
                <a:lnTo>
                  <a:pt x="419" y="246"/>
                </a:lnTo>
                <a:lnTo>
                  <a:pt x="424" y="247"/>
                </a:lnTo>
                <a:lnTo>
                  <a:pt x="425" y="247"/>
                </a:lnTo>
                <a:lnTo>
                  <a:pt x="427" y="248"/>
                </a:lnTo>
                <a:lnTo>
                  <a:pt x="429" y="248"/>
                </a:lnTo>
                <a:lnTo>
                  <a:pt x="432" y="247"/>
                </a:lnTo>
                <a:lnTo>
                  <a:pt x="434" y="246"/>
                </a:lnTo>
                <a:lnTo>
                  <a:pt x="436" y="245"/>
                </a:lnTo>
                <a:lnTo>
                  <a:pt x="438" y="245"/>
                </a:lnTo>
                <a:lnTo>
                  <a:pt x="441" y="243"/>
                </a:lnTo>
                <a:lnTo>
                  <a:pt x="442" y="243"/>
                </a:lnTo>
                <a:lnTo>
                  <a:pt x="443" y="242"/>
                </a:lnTo>
                <a:lnTo>
                  <a:pt x="445" y="241"/>
                </a:lnTo>
                <a:lnTo>
                  <a:pt x="446" y="241"/>
                </a:lnTo>
                <a:lnTo>
                  <a:pt x="447" y="240"/>
                </a:lnTo>
                <a:lnTo>
                  <a:pt x="449" y="240"/>
                </a:lnTo>
                <a:lnTo>
                  <a:pt x="452" y="240"/>
                </a:lnTo>
                <a:lnTo>
                  <a:pt x="453" y="239"/>
                </a:lnTo>
                <a:lnTo>
                  <a:pt x="457" y="237"/>
                </a:lnTo>
                <a:lnTo>
                  <a:pt x="459" y="236"/>
                </a:lnTo>
                <a:lnTo>
                  <a:pt x="462" y="234"/>
                </a:lnTo>
                <a:lnTo>
                  <a:pt x="463" y="234"/>
                </a:lnTo>
                <a:lnTo>
                  <a:pt x="464" y="233"/>
                </a:lnTo>
                <a:lnTo>
                  <a:pt x="466" y="232"/>
                </a:lnTo>
                <a:lnTo>
                  <a:pt x="469" y="231"/>
                </a:lnTo>
                <a:lnTo>
                  <a:pt x="471" y="229"/>
                </a:lnTo>
                <a:lnTo>
                  <a:pt x="474" y="227"/>
                </a:lnTo>
                <a:lnTo>
                  <a:pt x="475" y="226"/>
                </a:lnTo>
                <a:lnTo>
                  <a:pt x="477" y="224"/>
                </a:lnTo>
                <a:lnTo>
                  <a:pt x="478" y="220"/>
                </a:lnTo>
                <a:lnTo>
                  <a:pt x="478" y="219"/>
                </a:lnTo>
                <a:lnTo>
                  <a:pt x="478" y="217"/>
                </a:lnTo>
                <a:lnTo>
                  <a:pt x="478" y="212"/>
                </a:lnTo>
                <a:lnTo>
                  <a:pt x="480" y="207"/>
                </a:lnTo>
                <a:lnTo>
                  <a:pt x="481" y="206"/>
                </a:lnTo>
                <a:lnTo>
                  <a:pt x="483" y="203"/>
                </a:lnTo>
                <a:lnTo>
                  <a:pt x="486" y="201"/>
                </a:lnTo>
                <a:lnTo>
                  <a:pt x="488" y="200"/>
                </a:lnTo>
                <a:lnTo>
                  <a:pt x="490" y="199"/>
                </a:lnTo>
                <a:lnTo>
                  <a:pt x="492" y="198"/>
                </a:lnTo>
                <a:lnTo>
                  <a:pt x="493" y="197"/>
                </a:lnTo>
                <a:lnTo>
                  <a:pt x="494" y="196"/>
                </a:lnTo>
                <a:lnTo>
                  <a:pt x="496" y="196"/>
                </a:lnTo>
                <a:lnTo>
                  <a:pt x="498" y="195"/>
                </a:lnTo>
                <a:lnTo>
                  <a:pt x="501" y="195"/>
                </a:lnTo>
                <a:lnTo>
                  <a:pt x="503" y="194"/>
                </a:lnTo>
                <a:lnTo>
                  <a:pt x="504" y="195"/>
                </a:lnTo>
                <a:lnTo>
                  <a:pt x="508" y="198"/>
                </a:lnTo>
                <a:lnTo>
                  <a:pt x="509" y="200"/>
                </a:lnTo>
                <a:lnTo>
                  <a:pt x="510" y="200"/>
                </a:lnTo>
                <a:lnTo>
                  <a:pt x="514" y="200"/>
                </a:lnTo>
                <a:lnTo>
                  <a:pt x="515" y="197"/>
                </a:lnTo>
                <a:lnTo>
                  <a:pt x="516" y="195"/>
                </a:lnTo>
                <a:lnTo>
                  <a:pt x="517" y="194"/>
                </a:lnTo>
                <a:lnTo>
                  <a:pt x="518" y="192"/>
                </a:lnTo>
                <a:lnTo>
                  <a:pt x="519" y="191"/>
                </a:lnTo>
                <a:lnTo>
                  <a:pt x="520" y="190"/>
                </a:lnTo>
                <a:lnTo>
                  <a:pt x="520" y="186"/>
                </a:lnTo>
                <a:lnTo>
                  <a:pt x="521" y="184"/>
                </a:lnTo>
                <a:lnTo>
                  <a:pt x="521" y="183"/>
                </a:lnTo>
                <a:lnTo>
                  <a:pt x="522" y="181"/>
                </a:lnTo>
                <a:lnTo>
                  <a:pt x="524" y="180"/>
                </a:lnTo>
                <a:lnTo>
                  <a:pt x="525" y="179"/>
                </a:lnTo>
                <a:lnTo>
                  <a:pt x="526" y="177"/>
                </a:lnTo>
                <a:lnTo>
                  <a:pt x="527" y="176"/>
                </a:lnTo>
                <a:lnTo>
                  <a:pt x="528" y="173"/>
                </a:lnTo>
                <a:lnTo>
                  <a:pt x="530" y="171"/>
                </a:lnTo>
                <a:lnTo>
                  <a:pt x="531" y="169"/>
                </a:lnTo>
                <a:lnTo>
                  <a:pt x="531" y="168"/>
                </a:lnTo>
                <a:lnTo>
                  <a:pt x="531" y="166"/>
                </a:lnTo>
                <a:lnTo>
                  <a:pt x="533" y="162"/>
                </a:lnTo>
                <a:lnTo>
                  <a:pt x="534" y="162"/>
                </a:lnTo>
                <a:lnTo>
                  <a:pt x="537" y="160"/>
                </a:lnTo>
                <a:lnTo>
                  <a:pt x="537" y="158"/>
                </a:lnTo>
                <a:lnTo>
                  <a:pt x="539" y="156"/>
                </a:lnTo>
                <a:lnTo>
                  <a:pt x="541" y="153"/>
                </a:lnTo>
                <a:lnTo>
                  <a:pt x="542" y="152"/>
                </a:lnTo>
                <a:lnTo>
                  <a:pt x="542" y="151"/>
                </a:lnTo>
                <a:lnTo>
                  <a:pt x="543" y="149"/>
                </a:lnTo>
                <a:lnTo>
                  <a:pt x="545" y="147"/>
                </a:lnTo>
                <a:lnTo>
                  <a:pt x="546" y="145"/>
                </a:lnTo>
                <a:lnTo>
                  <a:pt x="548" y="145"/>
                </a:lnTo>
                <a:lnTo>
                  <a:pt x="550" y="145"/>
                </a:lnTo>
                <a:lnTo>
                  <a:pt x="556" y="143"/>
                </a:lnTo>
                <a:lnTo>
                  <a:pt x="558" y="144"/>
                </a:lnTo>
                <a:lnTo>
                  <a:pt x="559" y="145"/>
                </a:lnTo>
                <a:lnTo>
                  <a:pt x="562" y="145"/>
                </a:lnTo>
                <a:lnTo>
                  <a:pt x="563" y="145"/>
                </a:lnTo>
                <a:lnTo>
                  <a:pt x="564" y="145"/>
                </a:lnTo>
                <a:lnTo>
                  <a:pt x="567" y="145"/>
                </a:lnTo>
                <a:lnTo>
                  <a:pt x="571" y="145"/>
                </a:lnTo>
                <a:lnTo>
                  <a:pt x="576" y="145"/>
                </a:lnTo>
                <a:lnTo>
                  <a:pt x="578" y="145"/>
                </a:lnTo>
                <a:lnTo>
                  <a:pt x="581" y="146"/>
                </a:lnTo>
                <a:lnTo>
                  <a:pt x="584" y="146"/>
                </a:lnTo>
                <a:lnTo>
                  <a:pt x="588" y="147"/>
                </a:lnTo>
                <a:lnTo>
                  <a:pt x="589" y="146"/>
                </a:lnTo>
                <a:lnTo>
                  <a:pt x="590" y="146"/>
                </a:lnTo>
                <a:lnTo>
                  <a:pt x="593" y="146"/>
                </a:lnTo>
                <a:lnTo>
                  <a:pt x="597" y="146"/>
                </a:lnTo>
                <a:lnTo>
                  <a:pt x="601" y="147"/>
                </a:lnTo>
                <a:lnTo>
                  <a:pt x="606" y="148"/>
                </a:lnTo>
                <a:lnTo>
                  <a:pt x="610" y="150"/>
                </a:lnTo>
                <a:lnTo>
                  <a:pt x="615" y="151"/>
                </a:lnTo>
                <a:lnTo>
                  <a:pt x="618" y="151"/>
                </a:lnTo>
                <a:lnTo>
                  <a:pt x="621" y="153"/>
                </a:lnTo>
                <a:lnTo>
                  <a:pt x="624" y="154"/>
                </a:lnTo>
                <a:lnTo>
                  <a:pt x="626" y="154"/>
                </a:lnTo>
                <a:lnTo>
                  <a:pt x="634" y="156"/>
                </a:lnTo>
                <a:lnTo>
                  <a:pt x="637" y="158"/>
                </a:lnTo>
                <a:lnTo>
                  <a:pt x="639" y="160"/>
                </a:lnTo>
                <a:lnTo>
                  <a:pt x="643" y="162"/>
                </a:lnTo>
                <a:lnTo>
                  <a:pt x="644" y="162"/>
                </a:lnTo>
                <a:lnTo>
                  <a:pt x="647" y="164"/>
                </a:lnTo>
                <a:lnTo>
                  <a:pt x="651" y="168"/>
                </a:lnTo>
                <a:lnTo>
                  <a:pt x="654" y="170"/>
                </a:lnTo>
                <a:lnTo>
                  <a:pt x="656" y="173"/>
                </a:lnTo>
                <a:lnTo>
                  <a:pt x="658" y="175"/>
                </a:lnTo>
                <a:lnTo>
                  <a:pt x="660" y="179"/>
                </a:lnTo>
                <a:lnTo>
                  <a:pt x="662" y="181"/>
                </a:lnTo>
                <a:lnTo>
                  <a:pt x="664" y="184"/>
                </a:lnTo>
                <a:lnTo>
                  <a:pt x="665" y="185"/>
                </a:lnTo>
                <a:lnTo>
                  <a:pt x="667" y="188"/>
                </a:lnTo>
                <a:lnTo>
                  <a:pt x="671" y="190"/>
                </a:lnTo>
                <a:lnTo>
                  <a:pt x="673" y="190"/>
                </a:lnTo>
                <a:lnTo>
                  <a:pt x="676" y="191"/>
                </a:lnTo>
                <a:lnTo>
                  <a:pt x="678" y="192"/>
                </a:lnTo>
                <a:lnTo>
                  <a:pt x="681" y="193"/>
                </a:lnTo>
                <a:lnTo>
                  <a:pt x="682" y="193"/>
                </a:lnTo>
                <a:lnTo>
                  <a:pt x="684" y="194"/>
                </a:lnTo>
                <a:lnTo>
                  <a:pt x="688" y="195"/>
                </a:lnTo>
                <a:lnTo>
                  <a:pt x="692" y="196"/>
                </a:lnTo>
                <a:lnTo>
                  <a:pt x="693" y="197"/>
                </a:lnTo>
                <a:lnTo>
                  <a:pt x="694" y="197"/>
                </a:lnTo>
                <a:lnTo>
                  <a:pt x="698" y="198"/>
                </a:lnTo>
                <a:lnTo>
                  <a:pt x="700" y="199"/>
                </a:lnTo>
                <a:lnTo>
                  <a:pt x="702" y="200"/>
                </a:lnTo>
                <a:lnTo>
                  <a:pt x="704" y="201"/>
                </a:lnTo>
                <a:lnTo>
                  <a:pt x="706" y="201"/>
                </a:lnTo>
                <a:lnTo>
                  <a:pt x="708" y="202"/>
                </a:lnTo>
                <a:lnTo>
                  <a:pt x="711" y="203"/>
                </a:lnTo>
                <a:lnTo>
                  <a:pt x="712" y="204"/>
                </a:lnTo>
                <a:lnTo>
                  <a:pt x="716" y="204"/>
                </a:lnTo>
                <a:lnTo>
                  <a:pt x="717" y="204"/>
                </a:lnTo>
                <a:lnTo>
                  <a:pt x="719" y="203"/>
                </a:lnTo>
                <a:lnTo>
                  <a:pt x="721" y="203"/>
                </a:lnTo>
                <a:lnTo>
                  <a:pt x="725" y="202"/>
                </a:lnTo>
                <a:lnTo>
                  <a:pt x="727" y="202"/>
                </a:lnTo>
                <a:lnTo>
                  <a:pt x="728" y="201"/>
                </a:lnTo>
                <a:lnTo>
                  <a:pt x="730" y="201"/>
                </a:lnTo>
                <a:lnTo>
                  <a:pt x="731" y="201"/>
                </a:lnTo>
                <a:lnTo>
                  <a:pt x="733" y="201"/>
                </a:lnTo>
                <a:lnTo>
                  <a:pt x="733" y="200"/>
                </a:lnTo>
                <a:lnTo>
                  <a:pt x="734" y="198"/>
                </a:lnTo>
                <a:lnTo>
                  <a:pt x="734" y="195"/>
                </a:lnTo>
                <a:lnTo>
                  <a:pt x="734" y="193"/>
                </a:lnTo>
                <a:lnTo>
                  <a:pt x="734" y="190"/>
                </a:lnTo>
                <a:lnTo>
                  <a:pt x="734" y="189"/>
                </a:lnTo>
                <a:lnTo>
                  <a:pt x="736" y="184"/>
                </a:lnTo>
                <a:lnTo>
                  <a:pt x="736" y="183"/>
                </a:lnTo>
                <a:lnTo>
                  <a:pt x="737" y="180"/>
                </a:lnTo>
                <a:lnTo>
                  <a:pt x="737" y="177"/>
                </a:lnTo>
                <a:lnTo>
                  <a:pt x="738" y="173"/>
                </a:lnTo>
                <a:lnTo>
                  <a:pt x="738" y="169"/>
                </a:lnTo>
                <a:lnTo>
                  <a:pt x="739" y="167"/>
                </a:lnTo>
                <a:lnTo>
                  <a:pt x="740" y="164"/>
                </a:lnTo>
                <a:lnTo>
                  <a:pt x="742" y="160"/>
                </a:lnTo>
                <a:lnTo>
                  <a:pt x="743" y="156"/>
                </a:lnTo>
                <a:lnTo>
                  <a:pt x="743" y="154"/>
                </a:lnTo>
                <a:lnTo>
                  <a:pt x="743" y="149"/>
                </a:lnTo>
                <a:lnTo>
                  <a:pt x="744" y="145"/>
                </a:lnTo>
                <a:lnTo>
                  <a:pt x="746" y="141"/>
                </a:lnTo>
                <a:lnTo>
                  <a:pt x="747" y="140"/>
                </a:lnTo>
                <a:lnTo>
                  <a:pt x="749" y="136"/>
                </a:lnTo>
                <a:lnTo>
                  <a:pt x="751" y="132"/>
                </a:lnTo>
                <a:lnTo>
                  <a:pt x="752" y="129"/>
                </a:lnTo>
                <a:lnTo>
                  <a:pt x="753" y="129"/>
                </a:lnTo>
                <a:lnTo>
                  <a:pt x="754" y="127"/>
                </a:lnTo>
                <a:lnTo>
                  <a:pt x="755" y="123"/>
                </a:lnTo>
                <a:lnTo>
                  <a:pt x="757" y="119"/>
                </a:lnTo>
                <a:lnTo>
                  <a:pt x="759" y="116"/>
                </a:lnTo>
                <a:lnTo>
                  <a:pt x="760" y="114"/>
                </a:lnTo>
                <a:lnTo>
                  <a:pt x="760" y="112"/>
                </a:lnTo>
                <a:lnTo>
                  <a:pt x="760" y="110"/>
                </a:lnTo>
                <a:lnTo>
                  <a:pt x="763" y="107"/>
                </a:lnTo>
                <a:lnTo>
                  <a:pt x="764" y="105"/>
                </a:lnTo>
                <a:lnTo>
                  <a:pt x="766" y="102"/>
                </a:lnTo>
                <a:lnTo>
                  <a:pt x="767" y="100"/>
                </a:lnTo>
                <a:lnTo>
                  <a:pt x="769" y="97"/>
                </a:lnTo>
                <a:lnTo>
                  <a:pt x="770" y="96"/>
                </a:lnTo>
                <a:lnTo>
                  <a:pt x="771" y="93"/>
                </a:lnTo>
                <a:lnTo>
                  <a:pt x="771" y="92"/>
                </a:lnTo>
                <a:lnTo>
                  <a:pt x="772" y="91"/>
                </a:lnTo>
                <a:lnTo>
                  <a:pt x="773" y="88"/>
                </a:lnTo>
                <a:lnTo>
                  <a:pt x="773" y="87"/>
                </a:lnTo>
                <a:lnTo>
                  <a:pt x="774" y="85"/>
                </a:lnTo>
                <a:lnTo>
                  <a:pt x="775" y="83"/>
                </a:lnTo>
                <a:lnTo>
                  <a:pt x="777" y="77"/>
                </a:lnTo>
                <a:lnTo>
                  <a:pt x="777" y="74"/>
                </a:lnTo>
                <a:lnTo>
                  <a:pt x="777" y="72"/>
                </a:lnTo>
                <a:lnTo>
                  <a:pt x="778" y="68"/>
                </a:lnTo>
                <a:lnTo>
                  <a:pt x="778" y="67"/>
                </a:lnTo>
                <a:lnTo>
                  <a:pt x="780" y="62"/>
                </a:lnTo>
                <a:lnTo>
                  <a:pt x="782" y="58"/>
                </a:lnTo>
                <a:lnTo>
                  <a:pt x="781" y="56"/>
                </a:lnTo>
                <a:lnTo>
                  <a:pt x="781" y="53"/>
                </a:lnTo>
                <a:lnTo>
                  <a:pt x="781" y="52"/>
                </a:lnTo>
                <a:lnTo>
                  <a:pt x="781" y="51"/>
                </a:lnTo>
                <a:lnTo>
                  <a:pt x="781" y="50"/>
                </a:lnTo>
                <a:lnTo>
                  <a:pt x="781" y="47"/>
                </a:lnTo>
                <a:lnTo>
                  <a:pt x="781" y="46"/>
                </a:lnTo>
                <a:lnTo>
                  <a:pt x="781" y="44"/>
                </a:lnTo>
                <a:lnTo>
                  <a:pt x="782" y="42"/>
                </a:lnTo>
                <a:lnTo>
                  <a:pt x="782" y="40"/>
                </a:lnTo>
                <a:lnTo>
                  <a:pt x="782" y="39"/>
                </a:lnTo>
                <a:lnTo>
                  <a:pt x="782" y="38"/>
                </a:lnTo>
                <a:lnTo>
                  <a:pt x="782" y="35"/>
                </a:lnTo>
                <a:lnTo>
                  <a:pt x="782" y="33"/>
                </a:lnTo>
                <a:lnTo>
                  <a:pt x="782" y="31"/>
                </a:lnTo>
                <a:lnTo>
                  <a:pt x="782" y="29"/>
                </a:lnTo>
                <a:lnTo>
                  <a:pt x="782" y="28"/>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a:extLst>
              <a:ext uri="{FF2B5EF4-FFF2-40B4-BE49-F238E27FC236}">
                <a16:creationId xmlns:a16="http://schemas.microsoft.com/office/drawing/2014/main" id="{E9026A3A-7E18-4619-B89F-47B54F8418D8}"/>
              </a:ext>
            </a:extLst>
          </p:cNvPr>
          <p:cNvSpPr>
            <a:spLocks/>
          </p:cNvSpPr>
          <p:nvPr/>
        </p:nvSpPr>
        <p:spPr bwMode="auto">
          <a:xfrm>
            <a:off x="5532644" y="2340667"/>
            <a:ext cx="779675" cy="996891"/>
          </a:xfrm>
          <a:custGeom>
            <a:avLst/>
            <a:gdLst>
              <a:gd name="T0" fmla="*/ 187 w 542"/>
              <a:gd name="T1" fmla="*/ 626 h 693"/>
              <a:gd name="T2" fmla="*/ 184 w 542"/>
              <a:gd name="T3" fmla="*/ 573 h 693"/>
              <a:gd name="T4" fmla="*/ 145 w 542"/>
              <a:gd name="T5" fmla="*/ 529 h 693"/>
              <a:gd name="T6" fmla="*/ 100 w 542"/>
              <a:gd name="T7" fmla="*/ 498 h 693"/>
              <a:gd name="T8" fmla="*/ 106 w 542"/>
              <a:gd name="T9" fmla="*/ 470 h 693"/>
              <a:gd name="T10" fmla="*/ 135 w 542"/>
              <a:gd name="T11" fmla="*/ 459 h 693"/>
              <a:gd name="T12" fmla="*/ 150 w 542"/>
              <a:gd name="T13" fmla="*/ 422 h 693"/>
              <a:gd name="T14" fmla="*/ 142 w 542"/>
              <a:gd name="T15" fmla="*/ 365 h 693"/>
              <a:gd name="T16" fmla="*/ 100 w 542"/>
              <a:gd name="T17" fmla="*/ 324 h 693"/>
              <a:gd name="T18" fmla="*/ 32 w 542"/>
              <a:gd name="T19" fmla="*/ 289 h 693"/>
              <a:gd name="T20" fmla="*/ 2 w 542"/>
              <a:gd name="T21" fmla="*/ 251 h 693"/>
              <a:gd name="T22" fmla="*/ 28 w 542"/>
              <a:gd name="T23" fmla="*/ 209 h 693"/>
              <a:gd name="T24" fmla="*/ 46 w 542"/>
              <a:gd name="T25" fmla="*/ 166 h 693"/>
              <a:gd name="T26" fmla="*/ 64 w 542"/>
              <a:gd name="T27" fmla="*/ 161 h 693"/>
              <a:gd name="T28" fmla="*/ 78 w 542"/>
              <a:gd name="T29" fmla="*/ 116 h 693"/>
              <a:gd name="T30" fmla="*/ 126 w 542"/>
              <a:gd name="T31" fmla="*/ 78 h 693"/>
              <a:gd name="T32" fmla="*/ 157 w 542"/>
              <a:gd name="T33" fmla="*/ 82 h 693"/>
              <a:gd name="T34" fmla="*/ 212 w 542"/>
              <a:gd name="T35" fmla="*/ 20 h 693"/>
              <a:gd name="T36" fmla="*/ 218 w 542"/>
              <a:gd name="T37" fmla="*/ 5 h 693"/>
              <a:gd name="T38" fmla="*/ 236 w 542"/>
              <a:gd name="T39" fmla="*/ 1 h 693"/>
              <a:gd name="T40" fmla="*/ 250 w 542"/>
              <a:gd name="T41" fmla="*/ 10 h 693"/>
              <a:gd name="T42" fmla="*/ 266 w 542"/>
              <a:gd name="T43" fmla="*/ 17 h 693"/>
              <a:gd name="T44" fmla="*/ 282 w 542"/>
              <a:gd name="T45" fmla="*/ 22 h 693"/>
              <a:gd name="T46" fmla="*/ 297 w 542"/>
              <a:gd name="T47" fmla="*/ 27 h 693"/>
              <a:gd name="T48" fmla="*/ 313 w 542"/>
              <a:gd name="T49" fmla="*/ 28 h 693"/>
              <a:gd name="T50" fmla="*/ 328 w 542"/>
              <a:gd name="T51" fmla="*/ 28 h 693"/>
              <a:gd name="T52" fmla="*/ 335 w 542"/>
              <a:gd name="T53" fmla="*/ 41 h 693"/>
              <a:gd name="T54" fmla="*/ 341 w 542"/>
              <a:gd name="T55" fmla="*/ 56 h 693"/>
              <a:gd name="T56" fmla="*/ 349 w 542"/>
              <a:gd name="T57" fmla="*/ 70 h 693"/>
              <a:gd name="T58" fmla="*/ 357 w 542"/>
              <a:gd name="T59" fmla="*/ 81 h 693"/>
              <a:gd name="T60" fmla="*/ 368 w 542"/>
              <a:gd name="T61" fmla="*/ 92 h 693"/>
              <a:gd name="T62" fmla="*/ 382 w 542"/>
              <a:gd name="T63" fmla="*/ 105 h 693"/>
              <a:gd name="T64" fmla="*/ 407 w 542"/>
              <a:gd name="T65" fmla="*/ 135 h 693"/>
              <a:gd name="T66" fmla="*/ 415 w 542"/>
              <a:gd name="T67" fmla="*/ 155 h 693"/>
              <a:gd name="T68" fmla="*/ 416 w 542"/>
              <a:gd name="T69" fmla="*/ 175 h 693"/>
              <a:gd name="T70" fmla="*/ 415 w 542"/>
              <a:gd name="T71" fmla="*/ 200 h 693"/>
              <a:gd name="T72" fmla="*/ 410 w 542"/>
              <a:gd name="T73" fmla="*/ 225 h 693"/>
              <a:gd name="T74" fmla="*/ 410 w 542"/>
              <a:gd name="T75" fmla="*/ 267 h 693"/>
              <a:gd name="T76" fmla="*/ 408 w 542"/>
              <a:gd name="T77" fmla="*/ 288 h 693"/>
              <a:gd name="T78" fmla="*/ 431 w 542"/>
              <a:gd name="T79" fmla="*/ 283 h 693"/>
              <a:gd name="T80" fmla="*/ 457 w 542"/>
              <a:gd name="T81" fmla="*/ 283 h 693"/>
              <a:gd name="T82" fmla="*/ 458 w 542"/>
              <a:gd name="T83" fmla="*/ 315 h 693"/>
              <a:gd name="T84" fmla="*/ 456 w 542"/>
              <a:gd name="T85" fmla="*/ 351 h 693"/>
              <a:gd name="T86" fmla="*/ 418 w 542"/>
              <a:gd name="T87" fmla="*/ 399 h 693"/>
              <a:gd name="T88" fmla="*/ 472 w 542"/>
              <a:gd name="T89" fmla="*/ 446 h 693"/>
              <a:gd name="T90" fmla="*/ 523 w 542"/>
              <a:gd name="T91" fmla="*/ 480 h 693"/>
              <a:gd name="T92" fmla="*/ 537 w 542"/>
              <a:gd name="T93" fmla="*/ 498 h 693"/>
              <a:gd name="T94" fmla="*/ 540 w 542"/>
              <a:gd name="T95" fmla="*/ 520 h 693"/>
              <a:gd name="T96" fmla="*/ 540 w 542"/>
              <a:gd name="T97" fmla="*/ 550 h 693"/>
              <a:gd name="T98" fmla="*/ 536 w 542"/>
              <a:gd name="T99" fmla="*/ 577 h 693"/>
              <a:gd name="T100" fmla="*/ 539 w 542"/>
              <a:gd name="T101" fmla="*/ 599 h 693"/>
              <a:gd name="T102" fmla="*/ 514 w 542"/>
              <a:gd name="T103" fmla="*/ 615 h 693"/>
              <a:gd name="T104" fmla="*/ 496 w 542"/>
              <a:gd name="T105" fmla="*/ 632 h 693"/>
              <a:gd name="T106" fmla="*/ 480 w 542"/>
              <a:gd name="T107" fmla="*/ 643 h 693"/>
              <a:gd name="T108" fmla="*/ 456 w 542"/>
              <a:gd name="T109" fmla="*/ 660 h 693"/>
              <a:gd name="T110" fmla="*/ 427 w 542"/>
              <a:gd name="T111" fmla="*/ 669 h 693"/>
              <a:gd name="T112" fmla="*/ 387 w 542"/>
              <a:gd name="T113" fmla="*/ 673 h 693"/>
              <a:gd name="T114" fmla="*/ 366 w 542"/>
              <a:gd name="T115" fmla="*/ 693 h 693"/>
              <a:gd name="T116" fmla="*/ 329 w 542"/>
              <a:gd name="T117" fmla="*/ 691 h 693"/>
              <a:gd name="T118" fmla="*/ 289 w 542"/>
              <a:gd name="T119" fmla="*/ 684 h 693"/>
              <a:gd name="T120" fmla="*/ 250 w 542"/>
              <a:gd name="T121" fmla="*/ 689 h 693"/>
              <a:gd name="T122" fmla="*/ 204 w 542"/>
              <a:gd name="T123" fmla="*/ 68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693">
                <a:moveTo>
                  <a:pt x="196" y="671"/>
                </a:moveTo>
                <a:lnTo>
                  <a:pt x="195" y="667"/>
                </a:lnTo>
                <a:lnTo>
                  <a:pt x="195" y="663"/>
                </a:lnTo>
                <a:lnTo>
                  <a:pt x="194" y="659"/>
                </a:lnTo>
                <a:lnTo>
                  <a:pt x="191" y="652"/>
                </a:lnTo>
                <a:lnTo>
                  <a:pt x="190" y="647"/>
                </a:lnTo>
                <a:lnTo>
                  <a:pt x="188" y="637"/>
                </a:lnTo>
                <a:lnTo>
                  <a:pt x="187" y="633"/>
                </a:lnTo>
                <a:lnTo>
                  <a:pt x="187" y="628"/>
                </a:lnTo>
                <a:lnTo>
                  <a:pt x="187" y="626"/>
                </a:lnTo>
                <a:lnTo>
                  <a:pt x="187" y="621"/>
                </a:lnTo>
                <a:lnTo>
                  <a:pt x="187" y="617"/>
                </a:lnTo>
                <a:lnTo>
                  <a:pt x="187" y="611"/>
                </a:lnTo>
                <a:lnTo>
                  <a:pt x="187" y="607"/>
                </a:lnTo>
                <a:lnTo>
                  <a:pt x="187" y="603"/>
                </a:lnTo>
                <a:lnTo>
                  <a:pt x="187" y="599"/>
                </a:lnTo>
                <a:lnTo>
                  <a:pt x="188" y="593"/>
                </a:lnTo>
                <a:lnTo>
                  <a:pt x="187" y="590"/>
                </a:lnTo>
                <a:lnTo>
                  <a:pt x="185" y="580"/>
                </a:lnTo>
                <a:lnTo>
                  <a:pt x="184" y="573"/>
                </a:lnTo>
                <a:lnTo>
                  <a:pt x="184" y="569"/>
                </a:lnTo>
                <a:lnTo>
                  <a:pt x="183" y="564"/>
                </a:lnTo>
                <a:lnTo>
                  <a:pt x="182" y="560"/>
                </a:lnTo>
                <a:lnTo>
                  <a:pt x="180" y="553"/>
                </a:lnTo>
                <a:lnTo>
                  <a:pt x="178" y="549"/>
                </a:lnTo>
                <a:lnTo>
                  <a:pt x="170" y="545"/>
                </a:lnTo>
                <a:lnTo>
                  <a:pt x="158" y="538"/>
                </a:lnTo>
                <a:lnTo>
                  <a:pt x="154" y="534"/>
                </a:lnTo>
                <a:lnTo>
                  <a:pt x="151" y="532"/>
                </a:lnTo>
                <a:lnTo>
                  <a:pt x="145" y="529"/>
                </a:lnTo>
                <a:lnTo>
                  <a:pt x="139" y="526"/>
                </a:lnTo>
                <a:lnTo>
                  <a:pt x="134" y="522"/>
                </a:lnTo>
                <a:lnTo>
                  <a:pt x="129" y="518"/>
                </a:lnTo>
                <a:lnTo>
                  <a:pt x="127" y="514"/>
                </a:lnTo>
                <a:lnTo>
                  <a:pt x="124" y="512"/>
                </a:lnTo>
                <a:lnTo>
                  <a:pt x="119" y="510"/>
                </a:lnTo>
                <a:lnTo>
                  <a:pt x="114" y="506"/>
                </a:lnTo>
                <a:lnTo>
                  <a:pt x="110" y="504"/>
                </a:lnTo>
                <a:lnTo>
                  <a:pt x="105" y="501"/>
                </a:lnTo>
                <a:lnTo>
                  <a:pt x="100" y="498"/>
                </a:lnTo>
                <a:lnTo>
                  <a:pt x="96" y="494"/>
                </a:lnTo>
                <a:lnTo>
                  <a:pt x="94" y="494"/>
                </a:lnTo>
                <a:lnTo>
                  <a:pt x="88" y="488"/>
                </a:lnTo>
                <a:lnTo>
                  <a:pt x="85" y="486"/>
                </a:lnTo>
                <a:lnTo>
                  <a:pt x="83" y="482"/>
                </a:lnTo>
                <a:lnTo>
                  <a:pt x="87" y="476"/>
                </a:lnTo>
                <a:lnTo>
                  <a:pt x="89" y="471"/>
                </a:lnTo>
                <a:lnTo>
                  <a:pt x="96" y="469"/>
                </a:lnTo>
                <a:lnTo>
                  <a:pt x="101" y="469"/>
                </a:lnTo>
                <a:lnTo>
                  <a:pt x="106" y="470"/>
                </a:lnTo>
                <a:lnTo>
                  <a:pt x="109" y="469"/>
                </a:lnTo>
                <a:lnTo>
                  <a:pt x="113" y="470"/>
                </a:lnTo>
                <a:lnTo>
                  <a:pt x="117" y="471"/>
                </a:lnTo>
                <a:lnTo>
                  <a:pt x="121" y="471"/>
                </a:lnTo>
                <a:lnTo>
                  <a:pt x="125" y="471"/>
                </a:lnTo>
                <a:lnTo>
                  <a:pt x="128" y="471"/>
                </a:lnTo>
                <a:lnTo>
                  <a:pt x="131" y="469"/>
                </a:lnTo>
                <a:lnTo>
                  <a:pt x="134" y="466"/>
                </a:lnTo>
                <a:lnTo>
                  <a:pt x="134" y="464"/>
                </a:lnTo>
                <a:lnTo>
                  <a:pt x="135" y="459"/>
                </a:lnTo>
                <a:lnTo>
                  <a:pt x="136" y="458"/>
                </a:lnTo>
                <a:lnTo>
                  <a:pt x="136" y="453"/>
                </a:lnTo>
                <a:lnTo>
                  <a:pt x="135" y="448"/>
                </a:lnTo>
                <a:lnTo>
                  <a:pt x="136" y="444"/>
                </a:lnTo>
                <a:lnTo>
                  <a:pt x="138" y="440"/>
                </a:lnTo>
                <a:lnTo>
                  <a:pt x="140" y="437"/>
                </a:lnTo>
                <a:lnTo>
                  <a:pt x="142" y="434"/>
                </a:lnTo>
                <a:lnTo>
                  <a:pt x="144" y="430"/>
                </a:lnTo>
                <a:lnTo>
                  <a:pt x="149" y="427"/>
                </a:lnTo>
                <a:lnTo>
                  <a:pt x="150" y="422"/>
                </a:lnTo>
                <a:lnTo>
                  <a:pt x="146" y="410"/>
                </a:lnTo>
                <a:lnTo>
                  <a:pt x="141" y="404"/>
                </a:lnTo>
                <a:lnTo>
                  <a:pt x="139" y="399"/>
                </a:lnTo>
                <a:lnTo>
                  <a:pt x="139" y="394"/>
                </a:lnTo>
                <a:lnTo>
                  <a:pt x="140" y="390"/>
                </a:lnTo>
                <a:lnTo>
                  <a:pt x="140" y="384"/>
                </a:lnTo>
                <a:lnTo>
                  <a:pt x="142" y="381"/>
                </a:lnTo>
                <a:lnTo>
                  <a:pt x="142" y="377"/>
                </a:lnTo>
                <a:lnTo>
                  <a:pt x="142" y="372"/>
                </a:lnTo>
                <a:lnTo>
                  <a:pt x="142" y="365"/>
                </a:lnTo>
                <a:lnTo>
                  <a:pt x="142" y="360"/>
                </a:lnTo>
                <a:lnTo>
                  <a:pt x="142" y="358"/>
                </a:lnTo>
                <a:lnTo>
                  <a:pt x="141" y="350"/>
                </a:lnTo>
                <a:lnTo>
                  <a:pt x="136" y="342"/>
                </a:lnTo>
                <a:lnTo>
                  <a:pt x="131" y="336"/>
                </a:lnTo>
                <a:lnTo>
                  <a:pt x="124" y="332"/>
                </a:lnTo>
                <a:lnTo>
                  <a:pt x="121" y="330"/>
                </a:lnTo>
                <a:lnTo>
                  <a:pt x="115" y="327"/>
                </a:lnTo>
                <a:lnTo>
                  <a:pt x="109" y="326"/>
                </a:lnTo>
                <a:lnTo>
                  <a:pt x="100" y="324"/>
                </a:lnTo>
                <a:lnTo>
                  <a:pt x="91" y="321"/>
                </a:lnTo>
                <a:lnTo>
                  <a:pt x="86" y="320"/>
                </a:lnTo>
                <a:lnTo>
                  <a:pt x="74" y="318"/>
                </a:lnTo>
                <a:lnTo>
                  <a:pt x="66" y="317"/>
                </a:lnTo>
                <a:lnTo>
                  <a:pt x="57" y="316"/>
                </a:lnTo>
                <a:lnTo>
                  <a:pt x="46" y="307"/>
                </a:lnTo>
                <a:lnTo>
                  <a:pt x="41" y="304"/>
                </a:lnTo>
                <a:lnTo>
                  <a:pt x="37" y="299"/>
                </a:lnTo>
                <a:lnTo>
                  <a:pt x="34" y="294"/>
                </a:lnTo>
                <a:lnTo>
                  <a:pt x="32" y="289"/>
                </a:lnTo>
                <a:lnTo>
                  <a:pt x="30" y="284"/>
                </a:lnTo>
                <a:lnTo>
                  <a:pt x="28" y="278"/>
                </a:lnTo>
                <a:lnTo>
                  <a:pt x="27" y="273"/>
                </a:lnTo>
                <a:lnTo>
                  <a:pt x="24" y="268"/>
                </a:lnTo>
                <a:lnTo>
                  <a:pt x="21" y="264"/>
                </a:lnTo>
                <a:lnTo>
                  <a:pt x="17" y="260"/>
                </a:lnTo>
                <a:lnTo>
                  <a:pt x="15" y="259"/>
                </a:lnTo>
                <a:lnTo>
                  <a:pt x="9" y="256"/>
                </a:lnTo>
                <a:lnTo>
                  <a:pt x="3" y="254"/>
                </a:lnTo>
                <a:lnTo>
                  <a:pt x="2" y="251"/>
                </a:lnTo>
                <a:lnTo>
                  <a:pt x="0" y="249"/>
                </a:lnTo>
                <a:lnTo>
                  <a:pt x="4" y="244"/>
                </a:lnTo>
                <a:lnTo>
                  <a:pt x="10" y="234"/>
                </a:lnTo>
                <a:lnTo>
                  <a:pt x="11" y="231"/>
                </a:lnTo>
                <a:lnTo>
                  <a:pt x="15" y="225"/>
                </a:lnTo>
                <a:lnTo>
                  <a:pt x="21" y="216"/>
                </a:lnTo>
                <a:lnTo>
                  <a:pt x="22" y="216"/>
                </a:lnTo>
                <a:lnTo>
                  <a:pt x="24" y="212"/>
                </a:lnTo>
                <a:lnTo>
                  <a:pt x="26" y="211"/>
                </a:lnTo>
                <a:lnTo>
                  <a:pt x="28" y="209"/>
                </a:lnTo>
                <a:lnTo>
                  <a:pt x="31" y="204"/>
                </a:lnTo>
                <a:lnTo>
                  <a:pt x="32" y="199"/>
                </a:lnTo>
                <a:lnTo>
                  <a:pt x="34" y="190"/>
                </a:lnTo>
                <a:lnTo>
                  <a:pt x="36" y="184"/>
                </a:lnTo>
                <a:lnTo>
                  <a:pt x="38" y="178"/>
                </a:lnTo>
                <a:lnTo>
                  <a:pt x="39" y="173"/>
                </a:lnTo>
                <a:lnTo>
                  <a:pt x="41" y="168"/>
                </a:lnTo>
                <a:lnTo>
                  <a:pt x="42" y="167"/>
                </a:lnTo>
                <a:lnTo>
                  <a:pt x="44" y="166"/>
                </a:lnTo>
                <a:lnTo>
                  <a:pt x="46" y="166"/>
                </a:lnTo>
                <a:lnTo>
                  <a:pt x="48" y="167"/>
                </a:lnTo>
                <a:lnTo>
                  <a:pt x="50" y="168"/>
                </a:lnTo>
                <a:lnTo>
                  <a:pt x="53" y="172"/>
                </a:lnTo>
                <a:lnTo>
                  <a:pt x="54" y="175"/>
                </a:lnTo>
                <a:lnTo>
                  <a:pt x="57" y="178"/>
                </a:lnTo>
                <a:lnTo>
                  <a:pt x="62" y="180"/>
                </a:lnTo>
                <a:lnTo>
                  <a:pt x="67" y="178"/>
                </a:lnTo>
                <a:lnTo>
                  <a:pt x="68" y="171"/>
                </a:lnTo>
                <a:lnTo>
                  <a:pt x="66" y="163"/>
                </a:lnTo>
                <a:lnTo>
                  <a:pt x="64" y="161"/>
                </a:lnTo>
                <a:lnTo>
                  <a:pt x="61" y="157"/>
                </a:lnTo>
                <a:lnTo>
                  <a:pt x="56" y="152"/>
                </a:lnTo>
                <a:lnTo>
                  <a:pt x="51" y="138"/>
                </a:lnTo>
                <a:lnTo>
                  <a:pt x="54" y="129"/>
                </a:lnTo>
                <a:lnTo>
                  <a:pt x="57" y="125"/>
                </a:lnTo>
                <a:lnTo>
                  <a:pt x="62" y="122"/>
                </a:lnTo>
                <a:lnTo>
                  <a:pt x="66" y="117"/>
                </a:lnTo>
                <a:lnTo>
                  <a:pt x="69" y="117"/>
                </a:lnTo>
                <a:lnTo>
                  <a:pt x="73" y="117"/>
                </a:lnTo>
                <a:lnTo>
                  <a:pt x="78" y="116"/>
                </a:lnTo>
                <a:lnTo>
                  <a:pt x="81" y="111"/>
                </a:lnTo>
                <a:lnTo>
                  <a:pt x="84" y="107"/>
                </a:lnTo>
                <a:lnTo>
                  <a:pt x="90" y="99"/>
                </a:lnTo>
                <a:lnTo>
                  <a:pt x="94" y="93"/>
                </a:lnTo>
                <a:lnTo>
                  <a:pt x="97" y="89"/>
                </a:lnTo>
                <a:lnTo>
                  <a:pt x="102" y="85"/>
                </a:lnTo>
                <a:lnTo>
                  <a:pt x="113" y="78"/>
                </a:lnTo>
                <a:lnTo>
                  <a:pt x="117" y="77"/>
                </a:lnTo>
                <a:lnTo>
                  <a:pt x="121" y="77"/>
                </a:lnTo>
                <a:lnTo>
                  <a:pt x="126" y="78"/>
                </a:lnTo>
                <a:lnTo>
                  <a:pt x="130" y="82"/>
                </a:lnTo>
                <a:lnTo>
                  <a:pt x="132" y="83"/>
                </a:lnTo>
                <a:lnTo>
                  <a:pt x="133" y="83"/>
                </a:lnTo>
                <a:lnTo>
                  <a:pt x="138" y="89"/>
                </a:lnTo>
                <a:lnTo>
                  <a:pt x="140" y="92"/>
                </a:lnTo>
                <a:lnTo>
                  <a:pt x="145" y="95"/>
                </a:lnTo>
                <a:lnTo>
                  <a:pt x="149" y="95"/>
                </a:lnTo>
                <a:lnTo>
                  <a:pt x="153" y="92"/>
                </a:lnTo>
                <a:lnTo>
                  <a:pt x="156" y="86"/>
                </a:lnTo>
                <a:lnTo>
                  <a:pt x="157" y="82"/>
                </a:lnTo>
                <a:lnTo>
                  <a:pt x="167" y="71"/>
                </a:lnTo>
                <a:lnTo>
                  <a:pt x="169" y="66"/>
                </a:lnTo>
                <a:lnTo>
                  <a:pt x="178" y="61"/>
                </a:lnTo>
                <a:lnTo>
                  <a:pt x="182" y="57"/>
                </a:lnTo>
                <a:lnTo>
                  <a:pt x="187" y="51"/>
                </a:lnTo>
                <a:lnTo>
                  <a:pt x="188" y="50"/>
                </a:lnTo>
                <a:lnTo>
                  <a:pt x="195" y="44"/>
                </a:lnTo>
                <a:lnTo>
                  <a:pt x="201" y="38"/>
                </a:lnTo>
                <a:lnTo>
                  <a:pt x="207" y="31"/>
                </a:lnTo>
                <a:lnTo>
                  <a:pt x="212" y="20"/>
                </a:lnTo>
                <a:lnTo>
                  <a:pt x="215" y="15"/>
                </a:lnTo>
                <a:lnTo>
                  <a:pt x="216" y="11"/>
                </a:lnTo>
                <a:lnTo>
                  <a:pt x="216" y="9"/>
                </a:lnTo>
                <a:lnTo>
                  <a:pt x="212" y="8"/>
                </a:lnTo>
                <a:lnTo>
                  <a:pt x="210" y="7"/>
                </a:lnTo>
                <a:lnTo>
                  <a:pt x="212" y="6"/>
                </a:lnTo>
                <a:lnTo>
                  <a:pt x="213" y="7"/>
                </a:lnTo>
                <a:lnTo>
                  <a:pt x="214" y="6"/>
                </a:lnTo>
                <a:lnTo>
                  <a:pt x="217" y="6"/>
                </a:lnTo>
                <a:lnTo>
                  <a:pt x="218" y="5"/>
                </a:lnTo>
                <a:lnTo>
                  <a:pt x="220" y="4"/>
                </a:lnTo>
                <a:lnTo>
                  <a:pt x="221" y="3"/>
                </a:lnTo>
                <a:lnTo>
                  <a:pt x="223" y="3"/>
                </a:lnTo>
                <a:lnTo>
                  <a:pt x="227" y="3"/>
                </a:lnTo>
                <a:lnTo>
                  <a:pt x="229" y="3"/>
                </a:lnTo>
                <a:lnTo>
                  <a:pt x="230" y="2"/>
                </a:lnTo>
                <a:lnTo>
                  <a:pt x="231" y="1"/>
                </a:lnTo>
                <a:lnTo>
                  <a:pt x="233" y="1"/>
                </a:lnTo>
                <a:lnTo>
                  <a:pt x="234" y="0"/>
                </a:lnTo>
                <a:lnTo>
                  <a:pt x="236" y="1"/>
                </a:lnTo>
                <a:lnTo>
                  <a:pt x="238" y="0"/>
                </a:lnTo>
                <a:lnTo>
                  <a:pt x="239" y="2"/>
                </a:lnTo>
                <a:lnTo>
                  <a:pt x="240" y="4"/>
                </a:lnTo>
                <a:lnTo>
                  <a:pt x="241" y="5"/>
                </a:lnTo>
                <a:lnTo>
                  <a:pt x="243" y="6"/>
                </a:lnTo>
                <a:lnTo>
                  <a:pt x="245" y="6"/>
                </a:lnTo>
                <a:lnTo>
                  <a:pt x="245" y="7"/>
                </a:lnTo>
                <a:lnTo>
                  <a:pt x="246" y="8"/>
                </a:lnTo>
                <a:lnTo>
                  <a:pt x="249" y="10"/>
                </a:lnTo>
                <a:lnTo>
                  <a:pt x="250" y="10"/>
                </a:lnTo>
                <a:lnTo>
                  <a:pt x="251" y="11"/>
                </a:lnTo>
                <a:lnTo>
                  <a:pt x="253" y="11"/>
                </a:lnTo>
                <a:lnTo>
                  <a:pt x="254" y="12"/>
                </a:lnTo>
                <a:lnTo>
                  <a:pt x="258" y="14"/>
                </a:lnTo>
                <a:lnTo>
                  <a:pt x="259" y="13"/>
                </a:lnTo>
                <a:lnTo>
                  <a:pt x="261" y="14"/>
                </a:lnTo>
                <a:lnTo>
                  <a:pt x="262" y="14"/>
                </a:lnTo>
                <a:lnTo>
                  <a:pt x="263" y="16"/>
                </a:lnTo>
                <a:lnTo>
                  <a:pt x="264" y="16"/>
                </a:lnTo>
                <a:lnTo>
                  <a:pt x="266" y="17"/>
                </a:lnTo>
                <a:lnTo>
                  <a:pt x="268" y="18"/>
                </a:lnTo>
                <a:lnTo>
                  <a:pt x="269" y="18"/>
                </a:lnTo>
                <a:lnTo>
                  <a:pt x="271" y="18"/>
                </a:lnTo>
                <a:lnTo>
                  <a:pt x="272" y="18"/>
                </a:lnTo>
                <a:lnTo>
                  <a:pt x="273" y="19"/>
                </a:lnTo>
                <a:lnTo>
                  <a:pt x="275" y="19"/>
                </a:lnTo>
                <a:lnTo>
                  <a:pt x="277" y="19"/>
                </a:lnTo>
                <a:lnTo>
                  <a:pt x="278" y="20"/>
                </a:lnTo>
                <a:lnTo>
                  <a:pt x="279" y="20"/>
                </a:lnTo>
                <a:lnTo>
                  <a:pt x="282" y="22"/>
                </a:lnTo>
                <a:lnTo>
                  <a:pt x="284" y="21"/>
                </a:lnTo>
                <a:lnTo>
                  <a:pt x="286" y="22"/>
                </a:lnTo>
                <a:lnTo>
                  <a:pt x="288" y="22"/>
                </a:lnTo>
                <a:lnTo>
                  <a:pt x="290" y="22"/>
                </a:lnTo>
                <a:lnTo>
                  <a:pt x="290" y="23"/>
                </a:lnTo>
                <a:lnTo>
                  <a:pt x="292" y="24"/>
                </a:lnTo>
                <a:lnTo>
                  <a:pt x="293" y="24"/>
                </a:lnTo>
                <a:lnTo>
                  <a:pt x="295" y="25"/>
                </a:lnTo>
                <a:lnTo>
                  <a:pt x="296" y="26"/>
                </a:lnTo>
                <a:lnTo>
                  <a:pt x="297" y="27"/>
                </a:lnTo>
                <a:lnTo>
                  <a:pt x="298" y="28"/>
                </a:lnTo>
                <a:lnTo>
                  <a:pt x="300" y="28"/>
                </a:lnTo>
                <a:lnTo>
                  <a:pt x="301" y="28"/>
                </a:lnTo>
                <a:lnTo>
                  <a:pt x="304" y="28"/>
                </a:lnTo>
                <a:lnTo>
                  <a:pt x="305" y="28"/>
                </a:lnTo>
                <a:lnTo>
                  <a:pt x="307" y="28"/>
                </a:lnTo>
                <a:lnTo>
                  <a:pt x="308" y="29"/>
                </a:lnTo>
                <a:lnTo>
                  <a:pt x="310" y="28"/>
                </a:lnTo>
                <a:lnTo>
                  <a:pt x="312" y="28"/>
                </a:lnTo>
                <a:lnTo>
                  <a:pt x="313" y="28"/>
                </a:lnTo>
                <a:lnTo>
                  <a:pt x="315" y="27"/>
                </a:lnTo>
                <a:lnTo>
                  <a:pt x="317" y="26"/>
                </a:lnTo>
                <a:lnTo>
                  <a:pt x="318" y="25"/>
                </a:lnTo>
                <a:lnTo>
                  <a:pt x="319" y="24"/>
                </a:lnTo>
                <a:lnTo>
                  <a:pt x="321" y="24"/>
                </a:lnTo>
                <a:lnTo>
                  <a:pt x="323" y="24"/>
                </a:lnTo>
                <a:lnTo>
                  <a:pt x="324" y="25"/>
                </a:lnTo>
                <a:lnTo>
                  <a:pt x="326" y="26"/>
                </a:lnTo>
                <a:lnTo>
                  <a:pt x="327" y="27"/>
                </a:lnTo>
                <a:lnTo>
                  <a:pt x="328" y="28"/>
                </a:lnTo>
                <a:lnTo>
                  <a:pt x="329" y="28"/>
                </a:lnTo>
                <a:lnTo>
                  <a:pt x="329" y="30"/>
                </a:lnTo>
                <a:lnTo>
                  <a:pt x="330" y="32"/>
                </a:lnTo>
                <a:lnTo>
                  <a:pt x="331" y="34"/>
                </a:lnTo>
                <a:lnTo>
                  <a:pt x="332" y="34"/>
                </a:lnTo>
                <a:lnTo>
                  <a:pt x="333" y="36"/>
                </a:lnTo>
                <a:lnTo>
                  <a:pt x="333" y="37"/>
                </a:lnTo>
                <a:lnTo>
                  <a:pt x="334" y="39"/>
                </a:lnTo>
                <a:lnTo>
                  <a:pt x="335" y="40"/>
                </a:lnTo>
                <a:lnTo>
                  <a:pt x="335" y="41"/>
                </a:lnTo>
                <a:lnTo>
                  <a:pt x="335" y="43"/>
                </a:lnTo>
                <a:lnTo>
                  <a:pt x="335" y="44"/>
                </a:lnTo>
                <a:lnTo>
                  <a:pt x="336" y="45"/>
                </a:lnTo>
                <a:lnTo>
                  <a:pt x="337" y="47"/>
                </a:lnTo>
                <a:lnTo>
                  <a:pt x="338" y="48"/>
                </a:lnTo>
                <a:lnTo>
                  <a:pt x="339" y="49"/>
                </a:lnTo>
                <a:lnTo>
                  <a:pt x="340" y="50"/>
                </a:lnTo>
                <a:lnTo>
                  <a:pt x="340" y="52"/>
                </a:lnTo>
                <a:lnTo>
                  <a:pt x="340" y="53"/>
                </a:lnTo>
                <a:lnTo>
                  <a:pt x="341" y="56"/>
                </a:lnTo>
                <a:lnTo>
                  <a:pt x="341" y="56"/>
                </a:lnTo>
                <a:lnTo>
                  <a:pt x="342" y="57"/>
                </a:lnTo>
                <a:lnTo>
                  <a:pt x="343" y="59"/>
                </a:lnTo>
                <a:lnTo>
                  <a:pt x="344" y="60"/>
                </a:lnTo>
                <a:lnTo>
                  <a:pt x="345" y="62"/>
                </a:lnTo>
                <a:lnTo>
                  <a:pt x="346" y="65"/>
                </a:lnTo>
                <a:lnTo>
                  <a:pt x="346" y="66"/>
                </a:lnTo>
                <a:lnTo>
                  <a:pt x="347" y="67"/>
                </a:lnTo>
                <a:lnTo>
                  <a:pt x="348" y="68"/>
                </a:lnTo>
                <a:lnTo>
                  <a:pt x="349" y="70"/>
                </a:lnTo>
                <a:lnTo>
                  <a:pt x="349" y="71"/>
                </a:lnTo>
                <a:lnTo>
                  <a:pt x="350" y="72"/>
                </a:lnTo>
                <a:lnTo>
                  <a:pt x="350" y="73"/>
                </a:lnTo>
                <a:lnTo>
                  <a:pt x="351" y="74"/>
                </a:lnTo>
                <a:lnTo>
                  <a:pt x="352" y="76"/>
                </a:lnTo>
                <a:lnTo>
                  <a:pt x="353" y="77"/>
                </a:lnTo>
                <a:lnTo>
                  <a:pt x="354" y="78"/>
                </a:lnTo>
                <a:lnTo>
                  <a:pt x="355" y="78"/>
                </a:lnTo>
                <a:lnTo>
                  <a:pt x="356" y="80"/>
                </a:lnTo>
                <a:lnTo>
                  <a:pt x="357" y="81"/>
                </a:lnTo>
                <a:lnTo>
                  <a:pt x="357" y="83"/>
                </a:lnTo>
                <a:lnTo>
                  <a:pt x="358" y="83"/>
                </a:lnTo>
                <a:lnTo>
                  <a:pt x="359" y="84"/>
                </a:lnTo>
                <a:lnTo>
                  <a:pt x="360" y="85"/>
                </a:lnTo>
                <a:lnTo>
                  <a:pt x="362" y="86"/>
                </a:lnTo>
                <a:lnTo>
                  <a:pt x="363" y="87"/>
                </a:lnTo>
                <a:lnTo>
                  <a:pt x="363" y="89"/>
                </a:lnTo>
                <a:lnTo>
                  <a:pt x="364" y="89"/>
                </a:lnTo>
                <a:lnTo>
                  <a:pt x="366" y="90"/>
                </a:lnTo>
                <a:lnTo>
                  <a:pt x="368" y="92"/>
                </a:lnTo>
                <a:lnTo>
                  <a:pt x="369" y="93"/>
                </a:lnTo>
                <a:lnTo>
                  <a:pt x="370" y="95"/>
                </a:lnTo>
                <a:lnTo>
                  <a:pt x="372" y="95"/>
                </a:lnTo>
                <a:lnTo>
                  <a:pt x="373" y="97"/>
                </a:lnTo>
                <a:lnTo>
                  <a:pt x="374" y="98"/>
                </a:lnTo>
                <a:lnTo>
                  <a:pt x="374" y="99"/>
                </a:lnTo>
                <a:lnTo>
                  <a:pt x="377" y="101"/>
                </a:lnTo>
                <a:lnTo>
                  <a:pt x="379" y="102"/>
                </a:lnTo>
                <a:lnTo>
                  <a:pt x="380" y="103"/>
                </a:lnTo>
                <a:lnTo>
                  <a:pt x="382" y="105"/>
                </a:lnTo>
                <a:lnTo>
                  <a:pt x="384" y="106"/>
                </a:lnTo>
                <a:lnTo>
                  <a:pt x="385" y="109"/>
                </a:lnTo>
                <a:lnTo>
                  <a:pt x="391" y="115"/>
                </a:lnTo>
                <a:lnTo>
                  <a:pt x="393" y="117"/>
                </a:lnTo>
                <a:lnTo>
                  <a:pt x="396" y="122"/>
                </a:lnTo>
                <a:lnTo>
                  <a:pt x="398" y="125"/>
                </a:lnTo>
                <a:lnTo>
                  <a:pt x="401" y="127"/>
                </a:lnTo>
                <a:lnTo>
                  <a:pt x="404" y="131"/>
                </a:lnTo>
                <a:lnTo>
                  <a:pt x="406" y="133"/>
                </a:lnTo>
                <a:lnTo>
                  <a:pt x="407" y="135"/>
                </a:lnTo>
                <a:lnTo>
                  <a:pt x="409" y="138"/>
                </a:lnTo>
                <a:lnTo>
                  <a:pt x="410" y="140"/>
                </a:lnTo>
                <a:lnTo>
                  <a:pt x="411" y="141"/>
                </a:lnTo>
                <a:lnTo>
                  <a:pt x="413" y="145"/>
                </a:lnTo>
                <a:lnTo>
                  <a:pt x="413" y="147"/>
                </a:lnTo>
                <a:lnTo>
                  <a:pt x="414" y="149"/>
                </a:lnTo>
                <a:lnTo>
                  <a:pt x="414" y="150"/>
                </a:lnTo>
                <a:lnTo>
                  <a:pt x="415" y="150"/>
                </a:lnTo>
                <a:lnTo>
                  <a:pt x="415" y="153"/>
                </a:lnTo>
                <a:lnTo>
                  <a:pt x="415" y="155"/>
                </a:lnTo>
                <a:lnTo>
                  <a:pt x="415" y="161"/>
                </a:lnTo>
                <a:lnTo>
                  <a:pt x="414" y="163"/>
                </a:lnTo>
                <a:lnTo>
                  <a:pt x="414" y="165"/>
                </a:lnTo>
                <a:lnTo>
                  <a:pt x="413" y="166"/>
                </a:lnTo>
                <a:lnTo>
                  <a:pt x="413" y="167"/>
                </a:lnTo>
                <a:lnTo>
                  <a:pt x="413" y="169"/>
                </a:lnTo>
                <a:lnTo>
                  <a:pt x="413" y="170"/>
                </a:lnTo>
                <a:lnTo>
                  <a:pt x="413" y="172"/>
                </a:lnTo>
                <a:lnTo>
                  <a:pt x="415" y="173"/>
                </a:lnTo>
                <a:lnTo>
                  <a:pt x="416" y="175"/>
                </a:lnTo>
                <a:lnTo>
                  <a:pt x="417" y="177"/>
                </a:lnTo>
                <a:lnTo>
                  <a:pt x="418" y="182"/>
                </a:lnTo>
                <a:lnTo>
                  <a:pt x="418" y="186"/>
                </a:lnTo>
                <a:lnTo>
                  <a:pt x="416" y="189"/>
                </a:lnTo>
                <a:lnTo>
                  <a:pt x="417" y="190"/>
                </a:lnTo>
                <a:lnTo>
                  <a:pt x="417" y="192"/>
                </a:lnTo>
                <a:lnTo>
                  <a:pt x="416" y="195"/>
                </a:lnTo>
                <a:lnTo>
                  <a:pt x="416" y="196"/>
                </a:lnTo>
                <a:lnTo>
                  <a:pt x="415" y="199"/>
                </a:lnTo>
                <a:lnTo>
                  <a:pt x="415" y="200"/>
                </a:lnTo>
                <a:lnTo>
                  <a:pt x="414" y="201"/>
                </a:lnTo>
                <a:lnTo>
                  <a:pt x="413" y="205"/>
                </a:lnTo>
                <a:lnTo>
                  <a:pt x="413" y="207"/>
                </a:lnTo>
                <a:lnTo>
                  <a:pt x="413" y="208"/>
                </a:lnTo>
                <a:lnTo>
                  <a:pt x="413" y="210"/>
                </a:lnTo>
                <a:lnTo>
                  <a:pt x="413" y="211"/>
                </a:lnTo>
                <a:lnTo>
                  <a:pt x="413" y="218"/>
                </a:lnTo>
                <a:lnTo>
                  <a:pt x="411" y="221"/>
                </a:lnTo>
                <a:lnTo>
                  <a:pt x="410" y="222"/>
                </a:lnTo>
                <a:lnTo>
                  <a:pt x="410" y="225"/>
                </a:lnTo>
                <a:lnTo>
                  <a:pt x="409" y="227"/>
                </a:lnTo>
                <a:lnTo>
                  <a:pt x="409" y="233"/>
                </a:lnTo>
                <a:lnTo>
                  <a:pt x="408" y="239"/>
                </a:lnTo>
                <a:lnTo>
                  <a:pt x="408" y="243"/>
                </a:lnTo>
                <a:lnTo>
                  <a:pt x="409" y="247"/>
                </a:lnTo>
                <a:lnTo>
                  <a:pt x="411" y="254"/>
                </a:lnTo>
                <a:lnTo>
                  <a:pt x="412" y="255"/>
                </a:lnTo>
                <a:lnTo>
                  <a:pt x="412" y="256"/>
                </a:lnTo>
                <a:lnTo>
                  <a:pt x="411" y="264"/>
                </a:lnTo>
                <a:lnTo>
                  <a:pt x="410" y="267"/>
                </a:lnTo>
                <a:lnTo>
                  <a:pt x="410" y="269"/>
                </a:lnTo>
                <a:lnTo>
                  <a:pt x="409" y="271"/>
                </a:lnTo>
                <a:lnTo>
                  <a:pt x="409" y="272"/>
                </a:lnTo>
                <a:lnTo>
                  <a:pt x="408" y="275"/>
                </a:lnTo>
                <a:lnTo>
                  <a:pt x="407" y="277"/>
                </a:lnTo>
                <a:lnTo>
                  <a:pt x="407" y="278"/>
                </a:lnTo>
                <a:lnTo>
                  <a:pt x="407" y="279"/>
                </a:lnTo>
                <a:lnTo>
                  <a:pt x="407" y="282"/>
                </a:lnTo>
                <a:lnTo>
                  <a:pt x="407" y="285"/>
                </a:lnTo>
                <a:lnTo>
                  <a:pt x="408" y="288"/>
                </a:lnTo>
                <a:lnTo>
                  <a:pt x="409" y="291"/>
                </a:lnTo>
                <a:lnTo>
                  <a:pt x="411" y="292"/>
                </a:lnTo>
                <a:lnTo>
                  <a:pt x="413" y="292"/>
                </a:lnTo>
                <a:lnTo>
                  <a:pt x="415" y="291"/>
                </a:lnTo>
                <a:lnTo>
                  <a:pt x="417" y="288"/>
                </a:lnTo>
                <a:lnTo>
                  <a:pt x="420" y="286"/>
                </a:lnTo>
                <a:lnTo>
                  <a:pt x="422" y="285"/>
                </a:lnTo>
                <a:lnTo>
                  <a:pt x="423" y="284"/>
                </a:lnTo>
                <a:lnTo>
                  <a:pt x="426" y="283"/>
                </a:lnTo>
                <a:lnTo>
                  <a:pt x="431" y="283"/>
                </a:lnTo>
                <a:lnTo>
                  <a:pt x="435" y="282"/>
                </a:lnTo>
                <a:lnTo>
                  <a:pt x="439" y="280"/>
                </a:lnTo>
                <a:lnTo>
                  <a:pt x="442" y="278"/>
                </a:lnTo>
                <a:lnTo>
                  <a:pt x="447" y="277"/>
                </a:lnTo>
                <a:lnTo>
                  <a:pt x="452" y="277"/>
                </a:lnTo>
                <a:lnTo>
                  <a:pt x="453" y="276"/>
                </a:lnTo>
                <a:lnTo>
                  <a:pt x="455" y="276"/>
                </a:lnTo>
                <a:lnTo>
                  <a:pt x="458" y="276"/>
                </a:lnTo>
                <a:lnTo>
                  <a:pt x="458" y="279"/>
                </a:lnTo>
                <a:lnTo>
                  <a:pt x="457" y="283"/>
                </a:lnTo>
                <a:lnTo>
                  <a:pt x="457" y="284"/>
                </a:lnTo>
                <a:lnTo>
                  <a:pt x="457" y="286"/>
                </a:lnTo>
                <a:lnTo>
                  <a:pt x="457" y="288"/>
                </a:lnTo>
                <a:lnTo>
                  <a:pt x="457" y="291"/>
                </a:lnTo>
                <a:lnTo>
                  <a:pt x="457" y="294"/>
                </a:lnTo>
                <a:lnTo>
                  <a:pt x="458" y="299"/>
                </a:lnTo>
                <a:lnTo>
                  <a:pt x="461" y="302"/>
                </a:lnTo>
                <a:lnTo>
                  <a:pt x="462" y="307"/>
                </a:lnTo>
                <a:lnTo>
                  <a:pt x="460" y="311"/>
                </a:lnTo>
                <a:lnTo>
                  <a:pt x="458" y="315"/>
                </a:lnTo>
                <a:lnTo>
                  <a:pt x="458" y="319"/>
                </a:lnTo>
                <a:lnTo>
                  <a:pt x="458" y="322"/>
                </a:lnTo>
                <a:lnTo>
                  <a:pt x="457" y="327"/>
                </a:lnTo>
                <a:lnTo>
                  <a:pt x="456" y="330"/>
                </a:lnTo>
                <a:lnTo>
                  <a:pt x="456" y="332"/>
                </a:lnTo>
                <a:lnTo>
                  <a:pt x="456" y="335"/>
                </a:lnTo>
                <a:lnTo>
                  <a:pt x="456" y="339"/>
                </a:lnTo>
                <a:lnTo>
                  <a:pt x="456" y="343"/>
                </a:lnTo>
                <a:lnTo>
                  <a:pt x="456" y="347"/>
                </a:lnTo>
                <a:lnTo>
                  <a:pt x="456" y="351"/>
                </a:lnTo>
                <a:lnTo>
                  <a:pt x="455" y="354"/>
                </a:lnTo>
                <a:lnTo>
                  <a:pt x="455" y="358"/>
                </a:lnTo>
                <a:lnTo>
                  <a:pt x="456" y="360"/>
                </a:lnTo>
                <a:lnTo>
                  <a:pt x="452" y="365"/>
                </a:lnTo>
                <a:lnTo>
                  <a:pt x="442" y="375"/>
                </a:lnTo>
                <a:lnTo>
                  <a:pt x="429" y="382"/>
                </a:lnTo>
                <a:lnTo>
                  <a:pt x="419" y="387"/>
                </a:lnTo>
                <a:lnTo>
                  <a:pt x="416" y="392"/>
                </a:lnTo>
                <a:lnTo>
                  <a:pt x="415" y="397"/>
                </a:lnTo>
                <a:lnTo>
                  <a:pt x="418" y="399"/>
                </a:lnTo>
                <a:lnTo>
                  <a:pt x="421" y="402"/>
                </a:lnTo>
                <a:lnTo>
                  <a:pt x="426" y="407"/>
                </a:lnTo>
                <a:lnTo>
                  <a:pt x="431" y="412"/>
                </a:lnTo>
                <a:lnTo>
                  <a:pt x="435" y="418"/>
                </a:lnTo>
                <a:lnTo>
                  <a:pt x="436" y="427"/>
                </a:lnTo>
                <a:lnTo>
                  <a:pt x="441" y="435"/>
                </a:lnTo>
                <a:lnTo>
                  <a:pt x="449" y="438"/>
                </a:lnTo>
                <a:lnTo>
                  <a:pt x="457" y="441"/>
                </a:lnTo>
                <a:lnTo>
                  <a:pt x="466" y="444"/>
                </a:lnTo>
                <a:lnTo>
                  <a:pt x="472" y="446"/>
                </a:lnTo>
                <a:lnTo>
                  <a:pt x="474" y="447"/>
                </a:lnTo>
                <a:lnTo>
                  <a:pt x="480" y="449"/>
                </a:lnTo>
                <a:lnTo>
                  <a:pt x="490" y="449"/>
                </a:lnTo>
                <a:lnTo>
                  <a:pt x="497" y="450"/>
                </a:lnTo>
                <a:lnTo>
                  <a:pt x="500" y="454"/>
                </a:lnTo>
                <a:lnTo>
                  <a:pt x="503" y="459"/>
                </a:lnTo>
                <a:lnTo>
                  <a:pt x="504" y="462"/>
                </a:lnTo>
                <a:lnTo>
                  <a:pt x="510" y="467"/>
                </a:lnTo>
                <a:lnTo>
                  <a:pt x="519" y="477"/>
                </a:lnTo>
                <a:lnTo>
                  <a:pt x="523" y="480"/>
                </a:lnTo>
                <a:lnTo>
                  <a:pt x="523" y="481"/>
                </a:lnTo>
                <a:lnTo>
                  <a:pt x="525" y="485"/>
                </a:lnTo>
                <a:lnTo>
                  <a:pt x="527" y="488"/>
                </a:lnTo>
                <a:lnTo>
                  <a:pt x="529" y="490"/>
                </a:lnTo>
                <a:lnTo>
                  <a:pt x="531" y="493"/>
                </a:lnTo>
                <a:lnTo>
                  <a:pt x="532" y="493"/>
                </a:lnTo>
                <a:lnTo>
                  <a:pt x="533" y="495"/>
                </a:lnTo>
                <a:lnTo>
                  <a:pt x="535" y="497"/>
                </a:lnTo>
                <a:lnTo>
                  <a:pt x="537" y="497"/>
                </a:lnTo>
                <a:lnTo>
                  <a:pt x="537" y="498"/>
                </a:lnTo>
                <a:lnTo>
                  <a:pt x="537" y="499"/>
                </a:lnTo>
                <a:lnTo>
                  <a:pt x="537" y="500"/>
                </a:lnTo>
                <a:lnTo>
                  <a:pt x="537" y="501"/>
                </a:lnTo>
                <a:lnTo>
                  <a:pt x="539" y="504"/>
                </a:lnTo>
                <a:lnTo>
                  <a:pt x="540" y="505"/>
                </a:lnTo>
                <a:lnTo>
                  <a:pt x="541" y="508"/>
                </a:lnTo>
                <a:lnTo>
                  <a:pt x="541" y="511"/>
                </a:lnTo>
                <a:lnTo>
                  <a:pt x="541" y="512"/>
                </a:lnTo>
                <a:lnTo>
                  <a:pt x="541" y="516"/>
                </a:lnTo>
                <a:lnTo>
                  <a:pt x="540" y="520"/>
                </a:lnTo>
                <a:lnTo>
                  <a:pt x="540" y="521"/>
                </a:lnTo>
                <a:lnTo>
                  <a:pt x="540" y="523"/>
                </a:lnTo>
                <a:lnTo>
                  <a:pt x="541" y="527"/>
                </a:lnTo>
                <a:lnTo>
                  <a:pt x="541" y="530"/>
                </a:lnTo>
                <a:lnTo>
                  <a:pt x="541" y="532"/>
                </a:lnTo>
                <a:lnTo>
                  <a:pt x="541" y="543"/>
                </a:lnTo>
                <a:lnTo>
                  <a:pt x="541" y="544"/>
                </a:lnTo>
                <a:lnTo>
                  <a:pt x="541" y="547"/>
                </a:lnTo>
                <a:lnTo>
                  <a:pt x="540" y="549"/>
                </a:lnTo>
                <a:lnTo>
                  <a:pt x="540" y="550"/>
                </a:lnTo>
                <a:lnTo>
                  <a:pt x="539" y="553"/>
                </a:lnTo>
                <a:lnTo>
                  <a:pt x="538" y="554"/>
                </a:lnTo>
                <a:lnTo>
                  <a:pt x="537" y="556"/>
                </a:lnTo>
                <a:lnTo>
                  <a:pt x="537" y="557"/>
                </a:lnTo>
                <a:lnTo>
                  <a:pt x="536" y="560"/>
                </a:lnTo>
                <a:lnTo>
                  <a:pt x="534" y="565"/>
                </a:lnTo>
                <a:lnTo>
                  <a:pt x="534" y="568"/>
                </a:lnTo>
                <a:lnTo>
                  <a:pt x="534" y="570"/>
                </a:lnTo>
                <a:lnTo>
                  <a:pt x="535" y="571"/>
                </a:lnTo>
                <a:lnTo>
                  <a:pt x="536" y="577"/>
                </a:lnTo>
                <a:lnTo>
                  <a:pt x="539" y="582"/>
                </a:lnTo>
                <a:lnTo>
                  <a:pt x="540" y="583"/>
                </a:lnTo>
                <a:lnTo>
                  <a:pt x="541" y="585"/>
                </a:lnTo>
                <a:lnTo>
                  <a:pt x="541" y="587"/>
                </a:lnTo>
                <a:lnTo>
                  <a:pt x="542" y="593"/>
                </a:lnTo>
                <a:lnTo>
                  <a:pt x="542" y="594"/>
                </a:lnTo>
                <a:lnTo>
                  <a:pt x="542" y="595"/>
                </a:lnTo>
                <a:lnTo>
                  <a:pt x="541" y="596"/>
                </a:lnTo>
                <a:lnTo>
                  <a:pt x="540" y="598"/>
                </a:lnTo>
                <a:lnTo>
                  <a:pt x="539" y="599"/>
                </a:lnTo>
                <a:lnTo>
                  <a:pt x="536" y="602"/>
                </a:lnTo>
                <a:lnTo>
                  <a:pt x="534" y="603"/>
                </a:lnTo>
                <a:lnTo>
                  <a:pt x="533" y="604"/>
                </a:lnTo>
                <a:lnTo>
                  <a:pt x="530" y="604"/>
                </a:lnTo>
                <a:lnTo>
                  <a:pt x="529" y="605"/>
                </a:lnTo>
                <a:lnTo>
                  <a:pt x="528" y="606"/>
                </a:lnTo>
                <a:lnTo>
                  <a:pt x="525" y="608"/>
                </a:lnTo>
                <a:lnTo>
                  <a:pt x="521" y="610"/>
                </a:lnTo>
                <a:lnTo>
                  <a:pt x="519" y="611"/>
                </a:lnTo>
                <a:lnTo>
                  <a:pt x="514" y="615"/>
                </a:lnTo>
                <a:lnTo>
                  <a:pt x="512" y="617"/>
                </a:lnTo>
                <a:lnTo>
                  <a:pt x="510" y="619"/>
                </a:lnTo>
                <a:lnTo>
                  <a:pt x="508" y="621"/>
                </a:lnTo>
                <a:lnTo>
                  <a:pt x="506" y="621"/>
                </a:lnTo>
                <a:lnTo>
                  <a:pt x="503" y="623"/>
                </a:lnTo>
                <a:lnTo>
                  <a:pt x="503" y="624"/>
                </a:lnTo>
                <a:lnTo>
                  <a:pt x="502" y="625"/>
                </a:lnTo>
                <a:lnTo>
                  <a:pt x="501" y="628"/>
                </a:lnTo>
                <a:lnTo>
                  <a:pt x="499" y="629"/>
                </a:lnTo>
                <a:lnTo>
                  <a:pt x="496" y="632"/>
                </a:lnTo>
                <a:lnTo>
                  <a:pt x="495" y="632"/>
                </a:lnTo>
                <a:lnTo>
                  <a:pt x="493" y="633"/>
                </a:lnTo>
                <a:lnTo>
                  <a:pt x="491" y="635"/>
                </a:lnTo>
                <a:lnTo>
                  <a:pt x="491" y="636"/>
                </a:lnTo>
                <a:lnTo>
                  <a:pt x="488" y="637"/>
                </a:lnTo>
                <a:lnTo>
                  <a:pt x="487" y="637"/>
                </a:lnTo>
                <a:lnTo>
                  <a:pt x="486" y="639"/>
                </a:lnTo>
                <a:lnTo>
                  <a:pt x="484" y="641"/>
                </a:lnTo>
                <a:lnTo>
                  <a:pt x="481" y="642"/>
                </a:lnTo>
                <a:lnTo>
                  <a:pt x="480" y="643"/>
                </a:lnTo>
                <a:lnTo>
                  <a:pt x="480" y="643"/>
                </a:lnTo>
                <a:lnTo>
                  <a:pt x="476" y="645"/>
                </a:lnTo>
                <a:lnTo>
                  <a:pt x="474" y="646"/>
                </a:lnTo>
                <a:lnTo>
                  <a:pt x="472" y="648"/>
                </a:lnTo>
                <a:lnTo>
                  <a:pt x="470" y="649"/>
                </a:lnTo>
                <a:lnTo>
                  <a:pt x="467" y="652"/>
                </a:lnTo>
                <a:lnTo>
                  <a:pt x="465" y="654"/>
                </a:lnTo>
                <a:lnTo>
                  <a:pt x="463" y="656"/>
                </a:lnTo>
                <a:lnTo>
                  <a:pt x="459" y="658"/>
                </a:lnTo>
                <a:lnTo>
                  <a:pt x="456" y="660"/>
                </a:lnTo>
                <a:lnTo>
                  <a:pt x="454" y="660"/>
                </a:lnTo>
                <a:lnTo>
                  <a:pt x="452" y="662"/>
                </a:lnTo>
                <a:lnTo>
                  <a:pt x="447" y="665"/>
                </a:lnTo>
                <a:lnTo>
                  <a:pt x="445" y="665"/>
                </a:lnTo>
                <a:lnTo>
                  <a:pt x="441" y="667"/>
                </a:lnTo>
                <a:lnTo>
                  <a:pt x="437" y="667"/>
                </a:lnTo>
                <a:lnTo>
                  <a:pt x="435" y="667"/>
                </a:lnTo>
                <a:lnTo>
                  <a:pt x="433" y="668"/>
                </a:lnTo>
                <a:lnTo>
                  <a:pt x="430" y="668"/>
                </a:lnTo>
                <a:lnTo>
                  <a:pt x="427" y="669"/>
                </a:lnTo>
                <a:lnTo>
                  <a:pt x="420" y="669"/>
                </a:lnTo>
                <a:lnTo>
                  <a:pt x="413" y="667"/>
                </a:lnTo>
                <a:lnTo>
                  <a:pt x="408" y="668"/>
                </a:lnTo>
                <a:lnTo>
                  <a:pt x="405" y="668"/>
                </a:lnTo>
                <a:lnTo>
                  <a:pt x="403" y="668"/>
                </a:lnTo>
                <a:lnTo>
                  <a:pt x="399" y="669"/>
                </a:lnTo>
                <a:lnTo>
                  <a:pt x="396" y="669"/>
                </a:lnTo>
                <a:lnTo>
                  <a:pt x="392" y="671"/>
                </a:lnTo>
                <a:lnTo>
                  <a:pt x="390" y="671"/>
                </a:lnTo>
                <a:lnTo>
                  <a:pt x="387" y="673"/>
                </a:lnTo>
                <a:lnTo>
                  <a:pt x="384" y="676"/>
                </a:lnTo>
                <a:lnTo>
                  <a:pt x="382" y="679"/>
                </a:lnTo>
                <a:lnTo>
                  <a:pt x="381" y="680"/>
                </a:lnTo>
                <a:lnTo>
                  <a:pt x="380" y="682"/>
                </a:lnTo>
                <a:lnTo>
                  <a:pt x="379" y="686"/>
                </a:lnTo>
                <a:lnTo>
                  <a:pt x="377" y="689"/>
                </a:lnTo>
                <a:lnTo>
                  <a:pt x="375" y="690"/>
                </a:lnTo>
                <a:lnTo>
                  <a:pt x="374" y="691"/>
                </a:lnTo>
                <a:lnTo>
                  <a:pt x="371" y="692"/>
                </a:lnTo>
                <a:lnTo>
                  <a:pt x="366" y="693"/>
                </a:lnTo>
                <a:lnTo>
                  <a:pt x="361" y="692"/>
                </a:lnTo>
                <a:lnTo>
                  <a:pt x="356" y="692"/>
                </a:lnTo>
                <a:lnTo>
                  <a:pt x="353" y="692"/>
                </a:lnTo>
                <a:lnTo>
                  <a:pt x="351" y="691"/>
                </a:lnTo>
                <a:lnTo>
                  <a:pt x="346" y="691"/>
                </a:lnTo>
                <a:lnTo>
                  <a:pt x="342" y="691"/>
                </a:lnTo>
                <a:lnTo>
                  <a:pt x="339" y="691"/>
                </a:lnTo>
                <a:lnTo>
                  <a:pt x="335" y="691"/>
                </a:lnTo>
                <a:lnTo>
                  <a:pt x="332" y="691"/>
                </a:lnTo>
                <a:lnTo>
                  <a:pt x="329" y="691"/>
                </a:lnTo>
                <a:lnTo>
                  <a:pt x="323" y="691"/>
                </a:lnTo>
                <a:lnTo>
                  <a:pt x="322" y="691"/>
                </a:lnTo>
                <a:lnTo>
                  <a:pt x="316" y="691"/>
                </a:lnTo>
                <a:lnTo>
                  <a:pt x="314" y="691"/>
                </a:lnTo>
                <a:lnTo>
                  <a:pt x="312" y="691"/>
                </a:lnTo>
                <a:lnTo>
                  <a:pt x="307" y="688"/>
                </a:lnTo>
                <a:lnTo>
                  <a:pt x="302" y="685"/>
                </a:lnTo>
                <a:lnTo>
                  <a:pt x="296" y="682"/>
                </a:lnTo>
                <a:lnTo>
                  <a:pt x="294" y="682"/>
                </a:lnTo>
                <a:lnTo>
                  <a:pt x="289" y="684"/>
                </a:lnTo>
                <a:lnTo>
                  <a:pt x="284" y="686"/>
                </a:lnTo>
                <a:lnTo>
                  <a:pt x="282" y="687"/>
                </a:lnTo>
                <a:lnTo>
                  <a:pt x="278" y="688"/>
                </a:lnTo>
                <a:lnTo>
                  <a:pt x="273" y="689"/>
                </a:lnTo>
                <a:lnTo>
                  <a:pt x="270" y="690"/>
                </a:lnTo>
                <a:lnTo>
                  <a:pt x="266" y="690"/>
                </a:lnTo>
                <a:lnTo>
                  <a:pt x="262" y="690"/>
                </a:lnTo>
                <a:lnTo>
                  <a:pt x="256" y="690"/>
                </a:lnTo>
                <a:lnTo>
                  <a:pt x="253" y="690"/>
                </a:lnTo>
                <a:lnTo>
                  <a:pt x="250" y="689"/>
                </a:lnTo>
                <a:lnTo>
                  <a:pt x="245" y="690"/>
                </a:lnTo>
                <a:lnTo>
                  <a:pt x="241" y="690"/>
                </a:lnTo>
                <a:lnTo>
                  <a:pt x="238" y="689"/>
                </a:lnTo>
                <a:lnTo>
                  <a:pt x="234" y="690"/>
                </a:lnTo>
                <a:lnTo>
                  <a:pt x="231" y="689"/>
                </a:lnTo>
                <a:lnTo>
                  <a:pt x="221" y="691"/>
                </a:lnTo>
                <a:lnTo>
                  <a:pt x="217" y="691"/>
                </a:lnTo>
                <a:lnTo>
                  <a:pt x="215" y="690"/>
                </a:lnTo>
                <a:lnTo>
                  <a:pt x="210" y="689"/>
                </a:lnTo>
                <a:lnTo>
                  <a:pt x="204" y="687"/>
                </a:lnTo>
                <a:lnTo>
                  <a:pt x="201" y="684"/>
                </a:lnTo>
                <a:lnTo>
                  <a:pt x="199" y="682"/>
                </a:lnTo>
                <a:lnTo>
                  <a:pt x="198" y="681"/>
                </a:lnTo>
                <a:lnTo>
                  <a:pt x="198" y="679"/>
                </a:lnTo>
                <a:lnTo>
                  <a:pt x="197" y="675"/>
                </a:lnTo>
                <a:lnTo>
                  <a:pt x="197" y="673"/>
                </a:lnTo>
                <a:lnTo>
                  <a:pt x="196" y="671"/>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3">
            <a:extLst>
              <a:ext uri="{FF2B5EF4-FFF2-40B4-BE49-F238E27FC236}">
                <a16:creationId xmlns:a16="http://schemas.microsoft.com/office/drawing/2014/main" id="{C16F9B8E-4653-4626-BBEC-824508F4574E}"/>
              </a:ext>
            </a:extLst>
          </p:cNvPr>
          <p:cNvSpPr>
            <a:spLocks/>
          </p:cNvSpPr>
          <p:nvPr/>
        </p:nvSpPr>
        <p:spPr bwMode="auto">
          <a:xfrm>
            <a:off x="4551576" y="1661688"/>
            <a:ext cx="1291787" cy="1700325"/>
          </a:xfrm>
          <a:custGeom>
            <a:avLst/>
            <a:gdLst>
              <a:gd name="T0" fmla="*/ 614 w 898"/>
              <a:gd name="T1" fmla="*/ 1122 h 1182"/>
              <a:gd name="T2" fmla="*/ 542 w 898"/>
              <a:gd name="T3" fmla="*/ 1091 h 1182"/>
              <a:gd name="T4" fmla="*/ 440 w 898"/>
              <a:gd name="T5" fmla="*/ 1140 h 1182"/>
              <a:gd name="T6" fmla="*/ 313 w 898"/>
              <a:gd name="T7" fmla="*/ 1176 h 1182"/>
              <a:gd name="T8" fmla="*/ 246 w 898"/>
              <a:gd name="T9" fmla="*/ 1154 h 1182"/>
              <a:gd name="T10" fmla="*/ 204 w 898"/>
              <a:gd name="T11" fmla="*/ 1103 h 1182"/>
              <a:gd name="T12" fmla="*/ 206 w 898"/>
              <a:gd name="T13" fmla="*/ 1060 h 1182"/>
              <a:gd name="T14" fmla="*/ 207 w 898"/>
              <a:gd name="T15" fmla="*/ 983 h 1182"/>
              <a:gd name="T16" fmla="*/ 122 w 898"/>
              <a:gd name="T17" fmla="*/ 980 h 1182"/>
              <a:gd name="T18" fmla="*/ 95 w 898"/>
              <a:gd name="T19" fmla="*/ 926 h 1182"/>
              <a:gd name="T20" fmla="*/ 78 w 898"/>
              <a:gd name="T21" fmla="*/ 849 h 1182"/>
              <a:gd name="T22" fmla="*/ 9 w 898"/>
              <a:gd name="T23" fmla="*/ 799 h 1182"/>
              <a:gd name="T24" fmla="*/ 30 w 898"/>
              <a:gd name="T25" fmla="*/ 681 h 1182"/>
              <a:gd name="T26" fmla="*/ 28 w 898"/>
              <a:gd name="T27" fmla="*/ 565 h 1182"/>
              <a:gd name="T28" fmla="*/ 94 w 898"/>
              <a:gd name="T29" fmla="*/ 522 h 1182"/>
              <a:gd name="T30" fmla="*/ 162 w 898"/>
              <a:gd name="T31" fmla="*/ 466 h 1182"/>
              <a:gd name="T32" fmla="*/ 275 w 898"/>
              <a:gd name="T33" fmla="*/ 473 h 1182"/>
              <a:gd name="T34" fmla="*/ 323 w 898"/>
              <a:gd name="T35" fmla="*/ 464 h 1182"/>
              <a:gd name="T36" fmla="*/ 371 w 898"/>
              <a:gd name="T37" fmla="*/ 495 h 1182"/>
              <a:gd name="T38" fmla="*/ 426 w 898"/>
              <a:gd name="T39" fmla="*/ 483 h 1182"/>
              <a:gd name="T40" fmla="*/ 455 w 898"/>
              <a:gd name="T41" fmla="*/ 533 h 1182"/>
              <a:gd name="T42" fmla="*/ 441 w 898"/>
              <a:gd name="T43" fmla="*/ 586 h 1182"/>
              <a:gd name="T44" fmla="*/ 498 w 898"/>
              <a:gd name="T45" fmla="*/ 608 h 1182"/>
              <a:gd name="T46" fmla="*/ 547 w 898"/>
              <a:gd name="T47" fmla="*/ 614 h 1182"/>
              <a:gd name="T48" fmla="*/ 562 w 898"/>
              <a:gd name="T49" fmla="*/ 602 h 1182"/>
              <a:gd name="T50" fmla="*/ 575 w 898"/>
              <a:gd name="T51" fmla="*/ 555 h 1182"/>
              <a:gd name="T52" fmla="*/ 617 w 898"/>
              <a:gd name="T53" fmla="*/ 542 h 1182"/>
              <a:gd name="T54" fmla="*/ 627 w 898"/>
              <a:gd name="T55" fmla="*/ 515 h 1182"/>
              <a:gd name="T56" fmla="*/ 576 w 898"/>
              <a:gd name="T57" fmla="*/ 507 h 1182"/>
              <a:gd name="T58" fmla="*/ 518 w 898"/>
              <a:gd name="T59" fmla="*/ 493 h 1182"/>
              <a:gd name="T60" fmla="*/ 481 w 898"/>
              <a:gd name="T61" fmla="*/ 476 h 1182"/>
              <a:gd name="T62" fmla="*/ 449 w 898"/>
              <a:gd name="T63" fmla="*/ 447 h 1182"/>
              <a:gd name="T64" fmla="*/ 445 w 898"/>
              <a:gd name="T65" fmla="*/ 405 h 1182"/>
              <a:gd name="T66" fmla="*/ 411 w 898"/>
              <a:gd name="T67" fmla="*/ 392 h 1182"/>
              <a:gd name="T68" fmla="*/ 429 w 898"/>
              <a:gd name="T69" fmla="*/ 341 h 1182"/>
              <a:gd name="T70" fmla="*/ 401 w 898"/>
              <a:gd name="T71" fmla="*/ 304 h 1182"/>
              <a:gd name="T72" fmla="*/ 354 w 898"/>
              <a:gd name="T73" fmla="*/ 306 h 1182"/>
              <a:gd name="T74" fmla="*/ 369 w 898"/>
              <a:gd name="T75" fmla="*/ 260 h 1182"/>
              <a:gd name="T76" fmla="*/ 413 w 898"/>
              <a:gd name="T77" fmla="*/ 243 h 1182"/>
              <a:gd name="T78" fmla="*/ 468 w 898"/>
              <a:gd name="T79" fmla="*/ 219 h 1182"/>
              <a:gd name="T80" fmla="*/ 530 w 898"/>
              <a:gd name="T81" fmla="*/ 202 h 1182"/>
              <a:gd name="T82" fmla="*/ 565 w 898"/>
              <a:gd name="T83" fmla="*/ 178 h 1182"/>
              <a:gd name="T84" fmla="*/ 571 w 898"/>
              <a:gd name="T85" fmla="*/ 121 h 1182"/>
              <a:gd name="T86" fmla="*/ 592 w 898"/>
              <a:gd name="T87" fmla="*/ 69 h 1182"/>
              <a:gd name="T88" fmla="*/ 622 w 898"/>
              <a:gd name="T89" fmla="*/ 24 h 1182"/>
              <a:gd name="T90" fmla="*/ 668 w 898"/>
              <a:gd name="T91" fmla="*/ 35 h 1182"/>
              <a:gd name="T92" fmla="*/ 728 w 898"/>
              <a:gd name="T93" fmla="*/ 3 h 1182"/>
              <a:gd name="T94" fmla="*/ 774 w 898"/>
              <a:gd name="T95" fmla="*/ 24 h 1182"/>
              <a:gd name="T96" fmla="*/ 791 w 898"/>
              <a:gd name="T97" fmla="*/ 134 h 1182"/>
              <a:gd name="T98" fmla="*/ 804 w 898"/>
              <a:gd name="T99" fmla="*/ 191 h 1182"/>
              <a:gd name="T100" fmla="*/ 817 w 898"/>
              <a:gd name="T101" fmla="*/ 246 h 1182"/>
              <a:gd name="T102" fmla="*/ 838 w 898"/>
              <a:gd name="T103" fmla="*/ 296 h 1182"/>
              <a:gd name="T104" fmla="*/ 860 w 898"/>
              <a:gd name="T105" fmla="*/ 350 h 1182"/>
              <a:gd name="T106" fmla="*/ 863 w 898"/>
              <a:gd name="T107" fmla="*/ 408 h 1182"/>
              <a:gd name="T108" fmla="*/ 833 w 898"/>
              <a:gd name="T109" fmla="*/ 458 h 1182"/>
              <a:gd name="T110" fmla="*/ 894 w 898"/>
              <a:gd name="T111" fmla="*/ 480 h 1182"/>
              <a:gd name="T112" fmla="*/ 755 w 898"/>
              <a:gd name="T113" fmla="*/ 589 h 1182"/>
              <a:gd name="T114" fmla="*/ 693 w 898"/>
              <a:gd name="T115" fmla="*/ 703 h 1182"/>
              <a:gd name="T116" fmla="*/ 824 w 898"/>
              <a:gd name="T117" fmla="*/ 844 h 1182"/>
              <a:gd name="T118" fmla="*/ 767 w 898"/>
              <a:gd name="T119" fmla="*/ 958 h 1182"/>
              <a:gd name="T120" fmla="*/ 869 w 898"/>
              <a:gd name="T121" fmla="*/ 1100 h 1182"/>
              <a:gd name="T122" fmla="*/ 793 w 898"/>
              <a:gd name="T123" fmla="*/ 1147 h 1182"/>
              <a:gd name="T124" fmla="*/ 704 w 898"/>
              <a:gd name="T125" fmla="*/ 1173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1182">
                <a:moveTo>
                  <a:pt x="699" y="1177"/>
                </a:moveTo>
                <a:lnTo>
                  <a:pt x="698" y="1177"/>
                </a:lnTo>
                <a:lnTo>
                  <a:pt x="697" y="1176"/>
                </a:lnTo>
                <a:lnTo>
                  <a:pt x="696" y="1173"/>
                </a:lnTo>
                <a:lnTo>
                  <a:pt x="694" y="1171"/>
                </a:lnTo>
                <a:lnTo>
                  <a:pt x="693" y="1170"/>
                </a:lnTo>
                <a:lnTo>
                  <a:pt x="691" y="1168"/>
                </a:lnTo>
                <a:lnTo>
                  <a:pt x="690" y="1165"/>
                </a:lnTo>
                <a:lnTo>
                  <a:pt x="688" y="1161"/>
                </a:lnTo>
                <a:lnTo>
                  <a:pt x="687" y="1159"/>
                </a:lnTo>
                <a:lnTo>
                  <a:pt x="685" y="1159"/>
                </a:lnTo>
                <a:lnTo>
                  <a:pt x="680" y="1158"/>
                </a:lnTo>
                <a:lnTo>
                  <a:pt x="677" y="1155"/>
                </a:lnTo>
                <a:lnTo>
                  <a:pt x="675" y="1154"/>
                </a:lnTo>
                <a:lnTo>
                  <a:pt x="673" y="1154"/>
                </a:lnTo>
                <a:lnTo>
                  <a:pt x="670" y="1152"/>
                </a:lnTo>
                <a:lnTo>
                  <a:pt x="665" y="1150"/>
                </a:lnTo>
                <a:lnTo>
                  <a:pt x="664" y="1149"/>
                </a:lnTo>
                <a:lnTo>
                  <a:pt x="663" y="1148"/>
                </a:lnTo>
                <a:lnTo>
                  <a:pt x="660" y="1148"/>
                </a:lnTo>
                <a:lnTo>
                  <a:pt x="658" y="1148"/>
                </a:lnTo>
                <a:lnTo>
                  <a:pt x="655" y="1146"/>
                </a:lnTo>
                <a:lnTo>
                  <a:pt x="653" y="1145"/>
                </a:lnTo>
                <a:lnTo>
                  <a:pt x="651" y="1144"/>
                </a:lnTo>
                <a:lnTo>
                  <a:pt x="647" y="1143"/>
                </a:lnTo>
                <a:lnTo>
                  <a:pt x="643" y="1141"/>
                </a:lnTo>
                <a:lnTo>
                  <a:pt x="640" y="1139"/>
                </a:lnTo>
                <a:lnTo>
                  <a:pt x="638" y="1138"/>
                </a:lnTo>
                <a:lnTo>
                  <a:pt x="636" y="1137"/>
                </a:lnTo>
                <a:lnTo>
                  <a:pt x="633" y="1134"/>
                </a:lnTo>
                <a:lnTo>
                  <a:pt x="631" y="1132"/>
                </a:lnTo>
                <a:lnTo>
                  <a:pt x="630" y="1132"/>
                </a:lnTo>
                <a:lnTo>
                  <a:pt x="626" y="1127"/>
                </a:lnTo>
                <a:lnTo>
                  <a:pt x="620" y="1126"/>
                </a:lnTo>
                <a:lnTo>
                  <a:pt x="614" y="1122"/>
                </a:lnTo>
                <a:lnTo>
                  <a:pt x="611" y="1120"/>
                </a:lnTo>
                <a:lnTo>
                  <a:pt x="608" y="1118"/>
                </a:lnTo>
                <a:lnTo>
                  <a:pt x="605" y="1117"/>
                </a:lnTo>
                <a:lnTo>
                  <a:pt x="602" y="1116"/>
                </a:lnTo>
                <a:lnTo>
                  <a:pt x="601" y="1116"/>
                </a:lnTo>
                <a:lnTo>
                  <a:pt x="598" y="1116"/>
                </a:lnTo>
                <a:lnTo>
                  <a:pt x="595" y="1117"/>
                </a:lnTo>
                <a:lnTo>
                  <a:pt x="593" y="1117"/>
                </a:lnTo>
                <a:lnTo>
                  <a:pt x="592" y="1117"/>
                </a:lnTo>
                <a:lnTo>
                  <a:pt x="587" y="1119"/>
                </a:lnTo>
                <a:lnTo>
                  <a:pt x="585" y="1120"/>
                </a:lnTo>
                <a:lnTo>
                  <a:pt x="583" y="1120"/>
                </a:lnTo>
                <a:lnTo>
                  <a:pt x="581" y="1119"/>
                </a:lnTo>
                <a:lnTo>
                  <a:pt x="580" y="1118"/>
                </a:lnTo>
                <a:lnTo>
                  <a:pt x="575" y="1120"/>
                </a:lnTo>
                <a:lnTo>
                  <a:pt x="574" y="1121"/>
                </a:lnTo>
                <a:lnTo>
                  <a:pt x="570" y="1121"/>
                </a:lnTo>
                <a:lnTo>
                  <a:pt x="570" y="1122"/>
                </a:lnTo>
                <a:lnTo>
                  <a:pt x="568" y="1123"/>
                </a:lnTo>
                <a:lnTo>
                  <a:pt x="564" y="1122"/>
                </a:lnTo>
                <a:lnTo>
                  <a:pt x="563" y="1123"/>
                </a:lnTo>
                <a:lnTo>
                  <a:pt x="561" y="1122"/>
                </a:lnTo>
                <a:lnTo>
                  <a:pt x="560" y="1120"/>
                </a:lnTo>
                <a:lnTo>
                  <a:pt x="559" y="1117"/>
                </a:lnTo>
                <a:lnTo>
                  <a:pt x="557" y="1113"/>
                </a:lnTo>
                <a:lnTo>
                  <a:pt x="555" y="1108"/>
                </a:lnTo>
                <a:lnTo>
                  <a:pt x="554" y="1106"/>
                </a:lnTo>
                <a:lnTo>
                  <a:pt x="554" y="1104"/>
                </a:lnTo>
                <a:lnTo>
                  <a:pt x="553" y="1104"/>
                </a:lnTo>
                <a:lnTo>
                  <a:pt x="553" y="1101"/>
                </a:lnTo>
                <a:lnTo>
                  <a:pt x="551" y="1100"/>
                </a:lnTo>
                <a:lnTo>
                  <a:pt x="548" y="1095"/>
                </a:lnTo>
                <a:lnTo>
                  <a:pt x="547" y="1094"/>
                </a:lnTo>
                <a:lnTo>
                  <a:pt x="544" y="1093"/>
                </a:lnTo>
                <a:lnTo>
                  <a:pt x="542" y="1091"/>
                </a:lnTo>
                <a:lnTo>
                  <a:pt x="535" y="1087"/>
                </a:lnTo>
                <a:lnTo>
                  <a:pt x="534" y="1087"/>
                </a:lnTo>
                <a:lnTo>
                  <a:pt x="532" y="1086"/>
                </a:lnTo>
                <a:lnTo>
                  <a:pt x="530" y="1084"/>
                </a:lnTo>
                <a:lnTo>
                  <a:pt x="527" y="1084"/>
                </a:lnTo>
                <a:lnTo>
                  <a:pt x="523" y="1082"/>
                </a:lnTo>
                <a:lnTo>
                  <a:pt x="520" y="1081"/>
                </a:lnTo>
                <a:lnTo>
                  <a:pt x="519" y="1080"/>
                </a:lnTo>
                <a:lnTo>
                  <a:pt x="519" y="1080"/>
                </a:lnTo>
                <a:lnTo>
                  <a:pt x="517" y="1080"/>
                </a:lnTo>
                <a:lnTo>
                  <a:pt x="514" y="1080"/>
                </a:lnTo>
                <a:lnTo>
                  <a:pt x="506" y="1077"/>
                </a:lnTo>
                <a:lnTo>
                  <a:pt x="503" y="1077"/>
                </a:lnTo>
                <a:lnTo>
                  <a:pt x="501" y="1076"/>
                </a:lnTo>
                <a:lnTo>
                  <a:pt x="499" y="1077"/>
                </a:lnTo>
                <a:lnTo>
                  <a:pt x="498" y="1077"/>
                </a:lnTo>
                <a:lnTo>
                  <a:pt x="495" y="1076"/>
                </a:lnTo>
                <a:lnTo>
                  <a:pt x="491" y="1076"/>
                </a:lnTo>
                <a:lnTo>
                  <a:pt x="484" y="1075"/>
                </a:lnTo>
                <a:lnTo>
                  <a:pt x="484" y="1076"/>
                </a:lnTo>
                <a:lnTo>
                  <a:pt x="482" y="1082"/>
                </a:lnTo>
                <a:lnTo>
                  <a:pt x="482" y="1086"/>
                </a:lnTo>
                <a:lnTo>
                  <a:pt x="482" y="1093"/>
                </a:lnTo>
                <a:lnTo>
                  <a:pt x="486" y="1099"/>
                </a:lnTo>
                <a:lnTo>
                  <a:pt x="487" y="1108"/>
                </a:lnTo>
                <a:lnTo>
                  <a:pt x="491" y="1118"/>
                </a:lnTo>
                <a:lnTo>
                  <a:pt x="494" y="1125"/>
                </a:lnTo>
                <a:lnTo>
                  <a:pt x="494" y="1127"/>
                </a:lnTo>
                <a:lnTo>
                  <a:pt x="490" y="1133"/>
                </a:lnTo>
                <a:lnTo>
                  <a:pt x="482" y="1137"/>
                </a:lnTo>
                <a:lnTo>
                  <a:pt x="475" y="1139"/>
                </a:lnTo>
                <a:lnTo>
                  <a:pt x="464" y="1138"/>
                </a:lnTo>
                <a:lnTo>
                  <a:pt x="461" y="1138"/>
                </a:lnTo>
                <a:lnTo>
                  <a:pt x="451" y="1139"/>
                </a:lnTo>
                <a:lnTo>
                  <a:pt x="440" y="1140"/>
                </a:lnTo>
                <a:lnTo>
                  <a:pt x="434" y="1142"/>
                </a:lnTo>
                <a:lnTo>
                  <a:pt x="425" y="1145"/>
                </a:lnTo>
                <a:lnTo>
                  <a:pt x="423" y="1148"/>
                </a:lnTo>
                <a:lnTo>
                  <a:pt x="417" y="1155"/>
                </a:lnTo>
                <a:lnTo>
                  <a:pt x="413" y="1159"/>
                </a:lnTo>
                <a:lnTo>
                  <a:pt x="412" y="1159"/>
                </a:lnTo>
                <a:lnTo>
                  <a:pt x="410" y="1162"/>
                </a:lnTo>
                <a:lnTo>
                  <a:pt x="402" y="1165"/>
                </a:lnTo>
                <a:lnTo>
                  <a:pt x="398" y="1165"/>
                </a:lnTo>
                <a:lnTo>
                  <a:pt x="397" y="1167"/>
                </a:lnTo>
                <a:lnTo>
                  <a:pt x="396" y="1168"/>
                </a:lnTo>
                <a:lnTo>
                  <a:pt x="392" y="1169"/>
                </a:lnTo>
                <a:lnTo>
                  <a:pt x="385" y="1170"/>
                </a:lnTo>
                <a:lnTo>
                  <a:pt x="381" y="1171"/>
                </a:lnTo>
                <a:lnTo>
                  <a:pt x="378" y="1173"/>
                </a:lnTo>
                <a:lnTo>
                  <a:pt x="374" y="1174"/>
                </a:lnTo>
                <a:lnTo>
                  <a:pt x="373" y="1174"/>
                </a:lnTo>
                <a:lnTo>
                  <a:pt x="368" y="1175"/>
                </a:lnTo>
                <a:lnTo>
                  <a:pt x="364" y="1175"/>
                </a:lnTo>
                <a:lnTo>
                  <a:pt x="363" y="1173"/>
                </a:lnTo>
                <a:lnTo>
                  <a:pt x="360" y="1173"/>
                </a:lnTo>
                <a:lnTo>
                  <a:pt x="358" y="1172"/>
                </a:lnTo>
                <a:lnTo>
                  <a:pt x="352" y="1174"/>
                </a:lnTo>
                <a:lnTo>
                  <a:pt x="351" y="1175"/>
                </a:lnTo>
                <a:lnTo>
                  <a:pt x="349" y="1175"/>
                </a:lnTo>
                <a:lnTo>
                  <a:pt x="346" y="1176"/>
                </a:lnTo>
                <a:lnTo>
                  <a:pt x="344" y="1176"/>
                </a:lnTo>
                <a:lnTo>
                  <a:pt x="340" y="1176"/>
                </a:lnTo>
                <a:lnTo>
                  <a:pt x="335" y="1177"/>
                </a:lnTo>
                <a:lnTo>
                  <a:pt x="330" y="1178"/>
                </a:lnTo>
                <a:lnTo>
                  <a:pt x="327" y="1180"/>
                </a:lnTo>
                <a:lnTo>
                  <a:pt x="324" y="1180"/>
                </a:lnTo>
                <a:lnTo>
                  <a:pt x="321" y="1180"/>
                </a:lnTo>
                <a:lnTo>
                  <a:pt x="318" y="1178"/>
                </a:lnTo>
                <a:lnTo>
                  <a:pt x="313" y="1176"/>
                </a:lnTo>
                <a:lnTo>
                  <a:pt x="313" y="1173"/>
                </a:lnTo>
                <a:lnTo>
                  <a:pt x="311" y="1170"/>
                </a:lnTo>
                <a:lnTo>
                  <a:pt x="308" y="1166"/>
                </a:lnTo>
                <a:lnTo>
                  <a:pt x="305" y="1166"/>
                </a:lnTo>
                <a:lnTo>
                  <a:pt x="301" y="1168"/>
                </a:lnTo>
                <a:lnTo>
                  <a:pt x="298" y="1170"/>
                </a:lnTo>
                <a:lnTo>
                  <a:pt x="295" y="1174"/>
                </a:lnTo>
                <a:lnTo>
                  <a:pt x="294" y="1176"/>
                </a:lnTo>
                <a:lnTo>
                  <a:pt x="292" y="1178"/>
                </a:lnTo>
                <a:lnTo>
                  <a:pt x="291" y="1179"/>
                </a:lnTo>
                <a:lnTo>
                  <a:pt x="290" y="1180"/>
                </a:lnTo>
                <a:lnTo>
                  <a:pt x="287" y="1181"/>
                </a:lnTo>
                <a:lnTo>
                  <a:pt x="284" y="1181"/>
                </a:lnTo>
                <a:lnTo>
                  <a:pt x="280" y="1181"/>
                </a:lnTo>
                <a:lnTo>
                  <a:pt x="280" y="1182"/>
                </a:lnTo>
                <a:lnTo>
                  <a:pt x="277" y="1182"/>
                </a:lnTo>
                <a:lnTo>
                  <a:pt x="273" y="1181"/>
                </a:lnTo>
                <a:lnTo>
                  <a:pt x="272" y="1181"/>
                </a:lnTo>
                <a:lnTo>
                  <a:pt x="270" y="1181"/>
                </a:lnTo>
                <a:lnTo>
                  <a:pt x="268" y="1181"/>
                </a:lnTo>
                <a:lnTo>
                  <a:pt x="266" y="1180"/>
                </a:lnTo>
                <a:lnTo>
                  <a:pt x="264" y="1178"/>
                </a:lnTo>
                <a:lnTo>
                  <a:pt x="263" y="1176"/>
                </a:lnTo>
                <a:lnTo>
                  <a:pt x="263" y="1174"/>
                </a:lnTo>
                <a:lnTo>
                  <a:pt x="262" y="1171"/>
                </a:lnTo>
                <a:lnTo>
                  <a:pt x="262" y="1170"/>
                </a:lnTo>
                <a:lnTo>
                  <a:pt x="262" y="1167"/>
                </a:lnTo>
                <a:lnTo>
                  <a:pt x="260" y="1164"/>
                </a:lnTo>
                <a:lnTo>
                  <a:pt x="258" y="1161"/>
                </a:lnTo>
                <a:lnTo>
                  <a:pt x="251" y="1159"/>
                </a:lnTo>
                <a:lnTo>
                  <a:pt x="249" y="1157"/>
                </a:lnTo>
                <a:lnTo>
                  <a:pt x="248" y="1156"/>
                </a:lnTo>
                <a:lnTo>
                  <a:pt x="247" y="1155"/>
                </a:lnTo>
                <a:lnTo>
                  <a:pt x="246" y="1154"/>
                </a:lnTo>
                <a:lnTo>
                  <a:pt x="246" y="1154"/>
                </a:lnTo>
                <a:lnTo>
                  <a:pt x="243" y="1154"/>
                </a:lnTo>
                <a:lnTo>
                  <a:pt x="240" y="1152"/>
                </a:lnTo>
                <a:lnTo>
                  <a:pt x="239" y="1152"/>
                </a:lnTo>
                <a:lnTo>
                  <a:pt x="237" y="1151"/>
                </a:lnTo>
                <a:lnTo>
                  <a:pt x="236" y="1148"/>
                </a:lnTo>
                <a:lnTo>
                  <a:pt x="235" y="1146"/>
                </a:lnTo>
                <a:lnTo>
                  <a:pt x="234" y="1144"/>
                </a:lnTo>
                <a:lnTo>
                  <a:pt x="233" y="1143"/>
                </a:lnTo>
                <a:lnTo>
                  <a:pt x="232" y="1141"/>
                </a:lnTo>
                <a:lnTo>
                  <a:pt x="231" y="1138"/>
                </a:lnTo>
                <a:lnTo>
                  <a:pt x="231" y="1135"/>
                </a:lnTo>
                <a:lnTo>
                  <a:pt x="229" y="1134"/>
                </a:lnTo>
                <a:lnTo>
                  <a:pt x="225" y="1134"/>
                </a:lnTo>
                <a:lnTo>
                  <a:pt x="222" y="1133"/>
                </a:lnTo>
                <a:lnTo>
                  <a:pt x="221" y="1132"/>
                </a:lnTo>
                <a:lnTo>
                  <a:pt x="219" y="1131"/>
                </a:lnTo>
                <a:lnTo>
                  <a:pt x="218" y="1130"/>
                </a:lnTo>
                <a:lnTo>
                  <a:pt x="217" y="1128"/>
                </a:lnTo>
                <a:lnTo>
                  <a:pt x="217" y="1127"/>
                </a:lnTo>
                <a:lnTo>
                  <a:pt x="217" y="1126"/>
                </a:lnTo>
                <a:lnTo>
                  <a:pt x="218" y="1122"/>
                </a:lnTo>
                <a:lnTo>
                  <a:pt x="220" y="1120"/>
                </a:lnTo>
                <a:lnTo>
                  <a:pt x="220" y="1119"/>
                </a:lnTo>
                <a:lnTo>
                  <a:pt x="221" y="1114"/>
                </a:lnTo>
                <a:lnTo>
                  <a:pt x="219" y="1113"/>
                </a:lnTo>
                <a:lnTo>
                  <a:pt x="219" y="1110"/>
                </a:lnTo>
                <a:lnTo>
                  <a:pt x="218" y="1106"/>
                </a:lnTo>
                <a:lnTo>
                  <a:pt x="217" y="1104"/>
                </a:lnTo>
                <a:lnTo>
                  <a:pt x="215" y="1100"/>
                </a:lnTo>
                <a:lnTo>
                  <a:pt x="212" y="1098"/>
                </a:lnTo>
                <a:lnTo>
                  <a:pt x="212" y="1097"/>
                </a:lnTo>
                <a:lnTo>
                  <a:pt x="211" y="1098"/>
                </a:lnTo>
                <a:lnTo>
                  <a:pt x="208" y="1098"/>
                </a:lnTo>
                <a:lnTo>
                  <a:pt x="206" y="1100"/>
                </a:lnTo>
                <a:lnTo>
                  <a:pt x="204" y="1103"/>
                </a:lnTo>
                <a:lnTo>
                  <a:pt x="202" y="1104"/>
                </a:lnTo>
                <a:lnTo>
                  <a:pt x="201" y="1105"/>
                </a:lnTo>
                <a:lnTo>
                  <a:pt x="198" y="1107"/>
                </a:lnTo>
                <a:lnTo>
                  <a:pt x="196" y="1106"/>
                </a:lnTo>
                <a:lnTo>
                  <a:pt x="188" y="1103"/>
                </a:lnTo>
                <a:lnTo>
                  <a:pt x="185" y="1102"/>
                </a:lnTo>
                <a:lnTo>
                  <a:pt x="184" y="1100"/>
                </a:lnTo>
                <a:lnTo>
                  <a:pt x="182" y="1098"/>
                </a:lnTo>
                <a:lnTo>
                  <a:pt x="178" y="1096"/>
                </a:lnTo>
                <a:lnTo>
                  <a:pt x="177" y="1094"/>
                </a:lnTo>
                <a:lnTo>
                  <a:pt x="175" y="1093"/>
                </a:lnTo>
                <a:lnTo>
                  <a:pt x="173" y="1092"/>
                </a:lnTo>
                <a:lnTo>
                  <a:pt x="172" y="1090"/>
                </a:lnTo>
                <a:lnTo>
                  <a:pt x="168" y="1088"/>
                </a:lnTo>
                <a:lnTo>
                  <a:pt x="165" y="1086"/>
                </a:lnTo>
                <a:lnTo>
                  <a:pt x="165" y="1085"/>
                </a:lnTo>
                <a:lnTo>
                  <a:pt x="165" y="1083"/>
                </a:lnTo>
                <a:lnTo>
                  <a:pt x="167" y="1082"/>
                </a:lnTo>
                <a:lnTo>
                  <a:pt x="168" y="1081"/>
                </a:lnTo>
                <a:lnTo>
                  <a:pt x="170" y="1080"/>
                </a:lnTo>
                <a:lnTo>
                  <a:pt x="172" y="1079"/>
                </a:lnTo>
                <a:lnTo>
                  <a:pt x="174" y="1078"/>
                </a:lnTo>
                <a:lnTo>
                  <a:pt x="178" y="1076"/>
                </a:lnTo>
                <a:lnTo>
                  <a:pt x="179" y="1076"/>
                </a:lnTo>
                <a:lnTo>
                  <a:pt x="182" y="1074"/>
                </a:lnTo>
                <a:lnTo>
                  <a:pt x="184" y="1073"/>
                </a:lnTo>
                <a:lnTo>
                  <a:pt x="187" y="1072"/>
                </a:lnTo>
                <a:lnTo>
                  <a:pt x="189" y="1071"/>
                </a:lnTo>
                <a:lnTo>
                  <a:pt x="192" y="1070"/>
                </a:lnTo>
                <a:lnTo>
                  <a:pt x="193" y="1068"/>
                </a:lnTo>
                <a:lnTo>
                  <a:pt x="195" y="1067"/>
                </a:lnTo>
                <a:lnTo>
                  <a:pt x="198" y="1065"/>
                </a:lnTo>
                <a:lnTo>
                  <a:pt x="201" y="1064"/>
                </a:lnTo>
                <a:lnTo>
                  <a:pt x="205" y="1061"/>
                </a:lnTo>
                <a:lnTo>
                  <a:pt x="206" y="1060"/>
                </a:lnTo>
                <a:lnTo>
                  <a:pt x="207" y="1057"/>
                </a:lnTo>
                <a:lnTo>
                  <a:pt x="210" y="1053"/>
                </a:lnTo>
                <a:lnTo>
                  <a:pt x="211" y="1050"/>
                </a:lnTo>
                <a:lnTo>
                  <a:pt x="212" y="1048"/>
                </a:lnTo>
                <a:lnTo>
                  <a:pt x="212" y="1045"/>
                </a:lnTo>
                <a:lnTo>
                  <a:pt x="213" y="1043"/>
                </a:lnTo>
                <a:lnTo>
                  <a:pt x="213" y="1041"/>
                </a:lnTo>
                <a:lnTo>
                  <a:pt x="214" y="1039"/>
                </a:lnTo>
                <a:lnTo>
                  <a:pt x="214" y="1037"/>
                </a:lnTo>
                <a:lnTo>
                  <a:pt x="215" y="1037"/>
                </a:lnTo>
                <a:lnTo>
                  <a:pt x="218" y="1033"/>
                </a:lnTo>
                <a:lnTo>
                  <a:pt x="218" y="1031"/>
                </a:lnTo>
                <a:lnTo>
                  <a:pt x="219" y="1029"/>
                </a:lnTo>
                <a:lnTo>
                  <a:pt x="220" y="1025"/>
                </a:lnTo>
                <a:lnTo>
                  <a:pt x="220" y="1022"/>
                </a:lnTo>
                <a:lnTo>
                  <a:pt x="219" y="1021"/>
                </a:lnTo>
                <a:lnTo>
                  <a:pt x="218" y="1018"/>
                </a:lnTo>
                <a:lnTo>
                  <a:pt x="218" y="1015"/>
                </a:lnTo>
                <a:lnTo>
                  <a:pt x="218" y="1015"/>
                </a:lnTo>
                <a:lnTo>
                  <a:pt x="217" y="1013"/>
                </a:lnTo>
                <a:lnTo>
                  <a:pt x="216" y="1010"/>
                </a:lnTo>
                <a:lnTo>
                  <a:pt x="215" y="1006"/>
                </a:lnTo>
                <a:lnTo>
                  <a:pt x="215" y="1004"/>
                </a:lnTo>
                <a:lnTo>
                  <a:pt x="214" y="1004"/>
                </a:lnTo>
                <a:lnTo>
                  <a:pt x="213" y="1003"/>
                </a:lnTo>
                <a:lnTo>
                  <a:pt x="212" y="1001"/>
                </a:lnTo>
                <a:lnTo>
                  <a:pt x="211" y="998"/>
                </a:lnTo>
                <a:lnTo>
                  <a:pt x="210" y="997"/>
                </a:lnTo>
                <a:lnTo>
                  <a:pt x="209" y="995"/>
                </a:lnTo>
                <a:lnTo>
                  <a:pt x="209" y="993"/>
                </a:lnTo>
                <a:lnTo>
                  <a:pt x="209" y="991"/>
                </a:lnTo>
                <a:lnTo>
                  <a:pt x="209" y="989"/>
                </a:lnTo>
                <a:lnTo>
                  <a:pt x="208" y="988"/>
                </a:lnTo>
                <a:lnTo>
                  <a:pt x="208" y="986"/>
                </a:lnTo>
                <a:lnTo>
                  <a:pt x="207" y="983"/>
                </a:lnTo>
                <a:lnTo>
                  <a:pt x="206" y="979"/>
                </a:lnTo>
                <a:lnTo>
                  <a:pt x="205" y="978"/>
                </a:lnTo>
                <a:lnTo>
                  <a:pt x="204" y="976"/>
                </a:lnTo>
                <a:lnTo>
                  <a:pt x="202" y="973"/>
                </a:lnTo>
                <a:lnTo>
                  <a:pt x="200" y="973"/>
                </a:lnTo>
                <a:lnTo>
                  <a:pt x="192" y="969"/>
                </a:lnTo>
                <a:lnTo>
                  <a:pt x="191" y="968"/>
                </a:lnTo>
                <a:lnTo>
                  <a:pt x="189" y="968"/>
                </a:lnTo>
                <a:lnTo>
                  <a:pt x="184" y="967"/>
                </a:lnTo>
                <a:lnTo>
                  <a:pt x="183" y="968"/>
                </a:lnTo>
                <a:lnTo>
                  <a:pt x="180" y="968"/>
                </a:lnTo>
                <a:lnTo>
                  <a:pt x="175" y="968"/>
                </a:lnTo>
                <a:lnTo>
                  <a:pt x="173" y="968"/>
                </a:lnTo>
                <a:lnTo>
                  <a:pt x="170" y="968"/>
                </a:lnTo>
                <a:lnTo>
                  <a:pt x="168" y="969"/>
                </a:lnTo>
                <a:lnTo>
                  <a:pt x="166" y="969"/>
                </a:lnTo>
                <a:lnTo>
                  <a:pt x="164" y="970"/>
                </a:lnTo>
                <a:lnTo>
                  <a:pt x="162" y="970"/>
                </a:lnTo>
                <a:lnTo>
                  <a:pt x="162" y="970"/>
                </a:lnTo>
                <a:lnTo>
                  <a:pt x="159" y="970"/>
                </a:lnTo>
                <a:lnTo>
                  <a:pt x="156" y="971"/>
                </a:lnTo>
                <a:lnTo>
                  <a:pt x="155" y="971"/>
                </a:lnTo>
                <a:lnTo>
                  <a:pt x="151" y="972"/>
                </a:lnTo>
                <a:lnTo>
                  <a:pt x="149" y="973"/>
                </a:lnTo>
                <a:lnTo>
                  <a:pt x="145" y="974"/>
                </a:lnTo>
                <a:lnTo>
                  <a:pt x="141" y="976"/>
                </a:lnTo>
                <a:lnTo>
                  <a:pt x="140" y="976"/>
                </a:lnTo>
                <a:lnTo>
                  <a:pt x="139" y="976"/>
                </a:lnTo>
                <a:lnTo>
                  <a:pt x="134" y="977"/>
                </a:lnTo>
                <a:lnTo>
                  <a:pt x="133" y="977"/>
                </a:lnTo>
                <a:lnTo>
                  <a:pt x="131" y="978"/>
                </a:lnTo>
                <a:lnTo>
                  <a:pt x="128" y="979"/>
                </a:lnTo>
                <a:lnTo>
                  <a:pt x="128" y="979"/>
                </a:lnTo>
                <a:lnTo>
                  <a:pt x="124" y="980"/>
                </a:lnTo>
                <a:lnTo>
                  <a:pt x="122" y="980"/>
                </a:lnTo>
                <a:lnTo>
                  <a:pt x="119" y="980"/>
                </a:lnTo>
                <a:lnTo>
                  <a:pt x="117" y="981"/>
                </a:lnTo>
                <a:lnTo>
                  <a:pt x="115" y="980"/>
                </a:lnTo>
                <a:lnTo>
                  <a:pt x="114" y="980"/>
                </a:lnTo>
                <a:lnTo>
                  <a:pt x="111" y="981"/>
                </a:lnTo>
                <a:lnTo>
                  <a:pt x="108" y="982"/>
                </a:lnTo>
                <a:lnTo>
                  <a:pt x="105" y="982"/>
                </a:lnTo>
                <a:lnTo>
                  <a:pt x="102" y="982"/>
                </a:lnTo>
                <a:lnTo>
                  <a:pt x="100" y="982"/>
                </a:lnTo>
                <a:lnTo>
                  <a:pt x="100" y="982"/>
                </a:lnTo>
                <a:lnTo>
                  <a:pt x="97" y="982"/>
                </a:lnTo>
                <a:lnTo>
                  <a:pt x="93" y="979"/>
                </a:lnTo>
                <a:lnTo>
                  <a:pt x="89" y="977"/>
                </a:lnTo>
                <a:lnTo>
                  <a:pt x="88" y="976"/>
                </a:lnTo>
                <a:lnTo>
                  <a:pt x="89" y="973"/>
                </a:lnTo>
                <a:lnTo>
                  <a:pt x="89" y="971"/>
                </a:lnTo>
                <a:lnTo>
                  <a:pt x="89" y="969"/>
                </a:lnTo>
                <a:lnTo>
                  <a:pt x="90" y="965"/>
                </a:lnTo>
                <a:lnTo>
                  <a:pt x="90" y="963"/>
                </a:lnTo>
                <a:lnTo>
                  <a:pt x="91" y="959"/>
                </a:lnTo>
                <a:lnTo>
                  <a:pt x="91" y="955"/>
                </a:lnTo>
                <a:lnTo>
                  <a:pt x="92" y="954"/>
                </a:lnTo>
                <a:lnTo>
                  <a:pt x="91" y="951"/>
                </a:lnTo>
                <a:lnTo>
                  <a:pt x="93" y="949"/>
                </a:lnTo>
                <a:lnTo>
                  <a:pt x="93" y="946"/>
                </a:lnTo>
                <a:lnTo>
                  <a:pt x="93" y="944"/>
                </a:lnTo>
                <a:lnTo>
                  <a:pt x="94" y="943"/>
                </a:lnTo>
                <a:lnTo>
                  <a:pt x="95" y="938"/>
                </a:lnTo>
                <a:lnTo>
                  <a:pt x="95" y="936"/>
                </a:lnTo>
                <a:lnTo>
                  <a:pt x="95" y="934"/>
                </a:lnTo>
                <a:lnTo>
                  <a:pt x="95" y="932"/>
                </a:lnTo>
                <a:lnTo>
                  <a:pt x="95" y="930"/>
                </a:lnTo>
                <a:lnTo>
                  <a:pt x="95" y="928"/>
                </a:lnTo>
                <a:lnTo>
                  <a:pt x="95" y="927"/>
                </a:lnTo>
                <a:lnTo>
                  <a:pt x="95" y="926"/>
                </a:lnTo>
                <a:lnTo>
                  <a:pt x="97" y="923"/>
                </a:lnTo>
                <a:lnTo>
                  <a:pt x="96" y="920"/>
                </a:lnTo>
                <a:lnTo>
                  <a:pt x="97" y="916"/>
                </a:lnTo>
                <a:lnTo>
                  <a:pt x="96" y="914"/>
                </a:lnTo>
                <a:lnTo>
                  <a:pt x="95" y="912"/>
                </a:lnTo>
                <a:lnTo>
                  <a:pt x="93" y="910"/>
                </a:lnTo>
                <a:lnTo>
                  <a:pt x="92" y="910"/>
                </a:lnTo>
                <a:lnTo>
                  <a:pt x="90" y="909"/>
                </a:lnTo>
                <a:lnTo>
                  <a:pt x="87" y="907"/>
                </a:lnTo>
                <a:lnTo>
                  <a:pt x="84" y="905"/>
                </a:lnTo>
                <a:lnTo>
                  <a:pt x="83" y="904"/>
                </a:lnTo>
                <a:lnTo>
                  <a:pt x="82" y="904"/>
                </a:lnTo>
                <a:lnTo>
                  <a:pt x="78" y="902"/>
                </a:lnTo>
                <a:lnTo>
                  <a:pt x="78" y="900"/>
                </a:lnTo>
                <a:lnTo>
                  <a:pt x="78" y="899"/>
                </a:lnTo>
                <a:lnTo>
                  <a:pt x="78" y="897"/>
                </a:lnTo>
                <a:lnTo>
                  <a:pt x="78" y="892"/>
                </a:lnTo>
                <a:lnTo>
                  <a:pt x="78" y="890"/>
                </a:lnTo>
                <a:lnTo>
                  <a:pt x="80" y="890"/>
                </a:lnTo>
                <a:lnTo>
                  <a:pt x="81" y="888"/>
                </a:lnTo>
                <a:lnTo>
                  <a:pt x="81" y="885"/>
                </a:lnTo>
                <a:lnTo>
                  <a:pt x="80" y="883"/>
                </a:lnTo>
                <a:lnTo>
                  <a:pt x="80" y="882"/>
                </a:lnTo>
                <a:lnTo>
                  <a:pt x="82" y="879"/>
                </a:lnTo>
                <a:lnTo>
                  <a:pt x="84" y="877"/>
                </a:lnTo>
                <a:lnTo>
                  <a:pt x="88" y="873"/>
                </a:lnTo>
                <a:lnTo>
                  <a:pt x="88" y="871"/>
                </a:lnTo>
                <a:lnTo>
                  <a:pt x="88" y="866"/>
                </a:lnTo>
                <a:lnTo>
                  <a:pt x="87" y="864"/>
                </a:lnTo>
                <a:lnTo>
                  <a:pt x="85" y="861"/>
                </a:lnTo>
                <a:lnTo>
                  <a:pt x="84" y="858"/>
                </a:lnTo>
                <a:lnTo>
                  <a:pt x="83" y="855"/>
                </a:lnTo>
                <a:lnTo>
                  <a:pt x="81" y="852"/>
                </a:lnTo>
                <a:lnTo>
                  <a:pt x="80" y="849"/>
                </a:lnTo>
                <a:lnTo>
                  <a:pt x="78" y="849"/>
                </a:lnTo>
                <a:lnTo>
                  <a:pt x="77" y="848"/>
                </a:lnTo>
                <a:lnTo>
                  <a:pt x="73" y="848"/>
                </a:lnTo>
                <a:lnTo>
                  <a:pt x="72" y="847"/>
                </a:lnTo>
                <a:lnTo>
                  <a:pt x="69" y="847"/>
                </a:lnTo>
                <a:lnTo>
                  <a:pt x="68" y="847"/>
                </a:lnTo>
                <a:lnTo>
                  <a:pt x="66" y="846"/>
                </a:lnTo>
                <a:lnTo>
                  <a:pt x="64" y="846"/>
                </a:lnTo>
                <a:lnTo>
                  <a:pt x="61" y="846"/>
                </a:lnTo>
                <a:lnTo>
                  <a:pt x="55" y="846"/>
                </a:lnTo>
                <a:lnTo>
                  <a:pt x="50" y="843"/>
                </a:lnTo>
                <a:lnTo>
                  <a:pt x="47" y="841"/>
                </a:lnTo>
                <a:lnTo>
                  <a:pt x="39" y="838"/>
                </a:lnTo>
                <a:lnTo>
                  <a:pt x="38" y="837"/>
                </a:lnTo>
                <a:lnTo>
                  <a:pt x="37" y="836"/>
                </a:lnTo>
                <a:lnTo>
                  <a:pt x="35" y="833"/>
                </a:lnTo>
                <a:lnTo>
                  <a:pt x="33" y="832"/>
                </a:lnTo>
                <a:lnTo>
                  <a:pt x="32" y="829"/>
                </a:lnTo>
                <a:lnTo>
                  <a:pt x="29" y="826"/>
                </a:lnTo>
                <a:lnTo>
                  <a:pt x="26" y="823"/>
                </a:lnTo>
                <a:lnTo>
                  <a:pt x="23" y="822"/>
                </a:lnTo>
                <a:lnTo>
                  <a:pt x="21" y="821"/>
                </a:lnTo>
                <a:lnTo>
                  <a:pt x="16" y="821"/>
                </a:lnTo>
                <a:lnTo>
                  <a:pt x="13" y="820"/>
                </a:lnTo>
                <a:lnTo>
                  <a:pt x="10" y="819"/>
                </a:lnTo>
                <a:lnTo>
                  <a:pt x="7" y="819"/>
                </a:lnTo>
                <a:lnTo>
                  <a:pt x="4" y="818"/>
                </a:lnTo>
                <a:lnTo>
                  <a:pt x="1" y="816"/>
                </a:lnTo>
                <a:lnTo>
                  <a:pt x="1" y="813"/>
                </a:lnTo>
                <a:lnTo>
                  <a:pt x="0" y="810"/>
                </a:lnTo>
                <a:lnTo>
                  <a:pt x="0" y="808"/>
                </a:lnTo>
                <a:lnTo>
                  <a:pt x="0" y="806"/>
                </a:lnTo>
                <a:lnTo>
                  <a:pt x="2" y="804"/>
                </a:lnTo>
                <a:lnTo>
                  <a:pt x="4" y="803"/>
                </a:lnTo>
                <a:lnTo>
                  <a:pt x="5" y="800"/>
                </a:lnTo>
                <a:lnTo>
                  <a:pt x="9" y="799"/>
                </a:lnTo>
                <a:lnTo>
                  <a:pt x="11" y="796"/>
                </a:lnTo>
                <a:lnTo>
                  <a:pt x="12" y="794"/>
                </a:lnTo>
                <a:lnTo>
                  <a:pt x="14" y="791"/>
                </a:lnTo>
                <a:lnTo>
                  <a:pt x="14" y="788"/>
                </a:lnTo>
                <a:lnTo>
                  <a:pt x="15" y="785"/>
                </a:lnTo>
                <a:lnTo>
                  <a:pt x="16" y="781"/>
                </a:lnTo>
                <a:lnTo>
                  <a:pt x="17" y="775"/>
                </a:lnTo>
                <a:lnTo>
                  <a:pt x="17" y="773"/>
                </a:lnTo>
                <a:lnTo>
                  <a:pt x="18" y="770"/>
                </a:lnTo>
                <a:lnTo>
                  <a:pt x="19" y="766"/>
                </a:lnTo>
                <a:lnTo>
                  <a:pt x="21" y="765"/>
                </a:lnTo>
                <a:lnTo>
                  <a:pt x="24" y="762"/>
                </a:lnTo>
                <a:lnTo>
                  <a:pt x="28" y="759"/>
                </a:lnTo>
                <a:lnTo>
                  <a:pt x="30" y="755"/>
                </a:lnTo>
                <a:lnTo>
                  <a:pt x="34" y="750"/>
                </a:lnTo>
                <a:lnTo>
                  <a:pt x="36" y="746"/>
                </a:lnTo>
                <a:lnTo>
                  <a:pt x="39" y="742"/>
                </a:lnTo>
                <a:lnTo>
                  <a:pt x="39" y="739"/>
                </a:lnTo>
                <a:lnTo>
                  <a:pt x="41" y="736"/>
                </a:lnTo>
                <a:lnTo>
                  <a:pt x="43" y="732"/>
                </a:lnTo>
                <a:lnTo>
                  <a:pt x="44" y="729"/>
                </a:lnTo>
                <a:lnTo>
                  <a:pt x="45" y="725"/>
                </a:lnTo>
                <a:lnTo>
                  <a:pt x="47" y="722"/>
                </a:lnTo>
                <a:lnTo>
                  <a:pt x="48" y="718"/>
                </a:lnTo>
                <a:lnTo>
                  <a:pt x="49" y="714"/>
                </a:lnTo>
                <a:lnTo>
                  <a:pt x="49" y="710"/>
                </a:lnTo>
                <a:lnTo>
                  <a:pt x="47" y="705"/>
                </a:lnTo>
                <a:lnTo>
                  <a:pt x="45" y="703"/>
                </a:lnTo>
                <a:lnTo>
                  <a:pt x="42" y="699"/>
                </a:lnTo>
                <a:lnTo>
                  <a:pt x="41" y="695"/>
                </a:lnTo>
                <a:lnTo>
                  <a:pt x="39" y="692"/>
                </a:lnTo>
                <a:lnTo>
                  <a:pt x="39" y="690"/>
                </a:lnTo>
                <a:lnTo>
                  <a:pt x="36" y="685"/>
                </a:lnTo>
                <a:lnTo>
                  <a:pt x="33" y="683"/>
                </a:lnTo>
                <a:lnTo>
                  <a:pt x="30" y="681"/>
                </a:lnTo>
                <a:lnTo>
                  <a:pt x="27" y="678"/>
                </a:lnTo>
                <a:lnTo>
                  <a:pt x="24" y="677"/>
                </a:lnTo>
                <a:lnTo>
                  <a:pt x="23" y="676"/>
                </a:lnTo>
                <a:lnTo>
                  <a:pt x="22" y="674"/>
                </a:lnTo>
                <a:lnTo>
                  <a:pt x="19" y="670"/>
                </a:lnTo>
                <a:lnTo>
                  <a:pt x="18" y="667"/>
                </a:lnTo>
                <a:lnTo>
                  <a:pt x="17" y="666"/>
                </a:lnTo>
                <a:lnTo>
                  <a:pt x="16" y="662"/>
                </a:lnTo>
                <a:lnTo>
                  <a:pt x="15" y="658"/>
                </a:lnTo>
                <a:lnTo>
                  <a:pt x="14" y="654"/>
                </a:lnTo>
                <a:lnTo>
                  <a:pt x="14" y="650"/>
                </a:lnTo>
                <a:lnTo>
                  <a:pt x="13" y="648"/>
                </a:lnTo>
                <a:lnTo>
                  <a:pt x="14" y="644"/>
                </a:lnTo>
                <a:lnTo>
                  <a:pt x="16" y="640"/>
                </a:lnTo>
                <a:lnTo>
                  <a:pt x="16" y="636"/>
                </a:lnTo>
                <a:lnTo>
                  <a:pt x="16" y="633"/>
                </a:lnTo>
                <a:lnTo>
                  <a:pt x="18" y="629"/>
                </a:lnTo>
                <a:lnTo>
                  <a:pt x="20" y="627"/>
                </a:lnTo>
                <a:lnTo>
                  <a:pt x="21" y="625"/>
                </a:lnTo>
                <a:lnTo>
                  <a:pt x="22" y="623"/>
                </a:lnTo>
                <a:lnTo>
                  <a:pt x="22" y="620"/>
                </a:lnTo>
                <a:lnTo>
                  <a:pt x="23" y="617"/>
                </a:lnTo>
                <a:lnTo>
                  <a:pt x="23" y="616"/>
                </a:lnTo>
                <a:lnTo>
                  <a:pt x="22" y="612"/>
                </a:lnTo>
                <a:lnTo>
                  <a:pt x="22" y="610"/>
                </a:lnTo>
                <a:lnTo>
                  <a:pt x="21" y="605"/>
                </a:lnTo>
                <a:lnTo>
                  <a:pt x="20" y="600"/>
                </a:lnTo>
                <a:lnTo>
                  <a:pt x="19" y="594"/>
                </a:lnTo>
                <a:lnTo>
                  <a:pt x="19" y="590"/>
                </a:lnTo>
                <a:lnTo>
                  <a:pt x="20" y="587"/>
                </a:lnTo>
                <a:lnTo>
                  <a:pt x="22" y="581"/>
                </a:lnTo>
                <a:lnTo>
                  <a:pt x="22" y="576"/>
                </a:lnTo>
                <a:lnTo>
                  <a:pt x="24" y="572"/>
                </a:lnTo>
                <a:lnTo>
                  <a:pt x="26" y="568"/>
                </a:lnTo>
                <a:lnTo>
                  <a:pt x="28" y="565"/>
                </a:lnTo>
                <a:lnTo>
                  <a:pt x="29" y="562"/>
                </a:lnTo>
                <a:lnTo>
                  <a:pt x="32" y="560"/>
                </a:lnTo>
                <a:lnTo>
                  <a:pt x="33" y="558"/>
                </a:lnTo>
                <a:lnTo>
                  <a:pt x="35" y="556"/>
                </a:lnTo>
                <a:lnTo>
                  <a:pt x="36" y="556"/>
                </a:lnTo>
                <a:lnTo>
                  <a:pt x="38" y="555"/>
                </a:lnTo>
                <a:lnTo>
                  <a:pt x="42" y="556"/>
                </a:lnTo>
                <a:lnTo>
                  <a:pt x="44" y="557"/>
                </a:lnTo>
                <a:lnTo>
                  <a:pt x="47" y="558"/>
                </a:lnTo>
                <a:lnTo>
                  <a:pt x="50" y="559"/>
                </a:lnTo>
                <a:lnTo>
                  <a:pt x="53" y="560"/>
                </a:lnTo>
                <a:lnTo>
                  <a:pt x="56" y="561"/>
                </a:lnTo>
                <a:lnTo>
                  <a:pt x="60" y="558"/>
                </a:lnTo>
                <a:lnTo>
                  <a:pt x="62" y="556"/>
                </a:lnTo>
                <a:lnTo>
                  <a:pt x="65" y="555"/>
                </a:lnTo>
                <a:lnTo>
                  <a:pt x="67" y="554"/>
                </a:lnTo>
                <a:lnTo>
                  <a:pt x="69" y="551"/>
                </a:lnTo>
                <a:lnTo>
                  <a:pt x="70" y="550"/>
                </a:lnTo>
                <a:lnTo>
                  <a:pt x="71" y="547"/>
                </a:lnTo>
                <a:lnTo>
                  <a:pt x="72" y="545"/>
                </a:lnTo>
                <a:lnTo>
                  <a:pt x="74" y="544"/>
                </a:lnTo>
                <a:lnTo>
                  <a:pt x="76" y="541"/>
                </a:lnTo>
                <a:lnTo>
                  <a:pt x="78" y="539"/>
                </a:lnTo>
                <a:lnTo>
                  <a:pt x="78" y="538"/>
                </a:lnTo>
                <a:lnTo>
                  <a:pt x="78" y="537"/>
                </a:lnTo>
                <a:lnTo>
                  <a:pt x="80" y="535"/>
                </a:lnTo>
                <a:lnTo>
                  <a:pt x="80" y="534"/>
                </a:lnTo>
                <a:lnTo>
                  <a:pt x="81" y="533"/>
                </a:lnTo>
                <a:lnTo>
                  <a:pt x="82" y="532"/>
                </a:lnTo>
                <a:lnTo>
                  <a:pt x="84" y="530"/>
                </a:lnTo>
                <a:lnTo>
                  <a:pt x="85" y="528"/>
                </a:lnTo>
                <a:lnTo>
                  <a:pt x="86" y="527"/>
                </a:lnTo>
                <a:lnTo>
                  <a:pt x="88" y="526"/>
                </a:lnTo>
                <a:lnTo>
                  <a:pt x="91" y="523"/>
                </a:lnTo>
                <a:lnTo>
                  <a:pt x="94" y="522"/>
                </a:lnTo>
                <a:lnTo>
                  <a:pt x="96" y="520"/>
                </a:lnTo>
                <a:lnTo>
                  <a:pt x="99" y="519"/>
                </a:lnTo>
                <a:lnTo>
                  <a:pt x="100" y="517"/>
                </a:lnTo>
                <a:lnTo>
                  <a:pt x="102" y="515"/>
                </a:lnTo>
                <a:lnTo>
                  <a:pt x="104" y="513"/>
                </a:lnTo>
                <a:lnTo>
                  <a:pt x="106" y="511"/>
                </a:lnTo>
                <a:lnTo>
                  <a:pt x="106" y="511"/>
                </a:lnTo>
                <a:lnTo>
                  <a:pt x="107" y="510"/>
                </a:lnTo>
                <a:lnTo>
                  <a:pt x="109" y="509"/>
                </a:lnTo>
                <a:lnTo>
                  <a:pt x="111" y="507"/>
                </a:lnTo>
                <a:lnTo>
                  <a:pt x="111" y="506"/>
                </a:lnTo>
                <a:lnTo>
                  <a:pt x="112" y="504"/>
                </a:lnTo>
                <a:lnTo>
                  <a:pt x="114" y="502"/>
                </a:lnTo>
                <a:lnTo>
                  <a:pt x="115" y="501"/>
                </a:lnTo>
                <a:lnTo>
                  <a:pt x="115" y="499"/>
                </a:lnTo>
                <a:lnTo>
                  <a:pt x="117" y="497"/>
                </a:lnTo>
                <a:lnTo>
                  <a:pt x="118" y="494"/>
                </a:lnTo>
                <a:lnTo>
                  <a:pt x="121" y="494"/>
                </a:lnTo>
                <a:lnTo>
                  <a:pt x="123" y="491"/>
                </a:lnTo>
                <a:lnTo>
                  <a:pt x="127" y="489"/>
                </a:lnTo>
                <a:lnTo>
                  <a:pt x="130" y="487"/>
                </a:lnTo>
                <a:lnTo>
                  <a:pt x="133" y="486"/>
                </a:lnTo>
                <a:lnTo>
                  <a:pt x="135" y="483"/>
                </a:lnTo>
                <a:lnTo>
                  <a:pt x="141" y="483"/>
                </a:lnTo>
                <a:lnTo>
                  <a:pt x="144" y="481"/>
                </a:lnTo>
                <a:lnTo>
                  <a:pt x="146" y="479"/>
                </a:lnTo>
                <a:lnTo>
                  <a:pt x="147" y="478"/>
                </a:lnTo>
                <a:lnTo>
                  <a:pt x="148" y="477"/>
                </a:lnTo>
                <a:lnTo>
                  <a:pt x="150" y="476"/>
                </a:lnTo>
                <a:lnTo>
                  <a:pt x="152" y="473"/>
                </a:lnTo>
                <a:lnTo>
                  <a:pt x="156" y="472"/>
                </a:lnTo>
                <a:lnTo>
                  <a:pt x="158" y="470"/>
                </a:lnTo>
                <a:lnTo>
                  <a:pt x="162" y="467"/>
                </a:lnTo>
                <a:lnTo>
                  <a:pt x="162" y="465"/>
                </a:lnTo>
                <a:lnTo>
                  <a:pt x="162" y="466"/>
                </a:lnTo>
                <a:lnTo>
                  <a:pt x="164" y="467"/>
                </a:lnTo>
                <a:lnTo>
                  <a:pt x="167" y="466"/>
                </a:lnTo>
                <a:lnTo>
                  <a:pt x="169" y="465"/>
                </a:lnTo>
                <a:lnTo>
                  <a:pt x="181" y="458"/>
                </a:lnTo>
                <a:lnTo>
                  <a:pt x="187" y="455"/>
                </a:lnTo>
                <a:lnTo>
                  <a:pt x="194" y="452"/>
                </a:lnTo>
                <a:lnTo>
                  <a:pt x="199" y="450"/>
                </a:lnTo>
                <a:lnTo>
                  <a:pt x="213" y="450"/>
                </a:lnTo>
                <a:lnTo>
                  <a:pt x="215" y="450"/>
                </a:lnTo>
                <a:lnTo>
                  <a:pt x="223" y="450"/>
                </a:lnTo>
                <a:lnTo>
                  <a:pt x="229" y="450"/>
                </a:lnTo>
                <a:lnTo>
                  <a:pt x="235" y="455"/>
                </a:lnTo>
                <a:lnTo>
                  <a:pt x="237" y="455"/>
                </a:lnTo>
                <a:lnTo>
                  <a:pt x="242" y="458"/>
                </a:lnTo>
                <a:lnTo>
                  <a:pt x="247" y="460"/>
                </a:lnTo>
                <a:lnTo>
                  <a:pt x="249" y="461"/>
                </a:lnTo>
                <a:lnTo>
                  <a:pt x="250" y="461"/>
                </a:lnTo>
                <a:lnTo>
                  <a:pt x="251" y="462"/>
                </a:lnTo>
                <a:lnTo>
                  <a:pt x="255" y="464"/>
                </a:lnTo>
                <a:lnTo>
                  <a:pt x="256" y="465"/>
                </a:lnTo>
                <a:lnTo>
                  <a:pt x="257" y="465"/>
                </a:lnTo>
                <a:lnTo>
                  <a:pt x="258" y="466"/>
                </a:lnTo>
                <a:lnTo>
                  <a:pt x="259" y="467"/>
                </a:lnTo>
                <a:lnTo>
                  <a:pt x="260" y="467"/>
                </a:lnTo>
                <a:lnTo>
                  <a:pt x="262" y="467"/>
                </a:lnTo>
                <a:lnTo>
                  <a:pt x="263" y="469"/>
                </a:lnTo>
                <a:lnTo>
                  <a:pt x="264" y="469"/>
                </a:lnTo>
                <a:lnTo>
                  <a:pt x="267" y="471"/>
                </a:lnTo>
                <a:lnTo>
                  <a:pt x="268" y="471"/>
                </a:lnTo>
                <a:lnTo>
                  <a:pt x="268" y="472"/>
                </a:lnTo>
                <a:lnTo>
                  <a:pt x="272" y="472"/>
                </a:lnTo>
                <a:lnTo>
                  <a:pt x="273" y="472"/>
                </a:lnTo>
                <a:lnTo>
                  <a:pt x="273" y="473"/>
                </a:lnTo>
                <a:lnTo>
                  <a:pt x="274" y="473"/>
                </a:lnTo>
                <a:lnTo>
                  <a:pt x="275" y="473"/>
                </a:lnTo>
                <a:lnTo>
                  <a:pt x="277" y="473"/>
                </a:lnTo>
                <a:lnTo>
                  <a:pt x="279" y="474"/>
                </a:lnTo>
                <a:lnTo>
                  <a:pt x="280" y="475"/>
                </a:lnTo>
                <a:lnTo>
                  <a:pt x="282" y="474"/>
                </a:lnTo>
                <a:lnTo>
                  <a:pt x="284" y="475"/>
                </a:lnTo>
                <a:lnTo>
                  <a:pt x="285" y="475"/>
                </a:lnTo>
                <a:lnTo>
                  <a:pt x="286" y="474"/>
                </a:lnTo>
                <a:lnTo>
                  <a:pt x="287" y="474"/>
                </a:lnTo>
                <a:lnTo>
                  <a:pt x="288" y="475"/>
                </a:lnTo>
                <a:lnTo>
                  <a:pt x="290" y="474"/>
                </a:lnTo>
                <a:lnTo>
                  <a:pt x="292" y="473"/>
                </a:lnTo>
                <a:lnTo>
                  <a:pt x="293" y="472"/>
                </a:lnTo>
                <a:lnTo>
                  <a:pt x="293" y="472"/>
                </a:lnTo>
                <a:lnTo>
                  <a:pt x="294" y="471"/>
                </a:lnTo>
                <a:lnTo>
                  <a:pt x="295" y="470"/>
                </a:lnTo>
                <a:lnTo>
                  <a:pt x="296" y="470"/>
                </a:lnTo>
                <a:lnTo>
                  <a:pt x="297" y="469"/>
                </a:lnTo>
                <a:lnTo>
                  <a:pt x="297" y="467"/>
                </a:lnTo>
                <a:lnTo>
                  <a:pt x="298" y="467"/>
                </a:lnTo>
                <a:lnTo>
                  <a:pt x="299" y="466"/>
                </a:lnTo>
                <a:lnTo>
                  <a:pt x="301" y="465"/>
                </a:lnTo>
                <a:lnTo>
                  <a:pt x="301" y="464"/>
                </a:lnTo>
                <a:lnTo>
                  <a:pt x="304" y="464"/>
                </a:lnTo>
                <a:lnTo>
                  <a:pt x="306" y="464"/>
                </a:lnTo>
                <a:lnTo>
                  <a:pt x="307" y="463"/>
                </a:lnTo>
                <a:lnTo>
                  <a:pt x="310" y="462"/>
                </a:lnTo>
                <a:lnTo>
                  <a:pt x="311" y="462"/>
                </a:lnTo>
                <a:lnTo>
                  <a:pt x="313" y="461"/>
                </a:lnTo>
                <a:lnTo>
                  <a:pt x="313" y="461"/>
                </a:lnTo>
                <a:lnTo>
                  <a:pt x="315" y="461"/>
                </a:lnTo>
                <a:lnTo>
                  <a:pt x="316" y="462"/>
                </a:lnTo>
                <a:lnTo>
                  <a:pt x="318" y="462"/>
                </a:lnTo>
                <a:lnTo>
                  <a:pt x="320" y="462"/>
                </a:lnTo>
                <a:lnTo>
                  <a:pt x="321" y="463"/>
                </a:lnTo>
                <a:lnTo>
                  <a:pt x="323" y="464"/>
                </a:lnTo>
                <a:lnTo>
                  <a:pt x="324" y="464"/>
                </a:lnTo>
                <a:lnTo>
                  <a:pt x="325" y="466"/>
                </a:lnTo>
                <a:lnTo>
                  <a:pt x="328" y="467"/>
                </a:lnTo>
                <a:lnTo>
                  <a:pt x="329" y="468"/>
                </a:lnTo>
                <a:lnTo>
                  <a:pt x="329" y="469"/>
                </a:lnTo>
                <a:lnTo>
                  <a:pt x="330" y="471"/>
                </a:lnTo>
                <a:lnTo>
                  <a:pt x="330" y="472"/>
                </a:lnTo>
                <a:lnTo>
                  <a:pt x="330" y="472"/>
                </a:lnTo>
                <a:lnTo>
                  <a:pt x="331" y="474"/>
                </a:lnTo>
                <a:lnTo>
                  <a:pt x="331" y="477"/>
                </a:lnTo>
                <a:lnTo>
                  <a:pt x="331" y="478"/>
                </a:lnTo>
                <a:lnTo>
                  <a:pt x="331" y="479"/>
                </a:lnTo>
                <a:lnTo>
                  <a:pt x="332" y="483"/>
                </a:lnTo>
                <a:lnTo>
                  <a:pt x="331" y="484"/>
                </a:lnTo>
                <a:lnTo>
                  <a:pt x="331" y="485"/>
                </a:lnTo>
                <a:lnTo>
                  <a:pt x="331" y="487"/>
                </a:lnTo>
                <a:lnTo>
                  <a:pt x="331" y="489"/>
                </a:lnTo>
                <a:lnTo>
                  <a:pt x="333" y="491"/>
                </a:lnTo>
                <a:lnTo>
                  <a:pt x="334" y="494"/>
                </a:lnTo>
                <a:lnTo>
                  <a:pt x="335" y="494"/>
                </a:lnTo>
                <a:lnTo>
                  <a:pt x="336" y="494"/>
                </a:lnTo>
                <a:lnTo>
                  <a:pt x="339" y="494"/>
                </a:lnTo>
                <a:lnTo>
                  <a:pt x="341" y="494"/>
                </a:lnTo>
                <a:lnTo>
                  <a:pt x="346" y="494"/>
                </a:lnTo>
                <a:lnTo>
                  <a:pt x="347" y="495"/>
                </a:lnTo>
                <a:lnTo>
                  <a:pt x="351" y="496"/>
                </a:lnTo>
                <a:lnTo>
                  <a:pt x="352" y="496"/>
                </a:lnTo>
                <a:lnTo>
                  <a:pt x="354" y="496"/>
                </a:lnTo>
                <a:lnTo>
                  <a:pt x="357" y="496"/>
                </a:lnTo>
                <a:lnTo>
                  <a:pt x="358" y="496"/>
                </a:lnTo>
                <a:lnTo>
                  <a:pt x="360" y="496"/>
                </a:lnTo>
                <a:lnTo>
                  <a:pt x="363" y="496"/>
                </a:lnTo>
                <a:lnTo>
                  <a:pt x="367" y="495"/>
                </a:lnTo>
                <a:lnTo>
                  <a:pt x="368" y="495"/>
                </a:lnTo>
                <a:lnTo>
                  <a:pt x="371" y="495"/>
                </a:lnTo>
                <a:lnTo>
                  <a:pt x="374" y="494"/>
                </a:lnTo>
                <a:lnTo>
                  <a:pt x="375" y="494"/>
                </a:lnTo>
                <a:lnTo>
                  <a:pt x="377" y="494"/>
                </a:lnTo>
                <a:lnTo>
                  <a:pt x="379" y="494"/>
                </a:lnTo>
                <a:lnTo>
                  <a:pt x="380" y="494"/>
                </a:lnTo>
                <a:lnTo>
                  <a:pt x="381" y="494"/>
                </a:lnTo>
                <a:lnTo>
                  <a:pt x="383" y="494"/>
                </a:lnTo>
                <a:lnTo>
                  <a:pt x="384" y="493"/>
                </a:lnTo>
                <a:lnTo>
                  <a:pt x="386" y="492"/>
                </a:lnTo>
                <a:lnTo>
                  <a:pt x="387" y="492"/>
                </a:lnTo>
                <a:lnTo>
                  <a:pt x="388" y="492"/>
                </a:lnTo>
                <a:lnTo>
                  <a:pt x="390" y="492"/>
                </a:lnTo>
                <a:lnTo>
                  <a:pt x="391" y="493"/>
                </a:lnTo>
                <a:lnTo>
                  <a:pt x="395" y="492"/>
                </a:lnTo>
                <a:lnTo>
                  <a:pt x="398" y="492"/>
                </a:lnTo>
                <a:lnTo>
                  <a:pt x="399" y="492"/>
                </a:lnTo>
                <a:lnTo>
                  <a:pt x="400" y="492"/>
                </a:lnTo>
                <a:lnTo>
                  <a:pt x="403" y="491"/>
                </a:lnTo>
                <a:lnTo>
                  <a:pt x="404" y="490"/>
                </a:lnTo>
                <a:lnTo>
                  <a:pt x="406" y="490"/>
                </a:lnTo>
                <a:lnTo>
                  <a:pt x="408" y="489"/>
                </a:lnTo>
                <a:lnTo>
                  <a:pt x="408" y="489"/>
                </a:lnTo>
                <a:lnTo>
                  <a:pt x="410" y="488"/>
                </a:lnTo>
                <a:lnTo>
                  <a:pt x="411" y="488"/>
                </a:lnTo>
                <a:lnTo>
                  <a:pt x="413" y="487"/>
                </a:lnTo>
                <a:lnTo>
                  <a:pt x="414" y="486"/>
                </a:lnTo>
                <a:lnTo>
                  <a:pt x="415" y="486"/>
                </a:lnTo>
                <a:lnTo>
                  <a:pt x="417" y="485"/>
                </a:lnTo>
                <a:lnTo>
                  <a:pt x="418" y="484"/>
                </a:lnTo>
                <a:lnTo>
                  <a:pt x="419" y="483"/>
                </a:lnTo>
                <a:lnTo>
                  <a:pt x="421" y="483"/>
                </a:lnTo>
                <a:lnTo>
                  <a:pt x="422" y="483"/>
                </a:lnTo>
                <a:lnTo>
                  <a:pt x="424" y="483"/>
                </a:lnTo>
                <a:lnTo>
                  <a:pt x="425" y="483"/>
                </a:lnTo>
                <a:lnTo>
                  <a:pt x="426" y="483"/>
                </a:lnTo>
                <a:lnTo>
                  <a:pt x="428" y="484"/>
                </a:lnTo>
                <a:lnTo>
                  <a:pt x="429" y="484"/>
                </a:lnTo>
                <a:lnTo>
                  <a:pt x="429" y="486"/>
                </a:lnTo>
                <a:lnTo>
                  <a:pt x="429" y="487"/>
                </a:lnTo>
                <a:lnTo>
                  <a:pt x="429" y="489"/>
                </a:lnTo>
                <a:lnTo>
                  <a:pt x="430" y="490"/>
                </a:lnTo>
                <a:lnTo>
                  <a:pt x="430" y="491"/>
                </a:lnTo>
                <a:lnTo>
                  <a:pt x="430" y="492"/>
                </a:lnTo>
                <a:lnTo>
                  <a:pt x="431" y="493"/>
                </a:lnTo>
                <a:lnTo>
                  <a:pt x="431" y="494"/>
                </a:lnTo>
                <a:lnTo>
                  <a:pt x="432" y="497"/>
                </a:lnTo>
                <a:lnTo>
                  <a:pt x="433" y="499"/>
                </a:lnTo>
                <a:lnTo>
                  <a:pt x="435" y="500"/>
                </a:lnTo>
                <a:lnTo>
                  <a:pt x="436" y="501"/>
                </a:lnTo>
                <a:lnTo>
                  <a:pt x="436" y="502"/>
                </a:lnTo>
                <a:lnTo>
                  <a:pt x="437" y="503"/>
                </a:lnTo>
                <a:lnTo>
                  <a:pt x="438" y="506"/>
                </a:lnTo>
                <a:lnTo>
                  <a:pt x="439" y="506"/>
                </a:lnTo>
                <a:lnTo>
                  <a:pt x="439" y="508"/>
                </a:lnTo>
                <a:lnTo>
                  <a:pt x="440" y="510"/>
                </a:lnTo>
                <a:lnTo>
                  <a:pt x="441" y="511"/>
                </a:lnTo>
                <a:lnTo>
                  <a:pt x="441" y="512"/>
                </a:lnTo>
                <a:lnTo>
                  <a:pt x="442" y="515"/>
                </a:lnTo>
                <a:lnTo>
                  <a:pt x="443" y="517"/>
                </a:lnTo>
                <a:lnTo>
                  <a:pt x="443" y="519"/>
                </a:lnTo>
                <a:lnTo>
                  <a:pt x="444" y="520"/>
                </a:lnTo>
                <a:lnTo>
                  <a:pt x="445" y="522"/>
                </a:lnTo>
                <a:lnTo>
                  <a:pt x="446" y="524"/>
                </a:lnTo>
                <a:lnTo>
                  <a:pt x="447" y="526"/>
                </a:lnTo>
                <a:lnTo>
                  <a:pt x="449" y="528"/>
                </a:lnTo>
                <a:lnTo>
                  <a:pt x="450" y="528"/>
                </a:lnTo>
                <a:lnTo>
                  <a:pt x="451" y="528"/>
                </a:lnTo>
                <a:lnTo>
                  <a:pt x="453" y="530"/>
                </a:lnTo>
                <a:lnTo>
                  <a:pt x="455" y="532"/>
                </a:lnTo>
                <a:lnTo>
                  <a:pt x="455" y="533"/>
                </a:lnTo>
                <a:lnTo>
                  <a:pt x="455" y="534"/>
                </a:lnTo>
                <a:lnTo>
                  <a:pt x="454" y="536"/>
                </a:lnTo>
                <a:lnTo>
                  <a:pt x="452" y="538"/>
                </a:lnTo>
                <a:lnTo>
                  <a:pt x="452" y="539"/>
                </a:lnTo>
                <a:lnTo>
                  <a:pt x="450" y="539"/>
                </a:lnTo>
                <a:lnTo>
                  <a:pt x="447" y="542"/>
                </a:lnTo>
                <a:lnTo>
                  <a:pt x="446" y="544"/>
                </a:lnTo>
                <a:lnTo>
                  <a:pt x="444" y="544"/>
                </a:lnTo>
                <a:lnTo>
                  <a:pt x="443" y="545"/>
                </a:lnTo>
                <a:lnTo>
                  <a:pt x="443" y="546"/>
                </a:lnTo>
                <a:lnTo>
                  <a:pt x="441" y="548"/>
                </a:lnTo>
                <a:lnTo>
                  <a:pt x="441" y="549"/>
                </a:lnTo>
                <a:lnTo>
                  <a:pt x="441" y="550"/>
                </a:lnTo>
                <a:lnTo>
                  <a:pt x="441" y="550"/>
                </a:lnTo>
                <a:lnTo>
                  <a:pt x="441" y="551"/>
                </a:lnTo>
                <a:lnTo>
                  <a:pt x="440" y="553"/>
                </a:lnTo>
                <a:lnTo>
                  <a:pt x="440" y="555"/>
                </a:lnTo>
                <a:lnTo>
                  <a:pt x="441" y="559"/>
                </a:lnTo>
                <a:lnTo>
                  <a:pt x="441" y="560"/>
                </a:lnTo>
                <a:lnTo>
                  <a:pt x="441" y="561"/>
                </a:lnTo>
                <a:lnTo>
                  <a:pt x="441" y="563"/>
                </a:lnTo>
                <a:lnTo>
                  <a:pt x="441" y="564"/>
                </a:lnTo>
                <a:lnTo>
                  <a:pt x="441" y="565"/>
                </a:lnTo>
                <a:lnTo>
                  <a:pt x="440" y="567"/>
                </a:lnTo>
                <a:lnTo>
                  <a:pt x="440" y="569"/>
                </a:lnTo>
                <a:lnTo>
                  <a:pt x="440" y="570"/>
                </a:lnTo>
                <a:lnTo>
                  <a:pt x="440" y="572"/>
                </a:lnTo>
                <a:lnTo>
                  <a:pt x="440" y="573"/>
                </a:lnTo>
                <a:lnTo>
                  <a:pt x="440" y="575"/>
                </a:lnTo>
                <a:lnTo>
                  <a:pt x="440" y="578"/>
                </a:lnTo>
                <a:lnTo>
                  <a:pt x="441" y="579"/>
                </a:lnTo>
                <a:lnTo>
                  <a:pt x="441" y="580"/>
                </a:lnTo>
                <a:lnTo>
                  <a:pt x="441" y="583"/>
                </a:lnTo>
                <a:lnTo>
                  <a:pt x="441" y="585"/>
                </a:lnTo>
                <a:lnTo>
                  <a:pt x="441" y="586"/>
                </a:lnTo>
                <a:lnTo>
                  <a:pt x="441" y="588"/>
                </a:lnTo>
                <a:lnTo>
                  <a:pt x="442" y="589"/>
                </a:lnTo>
                <a:lnTo>
                  <a:pt x="443" y="593"/>
                </a:lnTo>
                <a:lnTo>
                  <a:pt x="445" y="595"/>
                </a:lnTo>
                <a:lnTo>
                  <a:pt x="446" y="595"/>
                </a:lnTo>
                <a:lnTo>
                  <a:pt x="447" y="595"/>
                </a:lnTo>
                <a:lnTo>
                  <a:pt x="448" y="596"/>
                </a:lnTo>
                <a:lnTo>
                  <a:pt x="451" y="599"/>
                </a:lnTo>
                <a:lnTo>
                  <a:pt x="453" y="598"/>
                </a:lnTo>
                <a:lnTo>
                  <a:pt x="454" y="599"/>
                </a:lnTo>
                <a:lnTo>
                  <a:pt x="458" y="601"/>
                </a:lnTo>
                <a:lnTo>
                  <a:pt x="459" y="601"/>
                </a:lnTo>
                <a:lnTo>
                  <a:pt x="461" y="602"/>
                </a:lnTo>
                <a:lnTo>
                  <a:pt x="462" y="602"/>
                </a:lnTo>
                <a:lnTo>
                  <a:pt x="463" y="602"/>
                </a:lnTo>
                <a:lnTo>
                  <a:pt x="464" y="604"/>
                </a:lnTo>
                <a:lnTo>
                  <a:pt x="465" y="604"/>
                </a:lnTo>
                <a:lnTo>
                  <a:pt x="467" y="605"/>
                </a:lnTo>
                <a:lnTo>
                  <a:pt x="469" y="605"/>
                </a:lnTo>
                <a:lnTo>
                  <a:pt x="472" y="607"/>
                </a:lnTo>
                <a:lnTo>
                  <a:pt x="474" y="607"/>
                </a:lnTo>
                <a:lnTo>
                  <a:pt x="475" y="608"/>
                </a:lnTo>
                <a:lnTo>
                  <a:pt x="478" y="609"/>
                </a:lnTo>
                <a:lnTo>
                  <a:pt x="479" y="610"/>
                </a:lnTo>
                <a:lnTo>
                  <a:pt x="480" y="610"/>
                </a:lnTo>
                <a:lnTo>
                  <a:pt x="484" y="611"/>
                </a:lnTo>
                <a:lnTo>
                  <a:pt x="485" y="610"/>
                </a:lnTo>
                <a:lnTo>
                  <a:pt x="486" y="610"/>
                </a:lnTo>
                <a:lnTo>
                  <a:pt x="490" y="609"/>
                </a:lnTo>
                <a:lnTo>
                  <a:pt x="491" y="609"/>
                </a:lnTo>
                <a:lnTo>
                  <a:pt x="493" y="609"/>
                </a:lnTo>
                <a:lnTo>
                  <a:pt x="494" y="609"/>
                </a:lnTo>
                <a:lnTo>
                  <a:pt x="495" y="609"/>
                </a:lnTo>
                <a:lnTo>
                  <a:pt x="497" y="608"/>
                </a:lnTo>
                <a:lnTo>
                  <a:pt x="498" y="608"/>
                </a:lnTo>
                <a:lnTo>
                  <a:pt x="500" y="608"/>
                </a:lnTo>
                <a:lnTo>
                  <a:pt x="501" y="607"/>
                </a:lnTo>
                <a:lnTo>
                  <a:pt x="503" y="605"/>
                </a:lnTo>
                <a:lnTo>
                  <a:pt x="504" y="604"/>
                </a:lnTo>
                <a:lnTo>
                  <a:pt x="505" y="602"/>
                </a:lnTo>
                <a:lnTo>
                  <a:pt x="508" y="602"/>
                </a:lnTo>
                <a:lnTo>
                  <a:pt x="509" y="601"/>
                </a:lnTo>
                <a:lnTo>
                  <a:pt x="510" y="601"/>
                </a:lnTo>
                <a:lnTo>
                  <a:pt x="511" y="600"/>
                </a:lnTo>
                <a:lnTo>
                  <a:pt x="513" y="600"/>
                </a:lnTo>
                <a:lnTo>
                  <a:pt x="514" y="600"/>
                </a:lnTo>
                <a:lnTo>
                  <a:pt x="514" y="600"/>
                </a:lnTo>
                <a:lnTo>
                  <a:pt x="516" y="600"/>
                </a:lnTo>
                <a:lnTo>
                  <a:pt x="518" y="600"/>
                </a:lnTo>
                <a:lnTo>
                  <a:pt x="519" y="600"/>
                </a:lnTo>
                <a:lnTo>
                  <a:pt x="520" y="600"/>
                </a:lnTo>
                <a:lnTo>
                  <a:pt x="524" y="600"/>
                </a:lnTo>
                <a:lnTo>
                  <a:pt x="525" y="600"/>
                </a:lnTo>
                <a:lnTo>
                  <a:pt x="527" y="600"/>
                </a:lnTo>
                <a:lnTo>
                  <a:pt x="528" y="600"/>
                </a:lnTo>
                <a:lnTo>
                  <a:pt x="531" y="600"/>
                </a:lnTo>
                <a:lnTo>
                  <a:pt x="532" y="600"/>
                </a:lnTo>
                <a:lnTo>
                  <a:pt x="535" y="602"/>
                </a:lnTo>
                <a:lnTo>
                  <a:pt x="536" y="602"/>
                </a:lnTo>
                <a:lnTo>
                  <a:pt x="537" y="602"/>
                </a:lnTo>
                <a:lnTo>
                  <a:pt x="539" y="604"/>
                </a:lnTo>
                <a:lnTo>
                  <a:pt x="539" y="605"/>
                </a:lnTo>
                <a:lnTo>
                  <a:pt x="540" y="608"/>
                </a:lnTo>
                <a:lnTo>
                  <a:pt x="541" y="610"/>
                </a:lnTo>
                <a:lnTo>
                  <a:pt x="542" y="611"/>
                </a:lnTo>
                <a:lnTo>
                  <a:pt x="543" y="612"/>
                </a:lnTo>
                <a:lnTo>
                  <a:pt x="544" y="613"/>
                </a:lnTo>
                <a:lnTo>
                  <a:pt x="545" y="613"/>
                </a:lnTo>
                <a:lnTo>
                  <a:pt x="546" y="614"/>
                </a:lnTo>
                <a:lnTo>
                  <a:pt x="547" y="614"/>
                </a:lnTo>
                <a:lnTo>
                  <a:pt x="550" y="616"/>
                </a:lnTo>
                <a:lnTo>
                  <a:pt x="553" y="616"/>
                </a:lnTo>
                <a:lnTo>
                  <a:pt x="554" y="616"/>
                </a:lnTo>
                <a:lnTo>
                  <a:pt x="555" y="616"/>
                </a:lnTo>
                <a:lnTo>
                  <a:pt x="556" y="616"/>
                </a:lnTo>
                <a:lnTo>
                  <a:pt x="558" y="616"/>
                </a:lnTo>
                <a:lnTo>
                  <a:pt x="558" y="616"/>
                </a:lnTo>
                <a:lnTo>
                  <a:pt x="560" y="616"/>
                </a:lnTo>
                <a:lnTo>
                  <a:pt x="561" y="616"/>
                </a:lnTo>
                <a:lnTo>
                  <a:pt x="562" y="617"/>
                </a:lnTo>
                <a:lnTo>
                  <a:pt x="563" y="617"/>
                </a:lnTo>
                <a:lnTo>
                  <a:pt x="564" y="617"/>
                </a:lnTo>
                <a:lnTo>
                  <a:pt x="566" y="617"/>
                </a:lnTo>
                <a:lnTo>
                  <a:pt x="567" y="617"/>
                </a:lnTo>
                <a:lnTo>
                  <a:pt x="569" y="617"/>
                </a:lnTo>
                <a:lnTo>
                  <a:pt x="570" y="616"/>
                </a:lnTo>
                <a:lnTo>
                  <a:pt x="571" y="616"/>
                </a:lnTo>
                <a:lnTo>
                  <a:pt x="572" y="616"/>
                </a:lnTo>
                <a:lnTo>
                  <a:pt x="573" y="615"/>
                </a:lnTo>
                <a:lnTo>
                  <a:pt x="573" y="613"/>
                </a:lnTo>
                <a:lnTo>
                  <a:pt x="573" y="612"/>
                </a:lnTo>
                <a:lnTo>
                  <a:pt x="574" y="611"/>
                </a:lnTo>
                <a:lnTo>
                  <a:pt x="574" y="610"/>
                </a:lnTo>
                <a:lnTo>
                  <a:pt x="574" y="609"/>
                </a:lnTo>
                <a:lnTo>
                  <a:pt x="573" y="608"/>
                </a:lnTo>
                <a:lnTo>
                  <a:pt x="571" y="606"/>
                </a:lnTo>
                <a:lnTo>
                  <a:pt x="570" y="605"/>
                </a:lnTo>
                <a:lnTo>
                  <a:pt x="570" y="605"/>
                </a:lnTo>
                <a:lnTo>
                  <a:pt x="568" y="604"/>
                </a:lnTo>
                <a:lnTo>
                  <a:pt x="567" y="604"/>
                </a:lnTo>
                <a:lnTo>
                  <a:pt x="566" y="604"/>
                </a:lnTo>
                <a:lnTo>
                  <a:pt x="564" y="604"/>
                </a:lnTo>
                <a:lnTo>
                  <a:pt x="564" y="603"/>
                </a:lnTo>
                <a:lnTo>
                  <a:pt x="563" y="602"/>
                </a:lnTo>
                <a:lnTo>
                  <a:pt x="562" y="602"/>
                </a:lnTo>
                <a:lnTo>
                  <a:pt x="560" y="601"/>
                </a:lnTo>
                <a:lnTo>
                  <a:pt x="559" y="600"/>
                </a:lnTo>
                <a:lnTo>
                  <a:pt x="558" y="599"/>
                </a:lnTo>
                <a:lnTo>
                  <a:pt x="557" y="598"/>
                </a:lnTo>
                <a:lnTo>
                  <a:pt x="557" y="596"/>
                </a:lnTo>
                <a:lnTo>
                  <a:pt x="556" y="594"/>
                </a:lnTo>
                <a:lnTo>
                  <a:pt x="555" y="594"/>
                </a:lnTo>
                <a:lnTo>
                  <a:pt x="554" y="592"/>
                </a:lnTo>
                <a:lnTo>
                  <a:pt x="553" y="590"/>
                </a:lnTo>
                <a:lnTo>
                  <a:pt x="553" y="589"/>
                </a:lnTo>
                <a:lnTo>
                  <a:pt x="553" y="588"/>
                </a:lnTo>
                <a:lnTo>
                  <a:pt x="554" y="587"/>
                </a:lnTo>
                <a:lnTo>
                  <a:pt x="553" y="584"/>
                </a:lnTo>
                <a:lnTo>
                  <a:pt x="555" y="583"/>
                </a:lnTo>
                <a:lnTo>
                  <a:pt x="556" y="582"/>
                </a:lnTo>
                <a:lnTo>
                  <a:pt x="556" y="581"/>
                </a:lnTo>
                <a:lnTo>
                  <a:pt x="557" y="579"/>
                </a:lnTo>
                <a:lnTo>
                  <a:pt x="558" y="578"/>
                </a:lnTo>
                <a:lnTo>
                  <a:pt x="558" y="577"/>
                </a:lnTo>
                <a:lnTo>
                  <a:pt x="560" y="574"/>
                </a:lnTo>
                <a:lnTo>
                  <a:pt x="561" y="573"/>
                </a:lnTo>
                <a:lnTo>
                  <a:pt x="562" y="572"/>
                </a:lnTo>
                <a:lnTo>
                  <a:pt x="563" y="571"/>
                </a:lnTo>
                <a:lnTo>
                  <a:pt x="564" y="569"/>
                </a:lnTo>
                <a:lnTo>
                  <a:pt x="564" y="567"/>
                </a:lnTo>
                <a:lnTo>
                  <a:pt x="565" y="566"/>
                </a:lnTo>
                <a:lnTo>
                  <a:pt x="567" y="566"/>
                </a:lnTo>
                <a:lnTo>
                  <a:pt x="567" y="565"/>
                </a:lnTo>
                <a:lnTo>
                  <a:pt x="568" y="564"/>
                </a:lnTo>
                <a:lnTo>
                  <a:pt x="569" y="562"/>
                </a:lnTo>
                <a:lnTo>
                  <a:pt x="570" y="561"/>
                </a:lnTo>
                <a:lnTo>
                  <a:pt x="571" y="561"/>
                </a:lnTo>
                <a:lnTo>
                  <a:pt x="572" y="560"/>
                </a:lnTo>
                <a:lnTo>
                  <a:pt x="574" y="558"/>
                </a:lnTo>
                <a:lnTo>
                  <a:pt x="575" y="555"/>
                </a:lnTo>
                <a:lnTo>
                  <a:pt x="576" y="555"/>
                </a:lnTo>
                <a:lnTo>
                  <a:pt x="578" y="555"/>
                </a:lnTo>
                <a:lnTo>
                  <a:pt x="580" y="555"/>
                </a:lnTo>
                <a:lnTo>
                  <a:pt x="581" y="555"/>
                </a:lnTo>
                <a:lnTo>
                  <a:pt x="582" y="555"/>
                </a:lnTo>
                <a:lnTo>
                  <a:pt x="586" y="555"/>
                </a:lnTo>
                <a:lnTo>
                  <a:pt x="586" y="555"/>
                </a:lnTo>
                <a:lnTo>
                  <a:pt x="588" y="556"/>
                </a:lnTo>
                <a:lnTo>
                  <a:pt x="589" y="557"/>
                </a:lnTo>
                <a:lnTo>
                  <a:pt x="591" y="557"/>
                </a:lnTo>
                <a:lnTo>
                  <a:pt x="592" y="558"/>
                </a:lnTo>
                <a:lnTo>
                  <a:pt x="592" y="558"/>
                </a:lnTo>
                <a:lnTo>
                  <a:pt x="593" y="558"/>
                </a:lnTo>
                <a:lnTo>
                  <a:pt x="594" y="558"/>
                </a:lnTo>
                <a:lnTo>
                  <a:pt x="597" y="558"/>
                </a:lnTo>
                <a:lnTo>
                  <a:pt x="598" y="558"/>
                </a:lnTo>
                <a:lnTo>
                  <a:pt x="599" y="558"/>
                </a:lnTo>
                <a:lnTo>
                  <a:pt x="600" y="558"/>
                </a:lnTo>
                <a:lnTo>
                  <a:pt x="601" y="557"/>
                </a:lnTo>
                <a:lnTo>
                  <a:pt x="602" y="556"/>
                </a:lnTo>
                <a:lnTo>
                  <a:pt x="603" y="555"/>
                </a:lnTo>
                <a:lnTo>
                  <a:pt x="603" y="552"/>
                </a:lnTo>
                <a:lnTo>
                  <a:pt x="604" y="551"/>
                </a:lnTo>
                <a:lnTo>
                  <a:pt x="606" y="550"/>
                </a:lnTo>
                <a:lnTo>
                  <a:pt x="607" y="550"/>
                </a:lnTo>
                <a:lnTo>
                  <a:pt x="608" y="550"/>
                </a:lnTo>
                <a:lnTo>
                  <a:pt x="609" y="550"/>
                </a:lnTo>
                <a:lnTo>
                  <a:pt x="609" y="548"/>
                </a:lnTo>
                <a:lnTo>
                  <a:pt x="609" y="547"/>
                </a:lnTo>
                <a:lnTo>
                  <a:pt x="610" y="546"/>
                </a:lnTo>
                <a:lnTo>
                  <a:pt x="611" y="546"/>
                </a:lnTo>
                <a:lnTo>
                  <a:pt x="613" y="545"/>
                </a:lnTo>
                <a:lnTo>
                  <a:pt x="614" y="545"/>
                </a:lnTo>
                <a:lnTo>
                  <a:pt x="616" y="543"/>
                </a:lnTo>
                <a:lnTo>
                  <a:pt x="617" y="542"/>
                </a:lnTo>
                <a:lnTo>
                  <a:pt x="619" y="542"/>
                </a:lnTo>
                <a:lnTo>
                  <a:pt x="620" y="541"/>
                </a:lnTo>
                <a:lnTo>
                  <a:pt x="621" y="542"/>
                </a:lnTo>
                <a:lnTo>
                  <a:pt x="622" y="543"/>
                </a:lnTo>
                <a:lnTo>
                  <a:pt x="624" y="544"/>
                </a:lnTo>
                <a:lnTo>
                  <a:pt x="626" y="544"/>
                </a:lnTo>
                <a:lnTo>
                  <a:pt x="627" y="544"/>
                </a:lnTo>
                <a:lnTo>
                  <a:pt x="628" y="542"/>
                </a:lnTo>
                <a:lnTo>
                  <a:pt x="629" y="540"/>
                </a:lnTo>
                <a:lnTo>
                  <a:pt x="629" y="539"/>
                </a:lnTo>
                <a:lnTo>
                  <a:pt x="630" y="537"/>
                </a:lnTo>
                <a:lnTo>
                  <a:pt x="630" y="536"/>
                </a:lnTo>
                <a:lnTo>
                  <a:pt x="631" y="535"/>
                </a:lnTo>
                <a:lnTo>
                  <a:pt x="631" y="534"/>
                </a:lnTo>
                <a:lnTo>
                  <a:pt x="633" y="533"/>
                </a:lnTo>
                <a:lnTo>
                  <a:pt x="633" y="532"/>
                </a:lnTo>
                <a:lnTo>
                  <a:pt x="635" y="530"/>
                </a:lnTo>
                <a:lnTo>
                  <a:pt x="636" y="528"/>
                </a:lnTo>
                <a:lnTo>
                  <a:pt x="637" y="527"/>
                </a:lnTo>
                <a:lnTo>
                  <a:pt x="638" y="527"/>
                </a:lnTo>
                <a:lnTo>
                  <a:pt x="640" y="525"/>
                </a:lnTo>
                <a:lnTo>
                  <a:pt x="639" y="522"/>
                </a:lnTo>
                <a:lnTo>
                  <a:pt x="640" y="521"/>
                </a:lnTo>
                <a:lnTo>
                  <a:pt x="640" y="520"/>
                </a:lnTo>
                <a:lnTo>
                  <a:pt x="641" y="518"/>
                </a:lnTo>
                <a:lnTo>
                  <a:pt x="641" y="517"/>
                </a:lnTo>
                <a:lnTo>
                  <a:pt x="641" y="516"/>
                </a:lnTo>
                <a:lnTo>
                  <a:pt x="640" y="515"/>
                </a:lnTo>
                <a:lnTo>
                  <a:pt x="639" y="514"/>
                </a:lnTo>
                <a:lnTo>
                  <a:pt x="637" y="514"/>
                </a:lnTo>
                <a:lnTo>
                  <a:pt x="636" y="514"/>
                </a:lnTo>
                <a:lnTo>
                  <a:pt x="633" y="514"/>
                </a:lnTo>
                <a:lnTo>
                  <a:pt x="631" y="514"/>
                </a:lnTo>
                <a:lnTo>
                  <a:pt x="630" y="514"/>
                </a:lnTo>
                <a:lnTo>
                  <a:pt x="627" y="515"/>
                </a:lnTo>
                <a:lnTo>
                  <a:pt x="626" y="515"/>
                </a:lnTo>
                <a:lnTo>
                  <a:pt x="623" y="515"/>
                </a:lnTo>
                <a:lnTo>
                  <a:pt x="622" y="515"/>
                </a:lnTo>
                <a:lnTo>
                  <a:pt x="620" y="515"/>
                </a:lnTo>
                <a:lnTo>
                  <a:pt x="619" y="515"/>
                </a:lnTo>
                <a:lnTo>
                  <a:pt x="617" y="515"/>
                </a:lnTo>
                <a:lnTo>
                  <a:pt x="616" y="515"/>
                </a:lnTo>
                <a:lnTo>
                  <a:pt x="614" y="515"/>
                </a:lnTo>
                <a:lnTo>
                  <a:pt x="613" y="515"/>
                </a:lnTo>
                <a:lnTo>
                  <a:pt x="612" y="514"/>
                </a:lnTo>
                <a:lnTo>
                  <a:pt x="610" y="514"/>
                </a:lnTo>
                <a:lnTo>
                  <a:pt x="608" y="513"/>
                </a:lnTo>
                <a:lnTo>
                  <a:pt x="606" y="513"/>
                </a:lnTo>
                <a:lnTo>
                  <a:pt x="605" y="512"/>
                </a:lnTo>
                <a:lnTo>
                  <a:pt x="604" y="512"/>
                </a:lnTo>
                <a:lnTo>
                  <a:pt x="603" y="512"/>
                </a:lnTo>
                <a:lnTo>
                  <a:pt x="601" y="511"/>
                </a:lnTo>
                <a:lnTo>
                  <a:pt x="599" y="511"/>
                </a:lnTo>
                <a:lnTo>
                  <a:pt x="598" y="510"/>
                </a:lnTo>
                <a:lnTo>
                  <a:pt x="595" y="509"/>
                </a:lnTo>
                <a:lnTo>
                  <a:pt x="594" y="509"/>
                </a:lnTo>
                <a:lnTo>
                  <a:pt x="592" y="508"/>
                </a:lnTo>
                <a:lnTo>
                  <a:pt x="591" y="508"/>
                </a:lnTo>
                <a:lnTo>
                  <a:pt x="589" y="507"/>
                </a:lnTo>
                <a:lnTo>
                  <a:pt x="588" y="507"/>
                </a:lnTo>
                <a:lnTo>
                  <a:pt x="587" y="507"/>
                </a:lnTo>
                <a:lnTo>
                  <a:pt x="586" y="507"/>
                </a:lnTo>
                <a:lnTo>
                  <a:pt x="585" y="507"/>
                </a:lnTo>
                <a:lnTo>
                  <a:pt x="584" y="506"/>
                </a:lnTo>
                <a:lnTo>
                  <a:pt x="582" y="506"/>
                </a:lnTo>
                <a:lnTo>
                  <a:pt x="581" y="506"/>
                </a:lnTo>
                <a:lnTo>
                  <a:pt x="581" y="506"/>
                </a:lnTo>
                <a:lnTo>
                  <a:pt x="580" y="506"/>
                </a:lnTo>
                <a:lnTo>
                  <a:pt x="579" y="506"/>
                </a:lnTo>
                <a:lnTo>
                  <a:pt x="576" y="507"/>
                </a:lnTo>
                <a:lnTo>
                  <a:pt x="575" y="506"/>
                </a:lnTo>
                <a:lnTo>
                  <a:pt x="574" y="507"/>
                </a:lnTo>
                <a:lnTo>
                  <a:pt x="571" y="508"/>
                </a:lnTo>
                <a:lnTo>
                  <a:pt x="570" y="508"/>
                </a:lnTo>
                <a:lnTo>
                  <a:pt x="570" y="508"/>
                </a:lnTo>
                <a:lnTo>
                  <a:pt x="566" y="507"/>
                </a:lnTo>
                <a:lnTo>
                  <a:pt x="565" y="507"/>
                </a:lnTo>
                <a:lnTo>
                  <a:pt x="564" y="506"/>
                </a:lnTo>
                <a:lnTo>
                  <a:pt x="562" y="506"/>
                </a:lnTo>
                <a:lnTo>
                  <a:pt x="559" y="505"/>
                </a:lnTo>
                <a:lnTo>
                  <a:pt x="556" y="502"/>
                </a:lnTo>
                <a:lnTo>
                  <a:pt x="555" y="501"/>
                </a:lnTo>
                <a:lnTo>
                  <a:pt x="553" y="501"/>
                </a:lnTo>
                <a:lnTo>
                  <a:pt x="551" y="501"/>
                </a:lnTo>
                <a:lnTo>
                  <a:pt x="549" y="501"/>
                </a:lnTo>
                <a:lnTo>
                  <a:pt x="547" y="500"/>
                </a:lnTo>
                <a:lnTo>
                  <a:pt x="545" y="500"/>
                </a:lnTo>
                <a:lnTo>
                  <a:pt x="543" y="499"/>
                </a:lnTo>
                <a:lnTo>
                  <a:pt x="542" y="498"/>
                </a:lnTo>
                <a:lnTo>
                  <a:pt x="541" y="498"/>
                </a:lnTo>
                <a:lnTo>
                  <a:pt x="539" y="497"/>
                </a:lnTo>
                <a:lnTo>
                  <a:pt x="536" y="495"/>
                </a:lnTo>
                <a:lnTo>
                  <a:pt x="535" y="494"/>
                </a:lnTo>
                <a:lnTo>
                  <a:pt x="533" y="494"/>
                </a:lnTo>
                <a:lnTo>
                  <a:pt x="531" y="494"/>
                </a:lnTo>
                <a:lnTo>
                  <a:pt x="530" y="494"/>
                </a:lnTo>
                <a:lnTo>
                  <a:pt x="529" y="494"/>
                </a:lnTo>
                <a:lnTo>
                  <a:pt x="527" y="494"/>
                </a:lnTo>
                <a:lnTo>
                  <a:pt x="525" y="494"/>
                </a:lnTo>
                <a:lnTo>
                  <a:pt x="524" y="493"/>
                </a:lnTo>
                <a:lnTo>
                  <a:pt x="522" y="494"/>
                </a:lnTo>
                <a:lnTo>
                  <a:pt x="521" y="493"/>
                </a:lnTo>
                <a:lnTo>
                  <a:pt x="519" y="493"/>
                </a:lnTo>
                <a:lnTo>
                  <a:pt x="519" y="493"/>
                </a:lnTo>
                <a:lnTo>
                  <a:pt x="518" y="493"/>
                </a:lnTo>
                <a:lnTo>
                  <a:pt x="516" y="492"/>
                </a:lnTo>
                <a:lnTo>
                  <a:pt x="515" y="492"/>
                </a:lnTo>
                <a:lnTo>
                  <a:pt x="512" y="492"/>
                </a:lnTo>
                <a:lnTo>
                  <a:pt x="511" y="493"/>
                </a:lnTo>
                <a:lnTo>
                  <a:pt x="509" y="493"/>
                </a:lnTo>
                <a:lnTo>
                  <a:pt x="508" y="494"/>
                </a:lnTo>
                <a:lnTo>
                  <a:pt x="507" y="494"/>
                </a:lnTo>
                <a:lnTo>
                  <a:pt x="506" y="495"/>
                </a:lnTo>
                <a:lnTo>
                  <a:pt x="505" y="495"/>
                </a:lnTo>
                <a:lnTo>
                  <a:pt x="503" y="495"/>
                </a:lnTo>
                <a:lnTo>
                  <a:pt x="500" y="497"/>
                </a:lnTo>
                <a:lnTo>
                  <a:pt x="499" y="497"/>
                </a:lnTo>
                <a:lnTo>
                  <a:pt x="498" y="498"/>
                </a:lnTo>
                <a:lnTo>
                  <a:pt x="497" y="499"/>
                </a:lnTo>
                <a:lnTo>
                  <a:pt x="497" y="498"/>
                </a:lnTo>
                <a:lnTo>
                  <a:pt x="496" y="497"/>
                </a:lnTo>
                <a:lnTo>
                  <a:pt x="495" y="497"/>
                </a:lnTo>
                <a:lnTo>
                  <a:pt x="494" y="496"/>
                </a:lnTo>
                <a:lnTo>
                  <a:pt x="493" y="495"/>
                </a:lnTo>
                <a:lnTo>
                  <a:pt x="493" y="494"/>
                </a:lnTo>
                <a:lnTo>
                  <a:pt x="492" y="494"/>
                </a:lnTo>
                <a:lnTo>
                  <a:pt x="492" y="493"/>
                </a:lnTo>
                <a:lnTo>
                  <a:pt x="491" y="492"/>
                </a:lnTo>
                <a:lnTo>
                  <a:pt x="491" y="491"/>
                </a:lnTo>
                <a:lnTo>
                  <a:pt x="490" y="489"/>
                </a:lnTo>
                <a:lnTo>
                  <a:pt x="489" y="488"/>
                </a:lnTo>
                <a:lnTo>
                  <a:pt x="488" y="487"/>
                </a:lnTo>
                <a:lnTo>
                  <a:pt x="488" y="486"/>
                </a:lnTo>
                <a:lnTo>
                  <a:pt x="488" y="485"/>
                </a:lnTo>
                <a:lnTo>
                  <a:pt x="487" y="483"/>
                </a:lnTo>
                <a:lnTo>
                  <a:pt x="486" y="482"/>
                </a:lnTo>
                <a:lnTo>
                  <a:pt x="484" y="479"/>
                </a:lnTo>
                <a:lnTo>
                  <a:pt x="483" y="478"/>
                </a:lnTo>
                <a:lnTo>
                  <a:pt x="483" y="478"/>
                </a:lnTo>
                <a:lnTo>
                  <a:pt x="481" y="476"/>
                </a:lnTo>
                <a:lnTo>
                  <a:pt x="480" y="474"/>
                </a:lnTo>
                <a:lnTo>
                  <a:pt x="480" y="472"/>
                </a:lnTo>
                <a:lnTo>
                  <a:pt x="480" y="472"/>
                </a:lnTo>
                <a:lnTo>
                  <a:pt x="479" y="470"/>
                </a:lnTo>
                <a:lnTo>
                  <a:pt x="479" y="469"/>
                </a:lnTo>
                <a:lnTo>
                  <a:pt x="477" y="469"/>
                </a:lnTo>
                <a:lnTo>
                  <a:pt x="475" y="467"/>
                </a:lnTo>
                <a:lnTo>
                  <a:pt x="475" y="467"/>
                </a:lnTo>
                <a:lnTo>
                  <a:pt x="474" y="467"/>
                </a:lnTo>
                <a:lnTo>
                  <a:pt x="473" y="465"/>
                </a:lnTo>
                <a:lnTo>
                  <a:pt x="471" y="465"/>
                </a:lnTo>
                <a:lnTo>
                  <a:pt x="470" y="464"/>
                </a:lnTo>
                <a:lnTo>
                  <a:pt x="469" y="463"/>
                </a:lnTo>
                <a:lnTo>
                  <a:pt x="469" y="462"/>
                </a:lnTo>
                <a:lnTo>
                  <a:pt x="468" y="461"/>
                </a:lnTo>
                <a:lnTo>
                  <a:pt x="467" y="461"/>
                </a:lnTo>
                <a:lnTo>
                  <a:pt x="466" y="460"/>
                </a:lnTo>
                <a:lnTo>
                  <a:pt x="464" y="459"/>
                </a:lnTo>
                <a:lnTo>
                  <a:pt x="463" y="459"/>
                </a:lnTo>
                <a:lnTo>
                  <a:pt x="463" y="459"/>
                </a:lnTo>
                <a:lnTo>
                  <a:pt x="462" y="460"/>
                </a:lnTo>
                <a:lnTo>
                  <a:pt x="460" y="460"/>
                </a:lnTo>
                <a:lnTo>
                  <a:pt x="458" y="459"/>
                </a:lnTo>
                <a:lnTo>
                  <a:pt x="457" y="459"/>
                </a:lnTo>
                <a:lnTo>
                  <a:pt x="456" y="457"/>
                </a:lnTo>
                <a:lnTo>
                  <a:pt x="452" y="456"/>
                </a:lnTo>
                <a:lnTo>
                  <a:pt x="452" y="455"/>
                </a:lnTo>
                <a:lnTo>
                  <a:pt x="451" y="454"/>
                </a:lnTo>
                <a:lnTo>
                  <a:pt x="450" y="452"/>
                </a:lnTo>
                <a:lnTo>
                  <a:pt x="449" y="451"/>
                </a:lnTo>
                <a:lnTo>
                  <a:pt x="449" y="450"/>
                </a:lnTo>
                <a:lnTo>
                  <a:pt x="449" y="450"/>
                </a:lnTo>
                <a:lnTo>
                  <a:pt x="449" y="449"/>
                </a:lnTo>
                <a:lnTo>
                  <a:pt x="450" y="448"/>
                </a:lnTo>
                <a:lnTo>
                  <a:pt x="449" y="447"/>
                </a:lnTo>
                <a:lnTo>
                  <a:pt x="450" y="445"/>
                </a:lnTo>
                <a:lnTo>
                  <a:pt x="450" y="444"/>
                </a:lnTo>
                <a:lnTo>
                  <a:pt x="450" y="443"/>
                </a:lnTo>
                <a:lnTo>
                  <a:pt x="451" y="442"/>
                </a:lnTo>
                <a:lnTo>
                  <a:pt x="451" y="440"/>
                </a:lnTo>
                <a:lnTo>
                  <a:pt x="451" y="439"/>
                </a:lnTo>
                <a:lnTo>
                  <a:pt x="451" y="438"/>
                </a:lnTo>
                <a:lnTo>
                  <a:pt x="451" y="437"/>
                </a:lnTo>
                <a:lnTo>
                  <a:pt x="451" y="435"/>
                </a:lnTo>
                <a:lnTo>
                  <a:pt x="451" y="434"/>
                </a:lnTo>
                <a:lnTo>
                  <a:pt x="451" y="434"/>
                </a:lnTo>
                <a:lnTo>
                  <a:pt x="451" y="433"/>
                </a:lnTo>
                <a:lnTo>
                  <a:pt x="451" y="431"/>
                </a:lnTo>
                <a:lnTo>
                  <a:pt x="451" y="430"/>
                </a:lnTo>
                <a:lnTo>
                  <a:pt x="451" y="429"/>
                </a:lnTo>
                <a:lnTo>
                  <a:pt x="450" y="428"/>
                </a:lnTo>
                <a:lnTo>
                  <a:pt x="450" y="427"/>
                </a:lnTo>
                <a:lnTo>
                  <a:pt x="450" y="425"/>
                </a:lnTo>
                <a:lnTo>
                  <a:pt x="451" y="424"/>
                </a:lnTo>
                <a:lnTo>
                  <a:pt x="451" y="422"/>
                </a:lnTo>
                <a:lnTo>
                  <a:pt x="451" y="422"/>
                </a:lnTo>
                <a:lnTo>
                  <a:pt x="451" y="421"/>
                </a:lnTo>
                <a:lnTo>
                  <a:pt x="451" y="419"/>
                </a:lnTo>
                <a:lnTo>
                  <a:pt x="452" y="417"/>
                </a:lnTo>
                <a:lnTo>
                  <a:pt x="452" y="417"/>
                </a:lnTo>
                <a:lnTo>
                  <a:pt x="452" y="416"/>
                </a:lnTo>
                <a:lnTo>
                  <a:pt x="452" y="415"/>
                </a:lnTo>
                <a:lnTo>
                  <a:pt x="452" y="414"/>
                </a:lnTo>
                <a:lnTo>
                  <a:pt x="450" y="413"/>
                </a:lnTo>
                <a:lnTo>
                  <a:pt x="449" y="411"/>
                </a:lnTo>
                <a:lnTo>
                  <a:pt x="448" y="410"/>
                </a:lnTo>
                <a:lnTo>
                  <a:pt x="447" y="408"/>
                </a:lnTo>
                <a:lnTo>
                  <a:pt x="447" y="407"/>
                </a:lnTo>
                <a:lnTo>
                  <a:pt x="447" y="406"/>
                </a:lnTo>
                <a:lnTo>
                  <a:pt x="445" y="405"/>
                </a:lnTo>
                <a:lnTo>
                  <a:pt x="444" y="405"/>
                </a:lnTo>
                <a:lnTo>
                  <a:pt x="443" y="403"/>
                </a:lnTo>
                <a:lnTo>
                  <a:pt x="442" y="402"/>
                </a:lnTo>
                <a:lnTo>
                  <a:pt x="440" y="400"/>
                </a:lnTo>
                <a:lnTo>
                  <a:pt x="439" y="400"/>
                </a:lnTo>
                <a:lnTo>
                  <a:pt x="438" y="400"/>
                </a:lnTo>
                <a:lnTo>
                  <a:pt x="435" y="405"/>
                </a:lnTo>
                <a:lnTo>
                  <a:pt x="434" y="406"/>
                </a:lnTo>
                <a:lnTo>
                  <a:pt x="433" y="407"/>
                </a:lnTo>
                <a:lnTo>
                  <a:pt x="431" y="410"/>
                </a:lnTo>
                <a:lnTo>
                  <a:pt x="430" y="411"/>
                </a:lnTo>
                <a:lnTo>
                  <a:pt x="427" y="413"/>
                </a:lnTo>
                <a:lnTo>
                  <a:pt x="426" y="415"/>
                </a:lnTo>
                <a:lnTo>
                  <a:pt x="424" y="414"/>
                </a:lnTo>
                <a:lnTo>
                  <a:pt x="423" y="415"/>
                </a:lnTo>
                <a:lnTo>
                  <a:pt x="420" y="415"/>
                </a:lnTo>
                <a:lnTo>
                  <a:pt x="419" y="415"/>
                </a:lnTo>
                <a:lnTo>
                  <a:pt x="418" y="414"/>
                </a:lnTo>
                <a:lnTo>
                  <a:pt x="415" y="412"/>
                </a:lnTo>
                <a:lnTo>
                  <a:pt x="414" y="411"/>
                </a:lnTo>
                <a:lnTo>
                  <a:pt x="413" y="410"/>
                </a:lnTo>
                <a:lnTo>
                  <a:pt x="413" y="408"/>
                </a:lnTo>
                <a:lnTo>
                  <a:pt x="413" y="406"/>
                </a:lnTo>
                <a:lnTo>
                  <a:pt x="413" y="406"/>
                </a:lnTo>
                <a:lnTo>
                  <a:pt x="413" y="404"/>
                </a:lnTo>
                <a:lnTo>
                  <a:pt x="413" y="403"/>
                </a:lnTo>
                <a:lnTo>
                  <a:pt x="413" y="401"/>
                </a:lnTo>
                <a:lnTo>
                  <a:pt x="413" y="400"/>
                </a:lnTo>
                <a:lnTo>
                  <a:pt x="413" y="400"/>
                </a:lnTo>
                <a:lnTo>
                  <a:pt x="413" y="398"/>
                </a:lnTo>
                <a:lnTo>
                  <a:pt x="412" y="396"/>
                </a:lnTo>
                <a:lnTo>
                  <a:pt x="412" y="395"/>
                </a:lnTo>
                <a:lnTo>
                  <a:pt x="412" y="394"/>
                </a:lnTo>
                <a:lnTo>
                  <a:pt x="411" y="393"/>
                </a:lnTo>
                <a:lnTo>
                  <a:pt x="411" y="392"/>
                </a:lnTo>
                <a:lnTo>
                  <a:pt x="410" y="389"/>
                </a:lnTo>
                <a:lnTo>
                  <a:pt x="410" y="388"/>
                </a:lnTo>
                <a:lnTo>
                  <a:pt x="411" y="387"/>
                </a:lnTo>
                <a:lnTo>
                  <a:pt x="412" y="385"/>
                </a:lnTo>
                <a:lnTo>
                  <a:pt x="413" y="384"/>
                </a:lnTo>
                <a:lnTo>
                  <a:pt x="413" y="383"/>
                </a:lnTo>
                <a:lnTo>
                  <a:pt x="416" y="381"/>
                </a:lnTo>
                <a:lnTo>
                  <a:pt x="418" y="380"/>
                </a:lnTo>
                <a:lnTo>
                  <a:pt x="418" y="379"/>
                </a:lnTo>
                <a:lnTo>
                  <a:pt x="420" y="378"/>
                </a:lnTo>
                <a:lnTo>
                  <a:pt x="421" y="378"/>
                </a:lnTo>
                <a:lnTo>
                  <a:pt x="423" y="377"/>
                </a:lnTo>
                <a:lnTo>
                  <a:pt x="424" y="375"/>
                </a:lnTo>
                <a:lnTo>
                  <a:pt x="425" y="374"/>
                </a:lnTo>
                <a:lnTo>
                  <a:pt x="426" y="373"/>
                </a:lnTo>
                <a:lnTo>
                  <a:pt x="426" y="372"/>
                </a:lnTo>
                <a:lnTo>
                  <a:pt x="427" y="370"/>
                </a:lnTo>
                <a:lnTo>
                  <a:pt x="427" y="368"/>
                </a:lnTo>
                <a:lnTo>
                  <a:pt x="427" y="367"/>
                </a:lnTo>
                <a:lnTo>
                  <a:pt x="427" y="366"/>
                </a:lnTo>
                <a:lnTo>
                  <a:pt x="426" y="365"/>
                </a:lnTo>
                <a:lnTo>
                  <a:pt x="426" y="362"/>
                </a:lnTo>
                <a:lnTo>
                  <a:pt x="425" y="362"/>
                </a:lnTo>
                <a:lnTo>
                  <a:pt x="425" y="360"/>
                </a:lnTo>
                <a:lnTo>
                  <a:pt x="426" y="358"/>
                </a:lnTo>
                <a:lnTo>
                  <a:pt x="427" y="356"/>
                </a:lnTo>
                <a:lnTo>
                  <a:pt x="428" y="356"/>
                </a:lnTo>
                <a:lnTo>
                  <a:pt x="428" y="354"/>
                </a:lnTo>
                <a:lnTo>
                  <a:pt x="429" y="353"/>
                </a:lnTo>
                <a:lnTo>
                  <a:pt x="430" y="350"/>
                </a:lnTo>
                <a:lnTo>
                  <a:pt x="430" y="348"/>
                </a:lnTo>
                <a:lnTo>
                  <a:pt x="430" y="347"/>
                </a:lnTo>
                <a:lnTo>
                  <a:pt x="430" y="346"/>
                </a:lnTo>
                <a:lnTo>
                  <a:pt x="430" y="345"/>
                </a:lnTo>
                <a:lnTo>
                  <a:pt x="429" y="341"/>
                </a:lnTo>
                <a:lnTo>
                  <a:pt x="429" y="340"/>
                </a:lnTo>
                <a:lnTo>
                  <a:pt x="428" y="339"/>
                </a:lnTo>
                <a:lnTo>
                  <a:pt x="428" y="338"/>
                </a:lnTo>
                <a:lnTo>
                  <a:pt x="428" y="337"/>
                </a:lnTo>
                <a:lnTo>
                  <a:pt x="427" y="335"/>
                </a:lnTo>
                <a:lnTo>
                  <a:pt x="427" y="333"/>
                </a:lnTo>
                <a:lnTo>
                  <a:pt x="427" y="332"/>
                </a:lnTo>
                <a:lnTo>
                  <a:pt x="427" y="330"/>
                </a:lnTo>
                <a:lnTo>
                  <a:pt x="427" y="328"/>
                </a:lnTo>
                <a:lnTo>
                  <a:pt x="427" y="326"/>
                </a:lnTo>
                <a:lnTo>
                  <a:pt x="427" y="324"/>
                </a:lnTo>
                <a:lnTo>
                  <a:pt x="427" y="323"/>
                </a:lnTo>
                <a:lnTo>
                  <a:pt x="427" y="323"/>
                </a:lnTo>
                <a:lnTo>
                  <a:pt x="427" y="321"/>
                </a:lnTo>
                <a:lnTo>
                  <a:pt x="427" y="319"/>
                </a:lnTo>
                <a:lnTo>
                  <a:pt x="427" y="317"/>
                </a:lnTo>
                <a:lnTo>
                  <a:pt x="427" y="317"/>
                </a:lnTo>
                <a:lnTo>
                  <a:pt x="426" y="313"/>
                </a:lnTo>
                <a:lnTo>
                  <a:pt x="426" y="312"/>
                </a:lnTo>
                <a:lnTo>
                  <a:pt x="425" y="311"/>
                </a:lnTo>
                <a:lnTo>
                  <a:pt x="425" y="310"/>
                </a:lnTo>
                <a:lnTo>
                  <a:pt x="424" y="308"/>
                </a:lnTo>
                <a:lnTo>
                  <a:pt x="424" y="307"/>
                </a:lnTo>
                <a:lnTo>
                  <a:pt x="423" y="306"/>
                </a:lnTo>
                <a:lnTo>
                  <a:pt x="421" y="304"/>
                </a:lnTo>
                <a:lnTo>
                  <a:pt x="420" y="303"/>
                </a:lnTo>
                <a:lnTo>
                  <a:pt x="419" y="303"/>
                </a:lnTo>
                <a:lnTo>
                  <a:pt x="416" y="302"/>
                </a:lnTo>
                <a:lnTo>
                  <a:pt x="413" y="301"/>
                </a:lnTo>
                <a:lnTo>
                  <a:pt x="413" y="301"/>
                </a:lnTo>
                <a:lnTo>
                  <a:pt x="406" y="302"/>
                </a:lnTo>
                <a:lnTo>
                  <a:pt x="405" y="302"/>
                </a:lnTo>
                <a:lnTo>
                  <a:pt x="404" y="302"/>
                </a:lnTo>
                <a:lnTo>
                  <a:pt x="402" y="303"/>
                </a:lnTo>
                <a:lnTo>
                  <a:pt x="401" y="304"/>
                </a:lnTo>
                <a:lnTo>
                  <a:pt x="398" y="305"/>
                </a:lnTo>
                <a:lnTo>
                  <a:pt x="397" y="305"/>
                </a:lnTo>
                <a:lnTo>
                  <a:pt x="394" y="305"/>
                </a:lnTo>
                <a:lnTo>
                  <a:pt x="392" y="306"/>
                </a:lnTo>
                <a:lnTo>
                  <a:pt x="391" y="306"/>
                </a:lnTo>
                <a:lnTo>
                  <a:pt x="389" y="306"/>
                </a:lnTo>
                <a:lnTo>
                  <a:pt x="388" y="307"/>
                </a:lnTo>
                <a:lnTo>
                  <a:pt x="387" y="307"/>
                </a:lnTo>
                <a:lnTo>
                  <a:pt x="386" y="308"/>
                </a:lnTo>
                <a:lnTo>
                  <a:pt x="385" y="308"/>
                </a:lnTo>
                <a:lnTo>
                  <a:pt x="384" y="308"/>
                </a:lnTo>
                <a:lnTo>
                  <a:pt x="382" y="308"/>
                </a:lnTo>
                <a:lnTo>
                  <a:pt x="381" y="308"/>
                </a:lnTo>
                <a:lnTo>
                  <a:pt x="380" y="309"/>
                </a:lnTo>
                <a:lnTo>
                  <a:pt x="379" y="308"/>
                </a:lnTo>
                <a:lnTo>
                  <a:pt x="378" y="309"/>
                </a:lnTo>
                <a:lnTo>
                  <a:pt x="376" y="309"/>
                </a:lnTo>
                <a:lnTo>
                  <a:pt x="375" y="310"/>
                </a:lnTo>
                <a:lnTo>
                  <a:pt x="374" y="310"/>
                </a:lnTo>
                <a:lnTo>
                  <a:pt x="374" y="310"/>
                </a:lnTo>
                <a:lnTo>
                  <a:pt x="373" y="310"/>
                </a:lnTo>
                <a:lnTo>
                  <a:pt x="371" y="310"/>
                </a:lnTo>
                <a:lnTo>
                  <a:pt x="369" y="310"/>
                </a:lnTo>
                <a:lnTo>
                  <a:pt x="368" y="310"/>
                </a:lnTo>
                <a:lnTo>
                  <a:pt x="367" y="310"/>
                </a:lnTo>
                <a:lnTo>
                  <a:pt x="366" y="310"/>
                </a:lnTo>
                <a:lnTo>
                  <a:pt x="364" y="310"/>
                </a:lnTo>
                <a:lnTo>
                  <a:pt x="362" y="309"/>
                </a:lnTo>
                <a:lnTo>
                  <a:pt x="361" y="309"/>
                </a:lnTo>
                <a:lnTo>
                  <a:pt x="360" y="309"/>
                </a:lnTo>
                <a:lnTo>
                  <a:pt x="358" y="309"/>
                </a:lnTo>
                <a:lnTo>
                  <a:pt x="357" y="307"/>
                </a:lnTo>
                <a:lnTo>
                  <a:pt x="356" y="307"/>
                </a:lnTo>
                <a:lnTo>
                  <a:pt x="355" y="306"/>
                </a:lnTo>
                <a:lnTo>
                  <a:pt x="354" y="306"/>
                </a:lnTo>
                <a:lnTo>
                  <a:pt x="353" y="304"/>
                </a:lnTo>
                <a:lnTo>
                  <a:pt x="352" y="302"/>
                </a:lnTo>
                <a:lnTo>
                  <a:pt x="352" y="301"/>
                </a:lnTo>
                <a:lnTo>
                  <a:pt x="352" y="301"/>
                </a:lnTo>
                <a:lnTo>
                  <a:pt x="351" y="299"/>
                </a:lnTo>
                <a:lnTo>
                  <a:pt x="351" y="298"/>
                </a:lnTo>
                <a:lnTo>
                  <a:pt x="352" y="296"/>
                </a:lnTo>
                <a:lnTo>
                  <a:pt x="352" y="295"/>
                </a:lnTo>
                <a:lnTo>
                  <a:pt x="352" y="292"/>
                </a:lnTo>
                <a:lnTo>
                  <a:pt x="353" y="291"/>
                </a:lnTo>
                <a:lnTo>
                  <a:pt x="354" y="289"/>
                </a:lnTo>
                <a:lnTo>
                  <a:pt x="355" y="289"/>
                </a:lnTo>
                <a:lnTo>
                  <a:pt x="356" y="288"/>
                </a:lnTo>
                <a:lnTo>
                  <a:pt x="357" y="286"/>
                </a:lnTo>
                <a:lnTo>
                  <a:pt x="359" y="285"/>
                </a:lnTo>
                <a:lnTo>
                  <a:pt x="360" y="285"/>
                </a:lnTo>
                <a:lnTo>
                  <a:pt x="361" y="285"/>
                </a:lnTo>
                <a:lnTo>
                  <a:pt x="363" y="284"/>
                </a:lnTo>
                <a:lnTo>
                  <a:pt x="363" y="284"/>
                </a:lnTo>
                <a:lnTo>
                  <a:pt x="364" y="283"/>
                </a:lnTo>
                <a:lnTo>
                  <a:pt x="365" y="280"/>
                </a:lnTo>
                <a:lnTo>
                  <a:pt x="366" y="278"/>
                </a:lnTo>
                <a:lnTo>
                  <a:pt x="366" y="278"/>
                </a:lnTo>
                <a:lnTo>
                  <a:pt x="366" y="277"/>
                </a:lnTo>
                <a:lnTo>
                  <a:pt x="366" y="276"/>
                </a:lnTo>
                <a:lnTo>
                  <a:pt x="366" y="273"/>
                </a:lnTo>
                <a:lnTo>
                  <a:pt x="367" y="272"/>
                </a:lnTo>
                <a:lnTo>
                  <a:pt x="367" y="271"/>
                </a:lnTo>
                <a:lnTo>
                  <a:pt x="368" y="268"/>
                </a:lnTo>
                <a:lnTo>
                  <a:pt x="368" y="267"/>
                </a:lnTo>
                <a:lnTo>
                  <a:pt x="369" y="267"/>
                </a:lnTo>
                <a:lnTo>
                  <a:pt x="369" y="265"/>
                </a:lnTo>
                <a:lnTo>
                  <a:pt x="369" y="264"/>
                </a:lnTo>
                <a:lnTo>
                  <a:pt x="369" y="262"/>
                </a:lnTo>
                <a:lnTo>
                  <a:pt x="369" y="260"/>
                </a:lnTo>
                <a:lnTo>
                  <a:pt x="369" y="258"/>
                </a:lnTo>
                <a:lnTo>
                  <a:pt x="369" y="256"/>
                </a:lnTo>
                <a:lnTo>
                  <a:pt x="370" y="254"/>
                </a:lnTo>
                <a:lnTo>
                  <a:pt x="370" y="253"/>
                </a:lnTo>
                <a:lnTo>
                  <a:pt x="370" y="252"/>
                </a:lnTo>
                <a:lnTo>
                  <a:pt x="371" y="251"/>
                </a:lnTo>
                <a:lnTo>
                  <a:pt x="372" y="249"/>
                </a:lnTo>
                <a:lnTo>
                  <a:pt x="373" y="248"/>
                </a:lnTo>
                <a:lnTo>
                  <a:pt x="374" y="248"/>
                </a:lnTo>
                <a:lnTo>
                  <a:pt x="374" y="247"/>
                </a:lnTo>
                <a:lnTo>
                  <a:pt x="376" y="246"/>
                </a:lnTo>
                <a:lnTo>
                  <a:pt x="377" y="246"/>
                </a:lnTo>
                <a:lnTo>
                  <a:pt x="379" y="247"/>
                </a:lnTo>
                <a:lnTo>
                  <a:pt x="380" y="248"/>
                </a:lnTo>
                <a:lnTo>
                  <a:pt x="382" y="250"/>
                </a:lnTo>
                <a:lnTo>
                  <a:pt x="384" y="250"/>
                </a:lnTo>
                <a:lnTo>
                  <a:pt x="384" y="251"/>
                </a:lnTo>
                <a:lnTo>
                  <a:pt x="385" y="252"/>
                </a:lnTo>
                <a:lnTo>
                  <a:pt x="388" y="252"/>
                </a:lnTo>
                <a:lnTo>
                  <a:pt x="391" y="251"/>
                </a:lnTo>
                <a:lnTo>
                  <a:pt x="391" y="251"/>
                </a:lnTo>
                <a:lnTo>
                  <a:pt x="394" y="250"/>
                </a:lnTo>
                <a:lnTo>
                  <a:pt x="396" y="248"/>
                </a:lnTo>
                <a:lnTo>
                  <a:pt x="397" y="247"/>
                </a:lnTo>
                <a:lnTo>
                  <a:pt x="398" y="247"/>
                </a:lnTo>
                <a:lnTo>
                  <a:pt x="400" y="246"/>
                </a:lnTo>
                <a:lnTo>
                  <a:pt x="401" y="246"/>
                </a:lnTo>
                <a:lnTo>
                  <a:pt x="402" y="246"/>
                </a:lnTo>
                <a:lnTo>
                  <a:pt x="403" y="246"/>
                </a:lnTo>
                <a:lnTo>
                  <a:pt x="406" y="246"/>
                </a:lnTo>
                <a:lnTo>
                  <a:pt x="407" y="246"/>
                </a:lnTo>
                <a:lnTo>
                  <a:pt x="408" y="245"/>
                </a:lnTo>
                <a:lnTo>
                  <a:pt x="411" y="245"/>
                </a:lnTo>
                <a:lnTo>
                  <a:pt x="413" y="243"/>
                </a:lnTo>
                <a:lnTo>
                  <a:pt x="413" y="243"/>
                </a:lnTo>
                <a:lnTo>
                  <a:pt x="414" y="244"/>
                </a:lnTo>
                <a:lnTo>
                  <a:pt x="417" y="242"/>
                </a:lnTo>
                <a:lnTo>
                  <a:pt x="419" y="242"/>
                </a:lnTo>
                <a:lnTo>
                  <a:pt x="420" y="242"/>
                </a:lnTo>
                <a:lnTo>
                  <a:pt x="422" y="241"/>
                </a:lnTo>
                <a:lnTo>
                  <a:pt x="424" y="240"/>
                </a:lnTo>
                <a:lnTo>
                  <a:pt x="424" y="240"/>
                </a:lnTo>
                <a:lnTo>
                  <a:pt x="427" y="238"/>
                </a:lnTo>
                <a:lnTo>
                  <a:pt x="428" y="237"/>
                </a:lnTo>
                <a:lnTo>
                  <a:pt x="430" y="235"/>
                </a:lnTo>
                <a:lnTo>
                  <a:pt x="431" y="234"/>
                </a:lnTo>
                <a:lnTo>
                  <a:pt x="433" y="233"/>
                </a:lnTo>
                <a:lnTo>
                  <a:pt x="434" y="232"/>
                </a:lnTo>
                <a:lnTo>
                  <a:pt x="436" y="231"/>
                </a:lnTo>
                <a:lnTo>
                  <a:pt x="436" y="230"/>
                </a:lnTo>
                <a:lnTo>
                  <a:pt x="438" y="229"/>
                </a:lnTo>
                <a:lnTo>
                  <a:pt x="439" y="228"/>
                </a:lnTo>
                <a:lnTo>
                  <a:pt x="441" y="227"/>
                </a:lnTo>
                <a:lnTo>
                  <a:pt x="443" y="226"/>
                </a:lnTo>
                <a:lnTo>
                  <a:pt x="444" y="226"/>
                </a:lnTo>
                <a:lnTo>
                  <a:pt x="445" y="226"/>
                </a:lnTo>
                <a:lnTo>
                  <a:pt x="446" y="225"/>
                </a:lnTo>
                <a:lnTo>
                  <a:pt x="448" y="224"/>
                </a:lnTo>
                <a:lnTo>
                  <a:pt x="450" y="223"/>
                </a:lnTo>
                <a:lnTo>
                  <a:pt x="452" y="223"/>
                </a:lnTo>
                <a:lnTo>
                  <a:pt x="454" y="223"/>
                </a:lnTo>
                <a:lnTo>
                  <a:pt x="455" y="223"/>
                </a:lnTo>
                <a:lnTo>
                  <a:pt x="456" y="223"/>
                </a:lnTo>
                <a:lnTo>
                  <a:pt x="458" y="223"/>
                </a:lnTo>
                <a:lnTo>
                  <a:pt x="459" y="223"/>
                </a:lnTo>
                <a:lnTo>
                  <a:pt x="461" y="221"/>
                </a:lnTo>
                <a:lnTo>
                  <a:pt x="463" y="221"/>
                </a:lnTo>
                <a:lnTo>
                  <a:pt x="463" y="220"/>
                </a:lnTo>
                <a:lnTo>
                  <a:pt x="466" y="219"/>
                </a:lnTo>
                <a:lnTo>
                  <a:pt x="468" y="219"/>
                </a:lnTo>
                <a:lnTo>
                  <a:pt x="469" y="219"/>
                </a:lnTo>
                <a:lnTo>
                  <a:pt x="469" y="218"/>
                </a:lnTo>
                <a:lnTo>
                  <a:pt x="471" y="218"/>
                </a:lnTo>
                <a:lnTo>
                  <a:pt x="473" y="217"/>
                </a:lnTo>
                <a:lnTo>
                  <a:pt x="475" y="217"/>
                </a:lnTo>
                <a:lnTo>
                  <a:pt x="477" y="217"/>
                </a:lnTo>
                <a:lnTo>
                  <a:pt x="478" y="217"/>
                </a:lnTo>
                <a:lnTo>
                  <a:pt x="480" y="217"/>
                </a:lnTo>
                <a:lnTo>
                  <a:pt x="482" y="218"/>
                </a:lnTo>
                <a:lnTo>
                  <a:pt x="484" y="218"/>
                </a:lnTo>
                <a:lnTo>
                  <a:pt x="486" y="217"/>
                </a:lnTo>
                <a:lnTo>
                  <a:pt x="486" y="216"/>
                </a:lnTo>
                <a:lnTo>
                  <a:pt x="488" y="215"/>
                </a:lnTo>
                <a:lnTo>
                  <a:pt x="490" y="215"/>
                </a:lnTo>
                <a:lnTo>
                  <a:pt x="492" y="214"/>
                </a:lnTo>
                <a:lnTo>
                  <a:pt x="494" y="214"/>
                </a:lnTo>
                <a:lnTo>
                  <a:pt x="496" y="213"/>
                </a:lnTo>
                <a:lnTo>
                  <a:pt x="498" y="212"/>
                </a:lnTo>
                <a:lnTo>
                  <a:pt x="501" y="212"/>
                </a:lnTo>
                <a:lnTo>
                  <a:pt x="503" y="211"/>
                </a:lnTo>
                <a:lnTo>
                  <a:pt x="505" y="211"/>
                </a:lnTo>
                <a:lnTo>
                  <a:pt x="507" y="210"/>
                </a:lnTo>
                <a:lnTo>
                  <a:pt x="508" y="209"/>
                </a:lnTo>
                <a:lnTo>
                  <a:pt x="511" y="208"/>
                </a:lnTo>
                <a:lnTo>
                  <a:pt x="513" y="208"/>
                </a:lnTo>
                <a:lnTo>
                  <a:pt x="515" y="207"/>
                </a:lnTo>
                <a:lnTo>
                  <a:pt x="517" y="206"/>
                </a:lnTo>
                <a:lnTo>
                  <a:pt x="519" y="206"/>
                </a:lnTo>
                <a:lnTo>
                  <a:pt x="520" y="206"/>
                </a:lnTo>
                <a:lnTo>
                  <a:pt x="522" y="205"/>
                </a:lnTo>
                <a:lnTo>
                  <a:pt x="523" y="205"/>
                </a:lnTo>
                <a:lnTo>
                  <a:pt x="524" y="205"/>
                </a:lnTo>
                <a:lnTo>
                  <a:pt x="525" y="204"/>
                </a:lnTo>
                <a:lnTo>
                  <a:pt x="528" y="202"/>
                </a:lnTo>
                <a:lnTo>
                  <a:pt x="530" y="202"/>
                </a:lnTo>
                <a:lnTo>
                  <a:pt x="531" y="201"/>
                </a:lnTo>
                <a:lnTo>
                  <a:pt x="531" y="201"/>
                </a:lnTo>
                <a:lnTo>
                  <a:pt x="533" y="201"/>
                </a:lnTo>
                <a:lnTo>
                  <a:pt x="534" y="201"/>
                </a:lnTo>
                <a:lnTo>
                  <a:pt x="536" y="199"/>
                </a:lnTo>
                <a:lnTo>
                  <a:pt x="535" y="198"/>
                </a:lnTo>
                <a:lnTo>
                  <a:pt x="535" y="197"/>
                </a:lnTo>
                <a:lnTo>
                  <a:pt x="535" y="195"/>
                </a:lnTo>
                <a:lnTo>
                  <a:pt x="536" y="193"/>
                </a:lnTo>
                <a:lnTo>
                  <a:pt x="537" y="192"/>
                </a:lnTo>
                <a:lnTo>
                  <a:pt x="539" y="192"/>
                </a:lnTo>
                <a:lnTo>
                  <a:pt x="540" y="193"/>
                </a:lnTo>
                <a:lnTo>
                  <a:pt x="541" y="193"/>
                </a:lnTo>
                <a:lnTo>
                  <a:pt x="542" y="193"/>
                </a:lnTo>
                <a:lnTo>
                  <a:pt x="545" y="193"/>
                </a:lnTo>
                <a:lnTo>
                  <a:pt x="545" y="192"/>
                </a:lnTo>
                <a:lnTo>
                  <a:pt x="547" y="190"/>
                </a:lnTo>
                <a:lnTo>
                  <a:pt x="547" y="190"/>
                </a:lnTo>
                <a:lnTo>
                  <a:pt x="548" y="189"/>
                </a:lnTo>
                <a:lnTo>
                  <a:pt x="550" y="189"/>
                </a:lnTo>
                <a:lnTo>
                  <a:pt x="552" y="190"/>
                </a:lnTo>
                <a:lnTo>
                  <a:pt x="553" y="190"/>
                </a:lnTo>
                <a:lnTo>
                  <a:pt x="553" y="190"/>
                </a:lnTo>
                <a:lnTo>
                  <a:pt x="555" y="190"/>
                </a:lnTo>
                <a:lnTo>
                  <a:pt x="556" y="189"/>
                </a:lnTo>
                <a:lnTo>
                  <a:pt x="558" y="188"/>
                </a:lnTo>
                <a:lnTo>
                  <a:pt x="558" y="187"/>
                </a:lnTo>
                <a:lnTo>
                  <a:pt x="559" y="186"/>
                </a:lnTo>
                <a:lnTo>
                  <a:pt x="561" y="185"/>
                </a:lnTo>
                <a:lnTo>
                  <a:pt x="563" y="184"/>
                </a:lnTo>
                <a:lnTo>
                  <a:pt x="564" y="183"/>
                </a:lnTo>
                <a:lnTo>
                  <a:pt x="565" y="181"/>
                </a:lnTo>
                <a:lnTo>
                  <a:pt x="565" y="179"/>
                </a:lnTo>
                <a:lnTo>
                  <a:pt x="566" y="179"/>
                </a:lnTo>
                <a:lnTo>
                  <a:pt x="565" y="178"/>
                </a:lnTo>
                <a:lnTo>
                  <a:pt x="565" y="176"/>
                </a:lnTo>
                <a:lnTo>
                  <a:pt x="565" y="174"/>
                </a:lnTo>
                <a:lnTo>
                  <a:pt x="565" y="173"/>
                </a:lnTo>
                <a:lnTo>
                  <a:pt x="564" y="172"/>
                </a:lnTo>
                <a:lnTo>
                  <a:pt x="564" y="171"/>
                </a:lnTo>
                <a:lnTo>
                  <a:pt x="564" y="169"/>
                </a:lnTo>
                <a:lnTo>
                  <a:pt x="564" y="168"/>
                </a:lnTo>
                <a:lnTo>
                  <a:pt x="562" y="164"/>
                </a:lnTo>
                <a:lnTo>
                  <a:pt x="561" y="163"/>
                </a:lnTo>
                <a:lnTo>
                  <a:pt x="560" y="161"/>
                </a:lnTo>
                <a:lnTo>
                  <a:pt x="560" y="160"/>
                </a:lnTo>
                <a:lnTo>
                  <a:pt x="560" y="158"/>
                </a:lnTo>
                <a:lnTo>
                  <a:pt x="560" y="157"/>
                </a:lnTo>
                <a:lnTo>
                  <a:pt x="560" y="155"/>
                </a:lnTo>
                <a:lnTo>
                  <a:pt x="560" y="152"/>
                </a:lnTo>
                <a:lnTo>
                  <a:pt x="561" y="151"/>
                </a:lnTo>
                <a:lnTo>
                  <a:pt x="561" y="149"/>
                </a:lnTo>
                <a:lnTo>
                  <a:pt x="561" y="148"/>
                </a:lnTo>
                <a:lnTo>
                  <a:pt x="562" y="146"/>
                </a:lnTo>
                <a:lnTo>
                  <a:pt x="562" y="145"/>
                </a:lnTo>
                <a:lnTo>
                  <a:pt x="563" y="144"/>
                </a:lnTo>
                <a:lnTo>
                  <a:pt x="563" y="142"/>
                </a:lnTo>
                <a:lnTo>
                  <a:pt x="564" y="141"/>
                </a:lnTo>
                <a:lnTo>
                  <a:pt x="564" y="140"/>
                </a:lnTo>
                <a:lnTo>
                  <a:pt x="564" y="138"/>
                </a:lnTo>
                <a:lnTo>
                  <a:pt x="564" y="136"/>
                </a:lnTo>
                <a:lnTo>
                  <a:pt x="565" y="135"/>
                </a:lnTo>
                <a:lnTo>
                  <a:pt x="565" y="134"/>
                </a:lnTo>
                <a:lnTo>
                  <a:pt x="567" y="132"/>
                </a:lnTo>
                <a:lnTo>
                  <a:pt x="568" y="129"/>
                </a:lnTo>
                <a:lnTo>
                  <a:pt x="570" y="126"/>
                </a:lnTo>
                <a:lnTo>
                  <a:pt x="570" y="124"/>
                </a:lnTo>
                <a:lnTo>
                  <a:pt x="570" y="123"/>
                </a:lnTo>
                <a:lnTo>
                  <a:pt x="570" y="122"/>
                </a:lnTo>
                <a:lnTo>
                  <a:pt x="571" y="121"/>
                </a:lnTo>
                <a:lnTo>
                  <a:pt x="571" y="120"/>
                </a:lnTo>
                <a:lnTo>
                  <a:pt x="571" y="118"/>
                </a:lnTo>
                <a:lnTo>
                  <a:pt x="572" y="118"/>
                </a:lnTo>
                <a:lnTo>
                  <a:pt x="572" y="117"/>
                </a:lnTo>
                <a:lnTo>
                  <a:pt x="572" y="116"/>
                </a:lnTo>
                <a:lnTo>
                  <a:pt x="573" y="113"/>
                </a:lnTo>
                <a:lnTo>
                  <a:pt x="573" y="112"/>
                </a:lnTo>
                <a:lnTo>
                  <a:pt x="574" y="112"/>
                </a:lnTo>
                <a:lnTo>
                  <a:pt x="575" y="110"/>
                </a:lnTo>
                <a:lnTo>
                  <a:pt x="576" y="108"/>
                </a:lnTo>
                <a:lnTo>
                  <a:pt x="577" y="107"/>
                </a:lnTo>
                <a:lnTo>
                  <a:pt x="578" y="105"/>
                </a:lnTo>
                <a:lnTo>
                  <a:pt x="578" y="104"/>
                </a:lnTo>
                <a:lnTo>
                  <a:pt x="579" y="103"/>
                </a:lnTo>
                <a:lnTo>
                  <a:pt x="579" y="102"/>
                </a:lnTo>
                <a:lnTo>
                  <a:pt x="580" y="101"/>
                </a:lnTo>
                <a:lnTo>
                  <a:pt x="581" y="100"/>
                </a:lnTo>
                <a:lnTo>
                  <a:pt x="581" y="97"/>
                </a:lnTo>
                <a:lnTo>
                  <a:pt x="582" y="97"/>
                </a:lnTo>
                <a:lnTo>
                  <a:pt x="584" y="96"/>
                </a:lnTo>
                <a:lnTo>
                  <a:pt x="585" y="94"/>
                </a:lnTo>
                <a:lnTo>
                  <a:pt x="586" y="91"/>
                </a:lnTo>
                <a:lnTo>
                  <a:pt x="586" y="90"/>
                </a:lnTo>
                <a:lnTo>
                  <a:pt x="587" y="89"/>
                </a:lnTo>
                <a:lnTo>
                  <a:pt x="588" y="86"/>
                </a:lnTo>
                <a:lnTo>
                  <a:pt x="590" y="84"/>
                </a:lnTo>
                <a:lnTo>
                  <a:pt x="591" y="82"/>
                </a:lnTo>
                <a:lnTo>
                  <a:pt x="592" y="79"/>
                </a:lnTo>
                <a:lnTo>
                  <a:pt x="592" y="78"/>
                </a:lnTo>
                <a:lnTo>
                  <a:pt x="592" y="77"/>
                </a:lnTo>
                <a:lnTo>
                  <a:pt x="592" y="75"/>
                </a:lnTo>
                <a:lnTo>
                  <a:pt x="592" y="73"/>
                </a:lnTo>
                <a:lnTo>
                  <a:pt x="592" y="72"/>
                </a:lnTo>
                <a:lnTo>
                  <a:pt x="592" y="71"/>
                </a:lnTo>
                <a:lnTo>
                  <a:pt x="592" y="69"/>
                </a:lnTo>
                <a:lnTo>
                  <a:pt x="592" y="67"/>
                </a:lnTo>
                <a:lnTo>
                  <a:pt x="592" y="65"/>
                </a:lnTo>
                <a:lnTo>
                  <a:pt x="592" y="63"/>
                </a:lnTo>
                <a:lnTo>
                  <a:pt x="592" y="62"/>
                </a:lnTo>
                <a:lnTo>
                  <a:pt x="592" y="59"/>
                </a:lnTo>
                <a:lnTo>
                  <a:pt x="593" y="58"/>
                </a:lnTo>
                <a:lnTo>
                  <a:pt x="592" y="57"/>
                </a:lnTo>
                <a:lnTo>
                  <a:pt x="592" y="57"/>
                </a:lnTo>
                <a:lnTo>
                  <a:pt x="592" y="54"/>
                </a:lnTo>
                <a:lnTo>
                  <a:pt x="592" y="52"/>
                </a:lnTo>
                <a:lnTo>
                  <a:pt x="593" y="51"/>
                </a:lnTo>
                <a:lnTo>
                  <a:pt x="594" y="49"/>
                </a:lnTo>
                <a:lnTo>
                  <a:pt x="595" y="46"/>
                </a:lnTo>
                <a:lnTo>
                  <a:pt x="596" y="45"/>
                </a:lnTo>
                <a:lnTo>
                  <a:pt x="597" y="43"/>
                </a:lnTo>
                <a:lnTo>
                  <a:pt x="598" y="41"/>
                </a:lnTo>
                <a:lnTo>
                  <a:pt x="598" y="40"/>
                </a:lnTo>
                <a:lnTo>
                  <a:pt x="598" y="39"/>
                </a:lnTo>
                <a:lnTo>
                  <a:pt x="599" y="38"/>
                </a:lnTo>
                <a:lnTo>
                  <a:pt x="601" y="36"/>
                </a:lnTo>
                <a:lnTo>
                  <a:pt x="602" y="35"/>
                </a:lnTo>
                <a:lnTo>
                  <a:pt x="603" y="35"/>
                </a:lnTo>
                <a:lnTo>
                  <a:pt x="604" y="32"/>
                </a:lnTo>
                <a:lnTo>
                  <a:pt x="606" y="30"/>
                </a:lnTo>
                <a:lnTo>
                  <a:pt x="607" y="29"/>
                </a:lnTo>
                <a:lnTo>
                  <a:pt x="609" y="29"/>
                </a:lnTo>
                <a:lnTo>
                  <a:pt x="609" y="29"/>
                </a:lnTo>
                <a:lnTo>
                  <a:pt x="610" y="28"/>
                </a:lnTo>
                <a:lnTo>
                  <a:pt x="613" y="26"/>
                </a:lnTo>
                <a:lnTo>
                  <a:pt x="614" y="26"/>
                </a:lnTo>
                <a:lnTo>
                  <a:pt x="615" y="26"/>
                </a:lnTo>
                <a:lnTo>
                  <a:pt x="617" y="26"/>
                </a:lnTo>
                <a:lnTo>
                  <a:pt x="619" y="25"/>
                </a:lnTo>
                <a:lnTo>
                  <a:pt x="620" y="24"/>
                </a:lnTo>
                <a:lnTo>
                  <a:pt x="622" y="24"/>
                </a:lnTo>
                <a:lnTo>
                  <a:pt x="624" y="24"/>
                </a:lnTo>
                <a:lnTo>
                  <a:pt x="626" y="23"/>
                </a:lnTo>
                <a:lnTo>
                  <a:pt x="627" y="23"/>
                </a:lnTo>
                <a:lnTo>
                  <a:pt x="629" y="22"/>
                </a:lnTo>
                <a:lnTo>
                  <a:pt x="631" y="22"/>
                </a:lnTo>
                <a:lnTo>
                  <a:pt x="632" y="21"/>
                </a:lnTo>
                <a:lnTo>
                  <a:pt x="634" y="21"/>
                </a:lnTo>
                <a:lnTo>
                  <a:pt x="635" y="21"/>
                </a:lnTo>
                <a:lnTo>
                  <a:pt x="637" y="21"/>
                </a:lnTo>
                <a:lnTo>
                  <a:pt x="638" y="20"/>
                </a:lnTo>
                <a:lnTo>
                  <a:pt x="642" y="19"/>
                </a:lnTo>
                <a:lnTo>
                  <a:pt x="644" y="19"/>
                </a:lnTo>
                <a:lnTo>
                  <a:pt x="646" y="19"/>
                </a:lnTo>
                <a:lnTo>
                  <a:pt x="649" y="19"/>
                </a:lnTo>
                <a:lnTo>
                  <a:pt x="650" y="19"/>
                </a:lnTo>
                <a:lnTo>
                  <a:pt x="652" y="19"/>
                </a:lnTo>
                <a:lnTo>
                  <a:pt x="653" y="19"/>
                </a:lnTo>
                <a:lnTo>
                  <a:pt x="654" y="19"/>
                </a:lnTo>
                <a:lnTo>
                  <a:pt x="656" y="19"/>
                </a:lnTo>
                <a:lnTo>
                  <a:pt x="658" y="19"/>
                </a:lnTo>
                <a:lnTo>
                  <a:pt x="659" y="19"/>
                </a:lnTo>
                <a:lnTo>
                  <a:pt x="660" y="19"/>
                </a:lnTo>
                <a:lnTo>
                  <a:pt x="662" y="20"/>
                </a:lnTo>
                <a:lnTo>
                  <a:pt x="664" y="20"/>
                </a:lnTo>
                <a:lnTo>
                  <a:pt x="665" y="22"/>
                </a:lnTo>
                <a:lnTo>
                  <a:pt x="665" y="23"/>
                </a:lnTo>
                <a:lnTo>
                  <a:pt x="665" y="24"/>
                </a:lnTo>
                <a:lnTo>
                  <a:pt x="665" y="26"/>
                </a:lnTo>
                <a:lnTo>
                  <a:pt x="666" y="29"/>
                </a:lnTo>
                <a:lnTo>
                  <a:pt x="666" y="29"/>
                </a:lnTo>
                <a:lnTo>
                  <a:pt x="667" y="30"/>
                </a:lnTo>
                <a:lnTo>
                  <a:pt x="667" y="31"/>
                </a:lnTo>
                <a:lnTo>
                  <a:pt x="667" y="33"/>
                </a:lnTo>
                <a:lnTo>
                  <a:pt x="667" y="35"/>
                </a:lnTo>
                <a:lnTo>
                  <a:pt x="668" y="35"/>
                </a:lnTo>
                <a:lnTo>
                  <a:pt x="670" y="37"/>
                </a:lnTo>
                <a:lnTo>
                  <a:pt x="671" y="38"/>
                </a:lnTo>
                <a:lnTo>
                  <a:pt x="672" y="38"/>
                </a:lnTo>
                <a:lnTo>
                  <a:pt x="674" y="38"/>
                </a:lnTo>
                <a:lnTo>
                  <a:pt x="676" y="37"/>
                </a:lnTo>
                <a:lnTo>
                  <a:pt x="678" y="37"/>
                </a:lnTo>
                <a:lnTo>
                  <a:pt x="679" y="36"/>
                </a:lnTo>
                <a:lnTo>
                  <a:pt x="680" y="36"/>
                </a:lnTo>
                <a:lnTo>
                  <a:pt x="681" y="36"/>
                </a:lnTo>
                <a:lnTo>
                  <a:pt x="682" y="35"/>
                </a:lnTo>
                <a:lnTo>
                  <a:pt x="684" y="35"/>
                </a:lnTo>
                <a:lnTo>
                  <a:pt x="687" y="34"/>
                </a:lnTo>
                <a:lnTo>
                  <a:pt x="690" y="32"/>
                </a:lnTo>
                <a:lnTo>
                  <a:pt x="690" y="31"/>
                </a:lnTo>
                <a:lnTo>
                  <a:pt x="692" y="29"/>
                </a:lnTo>
                <a:lnTo>
                  <a:pt x="695" y="25"/>
                </a:lnTo>
                <a:lnTo>
                  <a:pt x="695" y="24"/>
                </a:lnTo>
                <a:lnTo>
                  <a:pt x="697" y="22"/>
                </a:lnTo>
                <a:lnTo>
                  <a:pt x="698" y="21"/>
                </a:lnTo>
                <a:lnTo>
                  <a:pt x="700" y="19"/>
                </a:lnTo>
                <a:lnTo>
                  <a:pt x="702" y="18"/>
                </a:lnTo>
                <a:lnTo>
                  <a:pt x="704" y="16"/>
                </a:lnTo>
                <a:lnTo>
                  <a:pt x="707" y="14"/>
                </a:lnTo>
                <a:lnTo>
                  <a:pt x="710" y="12"/>
                </a:lnTo>
                <a:lnTo>
                  <a:pt x="711" y="12"/>
                </a:lnTo>
                <a:lnTo>
                  <a:pt x="714" y="11"/>
                </a:lnTo>
                <a:lnTo>
                  <a:pt x="717" y="10"/>
                </a:lnTo>
                <a:lnTo>
                  <a:pt x="719" y="10"/>
                </a:lnTo>
                <a:lnTo>
                  <a:pt x="721" y="9"/>
                </a:lnTo>
                <a:lnTo>
                  <a:pt x="721" y="8"/>
                </a:lnTo>
                <a:lnTo>
                  <a:pt x="723" y="7"/>
                </a:lnTo>
                <a:lnTo>
                  <a:pt x="725" y="7"/>
                </a:lnTo>
                <a:lnTo>
                  <a:pt x="726" y="6"/>
                </a:lnTo>
                <a:lnTo>
                  <a:pt x="727" y="4"/>
                </a:lnTo>
                <a:lnTo>
                  <a:pt x="728" y="3"/>
                </a:lnTo>
                <a:lnTo>
                  <a:pt x="729" y="1"/>
                </a:lnTo>
                <a:lnTo>
                  <a:pt x="730" y="1"/>
                </a:lnTo>
                <a:lnTo>
                  <a:pt x="731" y="1"/>
                </a:lnTo>
                <a:lnTo>
                  <a:pt x="732" y="1"/>
                </a:lnTo>
                <a:lnTo>
                  <a:pt x="734" y="0"/>
                </a:lnTo>
                <a:lnTo>
                  <a:pt x="737" y="0"/>
                </a:lnTo>
                <a:lnTo>
                  <a:pt x="737" y="1"/>
                </a:lnTo>
                <a:lnTo>
                  <a:pt x="739" y="1"/>
                </a:lnTo>
                <a:lnTo>
                  <a:pt x="741" y="1"/>
                </a:lnTo>
                <a:lnTo>
                  <a:pt x="742" y="2"/>
                </a:lnTo>
                <a:lnTo>
                  <a:pt x="743" y="2"/>
                </a:lnTo>
                <a:lnTo>
                  <a:pt x="745" y="3"/>
                </a:lnTo>
                <a:lnTo>
                  <a:pt x="746" y="4"/>
                </a:lnTo>
                <a:lnTo>
                  <a:pt x="747" y="7"/>
                </a:lnTo>
                <a:lnTo>
                  <a:pt x="748" y="7"/>
                </a:lnTo>
                <a:lnTo>
                  <a:pt x="748" y="8"/>
                </a:lnTo>
                <a:lnTo>
                  <a:pt x="749" y="9"/>
                </a:lnTo>
                <a:lnTo>
                  <a:pt x="751" y="11"/>
                </a:lnTo>
                <a:lnTo>
                  <a:pt x="753" y="12"/>
                </a:lnTo>
                <a:lnTo>
                  <a:pt x="754" y="12"/>
                </a:lnTo>
                <a:lnTo>
                  <a:pt x="755" y="13"/>
                </a:lnTo>
                <a:lnTo>
                  <a:pt x="756" y="14"/>
                </a:lnTo>
                <a:lnTo>
                  <a:pt x="758" y="15"/>
                </a:lnTo>
                <a:lnTo>
                  <a:pt x="760" y="16"/>
                </a:lnTo>
                <a:lnTo>
                  <a:pt x="760" y="16"/>
                </a:lnTo>
                <a:lnTo>
                  <a:pt x="762" y="18"/>
                </a:lnTo>
                <a:lnTo>
                  <a:pt x="764" y="18"/>
                </a:lnTo>
                <a:lnTo>
                  <a:pt x="765" y="18"/>
                </a:lnTo>
                <a:lnTo>
                  <a:pt x="767" y="20"/>
                </a:lnTo>
                <a:lnTo>
                  <a:pt x="768" y="21"/>
                </a:lnTo>
                <a:lnTo>
                  <a:pt x="770" y="21"/>
                </a:lnTo>
                <a:lnTo>
                  <a:pt x="771" y="22"/>
                </a:lnTo>
                <a:lnTo>
                  <a:pt x="772" y="22"/>
                </a:lnTo>
                <a:lnTo>
                  <a:pt x="774" y="23"/>
                </a:lnTo>
                <a:lnTo>
                  <a:pt x="774" y="24"/>
                </a:lnTo>
                <a:lnTo>
                  <a:pt x="776" y="24"/>
                </a:lnTo>
                <a:lnTo>
                  <a:pt x="777" y="25"/>
                </a:lnTo>
                <a:lnTo>
                  <a:pt x="779" y="26"/>
                </a:lnTo>
                <a:lnTo>
                  <a:pt x="781" y="28"/>
                </a:lnTo>
                <a:lnTo>
                  <a:pt x="781" y="29"/>
                </a:lnTo>
                <a:lnTo>
                  <a:pt x="781" y="29"/>
                </a:lnTo>
                <a:lnTo>
                  <a:pt x="782" y="31"/>
                </a:lnTo>
                <a:lnTo>
                  <a:pt x="782" y="35"/>
                </a:lnTo>
                <a:lnTo>
                  <a:pt x="781" y="46"/>
                </a:lnTo>
                <a:lnTo>
                  <a:pt x="782" y="53"/>
                </a:lnTo>
                <a:lnTo>
                  <a:pt x="782" y="56"/>
                </a:lnTo>
                <a:lnTo>
                  <a:pt x="782" y="64"/>
                </a:lnTo>
                <a:lnTo>
                  <a:pt x="782" y="74"/>
                </a:lnTo>
                <a:lnTo>
                  <a:pt x="783" y="82"/>
                </a:lnTo>
                <a:lnTo>
                  <a:pt x="783" y="88"/>
                </a:lnTo>
                <a:lnTo>
                  <a:pt x="784" y="92"/>
                </a:lnTo>
                <a:lnTo>
                  <a:pt x="785" y="101"/>
                </a:lnTo>
                <a:lnTo>
                  <a:pt x="786" y="106"/>
                </a:lnTo>
                <a:lnTo>
                  <a:pt x="787" y="108"/>
                </a:lnTo>
                <a:lnTo>
                  <a:pt x="787" y="110"/>
                </a:lnTo>
                <a:lnTo>
                  <a:pt x="787" y="112"/>
                </a:lnTo>
                <a:lnTo>
                  <a:pt x="787" y="112"/>
                </a:lnTo>
                <a:lnTo>
                  <a:pt x="788" y="115"/>
                </a:lnTo>
                <a:lnTo>
                  <a:pt x="788" y="117"/>
                </a:lnTo>
                <a:lnTo>
                  <a:pt x="788" y="118"/>
                </a:lnTo>
                <a:lnTo>
                  <a:pt x="788" y="119"/>
                </a:lnTo>
                <a:lnTo>
                  <a:pt x="788" y="121"/>
                </a:lnTo>
                <a:lnTo>
                  <a:pt x="788" y="123"/>
                </a:lnTo>
                <a:lnTo>
                  <a:pt x="788" y="124"/>
                </a:lnTo>
                <a:lnTo>
                  <a:pt x="789" y="125"/>
                </a:lnTo>
                <a:lnTo>
                  <a:pt x="789" y="128"/>
                </a:lnTo>
                <a:lnTo>
                  <a:pt x="790" y="129"/>
                </a:lnTo>
                <a:lnTo>
                  <a:pt x="791" y="131"/>
                </a:lnTo>
                <a:lnTo>
                  <a:pt x="791" y="132"/>
                </a:lnTo>
                <a:lnTo>
                  <a:pt x="791" y="134"/>
                </a:lnTo>
                <a:lnTo>
                  <a:pt x="792" y="135"/>
                </a:lnTo>
                <a:lnTo>
                  <a:pt x="793" y="137"/>
                </a:lnTo>
                <a:lnTo>
                  <a:pt x="793" y="139"/>
                </a:lnTo>
                <a:lnTo>
                  <a:pt x="793" y="140"/>
                </a:lnTo>
                <a:lnTo>
                  <a:pt x="794" y="141"/>
                </a:lnTo>
                <a:lnTo>
                  <a:pt x="795" y="144"/>
                </a:lnTo>
                <a:lnTo>
                  <a:pt x="795" y="145"/>
                </a:lnTo>
                <a:lnTo>
                  <a:pt x="796" y="146"/>
                </a:lnTo>
                <a:lnTo>
                  <a:pt x="797" y="147"/>
                </a:lnTo>
                <a:lnTo>
                  <a:pt x="797" y="149"/>
                </a:lnTo>
                <a:lnTo>
                  <a:pt x="798" y="151"/>
                </a:lnTo>
                <a:lnTo>
                  <a:pt x="799" y="153"/>
                </a:lnTo>
                <a:lnTo>
                  <a:pt x="799" y="155"/>
                </a:lnTo>
                <a:lnTo>
                  <a:pt x="800" y="157"/>
                </a:lnTo>
                <a:lnTo>
                  <a:pt x="800" y="157"/>
                </a:lnTo>
                <a:lnTo>
                  <a:pt x="801" y="159"/>
                </a:lnTo>
                <a:lnTo>
                  <a:pt x="801" y="161"/>
                </a:lnTo>
                <a:lnTo>
                  <a:pt x="802" y="162"/>
                </a:lnTo>
                <a:lnTo>
                  <a:pt x="803" y="164"/>
                </a:lnTo>
                <a:lnTo>
                  <a:pt x="803" y="166"/>
                </a:lnTo>
                <a:lnTo>
                  <a:pt x="803" y="168"/>
                </a:lnTo>
                <a:lnTo>
                  <a:pt x="803" y="170"/>
                </a:lnTo>
                <a:lnTo>
                  <a:pt x="804" y="171"/>
                </a:lnTo>
                <a:lnTo>
                  <a:pt x="804" y="173"/>
                </a:lnTo>
                <a:lnTo>
                  <a:pt x="804" y="174"/>
                </a:lnTo>
                <a:lnTo>
                  <a:pt x="804" y="176"/>
                </a:lnTo>
                <a:lnTo>
                  <a:pt x="804" y="178"/>
                </a:lnTo>
                <a:lnTo>
                  <a:pt x="804" y="179"/>
                </a:lnTo>
                <a:lnTo>
                  <a:pt x="804" y="180"/>
                </a:lnTo>
                <a:lnTo>
                  <a:pt x="804" y="183"/>
                </a:lnTo>
                <a:lnTo>
                  <a:pt x="804" y="184"/>
                </a:lnTo>
                <a:lnTo>
                  <a:pt x="804" y="186"/>
                </a:lnTo>
                <a:lnTo>
                  <a:pt x="804" y="188"/>
                </a:lnTo>
                <a:lnTo>
                  <a:pt x="804" y="190"/>
                </a:lnTo>
                <a:lnTo>
                  <a:pt x="804" y="191"/>
                </a:lnTo>
                <a:lnTo>
                  <a:pt x="804" y="194"/>
                </a:lnTo>
                <a:lnTo>
                  <a:pt x="804" y="195"/>
                </a:lnTo>
                <a:lnTo>
                  <a:pt x="804" y="196"/>
                </a:lnTo>
                <a:lnTo>
                  <a:pt x="803" y="197"/>
                </a:lnTo>
                <a:lnTo>
                  <a:pt x="804" y="199"/>
                </a:lnTo>
                <a:lnTo>
                  <a:pt x="804" y="201"/>
                </a:lnTo>
                <a:lnTo>
                  <a:pt x="803" y="203"/>
                </a:lnTo>
                <a:lnTo>
                  <a:pt x="804" y="205"/>
                </a:lnTo>
                <a:lnTo>
                  <a:pt x="803" y="206"/>
                </a:lnTo>
                <a:lnTo>
                  <a:pt x="803" y="208"/>
                </a:lnTo>
                <a:lnTo>
                  <a:pt x="804" y="209"/>
                </a:lnTo>
                <a:lnTo>
                  <a:pt x="803" y="211"/>
                </a:lnTo>
                <a:lnTo>
                  <a:pt x="804" y="212"/>
                </a:lnTo>
                <a:lnTo>
                  <a:pt x="804" y="214"/>
                </a:lnTo>
                <a:lnTo>
                  <a:pt x="804" y="216"/>
                </a:lnTo>
                <a:lnTo>
                  <a:pt x="804" y="217"/>
                </a:lnTo>
                <a:lnTo>
                  <a:pt x="805" y="218"/>
                </a:lnTo>
                <a:lnTo>
                  <a:pt x="806" y="220"/>
                </a:lnTo>
                <a:lnTo>
                  <a:pt x="806" y="221"/>
                </a:lnTo>
                <a:lnTo>
                  <a:pt x="807" y="223"/>
                </a:lnTo>
                <a:lnTo>
                  <a:pt x="808" y="225"/>
                </a:lnTo>
                <a:lnTo>
                  <a:pt x="810" y="227"/>
                </a:lnTo>
                <a:lnTo>
                  <a:pt x="810" y="228"/>
                </a:lnTo>
                <a:lnTo>
                  <a:pt x="811" y="229"/>
                </a:lnTo>
                <a:lnTo>
                  <a:pt x="812" y="230"/>
                </a:lnTo>
                <a:lnTo>
                  <a:pt x="813" y="232"/>
                </a:lnTo>
                <a:lnTo>
                  <a:pt x="814" y="233"/>
                </a:lnTo>
                <a:lnTo>
                  <a:pt x="815" y="235"/>
                </a:lnTo>
                <a:lnTo>
                  <a:pt x="816" y="236"/>
                </a:lnTo>
                <a:lnTo>
                  <a:pt x="816" y="238"/>
                </a:lnTo>
                <a:lnTo>
                  <a:pt x="816" y="240"/>
                </a:lnTo>
                <a:lnTo>
                  <a:pt x="816" y="240"/>
                </a:lnTo>
                <a:lnTo>
                  <a:pt x="816" y="243"/>
                </a:lnTo>
                <a:lnTo>
                  <a:pt x="817" y="245"/>
                </a:lnTo>
                <a:lnTo>
                  <a:pt x="817" y="246"/>
                </a:lnTo>
                <a:lnTo>
                  <a:pt x="817" y="249"/>
                </a:lnTo>
                <a:lnTo>
                  <a:pt x="816" y="250"/>
                </a:lnTo>
                <a:lnTo>
                  <a:pt x="816" y="251"/>
                </a:lnTo>
                <a:lnTo>
                  <a:pt x="815" y="252"/>
                </a:lnTo>
                <a:lnTo>
                  <a:pt x="815" y="254"/>
                </a:lnTo>
                <a:lnTo>
                  <a:pt x="814" y="256"/>
                </a:lnTo>
                <a:lnTo>
                  <a:pt x="813" y="258"/>
                </a:lnTo>
                <a:lnTo>
                  <a:pt x="813" y="260"/>
                </a:lnTo>
                <a:lnTo>
                  <a:pt x="814" y="262"/>
                </a:lnTo>
                <a:lnTo>
                  <a:pt x="815" y="263"/>
                </a:lnTo>
                <a:lnTo>
                  <a:pt x="816" y="265"/>
                </a:lnTo>
                <a:lnTo>
                  <a:pt x="816" y="266"/>
                </a:lnTo>
                <a:lnTo>
                  <a:pt x="818" y="267"/>
                </a:lnTo>
                <a:lnTo>
                  <a:pt x="819" y="269"/>
                </a:lnTo>
                <a:lnTo>
                  <a:pt x="820" y="270"/>
                </a:lnTo>
                <a:lnTo>
                  <a:pt x="821" y="272"/>
                </a:lnTo>
                <a:lnTo>
                  <a:pt x="822" y="273"/>
                </a:lnTo>
                <a:lnTo>
                  <a:pt x="824" y="273"/>
                </a:lnTo>
                <a:lnTo>
                  <a:pt x="826" y="273"/>
                </a:lnTo>
                <a:lnTo>
                  <a:pt x="827" y="273"/>
                </a:lnTo>
                <a:lnTo>
                  <a:pt x="829" y="274"/>
                </a:lnTo>
                <a:lnTo>
                  <a:pt x="830" y="274"/>
                </a:lnTo>
                <a:lnTo>
                  <a:pt x="832" y="276"/>
                </a:lnTo>
                <a:lnTo>
                  <a:pt x="833" y="278"/>
                </a:lnTo>
                <a:lnTo>
                  <a:pt x="833" y="279"/>
                </a:lnTo>
                <a:lnTo>
                  <a:pt x="834" y="281"/>
                </a:lnTo>
                <a:lnTo>
                  <a:pt x="835" y="283"/>
                </a:lnTo>
                <a:lnTo>
                  <a:pt x="835" y="284"/>
                </a:lnTo>
                <a:lnTo>
                  <a:pt x="836" y="287"/>
                </a:lnTo>
                <a:lnTo>
                  <a:pt x="835" y="289"/>
                </a:lnTo>
                <a:lnTo>
                  <a:pt x="836" y="290"/>
                </a:lnTo>
                <a:lnTo>
                  <a:pt x="836" y="292"/>
                </a:lnTo>
                <a:lnTo>
                  <a:pt x="837" y="294"/>
                </a:lnTo>
                <a:lnTo>
                  <a:pt x="838" y="295"/>
                </a:lnTo>
                <a:lnTo>
                  <a:pt x="838" y="296"/>
                </a:lnTo>
                <a:lnTo>
                  <a:pt x="839" y="297"/>
                </a:lnTo>
                <a:lnTo>
                  <a:pt x="841" y="299"/>
                </a:lnTo>
                <a:lnTo>
                  <a:pt x="843" y="301"/>
                </a:lnTo>
                <a:lnTo>
                  <a:pt x="843" y="301"/>
                </a:lnTo>
                <a:lnTo>
                  <a:pt x="844" y="304"/>
                </a:lnTo>
                <a:lnTo>
                  <a:pt x="845" y="305"/>
                </a:lnTo>
                <a:lnTo>
                  <a:pt x="845" y="306"/>
                </a:lnTo>
                <a:lnTo>
                  <a:pt x="847" y="307"/>
                </a:lnTo>
                <a:lnTo>
                  <a:pt x="848" y="309"/>
                </a:lnTo>
                <a:lnTo>
                  <a:pt x="848" y="311"/>
                </a:lnTo>
                <a:lnTo>
                  <a:pt x="849" y="312"/>
                </a:lnTo>
                <a:lnTo>
                  <a:pt x="849" y="314"/>
                </a:lnTo>
                <a:lnTo>
                  <a:pt x="850" y="316"/>
                </a:lnTo>
                <a:lnTo>
                  <a:pt x="850" y="317"/>
                </a:lnTo>
                <a:lnTo>
                  <a:pt x="852" y="319"/>
                </a:lnTo>
                <a:lnTo>
                  <a:pt x="852" y="322"/>
                </a:lnTo>
                <a:lnTo>
                  <a:pt x="853" y="323"/>
                </a:lnTo>
                <a:lnTo>
                  <a:pt x="853" y="325"/>
                </a:lnTo>
                <a:lnTo>
                  <a:pt x="853" y="327"/>
                </a:lnTo>
                <a:lnTo>
                  <a:pt x="854" y="328"/>
                </a:lnTo>
                <a:lnTo>
                  <a:pt x="854" y="330"/>
                </a:lnTo>
                <a:lnTo>
                  <a:pt x="855" y="332"/>
                </a:lnTo>
                <a:lnTo>
                  <a:pt x="855" y="333"/>
                </a:lnTo>
                <a:lnTo>
                  <a:pt x="855" y="334"/>
                </a:lnTo>
                <a:lnTo>
                  <a:pt x="857" y="335"/>
                </a:lnTo>
                <a:lnTo>
                  <a:pt x="858" y="336"/>
                </a:lnTo>
                <a:lnTo>
                  <a:pt x="858" y="338"/>
                </a:lnTo>
                <a:lnTo>
                  <a:pt x="859" y="339"/>
                </a:lnTo>
                <a:lnTo>
                  <a:pt x="860" y="340"/>
                </a:lnTo>
                <a:lnTo>
                  <a:pt x="860" y="342"/>
                </a:lnTo>
                <a:lnTo>
                  <a:pt x="860" y="343"/>
                </a:lnTo>
                <a:lnTo>
                  <a:pt x="860" y="345"/>
                </a:lnTo>
                <a:lnTo>
                  <a:pt x="860" y="346"/>
                </a:lnTo>
                <a:lnTo>
                  <a:pt x="860" y="348"/>
                </a:lnTo>
                <a:lnTo>
                  <a:pt x="860" y="350"/>
                </a:lnTo>
                <a:lnTo>
                  <a:pt x="860" y="351"/>
                </a:lnTo>
                <a:lnTo>
                  <a:pt x="860" y="353"/>
                </a:lnTo>
                <a:lnTo>
                  <a:pt x="860" y="355"/>
                </a:lnTo>
                <a:lnTo>
                  <a:pt x="860" y="356"/>
                </a:lnTo>
                <a:lnTo>
                  <a:pt x="860" y="359"/>
                </a:lnTo>
                <a:lnTo>
                  <a:pt x="860" y="361"/>
                </a:lnTo>
                <a:lnTo>
                  <a:pt x="860" y="362"/>
                </a:lnTo>
                <a:lnTo>
                  <a:pt x="860" y="364"/>
                </a:lnTo>
                <a:lnTo>
                  <a:pt x="860" y="366"/>
                </a:lnTo>
                <a:lnTo>
                  <a:pt x="861" y="368"/>
                </a:lnTo>
                <a:lnTo>
                  <a:pt x="861" y="369"/>
                </a:lnTo>
                <a:lnTo>
                  <a:pt x="862" y="372"/>
                </a:lnTo>
                <a:lnTo>
                  <a:pt x="862" y="373"/>
                </a:lnTo>
                <a:lnTo>
                  <a:pt x="862" y="375"/>
                </a:lnTo>
                <a:lnTo>
                  <a:pt x="861" y="377"/>
                </a:lnTo>
                <a:lnTo>
                  <a:pt x="862" y="379"/>
                </a:lnTo>
                <a:lnTo>
                  <a:pt x="862" y="380"/>
                </a:lnTo>
                <a:lnTo>
                  <a:pt x="862" y="382"/>
                </a:lnTo>
                <a:lnTo>
                  <a:pt x="862" y="384"/>
                </a:lnTo>
                <a:lnTo>
                  <a:pt x="861" y="384"/>
                </a:lnTo>
                <a:lnTo>
                  <a:pt x="861" y="386"/>
                </a:lnTo>
                <a:lnTo>
                  <a:pt x="860" y="389"/>
                </a:lnTo>
                <a:lnTo>
                  <a:pt x="860" y="389"/>
                </a:lnTo>
                <a:lnTo>
                  <a:pt x="860" y="391"/>
                </a:lnTo>
                <a:lnTo>
                  <a:pt x="861" y="392"/>
                </a:lnTo>
                <a:lnTo>
                  <a:pt x="861" y="394"/>
                </a:lnTo>
                <a:lnTo>
                  <a:pt x="861" y="395"/>
                </a:lnTo>
                <a:lnTo>
                  <a:pt x="861" y="396"/>
                </a:lnTo>
                <a:lnTo>
                  <a:pt x="861" y="398"/>
                </a:lnTo>
                <a:lnTo>
                  <a:pt x="861" y="400"/>
                </a:lnTo>
                <a:lnTo>
                  <a:pt x="863" y="401"/>
                </a:lnTo>
                <a:lnTo>
                  <a:pt x="863" y="403"/>
                </a:lnTo>
                <a:lnTo>
                  <a:pt x="863" y="405"/>
                </a:lnTo>
                <a:lnTo>
                  <a:pt x="864" y="406"/>
                </a:lnTo>
                <a:lnTo>
                  <a:pt x="863" y="408"/>
                </a:lnTo>
                <a:lnTo>
                  <a:pt x="864" y="410"/>
                </a:lnTo>
                <a:lnTo>
                  <a:pt x="863" y="411"/>
                </a:lnTo>
                <a:lnTo>
                  <a:pt x="863" y="412"/>
                </a:lnTo>
                <a:lnTo>
                  <a:pt x="863" y="414"/>
                </a:lnTo>
                <a:lnTo>
                  <a:pt x="862" y="416"/>
                </a:lnTo>
                <a:lnTo>
                  <a:pt x="861" y="421"/>
                </a:lnTo>
                <a:lnTo>
                  <a:pt x="861" y="422"/>
                </a:lnTo>
                <a:lnTo>
                  <a:pt x="860" y="423"/>
                </a:lnTo>
                <a:lnTo>
                  <a:pt x="860" y="425"/>
                </a:lnTo>
                <a:lnTo>
                  <a:pt x="859" y="426"/>
                </a:lnTo>
                <a:lnTo>
                  <a:pt x="858" y="428"/>
                </a:lnTo>
                <a:lnTo>
                  <a:pt x="858" y="429"/>
                </a:lnTo>
                <a:lnTo>
                  <a:pt x="857" y="430"/>
                </a:lnTo>
                <a:lnTo>
                  <a:pt x="855" y="432"/>
                </a:lnTo>
                <a:lnTo>
                  <a:pt x="855" y="434"/>
                </a:lnTo>
                <a:lnTo>
                  <a:pt x="854" y="434"/>
                </a:lnTo>
                <a:lnTo>
                  <a:pt x="852" y="435"/>
                </a:lnTo>
                <a:lnTo>
                  <a:pt x="851" y="436"/>
                </a:lnTo>
                <a:lnTo>
                  <a:pt x="849" y="439"/>
                </a:lnTo>
                <a:lnTo>
                  <a:pt x="847" y="440"/>
                </a:lnTo>
                <a:lnTo>
                  <a:pt x="845" y="442"/>
                </a:lnTo>
                <a:lnTo>
                  <a:pt x="843" y="444"/>
                </a:lnTo>
                <a:lnTo>
                  <a:pt x="843" y="445"/>
                </a:lnTo>
                <a:lnTo>
                  <a:pt x="841" y="445"/>
                </a:lnTo>
                <a:lnTo>
                  <a:pt x="840" y="446"/>
                </a:lnTo>
                <a:lnTo>
                  <a:pt x="838" y="447"/>
                </a:lnTo>
                <a:lnTo>
                  <a:pt x="837" y="449"/>
                </a:lnTo>
                <a:lnTo>
                  <a:pt x="835" y="450"/>
                </a:lnTo>
                <a:lnTo>
                  <a:pt x="834" y="450"/>
                </a:lnTo>
                <a:lnTo>
                  <a:pt x="832" y="450"/>
                </a:lnTo>
                <a:lnTo>
                  <a:pt x="832" y="451"/>
                </a:lnTo>
                <a:lnTo>
                  <a:pt x="830" y="452"/>
                </a:lnTo>
                <a:lnTo>
                  <a:pt x="830" y="456"/>
                </a:lnTo>
                <a:lnTo>
                  <a:pt x="832" y="457"/>
                </a:lnTo>
                <a:lnTo>
                  <a:pt x="833" y="458"/>
                </a:lnTo>
                <a:lnTo>
                  <a:pt x="835" y="459"/>
                </a:lnTo>
                <a:lnTo>
                  <a:pt x="837" y="461"/>
                </a:lnTo>
                <a:lnTo>
                  <a:pt x="838" y="461"/>
                </a:lnTo>
                <a:lnTo>
                  <a:pt x="840" y="462"/>
                </a:lnTo>
                <a:lnTo>
                  <a:pt x="842" y="462"/>
                </a:lnTo>
                <a:lnTo>
                  <a:pt x="844" y="464"/>
                </a:lnTo>
                <a:lnTo>
                  <a:pt x="846" y="465"/>
                </a:lnTo>
                <a:lnTo>
                  <a:pt x="848" y="466"/>
                </a:lnTo>
                <a:lnTo>
                  <a:pt x="849" y="467"/>
                </a:lnTo>
                <a:lnTo>
                  <a:pt x="851" y="467"/>
                </a:lnTo>
                <a:lnTo>
                  <a:pt x="853" y="468"/>
                </a:lnTo>
                <a:lnTo>
                  <a:pt x="854" y="469"/>
                </a:lnTo>
                <a:lnTo>
                  <a:pt x="855" y="470"/>
                </a:lnTo>
                <a:lnTo>
                  <a:pt x="859" y="471"/>
                </a:lnTo>
                <a:lnTo>
                  <a:pt x="860" y="472"/>
                </a:lnTo>
                <a:lnTo>
                  <a:pt x="862" y="473"/>
                </a:lnTo>
                <a:lnTo>
                  <a:pt x="863" y="473"/>
                </a:lnTo>
                <a:lnTo>
                  <a:pt x="865" y="473"/>
                </a:lnTo>
                <a:lnTo>
                  <a:pt x="866" y="473"/>
                </a:lnTo>
                <a:lnTo>
                  <a:pt x="866" y="475"/>
                </a:lnTo>
                <a:lnTo>
                  <a:pt x="868" y="476"/>
                </a:lnTo>
                <a:lnTo>
                  <a:pt x="869" y="477"/>
                </a:lnTo>
                <a:lnTo>
                  <a:pt x="871" y="477"/>
                </a:lnTo>
                <a:lnTo>
                  <a:pt x="872" y="477"/>
                </a:lnTo>
                <a:lnTo>
                  <a:pt x="876" y="479"/>
                </a:lnTo>
                <a:lnTo>
                  <a:pt x="878" y="480"/>
                </a:lnTo>
                <a:lnTo>
                  <a:pt x="880" y="481"/>
                </a:lnTo>
                <a:lnTo>
                  <a:pt x="883" y="479"/>
                </a:lnTo>
                <a:lnTo>
                  <a:pt x="883" y="479"/>
                </a:lnTo>
                <a:lnTo>
                  <a:pt x="886" y="480"/>
                </a:lnTo>
                <a:lnTo>
                  <a:pt x="887" y="479"/>
                </a:lnTo>
                <a:lnTo>
                  <a:pt x="888" y="479"/>
                </a:lnTo>
                <a:lnTo>
                  <a:pt x="890" y="479"/>
                </a:lnTo>
                <a:lnTo>
                  <a:pt x="892" y="479"/>
                </a:lnTo>
                <a:lnTo>
                  <a:pt x="894" y="480"/>
                </a:lnTo>
                <a:lnTo>
                  <a:pt x="898" y="481"/>
                </a:lnTo>
                <a:lnTo>
                  <a:pt x="898" y="483"/>
                </a:lnTo>
                <a:lnTo>
                  <a:pt x="897" y="487"/>
                </a:lnTo>
                <a:lnTo>
                  <a:pt x="894" y="492"/>
                </a:lnTo>
                <a:lnTo>
                  <a:pt x="889" y="503"/>
                </a:lnTo>
                <a:lnTo>
                  <a:pt x="883" y="510"/>
                </a:lnTo>
                <a:lnTo>
                  <a:pt x="877" y="516"/>
                </a:lnTo>
                <a:lnTo>
                  <a:pt x="870" y="522"/>
                </a:lnTo>
                <a:lnTo>
                  <a:pt x="869" y="523"/>
                </a:lnTo>
                <a:lnTo>
                  <a:pt x="864" y="529"/>
                </a:lnTo>
                <a:lnTo>
                  <a:pt x="860" y="533"/>
                </a:lnTo>
                <a:lnTo>
                  <a:pt x="851" y="538"/>
                </a:lnTo>
                <a:lnTo>
                  <a:pt x="849" y="543"/>
                </a:lnTo>
                <a:lnTo>
                  <a:pt x="839" y="554"/>
                </a:lnTo>
                <a:lnTo>
                  <a:pt x="838" y="558"/>
                </a:lnTo>
                <a:lnTo>
                  <a:pt x="835" y="564"/>
                </a:lnTo>
                <a:lnTo>
                  <a:pt x="831" y="567"/>
                </a:lnTo>
                <a:lnTo>
                  <a:pt x="827" y="567"/>
                </a:lnTo>
                <a:lnTo>
                  <a:pt x="822" y="564"/>
                </a:lnTo>
                <a:lnTo>
                  <a:pt x="820" y="561"/>
                </a:lnTo>
                <a:lnTo>
                  <a:pt x="815" y="555"/>
                </a:lnTo>
                <a:lnTo>
                  <a:pt x="814" y="555"/>
                </a:lnTo>
                <a:lnTo>
                  <a:pt x="812" y="554"/>
                </a:lnTo>
                <a:lnTo>
                  <a:pt x="808" y="550"/>
                </a:lnTo>
                <a:lnTo>
                  <a:pt x="803" y="549"/>
                </a:lnTo>
                <a:lnTo>
                  <a:pt x="799" y="549"/>
                </a:lnTo>
                <a:lnTo>
                  <a:pt x="795" y="550"/>
                </a:lnTo>
                <a:lnTo>
                  <a:pt x="784" y="557"/>
                </a:lnTo>
                <a:lnTo>
                  <a:pt x="779" y="561"/>
                </a:lnTo>
                <a:lnTo>
                  <a:pt x="776" y="565"/>
                </a:lnTo>
                <a:lnTo>
                  <a:pt x="772" y="571"/>
                </a:lnTo>
                <a:lnTo>
                  <a:pt x="766" y="579"/>
                </a:lnTo>
                <a:lnTo>
                  <a:pt x="763" y="583"/>
                </a:lnTo>
                <a:lnTo>
                  <a:pt x="760" y="588"/>
                </a:lnTo>
                <a:lnTo>
                  <a:pt x="755" y="589"/>
                </a:lnTo>
                <a:lnTo>
                  <a:pt x="751" y="589"/>
                </a:lnTo>
                <a:lnTo>
                  <a:pt x="748" y="589"/>
                </a:lnTo>
                <a:lnTo>
                  <a:pt x="744" y="594"/>
                </a:lnTo>
                <a:lnTo>
                  <a:pt x="739" y="597"/>
                </a:lnTo>
                <a:lnTo>
                  <a:pt x="736" y="601"/>
                </a:lnTo>
                <a:lnTo>
                  <a:pt x="733" y="610"/>
                </a:lnTo>
                <a:lnTo>
                  <a:pt x="738" y="624"/>
                </a:lnTo>
                <a:lnTo>
                  <a:pt x="743" y="629"/>
                </a:lnTo>
                <a:lnTo>
                  <a:pt x="746" y="633"/>
                </a:lnTo>
                <a:lnTo>
                  <a:pt x="748" y="635"/>
                </a:lnTo>
                <a:lnTo>
                  <a:pt x="750" y="643"/>
                </a:lnTo>
                <a:lnTo>
                  <a:pt x="749" y="650"/>
                </a:lnTo>
                <a:lnTo>
                  <a:pt x="744" y="652"/>
                </a:lnTo>
                <a:lnTo>
                  <a:pt x="739" y="650"/>
                </a:lnTo>
                <a:lnTo>
                  <a:pt x="736" y="647"/>
                </a:lnTo>
                <a:lnTo>
                  <a:pt x="735" y="644"/>
                </a:lnTo>
                <a:lnTo>
                  <a:pt x="732" y="640"/>
                </a:lnTo>
                <a:lnTo>
                  <a:pt x="730" y="639"/>
                </a:lnTo>
                <a:lnTo>
                  <a:pt x="728" y="638"/>
                </a:lnTo>
                <a:lnTo>
                  <a:pt x="726" y="638"/>
                </a:lnTo>
                <a:lnTo>
                  <a:pt x="724" y="639"/>
                </a:lnTo>
                <a:lnTo>
                  <a:pt x="723" y="640"/>
                </a:lnTo>
                <a:lnTo>
                  <a:pt x="721" y="645"/>
                </a:lnTo>
                <a:lnTo>
                  <a:pt x="720" y="650"/>
                </a:lnTo>
                <a:lnTo>
                  <a:pt x="718" y="656"/>
                </a:lnTo>
                <a:lnTo>
                  <a:pt x="716" y="662"/>
                </a:lnTo>
                <a:lnTo>
                  <a:pt x="714" y="671"/>
                </a:lnTo>
                <a:lnTo>
                  <a:pt x="713" y="676"/>
                </a:lnTo>
                <a:lnTo>
                  <a:pt x="710" y="681"/>
                </a:lnTo>
                <a:lnTo>
                  <a:pt x="708" y="683"/>
                </a:lnTo>
                <a:lnTo>
                  <a:pt x="706" y="684"/>
                </a:lnTo>
                <a:lnTo>
                  <a:pt x="704" y="688"/>
                </a:lnTo>
                <a:lnTo>
                  <a:pt x="703" y="688"/>
                </a:lnTo>
                <a:lnTo>
                  <a:pt x="697" y="697"/>
                </a:lnTo>
                <a:lnTo>
                  <a:pt x="693" y="703"/>
                </a:lnTo>
                <a:lnTo>
                  <a:pt x="692" y="706"/>
                </a:lnTo>
                <a:lnTo>
                  <a:pt x="686" y="716"/>
                </a:lnTo>
                <a:lnTo>
                  <a:pt x="682" y="721"/>
                </a:lnTo>
                <a:lnTo>
                  <a:pt x="684" y="723"/>
                </a:lnTo>
                <a:lnTo>
                  <a:pt x="685" y="726"/>
                </a:lnTo>
                <a:lnTo>
                  <a:pt x="691" y="728"/>
                </a:lnTo>
                <a:lnTo>
                  <a:pt x="697" y="731"/>
                </a:lnTo>
                <a:lnTo>
                  <a:pt x="699" y="732"/>
                </a:lnTo>
                <a:lnTo>
                  <a:pt x="703" y="736"/>
                </a:lnTo>
                <a:lnTo>
                  <a:pt x="706" y="740"/>
                </a:lnTo>
                <a:lnTo>
                  <a:pt x="709" y="745"/>
                </a:lnTo>
                <a:lnTo>
                  <a:pt x="710" y="750"/>
                </a:lnTo>
                <a:lnTo>
                  <a:pt x="712" y="756"/>
                </a:lnTo>
                <a:lnTo>
                  <a:pt x="714" y="761"/>
                </a:lnTo>
                <a:lnTo>
                  <a:pt x="716" y="766"/>
                </a:lnTo>
                <a:lnTo>
                  <a:pt x="719" y="771"/>
                </a:lnTo>
                <a:lnTo>
                  <a:pt x="723" y="776"/>
                </a:lnTo>
                <a:lnTo>
                  <a:pt x="728" y="779"/>
                </a:lnTo>
                <a:lnTo>
                  <a:pt x="739" y="788"/>
                </a:lnTo>
                <a:lnTo>
                  <a:pt x="748" y="789"/>
                </a:lnTo>
                <a:lnTo>
                  <a:pt x="756" y="790"/>
                </a:lnTo>
                <a:lnTo>
                  <a:pt x="768" y="792"/>
                </a:lnTo>
                <a:lnTo>
                  <a:pt x="773" y="793"/>
                </a:lnTo>
                <a:lnTo>
                  <a:pt x="782" y="796"/>
                </a:lnTo>
                <a:lnTo>
                  <a:pt x="791" y="798"/>
                </a:lnTo>
                <a:lnTo>
                  <a:pt x="797" y="799"/>
                </a:lnTo>
                <a:lnTo>
                  <a:pt x="803" y="802"/>
                </a:lnTo>
                <a:lnTo>
                  <a:pt x="806" y="804"/>
                </a:lnTo>
                <a:lnTo>
                  <a:pt x="813" y="808"/>
                </a:lnTo>
                <a:lnTo>
                  <a:pt x="818" y="814"/>
                </a:lnTo>
                <a:lnTo>
                  <a:pt x="823" y="822"/>
                </a:lnTo>
                <a:lnTo>
                  <a:pt x="824" y="830"/>
                </a:lnTo>
                <a:lnTo>
                  <a:pt x="824" y="832"/>
                </a:lnTo>
                <a:lnTo>
                  <a:pt x="824" y="837"/>
                </a:lnTo>
                <a:lnTo>
                  <a:pt x="824" y="844"/>
                </a:lnTo>
                <a:lnTo>
                  <a:pt x="824" y="849"/>
                </a:lnTo>
                <a:lnTo>
                  <a:pt x="824" y="853"/>
                </a:lnTo>
                <a:lnTo>
                  <a:pt x="822" y="856"/>
                </a:lnTo>
                <a:lnTo>
                  <a:pt x="822" y="862"/>
                </a:lnTo>
                <a:lnTo>
                  <a:pt x="821" y="866"/>
                </a:lnTo>
                <a:lnTo>
                  <a:pt x="821" y="871"/>
                </a:lnTo>
                <a:lnTo>
                  <a:pt x="823" y="876"/>
                </a:lnTo>
                <a:lnTo>
                  <a:pt x="828" y="882"/>
                </a:lnTo>
                <a:lnTo>
                  <a:pt x="832" y="894"/>
                </a:lnTo>
                <a:lnTo>
                  <a:pt x="831" y="899"/>
                </a:lnTo>
                <a:lnTo>
                  <a:pt x="826" y="902"/>
                </a:lnTo>
                <a:lnTo>
                  <a:pt x="824" y="906"/>
                </a:lnTo>
                <a:lnTo>
                  <a:pt x="822" y="909"/>
                </a:lnTo>
                <a:lnTo>
                  <a:pt x="820" y="912"/>
                </a:lnTo>
                <a:lnTo>
                  <a:pt x="818" y="916"/>
                </a:lnTo>
                <a:lnTo>
                  <a:pt x="817" y="920"/>
                </a:lnTo>
                <a:lnTo>
                  <a:pt x="818" y="925"/>
                </a:lnTo>
                <a:lnTo>
                  <a:pt x="818" y="930"/>
                </a:lnTo>
                <a:lnTo>
                  <a:pt x="817" y="931"/>
                </a:lnTo>
                <a:lnTo>
                  <a:pt x="816" y="936"/>
                </a:lnTo>
                <a:lnTo>
                  <a:pt x="816" y="938"/>
                </a:lnTo>
                <a:lnTo>
                  <a:pt x="813" y="941"/>
                </a:lnTo>
                <a:lnTo>
                  <a:pt x="810" y="943"/>
                </a:lnTo>
                <a:lnTo>
                  <a:pt x="807" y="943"/>
                </a:lnTo>
                <a:lnTo>
                  <a:pt x="803" y="943"/>
                </a:lnTo>
                <a:lnTo>
                  <a:pt x="799" y="943"/>
                </a:lnTo>
                <a:lnTo>
                  <a:pt x="795" y="942"/>
                </a:lnTo>
                <a:lnTo>
                  <a:pt x="791" y="941"/>
                </a:lnTo>
                <a:lnTo>
                  <a:pt x="788" y="942"/>
                </a:lnTo>
                <a:lnTo>
                  <a:pt x="783" y="941"/>
                </a:lnTo>
                <a:lnTo>
                  <a:pt x="778" y="941"/>
                </a:lnTo>
                <a:lnTo>
                  <a:pt x="771" y="943"/>
                </a:lnTo>
                <a:lnTo>
                  <a:pt x="769" y="948"/>
                </a:lnTo>
                <a:lnTo>
                  <a:pt x="765" y="954"/>
                </a:lnTo>
                <a:lnTo>
                  <a:pt x="767" y="958"/>
                </a:lnTo>
                <a:lnTo>
                  <a:pt x="770" y="960"/>
                </a:lnTo>
                <a:lnTo>
                  <a:pt x="776" y="966"/>
                </a:lnTo>
                <a:lnTo>
                  <a:pt x="778" y="966"/>
                </a:lnTo>
                <a:lnTo>
                  <a:pt x="782" y="970"/>
                </a:lnTo>
                <a:lnTo>
                  <a:pt x="787" y="973"/>
                </a:lnTo>
                <a:lnTo>
                  <a:pt x="792" y="976"/>
                </a:lnTo>
                <a:lnTo>
                  <a:pt x="796" y="978"/>
                </a:lnTo>
                <a:lnTo>
                  <a:pt x="801" y="982"/>
                </a:lnTo>
                <a:lnTo>
                  <a:pt x="806" y="984"/>
                </a:lnTo>
                <a:lnTo>
                  <a:pt x="809" y="986"/>
                </a:lnTo>
                <a:lnTo>
                  <a:pt x="811" y="990"/>
                </a:lnTo>
                <a:lnTo>
                  <a:pt x="816" y="994"/>
                </a:lnTo>
                <a:lnTo>
                  <a:pt x="821" y="998"/>
                </a:lnTo>
                <a:lnTo>
                  <a:pt x="827" y="1001"/>
                </a:lnTo>
                <a:lnTo>
                  <a:pt x="833" y="1004"/>
                </a:lnTo>
                <a:lnTo>
                  <a:pt x="836" y="1006"/>
                </a:lnTo>
                <a:lnTo>
                  <a:pt x="840" y="1010"/>
                </a:lnTo>
                <a:lnTo>
                  <a:pt x="852" y="1017"/>
                </a:lnTo>
                <a:lnTo>
                  <a:pt x="860" y="1021"/>
                </a:lnTo>
                <a:lnTo>
                  <a:pt x="862" y="1025"/>
                </a:lnTo>
                <a:lnTo>
                  <a:pt x="864" y="1032"/>
                </a:lnTo>
                <a:lnTo>
                  <a:pt x="865" y="1036"/>
                </a:lnTo>
                <a:lnTo>
                  <a:pt x="866" y="1041"/>
                </a:lnTo>
                <a:lnTo>
                  <a:pt x="866" y="1045"/>
                </a:lnTo>
                <a:lnTo>
                  <a:pt x="867" y="1052"/>
                </a:lnTo>
                <a:lnTo>
                  <a:pt x="869" y="1062"/>
                </a:lnTo>
                <a:lnTo>
                  <a:pt x="870" y="1065"/>
                </a:lnTo>
                <a:lnTo>
                  <a:pt x="869" y="1071"/>
                </a:lnTo>
                <a:lnTo>
                  <a:pt x="869" y="1075"/>
                </a:lnTo>
                <a:lnTo>
                  <a:pt x="869" y="1079"/>
                </a:lnTo>
                <a:lnTo>
                  <a:pt x="869" y="1083"/>
                </a:lnTo>
                <a:lnTo>
                  <a:pt x="869" y="1089"/>
                </a:lnTo>
                <a:lnTo>
                  <a:pt x="869" y="1093"/>
                </a:lnTo>
                <a:lnTo>
                  <a:pt x="869" y="1098"/>
                </a:lnTo>
                <a:lnTo>
                  <a:pt x="869" y="1100"/>
                </a:lnTo>
                <a:lnTo>
                  <a:pt x="869" y="1105"/>
                </a:lnTo>
                <a:lnTo>
                  <a:pt x="870" y="1109"/>
                </a:lnTo>
                <a:lnTo>
                  <a:pt x="872" y="1119"/>
                </a:lnTo>
                <a:lnTo>
                  <a:pt x="873" y="1124"/>
                </a:lnTo>
                <a:lnTo>
                  <a:pt x="876" y="1131"/>
                </a:lnTo>
                <a:lnTo>
                  <a:pt x="877" y="1135"/>
                </a:lnTo>
                <a:lnTo>
                  <a:pt x="877" y="1139"/>
                </a:lnTo>
                <a:lnTo>
                  <a:pt x="878" y="1143"/>
                </a:lnTo>
                <a:lnTo>
                  <a:pt x="879" y="1145"/>
                </a:lnTo>
                <a:lnTo>
                  <a:pt x="878" y="1146"/>
                </a:lnTo>
                <a:lnTo>
                  <a:pt x="867" y="1145"/>
                </a:lnTo>
                <a:lnTo>
                  <a:pt x="863" y="1143"/>
                </a:lnTo>
                <a:lnTo>
                  <a:pt x="860" y="1142"/>
                </a:lnTo>
                <a:lnTo>
                  <a:pt x="855" y="1141"/>
                </a:lnTo>
                <a:lnTo>
                  <a:pt x="852" y="1139"/>
                </a:lnTo>
                <a:lnTo>
                  <a:pt x="849" y="1137"/>
                </a:lnTo>
                <a:lnTo>
                  <a:pt x="845" y="1137"/>
                </a:lnTo>
                <a:lnTo>
                  <a:pt x="840" y="1136"/>
                </a:lnTo>
                <a:lnTo>
                  <a:pt x="838" y="1137"/>
                </a:lnTo>
                <a:lnTo>
                  <a:pt x="836" y="1137"/>
                </a:lnTo>
                <a:lnTo>
                  <a:pt x="834" y="1136"/>
                </a:lnTo>
                <a:lnTo>
                  <a:pt x="832" y="1136"/>
                </a:lnTo>
                <a:lnTo>
                  <a:pt x="829" y="1136"/>
                </a:lnTo>
                <a:lnTo>
                  <a:pt x="826" y="1135"/>
                </a:lnTo>
                <a:lnTo>
                  <a:pt x="822" y="1136"/>
                </a:lnTo>
                <a:lnTo>
                  <a:pt x="818" y="1137"/>
                </a:lnTo>
                <a:lnTo>
                  <a:pt x="814" y="1137"/>
                </a:lnTo>
                <a:lnTo>
                  <a:pt x="810" y="1137"/>
                </a:lnTo>
                <a:lnTo>
                  <a:pt x="806" y="1138"/>
                </a:lnTo>
                <a:lnTo>
                  <a:pt x="804" y="1138"/>
                </a:lnTo>
                <a:lnTo>
                  <a:pt x="802" y="1139"/>
                </a:lnTo>
                <a:lnTo>
                  <a:pt x="799" y="1141"/>
                </a:lnTo>
                <a:lnTo>
                  <a:pt x="796" y="1143"/>
                </a:lnTo>
                <a:lnTo>
                  <a:pt x="793" y="1146"/>
                </a:lnTo>
                <a:lnTo>
                  <a:pt x="793" y="1147"/>
                </a:lnTo>
                <a:lnTo>
                  <a:pt x="791" y="1148"/>
                </a:lnTo>
                <a:lnTo>
                  <a:pt x="788" y="1150"/>
                </a:lnTo>
                <a:lnTo>
                  <a:pt x="787" y="1152"/>
                </a:lnTo>
                <a:lnTo>
                  <a:pt x="785" y="1154"/>
                </a:lnTo>
                <a:lnTo>
                  <a:pt x="783" y="1156"/>
                </a:lnTo>
                <a:lnTo>
                  <a:pt x="780" y="1158"/>
                </a:lnTo>
                <a:lnTo>
                  <a:pt x="777" y="1159"/>
                </a:lnTo>
                <a:lnTo>
                  <a:pt x="775" y="1160"/>
                </a:lnTo>
                <a:lnTo>
                  <a:pt x="773" y="1161"/>
                </a:lnTo>
                <a:lnTo>
                  <a:pt x="765" y="1165"/>
                </a:lnTo>
                <a:lnTo>
                  <a:pt x="763" y="1166"/>
                </a:lnTo>
                <a:lnTo>
                  <a:pt x="760" y="1166"/>
                </a:lnTo>
                <a:lnTo>
                  <a:pt x="757" y="1165"/>
                </a:lnTo>
                <a:lnTo>
                  <a:pt x="754" y="1165"/>
                </a:lnTo>
                <a:lnTo>
                  <a:pt x="753" y="1164"/>
                </a:lnTo>
                <a:lnTo>
                  <a:pt x="750" y="1163"/>
                </a:lnTo>
                <a:lnTo>
                  <a:pt x="748" y="1162"/>
                </a:lnTo>
                <a:lnTo>
                  <a:pt x="746" y="1161"/>
                </a:lnTo>
                <a:lnTo>
                  <a:pt x="742" y="1160"/>
                </a:lnTo>
                <a:lnTo>
                  <a:pt x="739" y="1159"/>
                </a:lnTo>
                <a:lnTo>
                  <a:pt x="737" y="1159"/>
                </a:lnTo>
                <a:lnTo>
                  <a:pt x="735" y="1158"/>
                </a:lnTo>
                <a:lnTo>
                  <a:pt x="733" y="1157"/>
                </a:lnTo>
                <a:lnTo>
                  <a:pt x="728" y="1157"/>
                </a:lnTo>
                <a:lnTo>
                  <a:pt x="725" y="1158"/>
                </a:lnTo>
                <a:lnTo>
                  <a:pt x="723" y="1159"/>
                </a:lnTo>
                <a:lnTo>
                  <a:pt x="720" y="1161"/>
                </a:lnTo>
                <a:lnTo>
                  <a:pt x="717" y="1163"/>
                </a:lnTo>
                <a:lnTo>
                  <a:pt x="715" y="1165"/>
                </a:lnTo>
                <a:lnTo>
                  <a:pt x="714" y="1165"/>
                </a:lnTo>
                <a:lnTo>
                  <a:pt x="712" y="1167"/>
                </a:lnTo>
                <a:lnTo>
                  <a:pt x="709" y="1169"/>
                </a:lnTo>
                <a:lnTo>
                  <a:pt x="707" y="1171"/>
                </a:lnTo>
                <a:lnTo>
                  <a:pt x="706" y="1172"/>
                </a:lnTo>
                <a:lnTo>
                  <a:pt x="704" y="1173"/>
                </a:lnTo>
                <a:lnTo>
                  <a:pt x="701" y="1175"/>
                </a:lnTo>
                <a:lnTo>
                  <a:pt x="699" y="117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a:extLst>
              <a:ext uri="{FF2B5EF4-FFF2-40B4-BE49-F238E27FC236}">
                <a16:creationId xmlns:a16="http://schemas.microsoft.com/office/drawing/2014/main" id="{E3E4B31A-8D11-4105-92AF-3098109CF394}"/>
              </a:ext>
            </a:extLst>
          </p:cNvPr>
          <p:cNvSpPr>
            <a:spLocks/>
          </p:cNvSpPr>
          <p:nvPr/>
        </p:nvSpPr>
        <p:spPr bwMode="auto">
          <a:xfrm>
            <a:off x="3963223" y="1617094"/>
            <a:ext cx="946543" cy="1153689"/>
          </a:xfrm>
          <a:custGeom>
            <a:avLst/>
            <a:gdLst>
              <a:gd name="T0" fmla="*/ 245 w 658"/>
              <a:gd name="T1" fmla="*/ 21 h 802"/>
              <a:gd name="T2" fmla="*/ 260 w 658"/>
              <a:gd name="T3" fmla="*/ 48 h 802"/>
              <a:gd name="T4" fmla="*/ 275 w 658"/>
              <a:gd name="T5" fmla="*/ 49 h 802"/>
              <a:gd name="T6" fmla="*/ 297 w 658"/>
              <a:gd name="T7" fmla="*/ 16 h 802"/>
              <a:gd name="T8" fmla="*/ 352 w 658"/>
              <a:gd name="T9" fmla="*/ 1 h 802"/>
              <a:gd name="T10" fmla="*/ 403 w 658"/>
              <a:gd name="T11" fmla="*/ 10 h 802"/>
              <a:gd name="T12" fmla="*/ 389 w 658"/>
              <a:gd name="T13" fmla="*/ 38 h 802"/>
              <a:gd name="T14" fmla="*/ 410 w 658"/>
              <a:gd name="T15" fmla="*/ 61 h 802"/>
              <a:gd name="T16" fmla="*/ 442 w 658"/>
              <a:gd name="T17" fmla="*/ 77 h 802"/>
              <a:gd name="T18" fmla="*/ 412 w 658"/>
              <a:gd name="T19" fmla="*/ 116 h 802"/>
              <a:gd name="T20" fmla="*/ 407 w 658"/>
              <a:gd name="T21" fmla="*/ 151 h 802"/>
              <a:gd name="T22" fmla="*/ 434 w 658"/>
              <a:gd name="T23" fmla="*/ 122 h 802"/>
              <a:gd name="T24" fmla="*/ 462 w 658"/>
              <a:gd name="T25" fmla="*/ 122 h 802"/>
              <a:gd name="T26" fmla="*/ 472 w 658"/>
              <a:gd name="T27" fmla="*/ 127 h 802"/>
              <a:gd name="T28" fmla="*/ 488 w 658"/>
              <a:gd name="T29" fmla="*/ 151 h 802"/>
              <a:gd name="T30" fmla="*/ 497 w 658"/>
              <a:gd name="T31" fmla="*/ 177 h 802"/>
              <a:gd name="T32" fmla="*/ 495 w 658"/>
              <a:gd name="T33" fmla="*/ 207 h 802"/>
              <a:gd name="T34" fmla="*/ 525 w 658"/>
              <a:gd name="T35" fmla="*/ 204 h 802"/>
              <a:gd name="T36" fmla="*/ 546 w 658"/>
              <a:gd name="T37" fmla="*/ 215 h 802"/>
              <a:gd name="T38" fmla="*/ 569 w 658"/>
              <a:gd name="T39" fmla="*/ 228 h 802"/>
              <a:gd name="T40" fmla="*/ 577 w 658"/>
              <a:gd name="T41" fmla="*/ 199 h 802"/>
              <a:gd name="T42" fmla="*/ 600 w 658"/>
              <a:gd name="T43" fmla="*/ 199 h 802"/>
              <a:gd name="T44" fmla="*/ 601 w 658"/>
              <a:gd name="T45" fmla="*/ 230 h 802"/>
              <a:gd name="T46" fmla="*/ 601 w 658"/>
              <a:gd name="T47" fmla="*/ 248 h 802"/>
              <a:gd name="T48" fmla="*/ 604 w 658"/>
              <a:gd name="T49" fmla="*/ 281 h 802"/>
              <a:gd name="T50" fmla="*/ 577 w 658"/>
              <a:gd name="T51" fmla="*/ 305 h 802"/>
              <a:gd name="T52" fmla="*/ 577 w 658"/>
              <a:gd name="T53" fmla="*/ 337 h 802"/>
              <a:gd name="T54" fmla="*/ 606 w 658"/>
              <a:gd name="T55" fmla="*/ 333 h 802"/>
              <a:gd name="T56" fmla="*/ 604 w 658"/>
              <a:gd name="T57" fmla="*/ 351 h 802"/>
              <a:gd name="T58" fmla="*/ 612 w 658"/>
              <a:gd name="T59" fmla="*/ 370 h 802"/>
              <a:gd name="T60" fmla="*/ 617 w 658"/>
              <a:gd name="T61" fmla="*/ 385 h 802"/>
              <a:gd name="T62" fmla="*/ 646 w 658"/>
              <a:gd name="T63" fmla="*/ 399 h 802"/>
              <a:gd name="T64" fmla="*/ 644 w 658"/>
              <a:gd name="T65" fmla="*/ 420 h 802"/>
              <a:gd name="T66" fmla="*/ 620 w 658"/>
              <a:gd name="T67" fmla="*/ 436 h 802"/>
              <a:gd name="T68" fmla="*/ 599 w 658"/>
              <a:gd name="T69" fmla="*/ 460 h 802"/>
              <a:gd name="T70" fmla="*/ 571 w 658"/>
              <a:gd name="T71" fmla="*/ 497 h 802"/>
              <a:gd name="T72" fmla="*/ 521 w 658"/>
              <a:gd name="T73" fmla="*/ 535 h 802"/>
              <a:gd name="T74" fmla="*/ 487 w 658"/>
              <a:gd name="T75" fmla="*/ 569 h 802"/>
              <a:gd name="T76" fmla="*/ 438 w 658"/>
              <a:gd name="T77" fmla="*/ 593 h 802"/>
              <a:gd name="T78" fmla="*/ 423 w 658"/>
              <a:gd name="T79" fmla="*/ 675 h 802"/>
              <a:gd name="T80" fmla="*/ 458 w 658"/>
              <a:gd name="T81" fmla="*/ 745 h 802"/>
              <a:gd name="T82" fmla="*/ 411 w 658"/>
              <a:gd name="T83" fmla="*/ 802 h 802"/>
              <a:gd name="T84" fmla="*/ 363 w 658"/>
              <a:gd name="T85" fmla="*/ 764 h 802"/>
              <a:gd name="T86" fmla="*/ 326 w 658"/>
              <a:gd name="T87" fmla="*/ 742 h 802"/>
              <a:gd name="T88" fmla="*/ 348 w 658"/>
              <a:gd name="T89" fmla="*/ 692 h 802"/>
              <a:gd name="T90" fmla="*/ 358 w 658"/>
              <a:gd name="T91" fmla="*/ 617 h 802"/>
              <a:gd name="T92" fmla="*/ 303 w 658"/>
              <a:gd name="T93" fmla="*/ 550 h 802"/>
              <a:gd name="T94" fmla="*/ 230 w 658"/>
              <a:gd name="T95" fmla="*/ 517 h 802"/>
              <a:gd name="T96" fmla="*/ 176 w 658"/>
              <a:gd name="T97" fmla="*/ 479 h 802"/>
              <a:gd name="T98" fmla="*/ 168 w 658"/>
              <a:gd name="T99" fmla="*/ 427 h 802"/>
              <a:gd name="T100" fmla="*/ 96 w 658"/>
              <a:gd name="T101" fmla="*/ 457 h 802"/>
              <a:gd name="T102" fmla="*/ 43 w 658"/>
              <a:gd name="T103" fmla="*/ 479 h 802"/>
              <a:gd name="T104" fmla="*/ 7 w 658"/>
              <a:gd name="T105" fmla="*/ 414 h 802"/>
              <a:gd name="T106" fmla="*/ 88 w 658"/>
              <a:gd name="T107" fmla="*/ 370 h 802"/>
              <a:gd name="T108" fmla="*/ 62 w 658"/>
              <a:gd name="T109" fmla="*/ 271 h 802"/>
              <a:gd name="T110" fmla="*/ 61 w 658"/>
              <a:gd name="T111" fmla="*/ 210 h 802"/>
              <a:gd name="T112" fmla="*/ 55 w 658"/>
              <a:gd name="T113" fmla="*/ 154 h 802"/>
              <a:gd name="T114" fmla="*/ 79 w 658"/>
              <a:gd name="T115" fmla="*/ 104 h 802"/>
              <a:gd name="T116" fmla="*/ 146 w 658"/>
              <a:gd name="T117" fmla="*/ 83 h 802"/>
              <a:gd name="T118" fmla="*/ 194 w 658"/>
              <a:gd name="T119" fmla="*/ 50 h 802"/>
              <a:gd name="T120" fmla="*/ 217 w 658"/>
              <a:gd name="T121" fmla="*/ 6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802">
                <a:moveTo>
                  <a:pt x="230" y="7"/>
                </a:moveTo>
                <a:lnTo>
                  <a:pt x="232" y="6"/>
                </a:lnTo>
                <a:lnTo>
                  <a:pt x="233" y="5"/>
                </a:lnTo>
                <a:lnTo>
                  <a:pt x="235" y="4"/>
                </a:lnTo>
                <a:lnTo>
                  <a:pt x="236" y="2"/>
                </a:lnTo>
                <a:lnTo>
                  <a:pt x="236" y="0"/>
                </a:lnTo>
                <a:lnTo>
                  <a:pt x="237" y="1"/>
                </a:lnTo>
                <a:lnTo>
                  <a:pt x="239" y="3"/>
                </a:lnTo>
                <a:lnTo>
                  <a:pt x="240" y="4"/>
                </a:lnTo>
                <a:lnTo>
                  <a:pt x="241" y="5"/>
                </a:lnTo>
                <a:lnTo>
                  <a:pt x="242" y="5"/>
                </a:lnTo>
                <a:lnTo>
                  <a:pt x="245" y="7"/>
                </a:lnTo>
                <a:lnTo>
                  <a:pt x="245" y="9"/>
                </a:lnTo>
                <a:lnTo>
                  <a:pt x="245" y="10"/>
                </a:lnTo>
                <a:lnTo>
                  <a:pt x="245" y="12"/>
                </a:lnTo>
                <a:lnTo>
                  <a:pt x="245" y="13"/>
                </a:lnTo>
                <a:lnTo>
                  <a:pt x="245" y="15"/>
                </a:lnTo>
                <a:lnTo>
                  <a:pt x="245" y="16"/>
                </a:lnTo>
                <a:lnTo>
                  <a:pt x="245" y="16"/>
                </a:lnTo>
                <a:lnTo>
                  <a:pt x="245" y="17"/>
                </a:lnTo>
                <a:lnTo>
                  <a:pt x="245" y="19"/>
                </a:lnTo>
                <a:lnTo>
                  <a:pt x="245" y="20"/>
                </a:lnTo>
                <a:lnTo>
                  <a:pt x="245" y="21"/>
                </a:lnTo>
                <a:lnTo>
                  <a:pt x="245" y="23"/>
                </a:lnTo>
                <a:lnTo>
                  <a:pt x="245" y="25"/>
                </a:lnTo>
                <a:lnTo>
                  <a:pt x="245" y="26"/>
                </a:lnTo>
                <a:lnTo>
                  <a:pt x="245" y="27"/>
                </a:lnTo>
                <a:lnTo>
                  <a:pt x="245" y="28"/>
                </a:lnTo>
                <a:lnTo>
                  <a:pt x="245" y="29"/>
                </a:lnTo>
                <a:lnTo>
                  <a:pt x="245" y="31"/>
                </a:lnTo>
                <a:lnTo>
                  <a:pt x="245" y="33"/>
                </a:lnTo>
                <a:lnTo>
                  <a:pt x="246" y="35"/>
                </a:lnTo>
                <a:lnTo>
                  <a:pt x="247" y="37"/>
                </a:lnTo>
                <a:lnTo>
                  <a:pt x="247" y="38"/>
                </a:lnTo>
                <a:lnTo>
                  <a:pt x="248" y="38"/>
                </a:lnTo>
                <a:lnTo>
                  <a:pt x="249" y="40"/>
                </a:lnTo>
                <a:lnTo>
                  <a:pt x="251" y="42"/>
                </a:lnTo>
                <a:lnTo>
                  <a:pt x="252" y="43"/>
                </a:lnTo>
                <a:lnTo>
                  <a:pt x="252" y="43"/>
                </a:lnTo>
                <a:lnTo>
                  <a:pt x="253" y="43"/>
                </a:lnTo>
                <a:lnTo>
                  <a:pt x="255" y="44"/>
                </a:lnTo>
                <a:lnTo>
                  <a:pt x="256" y="44"/>
                </a:lnTo>
                <a:lnTo>
                  <a:pt x="257" y="45"/>
                </a:lnTo>
                <a:lnTo>
                  <a:pt x="258" y="46"/>
                </a:lnTo>
                <a:lnTo>
                  <a:pt x="258" y="46"/>
                </a:lnTo>
                <a:lnTo>
                  <a:pt x="260" y="48"/>
                </a:lnTo>
                <a:lnTo>
                  <a:pt x="263" y="49"/>
                </a:lnTo>
                <a:lnTo>
                  <a:pt x="263" y="50"/>
                </a:lnTo>
                <a:lnTo>
                  <a:pt x="264" y="52"/>
                </a:lnTo>
                <a:lnTo>
                  <a:pt x="264" y="53"/>
                </a:lnTo>
                <a:lnTo>
                  <a:pt x="264" y="54"/>
                </a:lnTo>
                <a:lnTo>
                  <a:pt x="265" y="55"/>
                </a:lnTo>
                <a:lnTo>
                  <a:pt x="266" y="56"/>
                </a:lnTo>
                <a:lnTo>
                  <a:pt x="267" y="57"/>
                </a:lnTo>
                <a:lnTo>
                  <a:pt x="267" y="58"/>
                </a:lnTo>
                <a:lnTo>
                  <a:pt x="268" y="60"/>
                </a:lnTo>
                <a:lnTo>
                  <a:pt x="269" y="60"/>
                </a:lnTo>
                <a:lnTo>
                  <a:pt x="269" y="62"/>
                </a:lnTo>
                <a:lnTo>
                  <a:pt x="273" y="63"/>
                </a:lnTo>
                <a:lnTo>
                  <a:pt x="273" y="61"/>
                </a:lnTo>
                <a:lnTo>
                  <a:pt x="274" y="60"/>
                </a:lnTo>
                <a:lnTo>
                  <a:pt x="274" y="58"/>
                </a:lnTo>
                <a:lnTo>
                  <a:pt x="274" y="57"/>
                </a:lnTo>
                <a:lnTo>
                  <a:pt x="274" y="55"/>
                </a:lnTo>
                <a:lnTo>
                  <a:pt x="275" y="54"/>
                </a:lnTo>
                <a:lnTo>
                  <a:pt x="275" y="52"/>
                </a:lnTo>
                <a:lnTo>
                  <a:pt x="275" y="51"/>
                </a:lnTo>
                <a:lnTo>
                  <a:pt x="275" y="50"/>
                </a:lnTo>
                <a:lnTo>
                  <a:pt x="275" y="49"/>
                </a:lnTo>
                <a:lnTo>
                  <a:pt x="275" y="48"/>
                </a:lnTo>
                <a:lnTo>
                  <a:pt x="276" y="47"/>
                </a:lnTo>
                <a:lnTo>
                  <a:pt x="281" y="43"/>
                </a:lnTo>
                <a:lnTo>
                  <a:pt x="282" y="42"/>
                </a:lnTo>
                <a:lnTo>
                  <a:pt x="283" y="41"/>
                </a:lnTo>
                <a:lnTo>
                  <a:pt x="285" y="39"/>
                </a:lnTo>
                <a:lnTo>
                  <a:pt x="286" y="38"/>
                </a:lnTo>
                <a:lnTo>
                  <a:pt x="286" y="37"/>
                </a:lnTo>
                <a:lnTo>
                  <a:pt x="288" y="36"/>
                </a:lnTo>
                <a:lnTo>
                  <a:pt x="288" y="34"/>
                </a:lnTo>
                <a:lnTo>
                  <a:pt x="288" y="32"/>
                </a:lnTo>
                <a:lnTo>
                  <a:pt x="289" y="31"/>
                </a:lnTo>
                <a:lnTo>
                  <a:pt x="291" y="30"/>
                </a:lnTo>
                <a:lnTo>
                  <a:pt x="291" y="27"/>
                </a:lnTo>
                <a:lnTo>
                  <a:pt x="291" y="27"/>
                </a:lnTo>
                <a:lnTo>
                  <a:pt x="291" y="25"/>
                </a:lnTo>
                <a:lnTo>
                  <a:pt x="293" y="24"/>
                </a:lnTo>
                <a:lnTo>
                  <a:pt x="294" y="22"/>
                </a:lnTo>
                <a:lnTo>
                  <a:pt x="295" y="21"/>
                </a:lnTo>
                <a:lnTo>
                  <a:pt x="295" y="20"/>
                </a:lnTo>
                <a:lnTo>
                  <a:pt x="295" y="19"/>
                </a:lnTo>
                <a:lnTo>
                  <a:pt x="296" y="17"/>
                </a:lnTo>
                <a:lnTo>
                  <a:pt x="297" y="16"/>
                </a:lnTo>
                <a:lnTo>
                  <a:pt x="297" y="15"/>
                </a:lnTo>
                <a:lnTo>
                  <a:pt x="297" y="14"/>
                </a:lnTo>
                <a:lnTo>
                  <a:pt x="298" y="13"/>
                </a:lnTo>
                <a:lnTo>
                  <a:pt x="300" y="12"/>
                </a:lnTo>
                <a:lnTo>
                  <a:pt x="301" y="10"/>
                </a:lnTo>
                <a:lnTo>
                  <a:pt x="303" y="9"/>
                </a:lnTo>
                <a:lnTo>
                  <a:pt x="303" y="9"/>
                </a:lnTo>
                <a:lnTo>
                  <a:pt x="303" y="7"/>
                </a:lnTo>
                <a:lnTo>
                  <a:pt x="304" y="6"/>
                </a:lnTo>
                <a:lnTo>
                  <a:pt x="305" y="5"/>
                </a:lnTo>
                <a:lnTo>
                  <a:pt x="306" y="5"/>
                </a:lnTo>
                <a:lnTo>
                  <a:pt x="308" y="5"/>
                </a:lnTo>
                <a:lnTo>
                  <a:pt x="311" y="6"/>
                </a:lnTo>
                <a:lnTo>
                  <a:pt x="319" y="6"/>
                </a:lnTo>
                <a:lnTo>
                  <a:pt x="325" y="5"/>
                </a:lnTo>
                <a:lnTo>
                  <a:pt x="330" y="4"/>
                </a:lnTo>
                <a:lnTo>
                  <a:pt x="331" y="5"/>
                </a:lnTo>
                <a:lnTo>
                  <a:pt x="334" y="4"/>
                </a:lnTo>
                <a:lnTo>
                  <a:pt x="336" y="3"/>
                </a:lnTo>
                <a:lnTo>
                  <a:pt x="339" y="3"/>
                </a:lnTo>
                <a:lnTo>
                  <a:pt x="342" y="2"/>
                </a:lnTo>
                <a:lnTo>
                  <a:pt x="347" y="2"/>
                </a:lnTo>
                <a:lnTo>
                  <a:pt x="352" y="1"/>
                </a:lnTo>
                <a:lnTo>
                  <a:pt x="358" y="1"/>
                </a:lnTo>
                <a:lnTo>
                  <a:pt x="361" y="3"/>
                </a:lnTo>
                <a:lnTo>
                  <a:pt x="364" y="4"/>
                </a:lnTo>
                <a:lnTo>
                  <a:pt x="365" y="5"/>
                </a:lnTo>
                <a:lnTo>
                  <a:pt x="369" y="5"/>
                </a:lnTo>
                <a:lnTo>
                  <a:pt x="373" y="4"/>
                </a:lnTo>
                <a:lnTo>
                  <a:pt x="377" y="2"/>
                </a:lnTo>
                <a:lnTo>
                  <a:pt x="377" y="4"/>
                </a:lnTo>
                <a:lnTo>
                  <a:pt x="381" y="5"/>
                </a:lnTo>
                <a:lnTo>
                  <a:pt x="382" y="5"/>
                </a:lnTo>
                <a:lnTo>
                  <a:pt x="383" y="5"/>
                </a:lnTo>
                <a:lnTo>
                  <a:pt x="384" y="5"/>
                </a:lnTo>
                <a:lnTo>
                  <a:pt x="386" y="5"/>
                </a:lnTo>
                <a:lnTo>
                  <a:pt x="390" y="6"/>
                </a:lnTo>
                <a:lnTo>
                  <a:pt x="392" y="6"/>
                </a:lnTo>
                <a:lnTo>
                  <a:pt x="392" y="6"/>
                </a:lnTo>
                <a:lnTo>
                  <a:pt x="393" y="7"/>
                </a:lnTo>
                <a:lnTo>
                  <a:pt x="395" y="8"/>
                </a:lnTo>
                <a:lnTo>
                  <a:pt x="397" y="9"/>
                </a:lnTo>
                <a:lnTo>
                  <a:pt x="398" y="9"/>
                </a:lnTo>
                <a:lnTo>
                  <a:pt x="398" y="9"/>
                </a:lnTo>
                <a:lnTo>
                  <a:pt x="399" y="10"/>
                </a:lnTo>
                <a:lnTo>
                  <a:pt x="403" y="10"/>
                </a:lnTo>
                <a:lnTo>
                  <a:pt x="403" y="11"/>
                </a:lnTo>
                <a:lnTo>
                  <a:pt x="404" y="14"/>
                </a:lnTo>
                <a:lnTo>
                  <a:pt x="404" y="15"/>
                </a:lnTo>
                <a:lnTo>
                  <a:pt x="403" y="16"/>
                </a:lnTo>
                <a:lnTo>
                  <a:pt x="403" y="17"/>
                </a:lnTo>
                <a:lnTo>
                  <a:pt x="403" y="19"/>
                </a:lnTo>
                <a:lnTo>
                  <a:pt x="402" y="21"/>
                </a:lnTo>
                <a:lnTo>
                  <a:pt x="401" y="22"/>
                </a:lnTo>
                <a:lnTo>
                  <a:pt x="399" y="24"/>
                </a:lnTo>
                <a:lnTo>
                  <a:pt x="398" y="25"/>
                </a:lnTo>
                <a:lnTo>
                  <a:pt x="397" y="26"/>
                </a:lnTo>
                <a:lnTo>
                  <a:pt x="396" y="27"/>
                </a:lnTo>
                <a:lnTo>
                  <a:pt x="395" y="27"/>
                </a:lnTo>
                <a:lnTo>
                  <a:pt x="394" y="28"/>
                </a:lnTo>
                <a:lnTo>
                  <a:pt x="392" y="29"/>
                </a:lnTo>
                <a:lnTo>
                  <a:pt x="392" y="30"/>
                </a:lnTo>
                <a:lnTo>
                  <a:pt x="391" y="31"/>
                </a:lnTo>
                <a:lnTo>
                  <a:pt x="391" y="32"/>
                </a:lnTo>
                <a:lnTo>
                  <a:pt x="390" y="33"/>
                </a:lnTo>
                <a:lnTo>
                  <a:pt x="390" y="34"/>
                </a:lnTo>
                <a:lnTo>
                  <a:pt x="390" y="35"/>
                </a:lnTo>
                <a:lnTo>
                  <a:pt x="389" y="36"/>
                </a:lnTo>
                <a:lnTo>
                  <a:pt x="389" y="38"/>
                </a:lnTo>
                <a:lnTo>
                  <a:pt x="389" y="38"/>
                </a:lnTo>
                <a:lnTo>
                  <a:pt x="389" y="39"/>
                </a:lnTo>
                <a:lnTo>
                  <a:pt x="389" y="40"/>
                </a:lnTo>
                <a:lnTo>
                  <a:pt x="389" y="41"/>
                </a:lnTo>
                <a:lnTo>
                  <a:pt x="389" y="42"/>
                </a:lnTo>
                <a:lnTo>
                  <a:pt x="390" y="43"/>
                </a:lnTo>
                <a:lnTo>
                  <a:pt x="390" y="44"/>
                </a:lnTo>
                <a:lnTo>
                  <a:pt x="390" y="46"/>
                </a:lnTo>
                <a:lnTo>
                  <a:pt x="391" y="48"/>
                </a:lnTo>
                <a:lnTo>
                  <a:pt x="392" y="49"/>
                </a:lnTo>
                <a:lnTo>
                  <a:pt x="392" y="49"/>
                </a:lnTo>
                <a:lnTo>
                  <a:pt x="393" y="50"/>
                </a:lnTo>
                <a:lnTo>
                  <a:pt x="395" y="52"/>
                </a:lnTo>
                <a:lnTo>
                  <a:pt x="398" y="55"/>
                </a:lnTo>
                <a:lnTo>
                  <a:pt x="400" y="58"/>
                </a:lnTo>
                <a:lnTo>
                  <a:pt x="401" y="58"/>
                </a:lnTo>
                <a:lnTo>
                  <a:pt x="402" y="59"/>
                </a:lnTo>
                <a:lnTo>
                  <a:pt x="403" y="59"/>
                </a:lnTo>
                <a:lnTo>
                  <a:pt x="404" y="60"/>
                </a:lnTo>
                <a:lnTo>
                  <a:pt x="405" y="60"/>
                </a:lnTo>
                <a:lnTo>
                  <a:pt x="407" y="60"/>
                </a:lnTo>
                <a:lnTo>
                  <a:pt x="409" y="60"/>
                </a:lnTo>
                <a:lnTo>
                  <a:pt x="410" y="61"/>
                </a:lnTo>
                <a:lnTo>
                  <a:pt x="413" y="62"/>
                </a:lnTo>
                <a:lnTo>
                  <a:pt x="414" y="63"/>
                </a:lnTo>
                <a:lnTo>
                  <a:pt x="415" y="63"/>
                </a:lnTo>
                <a:lnTo>
                  <a:pt x="417" y="63"/>
                </a:lnTo>
                <a:lnTo>
                  <a:pt x="418" y="63"/>
                </a:lnTo>
                <a:lnTo>
                  <a:pt x="419" y="63"/>
                </a:lnTo>
                <a:lnTo>
                  <a:pt x="420" y="64"/>
                </a:lnTo>
                <a:lnTo>
                  <a:pt x="421" y="64"/>
                </a:lnTo>
                <a:lnTo>
                  <a:pt x="422" y="64"/>
                </a:lnTo>
                <a:lnTo>
                  <a:pt x="424" y="65"/>
                </a:lnTo>
                <a:lnTo>
                  <a:pt x="425" y="66"/>
                </a:lnTo>
                <a:lnTo>
                  <a:pt x="430" y="68"/>
                </a:lnTo>
                <a:lnTo>
                  <a:pt x="431" y="68"/>
                </a:lnTo>
                <a:lnTo>
                  <a:pt x="431" y="69"/>
                </a:lnTo>
                <a:lnTo>
                  <a:pt x="433" y="69"/>
                </a:lnTo>
                <a:lnTo>
                  <a:pt x="434" y="69"/>
                </a:lnTo>
                <a:lnTo>
                  <a:pt x="436" y="70"/>
                </a:lnTo>
                <a:lnTo>
                  <a:pt x="437" y="71"/>
                </a:lnTo>
                <a:lnTo>
                  <a:pt x="438" y="71"/>
                </a:lnTo>
                <a:lnTo>
                  <a:pt x="441" y="71"/>
                </a:lnTo>
                <a:lnTo>
                  <a:pt x="442" y="72"/>
                </a:lnTo>
                <a:lnTo>
                  <a:pt x="442" y="73"/>
                </a:lnTo>
                <a:lnTo>
                  <a:pt x="442" y="77"/>
                </a:lnTo>
                <a:lnTo>
                  <a:pt x="442" y="77"/>
                </a:lnTo>
                <a:lnTo>
                  <a:pt x="441" y="79"/>
                </a:lnTo>
                <a:lnTo>
                  <a:pt x="441" y="80"/>
                </a:lnTo>
                <a:lnTo>
                  <a:pt x="439" y="81"/>
                </a:lnTo>
                <a:lnTo>
                  <a:pt x="437" y="82"/>
                </a:lnTo>
                <a:lnTo>
                  <a:pt x="436" y="84"/>
                </a:lnTo>
                <a:lnTo>
                  <a:pt x="434" y="87"/>
                </a:lnTo>
                <a:lnTo>
                  <a:pt x="433" y="88"/>
                </a:lnTo>
                <a:lnTo>
                  <a:pt x="432" y="88"/>
                </a:lnTo>
                <a:lnTo>
                  <a:pt x="431" y="90"/>
                </a:lnTo>
                <a:lnTo>
                  <a:pt x="429" y="93"/>
                </a:lnTo>
                <a:lnTo>
                  <a:pt x="427" y="94"/>
                </a:lnTo>
                <a:lnTo>
                  <a:pt x="426" y="97"/>
                </a:lnTo>
                <a:lnTo>
                  <a:pt x="425" y="99"/>
                </a:lnTo>
                <a:lnTo>
                  <a:pt x="420" y="103"/>
                </a:lnTo>
                <a:lnTo>
                  <a:pt x="420" y="104"/>
                </a:lnTo>
                <a:lnTo>
                  <a:pt x="418" y="106"/>
                </a:lnTo>
                <a:lnTo>
                  <a:pt x="416" y="107"/>
                </a:lnTo>
                <a:lnTo>
                  <a:pt x="414" y="110"/>
                </a:lnTo>
                <a:lnTo>
                  <a:pt x="413" y="111"/>
                </a:lnTo>
                <a:lnTo>
                  <a:pt x="413" y="113"/>
                </a:lnTo>
                <a:lnTo>
                  <a:pt x="412" y="115"/>
                </a:lnTo>
                <a:lnTo>
                  <a:pt x="412" y="116"/>
                </a:lnTo>
                <a:lnTo>
                  <a:pt x="411" y="117"/>
                </a:lnTo>
                <a:lnTo>
                  <a:pt x="411" y="119"/>
                </a:lnTo>
                <a:lnTo>
                  <a:pt x="410" y="121"/>
                </a:lnTo>
                <a:lnTo>
                  <a:pt x="410" y="122"/>
                </a:lnTo>
                <a:lnTo>
                  <a:pt x="410" y="124"/>
                </a:lnTo>
                <a:lnTo>
                  <a:pt x="409" y="125"/>
                </a:lnTo>
                <a:lnTo>
                  <a:pt x="409" y="129"/>
                </a:lnTo>
                <a:lnTo>
                  <a:pt x="409" y="130"/>
                </a:lnTo>
                <a:lnTo>
                  <a:pt x="409" y="131"/>
                </a:lnTo>
                <a:lnTo>
                  <a:pt x="409" y="132"/>
                </a:lnTo>
                <a:lnTo>
                  <a:pt x="408" y="134"/>
                </a:lnTo>
                <a:lnTo>
                  <a:pt x="409" y="136"/>
                </a:lnTo>
                <a:lnTo>
                  <a:pt x="408" y="137"/>
                </a:lnTo>
                <a:lnTo>
                  <a:pt x="408" y="138"/>
                </a:lnTo>
                <a:lnTo>
                  <a:pt x="408" y="140"/>
                </a:lnTo>
                <a:lnTo>
                  <a:pt x="407" y="142"/>
                </a:lnTo>
                <a:lnTo>
                  <a:pt x="406" y="143"/>
                </a:lnTo>
                <a:lnTo>
                  <a:pt x="406" y="144"/>
                </a:lnTo>
                <a:lnTo>
                  <a:pt x="406" y="146"/>
                </a:lnTo>
                <a:lnTo>
                  <a:pt x="405" y="147"/>
                </a:lnTo>
                <a:lnTo>
                  <a:pt x="405" y="149"/>
                </a:lnTo>
                <a:lnTo>
                  <a:pt x="405" y="150"/>
                </a:lnTo>
                <a:lnTo>
                  <a:pt x="407" y="151"/>
                </a:lnTo>
                <a:lnTo>
                  <a:pt x="409" y="151"/>
                </a:lnTo>
                <a:lnTo>
                  <a:pt x="413" y="149"/>
                </a:lnTo>
                <a:lnTo>
                  <a:pt x="414" y="148"/>
                </a:lnTo>
                <a:lnTo>
                  <a:pt x="414" y="146"/>
                </a:lnTo>
                <a:lnTo>
                  <a:pt x="415" y="145"/>
                </a:lnTo>
                <a:lnTo>
                  <a:pt x="416" y="144"/>
                </a:lnTo>
                <a:lnTo>
                  <a:pt x="417" y="143"/>
                </a:lnTo>
                <a:lnTo>
                  <a:pt x="419" y="142"/>
                </a:lnTo>
                <a:lnTo>
                  <a:pt x="420" y="140"/>
                </a:lnTo>
                <a:lnTo>
                  <a:pt x="420" y="139"/>
                </a:lnTo>
                <a:lnTo>
                  <a:pt x="421" y="137"/>
                </a:lnTo>
                <a:lnTo>
                  <a:pt x="421" y="136"/>
                </a:lnTo>
                <a:lnTo>
                  <a:pt x="423" y="134"/>
                </a:lnTo>
                <a:lnTo>
                  <a:pt x="424" y="132"/>
                </a:lnTo>
                <a:lnTo>
                  <a:pt x="425" y="131"/>
                </a:lnTo>
                <a:lnTo>
                  <a:pt x="425" y="129"/>
                </a:lnTo>
                <a:lnTo>
                  <a:pt x="426" y="127"/>
                </a:lnTo>
                <a:lnTo>
                  <a:pt x="427" y="127"/>
                </a:lnTo>
                <a:lnTo>
                  <a:pt x="428" y="124"/>
                </a:lnTo>
                <a:lnTo>
                  <a:pt x="430" y="123"/>
                </a:lnTo>
                <a:lnTo>
                  <a:pt x="431" y="123"/>
                </a:lnTo>
                <a:lnTo>
                  <a:pt x="433" y="122"/>
                </a:lnTo>
                <a:lnTo>
                  <a:pt x="434" y="122"/>
                </a:lnTo>
                <a:lnTo>
                  <a:pt x="435" y="121"/>
                </a:lnTo>
                <a:lnTo>
                  <a:pt x="436" y="120"/>
                </a:lnTo>
                <a:lnTo>
                  <a:pt x="436" y="117"/>
                </a:lnTo>
                <a:lnTo>
                  <a:pt x="436" y="116"/>
                </a:lnTo>
                <a:lnTo>
                  <a:pt x="437" y="115"/>
                </a:lnTo>
                <a:lnTo>
                  <a:pt x="439" y="113"/>
                </a:lnTo>
                <a:lnTo>
                  <a:pt x="440" y="113"/>
                </a:lnTo>
                <a:lnTo>
                  <a:pt x="442" y="112"/>
                </a:lnTo>
                <a:lnTo>
                  <a:pt x="443" y="111"/>
                </a:lnTo>
                <a:lnTo>
                  <a:pt x="446" y="111"/>
                </a:lnTo>
                <a:lnTo>
                  <a:pt x="451" y="112"/>
                </a:lnTo>
                <a:lnTo>
                  <a:pt x="451" y="113"/>
                </a:lnTo>
                <a:lnTo>
                  <a:pt x="453" y="114"/>
                </a:lnTo>
                <a:lnTo>
                  <a:pt x="453" y="116"/>
                </a:lnTo>
                <a:lnTo>
                  <a:pt x="453" y="117"/>
                </a:lnTo>
                <a:lnTo>
                  <a:pt x="453" y="119"/>
                </a:lnTo>
                <a:lnTo>
                  <a:pt x="453" y="121"/>
                </a:lnTo>
                <a:lnTo>
                  <a:pt x="453" y="121"/>
                </a:lnTo>
                <a:lnTo>
                  <a:pt x="455" y="125"/>
                </a:lnTo>
                <a:lnTo>
                  <a:pt x="456" y="126"/>
                </a:lnTo>
                <a:lnTo>
                  <a:pt x="457" y="127"/>
                </a:lnTo>
                <a:lnTo>
                  <a:pt x="461" y="125"/>
                </a:lnTo>
                <a:lnTo>
                  <a:pt x="462" y="122"/>
                </a:lnTo>
                <a:lnTo>
                  <a:pt x="462" y="121"/>
                </a:lnTo>
                <a:lnTo>
                  <a:pt x="463" y="118"/>
                </a:lnTo>
                <a:lnTo>
                  <a:pt x="463" y="116"/>
                </a:lnTo>
                <a:lnTo>
                  <a:pt x="464" y="115"/>
                </a:lnTo>
                <a:lnTo>
                  <a:pt x="465" y="115"/>
                </a:lnTo>
                <a:lnTo>
                  <a:pt x="468" y="113"/>
                </a:lnTo>
                <a:lnTo>
                  <a:pt x="469" y="113"/>
                </a:lnTo>
                <a:lnTo>
                  <a:pt x="472" y="111"/>
                </a:lnTo>
                <a:lnTo>
                  <a:pt x="474" y="111"/>
                </a:lnTo>
                <a:lnTo>
                  <a:pt x="475" y="111"/>
                </a:lnTo>
                <a:lnTo>
                  <a:pt x="476" y="111"/>
                </a:lnTo>
                <a:lnTo>
                  <a:pt x="477" y="111"/>
                </a:lnTo>
                <a:lnTo>
                  <a:pt x="478" y="111"/>
                </a:lnTo>
                <a:lnTo>
                  <a:pt x="478" y="112"/>
                </a:lnTo>
                <a:lnTo>
                  <a:pt x="478" y="114"/>
                </a:lnTo>
                <a:lnTo>
                  <a:pt x="477" y="115"/>
                </a:lnTo>
                <a:lnTo>
                  <a:pt x="476" y="116"/>
                </a:lnTo>
                <a:lnTo>
                  <a:pt x="476" y="118"/>
                </a:lnTo>
                <a:lnTo>
                  <a:pt x="475" y="120"/>
                </a:lnTo>
                <a:lnTo>
                  <a:pt x="473" y="122"/>
                </a:lnTo>
                <a:lnTo>
                  <a:pt x="472" y="123"/>
                </a:lnTo>
                <a:lnTo>
                  <a:pt x="472" y="125"/>
                </a:lnTo>
                <a:lnTo>
                  <a:pt x="472" y="127"/>
                </a:lnTo>
                <a:lnTo>
                  <a:pt x="471" y="129"/>
                </a:lnTo>
                <a:lnTo>
                  <a:pt x="472" y="130"/>
                </a:lnTo>
                <a:lnTo>
                  <a:pt x="473" y="131"/>
                </a:lnTo>
                <a:lnTo>
                  <a:pt x="473" y="132"/>
                </a:lnTo>
                <a:lnTo>
                  <a:pt x="474" y="132"/>
                </a:lnTo>
                <a:lnTo>
                  <a:pt x="474" y="134"/>
                </a:lnTo>
                <a:lnTo>
                  <a:pt x="474" y="135"/>
                </a:lnTo>
                <a:lnTo>
                  <a:pt x="474" y="136"/>
                </a:lnTo>
                <a:lnTo>
                  <a:pt x="475" y="137"/>
                </a:lnTo>
                <a:lnTo>
                  <a:pt x="476" y="138"/>
                </a:lnTo>
                <a:lnTo>
                  <a:pt x="476" y="139"/>
                </a:lnTo>
                <a:lnTo>
                  <a:pt x="477" y="140"/>
                </a:lnTo>
                <a:lnTo>
                  <a:pt x="478" y="142"/>
                </a:lnTo>
                <a:lnTo>
                  <a:pt x="479" y="143"/>
                </a:lnTo>
                <a:lnTo>
                  <a:pt x="481" y="143"/>
                </a:lnTo>
                <a:lnTo>
                  <a:pt x="481" y="144"/>
                </a:lnTo>
                <a:lnTo>
                  <a:pt x="481" y="145"/>
                </a:lnTo>
                <a:lnTo>
                  <a:pt x="483" y="146"/>
                </a:lnTo>
                <a:lnTo>
                  <a:pt x="484" y="147"/>
                </a:lnTo>
                <a:lnTo>
                  <a:pt x="485" y="148"/>
                </a:lnTo>
                <a:lnTo>
                  <a:pt x="487" y="149"/>
                </a:lnTo>
                <a:lnTo>
                  <a:pt x="487" y="149"/>
                </a:lnTo>
                <a:lnTo>
                  <a:pt x="488" y="151"/>
                </a:lnTo>
                <a:lnTo>
                  <a:pt x="489" y="152"/>
                </a:lnTo>
                <a:lnTo>
                  <a:pt x="491" y="153"/>
                </a:lnTo>
                <a:lnTo>
                  <a:pt x="492" y="154"/>
                </a:lnTo>
                <a:lnTo>
                  <a:pt x="493" y="155"/>
                </a:lnTo>
                <a:lnTo>
                  <a:pt x="494" y="155"/>
                </a:lnTo>
                <a:lnTo>
                  <a:pt x="496" y="157"/>
                </a:lnTo>
                <a:lnTo>
                  <a:pt x="497" y="158"/>
                </a:lnTo>
                <a:lnTo>
                  <a:pt x="498" y="160"/>
                </a:lnTo>
                <a:lnTo>
                  <a:pt x="498" y="161"/>
                </a:lnTo>
                <a:lnTo>
                  <a:pt x="499" y="163"/>
                </a:lnTo>
                <a:lnTo>
                  <a:pt x="500" y="165"/>
                </a:lnTo>
                <a:lnTo>
                  <a:pt x="500" y="168"/>
                </a:lnTo>
                <a:lnTo>
                  <a:pt x="501" y="169"/>
                </a:lnTo>
                <a:lnTo>
                  <a:pt x="501" y="170"/>
                </a:lnTo>
                <a:lnTo>
                  <a:pt x="502" y="171"/>
                </a:lnTo>
                <a:lnTo>
                  <a:pt x="502" y="173"/>
                </a:lnTo>
                <a:lnTo>
                  <a:pt x="502" y="175"/>
                </a:lnTo>
                <a:lnTo>
                  <a:pt x="502" y="176"/>
                </a:lnTo>
                <a:lnTo>
                  <a:pt x="501" y="176"/>
                </a:lnTo>
                <a:lnTo>
                  <a:pt x="500" y="177"/>
                </a:lnTo>
                <a:lnTo>
                  <a:pt x="499" y="177"/>
                </a:lnTo>
                <a:lnTo>
                  <a:pt x="498" y="177"/>
                </a:lnTo>
                <a:lnTo>
                  <a:pt x="497" y="177"/>
                </a:lnTo>
                <a:lnTo>
                  <a:pt x="496" y="178"/>
                </a:lnTo>
                <a:lnTo>
                  <a:pt x="495" y="180"/>
                </a:lnTo>
                <a:lnTo>
                  <a:pt x="495" y="181"/>
                </a:lnTo>
                <a:lnTo>
                  <a:pt x="495" y="182"/>
                </a:lnTo>
                <a:lnTo>
                  <a:pt x="495" y="183"/>
                </a:lnTo>
                <a:lnTo>
                  <a:pt x="494" y="184"/>
                </a:lnTo>
                <a:lnTo>
                  <a:pt x="493" y="186"/>
                </a:lnTo>
                <a:lnTo>
                  <a:pt x="493" y="188"/>
                </a:lnTo>
                <a:lnTo>
                  <a:pt x="493" y="188"/>
                </a:lnTo>
                <a:lnTo>
                  <a:pt x="492" y="190"/>
                </a:lnTo>
                <a:lnTo>
                  <a:pt x="493" y="192"/>
                </a:lnTo>
                <a:lnTo>
                  <a:pt x="493" y="193"/>
                </a:lnTo>
                <a:lnTo>
                  <a:pt x="493" y="193"/>
                </a:lnTo>
                <a:lnTo>
                  <a:pt x="494" y="195"/>
                </a:lnTo>
                <a:lnTo>
                  <a:pt x="494" y="197"/>
                </a:lnTo>
                <a:lnTo>
                  <a:pt x="494" y="199"/>
                </a:lnTo>
                <a:lnTo>
                  <a:pt x="494" y="200"/>
                </a:lnTo>
                <a:lnTo>
                  <a:pt x="494" y="203"/>
                </a:lnTo>
                <a:lnTo>
                  <a:pt x="493" y="204"/>
                </a:lnTo>
                <a:lnTo>
                  <a:pt x="493" y="206"/>
                </a:lnTo>
                <a:lnTo>
                  <a:pt x="493" y="208"/>
                </a:lnTo>
                <a:lnTo>
                  <a:pt x="495" y="208"/>
                </a:lnTo>
                <a:lnTo>
                  <a:pt x="495" y="207"/>
                </a:lnTo>
                <a:lnTo>
                  <a:pt x="497" y="206"/>
                </a:lnTo>
                <a:lnTo>
                  <a:pt x="498" y="205"/>
                </a:lnTo>
                <a:lnTo>
                  <a:pt x="498" y="204"/>
                </a:lnTo>
                <a:lnTo>
                  <a:pt x="500" y="202"/>
                </a:lnTo>
                <a:lnTo>
                  <a:pt x="502" y="202"/>
                </a:lnTo>
                <a:lnTo>
                  <a:pt x="503" y="201"/>
                </a:lnTo>
                <a:lnTo>
                  <a:pt x="504" y="201"/>
                </a:lnTo>
                <a:lnTo>
                  <a:pt x="504" y="200"/>
                </a:lnTo>
                <a:lnTo>
                  <a:pt x="505" y="200"/>
                </a:lnTo>
                <a:lnTo>
                  <a:pt x="506" y="200"/>
                </a:lnTo>
                <a:lnTo>
                  <a:pt x="508" y="200"/>
                </a:lnTo>
                <a:lnTo>
                  <a:pt x="509" y="201"/>
                </a:lnTo>
                <a:lnTo>
                  <a:pt x="509" y="202"/>
                </a:lnTo>
                <a:lnTo>
                  <a:pt x="510" y="203"/>
                </a:lnTo>
                <a:lnTo>
                  <a:pt x="511" y="204"/>
                </a:lnTo>
                <a:lnTo>
                  <a:pt x="513" y="204"/>
                </a:lnTo>
                <a:lnTo>
                  <a:pt x="514" y="204"/>
                </a:lnTo>
                <a:lnTo>
                  <a:pt x="515" y="204"/>
                </a:lnTo>
                <a:lnTo>
                  <a:pt x="518" y="205"/>
                </a:lnTo>
                <a:lnTo>
                  <a:pt x="519" y="205"/>
                </a:lnTo>
                <a:lnTo>
                  <a:pt x="520" y="205"/>
                </a:lnTo>
                <a:lnTo>
                  <a:pt x="522" y="204"/>
                </a:lnTo>
                <a:lnTo>
                  <a:pt x="525" y="204"/>
                </a:lnTo>
                <a:lnTo>
                  <a:pt x="526" y="204"/>
                </a:lnTo>
                <a:lnTo>
                  <a:pt x="527" y="204"/>
                </a:lnTo>
                <a:lnTo>
                  <a:pt x="528" y="204"/>
                </a:lnTo>
                <a:lnTo>
                  <a:pt x="529" y="204"/>
                </a:lnTo>
                <a:lnTo>
                  <a:pt x="530" y="204"/>
                </a:lnTo>
                <a:lnTo>
                  <a:pt x="531" y="204"/>
                </a:lnTo>
                <a:lnTo>
                  <a:pt x="532" y="204"/>
                </a:lnTo>
                <a:lnTo>
                  <a:pt x="532" y="204"/>
                </a:lnTo>
                <a:lnTo>
                  <a:pt x="533" y="204"/>
                </a:lnTo>
                <a:lnTo>
                  <a:pt x="534" y="203"/>
                </a:lnTo>
                <a:lnTo>
                  <a:pt x="536" y="203"/>
                </a:lnTo>
                <a:lnTo>
                  <a:pt x="537" y="203"/>
                </a:lnTo>
                <a:lnTo>
                  <a:pt x="537" y="202"/>
                </a:lnTo>
                <a:lnTo>
                  <a:pt x="541" y="203"/>
                </a:lnTo>
                <a:lnTo>
                  <a:pt x="542" y="204"/>
                </a:lnTo>
                <a:lnTo>
                  <a:pt x="543" y="204"/>
                </a:lnTo>
                <a:lnTo>
                  <a:pt x="543" y="206"/>
                </a:lnTo>
                <a:lnTo>
                  <a:pt x="543" y="207"/>
                </a:lnTo>
                <a:lnTo>
                  <a:pt x="543" y="208"/>
                </a:lnTo>
                <a:lnTo>
                  <a:pt x="543" y="210"/>
                </a:lnTo>
                <a:lnTo>
                  <a:pt x="543" y="210"/>
                </a:lnTo>
                <a:lnTo>
                  <a:pt x="546" y="213"/>
                </a:lnTo>
                <a:lnTo>
                  <a:pt x="546" y="215"/>
                </a:lnTo>
                <a:lnTo>
                  <a:pt x="546" y="215"/>
                </a:lnTo>
                <a:lnTo>
                  <a:pt x="546" y="216"/>
                </a:lnTo>
                <a:lnTo>
                  <a:pt x="547" y="218"/>
                </a:lnTo>
                <a:lnTo>
                  <a:pt x="547" y="219"/>
                </a:lnTo>
                <a:lnTo>
                  <a:pt x="548" y="220"/>
                </a:lnTo>
                <a:lnTo>
                  <a:pt x="548" y="221"/>
                </a:lnTo>
                <a:lnTo>
                  <a:pt x="548" y="222"/>
                </a:lnTo>
                <a:lnTo>
                  <a:pt x="549" y="223"/>
                </a:lnTo>
                <a:lnTo>
                  <a:pt x="550" y="224"/>
                </a:lnTo>
                <a:lnTo>
                  <a:pt x="551" y="225"/>
                </a:lnTo>
                <a:lnTo>
                  <a:pt x="553" y="226"/>
                </a:lnTo>
                <a:lnTo>
                  <a:pt x="554" y="226"/>
                </a:lnTo>
                <a:lnTo>
                  <a:pt x="555" y="227"/>
                </a:lnTo>
                <a:lnTo>
                  <a:pt x="556" y="228"/>
                </a:lnTo>
                <a:lnTo>
                  <a:pt x="557" y="228"/>
                </a:lnTo>
                <a:lnTo>
                  <a:pt x="558" y="228"/>
                </a:lnTo>
                <a:lnTo>
                  <a:pt x="559" y="228"/>
                </a:lnTo>
                <a:lnTo>
                  <a:pt x="560" y="229"/>
                </a:lnTo>
                <a:lnTo>
                  <a:pt x="561" y="229"/>
                </a:lnTo>
                <a:lnTo>
                  <a:pt x="562" y="229"/>
                </a:lnTo>
                <a:lnTo>
                  <a:pt x="564" y="229"/>
                </a:lnTo>
                <a:lnTo>
                  <a:pt x="568" y="228"/>
                </a:lnTo>
                <a:lnTo>
                  <a:pt x="569" y="228"/>
                </a:lnTo>
                <a:lnTo>
                  <a:pt x="571" y="226"/>
                </a:lnTo>
                <a:lnTo>
                  <a:pt x="571" y="226"/>
                </a:lnTo>
                <a:lnTo>
                  <a:pt x="571" y="223"/>
                </a:lnTo>
                <a:lnTo>
                  <a:pt x="572" y="221"/>
                </a:lnTo>
                <a:lnTo>
                  <a:pt x="571" y="221"/>
                </a:lnTo>
                <a:lnTo>
                  <a:pt x="571" y="220"/>
                </a:lnTo>
                <a:lnTo>
                  <a:pt x="572" y="219"/>
                </a:lnTo>
                <a:lnTo>
                  <a:pt x="571" y="218"/>
                </a:lnTo>
                <a:lnTo>
                  <a:pt x="571" y="217"/>
                </a:lnTo>
                <a:lnTo>
                  <a:pt x="572" y="215"/>
                </a:lnTo>
                <a:lnTo>
                  <a:pt x="572" y="215"/>
                </a:lnTo>
                <a:lnTo>
                  <a:pt x="572" y="214"/>
                </a:lnTo>
                <a:lnTo>
                  <a:pt x="572" y="212"/>
                </a:lnTo>
                <a:lnTo>
                  <a:pt x="572" y="210"/>
                </a:lnTo>
                <a:lnTo>
                  <a:pt x="572" y="210"/>
                </a:lnTo>
                <a:lnTo>
                  <a:pt x="573" y="208"/>
                </a:lnTo>
                <a:lnTo>
                  <a:pt x="573" y="207"/>
                </a:lnTo>
                <a:lnTo>
                  <a:pt x="574" y="206"/>
                </a:lnTo>
                <a:lnTo>
                  <a:pt x="575" y="205"/>
                </a:lnTo>
                <a:lnTo>
                  <a:pt x="575" y="204"/>
                </a:lnTo>
                <a:lnTo>
                  <a:pt x="575" y="204"/>
                </a:lnTo>
                <a:lnTo>
                  <a:pt x="576" y="200"/>
                </a:lnTo>
                <a:lnTo>
                  <a:pt x="577" y="199"/>
                </a:lnTo>
                <a:lnTo>
                  <a:pt x="577" y="199"/>
                </a:lnTo>
                <a:lnTo>
                  <a:pt x="578" y="197"/>
                </a:lnTo>
                <a:lnTo>
                  <a:pt x="579" y="196"/>
                </a:lnTo>
                <a:lnTo>
                  <a:pt x="579" y="194"/>
                </a:lnTo>
                <a:lnTo>
                  <a:pt x="580" y="194"/>
                </a:lnTo>
                <a:lnTo>
                  <a:pt x="582" y="193"/>
                </a:lnTo>
                <a:lnTo>
                  <a:pt x="582" y="193"/>
                </a:lnTo>
                <a:lnTo>
                  <a:pt x="587" y="190"/>
                </a:lnTo>
                <a:lnTo>
                  <a:pt x="587" y="189"/>
                </a:lnTo>
                <a:lnTo>
                  <a:pt x="589" y="189"/>
                </a:lnTo>
                <a:lnTo>
                  <a:pt x="590" y="189"/>
                </a:lnTo>
                <a:lnTo>
                  <a:pt x="592" y="188"/>
                </a:lnTo>
                <a:lnTo>
                  <a:pt x="594" y="188"/>
                </a:lnTo>
                <a:lnTo>
                  <a:pt x="595" y="188"/>
                </a:lnTo>
                <a:lnTo>
                  <a:pt x="598" y="188"/>
                </a:lnTo>
                <a:lnTo>
                  <a:pt x="599" y="190"/>
                </a:lnTo>
                <a:lnTo>
                  <a:pt x="599" y="192"/>
                </a:lnTo>
                <a:lnTo>
                  <a:pt x="599" y="193"/>
                </a:lnTo>
                <a:lnTo>
                  <a:pt x="600" y="194"/>
                </a:lnTo>
                <a:lnTo>
                  <a:pt x="600" y="195"/>
                </a:lnTo>
                <a:lnTo>
                  <a:pt x="600" y="196"/>
                </a:lnTo>
                <a:lnTo>
                  <a:pt x="600" y="198"/>
                </a:lnTo>
                <a:lnTo>
                  <a:pt x="600" y="199"/>
                </a:lnTo>
                <a:lnTo>
                  <a:pt x="601" y="199"/>
                </a:lnTo>
                <a:lnTo>
                  <a:pt x="601" y="200"/>
                </a:lnTo>
                <a:lnTo>
                  <a:pt x="602" y="202"/>
                </a:lnTo>
                <a:lnTo>
                  <a:pt x="601" y="204"/>
                </a:lnTo>
                <a:lnTo>
                  <a:pt x="601" y="204"/>
                </a:lnTo>
                <a:lnTo>
                  <a:pt x="602" y="205"/>
                </a:lnTo>
                <a:lnTo>
                  <a:pt x="602" y="207"/>
                </a:lnTo>
                <a:lnTo>
                  <a:pt x="602" y="209"/>
                </a:lnTo>
                <a:lnTo>
                  <a:pt x="602" y="210"/>
                </a:lnTo>
                <a:lnTo>
                  <a:pt x="601" y="213"/>
                </a:lnTo>
                <a:lnTo>
                  <a:pt x="600" y="214"/>
                </a:lnTo>
                <a:lnTo>
                  <a:pt x="600" y="217"/>
                </a:lnTo>
                <a:lnTo>
                  <a:pt x="599" y="219"/>
                </a:lnTo>
                <a:lnTo>
                  <a:pt x="599" y="220"/>
                </a:lnTo>
                <a:lnTo>
                  <a:pt x="599" y="221"/>
                </a:lnTo>
                <a:lnTo>
                  <a:pt x="599" y="222"/>
                </a:lnTo>
                <a:lnTo>
                  <a:pt x="599" y="223"/>
                </a:lnTo>
                <a:lnTo>
                  <a:pt x="599" y="225"/>
                </a:lnTo>
                <a:lnTo>
                  <a:pt x="599" y="226"/>
                </a:lnTo>
                <a:lnTo>
                  <a:pt x="600" y="226"/>
                </a:lnTo>
                <a:lnTo>
                  <a:pt x="600" y="227"/>
                </a:lnTo>
                <a:lnTo>
                  <a:pt x="600" y="228"/>
                </a:lnTo>
                <a:lnTo>
                  <a:pt x="601" y="230"/>
                </a:lnTo>
                <a:lnTo>
                  <a:pt x="601" y="231"/>
                </a:lnTo>
                <a:lnTo>
                  <a:pt x="601" y="232"/>
                </a:lnTo>
                <a:lnTo>
                  <a:pt x="602" y="232"/>
                </a:lnTo>
                <a:lnTo>
                  <a:pt x="603" y="234"/>
                </a:lnTo>
                <a:lnTo>
                  <a:pt x="604" y="234"/>
                </a:lnTo>
                <a:lnTo>
                  <a:pt x="606" y="234"/>
                </a:lnTo>
                <a:lnTo>
                  <a:pt x="607" y="235"/>
                </a:lnTo>
                <a:lnTo>
                  <a:pt x="609" y="235"/>
                </a:lnTo>
                <a:lnTo>
                  <a:pt x="613" y="234"/>
                </a:lnTo>
                <a:lnTo>
                  <a:pt x="614" y="237"/>
                </a:lnTo>
                <a:lnTo>
                  <a:pt x="614" y="237"/>
                </a:lnTo>
                <a:lnTo>
                  <a:pt x="613" y="239"/>
                </a:lnTo>
                <a:lnTo>
                  <a:pt x="612" y="240"/>
                </a:lnTo>
                <a:lnTo>
                  <a:pt x="611" y="240"/>
                </a:lnTo>
                <a:lnTo>
                  <a:pt x="610" y="241"/>
                </a:lnTo>
                <a:lnTo>
                  <a:pt x="610" y="242"/>
                </a:lnTo>
                <a:lnTo>
                  <a:pt x="608" y="242"/>
                </a:lnTo>
                <a:lnTo>
                  <a:pt x="607" y="243"/>
                </a:lnTo>
                <a:lnTo>
                  <a:pt x="605" y="243"/>
                </a:lnTo>
                <a:lnTo>
                  <a:pt x="604" y="244"/>
                </a:lnTo>
                <a:lnTo>
                  <a:pt x="604" y="245"/>
                </a:lnTo>
                <a:lnTo>
                  <a:pt x="602" y="247"/>
                </a:lnTo>
                <a:lnTo>
                  <a:pt x="601" y="248"/>
                </a:lnTo>
                <a:lnTo>
                  <a:pt x="601" y="248"/>
                </a:lnTo>
                <a:lnTo>
                  <a:pt x="600" y="251"/>
                </a:lnTo>
                <a:lnTo>
                  <a:pt x="601" y="254"/>
                </a:lnTo>
                <a:lnTo>
                  <a:pt x="602" y="254"/>
                </a:lnTo>
                <a:lnTo>
                  <a:pt x="602" y="256"/>
                </a:lnTo>
                <a:lnTo>
                  <a:pt x="603" y="258"/>
                </a:lnTo>
                <a:lnTo>
                  <a:pt x="603" y="260"/>
                </a:lnTo>
                <a:lnTo>
                  <a:pt x="604" y="261"/>
                </a:lnTo>
                <a:lnTo>
                  <a:pt x="604" y="262"/>
                </a:lnTo>
                <a:lnTo>
                  <a:pt x="605" y="263"/>
                </a:lnTo>
                <a:lnTo>
                  <a:pt x="606" y="264"/>
                </a:lnTo>
                <a:lnTo>
                  <a:pt x="607" y="265"/>
                </a:lnTo>
                <a:lnTo>
                  <a:pt x="607" y="267"/>
                </a:lnTo>
                <a:lnTo>
                  <a:pt x="608" y="268"/>
                </a:lnTo>
                <a:lnTo>
                  <a:pt x="608" y="271"/>
                </a:lnTo>
                <a:lnTo>
                  <a:pt x="608" y="272"/>
                </a:lnTo>
                <a:lnTo>
                  <a:pt x="608" y="274"/>
                </a:lnTo>
                <a:lnTo>
                  <a:pt x="608" y="275"/>
                </a:lnTo>
                <a:lnTo>
                  <a:pt x="607" y="276"/>
                </a:lnTo>
                <a:lnTo>
                  <a:pt x="606" y="277"/>
                </a:lnTo>
                <a:lnTo>
                  <a:pt x="605" y="278"/>
                </a:lnTo>
                <a:lnTo>
                  <a:pt x="604" y="280"/>
                </a:lnTo>
                <a:lnTo>
                  <a:pt x="604" y="281"/>
                </a:lnTo>
                <a:lnTo>
                  <a:pt x="603" y="282"/>
                </a:lnTo>
                <a:lnTo>
                  <a:pt x="602" y="283"/>
                </a:lnTo>
                <a:lnTo>
                  <a:pt x="600" y="284"/>
                </a:lnTo>
                <a:lnTo>
                  <a:pt x="599" y="285"/>
                </a:lnTo>
                <a:lnTo>
                  <a:pt x="597" y="286"/>
                </a:lnTo>
                <a:lnTo>
                  <a:pt x="596" y="286"/>
                </a:lnTo>
                <a:lnTo>
                  <a:pt x="595" y="287"/>
                </a:lnTo>
                <a:lnTo>
                  <a:pt x="593" y="288"/>
                </a:lnTo>
                <a:lnTo>
                  <a:pt x="593" y="289"/>
                </a:lnTo>
                <a:lnTo>
                  <a:pt x="593" y="290"/>
                </a:lnTo>
                <a:lnTo>
                  <a:pt x="593" y="291"/>
                </a:lnTo>
                <a:lnTo>
                  <a:pt x="592" y="293"/>
                </a:lnTo>
                <a:lnTo>
                  <a:pt x="590" y="293"/>
                </a:lnTo>
                <a:lnTo>
                  <a:pt x="589" y="294"/>
                </a:lnTo>
                <a:lnTo>
                  <a:pt x="588" y="295"/>
                </a:lnTo>
                <a:lnTo>
                  <a:pt x="587" y="296"/>
                </a:lnTo>
                <a:lnTo>
                  <a:pt x="586" y="298"/>
                </a:lnTo>
                <a:lnTo>
                  <a:pt x="584" y="299"/>
                </a:lnTo>
                <a:lnTo>
                  <a:pt x="583" y="300"/>
                </a:lnTo>
                <a:lnTo>
                  <a:pt x="582" y="301"/>
                </a:lnTo>
                <a:lnTo>
                  <a:pt x="582" y="302"/>
                </a:lnTo>
                <a:lnTo>
                  <a:pt x="580" y="304"/>
                </a:lnTo>
                <a:lnTo>
                  <a:pt x="577" y="305"/>
                </a:lnTo>
                <a:lnTo>
                  <a:pt x="576" y="306"/>
                </a:lnTo>
                <a:lnTo>
                  <a:pt x="576" y="307"/>
                </a:lnTo>
                <a:lnTo>
                  <a:pt x="574" y="308"/>
                </a:lnTo>
                <a:lnTo>
                  <a:pt x="573" y="309"/>
                </a:lnTo>
                <a:lnTo>
                  <a:pt x="571" y="310"/>
                </a:lnTo>
                <a:lnTo>
                  <a:pt x="571" y="312"/>
                </a:lnTo>
                <a:lnTo>
                  <a:pt x="571" y="314"/>
                </a:lnTo>
                <a:lnTo>
                  <a:pt x="570" y="315"/>
                </a:lnTo>
                <a:lnTo>
                  <a:pt x="570" y="317"/>
                </a:lnTo>
                <a:lnTo>
                  <a:pt x="570" y="318"/>
                </a:lnTo>
                <a:lnTo>
                  <a:pt x="570" y="319"/>
                </a:lnTo>
                <a:lnTo>
                  <a:pt x="571" y="321"/>
                </a:lnTo>
                <a:lnTo>
                  <a:pt x="571" y="322"/>
                </a:lnTo>
                <a:lnTo>
                  <a:pt x="571" y="325"/>
                </a:lnTo>
                <a:lnTo>
                  <a:pt x="572" y="326"/>
                </a:lnTo>
                <a:lnTo>
                  <a:pt x="572" y="327"/>
                </a:lnTo>
                <a:lnTo>
                  <a:pt x="572" y="328"/>
                </a:lnTo>
                <a:lnTo>
                  <a:pt x="572" y="330"/>
                </a:lnTo>
                <a:lnTo>
                  <a:pt x="572" y="332"/>
                </a:lnTo>
                <a:lnTo>
                  <a:pt x="572" y="333"/>
                </a:lnTo>
                <a:lnTo>
                  <a:pt x="572" y="334"/>
                </a:lnTo>
                <a:lnTo>
                  <a:pt x="573" y="336"/>
                </a:lnTo>
                <a:lnTo>
                  <a:pt x="577" y="337"/>
                </a:lnTo>
                <a:lnTo>
                  <a:pt x="578" y="337"/>
                </a:lnTo>
                <a:lnTo>
                  <a:pt x="580" y="337"/>
                </a:lnTo>
                <a:lnTo>
                  <a:pt x="581" y="337"/>
                </a:lnTo>
                <a:lnTo>
                  <a:pt x="582" y="336"/>
                </a:lnTo>
                <a:lnTo>
                  <a:pt x="583" y="335"/>
                </a:lnTo>
                <a:lnTo>
                  <a:pt x="584" y="334"/>
                </a:lnTo>
                <a:lnTo>
                  <a:pt x="585" y="334"/>
                </a:lnTo>
                <a:lnTo>
                  <a:pt x="587" y="333"/>
                </a:lnTo>
                <a:lnTo>
                  <a:pt x="589" y="334"/>
                </a:lnTo>
                <a:lnTo>
                  <a:pt x="590" y="335"/>
                </a:lnTo>
                <a:lnTo>
                  <a:pt x="591" y="336"/>
                </a:lnTo>
                <a:lnTo>
                  <a:pt x="593" y="336"/>
                </a:lnTo>
                <a:lnTo>
                  <a:pt x="594" y="336"/>
                </a:lnTo>
                <a:lnTo>
                  <a:pt x="596" y="336"/>
                </a:lnTo>
                <a:lnTo>
                  <a:pt x="597" y="335"/>
                </a:lnTo>
                <a:lnTo>
                  <a:pt x="599" y="335"/>
                </a:lnTo>
                <a:lnTo>
                  <a:pt x="599" y="335"/>
                </a:lnTo>
                <a:lnTo>
                  <a:pt x="600" y="334"/>
                </a:lnTo>
                <a:lnTo>
                  <a:pt x="602" y="334"/>
                </a:lnTo>
                <a:lnTo>
                  <a:pt x="604" y="334"/>
                </a:lnTo>
                <a:lnTo>
                  <a:pt x="604" y="333"/>
                </a:lnTo>
                <a:lnTo>
                  <a:pt x="605" y="333"/>
                </a:lnTo>
                <a:lnTo>
                  <a:pt x="606" y="333"/>
                </a:lnTo>
                <a:lnTo>
                  <a:pt x="607" y="333"/>
                </a:lnTo>
                <a:lnTo>
                  <a:pt x="609" y="333"/>
                </a:lnTo>
                <a:lnTo>
                  <a:pt x="610" y="333"/>
                </a:lnTo>
                <a:lnTo>
                  <a:pt x="610" y="333"/>
                </a:lnTo>
                <a:lnTo>
                  <a:pt x="612" y="334"/>
                </a:lnTo>
                <a:lnTo>
                  <a:pt x="612" y="336"/>
                </a:lnTo>
                <a:lnTo>
                  <a:pt x="613" y="337"/>
                </a:lnTo>
                <a:lnTo>
                  <a:pt x="613" y="337"/>
                </a:lnTo>
                <a:lnTo>
                  <a:pt x="613" y="339"/>
                </a:lnTo>
                <a:lnTo>
                  <a:pt x="612" y="341"/>
                </a:lnTo>
                <a:lnTo>
                  <a:pt x="612" y="343"/>
                </a:lnTo>
                <a:lnTo>
                  <a:pt x="611" y="343"/>
                </a:lnTo>
                <a:lnTo>
                  <a:pt x="610" y="344"/>
                </a:lnTo>
                <a:lnTo>
                  <a:pt x="610" y="346"/>
                </a:lnTo>
                <a:lnTo>
                  <a:pt x="610" y="347"/>
                </a:lnTo>
                <a:lnTo>
                  <a:pt x="609" y="348"/>
                </a:lnTo>
                <a:lnTo>
                  <a:pt x="608" y="348"/>
                </a:lnTo>
                <a:lnTo>
                  <a:pt x="608" y="349"/>
                </a:lnTo>
                <a:lnTo>
                  <a:pt x="607" y="350"/>
                </a:lnTo>
                <a:lnTo>
                  <a:pt x="607" y="351"/>
                </a:lnTo>
                <a:lnTo>
                  <a:pt x="606" y="352"/>
                </a:lnTo>
                <a:lnTo>
                  <a:pt x="604" y="352"/>
                </a:lnTo>
                <a:lnTo>
                  <a:pt x="604" y="351"/>
                </a:lnTo>
                <a:lnTo>
                  <a:pt x="603" y="351"/>
                </a:lnTo>
                <a:lnTo>
                  <a:pt x="602" y="351"/>
                </a:lnTo>
                <a:lnTo>
                  <a:pt x="601" y="351"/>
                </a:lnTo>
                <a:lnTo>
                  <a:pt x="599" y="353"/>
                </a:lnTo>
                <a:lnTo>
                  <a:pt x="600" y="354"/>
                </a:lnTo>
                <a:lnTo>
                  <a:pt x="601" y="355"/>
                </a:lnTo>
                <a:lnTo>
                  <a:pt x="601" y="356"/>
                </a:lnTo>
                <a:lnTo>
                  <a:pt x="602" y="357"/>
                </a:lnTo>
                <a:lnTo>
                  <a:pt x="603" y="359"/>
                </a:lnTo>
                <a:lnTo>
                  <a:pt x="604" y="360"/>
                </a:lnTo>
                <a:lnTo>
                  <a:pt x="604" y="361"/>
                </a:lnTo>
                <a:lnTo>
                  <a:pt x="604" y="362"/>
                </a:lnTo>
                <a:lnTo>
                  <a:pt x="604" y="363"/>
                </a:lnTo>
                <a:lnTo>
                  <a:pt x="604" y="364"/>
                </a:lnTo>
                <a:lnTo>
                  <a:pt x="605" y="365"/>
                </a:lnTo>
                <a:lnTo>
                  <a:pt x="605" y="366"/>
                </a:lnTo>
                <a:lnTo>
                  <a:pt x="605" y="367"/>
                </a:lnTo>
                <a:lnTo>
                  <a:pt x="605" y="368"/>
                </a:lnTo>
                <a:lnTo>
                  <a:pt x="606" y="369"/>
                </a:lnTo>
                <a:lnTo>
                  <a:pt x="608" y="370"/>
                </a:lnTo>
                <a:lnTo>
                  <a:pt x="610" y="370"/>
                </a:lnTo>
                <a:lnTo>
                  <a:pt x="610" y="370"/>
                </a:lnTo>
                <a:lnTo>
                  <a:pt x="612" y="370"/>
                </a:lnTo>
                <a:lnTo>
                  <a:pt x="613" y="369"/>
                </a:lnTo>
                <a:lnTo>
                  <a:pt x="614" y="369"/>
                </a:lnTo>
                <a:lnTo>
                  <a:pt x="615" y="368"/>
                </a:lnTo>
                <a:lnTo>
                  <a:pt x="616" y="368"/>
                </a:lnTo>
                <a:lnTo>
                  <a:pt x="618" y="367"/>
                </a:lnTo>
                <a:lnTo>
                  <a:pt x="619" y="367"/>
                </a:lnTo>
                <a:lnTo>
                  <a:pt x="621" y="366"/>
                </a:lnTo>
                <a:lnTo>
                  <a:pt x="622" y="366"/>
                </a:lnTo>
                <a:lnTo>
                  <a:pt x="623" y="367"/>
                </a:lnTo>
                <a:lnTo>
                  <a:pt x="623" y="368"/>
                </a:lnTo>
                <a:lnTo>
                  <a:pt x="622" y="370"/>
                </a:lnTo>
                <a:lnTo>
                  <a:pt x="621" y="371"/>
                </a:lnTo>
                <a:lnTo>
                  <a:pt x="621" y="372"/>
                </a:lnTo>
                <a:lnTo>
                  <a:pt x="621" y="373"/>
                </a:lnTo>
                <a:lnTo>
                  <a:pt x="621" y="374"/>
                </a:lnTo>
                <a:lnTo>
                  <a:pt x="619" y="376"/>
                </a:lnTo>
                <a:lnTo>
                  <a:pt x="620" y="378"/>
                </a:lnTo>
                <a:lnTo>
                  <a:pt x="619" y="380"/>
                </a:lnTo>
                <a:lnTo>
                  <a:pt x="618" y="381"/>
                </a:lnTo>
                <a:lnTo>
                  <a:pt x="618" y="381"/>
                </a:lnTo>
                <a:lnTo>
                  <a:pt x="618" y="383"/>
                </a:lnTo>
                <a:lnTo>
                  <a:pt x="618" y="384"/>
                </a:lnTo>
                <a:lnTo>
                  <a:pt x="617" y="385"/>
                </a:lnTo>
                <a:lnTo>
                  <a:pt x="618" y="386"/>
                </a:lnTo>
                <a:lnTo>
                  <a:pt x="620" y="387"/>
                </a:lnTo>
                <a:lnTo>
                  <a:pt x="620" y="388"/>
                </a:lnTo>
                <a:lnTo>
                  <a:pt x="621" y="389"/>
                </a:lnTo>
                <a:lnTo>
                  <a:pt x="621" y="391"/>
                </a:lnTo>
                <a:lnTo>
                  <a:pt x="622" y="392"/>
                </a:lnTo>
                <a:lnTo>
                  <a:pt x="623" y="393"/>
                </a:lnTo>
                <a:lnTo>
                  <a:pt x="626" y="393"/>
                </a:lnTo>
                <a:lnTo>
                  <a:pt x="627" y="394"/>
                </a:lnTo>
                <a:lnTo>
                  <a:pt x="627" y="395"/>
                </a:lnTo>
                <a:lnTo>
                  <a:pt x="629" y="396"/>
                </a:lnTo>
                <a:lnTo>
                  <a:pt x="630" y="396"/>
                </a:lnTo>
                <a:lnTo>
                  <a:pt x="631" y="397"/>
                </a:lnTo>
                <a:lnTo>
                  <a:pt x="632" y="397"/>
                </a:lnTo>
                <a:lnTo>
                  <a:pt x="634" y="398"/>
                </a:lnTo>
                <a:lnTo>
                  <a:pt x="635" y="398"/>
                </a:lnTo>
                <a:lnTo>
                  <a:pt x="636" y="398"/>
                </a:lnTo>
                <a:lnTo>
                  <a:pt x="638" y="398"/>
                </a:lnTo>
                <a:lnTo>
                  <a:pt x="641" y="399"/>
                </a:lnTo>
                <a:lnTo>
                  <a:pt x="642" y="399"/>
                </a:lnTo>
                <a:lnTo>
                  <a:pt x="643" y="400"/>
                </a:lnTo>
                <a:lnTo>
                  <a:pt x="644" y="400"/>
                </a:lnTo>
                <a:lnTo>
                  <a:pt x="646" y="399"/>
                </a:lnTo>
                <a:lnTo>
                  <a:pt x="647" y="399"/>
                </a:lnTo>
                <a:lnTo>
                  <a:pt x="648" y="400"/>
                </a:lnTo>
                <a:lnTo>
                  <a:pt x="649" y="400"/>
                </a:lnTo>
                <a:lnTo>
                  <a:pt x="650" y="400"/>
                </a:lnTo>
                <a:lnTo>
                  <a:pt x="653" y="401"/>
                </a:lnTo>
                <a:lnTo>
                  <a:pt x="654" y="401"/>
                </a:lnTo>
                <a:lnTo>
                  <a:pt x="655" y="401"/>
                </a:lnTo>
                <a:lnTo>
                  <a:pt x="657" y="403"/>
                </a:lnTo>
                <a:lnTo>
                  <a:pt x="658" y="404"/>
                </a:lnTo>
                <a:lnTo>
                  <a:pt x="656" y="405"/>
                </a:lnTo>
                <a:lnTo>
                  <a:pt x="657" y="407"/>
                </a:lnTo>
                <a:lnTo>
                  <a:pt x="657" y="408"/>
                </a:lnTo>
                <a:lnTo>
                  <a:pt x="655" y="409"/>
                </a:lnTo>
                <a:lnTo>
                  <a:pt x="655" y="410"/>
                </a:lnTo>
                <a:lnTo>
                  <a:pt x="654" y="411"/>
                </a:lnTo>
                <a:lnTo>
                  <a:pt x="652" y="412"/>
                </a:lnTo>
                <a:lnTo>
                  <a:pt x="650" y="412"/>
                </a:lnTo>
                <a:lnTo>
                  <a:pt x="649" y="413"/>
                </a:lnTo>
                <a:lnTo>
                  <a:pt x="647" y="415"/>
                </a:lnTo>
                <a:lnTo>
                  <a:pt x="646" y="415"/>
                </a:lnTo>
                <a:lnTo>
                  <a:pt x="645" y="416"/>
                </a:lnTo>
                <a:lnTo>
                  <a:pt x="644" y="418"/>
                </a:lnTo>
                <a:lnTo>
                  <a:pt x="644" y="420"/>
                </a:lnTo>
                <a:lnTo>
                  <a:pt x="644" y="420"/>
                </a:lnTo>
                <a:lnTo>
                  <a:pt x="644" y="421"/>
                </a:lnTo>
                <a:lnTo>
                  <a:pt x="643" y="422"/>
                </a:lnTo>
                <a:lnTo>
                  <a:pt x="643" y="423"/>
                </a:lnTo>
                <a:lnTo>
                  <a:pt x="643" y="424"/>
                </a:lnTo>
                <a:lnTo>
                  <a:pt x="642" y="426"/>
                </a:lnTo>
                <a:lnTo>
                  <a:pt x="640" y="426"/>
                </a:lnTo>
                <a:lnTo>
                  <a:pt x="639" y="426"/>
                </a:lnTo>
                <a:lnTo>
                  <a:pt x="638" y="426"/>
                </a:lnTo>
                <a:lnTo>
                  <a:pt x="637" y="426"/>
                </a:lnTo>
                <a:lnTo>
                  <a:pt x="635" y="427"/>
                </a:lnTo>
                <a:lnTo>
                  <a:pt x="634" y="427"/>
                </a:lnTo>
                <a:lnTo>
                  <a:pt x="632" y="428"/>
                </a:lnTo>
                <a:lnTo>
                  <a:pt x="632" y="429"/>
                </a:lnTo>
                <a:lnTo>
                  <a:pt x="630" y="430"/>
                </a:lnTo>
                <a:lnTo>
                  <a:pt x="628" y="431"/>
                </a:lnTo>
                <a:lnTo>
                  <a:pt x="627" y="431"/>
                </a:lnTo>
                <a:lnTo>
                  <a:pt x="627" y="432"/>
                </a:lnTo>
                <a:lnTo>
                  <a:pt x="626" y="433"/>
                </a:lnTo>
                <a:lnTo>
                  <a:pt x="624" y="434"/>
                </a:lnTo>
                <a:lnTo>
                  <a:pt x="622" y="435"/>
                </a:lnTo>
                <a:lnTo>
                  <a:pt x="621" y="435"/>
                </a:lnTo>
                <a:lnTo>
                  <a:pt x="620" y="436"/>
                </a:lnTo>
                <a:lnTo>
                  <a:pt x="618" y="437"/>
                </a:lnTo>
                <a:lnTo>
                  <a:pt x="615" y="437"/>
                </a:lnTo>
                <a:lnTo>
                  <a:pt x="614" y="437"/>
                </a:lnTo>
                <a:lnTo>
                  <a:pt x="613" y="438"/>
                </a:lnTo>
                <a:lnTo>
                  <a:pt x="612" y="438"/>
                </a:lnTo>
                <a:lnTo>
                  <a:pt x="610" y="439"/>
                </a:lnTo>
                <a:lnTo>
                  <a:pt x="610" y="439"/>
                </a:lnTo>
                <a:lnTo>
                  <a:pt x="607" y="439"/>
                </a:lnTo>
                <a:lnTo>
                  <a:pt x="604" y="440"/>
                </a:lnTo>
                <a:lnTo>
                  <a:pt x="603" y="441"/>
                </a:lnTo>
                <a:lnTo>
                  <a:pt x="602" y="442"/>
                </a:lnTo>
                <a:lnTo>
                  <a:pt x="602" y="442"/>
                </a:lnTo>
                <a:lnTo>
                  <a:pt x="602" y="446"/>
                </a:lnTo>
                <a:lnTo>
                  <a:pt x="602" y="447"/>
                </a:lnTo>
                <a:lnTo>
                  <a:pt x="602" y="448"/>
                </a:lnTo>
                <a:lnTo>
                  <a:pt x="601" y="451"/>
                </a:lnTo>
                <a:lnTo>
                  <a:pt x="601" y="453"/>
                </a:lnTo>
                <a:lnTo>
                  <a:pt x="600" y="455"/>
                </a:lnTo>
                <a:lnTo>
                  <a:pt x="600" y="456"/>
                </a:lnTo>
                <a:lnTo>
                  <a:pt x="600" y="457"/>
                </a:lnTo>
                <a:lnTo>
                  <a:pt x="600" y="458"/>
                </a:lnTo>
                <a:lnTo>
                  <a:pt x="599" y="459"/>
                </a:lnTo>
                <a:lnTo>
                  <a:pt x="599" y="460"/>
                </a:lnTo>
                <a:lnTo>
                  <a:pt x="599" y="461"/>
                </a:lnTo>
                <a:lnTo>
                  <a:pt x="598" y="465"/>
                </a:lnTo>
                <a:lnTo>
                  <a:pt x="596" y="466"/>
                </a:lnTo>
                <a:lnTo>
                  <a:pt x="595" y="468"/>
                </a:lnTo>
                <a:lnTo>
                  <a:pt x="594" y="469"/>
                </a:lnTo>
                <a:lnTo>
                  <a:pt x="594" y="470"/>
                </a:lnTo>
                <a:lnTo>
                  <a:pt x="593" y="473"/>
                </a:lnTo>
                <a:lnTo>
                  <a:pt x="593" y="473"/>
                </a:lnTo>
                <a:lnTo>
                  <a:pt x="593" y="475"/>
                </a:lnTo>
                <a:lnTo>
                  <a:pt x="592" y="476"/>
                </a:lnTo>
                <a:lnTo>
                  <a:pt x="592" y="476"/>
                </a:lnTo>
                <a:lnTo>
                  <a:pt x="592" y="478"/>
                </a:lnTo>
                <a:lnTo>
                  <a:pt x="591" y="480"/>
                </a:lnTo>
                <a:lnTo>
                  <a:pt x="590" y="481"/>
                </a:lnTo>
                <a:lnTo>
                  <a:pt x="590" y="483"/>
                </a:lnTo>
                <a:lnTo>
                  <a:pt x="591" y="485"/>
                </a:lnTo>
                <a:lnTo>
                  <a:pt x="591" y="486"/>
                </a:lnTo>
                <a:lnTo>
                  <a:pt x="591" y="487"/>
                </a:lnTo>
                <a:lnTo>
                  <a:pt x="590" y="489"/>
                </a:lnTo>
                <a:lnTo>
                  <a:pt x="578" y="496"/>
                </a:lnTo>
                <a:lnTo>
                  <a:pt x="576" y="497"/>
                </a:lnTo>
                <a:lnTo>
                  <a:pt x="573" y="498"/>
                </a:lnTo>
                <a:lnTo>
                  <a:pt x="571" y="497"/>
                </a:lnTo>
                <a:lnTo>
                  <a:pt x="571" y="496"/>
                </a:lnTo>
                <a:lnTo>
                  <a:pt x="571" y="498"/>
                </a:lnTo>
                <a:lnTo>
                  <a:pt x="567" y="501"/>
                </a:lnTo>
                <a:lnTo>
                  <a:pt x="565" y="503"/>
                </a:lnTo>
                <a:lnTo>
                  <a:pt x="561" y="504"/>
                </a:lnTo>
                <a:lnTo>
                  <a:pt x="559" y="507"/>
                </a:lnTo>
                <a:lnTo>
                  <a:pt x="557" y="508"/>
                </a:lnTo>
                <a:lnTo>
                  <a:pt x="556" y="509"/>
                </a:lnTo>
                <a:lnTo>
                  <a:pt x="555" y="510"/>
                </a:lnTo>
                <a:lnTo>
                  <a:pt x="553" y="512"/>
                </a:lnTo>
                <a:lnTo>
                  <a:pt x="550" y="514"/>
                </a:lnTo>
                <a:lnTo>
                  <a:pt x="544" y="514"/>
                </a:lnTo>
                <a:lnTo>
                  <a:pt x="542" y="517"/>
                </a:lnTo>
                <a:lnTo>
                  <a:pt x="539" y="518"/>
                </a:lnTo>
                <a:lnTo>
                  <a:pt x="536" y="520"/>
                </a:lnTo>
                <a:lnTo>
                  <a:pt x="532" y="522"/>
                </a:lnTo>
                <a:lnTo>
                  <a:pt x="530" y="525"/>
                </a:lnTo>
                <a:lnTo>
                  <a:pt x="527" y="525"/>
                </a:lnTo>
                <a:lnTo>
                  <a:pt x="526" y="528"/>
                </a:lnTo>
                <a:lnTo>
                  <a:pt x="524" y="530"/>
                </a:lnTo>
                <a:lnTo>
                  <a:pt x="524" y="532"/>
                </a:lnTo>
                <a:lnTo>
                  <a:pt x="523" y="533"/>
                </a:lnTo>
                <a:lnTo>
                  <a:pt x="521" y="535"/>
                </a:lnTo>
                <a:lnTo>
                  <a:pt x="520" y="537"/>
                </a:lnTo>
                <a:lnTo>
                  <a:pt x="520" y="538"/>
                </a:lnTo>
                <a:lnTo>
                  <a:pt x="518" y="540"/>
                </a:lnTo>
                <a:lnTo>
                  <a:pt x="516" y="541"/>
                </a:lnTo>
                <a:lnTo>
                  <a:pt x="515" y="542"/>
                </a:lnTo>
                <a:lnTo>
                  <a:pt x="515" y="542"/>
                </a:lnTo>
                <a:lnTo>
                  <a:pt x="513" y="544"/>
                </a:lnTo>
                <a:lnTo>
                  <a:pt x="511" y="546"/>
                </a:lnTo>
                <a:lnTo>
                  <a:pt x="509" y="548"/>
                </a:lnTo>
                <a:lnTo>
                  <a:pt x="508" y="550"/>
                </a:lnTo>
                <a:lnTo>
                  <a:pt x="505" y="551"/>
                </a:lnTo>
                <a:lnTo>
                  <a:pt x="503" y="553"/>
                </a:lnTo>
                <a:lnTo>
                  <a:pt x="500" y="554"/>
                </a:lnTo>
                <a:lnTo>
                  <a:pt x="497" y="557"/>
                </a:lnTo>
                <a:lnTo>
                  <a:pt x="495" y="558"/>
                </a:lnTo>
                <a:lnTo>
                  <a:pt x="494" y="559"/>
                </a:lnTo>
                <a:lnTo>
                  <a:pt x="493" y="561"/>
                </a:lnTo>
                <a:lnTo>
                  <a:pt x="491" y="563"/>
                </a:lnTo>
                <a:lnTo>
                  <a:pt x="490" y="564"/>
                </a:lnTo>
                <a:lnTo>
                  <a:pt x="489" y="565"/>
                </a:lnTo>
                <a:lnTo>
                  <a:pt x="489" y="566"/>
                </a:lnTo>
                <a:lnTo>
                  <a:pt x="487" y="568"/>
                </a:lnTo>
                <a:lnTo>
                  <a:pt x="487" y="569"/>
                </a:lnTo>
                <a:lnTo>
                  <a:pt x="487" y="570"/>
                </a:lnTo>
                <a:lnTo>
                  <a:pt x="485" y="572"/>
                </a:lnTo>
                <a:lnTo>
                  <a:pt x="483" y="575"/>
                </a:lnTo>
                <a:lnTo>
                  <a:pt x="481" y="576"/>
                </a:lnTo>
                <a:lnTo>
                  <a:pt x="480" y="578"/>
                </a:lnTo>
                <a:lnTo>
                  <a:pt x="479" y="581"/>
                </a:lnTo>
                <a:lnTo>
                  <a:pt x="478" y="582"/>
                </a:lnTo>
                <a:lnTo>
                  <a:pt x="476" y="585"/>
                </a:lnTo>
                <a:lnTo>
                  <a:pt x="474" y="586"/>
                </a:lnTo>
                <a:lnTo>
                  <a:pt x="471" y="587"/>
                </a:lnTo>
                <a:lnTo>
                  <a:pt x="469" y="589"/>
                </a:lnTo>
                <a:lnTo>
                  <a:pt x="465" y="592"/>
                </a:lnTo>
                <a:lnTo>
                  <a:pt x="462" y="591"/>
                </a:lnTo>
                <a:lnTo>
                  <a:pt x="459" y="590"/>
                </a:lnTo>
                <a:lnTo>
                  <a:pt x="456" y="589"/>
                </a:lnTo>
                <a:lnTo>
                  <a:pt x="453" y="588"/>
                </a:lnTo>
                <a:lnTo>
                  <a:pt x="451" y="587"/>
                </a:lnTo>
                <a:lnTo>
                  <a:pt x="447" y="586"/>
                </a:lnTo>
                <a:lnTo>
                  <a:pt x="445" y="587"/>
                </a:lnTo>
                <a:lnTo>
                  <a:pt x="444" y="587"/>
                </a:lnTo>
                <a:lnTo>
                  <a:pt x="442" y="589"/>
                </a:lnTo>
                <a:lnTo>
                  <a:pt x="441" y="591"/>
                </a:lnTo>
                <a:lnTo>
                  <a:pt x="438" y="593"/>
                </a:lnTo>
                <a:lnTo>
                  <a:pt x="437" y="596"/>
                </a:lnTo>
                <a:lnTo>
                  <a:pt x="435" y="599"/>
                </a:lnTo>
                <a:lnTo>
                  <a:pt x="433" y="603"/>
                </a:lnTo>
                <a:lnTo>
                  <a:pt x="431" y="607"/>
                </a:lnTo>
                <a:lnTo>
                  <a:pt x="431" y="612"/>
                </a:lnTo>
                <a:lnTo>
                  <a:pt x="429" y="618"/>
                </a:lnTo>
                <a:lnTo>
                  <a:pt x="428" y="621"/>
                </a:lnTo>
                <a:lnTo>
                  <a:pt x="428" y="625"/>
                </a:lnTo>
                <a:lnTo>
                  <a:pt x="429" y="631"/>
                </a:lnTo>
                <a:lnTo>
                  <a:pt x="430" y="636"/>
                </a:lnTo>
                <a:lnTo>
                  <a:pt x="431" y="641"/>
                </a:lnTo>
                <a:lnTo>
                  <a:pt x="431" y="643"/>
                </a:lnTo>
                <a:lnTo>
                  <a:pt x="432" y="647"/>
                </a:lnTo>
                <a:lnTo>
                  <a:pt x="432" y="648"/>
                </a:lnTo>
                <a:lnTo>
                  <a:pt x="431" y="651"/>
                </a:lnTo>
                <a:lnTo>
                  <a:pt x="431" y="654"/>
                </a:lnTo>
                <a:lnTo>
                  <a:pt x="430" y="656"/>
                </a:lnTo>
                <a:lnTo>
                  <a:pt x="429" y="658"/>
                </a:lnTo>
                <a:lnTo>
                  <a:pt x="427" y="660"/>
                </a:lnTo>
                <a:lnTo>
                  <a:pt x="425" y="664"/>
                </a:lnTo>
                <a:lnTo>
                  <a:pt x="425" y="667"/>
                </a:lnTo>
                <a:lnTo>
                  <a:pt x="425" y="671"/>
                </a:lnTo>
                <a:lnTo>
                  <a:pt x="423" y="675"/>
                </a:lnTo>
                <a:lnTo>
                  <a:pt x="422" y="679"/>
                </a:lnTo>
                <a:lnTo>
                  <a:pt x="423" y="681"/>
                </a:lnTo>
                <a:lnTo>
                  <a:pt x="423" y="685"/>
                </a:lnTo>
                <a:lnTo>
                  <a:pt x="424" y="689"/>
                </a:lnTo>
                <a:lnTo>
                  <a:pt x="425" y="693"/>
                </a:lnTo>
                <a:lnTo>
                  <a:pt x="426" y="697"/>
                </a:lnTo>
                <a:lnTo>
                  <a:pt x="427" y="698"/>
                </a:lnTo>
                <a:lnTo>
                  <a:pt x="428" y="701"/>
                </a:lnTo>
                <a:lnTo>
                  <a:pt x="431" y="705"/>
                </a:lnTo>
                <a:lnTo>
                  <a:pt x="432" y="707"/>
                </a:lnTo>
                <a:lnTo>
                  <a:pt x="433" y="708"/>
                </a:lnTo>
                <a:lnTo>
                  <a:pt x="436" y="709"/>
                </a:lnTo>
                <a:lnTo>
                  <a:pt x="439" y="712"/>
                </a:lnTo>
                <a:lnTo>
                  <a:pt x="442" y="714"/>
                </a:lnTo>
                <a:lnTo>
                  <a:pt x="445" y="716"/>
                </a:lnTo>
                <a:lnTo>
                  <a:pt x="448" y="721"/>
                </a:lnTo>
                <a:lnTo>
                  <a:pt x="448" y="723"/>
                </a:lnTo>
                <a:lnTo>
                  <a:pt x="450" y="726"/>
                </a:lnTo>
                <a:lnTo>
                  <a:pt x="451" y="730"/>
                </a:lnTo>
                <a:lnTo>
                  <a:pt x="454" y="734"/>
                </a:lnTo>
                <a:lnTo>
                  <a:pt x="456" y="736"/>
                </a:lnTo>
                <a:lnTo>
                  <a:pt x="458" y="741"/>
                </a:lnTo>
                <a:lnTo>
                  <a:pt x="458" y="745"/>
                </a:lnTo>
                <a:lnTo>
                  <a:pt x="457" y="749"/>
                </a:lnTo>
                <a:lnTo>
                  <a:pt x="456" y="753"/>
                </a:lnTo>
                <a:lnTo>
                  <a:pt x="454" y="756"/>
                </a:lnTo>
                <a:lnTo>
                  <a:pt x="453" y="760"/>
                </a:lnTo>
                <a:lnTo>
                  <a:pt x="452" y="763"/>
                </a:lnTo>
                <a:lnTo>
                  <a:pt x="450" y="767"/>
                </a:lnTo>
                <a:lnTo>
                  <a:pt x="448" y="770"/>
                </a:lnTo>
                <a:lnTo>
                  <a:pt x="448" y="773"/>
                </a:lnTo>
                <a:lnTo>
                  <a:pt x="445" y="777"/>
                </a:lnTo>
                <a:lnTo>
                  <a:pt x="443" y="781"/>
                </a:lnTo>
                <a:lnTo>
                  <a:pt x="439" y="786"/>
                </a:lnTo>
                <a:lnTo>
                  <a:pt x="437" y="790"/>
                </a:lnTo>
                <a:lnTo>
                  <a:pt x="433" y="793"/>
                </a:lnTo>
                <a:lnTo>
                  <a:pt x="430" y="796"/>
                </a:lnTo>
                <a:lnTo>
                  <a:pt x="428" y="797"/>
                </a:lnTo>
                <a:lnTo>
                  <a:pt x="425" y="796"/>
                </a:lnTo>
                <a:lnTo>
                  <a:pt x="424" y="797"/>
                </a:lnTo>
                <a:lnTo>
                  <a:pt x="422" y="799"/>
                </a:lnTo>
                <a:lnTo>
                  <a:pt x="421" y="801"/>
                </a:lnTo>
                <a:lnTo>
                  <a:pt x="420" y="802"/>
                </a:lnTo>
                <a:lnTo>
                  <a:pt x="417" y="802"/>
                </a:lnTo>
                <a:lnTo>
                  <a:pt x="414" y="802"/>
                </a:lnTo>
                <a:lnTo>
                  <a:pt x="411" y="802"/>
                </a:lnTo>
                <a:lnTo>
                  <a:pt x="409" y="802"/>
                </a:lnTo>
                <a:lnTo>
                  <a:pt x="406" y="801"/>
                </a:lnTo>
                <a:lnTo>
                  <a:pt x="404" y="801"/>
                </a:lnTo>
                <a:lnTo>
                  <a:pt x="401" y="800"/>
                </a:lnTo>
                <a:lnTo>
                  <a:pt x="398" y="798"/>
                </a:lnTo>
                <a:lnTo>
                  <a:pt x="395" y="797"/>
                </a:lnTo>
                <a:lnTo>
                  <a:pt x="393" y="796"/>
                </a:lnTo>
                <a:lnTo>
                  <a:pt x="392" y="794"/>
                </a:lnTo>
                <a:lnTo>
                  <a:pt x="391" y="792"/>
                </a:lnTo>
                <a:lnTo>
                  <a:pt x="389" y="789"/>
                </a:lnTo>
                <a:lnTo>
                  <a:pt x="387" y="786"/>
                </a:lnTo>
                <a:lnTo>
                  <a:pt x="386" y="784"/>
                </a:lnTo>
                <a:lnTo>
                  <a:pt x="383" y="780"/>
                </a:lnTo>
                <a:lnTo>
                  <a:pt x="382" y="777"/>
                </a:lnTo>
                <a:lnTo>
                  <a:pt x="381" y="773"/>
                </a:lnTo>
                <a:lnTo>
                  <a:pt x="381" y="770"/>
                </a:lnTo>
                <a:lnTo>
                  <a:pt x="379" y="768"/>
                </a:lnTo>
                <a:lnTo>
                  <a:pt x="376" y="767"/>
                </a:lnTo>
                <a:lnTo>
                  <a:pt x="374" y="765"/>
                </a:lnTo>
                <a:lnTo>
                  <a:pt x="371" y="765"/>
                </a:lnTo>
                <a:lnTo>
                  <a:pt x="369" y="764"/>
                </a:lnTo>
                <a:lnTo>
                  <a:pt x="366" y="764"/>
                </a:lnTo>
                <a:lnTo>
                  <a:pt x="363" y="764"/>
                </a:lnTo>
                <a:lnTo>
                  <a:pt x="362" y="764"/>
                </a:lnTo>
                <a:lnTo>
                  <a:pt x="358" y="765"/>
                </a:lnTo>
                <a:lnTo>
                  <a:pt x="357" y="768"/>
                </a:lnTo>
                <a:lnTo>
                  <a:pt x="354" y="769"/>
                </a:lnTo>
                <a:lnTo>
                  <a:pt x="353" y="769"/>
                </a:lnTo>
                <a:lnTo>
                  <a:pt x="351" y="770"/>
                </a:lnTo>
                <a:lnTo>
                  <a:pt x="349" y="770"/>
                </a:lnTo>
                <a:lnTo>
                  <a:pt x="347" y="770"/>
                </a:lnTo>
                <a:lnTo>
                  <a:pt x="346" y="771"/>
                </a:lnTo>
                <a:lnTo>
                  <a:pt x="343" y="771"/>
                </a:lnTo>
                <a:lnTo>
                  <a:pt x="340" y="771"/>
                </a:lnTo>
                <a:lnTo>
                  <a:pt x="337" y="770"/>
                </a:lnTo>
                <a:lnTo>
                  <a:pt x="333" y="769"/>
                </a:lnTo>
                <a:lnTo>
                  <a:pt x="329" y="767"/>
                </a:lnTo>
                <a:lnTo>
                  <a:pt x="327" y="764"/>
                </a:lnTo>
                <a:lnTo>
                  <a:pt x="325" y="761"/>
                </a:lnTo>
                <a:lnTo>
                  <a:pt x="325" y="759"/>
                </a:lnTo>
                <a:lnTo>
                  <a:pt x="323" y="754"/>
                </a:lnTo>
                <a:lnTo>
                  <a:pt x="322" y="745"/>
                </a:lnTo>
                <a:lnTo>
                  <a:pt x="323" y="745"/>
                </a:lnTo>
                <a:lnTo>
                  <a:pt x="325" y="744"/>
                </a:lnTo>
                <a:lnTo>
                  <a:pt x="326" y="742"/>
                </a:lnTo>
                <a:lnTo>
                  <a:pt x="326" y="742"/>
                </a:lnTo>
                <a:lnTo>
                  <a:pt x="330" y="739"/>
                </a:lnTo>
                <a:lnTo>
                  <a:pt x="332" y="738"/>
                </a:lnTo>
                <a:lnTo>
                  <a:pt x="335" y="739"/>
                </a:lnTo>
                <a:lnTo>
                  <a:pt x="336" y="739"/>
                </a:lnTo>
                <a:lnTo>
                  <a:pt x="338" y="740"/>
                </a:lnTo>
                <a:lnTo>
                  <a:pt x="341" y="741"/>
                </a:lnTo>
                <a:lnTo>
                  <a:pt x="343" y="740"/>
                </a:lnTo>
                <a:lnTo>
                  <a:pt x="345" y="739"/>
                </a:lnTo>
                <a:lnTo>
                  <a:pt x="349" y="738"/>
                </a:lnTo>
                <a:lnTo>
                  <a:pt x="352" y="738"/>
                </a:lnTo>
                <a:lnTo>
                  <a:pt x="353" y="737"/>
                </a:lnTo>
                <a:lnTo>
                  <a:pt x="353" y="736"/>
                </a:lnTo>
                <a:lnTo>
                  <a:pt x="353" y="732"/>
                </a:lnTo>
                <a:lnTo>
                  <a:pt x="351" y="728"/>
                </a:lnTo>
                <a:lnTo>
                  <a:pt x="350" y="722"/>
                </a:lnTo>
                <a:lnTo>
                  <a:pt x="349" y="719"/>
                </a:lnTo>
                <a:lnTo>
                  <a:pt x="349" y="715"/>
                </a:lnTo>
                <a:lnTo>
                  <a:pt x="349" y="713"/>
                </a:lnTo>
                <a:lnTo>
                  <a:pt x="348" y="708"/>
                </a:lnTo>
                <a:lnTo>
                  <a:pt x="348" y="703"/>
                </a:lnTo>
                <a:lnTo>
                  <a:pt x="348" y="700"/>
                </a:lnTo>
                <a:lnTo>
                  <a:pt x="348" y="695"/>
                </a:lnTo>
                <a:lnTo>
                  <a:pt x="348" y="692"/>
                </a:lnTo>
                <a:lnTo>
                  <a:pt x="347" y="688"/>
                </a:lnTo>
                <a:lnTo>
                  <a:pt x="347" y="683"/>
                </a:lnTo>
                <a:lnTo>
                  <a:pt x="347" y="680"/>
                </a:lnTo>
                <a:lnTo>
                  <a:pt x="345" y="676"/>
                </a:lnTo>
                <a:lnTo>
                  <a:pt x="345" y="674"/>
                </a:lnTo>
                <a:lnTo>
                  <a:pt x="346" y="668"/>
                </a:lnTo>
                <a:lnTo>
                  <a:pt x="346" y="662"/>
                </a:lnTo>
                <a:lnTo>
                  <a:pt x="347" y="658"/>
                </a:lnTo>
                <a:lnTo>
                  <a:pt x="347" y="657"/>
                </a:lnTo>
                <a:lnTo>
                  <a:pt x="347" y="654"/>
                </a:lnTo>
                <a:lnTo>
                  <a:pt x="349" y="651"/>
                </a:lnTo>
                <a:lnTo>
                  <a:pt x="351" y="648"/>
                </a:lnTo>
                <a:lnTo>
                  <a:pt x="352" y="646"/>
                </a:lnTo>
                <a:lnTo>
                  <a:pt x="353" y="642"/>
                </a:lnTo>
                <a:lnTo>
                  <a:pt x="353" y="639"/>
                </a:lnTo>
                <a:lnTo>
                  <a:pt x="355" y="636"/>
                </a:lnTo>
                <a:lnTo>
                  <a:pt x="356" y="634"/>
                </a:lnTo>
                <a:lnTo>
                  <a:pt x="356" y="631"/>
                </a:lnTo>
                <a:lnTo>
                  <a:pt x="357" y="631"/>
                </a:lnTo>
                <a:lnTo>
                  <a:pt x="358" y="629"/>
                </a:lnTo>
                <a:lnTo>
                  <a:pt x="358" y="625"/>
                </a:lnTo>
                <a:lnTo>
                  <a:pt x="358" y="620"/>
                </a:lnTo>
                <a:lnTo>
                  <a:pt x="358" y="617"/>
                </a:lnTo>
                <a:lnTo>
                  <a:pt x="357" y="612"/>
                </a:lnTo>
                <a:lnTo>
                  <a:pt x="357" y="604"/>
                </a:lnTo>
                <a:lnTo>
                  <a:pt x="357" y="602"/>
                </a:lnTo>
                <a:lnTo>
                  <a:pt x="355" y="599"/>
                </a:lnTo>
                <a:lnTo>
                  <a:pt x="350" y="596"/>
                </a:lnTo>
                <a:lnTo>
                  <a:pt x="345" y="593"/>
                </a:lnTo>
                <a:lnTo>
                  <a:pt x="342" y="592"/>
                </a:lnTo>
                <a:lnTo>
                  <a:pt x="336" y="590"/>
                </a:lnTo>
                <a:lnTo>
                  <a:pt x="333" y="586"/>
                </a:lnTo>
                <a:lnTo>
                  <a:pt x="330" y="581"/>
                </a:lnTo>
                <a:lnTo>
                  <a:pt x="329" y="576"/>
                </a:lnTo>
                <a:lnTo>
                  <a:pt x="329" y="572"/>
                </a:lnTo>
                <a:lnTo>
                  <a:pt x="327" y="569"/>
                </a:lnTo>
                <a:lnTo>
                  <a:pt x="325" y="567"/>
                </a:lnTo>
                <a:lnTo>
                  <a:pt x="324" y="566"/>
                </a:lnTo>
                <a:lnTo>
                  <a:pt x="323" y="566"/>
                </a:lnTo>
                <a:lnTo>
                  <a:pt x="321" y="566"/>
                </a:lnTo>
                <a:lnTo>
                  <a:pt x="319" y="565"/>
                </a:lnTo>
                <a:lnTo>
                  <a:pt x="315" y="564"/>
                </a:lnTo>
                <a:lnTo>
                  <a:pt x="312" y="562"/>
                </a:lnTo>
                <a:lnTo>
                  <a:pt x="309" y="558"/>
                </a:lnTo>
                <a:lnTo>
                  <a:pt x="307" y="552"/>
                </a:lnTo>
                <a:lnTo>
                  <a:pt x="303" y="550"/>
                </a:lnTo>
                <a:lnTo>
                  <a:pt x="299" y="546"/>
                </a:lnTo>
                <a:lnTo>
                  <a:pt x="296" y="542"/>
                </a:lnTo>
                <a:lnTo>
                  <a:pt x="293" y="540"/>
                </a:lnTo>
                <a:lnTo>
                  <a:pt x="289" y="537"/>
                </a:lnTo>
                <a:lnTo>
                  <a:pt x="286" y="536"/>
                </a:lnTo>
                <a:lnTo>
                  <a:pt x="280" y="537"/>
                </a:lnTo>
                <a:lnTo>
                  <a:pt x="275" y="537"/>
                </a:lnTo>
                <a:lnTo>
                  <a:pt x="273" y="538"/>
                </a:lnTo>
                <a:lnTo>
                  <a:pt x="269" y="540"/>
                </a:lnTo>
                <a:lnTo>
                  <a:pt x="267" y="540"/>
                </a:lnTo>
                <a:lnTo>
                  <a:pt x="263" y="539"/>
                </a:lnTo>
                <a:lnTo>
                  <a:pt x="258" y="542"/>
                </a:lnTo>
                <a:lnTo>
                  <a:pt x="255" y="543"/>
                </a:lnTo>
                <a:lnTo>
                  <a:pt x="252" y="543"/>
                </a:lnTo>
                <a:lnTo>
                  <a:pt x="249" y="542"/>
                </a:lnTo>
                <a:lnTo>
                  <a:pt x="243" y="535"/>
                </a:lnTo>
                <a:lnTo>
                  <a:pt x="241" y="532"/>
                </a:lnTo>
                <a:lnTo>
                  <a:pt x="240" y="529"/>
                </a:lnTo>
                <a:lnTo>
                  <a:pt x="238" y="526"/>
                </a:lnTo>
                <a:lnTo>
                  <a:pt x="235" y="524"/>
                </a:lnTo>
                <a:lnTo>
                  <a:pt x="234" y="522"/>
                </a:lnTo>
                <a:lnTo>
                  <a:pt x="231" y="520"/>
                </a:lnTo>
                <a:lnTo>
                  <a:pt x="230" y="517"/>
                </a:lnTo>
                <a:lnTo>
                  <a:pt x="230" y="514"/>
                </a:lnTo>
                <a:lnTo>
                  <a:pt x="230" y="511"/>
                </a:lnTo>
                <a:lnTo>
                  <a:pt x="231" y="509"/>
                </a:lnTo>
                <a:lnTo>
                  <a:pt x="231" y="507"/>
                </a:lnTo>
                <a:lnTo>
                  <a:pt x="230" y="505"/>
                </a:lnTo>
                <a:lnTo>
                  <a:pt x="228" y="503"/>
                </a:lnTo>
                <a:lnTo>
                  <a:pt x="224" y="503"/>
                </a:lnTo>
                <a:lnTo>
                  <a:pt x="218" y="503"/>
                </a:lnTo>
                <a:lnTo>
                  <a:pt x="213" y="504"/>
                </a:lnTo>
                <a:lnTo>
                  <a:pt x="209" y="505"/>
                </a:lnTo>
                <a:lnTo>
                  <a:pt x="208" y="504"/>
                </a:lnTo>
                <a:lnTo>
                  <a:pt x="204" y="502"/>
                </a:lnTo>
                <a:lnTo>
                  <a:pt x="202" y="499"/>
                </a:lnTo>
                <a:lnTo>
                  <a:pt x="199" y="496"/>
                </a:lnTo>
                <a:lnTo>
                  <a:pt x="196" y="492"/>
                </a:lnTo>
                <a:lnTo>
                  <a:pt x="191" y="490"/>
                </a:lnTo>
                <a:lnTo>
                  <a:pt x="189" y="487"/>
                </a:lnTo>
                <a:lnTo>
                  <a:pt x="187" y="487"/>
                </a:lnTo>
                <a:lnTo>
                  <a:pt x="185" y="486"/>
                </a:lnTo>
                <a:lnTo>
                  <a:pt x="184" y="485"/>
                </a:lnTo>
                <a:lnTo>
                  <a:pt x="181" y="483"/>
                </a:lnTo>
                <a:lnTo>
                  <a:pt x="179" y="481"/>
                </a:lnTo>
                <a:lnTo>
                  <a:pt x="176" y="479"/>
                </a:lnTo>
                <a:lnTo>
                  <a:pt x="174" y="476"/>
                </a:lnTo>
                <a:lnTo>
                  <a:pt x="174" y="473"/>
                </a:lnTo>
                <a:lnTo>
                  <a:pt x="175" y="470"/>
                </a:lnTo>
                <a:lnTo>
                  <a:pt x="176" y="467"/>
                </a:lnTo>
                <a:lnTo>
                  <a:pt x="178" y="465"/>
                </a:lnTo>
                <a:lnTo>
                  <a:pt x="179" y="462"/>
                </a:lnTo>
                <a:lnTo>
                  <a:pt x="181" y="459"/>
                </a:lnTo>
                <a:lnTo>
                  <a:pt x="183" y="457"/>
                </a:lnTo>
                <a:lnTo>
                  <a:pt x="185" y="454"/>
                </a:lnTo>
                <a:lnTo>
                  <a:pt x="186" y="452"/>
                </a:lnTo>
                <a:lnTo>
                  <a:pt x="188" y="449"/>
                </a:lnTo>
                <a:lnTo>
                  <a:pt x="189" y="446"/>
                </a:lnTo>
                <a:lnTo>
                  <a:pt x="188" y="443"/>
                </a:lnTo>
                <a:lnTo>
                  <a:pt x="188" y="439"/>
                </a:lnTo>
                <a:lnTo>
                  <a:pt x="188" y="435"/>
                </a:lnTo>
                <a:lnTo>
                  <a:pt x="186" y="433"/>
                </a:lnTo>
                <a:lnTo>
                  <a:pt x="185" y="431"/>
                </a:lnTo>
                <a:lnTo>
                  <a:pt x="181" y="430"/>
                </a:lnTo>
                <a:lnTo>
                  <a:pt x="179" y="428"/>
                </a:lnTo>
                <a:lnTo>
                  <a:pt x="177" y="427"/>
                </a:lnTo>
                <a:lnTo>
                  <a:pt x="174" y="426"/>
                </a:lnTo>
                <a:lnTo>
                  <a:pt x="171" y="426"/>
                </a:lnTo>
                <a:lnTo>
                  <a:pt x="168" y="427"/>
                </a:lnTo>
                <a:lnTo>
                  <a:pt x="164" y="428"/>
                </a:lnTo>
                <a:lnTo>
                  <a:pt x="161" y="431"/>
                </a:lnTo>
                <a:lnTo>
                  <a:pt x="158" y="433"/>
                </a:lnTo>
                <a:lnTo>
                  <a:pt x="157" y="433"/>
                </a:lnTo>
                <a:lnTo>
                  <a:pt x="152" y="436"/>
                </a:lnTo>
                <a:lnTo>
                  <a:pt x="148" y="437"/>
                </a:lnTo>
                <a:lnTo>
                  <a:pt x="144" y="438"/>
                </a:lnTo>
                <a:lnTo>
                  <a:pt x="141" y="438"/>
                </a:lnTo>
                <a:lnTo>
                  <a:pt x="140" y="437"/>
                </a:lnTo>
                <a:lnTo>
                  <a:pt x="138" y="437"/>
                </a:lnTo>
                <a:lnTo>
                  <a:pt x="136" y="437"/>
                </a:lnTo>
                <a:lnTo>
                  <a:pt x="133" y="437"/>
                </a:lnTo>
                <a:lnTo>
                  <a:pt x="127" y="440"/>
                </a:lnTo>
                <a:lnTo>
                  <a:pt x="122" y="442"/>
                </a:lnTo>
                <a:lnTo>
                  <a:pt x="119" y="442"/>
                </a:lnTo>
                <a:lnTo>
                  <a:pt x="117" y="443"/>
                </a:lnTo>
                <a:lnTo>
                  <a:pt x="113" y="446"/>
                </a:lnTo>
                <a:lnTo>
                  <a:pt x="110" y="448"/>
                </a:lnTo>
                <a:lnTo>
                  <a:pt x="107" y="448"/>
                </a:lnTo>
                <a:lnTo>
                  <a:pt x="104" y="449"/>
                </a:lnTo>
                <a:lnTo>
                  <a:pt x="101" y="451"/>
                </a:lnTo>
                <a:lnTo>
                  <a:pt x="98" y="453"/>
                </a:lnTo>
                <a:lnTo>
                  <a:pt x="96" y="457"/>
                </a:lnTo>
                <a:lnTo>
                  <a:pt x="91" y="459"/>
                </a:lnTo>
                <a:lnTo>
                  <a:pt x="88" y="462"/>
                </a:lnTo>
                <a:lnTo>
                  <a:pt x="87" y="463"/>
                </a:lnTo>
                <a:lnTo>
                  <a:pt x="85" y="465"/>
                </a:lnTo>
                <a:lnTo>
                  <a:pt x="85" y="465"/>
                </a:lnTo>
                <a:lnTo>
                  <a:pt x="83" y="466"/>
                </a:lnTo>
                <a:lnTo>
                  <a:pt x="81" y="468"/>
                </a:lnTo>
                <a:lnTo>
                  <a:pt x="79" y="469"/>
                </a:lnTo>
                <a:lnTo>
                  <a:pt x="78" y="470"/>
                </a:lnTo>
                <a:lnTo>
                  <a:pt x="75" y="473"/>
                </a:lnTo>
                <a:lnTo>
                  <a:pt x="73" y="476"/>
                </a:lnTo>
                <a:lnTo>
                  <a:pt x="71" y="477"/>
                </a:lnTo>
                <a:lnTo>
                  <a:pt x="70" y="478"/>
                </a:lnTo>
                <a:lnTo>
                  <a:pt x="69" y="478"/>
                </a:lnTo>
                <a:lnTo>
                  <a:pt x="66" y="479"/>
                </a:lnTo>
                <a:lnTo>
                  <a:pt x="65" y="479"/>
                </a:lnTo>
                <a:lnTo>
                  <a:pt x="63" y="479"/>
                </a:lnTo>
                <a:lnTo>
                  <a:pt x="60" y="479"/>
                </a:lnTo>
                <a:lnTo>
                  <a:pt x="57" y="478"/>
                </a:lnTo>
                <a:lnTo>
                  <a:pt x="55" y="478"/>
                </a:lnTo>
                <a:lnTo>
                  <a:pt x="52" y="479"/>
                </a:lnTo>
                <a:lnTo>
                  <a:pt x="47" y="479"/>
                </a:lnTo>
                <a:lnTo>
                  <a:pt x="43" y="479"/>
                </a:lnTo>
                <a:lnTo>
                  <a:pt x="39" y="478"/>
                </a:lnTo>
                <a:lnTo>
                  <a:pt x="37" y="480"/>
                </a:lnTo>
                <a:lnTo>
                  <a:pt x="36" y="481"/>
                </a:lnTo>
                <a:lnTo>
                  <a:pt x="34" y="480"/>
                </a:lnTo>
                <a:lnTo>
                  <a:pt x="26" y="478"/>
                </a:lnTo>
                <a:lnTo>
                  <a:pt x="24" y="477"/>
                </a:lnTo>
                <a:lnTo>
                  <a:pt x="20" y="475"/>
                </a:lnTo>
                <a:lnTo>
                  <a:pt x="17" y="470"/>
                </a:lnTo>
                <a:lnTo>
                  <a:pt x="11" y="462"/>
                </a:lnTo>
                <a:lnTo>
                  <a:pt x="9" y="459"/>
                </a:lnTo>
                <a:lnTo>
                  <a:pt x="6" y="454"/>
                </a:lnTo>
                <a:lnTo>
                  <a:pt x="5" y="452"/>
                </a:lnTo>
                <a:lnTo>
                  <a:pt x="5" y="451"/>
                </a:lnTo>
                <a:lnTo>
                  <a:pt x="3" y="446"/>
                </a:lnTo>
                <a:lnTo>
                  <a:pt x="2" y="443"/>
                </a:lnTo>
                <a:lnTo>
                  <a:pt x="1" y="441"/>
                </a:lnTo>
                <a:lnTo>
                  <a:pt x="0" y="437"/>
                </a:lnTo>
                <a:lnTo>
                  <a:pt x="1" y="434"/>
                </a:lnTo>
                <a:lnTo>
                  <a:pt x="1" y="430"/>
                </a:lnTo>
                <a:lnTo>
                  <a:pt x="1" y="424"/>
                </a:lnTo>
                <a:lnTo>
                  <a:pt x="3" y="420"/>
                </a:lnTo>
                <a:lnTo>
                  <a:pt x="6" y="416"/>
                </a:lnTo>
                <a:lnTo>
                  <a:pt x="7" y="414"/>
                </a:lnTo>
                <a:lnTo>
                  <a:pt x="10" y="410"/>
                </a:lnTo>
                <a:lnTo>
                  <a:pt x="13" y="406"/>
                </a:lnTo>
                <a:lnTo>
                  <a:pt x="15" y="404"/>
                </a:lnTo>
                <a:lnTo>
                  <a:pt x="16" y="399"/>
                </a:lnTo>
                <a:lnTo>
                  <a:pt x="17" y="397"/>
                </a:lnTo>
                <a:lnTo>
                  <a:pt x="19" y="395"/>
                </a:lnTo>
                <a:lnTo>
                  <a:pt x="23" y="392"/>
                </a:lnTo>
                <a:lnTo>
                  <a:pt x="29" y="388"/>
                </a:lnTo>
                <a:lnTo>
                  <a:pt x="34" y="386"/>
                </a:lnTo>
                <a:lnTo>
                  <a:pt x="38" y="384"/>
                </a:lnTo>
                <a:lnTo>
                  <a:pt x="44" y="381"/>
                </a:lnTo>
                <a:lnTo>
                  <a:pt x="50" y="380"/>
                </a:lnTo>
                <a:lnTo>
                  <a:pt x="55" y="379"/>
                </a:lnTo>
                <a:lnTo>
                  <a:pt x="61" y="378"/>
                </a:lnTo>
                <a:lnTo>
                  <a:pt x="65" y="377"/>
                </a:lnTo>
                <a:lnTo>
                  <a:pt x="69" y="376"/>
                </a:lnTo>
                <a:lnTo>
                  <a:pt x="73" y="373"/>
                </a:lnTo>
                <a:lnTo>
                  <a:pt x="75" y="372"/>
                </a:lnTo>
                <a:lnTo>
                  <a:pt x="78" y="372"/>
                </a:lnTo>
                <a:lnTo>
                  <a:pt x="81" y="371"/>
                </a:lnTo>
                <a:lnTo>
                  <a:pt x="84" y="372"/>
                </a:lnTo>
                <a:lnTo>
                  <a:pt x="86" y="372"/>
                </a:lnTo>
                <a:lnTo>
                  <a:pt x="88" y="370"/>
                </a:lnTo>
                <a:lnTo>
                  <a:pt x="89" y="367"/>
                </a:lnTo>
                <a:lnTo>
                  <a:pt x="88" y="361"/>
                </a:lnTo>
                <a:lnTo>
                  <a:pt x="85" y="357"/>
                </a:lnTo>
                <a:lnTo>
                  <a:pt x="82" y="352"/>
                </a:lnTo>
                <a:lnTo>
                  <a:pt x="79" y="348"/>
                </a:lnTo>
                <a:lnTo>
                  <a:pt x="78" y="345"/>
                </a:lnTo>
                <a:lnTo>
                  <a:pt x="77" y="343"/>
                </a:lnTo>
                <a:lnTo>
                  <a:pt x="77" y="333"/>
                </a:lnTo>
                <a:lnTo>
                  <a:pt x="76" y="329"/>
                </a:lnTo>
                <a:lnTo>
                  <a:pt x="74" y="322"/>
                </a:lnTo>
                <a:lnTo>
                  <a:pt x="73" y="315"/>
                </a:lnTo>
                <a:lnTo>
                  <a:pt x="73" y="314"/>
                </a:lnTo>
                <a:lnTo>
                  <a:pt x="73" y="310"/>
                </a:lnTo>
                <a:lnTo>
                  <a:pt x="74" y="305"/>
                </a:lnTo>
                <a:lnTo>
                  <a:pt x="73" y="300"/>
                </a:lnTo>
                <a:lnTo>
                  <a:pt x="73" y="296"/>
                </a:lnTo>
                <a:lnTo>
                  <a:pt x="70" y="290"/>
                </a:lnTo>
                <a:lnTo>
                  <a:pt x="68" y="285"/>
                </a:lnTo>
                <a:lnTo>
                  <a:pt x="67" y="282"/>
                </a:lnTo>
                <a:lnTo>
                  <a:pt x="64" y="277"/>
                </a:lnTo>
                <a:lnTo>
                  <a:pt x="63" y="275"/>
                </a:lnTo>
                <a:lnTo>
                  <a:pt x="62" y="274"/>
                </a:lnTo>
                <a:lnTo>
                  <a:pt x="62" y="271"/>
                </a:lnTo>
                <a:lnTo>
                  <a:pt x="61" y="267"/>
                </a:lnTo>
                <a:lnTo>
                  <a:pt x="61" y="265"/>
                </a:lnTo>
                <a:lnTo>
                  <a:pt x="60" y="265"/>
                </a:lnTo>
                <a:lnTo>
                  <a:pt x="60" y="264"/>
                </a:lnTo>
                <a:lnTo>
                  <a:pt x="59" y="260"/>
                </a:lnTo>
                <a:lnTo>
                  <a:pt x="59" y="257"/>
                </a:lnTo>
                <a:lnTo>
                  <a:pt x="58" y="254"/>
                </a:lnTo>
                <a:lnTo>
                  <a:pt x="58" y="248"/>
                </a:lnTo>
                <a:lnTo>
                  <a:pt x="57" y="247"/>
                </a:lnTo>
                <a:lnTo>
                  <a:pt x="59" y="240"/>
                </a:lnTo>
                <a:lnTo>
                  <a:pt x="59" y="236"/>
                </a:lnTo>
                <a:lnTo>
                  <a:pt x="59" y="233"/>
                </a:lnTo>
                <a:lnTo>
                  <a:pt x="59" y="232"/>
                </a:lnTo>
                <a:lnTo>
                  <a:pt x="59" y="232"/>
                </a:lnTo>
                <a:lnTo>
                  <a:pt x="60" y="230"/>
                </a:lnTo>
                <a:lnTo>
                  <a:pt x="60" y="228"/>
                </a:lnTo>
                <a:lnTo>
                  <a:pt x="61" y="226"/>
                </a:lnTo>
                <a:lnTo>
                  <a:pt x="61" y="223"/>
                </a:lnTo>
                <a:lnTo>
                  <a:pt x="61" y="221"/>
                </a:lnTo>
                <a:lnTo>
                  <a:pt x="59" y="218"/>
                </a:lnTo>
                <a:lnTo>
                  <a:pt x="59" y="216"/>
                </a:lnTo>
                <a:lnTo>
                  <a:pt x="59" y="212"/>
                </a:lnTo>
                <a:lnTo>
                  <a:pt x="61" y="210"/>
                </a:lnTo>
                <a:lnTo>
                  <a:pt x="61" y="210"/>
                </a:lnTo>
                <a:lnTo>
                  <a:pt x="61" y="207"/>
                </a:lnTo>
                <a:lnTo>
                  <a:pt x="61" y="204"/>
                </a:lnTo>
                <a:lnTo>
                  <a:pt x="59" y="200"/>
                </a:lnTo>
                <a:lnTo>
                  <a:pt x="60" y="199"/>
                </a:lnTo>
                <a:lnTo>
                  <a:pt x="60" y="196"/>
                </a:lnTo>
                <a:lnTo>
                  <a:pt x="60" y="193"/>
                </a:lnTo>
                <a:lnTo>
                  <a:pt x="59" y="191"/>
                </a:lnTo>
                <a:lnTo>
                  <a:pt x="59" y="190"/>
                </a:lnTo>
                <a:lnTo>
                  <a:pt x="59" y="188"/>
                </a:lnTo>
                <a:lnTo>
                  <a:pt x="60" y="185"/>
                </a:lnTo>
                <a:lnTo>
                  <a:pt x="59" y="182"/>
                </a:lnTo>
                <a:lnTo>
                  <a:pt x="58" y="181"/>
                </a:lnTo>
                <a:lnTo>
                  <a:pt x="57" y="178"/>
                </a:lnTo>
                <a:lnTo>
                  <a:pt x="57" y="177"/>
                </a:lnTo>
                <a:lnTo>
                  <a:pt x="56" y="172"/>
                </a:lnTo>
                <a:lnTo>
                  <a:pt x="56" y="171"/>
                </a:lnTo>
                <a:lnTo>
                  <a:pt x="56" y="168"/>
                </a:lnTo>
                <a:lnTo>
                  <a:pt x="56" y="165"/>
                </a:lnTo>
                <a:lnTo>
                  <a:pt x="55" y="164"/>
                </a:lnTo>
                <a:lnTo>
                  <a:pt x="53" y="159"/>
                </a:lnTo>
                <a:lnTo>
                  <a:pt x="55" y="156"/>
                </a:lnTo>
                <a:lnTo>
                  <a:pt x="55" y="154"/>
                </a:lnTo>
                <a:lnTo>
                  <a:pt x="54" y="148"/>
                </a:lnTo>
                <a:lnTo>
                  <a:pt x="54" y="145"/>
                </a:lnTo>
                <a:lnTo>
                  <a:pt x="57" y="142"/>
                </a:lnTo>
                <a:lnTo>
                  <a:pt x="57" y="140"/>
                </a:lnTo>
                <a:lnTo>
                  <a:pt x="57" y="138"/>
                </a:lnTo>
                <a:lnTo>
                  <a:pt x="57" y="136"/>
                </a:lnTo>
                <a:lnTo>
                  <a:pt x="57" y="132"/>
                </a:lnTo>
                <a:lnTo>
                  <a:pt x="57" y="130"/>
                </a:lnTo>
                <a:lnTo>
                  <a:pt x="59" y="126"/>
                </a:lnTo>
                <a:lnTo>
                  <a:pt x="60" y="122"/>
                </a:lnTo>
                <a:lnTo>
                  <a:pt x="61" y="121"/>
                </a:lnTo>
                <a:lnTo>
                  <a:pt x="62" y="119"/>
                </a:lnTo>
                <a:lnTo>
                  <a:pt x="62" y="118"/>
                </a:lnTo>
                <a:lnTo>
                  <a:pt x="64" y="116"/>
                </a:lnTo>
                <a:lnTo>
                  <a:pt x="66" y="114"/>
                </a:lnTo>
                <a:lnTo>
                  <a:pt x="68" y="111"/>
                </a:lnTo>
                <a:lnTo>
                  <a:pt x="69" y="110"/>
                </a:lnTo>
                <a:lnTo>
                  <a:pt x="70" y="109"/>
                </a:lnTo>
                <a:lnTo>
                  <a:pt x="73" y="107"/>
                </a:lnTo>
                <a:lnTo>
                  <a:pt x="75" y="105"/>
                </a:lnTo>
                <a:lnTo>
                  <a:pt x="77" y="105"/>
                </a:lnTo>
                <a:lnTo>
                  <a:pt x="78" y="104"/>
                </a:lnTo>
                <a:lnTo>
                  <a:pt x="79" y="104"/>
                </a:lnTo>
                <a:lnTo>
                  <a:pt x="82" y="103"/>
                </a:lnTo>
                <a:lnTo>
                  <a:pt x="85" y="102"/>
                </a:lnTo>
                <a:lnTo>
                  <a:pt x="87" y="102"/>
                </a:lnTo>
                <a:lnTo>
                  <a:pt x="90" y="102"/>
                </a:lnTo>
                <a:lnTo>
                  <a:pt x="91" y="101"/>
                </a:lnTo>
                <a:lnTo>
                  <a:pt x="94" y="99"/>
                </a:lnTo>
                <a:lnTo>
                  <a:pt x="95" y="99"/>
                </a:lnTo>
                <a:lnTo>
                  <a:pt x="100" y="96"/>
                </a:lnTo>
                <a:lnTo>
                  <a:pt x="102" y="96"/>
                </a:lnTo>
                <a:lnTo>
                  <a:pt x="106" y="96"/>
                </a:lnTo>
                <a:lnTo>
                  <a:pt x="109" y="95"/>
                </a:lnTo>
                <a:lnTo>
                  <a:pt x="112" y="94"/>
                </a:lnTo>
                <a:lnTo>
                  <a:pt x="116" y="93"/>
                </a:lnTo>
                <a:lnTo>
                  <a:pt x="118" y="91"/>
                </a:lnTo>
                <a:lnTo>
                  <a:pt x="122" y="91"/>
                </a:lnTo>
                <a:lnTo>
                  <a:pt x="125" y="91"/>
                </a:lnTo>
                <a:lnTo>
                  <a:pt x="126" y="91"/>
                </a:lnTo>
                <a:lnTo>
                  <a:pt x="131" y="88"/>
                </a:lnTo>
                <a:lnTo>
                  <a:pt x="135" y="88"/>
                </a:lnTo>
                <a:lnTo>
                  <a:pt x="137" y="87"/>
                </a:lnTo>
                <a:lnTo>
                  <a:pt x="140" y="85"/>
                </a:lnTo>
                <a:lnTo>
                  <a:pt x="142" y="85"/>
                </a:lnTo>
                <a:lnTo>
                  <a:pt x="146" y="83"/>
                </a:lnTo>
                <a:lnTo>
                  <a:pt x="147" y="82"/>
                </a:lnTo>
                <a:lnTo>
                  <a:pt x="149" y="82"/>
                </a:lnTo>
                <a:lnTo>
                  <a:pt x="154" y="80"/>
                </a:lnTo>
                <a:lnTo>
                  <a:pt x="156" y="79"/>
                </a:lnTo>
                <a:lnTo>
                  <a:pt x="159" y="78"/>
                </a:lnTo>
                <a:lnTo>
                  <a:pt x="160" y="78"/>
                </a:lnTo>
                <a:lnTo>
                  <a:pt x="163" y="78"/>
                </a:lnTo>
                <a:lnTo>
                  <a:pt x="166" y="77"/>
                </a:lnTo>
                <a:lnTo>
                  <a:pt x="168" y="77"/>
                </a:lnTo>
                <a:lnTo>
                  <a:pt x="171" y="75"/>
                </a:lnTo>
                <a:lnTo>
                  <a:pt x="174" y="74"/>
                </a:lnTo>
                <a:lnTo>
                  <a:pt x="175" y="74"/>
                </a:lnTo>
                <a:lnTo>
                  <a:pt x="178" y="71"/>
                </a:lnTo>
                <a:lnTo>
                  <a:pt x="181" y="68"/>
                </a:lnTo>
                <a:lnTo>
                  <a:pt x="183" y="67"/>
                </a:lnTo>
                <a:lnTo>
                  <a:pt x="185" y="66"/>
                </a:lnTo>
                <a:lnTo>
                  <a:pt x="186" y="63"/>
                </a:lnTo>
                <a:lnTo>
                  <a:pt x="187" y="60"/>
                </a:lnTo>
                <a:lnTo>
                  <a:pt x="188" y="57"/>
                </a:lnTo>
                <a:lnTo>
                  <a:pt x="189" y="55"/>
                </a:lnTo>
                <a:lnTo>
                  <a:pt x="191" y="53"/>
                </a:lnTo>
                <a:lnTo>
                  <a:pt x="191" y="52"/>
                </a:lnTo>
                <a:lnTo>
                  <a:pt x="194" y="50"/>
                </a:lnTo>
                <a:lnTo>
                  <a:pt x="193" y="48"/>
                </a:lnTo>
                <a:lnTo>
                  <a:pt x="196" y="45"/>
                </a:lnTo>
                <a:lnTo>
                  <a:pt x="197" y="43"/>
                </a:lnTo>
                <a:lnTo>
                  <a:pt x="197" y="41"/>
                </a:lnTo>
                <a:lnTo>
                  <a:pt x="197" y="39"/>
                </a:lnTo>
                <a:lnTo>
                  <a:pt x="198" y="38"/>
                </a:lnTo>
                <a:lnTo>
                  <a:pt x="198" y="36"/>
                </a:lnTo>
                <a:lnTo>
                  <a:pt x="200" y="32"/>
                </a:lnTo>
                <a:lnTo>
                  <a:pt x="201" y="30"/>
                </a:lnTo>
                <a:lnTo>
                  <a:pt x="202" y="27"/>
                </a:lnTo>
                <a:lnTo>
                  <a:pt x="203" y="27"/>
                </a:lnTo>
                <a:lnTo>
                  <a:pt x="204" y="25"/>
                </a:lnTo>
                <a:lnTo>
                  <a:pt x="205" y="24"/>
                </a:lnTo>
                <a:lnTo>
                  <a:pt x="205" y="21"/>
                </a:lnTo>
                <a:lnTo>
                  <a:pt x="204" y="18"/>
                </a:lnTo>
                <a:lnTo>
                  <a:pt x="204" y="17"/>
                </a:lnTo>
                <a:lnTo>
                  <a:pt x="205" y="14"/>
                </a:lnTo>
                <a:lnTo>
                  <a:pt x="206" y="11"/>
                </a:lnTo>
                <a:lnTo>
                  <a:pt x="208" y="10"/>
                </a:lnTo>
                <a:lnTo>
                  <a:pt x="208" y="9"/>
                </a:lnTo>
                <a:lnTo>
                  <a:pt x="212" y="7"/>
                </a:lnTo>
                <a:lnTo>
                  <a:pt x="214" y="6"/>
                </a:lnTo>
                <a:lnTo>
                  <a:pt x="217" y="6"/>
                </a:lnTo>
                <a:lnTo>
                  <a:pt x="219" y="6"/>
                </a:lnTo>
                <a:lnTo>
                  <a:pt x="223" y="6"/>
                </a:lnTo>
                <a:lnTo>
                  <a:pt x="227" y="7"/>
                </a:lnTo>
                <a:lnTo>
                  <a:pt x="230" y="7"/>
                </a:lnTo>
                <a:lnTo>
                  <a:pt x="230" y="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5">
            <a:extLst>
              <a:ext uri="{FF2B5EF4-FFF2-40B4-BE49-F238E27FC236}">
                <a16:creationId xmlns:a16="http://schemas.microsoft.com/office/drawing/2014/main" id="{83D176A6-61D7-4906-9A4B-2205FAE8A145}"/>
              </a:ext>
            </a:extLst>
          </p:cNvPr>
          <p:cNvSpPr>
            <a:spLocks/>
          </p:cNvSpPr>
          <p:nvPr/>
        </p:nvSpPr>
        <p:spPr bwMode="auto">
          <a:xfrm>
            <a:off x="3062713" y="2229902"/>
            <a:ext cx="1542089" cy="1412622"/>
          </a:xfrm>
          <a:custGeom>
            <a:avLst/>
            <a:gdLst>
              <a:gd name="T0" fmla="*/ 64 w 1072"/>
              <a:gd name="T1" fmla="*/ 217 h 982"/>
              <a:gd name="T2" fmla="*/ 118 w 1072"/>
              <a:gd name="T3" fmla="*/ 187 h 982"/>
              <a:gd name="T4" fmla="*/ 169 w 1072"/>
              <a:gd name="T5" fmla="*/ 192 h 982"/>
              <a:gd name="T6" fmla="*/ 236 w 1072"/>
              <a:gd name="T7" fmla="*/ 172 h 982"/>
              <a:gd name="T8" fmla="*/ 253 w 1072"/>
              <a:gd name="T9" fmla="*/ 135 h 982"/>
              <a:gd name="T10" fmla="*/ 291 w 1072"/>
              <a:gd name="T11" fmla="*/ 80 h 982"/>
              <a:gd name="T12" fmla="*/ 348 w 1072"/>
              <a:gd name="T13" fmla="*/ 61 h 982"/>
              <a:gd name="T14" fmla="*/ 349 w 1072"/>
              <a:gd name="T15" fmla="*/ 97 h 982"/>
              <a:gd name="T16" fmla="*/ 398 w 1072"/>
              <a:gd name="T17" fmla="*/ 129 h 982"/>
              <a:gd name="T18" fmla="*/ 450 w 1072"/>
              <a:gd name="T19" fmla="*/ 127 h 982"/>
              <a:gd name="T20" fmla="*/ 447 w 1072"/>
              <a:gd name="T21" fmla="*/ 84 h 982"/>
              <a:gd name="T22" fmla="*/ 500 w 1072"/>
              <a:gd name="T23" fmla="*/ 78 h 982"/>
              <a:gd name="T24" fmla="*/ 542 w 1072"/>
              <a:gd name="T25" fmla="*/ 39 h 982"/>
              <a:gd name="T26" fmla="*/ 594 w 1072"/>
              <a:gd name="T27" fmla="*/ 77 h 982"/>
              <a:gd name="T28" fmla="*/ 652 w 1072"/>
              <a:gd name="T29" fmla="*/ 66 h 982"/>
              <a:gd name="T30" fmla="*/ 707 w 1072"/>
              <a:gd name="T31" fmla="*/ 42 h 982"/>
              <a:gd name="T32" fmla="*/ 783 w 1072"/>
              <a:gd name="T33" fmla="*/ 7 h 982"/>
              <a:gd name="T34" fmla="*/ 800 w 1072"/>
              <a:gd name="T35" fmla="*/ 50 h 982"/>
              <a:gd name="T36" fmla="*/ 860 w 1072"/>
              <a:gd name="T37" fmla="*/ 96 h 982"/>
              <a:gd name="T38" fmla="*/ 945 w 1072"/>
              <a:gd name="T39" fmla="*/ 139 h 982"/>
              <a:gd name="T40" fmla="*/ 979 w 1072"/>
              <a:gd name="T41" fmla="*/ 213 h 982"/>
              <a:gd name="T42" fmla="*/ 979 w 1072"/>
              <a:gd name="T43" fmla="*/ 310 h 982"/>
              <a:gd name="T44" fmla="*/ 972 w 1072"/>
              <a:gd name="T45" fmla="*/ 345 h 982"/>
              <a:gd name="T46" fmla="*/ 1021 w 1072"/>
              <a:gd name="T47" fmla="*/ 371 h 982"/>
              <a:gd name="T48" fmla="*/ 1039 w 1072"/>
              <a:gd name="T49" fmla="*/ 408 h 982"/>
              <a:gd name="T50" fmla="*/ 1060 w 1072"/>
              <a:gd name="T51" fmla="*/ 441 h 982"/>
              <a:gd name="T52" fmla="*/ 1048 w 1072"/>
              <a:gd name="T53" fmla="*/ 475 h 982"/>
              <a:gd name="T54" fmla="*/ 1002 w 1072"/>
              <a:gd name="T55" fmla="*/ 521 h 982"/>
              <a:gd name="T56" fmla="*/ 1012 w 1072"/>
              <a:gd name="T57" fmla="*/ 596 h 982"/>
              <a:gd name="T58" fmla="*/ 996 w 1072"/>
              <a:gd name="T59" fmla="*/ 648 h 982"/>
              <a:gd name="T60" fmla="*/ 983 w 1072"/>
              <a:gd name="T61" fmla="*/ 715 h 982"/>
              <a:gd name="T62" fmla="*/ 969 w 1072"/>
              <a:gd name="T63" fmla="*/ 776 h 982"/>
              <a:gd name="T64" fmla="*/ 1009 w 1072"/>
              <a:gd name="T65" fmla="*/ 828 h 982"/>
              <a:gd name="T66" fmla="*/ 1001 w 1072"/>
              <a:gd name="T67" fmla="*/ 882 h 982"/>
              <a:gd name="T68" fmla="*/ 988 w 1072"/>
              <a:gd name="T69" fmla="*/ 941 h 982"/>
              <a:gd name="T70" fmla="*/ 934 w 1072"/>
              <a:gd name="T71" fmla="*/ 955 h 982"/>
              <a:gd name="T72" fmla="*/ 868 w 1072"/>
              <a:gd name="T73" fmla="*/ 907 h 982"/>
              <a:gd name="T74" fmla="*/ 807 w 1072"/>
              <a:gd name="T75" fmla="*/ 959 h 982"/>
              <a:gd name="T76" fmla="*/ 778 w 1072"/>
              <a:gd name="T77" fmla="*/ 881 h 982"/>
              <a:gd name="T78" fmla="*/ 706 w 1072"/>
              <a:gd name="T79" fmla="*/ 836 h 982"/>
              <a:gd name="T80" fmla="*/ 621 w 1072"/>
              <a:gd name="T81" fmla="*/ 821 h 982"/>
              <a:gd name="T82" fmla="*/ 464 w 1072"/>
              <a:gd name="T83" fmla="*/ 846 h 982"/>
              <a:gd name="T84" fmla="*/ 457 w 1072"/>
              <a:gd name="T85" fmla="*/ 809 h 982"/>
              <a:gd name="T86" fmla="*/ 457 w 1072"/>
              <a:gd name="T87" fmla="*/ 777 h 982"/>
              <a:gd name="T88" fmla="*/ 480 w 1072"/>
              <a:gd name="T89" fmla="*/ 720 h 982"/>
              <a:gd name="T90" fmla="*/ 456 w 1072"/>
              <a:gd name="T91" fmla="*/ 671 h 982"/>
              <a:gd name="T92" fmla="*/ 470 w 1072"/>
              <a:gd name="T93" fmla="*/ 615 h 982"/>
              <a:gd name="T94" fmla="*/ 442 w 1072"/>
              <a:gd name="T95" fmla="*/ 576 h 982"/>
              <a:gd name="T96" fmla="*/ 329 w 1072"/>
              <a:gd name="T97" fmla="*/ 565 h 982"/>
              <a:gd name="T98" fmla="*/ 345 w 1072"/>
              <a:gd name="T99" fmla="*/ 504 h 982"/>
              <a:gd name="T100" fmla="*/ 370 w 1072"/>
              <a:gd name="T101" fmla="*/ 457 h 982"/>
              <a:gd name="T102" fmla="*/ 335 w 1072"/>
              <a:gd name="T103" fmla="*/ 418 h 982"/>
              <a:gd name="T104" fmla="*/ 297 w 1072"/>
              <a:gd name="T105" fmla="*/ 384 h 982"/>
              <a:gd name="T106" fmla="*/ 266 w 1072"/>
              <a:gd name="T107" fmla="*/ 339 h 982"/>
              <a:gd name="T108" fmla="*/ 233 w 1072"/>
              <a:gd name="T109" fmla="*/ 360 h 982"/>
              <a:gd name="T110" fmla="*/ 178 w 1072"/>
              <a:gd name="T111" fmla="*/ 378 h 982"/>
              <a:gd name="T112" fmla="*/ 124 w 1072"/>
              <a:gd name="T113" fmla="*/ 367 h 982"/>
              <a:gd name="T114" fmla="*/ 63 w 1072"/>
              <a:gd name="T115" fmla="*/ 426 h 982"/>
              <a:gd name="T116" fmla="*/ 10 w 1072"/>
              <a:gd name="T117" fmla="*/ 411 h 982"/>
              <a:gd name="T118" fmla="*/ 15 w 1072"/>
              <a:gd name="T119" fmla="*/ 338 h 982"/>
              <a:gd name="T120" fmla="*/ 7 w 1072"/>
              <a:gd name="T121" fmla="*/ 292 h 982"/>
              <a:gd name="T122" fmla="*/ 29 w 1072"/>
              <a:gd name="T123" fmla="*/ 25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2" h="982">
                <a:moveTo>
                  <a:pt x="31" y="253"/>
                </a:moveTo>
                <a:lnTo>
                  <a:pt x="34" y="252"/>
                </a:lnTo>
                <a:lnTo>
                  <a:pt x="37" y="250"/>
                </a:lnTo>
                <a:lnTo>
                  <a:pt x="40" y="250"/>
                </a:lnTo>
                <a:lnTo>
                  <a:pt x="41" y="251"/>
                </a:lnTo>
                <a:lnTo>
                  <a:pt x="43" y="252"/>
                </a:lnTo>
                <a:lnTo>
                  <a:pt x="45" y="254"/>
                </a:lnTo>
                <a:lnTo>
                  <a:pt x="46" y="254"/>
                </a:lnTo>
                <a:lnTo>
                  <a:pt x="47" y="251"/>
                </a:lnTo>
                <a:lnTo>
                  <a:pt x="47" y="249"/>
                </a:lnTo>
                <a:lnTo>
                  <a:pt x="49" y="248"/>
                </a:lnTo>
                <a:lnTo>
                  <a:pt x="51" y="244"/>
                </a:lnTo>
                <a:lnTo>
                  <a:pt x="52" y="243"/>
                </a:lnTo>
                <a:lnTo>
                  <a:pt x="55" y="241"/>
                </a:lnTo>
                <a:lnTo>
                  <a:pt x="54" y="238"/>
                </a:lnTo>
                <a:lnTo>
                  <a:pt x="53" y="238"/>
                </a:lnTo>
                <a:lnTo>
                  <a:pt x="53" y="235"/>
                </a:lnTo>
                <a:lnTo>
                  <a:pt x="56" y="232"/>
                </a:lnTo>
                <a:lnTo>
                  <a:pt x="56" y="228"/>
                </a:lnTo>
                <a:lnTo>
                  <a:pt x="56" y="226"/>
                </a:lnTo>
                <a:lnTo>
                  <a:pt x="57" y="223"/>
                </a:lnTo>
                <a:lnTo>
                  <a:pt x="57" y="221"/>
                </a:lnTo>
                <a:lnTo>
                  <a:pt x="59" y="221"/>
                </a:lnTo>
                <a:lnTo>
                  <a:pt x="62" y="221"/>
                </a:lnTo>
                <a:lnTo>
                  <a:pt x="63" y="219"/>
                </a:lnTo>
                <a:lnTo>
                  <a:pt x="64" y="217"/>
                </a:lnTo>
                <a:lnTo>
                  <a:pt x="67" y="216"/>
                </a:lnTo>
                <a:lnTo>
                  <a:pt x="69" y="213"/>
                </a:lnTo>
                <a:lnTo>
                  <a:pt x="73" y="215"/>
                </a:lnTo>
                <a:lnTo>
                  <a:pt x="74" y="213"/>
                </a:lnTo>
                <a:lnTo>
                  <a:pt x="77" y="209"/>
                </a:lnTo>
                <a:lnTo>
                  <a:pt x="79" y="205"/>
                </a:lnTo>
                <a:lnTo>
                  <a:pt x="82" y="202"/>
                </a:lnTo>
                <a:lnTo>
                  <a:pt x="84" y="199"/>
                </a:lnTo>
                <a:lnTo>
                  <a:pt x="87" y="196"/>
                </a:lnTo>
                <a:lnTo>
                  <a:pt x="89" y="196"/>
                </a:lnTo>
                <a:lnTo>
                  <a:pt x="90" y="194"/>
                </a:lnTo>
                <a:lnTo>
                  <a:pt x="92" y="194"/>
                </a:lnTo>
                <a:lnTo>
                  <a:pt x="92" y="192"/>
                </a:lnTo>
                <a:lnTo>
                  <a:pt x="92" y="190"/>
                </a:lnTo>
                <a:lnTo>
                  <a:pt x="95" y="190"/>
                </a:lnTo>
                <a:lnTo>
                  <a:pt x="96" y="192"/>
                </a:lnTo>
                <a:lnTo>
                  <a:pt x="98" y="192"/>
                </a:lnTo>
                <a:lnTo>
                  <a:pt x="99" y="192"/>
                </a:lnTo>
                <a:lnTo>
                  <a:pt x="102" y="191"/>
                </a:lnTo>
                <a:lnTo>
                  <a:pt x="103" y="192"/>
                </a:lnTo>
                <a:lnTo>
                  <a:pt x="106" y="193"/>
                </a:lnTo>
                <a:lnTo>
                  <a:pt x="108" y="192"/>
                </a:lnTo>
                <a:lnTo>
                  <a:pt x="111" y="190"/>
                </a:lnTo>
                <a:lnTo>
                  <a:pt x="113" y="188"/>
                </a:lnTo>
                <a:lnTo>
                  <a:pt x="116" y="187"/>
                </a:lnTo>
                <a:lnTo>
                  <a:pt x="118" y="187"/>
                </a:lnTo>
                <a:lnTo>
                  <a:pt x="119" y="187"/>
                </a:lnTo>
                <a:lnTo>
                  <a:pt x="122" y="188"/>
                </a:lnTo>
                <a:lnTo>
                  <a:pt x="124" y="188"/>
                </a:lnTo>
                <a:lnTo>
                  <a:pt x="124" y="188"/>
                </a:lnTo>
                <a:lnTo>
                  <a:pt x="127" y="188"/>
                </a:lnTo>
                <a:lnTo>
                  <a:pt x="129" y="191"/>
                </a:lnTo>
                <a:lnTo>
                  <a:pt x="129" y="193"/>
                </a:lnTo>
                <a:lnTo>
                  <a:pt x="130" y="194"/>
                </a:lnTo>
                <a:lnTo>
                  <a:pt x="134" y="197"/>
                </a:lnTo>
                <a:lnTo>
                  <a:pt x="135" y="199"/>
                </a:lnTo>
                <a:lnTo>
                  <a:pt x="138" y="200"/>
                </a:lnTo>
                <a:lnTo>
                  <a:pt x="140" y="200"/>
                </a:lnTo>
                <a:lnTo>
                  <a:pt x="141" y="199"/>
                </a:lnTo>
                <a:lnTo>
                  <a:pt x="143" y="199"/>
                </a:lnTo>
                <a:lnTo>
                  <a:pt x="146" y="200"/>
                </a:lnTo>
                <a:lnTo>
                  <a:pt x="147" y="199"/>
                </a:lnTo>
                <a:lnTo>
                  <a:pt x="149" y="196"/>
                </a:lnTo>
                <a:lnTo>
                  <a:pt x="149" y="194"/>
                </a:lnTo>
                <a:lnTo>
                  <a:pt x="151" y="192"/>
                </a:lnTo>
                <a:lnTo>
                  <a:pt x="153" y="192"/>
                </a:lnTo>
                <a:lnTo>
                  <a:pt x="157" y="192"/>
                </a:lnTo>
                <a:lnTo>
                  <a:pt x="158" y="194"/>
                </a:lnTo>
                <a:lnTo>
                  <a:pt x="162" y="194"/>
                </a:lnTo>
                <a:lnTo>
                  <a:pt x="165" y="195"/>
                </a:lnTo>
                <a:lnTo>
                  <a:pt x="167" y="194"/>
                </a:lnTo>
                <a:lnTo>
                  <a:pt x="169" y="192"/>
                </a:lnTo>
                <a:lnTo>
                  <a:pt x="169" y="190"/>
                </a:lnTo>
                <a:lnTo>
                  <a:pt x="173" y="189"/>
                </a:lnTo>
                <a:lnTo>
                  <a:pt x="175" y="189"/>
                </a:lnTo>
                <a:lnTo>
                  <a:pt x="180" y="189"/>
                </a:lnTo>
                <a:lnTo>
                  <a:pt x="184" y="190"/>
                </a:lnTo>
                <a:lnTo>
                  <a:pt x="186" y="190"/>
                </a:lnTo>
                <a:lnTo>
                  <a:pt x="191" y="191"/>
                </a:lnTo>
                <a:lnTo>
                  <a:pt x="195" y="188"/>
                </a:lnTo>
                <a:lnTo>
                  <a:pt x="197" y="186"/>
                </a:lnTo>
                <a:lnTo>
                  <a:pt x="199" y="184"/>
                </a:lnTo>
                <a:lnTo>
                  <a:pt x="203" y="182"/>
                </a:lnTo>
                <a:lnTo>
                  <a:pt x="208" y="182"/>
                </a:lnTo>
                <a:lnTo>
                  <a:pt x="209" y="182"/>
                </a:lnTo>
                <a:lnTo>
                  <a:pt x="216" y="181"/>
                </a:lnTo>
                <a:lnTo>
                  <a:pt x="219" y="181"/>
                </a:lnTo>
                <a:lnTo>
                  <a:pt x="222" y="178"/>
                </a:lnTo>
                <a:lnTo>
                  <a:pt x="224" y="178"/>
                </a:lnTo>
                <a:lnTo>
                  <a:pt x="225" y="178"/>
                </a:lnTo>
                <a:lnTo>
                  <a:pt x="226" y="176"/>
                </a:lnTo>
                <a:lnTo>
                  <a:pt x="228" y="176"/>
                </a:lnTo>
                <a:lnTo>
                  <a:pt x="229" y="177"/>
                </a:lnTo>
                <a:lnTo>
                  <a:pt x="230" y="177"/>
                </a:lnTo>
                <a:lnTo>
                  <a:pt x="230" y="177"/>
                </a:lnTo>
                <a:lnTo>
                  <a:pt x="233" y="176"/>
                </a:lnTo>
                <a:lnTo>
                  <a:pt x="236" y="173"/>
                </a:lnTo>
                <a:lnTo>
                  <a:pt x="236" y="172"/>
                </a:lnTo>
                <a:lnTo>
                  <a:pt x="236" y="170"/>
                </a:lnTo>
                <a:lnTo>
                  <a:pt x="236" y="169"/>
                </a:lnTo>
                <a:lnTo>
                  <a:pt x="236" y="166"/>
                </a:lnTo>
                <a:lnTo>
                  <a:pt x="235" y="165"/>
                </a:lnTo>
                <a:lnTo>
                  <a:pt x="236" y="163"/>
                </a:lnTo>
                <a:lnTo>
                  <a:pt x="238" y="163"/>
                </a:lnTo>
                <a:lnTo>
                  <a:pt x="239" y="162"/>
                </a:lnTo>
                <a:lnTo>
                  <a:pt x="241" y="163"/>
                </a:lnTo>
                <a:lnTo>
                  <a:pt x="242" y="163"/>
                </a:lnTo>
                <a:lnTo>
                  <a:pt x="245" y="160"/>
                </a:lnTo>
                <a:lnTo>
                  <a:pt x="247" y="159"/>
                </a:lnTo>
                <a:lnTo>
                  <a:pt x="247" y="157"/>
                </a:lnTo>
                <a:lnTo>
                  <a:pt x="246" y="155"/>
                </a:lnTo>
                <a:lnTo>
                  <a:pt x="243" y="155"/>
                </a:lnTo>
                <a:lnTo>
                  <a:pt x="242" y="155"/>
                </a:lnTo>
                <a:lnTo>
                  <a:pt x="242" y="152"/>
                </a:lnTo>
                <a:lnTo>
                  <a:pt x="244" y="152"/>
                </a:lnTo>
                <a:lnTo>
                  <a:pt x="245" y="152"/>
                </a:lnTo>
                <a:lnTo>
                  <a:pt x="246" y="149"/>
                </a:lnTo>
                <a:lnTo>
                  <a:pt x="247" y="147"/>
                </a:lnTo>
                <a:lnTo>
                  <a:pt x="249" y="145"/>
                </a:lnTo>
                <a:lnTo>
                  <a:pt x="252" y="144"/>
                </a:lnTo>
                <a:lnTo>
                  <a:pt x="253" y="143"/>
                </a:lnTo>
                <a:lnTo>
                  <a:pt x="254" y="140"/>
                </a:lnTo>
                <a:lnTo>
                  <a:pt x="252" y="137"/>
                </a:lnTo>
                <a:lnTo>
                  <a:pt x="253" y="135"/>
                </a:lnTo>
                <a:lnTo>
                  <a:pt x="255" y="134"/>
                </a:lnTo>
                <a:lnTo>
                  <a:pt x="257" y="132"/>
                </a:lnTo>
                <a:lnTo>
                  <a:pt x="256" y="130"/>
                </a:lnTo>
                <a:lnTo>
                  <a:pt x="255" y="126"/>
                </a:lnTo>
                <a:lnTo>
                  <a:pt x="253" y="124"/>
                </a:lnTo>
                <a:lnTo>
                  <a:pt x="253" y="122"/>
                </a:lnTo>
                <a:lnTo>
                  <a:pt x="254" y="118"/>
                </a:lnTo>
                <a:lnTo>
                  <a:pt x="257" y="116"/>
                </a:lnTo>
                <a:lnTo>
                  <a:pt x="258" y="113"/>
                </a:lnTo>
                <a:lnTo>
                  <a:pt x="258" y="111"/>
                </a:lnTo>
                <a:lnTo>
                  <a:pt x="258" y="109"/>
                </a:lnTo>
                <a:lnTo>
                  <a:pt x="258" y="107"/>
                </a:lnTo>
                <a:lnTo>
                  <a:pt x="258" y="105"/>
                </a:lnTo>
                <a:lnTo>
                  <a:pt x="259" y="103"/>
                </a:lnTo>
                <a:lnTo>
                  <a:pt x="261" y="100"/>
                </a:lnTo>
                <a:lnTo>
                  <a:pt x="261" y="97"/>
                </a:lnTo>
                <a:lnTo>
                  <a:pt x="264" y="95"/>
                </a:lnTo>
                <a:lnTo>
                  <a:pt x="264" y="95"/>
                </a:lnTo>
                <a:lnTo>
                  <a:pt x="269" y="92"/>
                </a:lnTo>
                <a:lnTo>
                  <a:pt x="273" y="90"/>
                </a:lnTo>
                <a:lnTo>
                  <a:pt x="275" y="88"/>
                </a:lnTo>
                <a:lnTo>
                  <a:pt x="279" y="85"/>
                </a:lnTo>
                <a:lnTo>
                  <a:pt x="282" y="83"/>
                </a:lnTo>
                <a:lnTo>
                  <a:pt x="286" y="79"/>
                </a:lnTo>
                <a:lnTo>
                  <a:pt x="288" y="79"/>
                </a:lnTo>
                <a:lnTo>
                  <a:pt x="291" y="80"/>
                </a:lnTo>
                <a:lnTo>
                  <a:pt x="294" y="76"/>
                </a:lnTo>
                <a:lnTo>
                  <a:pt x="298" y="72"/>
                </a:lnTo>
                <a:lnTo>
                  <a:pt x="299" y="70"/>
                </a:lnTo>
                <a:lnTo>
                  <a:pt x="301" y="68"/>
                </a:lnTo>
                <a:lnTo>
                  <a:pt x="304" y="67"/>
                </a:lnTo>
                <a:lnTo>
                  <a:pt x="306" y="62"/>
                </a:lnTo>
                <a:lnTo>
                  <a:pt x="308" y="57"/>
                </a:lnTo>
                <a:lnTo>
                  <a:pt x="312" y="54"/>
                </a:lnTo>
                <a:lnTo>
                  <a:pt x="313" y="53"/>
                </a:lnTo>
                <a:lnTo>
                  <a:pt x="314" y="51"/>
                </a:lnTo>
                <a:lnTo>
                  <a:pt x="316" y="51"/>
                </a:lnTo>
                <a:lnTo>
                  <a:pt x="317" y="52"/>
                </a:lnTo>
                <a:lnTo>
                  <a:pt x="318" y="50"/>
                </a:lnTo>
                <a:lnTo>
                  <a:pt x="323" y="50"/>
                </a:lnTo>
                <a:lnTo>
                  <a:pt x="326" y="50"/>
                </a:lnTo>
                <a:lnTo>
                  <a:pt x="328" y="51"/>
                </a:lnTo>
                <a:lnTo>
                  <a:pt x="330" y="53"/>
                </a:lnTo>
                <a:lnTo>
                  <a:pt x="332" y="54"/>
                </a:lnTo>
                <a:lnTo>
                  <a:pt x="334" y="55"/>
                </a:lnTo>
                <a:lnTo>
                  <a:pt x="336" y="56"/>
                </a:lnTo>
                <a:lnTo>
                  <a:pt x="338" y="57"/>
                </a:lnTo>
                <a:lnTo>
                  <a:pt x="340" y="58"/>
                </a:lnTo>
                <a:lnTo>
                  <a:pt x="342" y="59"/>
                </a:lnTo>
                <a:lnTo>
                  <a:pt x="342" y="60"/>
                </a:lnTo>
                <a:lnTo>
                  <a:pt x="345" y="61"/>
                </a:lnTo>
                <a:lnTo>
                  <a:pt x="348" y="61"/>
                </a:lnTo>
                <a:lnTo>
                  <a:pt x="350" y="60"/>
                </a:lnTo>
                <a:lnTo>
                  <a:pt x="353" y="59"/>
                </a:lnTo>
                <a:lnTo>
                  <a:pt x="356" y="59"/>
                </a:lnTo>
                <a:lnTo>
                  <a:pt x="359" y="59"/>
                </a:lnTo>
                <a:lnTo>
                  <a:pt x="360" y="59"/>
                </a:lnTo>
                <a:lnTo>
                  <a:pt x="362" y="60"/>
                </a:lnTo>
                <a:lnTo>
                  <a:pt x="363" y="61"/>
                </a:lnTo>
                <a:lnTo>
                  <a:pt x="364" y="62"/>
                </a:lnTo>
                <a:lnTo>
                  <a:pt x="364" y="65"/>
                </a:lnTo>
                <a:lnTo>
                  <a:pt x="365" y="66"/>
                </a:lnTo>
                <a:lnTo>
                  <a:pt x="367" y="68"/>
                </a:lnTo>
                <a:lnTo>
                  <a:pt x="367" y="72"/>
                </a:lnTo>
                <a:lnTo>
                  <a:pt x="366" y="75"/>
                </a:lnTo>
                <a:lnTo>
                  <a:pt x="366" y="77"/>
                </a:lnTo>
                <a:lnTo>
                  <a:pt x="364" y="80"/>
                </a:lnTo>
                <a:lnTo>
                  <a:pt x="361" y="85"/>
                </a:lnTo>
                <a:lnTo>
                  <a:pt x="359" y="87"/>
                </a:lnTo>
                <a:lnTo>
                  <a:pt x="359" y="88"/>
                </a:lnTo>
                <a:lnTo>
                  <a:pt x="358" y="89"/>
                </a:lnTo>
                <a:lnTo>
                  <a:pt x="356" y="90"/>
                </a:lnTo>
                <a:lnTo>
                  <a:pt x="355" y="91"/>
                </a:lnTo>
                <a:lnTo>
                  <a:pt x="353" y="93"/>
                </a:lnTo>
                <a:lnTo>
                  <a:pt x="353" y="94"/>
                </a:lnTo>
                <a:lnTo>
                  <a:pt x="351" y="94"/>
                </a:lnTo>
                <a:lnTo>
                  <a:pt x="350" y="96"/>
                </a:lnTo>
                <a:lnTo>
                  <a:pt x="349" y="97"/>
                </a:lnTo>
                <a:lnTo>
                  <a:pt x="348" y="99"/>
                </a:lnTo>
                <a:lnTo>
                  <a:pt x="347" y="100"/>
                </a:lnTo>
                <a:lnTo>
                  <a:pt x="345" y="102"/>
                </a:lnTo>
                <a:lnTo>
                  <a:pt x="345" y="105"/>
                </a:lnTo>
                <a:lnTo>
                  <a:pt x="346" y="105"/>
                </a:lnTo>
                <a:lnTo>
                  <a:pt x="347" y="105"/>
                </a:lnTo>
                <a:lnTo>
                  <a:pt x="350" y="105"/>
                </a:lnTo>
                <a:lnTo>
                  <a:pt x="353" y="104"/>
                </a:lnTo>
                <a:lnTo>
                  <a:pt x="359" y="104"/>
                </a:lnTo>
                <a:lnTo>
                  <a:pt x="361" y="105"/>
                </a:lnTo>
                <a:lnTo>
                  <a:pt x="364" y="106"/>
                </a:lnTo>
                <a:lnTo>
                  <a:pt x="366" y="108"/>
                </a:lnTo>
                <a:lnTo>
                  <a:pt x="369" y="110"/>
                </a:lnTo>
                <a:lnTo>
                  <a:pt x="371" y="111"/>
                </a:lnTo>
                <a:lnTo>
                  <a:pt x="374" y="111"/>
                </a:lnTo>
                <a:lnTo>
                  <a:pt x="375" y="111"/>
                </a:lnTo>
                <a:lnTo>
                  <a:pt x="376" y="111"/>
                </a:lnTo>
                <a:lnTo>
                  <a:pt x="380" y="112"/>
                </a:lnTo>
                <a:lnTo>
                  <a:pt x="383" y="114"/>
                </a:lnTo>
                <a:lnTo>
                  <a:pt x="386" y="116"/>
                </a:lnTo>
                <a:lnTo>
                  <a:pt x="387" y="118"/>
                </a:lnTo>
                <a:lnTo>
                  <a:pt x="391" y="120"/>
                </a:lnTo>
                <a:lnTo>
                  <a:pt x="393" y="122"/>
                </a:lnTo>
                <a:lnTo>
                  <a:pt x="395" y="123"/>
                </a:lnTo>
                <a:lnTo>
                  <a:pt x="395" y="125"/>
                </a:lnTo>
                <a:lnTo>
                  <a:pt x="398" y="129"/>
                </a:lnTo>
                <a:lnTo>
                  <a:pt x="401" y="130"/>
                </a:lnTo>
                <a:lnTo>
                  <a:pt x="402" y="132"/>
                </a:lnTo>
                <a:lnTo>
                  <a:pt x="403" y="133"/>
                </a:lnTo>
                <a:lnTo>
                  <a:pt x="404" y="134"/>
                </a:lnTo>
                <a:lnTo>
                  <a:pt x="408" y="137"/>
                </a:lnTo>
                <a:lnTo>
                  <a:pt x="409" y="139"/>
                </a:lnTo>
                <a:lnTo>
                  <a:pt x="411" y="141"/>
                </a:lnTo>
                <a:lnTo>
                  <a:pt x="412" y="143"/>
                </a:lnTo>
                <a:lnTo>
                  <a:pt x="414" y="144"/>
                </a:lnTo>
                <a:lnTo>
                  <a:pt x="414" y="144"/>
                </a:lnTo>
                <a:lnTo>
                  <a:pt x="417" y="145"/>
                </a:lnTo>
                <a:lnTo>
                  <a:pt x="420" y="146"/>
                </a:lnTo>
                <a:lnTo>
                  <a:pt x="422" y="145"/>
                </a:lnTo>
                <a:lnTo>
                  <a:pt x="424" y="145"/>
                </a:lnTo>
                <a:lnTo>
                  <a:pt x="426" y="144"/>
                </a:lnTo>
                <a:lnTo>
                  <a:pt x="431" y="142"/>
                </a:lnTo>
                <a:lnTo>
                  <a:pt x="431" y="139"/>
                </a:lnTo>
                <a:lnTo>
                  <a:pt x="433" y="138"/>
                </a:lnTo>
                <a:lnTo>
                  <a:pt x="436" y="138"/>
                </a:lnTo>
                <a:lnTo>
                  <a:pt x="438" y="137"/>
                </a:lnTo>
                <a:lnTo>
                  <a:pt x="440" y="135"/>
                </a:lnTo>
                <a:lnTo>
                  <a:pt x="442" y="133"/>
                </a:lnTo>
                <a:lnTo>
                  <a:pt x="444" y="133"/>
                </a:lnTo>
                <a:lnTo>
                  <a:pt x="447" y="131"/>
                </a:lnTo>
                <a:lnTo>
                  <a:pt x="448" y="129"/>
                </a:lnTo>
                <a:lnTo>
                  <a:pt x="450" y="127"/>
                </a:lnTo>
                <a:lnTo>
                  <a:pt x="450" y="125"/>
                </a:lnTo>
                <a:lnTo>
                  <a:pt x="450" y="123"/>
                </a:lnTo>
                <a:lnTo>
                  <a:pt x="449" y="122"/>
                </a:lnTo>
                <a:lnTo>
                  <a:pt x="448" y="121"/>
                </a:lnTo>
                <a:lnTo>
                  <a:pt x="448" y="118"/>
                </a:lnTo>
                <a:lnTo>
                  <a:pt x="447" y="117"/>
                </a:lnTo>
                <a:lnTo>
                  <a:pt x="446" y="116"/>
                </a:lnTo>
                <a:lnTo>
                  <a:pt x="445" y="114"/>
                </a:lnTo>
                <a:lnTo>
                  <a:pt x="443" y="112"/>
                </a:lnTo>
                <a:lnTo>
                  <a:pt x="442" y="111"/>
                </a:lnTo>
                <a:lnTo>
                  <a:pt x="441" y="110"/>
                </a:lnTo>
                <a:lnTo>
                  <a:pt x="440" y="106"/>
                </a:lnTo>
                <a:lnTo>
                  <a:pt x="438" y="105"/>
                </a:lnTo>
                <a:lnTo>
                  <a:pt x="437" y="103"/>
                </a:lnTo>
                <a:lnTo>
                  <a:pt x="436" y="100"/>
                </a:lnTo>
                <a:lnTo>
                  <a:pt x="436" y="98"/>
                </a:lnTo>
                <a:lnTo>
                  <a:pt x="435" y="97"/>
                </a:lnTo>
                <a:lnTo>
                  <a:pt x="435" y="94"/>
                </a:lnTo>
                <a:lnTo>
                  <a:pt x="436" y="94"/>
                </a:lnTo>
                <a:lnTo>
                  <a:pt x="437" y="92"/>
                </a:lnTo>
                <a:lnTo>
                  <a:pt x="438" y="91"/>
                </a:lnTo>
                <a:lnTo>
                  <a:pt x="438" y="88"/>
                </a:lnTo>
                <a:lnTo>
                  <a:pt x="440" y="88"/>
                </a:lnTo>
                <a:lnTo>
                  <a:pt x="442" y="88"/>
                </a:lnTo>
                <a:lnTo>
                  <a:pt x="444" y="86"/>
                </a:lnTo>
                <a:lnTo>
                  <a:pt x="447" y="84"/>
                </a:lnTo>
                <a:lnTo>
                  <a:pt x="448" y="83"/>
                </a:lnTo>
                <a:lnTo>
                  <a:pt x="453" y="83"/>
                </a:lnTo>
                <a:lnTo>
                  <a:pt x="456" y="83"/>
                </a:lnTo>
                <a:lnTo>
                  <a:pt x="459" y="83"/>
                </a:lnTo>
                <a:lnTo>
                  <a:pt x="461" y="83"/>
                </a:lnTo>
                <a:lnTo>
                  <a:pt x="464" y="83"/>
                </a:lnTo>
                <a:lnTo>
                  <a:pt x="465" y="83"/>
                </a:lnTo>
                <a:lnTo>
                  <a:pt x="467" y="83"/>
                </a:lnTo>
                <a:lnTo>
                  <a:pt x="470" y="84"/>
                </a:lnTo>
                <a:lnTo>
                  <a:pt x="473" y="86"/>
                </a:lnTo>
                <a:lnTo>
                  <a:pt x="475" y="86"/>
                </a:lnTo>
                <a:lnTo>
                  <a:pt x="477" y="87"/>
                </a:lnTo>
                <a:lnTo>
                  <a:pt x="481" y="88"/>
                </a:lnTo>
                <a:lnTo>
                  <a:pt x="482" y="89"/>
                </a:lnTo>
                <a:lnTo>
                  <a:pt x="485" y="92"/>
                </a:lnTo>
                <a:lnTo>
                  <a:pt x="486" y="91"/>
                </a:lnTo>
                <a:lnTo>
                  <a:pt x="487" y="92"/>
                </a:lnTo>
                <a:lnTo>
                  <a:pt x="490" y="92"/>
                </a:lnTo>
                <a:lnTo>
                  <a:pt x="493" y="93"/>
                </a:lnTo>
                <a:lnTo>
                  <a:pt x="496" y="94"/>
                </a:lnTo>
                <a:lnTo>
                  <a:pt x="498" y="93"/>
                </a:lnTo>
                <a:lnTo>
                  <a:pt x="499" y="88"/>
                </a:lnTo>
                <a:lnTo>
                  <a:pt x="500" y="86"/>
                </a:lnTo>
                <a:lnTo>
                  <a:pt x="500" y="83"/>
                </a:lnTo>
                <a:lnTo>
                  <a:pt x="500" y="81"/>
                </a:lnTo>
                <a:lnTo>
                  <a:pt x="500" y="78"/>
                </a:lnTo>
                <a:lnTo>
                  <a:pt x="501" y="75"/>
                </a:lnTo>
                <a:lnTo>
                  <a:pt x="501" y="74"/>
                </a:lnTo>
                <a:lnTo>
                  <a:pt x="503" y="70"/>
                </a:lnTo>
                <a:lnTo>
                  <a:pt x="504" y="68"/>
                </a:lnTo>
                <a:lnTo>
                  <a:pt x="505" y="66"/>
                </a:lnTo>
                <a:lnTo>
                  <a:pt x="507" y="63"/>
                </a:lnTo>
                <a:lnTo>
                  <a:pt x="508" y="61"/>
                </a:lnTo>
                <a:lnTo>
                  <a:pt x="509" y="57"/>
                </a:lnTo>
                <a:lnTo>
                  <a:pt x="510" y="55"/>
                </a:lnTo>
                <a:lnTo>
                  <a:pt x="511" y="54"/>
                </a:lnTo>
                <a:lnTo>
                  <a:pt x="511" y="52"/>
                </a:lnTo>
                <a:lnTo>
                  <a:pt x="513" y="50"/>
                </a:lnTo>
                <a:lnTo>
                  <a:pt x="514" y="50"/>
                </a:lnTo>
                <a:lnTo>
                  <a:pt x="515" y="50"/>
                </a:lnTo>
                <a:lnTo>
                  <a:pt x="515" y="49"/>
                </a:lnTo>
                <a:lnTo>
                  <a:pt x="519" y="46"/>
                </a:lnTo>
                <a:lnTo>
                  <a:pt x="521" y="45"/>
                </a:lnTo>
                <a:lnTo>
                  <a:pt x="524" y="43"/>
                </a:lnTo>
                <a:lnTo>
                  <a:pt x="526" y="42"/>
                </a:lnTo>
                <a:lnTo>
                  <a:pt x="530" y="41"/>
                </a:lnTo>
                <a:lnTo>
                  <a:pt x="532" y="40"/>
                </a:lnTo>
                <a:lnTo>
                  <a:pt x="535" y="40"/>
                </a:lnTo>
                <a:lnTo>
                  <a:pt x="536" y="40"/>
                </a:lnTo>
                <a:lnTo>
                  <a:pt x="537" y="40"/>
                </a:lnTo>
                <a:lnTo>
                  <a:pt x="539" y="40"/>
                </a:lnTo>
                <a:lnTo>
                  <a:pt x="542" y="39"/>
                </a:lnTo>
                <a:lnTo>
                  <a:pt x="544" y="40"/>
                </a:lnTo>
                <a:lnTo>
                  <a:pt x="547" y="42"/>
                </a:lnTo>
                <a:lnTo>
                  <a:pt x="549" y="44"/>
                </a:lnTo>
                <a:lnTo>
                  <a:pt x="550" y="45"/>
                </a:lnTo>
                <a:lnTo>
                  <a:pt x="549" y="47"/>
                </a:lnTo>
                <a:lnTo>
                  <a:pt x="551" y="50"/>
                </a:lnTo>
                <a:lnTo>
                  <a:pt x="553" y="52"/>
                </a:lnTo>
                <a:lnTo>
                  <a:pt x="554" y="55"/>
                </a:lnTo>
                <a:lnTo>
                  <a:pt x="554" y="57"/>
                </a:lnTo>
                <a:lnTo>
                  <a:pt x="555" y="60"/>
                </a:lnTo>
                <a:lnTo>
                  <a:pt x="556" y="61"/>
                </a:lnTo>
                <a:lnTo>
                  <a:pt x="558" y="61"/>
                </a:lnTo>
                <a:lnTo>
                  <a:pt x="560" y="61"/>
                </a:lnTo>
                <a:lnTo>
                  <a:pt x="563" y="60"/>
                </a:lnTo>
                <a:lnTo>
                  <a:pt x="565" y="59"/>
                </a:lnTo>
                <a:lnTo>
                  <a:pt x="569" y="60"/>
                </a:lnTo>
                <a:lnTo>
                  <a:pt x="573" y="61"/>
                </a:lnTo>
                <a:lnTo>
                  <a:pt x="576" y="64"/>
                </a:lnTo>
                <a:lnTo>
                  <a:pt x="577" y="66"/>
                </a:lnTo>
                <a:lnTo>
                  <a:pt x="580" y="69"/>
                </a:lnTo>
                <a:lnTo>
                  <a:pt x="583" y="72"/>
                </a:lnTo>
                <a:lnTo>
                  <a:pt x="585" y="72"/>
                </a:lnTo>
                <a:lnTo>
                  <a:pt x="587" y="72"/>
                </a:lnTo>
                <a:lnTo>
                  <a:pt x="589" y="73"/>
                </a:lnTo>
                <a:lnTo>
                  <a:pt x="593" y="75"/>
                </a:lnTo>
                <a:lnTo>
                  <a:pt x="594" y="77"/>
                </a:lnTo>
                <a:lnTo>
                  <a:pt x="596" y="79"/>
                </a:lnTo>
                <a:lnTo>
                  <a:pt x="599" y="83"/>
                </a:lnTo>
                <a:lnTo>
                  <a:pt x="600" y="86"/>
                </a:lnTo>
                <a:lnTo>
                  <a:pt x="602" y="88"/>
                </a:lnTo>
                <a:lnTo>
                  <a:pt x="603" y="89"/>
                </a:lnTo>
                <a:lnTo>
                  <a:pt x="604" y="89"/>
                </a:lnTo>
                <a:lnTo>
                  <a:pt x="606" y="90"/>
                </a:lnTo>
                <a:lnTo>
                  <a:pt x="611" y="89"/>
                </a:lnTo>
                <a:lnTo>
                  <a:pt x="615" y="88"/>
                </a:lnTo>
                <a:lnTo>
                  <a:pt x="617" y="87"/>
                </a:lnTo>
                <a:lnTo>
                  <a:pt x="621" y="84"/>
                </a:lnTo>
                <a:lnTo>
                  <a:pt x="624" y="83"/>
                </a:lnTo>
                <a:lnTo>
                  <a:pt x="627" y="81"/>
                </a:lnTo>
                <a:lnTo>
                  <a:pt x="630" y="79"/>
                </a:lnTo>
                <a:lnTo>
                  <a:pt x="633" y="78"/>
                </a:lnTo>
                <a:lnTo>
                  <a:pt x="636" y="77"/>
                </a:lnTo>
                <a:lnTo>
                  <a:pt x="638" y="77"/>
                </a:lnTo>
                <a:lnTo>
                  <a:pt x="640" y="77"/>
                </a:lnTo>
                <a:lnTo>
                  <a:pt x="644" y="77"/>
                </a:lnTo>
                <a:lnTo>
                  <a:pt x="645" y="77"/>
                </a:lnTo>
                <a:lnTo>
                  <a:pt x="647" y="77"/>
                </a:lnTo>
                <a:lnTo>
                  <a:pt x="650" y="76"/>
                </a:lnTo>
                <a:lnTo>
                  <a:pt x="652" y="73"/>
                </a:lnTo>
                <a:lnTo>
                  <a:pt x="653" y="72"/>
                </a:lnTo>
                <a:lnTo>
                  <a:pt x="653" y="69"/>
                </a:lnTo>
                <a:lnTo>
                  <a:pt x="652" y="66"/>
                </a:lnTo>
                <a:lnTo>
                  <a:pt x="652" y="65"/>
                </a:lnTo>
                <a:lnTo>
                  <a:pt x="652" y="62"/>
                </a:lnTo>
                <a:lnTo>
                  <a:pt x="654" y="61"/>
                </a:lnTo>
                <a:lnTo>
                  <a:pt x="656" y="59"/>
                </a:lnTo>
                <a:lnTo>
                  <a:pt x="659" y="57"/>
                </a:lnTo>
                <a:lnTo>
                  <a:pt x="661" y="55"/>
                </a:lnTo>
                <a:lnTo>
                  <a:pt x="662" y="55"/>
                </a:lnTo>
                <a:lnTo>
                  <a:pt x="663" y="54"/>
                </a:lnTo>
                <a:lnTo>
                  <a:pt x="665" y="52"/>
                </a:lnTo>
                <a:lnTo>
                  <a:pt x="669" y="53"/>
                </a:lnTo>
                <a:lnTo>
                  <a:pt x="673" y="53"/>
                </a:lnTo>
                <a:lnTo>
                  <a:pt x="678" y="53"/>
                </a:lnTo>
                <a:lnTo>
                  <a:pt x="681" y="52"/>
                </a:lnTo>
                <a:lnTo>
                  <a:pt x="683" y="52"/>
                </a:lnTo>
                <a:lnTo>
                  <a:pt x="686" y="53"/>
                </a:lnTo>
                <a:lnTo>
                  <a:pt x="689" y="53"/>
                </a:lnTo>
                <a:lnTo>
                  <a:pt x="691" y="53"/>
                </a:lnTo>
                <a:lnTo>
                  <a:pt x="692" y="53"/>
                </a:lnTo>
                <a:lnTo>
                  <a:pt x="695" y="52"/>
                </a:lnTo>
                <a:lnTo>
                  <a:pt x="696" y="52"/>
                </a:lnTo>
                <a:lnTo>
                  <a:pt x="697" y="51"/>
                </a:lnTo>
                <a:lnTo>
                  <a:pt x="699" y="50"/>
                </a:lnTo>
                <a:lnTo>
                  <a:pt x="701" y="47"/>
                </a:lnTo>
                <a:lnTo>
                  <a:pt x="704" y="44"/>
                </a:lnTo>
                <a:lnTo>
                  <a:pt x="705" y="43"/>
                </a:lnTo>
                <a:lnTo>
                  <a:pt x="707" y="42"/>
                </a:lnTo>
                <a:lnTo>
                  <a:pt x="709" y="40"/>
                </a:lnTo>
                <a:lnTo>
                  <a:pt x="711" y="39"/>
                </a:lnTo>
                <a:lnTo>
                  <a:pt x="711" y="39"/>
                </a:lnTo>
                <a:lnTo>
                  <a:pt x="713" y="37"/>
                </a:lnTo>
                <a:lnTo>
                  <a:pt x="714" y="36"/>
                </a:lnTo>
                <a:lnTo>
                  <a:pt x="717" y="33"/>
                </a:lnTo>
                <a:lnTo>
                  <a:pt x="722" y="31"/>
                </a:lnTo>
                <a:lnTo>
                  <a:pt x="724" y="27"/>
                </a:lnTo>
                <a:lnTo>
                  <a:pt x="727" y="25"/>
                </a:lnTo>
                <a:lnTo>
                  <a:pt x="730" y="23"/>
                </a:lnTo>
                <a:lnTo>
                  <a:pt x="733" y="22"/>
                </a:lnTo>
                <a:lnTo>
                  <a:pt x="736" y="22"/>
                </a:lnTo>
                <a:lnTo>
                  <a:pt x="739" y="20"/>
                </a:lnTo>
                <a:lnTo>
                  <a:pt x="743" y="17"/>
                </a:lnTo>
                <a:lnTo>
                  <a:pt x="745" y="16"/>
                </a:lnTo>
                <a:lnTo>
                  <a:pt x="748" y="16"/>
                </a:lnTo>
                <a:lnTo>
                  <a:pt x="753" y="14"/>
                </a:lnTo>
                <a:lnTo>
                  <a:pt x="759" y="11"/>
                </a:lnTo>
                <a:lnTo>
                  <a:pt x="762" y="11"/>
                </a:lnTo>
                <a:lnTo>
                  <a:pt x="764" y="11"/>
                </a:lnTo>
                <a:lnTo>
                  <a:pt x="766" y="11"/>
                </a:lnTo>
                <a:lnTo>
                  <a:pt x="767" y="12"/>
                </a:lnTo>
                <a:lnTo>
                  <a:pt x="770" y="12"/>
                </a:lnTo>
                <a:lnTo>
                  <a:pt x="774" y="11"/>
                </a:lnTo>
                <a:lnTo>
                  <a:pt x="778" y="10"/>
                </a:lnTo>
                <a:lnTo>
                  <a:pt x="783" y="7"/>
                </a:lnTo>
                <a:lnTo>
                  <a:pt x="784" y="7"/>
                </a:lnTo>
                <a:lnTo>
                  <a:pt x="787" y="5"/>
                </a:lnTo>
                <a:lnTo>
                  <a:pt x="790" y="2"/>
                </a:lnTo>
                <a:lnTo>
                  <a:pt x="794" y="1"/>
                </a:lnTo>
                <a:lnTo>
                  <a:pt x="797" y="0"/>
                </a:lnTo>
                <a:lnTo>
                  <a:pt x="800" y="0"/>
                </a:lnTo>
                <a:lnTo>
                  <a:pt x="803" y="1"/>
                </a:lnTo>
                <a:lnTo>
                  <a:pt x="805" y="2"/>
                </a:lnTo>
                <a:lnTo>
                  <a:pt x="807" y="4"/>
                </a:lnTo>
                <a:lnTo>
                  <a:pt x="811" y="5"/>
                </a:lnTo>
                <a:lnTo>
                  <a:pt x="812" y="7"/>
                </a:lnTo>
                <a:lnTo>
                  <a:pt x="814" y="9"/>
                </a:lnTo>
                <a:lnTo>
                  <a:pt x="814" y="13"/>
                </a:lnTo>
                <a:lnTo>
                  <a:pt x="814" y="17"/>
                </a:lnTo>
                <a:lnTo>
                  <a:pt x="815" y="20"/>
                </a:lnTo>
                <a:lnTo>
                  <a:pt x="814" y="23"/>
                </a:lnTo>
                <a:lnTo>
                  <a:pt x="812" y="26"/>
                </a:lnTo>
                <a:lnTo>
                  <a:pt x="811" y="28"/>
                </a:lnTo>
                <a:lnTo>
                  <a:pt x="809" y="31"/>
                </a:lnTo>
                <a:lnTo>
                  <a:pt x="807" y="33"/>
                </a:lnTo>
                <a:lnTo>
                  <a:pt x="805" y="36"/>
                </a:lnTo>
                <a:lnTo>
                  <a:pt x="804" y="39"/>
                </a:lnTo>
                <a:lnTo>
                  <a:pt x="802" y="41"/>
                </a:lnTo>
                <a:lnTo>
                  <a:pt x="801" y="44"/>
                </a:lnTo>
                <a:lnTo>
                  <a:pt x="800" y="47"/>
                </a:lnTo>
                <a:lnTo>
                  <a:pt x="800" y="50"/>
                </a:lnTo>
                <a:lnTo>
                  <a:pt x="802" y="53"/>
                </a:lnTo>
                <a:lnTo>
                  <a:pt x="805" y="55"/>
                </a:lnTo>
                <a:lnTo>
                  <a:pt x="807" y="57"/>
                </a:lnTo>
                <a:lnTo>
                  <a:pt x="810" y="59"/>
                </a:lnTo>
                <a:lnTo>
                  <a:pt x="811" y="60"/>
                </a:lnTo>
                <a:lnTo>
                  <a:pt x="813" y="61"/>
                </a:lnTo>
                <a:lnTo>
                  <a:pt x="815" y="61"/>
                </a:lnTo>
                <a:lnTo>
                  <a:pt x="817" y="64"/>
                </a:lnTo>
                <a:lnTo>
                  <a:pt x="822" y="66"/>
                </a:lnTo>
                <a:lnTo>
                  <a:pt x="825" y="70"/>
                </a:lnTo>
                <a:lnTo>
                  <a:pt x="828" y="73"/>
                </a:lnTo>
                <a:lnTo>
                  <a:pt x="830" y="76"/>
                </a:lnTo>
                <a:lnTo>
                  <a:pt x="834" y="78"/>
                </a:lnTo>
                <a:lnTo>
                  <a:pt x="835" y="79"/>
                </a:lnTo>
                <a:lnTo>
                  <a:pt x="839" y="78"/>
                </a:lnTo>
                <a:lnTo>
                  <a:pt x="844" y="77"/>
                </a:lnTo>
                <a:lnTo>
                  <a:pt x="850" y="77"/>
                </a:lnTo>
                <a:lnTo>
                  <a:pt x="854" y="77"/>
                </a:lnTo>
                <a:lnTo>
                  <a:pt x="856" y="79"/>
                </a:lnTo>
                <a:lnTo>
                  <a:pt x="857" y="81"/>
                </a:lnTo>
                <a:lnTo>
                  <a:pt x="857" y="83"/>
                </a:lnTo>
                <a:lnTo>
                  <a:pt x="856" y="85"/>
                </a:lnTo>
                <a:lnTo>
                  <a:pt x="856" y="88"/>
                </a:lnTo>
                <a:lnTo>
                  <a:pt x="856" y="91"/>
                </a:lnTo>
                <a:lnTo>
                  <a:pt x="857" y="94"/>
                </a:lnTo>
                <a:lnTo>
                  <a:pt x="860" y="96"/>
                </a:lnTo>
                <a:lnTo>
                  <a:pt x="861" y="98"/>
                </a:lnTo>
                <a:lnTo>
                  <a:pt x="864" y="100"/>
                </a:lnTo>
                <a:lnTo>
                  <a:pt x="866" y="103"/>
                </a:lnTo>
                <a:lnTo>
                  <a:pt x="867" y="106"/>
                </a:lnTo>
                <a:lnTo>
                  <a:pt x="869" y="109"/>
                </a:lnTo>
                <a:lnTo>
                  <a:pt x="875" y="116"/>
                </a:lnTo>
                <a:lnTo>
                  <a:pt x="878" y="117"/>
                </a:lnTo>
                <a:lnTo>
                  <a:pt x="881" y="117"/>
                </a:lnTo>
                <a:lnTo>
                  <a:pt x="884" y="116"/>
                </a:lnTo>
                <a:lnTo>
                  <a:pt x="889" y="113"/>
                </a:lnTo>
                <a:lnTo>
                  <a:pt x="893" y="114"/>
                </a:lnTo>
                <a:lnTo>
                  <a:pt x="895" y="114"/>
                </a:lnTo>
                <a:lnTo>
                  <a:pt x="899" y="112"/>
                </a:lnTo>
                <a:lnTo>
                  <a:pt x="901" y="111"/>
                </a:lnTo>
                <a:lnTo>
                  <a:pt x="906" y="111"/>
                </a:lnTo>
                <a:lnTo>
                  <a:pt x="912" y="110"/>
                </a:lnTo>
                <a:lnTo>
                  <a:pt x="915" y="111"/>
                </a:lnTo>
                <a:lnTo>
                  <a:pt x="919" y="114"/>
                </a:lnTo>
                <a:lnTo>
                  <a:pt x="922" y="116"/>
                </a:lnTo>
                <a:lnTo>
                  <a:pt x="925" y="120"/>
                </a:lnTo>
                <a:lnTo>
                  <a:pt x="929" y="124"/>
                </a:lnTo>
                <a:lnTo>
                  <a:pt x="933" y="126"/>
                </a:lnTo>
                <a:lnTo>
                  <a:pt x="935" y="132"/>
                </a:lnTo>
                <a:lnTo>
                  <a:pt x="938" y="136"/>
                </a:lnTo>
                <a:lnTo>
                  <a:pt x="941" y="138"/>
                </a:lnTo>
                <a:lnTo>
                  <a:pt x="945" y="139"/>
                </a:lnTo>
                <a:lnTo>
                  <a:pt x="947" y="140"/>
                </a:lnTo>
                <a:lnTo>
                  <a:pt x="949" y="140"/>
                </a:lnTo>
                <a:lnTo>
                  <a:pt x="950" y="140"/>
                </a:lnTo>
                <a:lnTo>
                  <a:pt x="951" y="141"/>
                </a:lnTo>
                <a:lnTo>
                  <a:pt x="953" y="143"/>
                </a:lnTo>
                <a:lnTo>
                  <a:pt x="955" y="146"/>
                </a:lnTo>
                <a:lnTo>
                  <a:pt x="955" y="150"/>
                </a:lnTo>
                <a:lnTo>
                  <a:pt x="956" y="155"/>
                </a:lnTo>
                <a:lnTo>
                  <a:pt x="959" y="160"/>
                </a:lnTo>
                <a:lnTo>
                  <a:pt x="962" y="164"/>
                </a:lnTo>
                <a:lnTo>
                  <a:pt x="968" y="166"/>
                </a:lnTo>
                <a:lnTo>
                  <a:pt x="971" y="167"/>
                </a:lnTo>
                <a:lnTo>
                  <a:pt x="976" y="170"/>
                </a:lnTo>
                <a:lnTo>
                  <a:pt x="981" y="173"/>
                </a:lnTo>
                <a:lnTo>
                  <a:pt x="983" y="176"/>
                </a:lnTo>
                <a:lnTo>
                  <a:pt x="983" y="178"/>
                </a:lnTo>
                <a:lnTo>
                  <a:pt x="983" y="186"/>
                </a:lnTo>
                <a:lnTo>
                  <a:pt x="984" y="191"/>
                </a:lnTo>
                <a:lnTo>
                  <a:pt x="984" y="194"/>
                </a:lnTo>
                <a:lnTo>
                  <a:pt x="984" y="199"/>
                </a:lnTo>
                <a:lnTo>
                  <a:pt x="984" y="203"/>
                </a:lnTo>
                <a:lnTo>
                  <a:pt x="983" y="205"/>
                </a:lnTo>
                <a:lnTo>
                  <a:pt x="982" y="205"/>
                </a:lnTo>
                <a:lnTo>
                  <a:pt x="982" y="208"/>
                </a:lnTo>
                <a:lnTo>
                  <a:pt x="981" y="210"/>
                </a:lnTo>
                <a:lnTo>
                  <a:pt x="979" y="213"/>
                </a:lnTo>
                <a:lnTo>
                  <a:pt x="979" y="216"/>
                </a:lnTo>
                <a:lnTo>
                  <a:pt x="978" y="220"/>
                </a:lnTo>
                <a:lnTo>
                  <a:pt x="977" y="222"/>
                </a:lnTo>
                <a:lnTo>
                  <a:pt x="975" y="225"/>
                </a:lnTo>
                <a:lnTo>
                  <a:pt x="973" y="228"/>
                </a:lnTo>
                <a:lnTo>
                  <a:pt x="973" y="231"/>
                </a:lnTo>
                <a:lnTo>
                  <a:pt x="973" y="232"/>
                </a:lnTo>
                <a:lnTo>
                  <a:pt x="972" y="236"/>
                </a:lnTo>
                <a:lnTo>
                  <a:pt x="972" y="242"/>
                </a:lnTo>
                <a:lnTo>
                  <a:pt x="971" y="248"/>
                </a:lnTo>
                <a:lnTo>
                  <a:pt x="971" y="250"/>
                </a:lnTo>
                <a:lnTo>
                  <a:pt x="973" y="254"/>
                </a:lnTo>
                <a:lnTo>
                  <a:pt x="973" y="257"/>
                </a:lnTo>
                <a:lnTo>
                  <a:pt x="973" y="262"/>
                </a:lnTo>
                <a:lnTo>
                  <a:pt x="974" y="266"/>
                </a:lnTo>
                <a:lnTo>
                  <a:pt x="974" y="269"/>
                </a:lnTo>
                <a:lnTo>
                  <a:pt x="974" y="274"/>
                </a:lnTo>
                <a:lnTo>
                  <a:pt x="974" y="277"/>
                </a:lnTo>
                <a:lnTo>
                  <a:pt x="974" y="282"/>
                </a:lnTo>
                <a:lnTo>
                  <a:pt x="975" y="287"/>
                </a:lnTo>
                <a:lnTo>
                  <a:pt x="975" y="289"/>
                </a:lnTo>
                <a:lnTo>
                  <a:pt x="975" y="293"/>
                </a:lnTo>
                <a:lnTo>
                  <a:pt x="976" y="296"/>
                </a:lnTo>
                <a:lnTo>
                  <a:pt x="977" y="302"/>
                </a:lnTo>
                <a:lnTo>
                  <a:pt x="979" y="306"/>
                </a:lnTo>
                <a:lnTo>
                  <a:pt x="979" y="310"/>
                </a:lnTo>
                <a:lnTo>
                  <a:pt x="979" y="311"/>
                </a:lnTo>
                <a:lnTo>
                  <a:pt x="978" y="312"/>
                </a:lnTo>
                <a:lnTo>
                  <a:pt x="975" y="312"/>
                </a:lnTo>
                <a:lnTo>
                  <a:pt x="971" y="313"/>
                </a:lnTo>
                <a:lnTo>
                  <a:pt x="969" y="314"/>
                </a:lnTo>
                <a:lnTo>
                  <a:pt x="967" y="315"/>
                </a:lnTo>
                <a:lnTo>
                  <a:pt x="964" y="314"/>
                </a:lnTo>
                <a:lnTo>
                  <a:pt x="962" y="313"/>
                </a:lnTo>
                <a:lnTo>
                  <a:pt x="961" y="313"/>
                </a:lnTo>
                <a:lnTo>
                  <a:pt x="958" y="312"/>
                </a:lnTo>
                <a:lnTo>
                  <a:pt x="956" y="313"/>
                </a:lnTo>
                <a:lnTo>
                  <a:pt x="952" y="316"/>
                </a:lnTo>
                <a:lnTo>
                  <a:pt x="952" y="316"/>
                </a:lnTo>
                <a:lnTo>
                  <a:pt x="951" y="318"/>
                </a:lnTo>
                <a:lnTo>
                  <a:pt x="949" y="319"/>
                </a:lnTo>
                <a:lnTo>
                  <a:pt x="948" y="319"/>
                </a:lnTo>
                <a:lnTo>
                  <a:pt x="949" y="328"/>
                </a:lnTo>
                <a:lnTo>
                  <a:pt x="951" y="333"/>
                </a:lnTo>
                <a:lnTo>
                  <a:pt x="951" y="335"/>
                </a:lnTo>
                <a:lnTo>
                  <a:pt x="953" y="338"/>
                </a:lnTo>
                <a:lnTo>
                  <a:pt x="955" y="341"/>
                </a:lnTo>
                <a:lnTo>
                  <a:pt x="959" y="343"/>
                </a:lnTo>
                <a:lnTo>
                  <a:pt x="963" y="344"/>
                </a:lnTo>
                <a:lnTo>
                  <a:pt x="966" y="345"/>
                </a:lnTo>
                <a:lnTo>
                  <a:pt x="969" y="345"/>
                </a:lnTo>
                <a:lnTo>
                  <a:pt x="972" y="345"/>
                </a:lnTo>
                <a:lnTo>
                  <a:pt x="973" y="344"/>
                </a:lnTo>
                <a:lnTo>
                  <a:pt x="975" y="344"/>
                </a:lnTo>
                <a:lnTo>
                  <a:pt x="977" y="344"/>
                </a:lnTo>
                <a:lnTo>
                  <a:pt x="979" y="343"/>
                </a:lnTo>
                <a:lnTo>
                  <a:pt x="980" y="343"/>
                </a:lnTo>
                <a:lnTo>
                  <a:pt x="983" y="342"/>
                </a:lnTo>
                <a:lnTo>
                  <a:pt x="984" y="339"/>
                </a:lnTo>
                <a:lnTo>
                  <a:pt x="988" y="338"/>
                </a:lnTo>
                <a:lnTo>
                  <a:pt x="989" y="338"/>
                </a:lnTo>
                <a:lnTo>
                  <a:pt x="992" y="338"/>
                </a:lnTo>
                <a:lnTo>
                  <a:pt x="995" y="338"/>
                </a:lnTo>
                <a:lnTo>
                  <a:pt x="997" y="339"/>
                </a:lnTo>
                <a:lnTo>
                  <a:pt x="1000" y="339"/>
                </a:lnTo>
                <a:lnTo>
                  <a:pt x="1002" y="341"/>
                </a:lnTo>
                <a:lnTo>
                  <a:pt x="1005" y="342"/>
                </a:lnTo>
                <a:lnTo>
                  <a:pt x="1007" y="344"/>
                </a:lnTo>
                <a:lnTo>
                  <a:pt x="1007" y="347"/>
                </a:lnTo>
                <a:lnTo>
                  <a:pt x="1008" y="351"/>
                </a:lnTo>
                <a:lnTo>
                  <a:pt x="1009" y="354"/>
                </a:lnTo>
                <a:lnTo>
                  <a:pt x="1012" y="358"/>
                </a:lnTo>
                <a:lnTo>
                  <a:pt x="1013" y="360"/>
                </a:lnTo>
                <a:lnTo>
                  <a:pt x="1015" y="363"/>
                </a:lnTo>
                <a:lnTo>
                  <a:pt x="1017" y="366"/>
                </a:lnTo>
                <a:lnTo>
                  <a:pt x="1018" y="368"/>
                </a:lnTo>
                <a:lnTo>
                  <a:pt x="1019" y="370"/>
                </a:lnTo>
                <a:lnTo>
                  <a:pt x="1021" y="371"/>
                </a:lnTo>
                <a:lnTo>
                  <a:pt x="1024" y="372"/>
                </a:lnTo>
                <a:lnTo>
                  <a:pt x="1027" y="374"/>
                </a:lnTo>
                <a:lnTo>
                  <a:pt x="1030" y="375"/>
                </a:lnTo>
                <a:lnTo>
                  <a:pt x="1032" y="375"/>
                </a:lnTo>
                <a:lnTo>
                  <a:pt x="1035" y="376"/>
                </a:lnTo>
                <a:lnTo>
                  <a:pt x="1037" y="376"/>
                </a:lnTo>
                <a:lnTo>
                  <a:pt x="1040" y="376"/>
                </a:lnTo>
                <a:lnTo>
                  <a:pt x="1043" y="376"/>
                </a:lnTo>
                <a:lnTo>
                  <a:pt x="1046" y="376"/>
                </a:lnTo>
                <a:lnTo>
                  <a:pt x="1047" y="375"/>
                </a:lnTo>
                <a:lnTo>
                  <a:pt x="1048" y="373"/>
                </a:lnTo>
                <a:lnTo>
                  <a:pt x="1050" y="371"/>
                </a:lnTo>
                <a:lnTo>
                  <a:pt x="1051" y="370"/>
                </a:lnTo>
                <a:lnTo>
                  <a:pt x="1054" y="371"/>
                </a:lnTo>
                <a:lnTo>
                  <a:pt x="1053" y="375"/>
                </a:lnTo>
                <a:lnTo>
                  <a:pt x="1052" y="378"/>
                </a:lnTo>
                <a:lnTo>
                  <a:pt x="1052" y="380"/>
                </a:lnTo>
                <a:lnTo>
                  <a:pt x="1051" y="386"/>
                </a:lnTo>
                <a:lnTo>
                  <a:pt x="1050" y="390"/>
                </a:lnTo>
                <a:lnTo>
                  <a:pt x="1049" y="393"/>
                </a:lnTo>
                <a:lnTo>
                  <a:pt x="1049" y="396"/>
                </a:lnTo>
                <a:lnTo>
                  <a:pt x="1047" y="399"/>
                </a:lnTo>
                <a:lnTo>
                  <a:pt x="1046" y="401"/>
                </a:lnTo>
                <a:lnTo>
                  <a:pt x="1044" y="404"/>
                </a:lnTo>
                <a:lnTo>
                  <a:pt x="1040" y="405"/>
                </a:lnTo>
                <a:lnTo>
                  <a:pt x="1039" y="408"/>
                </a:lnTo>
                <a:lnTo>
                  <a:pt x="1037" y="409"/>
                </a:lnTo>
                <a:lnTo>
                  <a:pt x="1035" y="411"/>
                </a:lnTo>
                <a:lnTo>
                  <a:pt x="1035" y="413"/>
                </a:lnTo>
                <a:lnTo>
                  <a:pt x="1035" y="415"/>
                </a:lnTo>
                <a:lnTo>
                  <a:pt x="1036" y="418"/>
                </a:lnTo>
                <a:lnTo>
                  <a:pt x="1036" y="421"/>
                </a:lnTo>
                <a:lnTo>
                  <a:pt x="1039" y="423"/>
                </a:lnTo>
                <a:lnTo>
                  <a:pt x="1042" y="424"/>
                </a:lnTo>
                <a:lnTo>
                  <a:pt x="1045" y="424"/>
                </a:lnTo>
                <a:lnTo>
                  <a:pt x="1048" y="425"/>
                </a:lnTo>
                <a:lnTo>
                  <a:pt x="1051" y="426"/>
                </a:lnTo>
                <a:lnTo>
                  <a:pt x="1056" y="426"/>
                </a:lnTo>
                <a:lnTo>
                  <a:pt x="1058" y="427"/>
                </a:lnTo>
                <a:lnTo>
                  <a:pt x="1061" y="428"/>
                </a:lnTo>
                <a:lnTo>
                  <a:pt x="1064" y="431"/>
                </a:lnTo>
                <a:lnTo>
                  <a:pt x="1067" y="434"/>
                </a:lnTo>
                <a:lnTo>
                  <a:pt x="1068" y="437"/>
                </a:lnTo>
                <a:lnTo>
                  <a:pt x="1070" y="438"/>
                </a:lnTo>
                <a:lnTo>
                  <a:pt x="1072" y="441"/>
                </a:lnTo>
                <a:lnTo>
                  <a:pt x="1070" y="441"/>
                </a:lnTo>
                <a:lnTo>
                  <a:pt x="1068" y="440"/>
                </a:lnTo>
                <a:lnTo>
                  <a:pt x="1067" y="441"/>
                </a:lnTo>
                <a:lnTo>
                  <a:pt x="1066" y="442"/>
                </a:lnTo>
                <a:lnTo>
                  <a:pt x="1064" y="441"/>
                </a:lnTo>
                <a:lnTo>
                  <a:pt x="1062" y="442"/>
                </a:lnTo>
                <a:lnTo>
                  <a:pt x="1060" y="441"/>
                </a:lnTo>
                <a:lnTo>
                  <a:pt x="1058" y="439"/>
                </a:lnTo>
                <a:lnTo>
                  <a:pt x="1057" y="439"/>
                </a:lnTo>
                <a:lnTo>
                  <a:pt x="1055" y="437"/>
                </a:lnTo>
                <a:lnTo>
                  <a:pt x="1053" y="437"/>
                </a:lnTo>
                <a:lnTo>
                  <a:pt x="1051" y="437"/>
                </a:lnTo>
                <a:lnTo>
                  <a:pt x="1051" y="437"/>
                </a:lnTo>
                <a:lnTo>
                  <a:pt x="1051" y="439"/>
                </a:lnTo>
                <a:lnTo>
                  <a:pt x="1052" y="441"/>
                </a:lnTo>
                <a:lnTo>
                  <a:pt x="1053" y="443"/>
                </a:lnTo>
                <a:lnTo>
                  <a:pt x="1053" y="445"/>
                </a:lnTo>
                <a:lnTo>
                  <a:pt x="1052" y="447"/>
                </a:lnTo>
                <a:lnTo>
                  <a:pt x="1052" y="449"/>
                </a:lnTo>
                <a:lnTo>
                  <a:pt x="1051" y="450"/>
                </a:lnTo>
                <a:lnTo>
                  <a:pt x="1051" y="452"/>
                </a:lnTo>
                <a:lnTo>
                  <a:pt x="1050" y="454"/>
                </a:lnTo>
                <a:lnTo>
                  <a:pt x="1049" y="455"/>
                </a:lnTo>
                <a:lnTo>
                  <a:pt x="1048" y="456"/>
                </a:lnTo>
                <a:lnTo>
                  <a:pt x="1048" y="460"/>
                </a:lnTo>
                <a:lnTo>
                  <a:pt x="1048" y="461"/>
                </a:lnTo>
                <a:lnTo>
                  <a:pt x="1049" y="462"/>
                </a:lnTo>
                <a:lnTo>
                  <a:pt x="1051" y="465"/>
                </a:lnTo>
                <a:lnTo>
                  <a:pt x="1051" y="467"/>
                </a:lnTo>
                <a:lnTo>
                  <a:pt x="1051" y="468"/>
                </a:lnTo>
                <a:lnTo>
                  <a:pt x="1051" y="471"/>
                </a:lnTo>
                <a:lnTo>
                  <a:pt x="1050" y="473"/>
                </a:lnTo>
                <a:lnTo>
                  <a:pt x="1048" y="475"/>
                </a:lnTo>
                <a:lnTo>
                  <a:pt x="1047" y="476"/>
                </a:lnTo>
                <a:lnTo>
                  <a:pt x="1046" y="476"/>
                </a:lnTo>
                <a:lnTo>
                  <a:pt x="1044" y="478"/>
                </a:lnTo>
                <a:lnTo>
                  <a:pt x="1043" y="480"/>
                </a:lnTo>
                <a:lnTo>
                  <a:pt x="1041" y="481"/>
                </a:lnTo>
                <a:lnTo>
                  <a:pt x="1040" y="482"/>
                </a:lnTo>
                <a:lnTo>
                  <a:pt x="1038" y="482"/>
                </a:lnTo>
                <a:lnTo>
                  <a:pt x="1035" y="485"/>
                </a:lnTo>
                <a:lnTo>
                  <a:pt x="1033" y="487"/>
                </a:lnTo>
                <a:lnTo>
                  <a:pt x="1030" y="488"/>
                </a:lnTo>
                <a:lnTo>
                  <a:pt x="1027" y="489"/>
                </a:lnTo>
                <a:lnTo>
                  <a:pt x="1027" y="490"/>
                </a:lnTo>
                <a:lnTo>
                  <a:pt x="1024" y="492"/>
                </a:lnTo>
                <a:lnTo>
                  <a:pt x="1022" y="493"/>
                </a:lnTo>
                <a:lnTo>
                  <a:pt x="1022" y="495"/>
                </a:lnTo>
                <a:lnTo>
                  <a:pt x="1018" y="497"/>
                </a:lnTo>
                <a:lnTo>
                  <a:pt x="1018" y="498"/>
                </a:lnTo>
                <a:lnTo>
                  <a:pt x="1016" y="499"/>
                </a:lnTo>
                <a:lnTo>
                  <a:pt x="1012" y="503"/>
                </a:lnTo>
                <a:lnTo>
                  <a:pt x="1012" y="504"/>
                </a:lnTo>
                <a:lnTo>
                  <a:pt x="1008" y="505"/>
                </a:lnTo>
                <a:lnTo>
                  <a:pt x="1006" y="508"/>
                </a:lnTo>
                <a:lnTo>
                  <a:pt x="1003" y="511"/>
                </a:lnTo>
                <a:lnTo>
                  <a:pt x="1002" y="515"/>
                </a:lnTo>
                <a:lnTo>
                  <a:pt x="1003" y="517"/>
                </a:lnTo>
                <a:lnTo>
                  <a:pt x="1002" y="521"/>
                </a:lnTo>
                <a:lnTo>
                  <a:pt x="1002" y="525"/>
                </a:lnTo>
                <a:lnTo>
                  <a:pt x="1002" y="528"/>
                </a:lnTo>
                <a:lnTo>
                  <a:pt x="1001" y="529"/>
                </a:lnTo>
                <a:lnTo>
                  <a:pt x="999" y="532"/>
                </a:lnTo>
                <a:lnTo>
                  <a:pt x="997" y="535"/>
                </a:lnTo>
                <a:lnTo>
                  <a:pt x="996" y="538"/>
                </a:lnTo>
                <a:lnTo>
                  <a:pt x="995" y="543"/>
                </a:lnTo>
                <a:lnTo>
                  <a:pt x="996" y="544"/>
                </a:lnTo>
                <a:lnTo>
                  <a:pt x="996" y="547"/>
                </a:lnTo>
                <a:lnTo>
                  <a:pt x="996" y="551"/>
                </a:lnTo>
                <a:lnTo>
                  <a:pt x="998" y="553"/>
                </a:lnTo>
                <a:lnTo>
                  <a:pt x="1000" y="554"/>
                </a:lnTo>
                <a:lnTo>
                  <a:pt x="1001" y="556"/>
                </a:lnTo>
                <a:lnTo>
                  <a:pt x="1003" y="559"/>
                </a:lnTo>
                <a:lnTo>
                  <a:pt x="1003" y="563"/>
                </a:lnTo>
                <a:lnTo>
                  <a:pt x="1005" y="565"/>
                </a:lnTo>
                <a:lnTo>
                  <a:pt x="1007" y="569"/>
                </a:lnTo>
                <a:lnTo>
                  <a:pt x="1008" y="570"/>
                </a:lnTo>
                <a:lnTo>
                  <a:pt x="1011" y="574"/>
                </a:lnTo>
                <a:lnTo>
                  <a:pt x="1012" y="576"/>
                </a:lnTo>
                <a:lnTo>
                  <a:pt x="1013" y="579"/>
                </a:lnTo>
                <a:lnTo>
                  <a:pt x="1013" y="582"/>
                </a:lnTo>
                <a:lnTo>
                  <a:pt x="1015" y="586"/>
                </a:lnTo>
                <a:lnTo>
                  <a:pt x="1015" y="589"/>
                </a:lnTo>
                <a:lnTo>
                  <a:pt x="1014" y="593"/>
                </a:lnTo>
                <a:lnTo>
                  <a:pt x="1012" y="596"/>
                </a:lnTo>
                <a:lnTo>
                  <a:pt x="1011" y="597"/>
                </a:lnTo>
                <a:lnTo>
                  <a:pt x="1008" y="598"/>
                </a:lnTo>
                <a:lnTo>
                  <a:pt x="1005" y="599"/>
                </a:lnTo>
                <a:lnTo>
                  <a:pt x="1000" y="599"/>
                </a:lnTo>
                <a:lnTo>
                  <a:pt x="998" y="599"/>
                </a:lnTo>
                <a:lnTo>
                  <a:pt x="995" y="600"/>
                </a:lnTo>
                <a:lnTo>
                  <a:pt x="994" y="600"/>
                </a:lnTo>
                <a:lnTo>
                  <a:pt x="991" y="601"/>
                </a:lnTo>
                <a:lnTo>
                  <a:pt x="990" y="604"/>
                </a:lnTo>
                <a:lnTo>
                  <a:pt x="988" y="605"/>
                </a:lnTo>
                <a:lnTo>
                  <a:pt x="988" y="608"/>
                </a:lnTo>
                <a:lnTo>
                  <a:pt x="990" y="609"/>
                </a:lnTo>
                <a:lnTo>
                  <a:pt x="993" y="612"/>
                </a:lnTo>
                <a:lnTo>
                  <a:pt x="996" y="615"/>
                </a:lnTo>
                <a:lnTo>
                  <a:pt x="997" y="618"/>
                </a:lnTo>
                <a:lnTo>
                  <a:pt x="998" y="620"/>
                </a:lnTo>
                <a:lnTo>
                  <a:pt x="998" y="624"/>
                </a:lnTo>
                <a:lnTo>
                  <a:pt x="996" y="627"/>
                </a:lnTo>
                <a:lnTo>
                  <a:pt x="995" y="629"/>
                </a:lnTo>
                <a:lnTo>
                  <a:pt x="993" y="631"/>
                </a:lnTo>
                <a:lnTo>
                  <a:pt x="992" y="633"/>
                </a:lnTo>
                <a:lnTo>
                  <a:pt x="991" y="637"/>
                </a:lnTo>
                <a:lnTo>
                  <a:pt x="992" y="639"/>
                </a:lnTo>
                <a:lnTo>
                  <a:pt x="995" y="642"/>
                </a:lnTo>
                <a:lnTo>
                  <a:pt x="996" y="646"/>
                </a:lnTo>
                <a:lnTo>
                  <a:pt x="996" y="648"/>
                </a:lnTo>
                <a:lnTo>
                  <a:pt x="996" y="652"/>
                </a:lnTo>
                <a:lnTo>
                  <a:pt x="995" y="656"/>
                </a:lnTo>
                <a:lnTo>
                  <a:pt x="996" y="658"/>
                </a:lnTo>
                <a:lnTo>
                  <a:pt x="996" y="660"/>
                </a:lnTo>
                <a:lnTo>
                  <a:pt x="996" y="664"/>
                </a:lnTo>
                <a:lnTo>
                  <a:pt x="995" y="669"/>
                </a:lnTo>
                <a:lnTo>
                  <a:pt x="995" y="670"/>
                </a:lnTo>
                <a:lnTo>
                  <a:pt x="995" y="674"/>
                </a:lnTo>
                <a:lnTo>
                  <a:pt x="996" y="676"/>
                </a:lnTo>
                <a:lnTo>
                  <a:pt x="996" y="677"/>
                </a:lnTo>
                <a:lnTo>
                  <a:pt x="996" y="681"/>
                </a:lnTo>
                <a:lnTo>
                  <a:pt x="996" y="684"/>
                </a:lnTo>
                <a:lnTo>
                  <a:pt x="996" y="685"/>
                </a:lnTo>
                <a:lnTo>
                  <a:pt x="994" y="687"/>
                </a:lnTo>
                <a:lnTo>
                  <a:pt x="992" y="688"/>
                </a:lnTo>
                <a:lnTo>
                  <a:pt x="990" y="692"/>
                </a:lnTo>
                <a:lnTo>
                  <a:pt x="989" y="692"/>
                </a:lnTo>
                <a:lnTo>
                  <a:pt x="985" y="693"/>
                </a:lnTo>
                <a:lnTo>
                  <a:pt x="984" y="693"/>
                </a:lnTo>
                <a:lnTo>
                  <a:pt x="982" y="697"/>
                </a:lnTo>
                <a:lnTo>
                  <a:pt x="981" y="700"/>
                </a:lnTo>
                <a:lnTo>
                  <a:pt x="982" y="704"/>
                </a:lnTo>
                <a:lnTo>
                  <a:pt x="982" y="707"/>
                </a:lnTo>
                <a:lnTo>
                  <a:pt x="983" y="709"/>
                </a:lnTo>
                <a:lnTo>
                  <a:pt x="984" y="712"/>
                </a:lnTo>
                <a:lnTo>
                  <a:pt x="983" y="715"/>
                </a:lnTo>
                <a:lnTo>
                  <a:pt x="982" y="717"/>
                </a:lnTo>
                <a:lnTo>
                  <a:pt x="981" y="718"/>
                </a:lnTo>
                <a:lnTo>
                  <a:pt x="979" y="721"/>
                </a:lnTo>
                <a:lnTo>
                  <a:pt x="977" y="721"/>
                </a:lnTo>
                <a:lnTo>
                  <a:pt x="974" y="720"/>
                </a:lnTo>
                <a:lnTo>
                  <a:pt x="971" y="720"/>
                </a:lnTo>
                <a:lnTo>
                  <a:pt x="969" y="720"/>
                </a:lnTo>
                <a:lnTo>
                  <a:pt x="967" y="723"/>
                </a:lnTo>
                <a:lnTo>
                  <a:pt x="966" y="727"/>
                </a:lnTo>
                <a:lnTo>
                  <a:pt x="968" y="731"/>
                </a:lnTo>
                <a:lnTo>
                  <a:pt x="968" y="734"/>
                </a:lnTo>
                <a:lnTo>
                  <a:pt x="970" y="737"/>
                </a:lnTo>
                <a:lnTo>
                  <a:pt x="971" y="739"/>
                </a:lnTo>
                <a:lnTo>
                  <a:pt x="971" y="742"/>
                </a:lnTo>
                <a:lnTo>
                  <a:pt x="971" y="745"/>
                </a:lnTo>
                <a:lnTo>
                  <a:pt x="971" y="749"/>
                </a:lnTo>
                <a:lnTo>
                  <a:pt x="969" y="751"/>
                </a:lnTo>
                <a:lnTo>
                  <a:pt x="968" y="752"/>
                </a:lnTo>
                <a:lnTo>
                  <a:pt x="967" y="755"/>
                </a:lnTo>
                <a:lnTo>
                  <a:pt x="966" y="759"/>
                </a:lnTo>
                <a:lnTo>
                  <a:pt x="967" y="765"/>
                </a:lnTo>
                <a:lnTo>
                  <a:pt x="966" y="767"/>
                </a:lnTo>
                <a:lnTo>
                  <a:pt x="967" y="768"/>
                </a:lnTo>
                <a:lnTo>
                  <a:pt x="968" y="771"/>
                </a:lnTo>
                <a:lnTo>
                  <a:pt x="968" y="772"/>
                </a:lnTo>
                <a:lnTo>
                  <a:pt x="969" y="776"/>
                </a:lnTo>
                <a:lnTo>
                  <a:pt x="970" y="778"/>
                </a:lnTo>
                <a:lnTo>
                  <a:pt x="971" y="781"/>
                </a:lnTo>
                <a:lnTo>
                  <a:pt x="972" y="785"/>
                </a:lnTo>
                <a:lnTo>
                  <a:pt x="973" y="787"/>
                </a:lnTo>
                <a:lnTo>
                  <a:pt x="974" y="789"/>
                </a:lnTo>
                <a:lnTo>
                  <a:pt x="976" y="792"/>
                </a:lnTo>
                <a:lnTo>
                  <a:pt x="979" y="794"/>
                </a:lnTo>
                <a:lnTo>
                  <a:pt x="982" y="795"/>
                </a:lnTo>
                <a:lnTo>
                  <a:pt x="984" y="796"/>
                </a:lnTo>
                <a:lnTo>
                  <a:pt x="985" y="798"/>
                </a:lnTo>
                <a:lnTo>
                  <a:pt x="986" y="800"/>
                </a:lnTo>
                <a:lnTo>
                  <a:pt x="987" y="801"/>
                </a:lnTo>
                <a:lnTo>
                  <a:pt x="987" y="802"/>
                </a:lnTo>
                <a:lnTo>
                  <a:pt x="988" y="803"/>
                </a:lnTo>
                <a:lnTo>
                  <a:pt x="990" y="807"/>
                </a:lnTo>
                <a:lnTo>
                  <a:pt x="991" y="812"/>
                </a:lnTo>
                <a:lnTo>
                  <a:pt x="992" y="813"/>
                </a:lnTo>
                <a:lnTo>
                  <a:pt x="993" y="814"/>
                </a:lnTo>
                <a:lnTo>
                  <a:pt x="995" y="817"/>
                </a:lnTo>
                <a:lnTo>
                  <a:pt x="996" y="818"/>
                </a:lnTo>
                <a:lnTo>
                  <a:pt x="998" y="822"/>
                </a:lnTo>
                <a:lnTo>
                  <a:pt x="999" y="823"/>
                </a:lnTo>
                <a:lnTo>
                  <a:pt x="1001" y="825"/>
                </a:lnTo>
                <a:lnTo>
                  <a:pt x="1003" y="827"/>
                </a:lnTo>
                <a:lnTo>
                  <a:pt x="1006" y="828"/>
                </a:lnTo>
                <a:lnTo>
                  <a:pt x="1009" y="828"/>
                </a:lnTo>
                <a:lnTo>
                  <a:pt x="1012" y="827"/>
                </a:lnTo>
                <a:lnTo>
                  <a:pt x="1015" y="829"/>
                </a:lnTo>
                <a:lnTo>
                  <a:pt x="1017" y="830"/>
                </a:lnTo>
                <a:lnTo>
                  <a:pt x="1018" y="831"/>
                </a:lnTo>
                <a:lnTo>
                  <a:pt x="1020" y="832"/>
                </a:lnTo>
                <a:lnTo>
                  <a:pt x="1021" y="834"/>
                </a:lnTo>
                <a:lnTo>
                  <a:pt x="1022" y="836"/>
                </a:lnTo>
                <a:lnTo>
                  <a:pt x="1022" y="838"/>
                </a:lnTo>
                <a:lnTo>
                  <a:pt x="1020" y="842"/>
                </a:lnTo>
                <a:lnTo>
                  <a:pt x="1019" y="843"/>
                </a:lnTo>
                <a:lnTo>
                  <a:pt x="1019" y="848"/>
                </a:lnTo>
                <a:lnTo>
                  <a:pt x="1020" y="849"/>
                </a:lnTo>
                <a:lnTo>
                  <a:pt x="1021" y="854"/>
                </a:lnTo>
                <a:lnTo>
                  <a:pt x="1021" y="856"/>
                </a:lnTo>
                <a:lnTo>
                  <a:pt x="1023" y="857"/>
                </a:lnTo>
                <a:lnTo>
                  <a:pt x="1020" y="860"/>
                </a:lnTo>
                <a:lnTo>
                  <a:pt x="1019" y="864"/>
                </a:lnTo>
                <a:lnTo>
                  <a:pt x="1018" y="865"/>
                </a:lnTo>
                <a:lnTo>
                  <a:pt x="1017" y="871"/>
                </a:lnTo>
                <a:lnTo>
                  <a:pt x="1015" y="875"/>
                </a:lnTo>
                <a:lnTo>
                  <a:pt x="1012" y="877"/>
                </a:lnTo>
                <a:lnTo>
                  <a:pt x="1010" y="877"/>
                </a:lnTo>
                <a:lnTo>
                  <a:pt x="1007" y="877"/>
                </a:lnTo>
                <a:lnTo>
                  <a:pt x="1003" y="879"/>
                </a:lnTo>
                <a:lnTo>
                  <a:pt x="1001" y="881"/>
                </a:lnTo>
                <a:lnTo>
                  <a:pt x="1001" y="882"/>
                </a:lnTo>
                <a:lnTo>
                  <a:pt x="1000" y="883"/>
                </a:lnTo>
                <a:lnTo>
                  <a:pt x="998" y="885"/>
                </a:lnTo>
                <a:lnTo>
                  <a:pt x="999" y="888"/>
                </a:lnTo>
                <a:lnTo>
                  <a:pt x="1001" y="890"/>
                </a:lnTo>
                <a:lnTo>
                  <a:pt x="1002" y="890"/>
                </a:lnTo>
                <a:lnTo>
                  <a:pt x="1004" y="891"/>
                </a:lnTo>
                <a:lnTo>
                  <a:pt x="1006" y="893"/>
                </a:lnTo>
                <a:lnTo>
                  <a:pt x="1007" y="895"/>
                </a:lnTo>
                <a:lnTo>
                  <a:pt x="1007" y="897"/>
                </a:lnTo>
                <a:lnTo>
                  <a:pt x="1007" y="897"/>
                </a:lnTo>
                <a:lnTo>
                  <a:pt x="1007" y="900"/>
                </a:lnTo>
                <a:lnTo>
                  <a:pt x="1007" y="901"/>
                </a:lnTo>
                <a:lnTo>
                  <a:pt x="1006" y="905"/>
                </a:lnTo>
                <a:lnTo>
                  <a:pt x="1006" y="909"/>
                </a:lnTo>
                <a:lnTo>
                  <a:pt x="1005" y="910"/>
                </a:lnTo>
                <a:lnTo>
                  <a:pt x="1003" y="915"/>
                </a:lnTo>
                <a:lnTo>
                  <a:pt x="1001" y="918"/>
                </a:lnTo>
                <a:lnTo>
                  <a:pt x="1000" y="920"/>
                </a:lnTo>
                <a:lnTo>
                  <a:pt x="998" y="925"/>
                </a:lnTo>
                <a:lnTo>
                  <a:pt x="996" y="929"/>
                </a:lnTo>
                <a:lnTo>
                  <a:pt x="996" y="930"/>
                </a:lnTo>
                <a:lnTo>
                  <a:pt x="995" y="932"/>
                </a:lnTo>
                <a:lnTo>
                  <a:pt x="993" y="935"/>
                </a:lnTo>
                <a:lnTo>
                  <a:pt x="992" y="937"/>
                </a:lnTo>
                <a:lnTo>
                  <a:pt x="990" y="939"/>
                </a:lnTo>
                <a:lnTo>
                  <a:pt x="988" y="941"/>
                </a:lnTo>
                <a:lnTo>
                  <a:pt x="986" y="943"/>
                </a:lnTo>
                <a:lnTo>
                  <a:pt x="982" y="947"/>
                </a:lnTo>
                <a:lnTo>
                  <a:pt x="979" y="950"/>
                </a:lnTo>
                <a:lnTo>
                  <a:pt x="976" y="953"/>
                </a:lnTo>
                <a:lnTo>
                  <a:pt x="974" y="954"/>
                </a:lnTo>
                <a:lnTo>
                  <a:pt x="973" y="958"/>
                </a:lnTo>
                <a:lnTo>
                  <a:pt x="971" y="958"/>
                </a:lnTo>
                <a:lnTo>
                  <a:pt x="970" y="962"/>
                </a:lnTo>
                <a:lnTo>
                  <a:pt x="969" y="965"/>
                </a:lnTo>
                <a:lnTo>
                  <a:pt x="968" y="969"/>
                </a:lnTo>
                <a:lnTo>
                  <a:pt x="968" y="971"/>
                </a:lnTo>
                <a:lnTo>
                  <a:pt x="966" y="975"/>
                </a:lnTo>
                <a:lnTo>
                  <a:pt x="963" y="976"/>
                </a:lnTo>
                <a:lnTo>
                  <a:pt x="961" y="978"/>
                </a:lnTo>
                <a:lnTo>
                  <a:pt x="958" y="980"/>
                </a:lnTo>
                <a:lnTo>
                  <a:pt x="953" y="981"/>
                </a:lnTo>
                <a:lnTo>
                  <a:pt x="951" y="982"/>
                </a:lnTo>
                <a:lnTo>
                  <a:pt x="948" y="982"/>
                </a:lnTo>
                <a:lnTo>
                  <a:pt x="946" y="981"/>
                </a:lnTo>
                <a:lnTo>
                  <a:pt x="945" y="978"/>
                </a:lnTo>
                <a:lnTo>
                  <a:pt x="943" y="973"/>
                </a:lnTo>
                <a:lnTo>
                  <a:pt x="941" y="968"/>
                </a:lnTo>
                <a:lnTo>
                  <a:pt x="940" y="965"/>
                </a:lnTo>
                <a:lnTo>
                  <a:pt x="937" y="962"/>
                </a:lnTo>
                <a:lnTo>
                  <a:pt x="935" y="960"/>
                </a:lnTo>
                <a:lnTo>
                  <a:pt x="934" y="955"/>
                </a:lnTo>
                <a:lnTo>
                  <a:pt x="934" y="953"/>
                </a:lnTo>
                <a:lnTo>
                  <a:pt x="934" y="953"/>
                </a:lnTo>
                <a:lnTo>
                  <a:pt x="932" y="949"/>
                </a:lnTo>
                <a:lnTo>
                  <a:pt x="930" y="947"/>
                </a:lnTo>
                <a:lnTo>
                  <a:pt x="928" y="944"/>
                </a:lnTo>
                <a:lnTo>
                  <a:pt x="927" y="942"/>
                </a:lnTo>
                <a:lnTo>
                  <a:pt x="924" y="938"/>
                </a:lnTo>
                <a:lnTo>
                  <a:pt x="922" y="936"/>
                </a:lnTo>
                <a:lnTo>
                  <a:pt x="920" y="935"/>
                </a:lnTo>
                <a:lnTo>
                  <a:pt x="917" y="933"/>
                </a:lnTo>
                <a:lnTo>
                  <a:pt x="915" y="930"/>
                </a:lnTo>
                <a:lnTo>
                  <a:pt x="913" y="927"/>
                </a:lnTo>
                <a:lnTo>
                  <a:pt x="911" y="925"/>
                </a:lnTo>
                <a:lnTo>
                  <a:pt x="906" y="921"/>
                </a:lnTo>
                <a:lnTo>
                  <a:pt x="904" y="919"/>
                </a:lnTo>
                <a:lnTo>
                  <a:pt x="902" y="916"/>
                </a:lnTo>
                <a:lnTo>
                  <a:pt x="901" y="914"/>
                </a:lnTo>
                <a:lnTo>
                  <a:pt x="899" y="913"/>
                </a:lnTo>
                <a:lnTo>
                  <a:pt x="889" y="913"/>
                </a:lnTo>
                <a:lnTo>
                  <a:pt x="885" y="913"/>
                </a:lnTo>
                <a:lnTo>
                  <a:pt x="881" y="913"/>
                </a:lnTo>
                <a:lnTo>
                  <a:pt x="879" y="913"/>
                </a:lnTo>
                <a:lnTo>
                  <a:pt x="878" y="911"/>
                </a:lnTo>
                <a:lnTo>
                  <a:pt x="874" y="909"/>
                </a:lnTo>
                <a:lnTo>
                  <a:pt x="872" y="908"/>
                </a:lnTo>
                <a:lnTo>
                  <a:pt x="868" y="907"/>
                </a:lnTo>
                <a:lnTo>
                  <a:pt x="867" y="906"/>
                </a:lnTo>
                <a:lnTo>
                  <a:pt x="862" y="904"/>
                </a:lnTo>
                <a:lnTo>
                  <a:pt x="858" y="905"/>
                </a:lnTo>
                <a:lnTo>
                  <a:pt x="854" y="905"/>
                </a:lnTo>
                <a:lnTo>
                  <a:pt x="847" y="908"/>
                </a:lnTo>
                <a:lnTo>
                  <a:pt x="846" y="911"/>
                </a:lnTo>
                <a:lnTo>
                  <a:pt x="850" y="913"/>
                </a:lnTo>
                <a:lnTo>
                  <a:pt x="849" y="914"/>
                </a:lnTo>
                <a:lnTo>
                  <a:pt x="848" y="917"/>
                </a:lnTo>
                <a:lnTo>
                  <a:pt x="848" y="918"/>
                </a:lnTo>
                <a:lnTo>
                  <a:pt x="845" y="921"/>
                </a:lnTo>
                <a:lnTo>
                  <a:pt x="844" y="924"/>
                </a:lnTo>
                <a:lnTo>
                  <a:pt x="843" y="925"/>
                </a:lnTo>
                <a:lnTo>
                  <a:pt x="842" y="927"/>
                </a:lnTo>
                <a:lnTo>
                  <a:pt x="839" y="930"/>
                </a:lnTo>
                <a:lnTo>
                  <a:pt x="839" y="931"/>
                </a:lnTo>
                <a:lnTo>
                  <a:pt x="837" y="932"/>
                </a:lnTo>
                <a:lnTo>
                  <a:pt x="834" y="936"/>
                </a:lnTo>
                <a:lnTo>
                  <a:pt x="830" y="939"/>
                </a:lnTo>
                <a:lnTo>
                  <a:pt x="828" y="941"/>
                </a:lnTo>
                <a:lnTo>
                  <a:pt x="822" y="947"/>
                </a:lnTo>
                <a:lnTo>
                  <a:pt x="820" y="948"/>
                </a:lnTo>
                <a:lnTo>
                  <a:pt x="817" y="951"/>
                </a:lnTo>
                <a:lnTo>
                  <a:pt x="812" y="956"/>
                </a:lnTo>
                <a:lnTo>
                  <a:pt x="810" y="958"/>
                </a:lnTo>
                <a:lnTo>
                  <a:pt x="807" y="959"/>
                </a:lnTo>
                <a:lnTo>
                  <a:pt x="806" y="961"/>
                </a:lnTo>
                <a:lnTo>
                  <a:pt x="804" y="961"/>
                </a:lnTo>
                <a:lnTo>
                  <a:pt x="802" y="962"/>
                </a:lnTo>
                <a:lnTo>
                  <a:pt x="800" y="963"/>
                </a:lnTo>
                <a:lnTo>
                  <a:pt x="791" y="962"/>
                </a:lnTo>
                <a:lnTo>
                  <a:pt x="789" y="958"/>
                </a:lnTo>
                <a:lnTo>
                  <a:pt x="789" y="953"/>
                </a:lnTo>
                <a:lnTo>
                  <a:pt x="789" y="951"/>
                </a:lnTo>
                <a:lnTo>
                  <a:pt x="789" y="948"/>
                </a:lnTo>
                <a:lnTo>
                  <a:pt x="789" y="945"/>
                </a:lnTo>
                <a:lnTo>
                  <a:pt x="789" y="937"/>
                </a:lnTo>
                <a:lnTo>
                  <a:pt x="788" y="934"/>
                </a:lnTo>
                <a:lnTo>
                  <a:pt x="788" y="925"/>
                </a:lnTo>
                <a:lnTo>
                  <a:pt x="788" y="923"/>
                </a:lnTo>
                <a:lnTo>
                  <a:pt x="788" y="919"/>
                </a:lnTo>
                <a:lnTo>
                  <a:pt x="789" y="917"/>
                </a:lnTo>
                <a:lnTo>
                  <a:pt x="789" y="915"/>
                </a:lnTo>
                <a:lnTo>
                  <a:pt x="789" y="914"/>
                </a:lnTo>
                <a:lnTo>
                  <a:pt x="789" y="905"/>
                </a:lnTo>
                <a:lnTo>
                  <a:pt x="787" y="899"/>
                </a:lnTo>
                <a:lnTo>
                  <a:pt x="786" y="897"/>
                </a:lnTo>
                <a:lnTo>
                  <a:pt x="784" y="893"/>
                </a:lnTo>
                <a:lnTo>
                  <a:pt x="782" y="890"/>
                </a:lnTo>
                <a:lnTo>
                  <a:pt x="780" y="886"/>
                </a:lnTo>
                <a:lnTo>
                  <a:pt x="779" y="884"/>
                </a:lnTo>
                <a:lnTo>
                  <a:pt x="778" y="881"/>
                </a:lnTo>
                <a:lnTo>
                  <a:pt x="773" y="875"/>
                </a:lnTo>
                <a:lnTo>
                  <a:pt x="772" y="875"/>
                </a:lnTo>
                <a:lnTo>
                  <a:pt x="767" y="874"/>
                </a:lnTo>
                <a:lnTo>
                  <a:pt x="765" y="872"/>
                </a:lnTo>
                <a:lnTo>
                  <a:pt x="761" y="870"/>
                </a:lnTo>
                <a:lnTo>
                  <a:pt x="759" y="869"/>
                </a:lnTo>
                <a:lnTo>
                  <a:pt x="758" y="868"/>
                </a:lnTo>
                <a:lnTo>
                  <a:pt x="755" y="866"/>
                </a:lnTo>
                <a:lnTo>
                  <a:pt x="751" y="864"/>
                </a:lnTo>
                <a:lnTo>
                  <a:pt x="750" y="863"/>
                </a:lnTo>
                <a:lnTo>
                  <a:pt x="748" y="859"/>
                </a:lnTo>
                <a:lnTo>
                  <a:pt x="748" y="858"/>
                </a:lnTo>
                <a:lnTo>
                  <a:pt x="748" y="855"/>
                </a:lnTo>
                <a:lnTo>
                  <a:pt x="749" y="853"/>
                </a:lnTo>
                <a:lnTo>
                  <a:pt x="750" y="849"/>
                </a:lnTo>
                <a:lnTo>
                  <a:pt x="749" y="844"/>
                </a:lnTo>
                <a:lnTo>
                  <a:pt x="746" y="842"/>
                </a:lnTo>
                <a:lnTo>
                  <a:pt x="744" y="840"/>
                </a:lnTo>
                <a:lnTo>
                  <a:pt x="741" y="837"/>
                </a:lnTo>
                <a:lnTo>
                  <a:pt x="727" y="826"/>
                </a:lnTo>
                <a:lnTo>
                  <a:pt x="725" y="825"/>
                </a:lnTo>
                <a:lnTo>
                  <a:pt x="718" y="824"/>
                </a:lnTo>
                <a:lnTo>
                  <a:pt x="716" y="825"/>
                </a:lnTo>
                <a:lnTo>
                  <a:pt x="711" y="829"/>
                </a:lnTo>
                <a:lnTo>
                  <a:pt x="711" y="830"/>
                </a:lnTo>
                <a:lnTo>
                  <a:pt x="706" y="836"/>
                </a:lnTo>
                <a:lnTo>
                  <a:pt x="704" y="839"/>
                </a:lnTo>
                <a:lnTo>
                  <a:pt x="703" y="841"/>
                </a:lnTo>
                <a:lnTo>
                  <a:pt x="701" y="842"/>
                </a:lnTo>
                <a:lnTo>
                  <a:pt x="697" y="850"/>
                </a:lnTo>
                <a:lnTo>
                  <a:pt x="694" y="855"/>
                </a:lnTo>
                <a:lnTo>
                  <a:pt x="692" y="858"/>
                </a:lnTo>
                <a:lnTo>
                  <a:pt x="691" y="859"/>
                </a:lnTo>
                <a:lnTo>
                  <a:pt x="689" y="861"/>
                </a:lnTo>
                <a:lnTo>
                  <a:pt x="688" y="864"/>
                </a:lnTo>
                <a:lnTo>
                  <a:pt x="686" y="867"/>
                </a:lnTo>
                <a:lnTo>
                  <a:pt x="684" y="870"/>
                </a:lnTo>
                <a:lnTo>
                  <a:pt x="682" y="874"/>
                </a:lnTo>
                <a:lnTo>
                  <a:pt x="680" y="876"/>
                </a:lnTo>
                <a:lnTo>
                  <a:pt x="678" y="876"/>
                </a:lnTo>
                <a:lnTo>
                  <a:pt x="674" y="878"/>
                </a:lnTo>
                <a:lnTo>
                  <a:pt x="671" y="877"/>
                </a:lnTo>
                <a:lnTo>
                  <a:pt x="668" y="875"/>
                </a:lnTo>
                <a:lnTo>
                  <a:pt x="666" y="872"/>
                </a:lnTo>
                <a:lnTo>
                  <a:pt x="659" y="868"/>
                </a:lnTo>
                <a:lnTo>
                  <a:pt x="656" y="866"/>
                </a:lnTo>
                <a:lnTo>
                  <a:pt x="655" y="864"/>
                </a:lnTo>
                <a:lnTo>
                  <a:pt x="653" y="860"/>
                </a:lnTo>
                <a:lnTo>
                  <a:pt x="650" y="857"/>
                </a:lnTo>
                <a:lnTo>
                  <a:pt x="644" y="853"/>
                </a:lnTo>
                <a:lnTo>
                  <a:pt x="639" y="847"/>
                </a:lnTo>
                <a:lnTo>
                  <a:pt x="621" y="821"/>
                </a:lnTo>
                <a:lnTo>
                  <a:pt x="588" y="814"/>
                </a:lnTo>
                <a:lnTo>
                  <a:pt x="557" y="841"/>
                </a:lnTo>
                <a:lnTo>
                  <a:pt x="552" y="841"/>
                </a:lnTo>
                <a:lnTo>
                  <a:pt x="544" y="837"/>
                </a:lnTo>
                <a:lnTo>
                  <a:pt x="539" y="838"/>
                </a:lnTo>
                <a:lnTo>
                  <a:pt x="532" y="837"/>
                </a:lnTo>
                <a:lnTo>
                  <a:pt x="521" y="839"/>
                </a:lnTo>
                <a:lnTo>
                  <a:pt x="514" y="842"/>
                </a:lnTo>
                <a:lnTo>
                  <a:pt x="512" y="844"/>
                </a:lnTo>
                <a:lnTo>
                  <a:pt x="509" y="846"/>
                </a:lnTo>
                <a:lnTo>
                  <a:pt x="505" y="840"/>
                </a:lnTo>
                <a:lnTo>
                  <a:pt x="498" y="839"/>
                </a:lnTo>
                <a:lnTo>
                  <a:pt x="495" y="840"/>
                </a:lnTo>
                <a:lnTo>
                  <a:pt x="493" y="840"/>
                </a:lnTo>
                <a:lnTo>
                  <a:pt x="493" y="840"/>
                </a:lnTo>
                <a:lnTo>
                  <a:pt x="489" y="841"/>
                </a:lnTo>
                <a:lnTo>
                  <a:pt x="486" y="840"/>
                </a:lnTo>
                <a:lnTo>
                  <a:pt x="483" y="839"/>
                </a:lnTo>
                <a:lnTo>
                  <a:pt x="481" y="840"/>
                </a:lnTo>
                <a:lnTo>
                  <a:pt x="478" y="841"/>
                </a:lnTo>
                <a:lnTo>
                  <a:pt x="475" y="842"/>
                </a:lnTo>
                <a:lnTo>
                  <a:pt x="471" y="843"/>
                </a:lnTo>
                <a:lnTo>
                  <a:pt x="468" y="845"/>
                </a:lnTo>
                <a:lnTo>
                  <a:pt x="467" y="845"/>
                </a:lnTo>
                <a:lnTo>
                  <a:pt x="465" y="845"/>
                </a:lnTo>
                <a:lnTo>
                  <a:pt x="464" y="846"/>
                </a:lnTo>
                <a:lnTo>
                  <a:pt x="462" y="845"/>
                </a:lnTo>
                <a:lnTo>
                  <a:pt x="461" y="844"/>
                </a:lnTo>
                <a:lnTo>
                  <a:pt x="459" y="843"/>
                </a:lnTo>
                <a:lnTo>
                  <a:pt x="459" y="842"/>
                </a:lnTo>
                <a:lnTo>
                  <a:pt x="457" y="841"/>
                </a:lnTo>
                <a:lnTo>
                  <a:pt x="458" y="839"/>
                </a:lnTo>
                <a:lnTo>
                  <a:pt x="458" y="836"/>
                </a:lnTo>
                <a:lnTo>
                  <a:pt x="459" y="834"/>
                </a:lnTo>
                <a:lnTo>
                  <a:pt x="461" y="831"/>
                </a:lnTo>
                <a:lnTo>
                  <a:pt x="463" y="829"/>
                </a:lnTo>
                <a:lnTo>
                  <a:pt x="465" y="826"/>
                </a:lnTo>
                <a:lnTo>
                  <a:pt x="467" y="825"/>
                </a:lnTo>
                <a:lnTo>
                  <a:pt x="468" y="825"/>
                </a:lnTo>
                <a:lnTo>
                  <a:pt x="469" y="824"/>
                </a:lnTo>
                <a:lnTo>
                  <a:pt x="471" y="822"/>
                </a:lnTo>
                <a:lnTo>
                  <a:pt x="471" y="820"/>
                </a:lnTo>
                <a:lnTo>
                  <a:pt x="470" y="816"/>
                </a:lnTo>
                <a:lnTo>
                  <a:pt x="469" y="814"/>
                </a:lnTo>
                <a:lnTo>
                  <a:pt x="467" y="812"/>
                </a:lnTo>
                <a:lnTo>
                  <a:pt x="466" y="811"/>
                </a:lnTo>
                <a:lnTo>
                  <a:pt x="465" y="810"/>
                </a:lnTo>
                <a:lnTo>
                  <a:pt x="462" y="810"/>
                </a:lnTo>
                <a:lnTo>
                  <a:pt x="461" y="810"/>
                </a:lnTo>
                <a:lnTo>
                  <a:pt x="459" y="810"/>
                </a:lnTo>
                <a:lnTo>
                  <a:pt x="459" y="810"/>
                </a:lnTo>
                <a:lnTo>
                  <a:pt x="457" y="809"/>
                </a:lnTo>
                <a:lnTo>
                  <a:pt x="454" y="810"/>
                </a:lnTo>
                <a:lnTo>
                  <a:pt x="452" y="811"/>
                </a:lnTo>
                <a:lnTo>
                  <a:pt x="451" y="811"/>
                </a:lnTo>
                <a:lnTo>
                  <a:pt x="447" y="809"/>
                </a:lnTo>
                <a:lnTo>
                  <a:pt x="444" y="807"/>
                </a:lnTo>
                <a:lnTo>
                  <a:pt x="445" y="805"/>
                </a:lnTo>
                <a:lnTo>
                  <a:pt x="445" y="803"/>
                </a:lnTo>
                <a:lnTo>
                  <a:pt x="444" y="799"/>
                </a:lnTo>
                <a:lnTo>
                  <a:pt x="443" y="798"/>
                </a:lnTo>
                <a:lnTo>
                  <a:pt x="443" y="797"/>
                </a:lnTo>
                <a:lnTo>
                  <a:pt x="442" y="796"/>
                </a:lnTo>
                <a:lnTo>
                  <a:pt x="442" y="794"/>
                </a:lnTo>
                <a:lnTo>
                  <a:pt x="441" y="792"/>
                </a:lnTo>
                <a:lnTo>
                  <a:pt x="441" y="792"/>
                </a:lnTo>
                <a:lnTo>
                  <a:pt x="441" y="790"/>
                </a:lnTo>
                <a:lnTo>
                  <a:pt x="440" y="786"/>
                </a:lnTo>
                <a:lnTo>
                  <a:pt x="442" y="786"/>
                </a:lnTo>
                <a:lnTo>
                  <a:pt x="444" y="788"/>
                </a:lnTo>
                <a:lnTo>
                  <a:pt x="445" y="788"/>
                </a:lnTo>
                <a:lnTo>
                  <a:pt x="447" y="789"/>
                </a:lnTo>
                <a:lnTo>
                  <a:pt x="449" y="783"/>
                </a:lnTo>
                <a:lnTo>
                  <a:pt x="451" y="780"/>
                </a:lnTo>
                <a:lnTo>
                  <a:pt x="454" y="779"/>
                </a:lnTo>
                <a:lnTo>
                  <a:pt x="454" y="778"/>
                </a:lnTo>
                <a:lnTo>
                  <a:pt x="456" y="777"/>
                </a:lnTo>
                <a:lnTo>
                  <a:pt x="457" y="777"/>
                </a:lnTo>
                <a:lnTo>
                  <a:pt x="459" y="776"/>
                </a:lnTo>
                <a:lnTo>
                  <a:pt x="460" y="775"/>
                </a:lnTo>
                <a:lnTo>
                  <a:pt x="462" y="773"/>
                </a:lnTo>
                <a:lnTo>
                  <a:pt x="465" y="771"/>
                </a:lnTo>
                <a:lnTo>
                  <a:pt x="466" y="769"/>
                </a:lnTo>
                <a:lnTo>
                  <a:pt x="469" y="766"/>
                </a:lnTo>
                <a:lnTo>
                  <a:pt x="470" y="764"/>
                </a:lnTo>
                <a:lnTo>
                  <a:pt x="471" y="759"/>
                </a:lnTo>
                <a:lnTo>
                  <a:pt x="473" y="753"/>
                </a:lnTo>
                <a:lnTo>
                  <a:pt x="477" y="751"/>
                </a:lnTo>
                <a:lnTo>
                  <a:pt x="478" y="750"/>
                </a:lnTo>
                <a:lnTo>
                  <a:pt x="481" y="749"/>
                </a:lnTo>
                <a:lnTo>
                  <a:pt x="483" y="748"/>
                </a:lnTo>
                <a:lnTo>
                  <a:pt x="487" y="748"/>
                </a:lnTo>
                <a:lnTo>
                  <a:pt x="489" y="747"/>
                </a:lnTo>
                <a:lnTo>
                  <a:pt x="493" y="745"/>
                </a:lnTo>
                <a:lnTo>
                  <a:pt x="493" y="744"/>
                </a:lnTo>
                <a:lnTo>
                  <a:pt x="493" y="743"/>
                </a:lnTo>
                <a:lnTo>
                  <a:pt x="493" y="739"/>
                </a:lnTo>
                <a:lnTo>
                  <a:pt x="492" y="736"/>
                </a:lnTo>
                <a:lnTo>
                  <a:pt x="492" y="735"/>
                </a:lnTo>
                <a:lnTo>
                  <a:pt x="486" y="728"/>
                </a:lnTo>
                <a:lnTo>
                  <a:pt x="484" y="726"/>
                </a:lnTo>
                <a:lnTo>
                  <a:pt x="481" y="724"/>
                </a:lnTo>
                <a:lnTo>
                  <a:pt x="481" y="722"/>
                </a:lnTo>
                <a:lnTo>
                  <a:pt x="480" y="720"/>
                </a:lnTo>
                <a:lnTo>
                  <a:pt x="476" y="719"/>
                </a:lnTo>
                <a:lnTo>
                  <a:pt x="475" y="718"/>
                </a:lnTo>
                <a:lnTo>
                  <a:pt x="473" y="716"/>
                </a:lnTo>
                <a:lnTo>
                  <a:pt x="471" y="715"/>
                </a:lnTo>
                <a:lnTo>
                  <a:pt x="468" y="714"/>
                </a:lnTo>
                <a:lnTo>
                  <a:pt x="468" y="712"/>
                </a:lnTo>
                <a:lnTo>
                  <a:pt x="469" y="710"/>
                </a:lnTo>
                <a:lnTo>
                  <a:pt x="470" y="708"/>
                </a:lnTo>
                <a:lnTo>
                  <a:pt x="470" y="706"/>
                </a:lnTo>
                <a:lnTo>
                  <a:pt x="470" y="703"/>
                </a:lnTo>
                <a:lnTo>
                  <a:pt x="469" y="702"/>
                </a:lnTo>
                <a:lnTo>
                  <a:pt x="467" y="699"/>
                </a:lnTo>
                <a:lnTo>
                  <a:pt x="464" y="696"/>
                </a:lnTo>
                <a:lnTo>
                  <a:pt x="463" y="696"/>
                </a:lnTo>
                <a:lnTo>
                  <a:pt x="454" y="696"/>
                </a:lnTo>
                <a:lnTo>
                  <a:pt x="446" y="693"/>
                </a:lnTo>
                <a:lnTo>
                  <a:pt x="442" y="689"/>
                </a:lnTo>
                <a:lnTo>
                  <a:pt x="437" y="686"/>
                </a:lnTo>
                <a:lnTo>
                  <a:pt x="438" y="682"/>
                </a:lnTo>
                <a:lnTo>
                  <a:pt x="439" y="681"/>
                </a:lnTo>
                <a:lnTo>
                  <a:pt x="440" y="677"/>
                </a:lnTo>
                <a:lnTo>
                  <a:pt x="442" y="676"/>
                </a:lnTo>
                <a:lnTo>
                  <a:pt x="444" y="675"/>
                </a:lnTo>
                <a:lnTo>
                  <a:pt x="445" y="674"/>
                </a:lnTo>
                <a:lnTo>
                  <a:pt x="448" y="673"/>
                </a:lnTo>
                <a:lnTo>
                  <a:pt x="456" y="671"/>
                </a:lnTo>
                <a:lnTo>
                  <a:pt x="458" y="673"/>
                </a:lnTo>
                <a:lnTo>
                  <a:pt x="459" y="675"/>
                </a:lnTo>
                <a:lnTo>
                  <a:pt x="462" y="676"/>
                </a:lnTo>
                <a:lnTo>
                  <a:pt x="465" y="676"/>
                </a:lnTo>
                <a:lnTo>
                  <a:pt x="466" y="675"/>
                </a:lnTo>
                <a:lnTo>
                  <a:pt x="470" y="674"/>
                </a:lnTo>
                <a:lnTo>
                  <a:pt x="471" y="670"/>
                </a:lnTo>
                <a:lnTo>
                  <a:pt x="472" y="665"/>
                </a:lnTo>
                <a:lnTo>
                  <a:pt x="472" y="660"/>
                </a:lnTo>
                <a:lnTo>
                  <a:pt x="471" y="658"/>
                </a:lnTo>
                <a:lnTo>
                  <a:pt x="470" y="654"/>
                </a:lnTo>
                <a:lnTo>
                  <a:pt x="472" y="649"/>
                </a:lnTo>
                <a:lnTo>
                  <a:pt x="473" y="648"/>
                </a:lnTo>
                <a:lnTo>
                  <a:pt x="475" y="648"/>
                </a:lnTo>
                <a:lnTo>
                  <a:pt x="476" y="645"/>
                </a:lnTo>
                <a:lnTo>
                  <a:pt x="474" y="642"/>
                </a:lnTo>
                <a:lnTo>
                  <a:pt x="473" y="642"/>
                </a:lnTo>
                <a:lnTo>
                  <a:pt x="473" y="638"/>
                </a:lnTo>
                <a:lnTo>
                  <a:pt x="473" y="635"/>
                </a:lnTo>
                <a:lnTo>
                  <a:pt x="474" y="631"/>
                </a:lnTo>
                <a:lnTo>
                  <a:pt x="472" y="627"/>
                </a:lnTo>
                <a:lnTo>
                  <a:pt x="470" y="621"/>
                </a:lnTo>
                <a:lnTo>
                  <a:pt x="470" y="620"/>
                </a:lnTo>
                <a:lnTo>
                  <a:pt x="470" y="617"/>
                </a:lnTo>
                <a:lnTo>
                  <a:pt x="470" y="616"/>
                </a:lnTo>
                <a:lnTo>
                  <a:pt x="470" y="615"/>
                </a:lnTo>
                <a:lnTo>
                  <a:pt x="470" y="610"/>
                </a:lnTo>
                <a:lnTo>
                  <a:pt x="469" y="608"/>
                </a:lnTo>
                <a:lnTo>
                  <a:pt x="469" y="607"/>
                </a:lnTo>
                <a:lnTo>
                  <a:pt x="468" y="605"/>
                </a:lnTo>
                <a:lnTo>
                  <a:pt x="467" y="603"/>
                </a:lnTo>
                <a:lnTo>
                  <a:pt x="467" y="602"/>
                </a:lnTo>
                <a:lnTo>
                  <a:pt x="467" y="598"/>
                </a:lnTo>
                <a:lnTo>
                  <a:pt x="467" y="595"/>
                </a:lnTo>
                <a:lnTo>
                  <a:pt x="468" y="593"/>
                </a:lnTo>
                <a:lnTo>
                  <a:pt x="467" y="592"/>
                </a:lnTo>
                <a:lnTo>
                  <a:pt x="467" y="590"/>
                </a:lnTo>
                <a:lnTo>
                  <a:pt x="466" y="587"/>
                </a:lnTo>
                <a:lnTo>
                  <a:pt x="466" y="585"/>
                </a:lnTo>
                <a:lnTo>
                  <a:pt x="465" y="582"/>
                </a:lnTo>
                <a:lnTo>
                  <a:pt x="464" y="580"/>
                </a:lnTo>
                <a:lnTo>
                  <a:pt x="461" y="579"/>
                </a:lnTo>
                <a:lnTo>
                  <a:pt x="459" y="576"/>
                </a:lnTo>
                <a:lnTo>
                  <a:pt x="457" y="576"/>
                </a:lnTo>
                <a:lnTo>
                  <a:pt x="456" y="576"/>
                </a:lnTo>
                <a:lnTo>
                  <a:pt x="452" y="576"/>
                </a:lnTo>
                <a:lnTo>
                  <a:pt x="448" y="574"/>
                </a:lnTo>
                <a:lnTo>
                  <a:pt x="448" y="576"/>
                </a:lnTo>
                <a:lnTo>
                  <a:pt x="446" y="576"/>
                </a:lnTo>
                <a:lnTo>
                  <a:pt x="444" y="576"/>
                </a:lnTo>
                <a:lnTo>
                  <a:pt x="442" y="576"/>
                </a:lnTo>
                <a:lnTo>
                  <a:pt x="442" y="576"/>
                </a:lnTo>
                <a:lnTo>
                  <a:pt x="438" y="575"/>
                </a:lnTo>
                <a:lnTo>
                  <a:pt x="436" y="578"/>
                </a:lnTo>
                <a:lnTo>
                  <a:pt x="433" y="580"/>
                </a:lnTo>
                <a:lnTo>
                  <a:pt x="431" y="581"/>
                </a:lnTo>
                <a:lnTo>
                  <a:pt x="428" y="581"/>
                </a:lnTo>
                <a:lnTo>
                  <a:pt x="423" y="578"/>
                </a:lnTo>
                <a:lnTo>
                  <a:pt x="419" y="578"/>
                </a:lnTo>
                <a:lnTo>
                  <a:pt x="416" y="577"/>
                </a:lnTo>
                <a:lnTo>
                  <a:pt x="412" y="577"/>
                </a:lnTo>
                <a:lnTo>
                  <a:pt x="407" y="578"/>
                </a:lnTo>
                <a:lnTo>
                  <a:pt x="406" y="580"/>
                </a:lnTo>
                <a:lnTo>
                  <a:pt x="402" y="581"/>
                </a:lnTo>
                <a:lnTo>
                  <a:pt x="398" y="581"/>
                </a:lnTo>
                <a:lnTo>
                  <a:pt x="398" y="579"/>
                </a:lnTo>
                <a:lnTo>
                  <a:pt x="397" y="580"/>
                </a:lnTo>
                <a:lnTo>
                  <a:pt x="393" y="578"/>
                </a:lnTo>
                <a:lnTo>
                  <a:pt x="391" y="576"/>
                </a:lnTo>
                <a:lnTo>
                  <a:pt x="383" y="575"/>
                </a:lnTo>
                <a:lnTo>
                  <a:pt x="370" y="574"/>
                </a:lnTo>
                <a:lnTo>
                  <a:pt x="364" y="576"/>
                </a:lnTo>
                <a:lnTo>
                  <a:pt x="360" y="574"/>
                </a:lnTo>
                <a:lnTo>
                  <a:pt x="351" y="573"/>
                </a:lnTo>
                <a:lnTo>
                  <a:pt x="342" y="573"/>
                </a:lnTo>
                <a:lnTo>
                  <a:pt x="339" y="572"/>
                </a:lnTo>
                <a:lnTo>
                  <a:pt x="334" y="567"/>
                </a:lnTo>
                <a:lnTo>
                  <a:pt x="329" y="565"/>
                </a:lnTo>
                <a:lnTo>
                  <a:pt x="324" y="560"/>
                </a:lnTo>
                <a:lnTo>
                  <a:pt x="321" y="560"/>
                </a:lnTo>
                <a:lnTo>
                  <a:pt x="320" y="560"/>
                </a:lnTo>
                <a:lnTo>
                  <a:pt x="319" y="561"/>
                </a:lnTo>
                <a:lnTo>
                  <a:pt x="315" y="554"/>
                </a:lnTo>
                <a:lnTo>
                  <a:pt x="311" y="545"/>
                </a:lnTo>
                <a:lnTo>
                  <a:pt x="313" y="532"/>
                </a:lnTo>
                <a:lnTo>
                  <a:pt x="314" y="532"/>
                </a:lnTo>
                <a:lnTo>
                  <a:pt x="316" y="529"/>
                </a:lnTo>
                <a:lnTo>
                  <a:pt x="319" y="526"/>
                </a:lnTo>
                <a:lnTo>
                  <a:pt x="320" y="524"/>
                </a:lnTo>
                <a:lnTo>
                  <a:pt x="323" y="521"/>
                </a:lnTo>
                <a:lnTo>
                  <a:pt x="325" y="517"/>
                </a:lnTo>
                <a:lnTo>
                  <a:pt x="327" y="516"/>
                </a:lnTo>
                <a:lnTo>
                  <a:pt x="328" y="517"/>
                </a:lnTo>
                <a:lnTo>
                  <a:pt x="329" y="518"/>
                </a:lnTo>
                <a:lnTo>
                  <a:pt x="330" y="521"/>
                </a:lnTo>
                <a:lnTo>
                  <a:pt x="333" y="521"/>
                </a:lnTo>
                <a:lnTo>
                  <a:pt x="334" y="521"/>
                </a:lnTo>
                <a:lnTo>
                  <a:pt x="335" y="521"/>
                </a:lnTo>
                <a:lnTo>
                  <a:pt x="336" y="519"/>
                </a:lnTo>
                <a:lnTo>
                  <a:pt x="340" y="516"/>
                </a:lnTo>
                <a:lnTo>
                  <a:pt x="342" y="512"/>
                </a:lnTo>
                <a:lnTo>
                  <a:pt x="342" y="510"/>
                </a:lnTo>
                <a:lnTo>
                  <a:pt x="344" y="507"/>
                </a:lnTo>
                <a:lnTo>
                  <a:pt x="345" y="504"/>
                </a:lnTo>
                <a:lnTo>
                  <a:pt x="346" y="500"/>
                </a:lnTo>
                <a:lnTo>
                  <a:pt x="349" y="498"/>
                </a:lnTo>
                <a:lnTo>
                  <a:pt x="351" y="496"/>
                </a:lnTo>
                <a:lnTo>
                  <a:pt x="351" y="498"/>
                </a:lnTo>
                <a:lnTo>
                  <a:pt x="352" y="498"/>
                </a:lnTo>
                <a:lnTo>
                  <a:pt x="353" y="498"/>
                </a:lnTo>
                <a:lnTo>
                  <a:pt x="353" y="497"/>
                </a:lnTo>
                <a:lnTo>
                  <a:pt x="356" y="495"/>
                </a:lnTo>
                <a:lnTo>
                  <a:pt x="359" y="494"/>
                </a:lnTo>
                <a:lnTo>
                  <a:pt x="359" y="495"/>
                </a:lnTo>
                <a:lnTo>
                  <a:pt x="359" y="497"/>
                </a:lnTo>
                <a:lnTo>
                  <a:pt x="361" y="496"/>
                </a:lnTo>
                <a:lnTo>
                  <a:pt x="361" y="494"/>
                </a:lnTo>
                <a:lnTo>
                  <a:pt x="361" y="493"/>
                </a:lnTo>
                <a:lnTo>
                  <a:pt x="364" y="487"/>
                </a:lnTo>
                <a:lnTo>
                  <a:pt x="365" y="484"/>
                </a:lnTo>
                <a:lnTo>
                  <a:pt x="368" y="482"/>
                </a:lnTo>
                <a:lnTo>
                  <a:pt x="370" y="479"/>
                </a:lnTo>
                <a:lnTo>
                  <a:pt x="373" y="478"/>
                </a:lnTo>
                <a:lnTo>
                  <a:pt x="375" y="477"/>
                </a:lnTo>
                <a:lnTo>
                  <a:pt x="377" y="473"/>
                </a:lnTo>
                <a:lnTo>
                  <a:pt x="377" y="470"/>
                </a:lnTo>
                <a:lnTo>
                  <a:pt x="377" y="467"/>
                </a:lnTo>
                <a:lnTo>
                  <a:pt x="375" y="465"/>
                </a:lnTo>
                <a:lnTo>
                  <a:pt x="375" y="464"/>
                </a:lnTo>
                <a:lnTo>
                  <a:pt x="370" y="457"/>
                </a:lnTo>
                <a:lnTo>
                  <a:pt x="369" y="455"/>
                </a:lnTo>
                <a:lnTo>
                  <a:pt x="367" y="454"/>
                </a:lnTo>
                <a:lnTo>
                  <a:pt x="365" y="453"/>
                </a:lnTo>
                <a:lnTo>
                  <a:pt x="360" y="452"/>
                </a:lnTo>
                <a:lnTo>
                  <a:pt x="359" y="452"/>
                </a:lnTo>
                <a:lnTo>
                  <a:pt x="358" y="452"/>
                </a:lnTo>
                <a:lnTo>
                  <a:pt x="356" y="452"/>
                </a:lnTo>
                <a:lnTo>
                  <a:pt x="354" y="450"/>
                </a:lnTo>
                <a:lnTo>
                  <a:pt x="353" y="450"/>
                </a:lnTo>
                <a:lnTo>
                  <a:pt x="352" y="449"/>
                </a:lnTo>
                <a:lnTo>
                  <a:pt x="348" y="449"/>
                </a:lnTo>
                <a:lnTo>
                  <a:pt x="344" y="449"/>
                </a:lnTo>
                <a:lnTo>
                  <a:pt x="342" y="449"/>
                </a:lnTo>
                <a:lnTo>
                  <a:pt x="338" y="450"/>
                </a:lnTo>
                <a:lnTo>
                  <a:pt x="337" y="450"/>
                </a:lnTo>
                <a:lnTo>
                  <a:pt x="334" y="450"/>
                </a:lnTo>
                <a:lnTo>
                  <a:pt x="331" y="450"/>
                </a:lnTo>
                <a:lnTo>
                  <a:pt x="331" y="449"/>
                </a:lnTo>
                <a:lnTo>
                  <a:pt x="329" y="447"/>
                </a:lnTo>
                <a:lnTo>
                  <a:pt x="328" y="444"/>
                </a:lnTo>
                <a:lnTo>
                  <a:pt x="327" y="442"/>
                </a:lnTo>
                <a:lnTo>
                  <a:pt x="330" y="433"/>
                </a:lnTo>
                <a:lnTo>
                  <a:pt x="331" y="428"/>
                </a:lnTo>
                <a:lnTo>
                  <a:pt x="333" y="422"/>
                </a:lnTo>
                <a:lnTo>
                  <a:pt x="333" y="421"/>
                </a:lnTo>
                <a:lnTo>
                  <a:pt x="335" y="418"/>
                </a:lnTo>
                <a:lnTo>
                  <a:pt x="336" y="415"/>
                </a:lnTo>
                <a:lnTo>
                  <a:pt x="337" y="414"/>
                </a:lnTo>
                <a:lnTo>
                  <a:pt x="338" y="413"/>
                </a:lnTo>
                <a:lnTo>
                  <a:pt x="340" y="410"/>
                </a:lnTo>
                <a:lnTo>
                  <a:pt x="340" y="408"/>
                </a:lnTo>
                <a:lnTo>
                  <a:pt x="339" y="403"/>
                </a:lnTo>
                <a:lnTo>
                  <a:pt x="337" y="399"/>
                </a:lnTo>
                <a:lnTo>
                  <a:pt x="332" y="395"/>
                </a:lnTo>
                <a:lnTo>
                  <a:pt x="330" y="391"/>
                </a:lnTo>
                <a:lnTo>
                  <a:pt x="329" y="389"/>
                </a:lnTo>
                <a:lnTo>
                  <a:pt x="327" y="386"/>
                </a:lnTo>
                <a:lnTo>
                  <a:pt x="325" y="383"/>
                </a:lnTo>
                <a:lnTo>
                  <a:pt x="324" y="382"/>
                </a:lnTo>
                <a:lnTo>
                  <a:pt x="323" y="381"/>
                </a:lnTo>
                <a:lnTo>
                  <a:pt x="320" y="380"/>
                </a:lnTo>
                <a:lnTo>
                  <a:pt x="319" y="379"/>
                </a:lnTo>
                <a:lnTo>
                  <a:pt x="317" y="378"/>
                </a:lnTo>
                <a:lnTo>
                  <a:pt x="314" y="377"/>
                </a:lnTo>
                <a:lnTo>
                  <a:pt x="311" y="376"/>
                </a:lnTo>
                <a:lnTo>
                  <a:pt x="308" y="375"/>
                </a:lnTo>
                <a:lnTo>
                  <a:pt x="306" y="374"/>
                </a:lnTo>
                <a:lnTo>
                  <a:pt x="304" y="376"/>
                </a:lnTo>
                <a:lnTo>
                  <a:pt x="303" y="376"/>
                </a:lnTo>
                <a:lnTo>
                  <a:pt x="302" y="381"/>
                </a:lnTo>
                <a:lnTo>
                  <a:pt x="298" y="383"/>
                </a:lnTo>
                <a:lnTo>
                  <a:pt x="297" y="384"/>
                </a:lnTo>
                <a:lnTo>
                  <a:pt x="295" y="383"/>
                </a:lnTo>
                <a:lnTo>
                  <a:pt x="293" y="381"/>
                </a:lnTo>
                <a:lnTo>
                  <a:pt x="295" y="376"/>
                </a:lnTo>
                <a:lnTo>
                  <a:pt x="295" y="373"/>
                </a:lnTo>
                <a:lnTo>
                  <a:pt x="296" y="369"/>
                </a:lnTo>
                <a:lnTo>
                  <a:pt x="296" y="367"/>
                </a:lnTo>
                <a:lnTo>
                  <a:pt x="296" y="366"/>
                </a:lnTo>
                <a:lnTo>
                  <a:pt x="294" y="362"/>
                </a:lnTo>
                <a:lnTo>
                  <a:pt x="293" y="360"/>
                </a:lnTo>
                <a:lnTo>
                  <a:pt x="293" y="358"/>
                </a:lnTo>
                <a:lnTo>
                  <a:pt x="291" y="356"/>
                </a:lnTo>
                <a:lnTo>
                  <a:pt x="291" y="354"/>
                </a:lnTo>
                <a:lnTo>
                  <a:pt x="291" y="352"/>
                </a:lnTo>
                <a:lnTo>
                  <a:pt x="291" y="350"/>
                </a:lnTo>
                <a:lnTo>
                  <a:pt x="291" y="347"/>
                </a:lnTo>
                <a:lnTo>
                  <a:pt x="288" y="344"/>
                </a:lnTo>
                <a:lnTo>
                  <a:pt x="286" y="343"/>
                </a:lnTo>
                <a:lnTo>
                  <a:pt x="286" y="342"/>
                </a:lnTo>
                <a:lnTo>
                  <a:pt x="285" y="341"/>
                </a:lnTo>
                <a:lnTo>
                  <a:pt x="280" y="339"/>
                </a:lnTo>
                <a:lnTo>
                  <a:pt x="279" y="340"/>
                </a:lnTo>
                <a:lnTo>
                  <a:pt x="277" y="341"/>
                </a:lnTo>
                <a:lnTo>
                  <a:pt x="274" y="341"/>
                </a:lnTo>
                <a:lnTo>
                  <a:pt x="272" y="341"/>
                </a:lnTo>
                <a:lnTo>
                  <a:pt x="269" y="341"/>
                </a:lnTo>
                <a:lnTo>
                  <a:pt x="266" y="339"/>
                </a:lnTo>
                <a:lnTo>
                  <a:pt x="263" y="338"/>
                </a:lnTo>
                <a:lnTo>
                  <a:pt x="259" y="338"/>
                </a:lnTo>
                <a:lnTo>
                  <a:pt x="258" y="338"/>
                </a:lnTo>
                <a:lnTo>
                  <a:pt x="257" y="338"/>
                </a:lnTo>
                <a:lnTo>
                  <a:pt x="253" y="338"/>
                </a:lnTo>
                <a:lnTo>
                  <a:pt x="252" y="338"/>
                </a:lnTo>
                <a:lnTo>
                  <a:pt x="251" y="338"/>
                </a:lnTo>
                <a:lnTo>
                  <a:pt x="249" y="338"/>
                </a:lnTo>
                <a:lnTo>
                  <a:pt x="247" y="341"/>
                </a:lnTo>
                <a:lnTo>
                  <a:pt x="247" y="342"/>
                </a:lnTo>
                <a:lnTo>
                  <a:pt x="246" y="343"/>
                </a:lnTo>
                <a:lnTo>
                  <a:pt x="247" y="345"/>
                </a:lnTo>
                <a:lnTo>
                  <a:pt x="247" y="347"/>
                </a:lnTo>
                <a:lnTo>
                  <a:pt x="250" y="349"/>
                </a:lnTo>
                <a:lnTo>
                  <a:pt x="250" y="351"/>
                </a:lnTo>
                <a:lnTo>
                  <a:pt x="251" y="353"/>
                </a:lnTo>
                <a:lnTo>
                  <a:pt x="252" y="355"/>
                </a:lnTo>
                <a:lnTo>
                  <a:pt x="252" y="358"/>
                </a:lnTo>
                <a:lnTo>
                  <a:pt x="252" y="359"/>
                </a:lnTo>
                <a:lnTo>
                  <a:pt x="250" y="360"/>
                </a:lnTo>
                <a:lnTo>
                  <a:pt x="244" y="361"/>
                </a:lnTo>
                <a:lnTo>
                  <a:pt x="242" y="361"/>
                </a:lnTo>
                <a:lnTo>
                  <a:pt x="241" y="360"/>
                </a:lnTo>
                <a:lnTo>
                  <a:pt x="239" y="360"/>
                </a:lnTo>
                <a:lnTo>
                  <a:pt x="235" y="360"/>
                </a:lnTo>
                <a:lnTo>
                  <a:pt x="233" y="360"/>
                </a:lnTo>
                <a:lnTo>
                  <a:pt x="231" y="360"/>
                </a:lnTo>
                <a:lnTo>
                  <a:pt x="229" y="360"/>
                </a:lnTo>
                <a:lnTo>
                  <a:pt x="228" y="360"/>
                </a:lnTo>
                <a:lnTo>
                  <a:pt x="222" y="360"/>
                </a:lnTo>
                <a:lnTo>
                  <a:pt x="219" y="359"/>
                </a:lnTo>
                <a:lnTo>
                  <a:pt x="215" y="360"/>
                </a:lnTo>
                <a:lnTo>
                  <a:pt x="213" y="361"/>
                </a:lnTo>
                <a:lnTo>
                  <a:pt x="210" y="362"/>
                </a:lnTo>
                <a:lnTo>
                  <a:pt x="208" y="363"/>
                </a:lnTo>
                <a:lnTo>
                  <a:pt x="207" y="363"/>
                </a:lnTo>
                <a:lnTo>
                  <a:pt x="205" y="364"/>
                </a:lnTo>
                <a:lnTo>
                  <a:pt x="203" y="365"/>
                </a:lnTo>
                <a:lnTo>
                  <a:pt x="202" y="365"/>
                </a:lnTo>
                <a:lnTo>
                  <a:pt x="200" y="365"/>
                </a:lnTo>
                <a:lnTo>
                  <a:pt x="196" y="366"/>
                </a:lnTo>
                <a:lnTo>
                  <a:pt x="194" y="368"/>
                </a:lnTo>
                <a:lnTo>
                  <a:pt x="194" y="369"/>
                </a:lnTo>
                <a:lnTo>
                  <a:pt x="192" y="371"/>
                </a:lnTo>
                <a:lnTo>
                  <a:pt x="191" y="373"/>
                </a:lnTo>
                <a:lnTo>
                  <a:pt x="189" y="374"/>
                </a:lnTo>
                <a:lnTo>
                  <a:pt x="188" y="375"/>
                </a:lnTo>
                <a:lnTo>
                  <a:pt x="185" y="376"/>
                </a:lnTo>
                <a:lnTo>
                  <a:pt x="184" y="377"/>
                </a:lnTo>
                <a:lnTo>
                  <a:pt x="182" y="378"/>
                </a:lnTo>
                <a:lnTo>
                  <a:pt x="181" y="378"/>
                </a:lnTo>
                <a:lnTo>
                  <a:pt x="178" y="378"/>
                </a:lnTo>
                <a:lnTo>
                  <a:pt x="175" y="376"/>
                </a:lnTo>
                <a:lnTo>
                  <a:pt x="174" y="375"/>
                </a:lnTo>
                <a:lnTo>
                  <a:pt x="172" y="371"/>
                </a:lnTo>
                <a:lnTo>
                  <a:pt x="170" y="367"/>
                </a:lnTo>
                <a:lnTo>
                  <a:pt x="170" y="364"/>
                </a:lnTo>
                <a:lnTo>
                  <a:pt x="170" y="362"/>
                </a:lnTo>
                <a:lnTo>
                  <a:pt x="171" y="359"/>
                </a:lnTo>
                <a:lnTo>
                  <a:pt x="169" y="357"/>
                </a:lnTo>
                <a:lnTo>
                  <a:pt x="167" y="354"/>
                </a:lnTo>
                <a:lnTo>
                  <a:pt x="166" y="354"/>
                </a:lnTo>
                <a:lnTo>
                  <a:pt x="164" y="353"/>
                </a:lnTo>
                <a:lnTo>
                  <a:pt x="163" y="353"/>
                </a:lnTo>
                <a:lnTo>
                  <a:pt x="159" y="351"/>
                </a:lnTo>
                <a:lnTo>
                  <a:pt x="155" y="353"/>
                </a:lnTo>
                <a:lnTo>
                  <a:pt x="154" y="353"/>
                </a:lnTo>
                <a:lnTo>
                  <a:pt x="152" y="354"/>
                </a:lnTo>
                <a:lnTo>
                  <a:pt x="151" y="355"/>
                </a:lnTo>
                <a:lnTo>
                  <a:pt x="150" y="355"/>
                </a:lnTo>
                <a:lnTo>
                  <a:pt x="145" y="357"/>
                </a:lnTo>
                <a:lnTo>
                  <a:pt x="142" y="359"/>
                </a:lnTo>
                <a:lnTo>
                  <a:pt x="138" y="360"/>
                </a:lnTo>
                <a:lnTo>
                  <a:pt x="135" y="360"/>
                </a:lnTo>
                <a:lnTo>
                  <a:pt x="134" y="362"/>
                </a:lnTo>
                <a:lnTo>
                  <a:pt x="133" y="362"/>
                </a:lnTo>
                <a:lnTo>
                  <a:pt x="129" y="365"/>
                </a:lnTo>
                <a:lnTo>
                  <a:pt x="124" y="367"/>
                </a:lnTo>
                <a:lnTo>
                  <a:pt x="121" y="367"/>
                </a:lnTo>
                <a:lnTo>
                  <a:pt x="120" y="369"/>
                </a:lnTo>
                <a:lnTo>
                  <a:pt x="119" y="371"/>
                </a:lnTo>
                <a:lnTo>
                  <a:pt x="119" y="373"/>
                </a:lnTo>
                <a:lnTo>
                  <a:pt x="118" y="374"/>
                </a:lnTo>
                <a:lnTo>
                  <a:pt x="118" y="375"/>
                </a:lnTo>
                <a:lnTo>
                  <a:pt x="113" y="381"/>
                </a:lnTo>
                <a:lnTo>
                  <a:pt x="111" y="383"/>
                </a:lnTo>
                <a:lnTo>
                  <a:pt x="109" y="384"/>
                </a:lnTo>
                <a:lnTo>
                  <a:pt x="101" y="389"/>
                </a:lnTo>
                <a:lnTo>
                  <a:pt x="94" y="393"/>
                </a:lnTo>
                <a:lnTo>
                  <a:pt x="88" y="399"/>
                </a:lnTo>
                <a:lnTo>
                  <a:pt x="86" y="400"/>
                </a:lnTo>
                <a:lnTo>
                  <a:pt x="85" y="403"/>
                </a:lnTo>
                <a:lnTo>
                  <a:pt x="84" y="405"/>
                </a:lnTo>
                <a:lnTo>
                  <a:pt x="83" y="407"/>
                </a:lnTo>
                <a:lnTo>
                  <a:pt x="78" y="410"/>
                </a:lnTo>
                <a:lnTo>
                  <a:pt x="77" y="410"/>
                </a:lnTo>
                <a:lnTo>
                  <a:pt x="74" y="410"/>
                </a:lnTo>
                <a:lnTo>
                  <a:pt x="69" y="412"/>
                </a:lnTo>
                <a:lnTo>
                  <a:pt x="68" y="413"/>
                </a:lnTo>
                <a:lnTo>
                  <a:pt x="66" y="418"/>
                </a:lnTo>
                <a:lnTo>
                  <a:pt x="65" y="421"/>
                </a:lnTo>
                <a:lnTo>
                  <a:pt x="64" y="424"/>
                </a:lnTo>
                <a:lnTo>
                  <a:pt x="64" y="425"/>
                </a:lnTo>
                <a:lnTo>
                  <a:pt x="63" y="426"/>
                </a:lnTo>
                <a:lnTo>
                  <a:pt x="61" y="426"/>
                </a:lnTo>
                <a:lnTo>
                  <a:pt x="60" y="426"/>
                </a:lnTo>
                <a:lnTo>
                  <a:pt x="56" y="428"/>
                </a:lnTo>
                <a:lnTo>
                  <a:pt x="55" y="431"/>
                </a:lnTo>
                <a:lnTo>
                  <a:pt x="51" y="437"/>
                </a:lnTo>
                <a:lnTo>
                  <a:pt x="50" y="437"/>
                </a:lnTo>
                <a:lnTo>
                  <a:pt x="45" y="440"/>
                </a:lnTo>
                <a:lnTo>
                  <a:pt x="40" y="440"/>
                </a:lnTo>
                <a:lnTo>
                  <a:pt x="33" y="441"/>
                </a:lnTo>
                <a:lnTo>
                  <a:pt x="32" y="441"/>
                </a:lnTo>
                <a:lnTo>
                  <a:pt x="31" y="440"/>
                </a:lnTo>
                <a:lnTo>
                  <a:pt x="30" y="438"/>
                </a:lnTo>
                <a:lnTo>
                  <a:pt x="28" y="434"/>
                </a:lnTo>
                <a:lnTo>
                  <a:pt x="27" y="432"/>
                </a:lnTo>
                <a:lnTo>
                  <a:pt x="26" y="431"/>
                </a:lnTo>
                <a:lnTo>
                  <a:pt x="26" y="426"/>
                </a:lnTo>
                <a:lnTo>
                  <a:pt x="26" y="424"/>
                </a:lnTo>
                <a:lnTo>
                  <a:pt x="25" y="421"/>
                </a:lnTo>
                <a:lnTo>
                  <a:pt x="25" y="418"/>
                </a:lnTo>
                <a:lnTo>
                  <a:pt x="24" y="415"/>
                </a:lnTo>
                <a:lnTo>
                  <a:pt x="23" y="415"/>
                </a:lnTo>
                <a:lnTo>
                  <a:pt x="21" y="412"/>
                </a:lnTo>
                <a:lnTo>
                  <a:pt x="18" y="410"/>
                </a:lnTo>
                <a:lnTo>
                  <a:pt x="17" y="410"/>
                </a:lnTo>
                <a:lnTo>
                  <a:pt x="12" y="411"/>
                </a:lnTo>
                <a:lnTo>
                  <a:pt x="10" y="411"/>
                </a:lnTo>
                <a:lnTo>
                  <a:pt x="7" y="412"/>
                </a:lnTo>
                <a:lnTo>
                  <a:pt x="5" y="410"/>
                </a:lnTo>
                <a:lnTo>
                  <a:pt x="4" y="407"/>
                </a:lnTo>
                <a:lnTo>
                  <a:pt x="3" y="406"/>
                </a:lnTo>
                <a:lnTo>
                  <a:pt x="1" y="405"/>
                </a:lnTo>
                <a:lnTo>
                  <a:pt x="1" y="403"/>
                </a:lnTo>
                <a:lnTo>
                  <a:pt x="0" y="389"/>
                </a:lnTo>
                <a:lnTo>
                  <a:pt x="1" y="387"/>
                </a:lnTo>
                <a:lnTo>
                  <a:pt x="1" y="381"/>
                </a:lnTo>
                <a:lnTo>
                  <a:pt x="2" y="377"/>
                </a:lnTo>
                <a:lnTo>
                  <a:pt x="5" y="377"/>
                </a:lnTo>
                <a:lnTo>
                  <a:pt x="8" y="377"/>
                </a:lnTo>
                <a:lnTo>
                  <a:pt x="11" y="376"/>
                </a:lnTo>
                <a:lnTo>
                  <a:pt x="13" y="375"/>
                </a:lnTo>
                <a:lnTo>
                  <a:pt x="14" y="371"/>
                </a:lnTo>
                <a:lnTo>
                  <a:pt x="16" y="369"/>
                </a:lnTo>
                <a:lnTo>
                  <a:pt x="17" y="364"/>
                </a:lnTo>
                <a:lnTo>
                  <a:pt x="16" y="359"/>
                </a:lnTo>
                <a:lnTo>
                  <a:pt x="11" y="357"/>
                </a:lnTo>
                <a:lnTo>
                  <a:pt x="10" y="354"/>
                </a:lnTo>
                <a:lnTo>
                  <a:pt x="10" y="352"/>
                </a:lnTo>
                <a:lnTo>
                  <a:pt x="13" y="346"/>
                </a:lnTo>
                <a:lnTo>
                  <a:pt x="14" y="343"/>
                </a:lnTo>
                <a:lnTo>
                  <a:pt x="14" y="341"/>
                </a:lnTo>
                <a:lnTo>
                  <a:pt x="15" y="339"/>
                </a:lnTo>
                <a:lnTo>
                  <a:pt x="15" y="338"/>
                </a:lnTo>
                <a:lnTo>
                  <a:pt x="15" y="337"/>
                </a:lnTo>
                <a:lnTo>
                  <a:pt x="17" y="335"/>
                </a:lnTo>
                <a:lnTo>
                  <a:pt x="18" y="333"/>
                </a:lnTo>
                <a:lnTo>
                  <a:pt x="18" y="332"/>
                </a:lnTo>
                <a:lnTo>
                  <a:pt x="19" y="329"/>
                </a:lnTo>
                <a:lnTo>
                  <a:pt x="19" y="326"/>
                </a:lnTo>
                <a:lnTo>
                  <a:pt x="18" y="326"/>
                </a:lnTo>
                <a:lnTo>
                  <a:pt x="12" y="324"/>
                </a:lnTo>
                <a:lnTo>
                  <a:pt x="11" y="321"/>
                </a:lnTo>
                <a:lnTo>
                  <a:pt x="10" y="319"/>
                </a:lnTo>
                <a:lnTo>
                  <a:pt x="7" y="317"/>
                </a:lnTo>
                <a:lnTo>
                  <a:pt x="3" y="318"/>
                </a:lnTo>
                <a:lnTo>
                  <a:pt x="1" y="317"/>
                </a:lnTo>
                <a:lnTo>
                  <a:pt x="1" y="314"/>
                </a:lnTo>
                <a:lnTo>
                  <a:pt x="4" y="311"/>
                </a:lnTo>
                <a:lnTo>
                  <a:pt x="7" y="310"/>
                </a:lnTo>
                <a:lnTo>
                  <a:pt x="7" y="308"/>
                </a:lnTo>
                <a:lnTo>
                  <a:pt x="8" y="304"/>
                </a:lnTo>
                <a:lnTo>
                  <a:pt x="9" y="304"/>
                </a:lnTo>
                <a:lnTo>
                  <a:pt x="10" y="302"/>
                </a:lnTo>
                <a:lnTo>
                  <a:pt x="9" y="300"/>
                </a:lnTo>
                <a:lnTo>
                  <a:pt x="9" y="299"/>
                </a:lnTo>
                <a:lnTo>
                  <a:pt x="9" y="297"/>
                </a:lnTo>
                <a:lnTo>
                  <a:pt x="8" y="294"/>
                </a:lnTo>
                <a:lnTo>
                  <a:pt x="7" y="293"/>
                </a:lnTo>
                <a:lnTo>
                  <a:pt x="7" y="292"/>
                </a:lnTo>
                <a:lnTo>
                  <a:pt x="5" y="289"/>
                </a:lnTo>
                <a:lnTo>
                  <a:pt x="6" y="288"/>
                </a:lnTo>
                <a:lnTo>
                  <a:pt x="7" y="286"/>
                </a:lnTo>
                <a:lnTo>
                  <a:pt x="7" y="284"/>
                </a:lnTo>
                <a:lnTo>
                  <a:pt x="8" y="282"/>
                </a:lnTo>
                <a:lnTo>
                  <a:pt x="9" y="280"/>
                </a:lnTo>
                <a:lnTo>
                  <a:pt x="9" y="278"/>
                </a:lnTo>
                <a:lnTo>
                  <a:pt x="9" y="277"/>
                </a:lnTo>
                <a:lnTo>
                  <a:pt x="8" y="275"/>
                </a:lnTo>
                <a:lnTo>
                  <a:pt x="8" y="273"/>
                </a:lnTo>
                <a:lnTo>
                  <a:pt x="11" y="273"/>
                </a:lnTo>
                <a:lnTo>
                  <a:pt x="13" y="272"/>
                </a:lnTo>
                <a:lnTo>
                  <a:pt x="15" y="271"/>
                </a:lnTo>
                <a:lnTo>
                  <a:pt x="17" y="270"/>
                </a:lnTo>
                <a:lnTo>
                  <a:pt x="18" y="269"/>
                </a:lnTo>
                <a:lnTo>
                  <a:pt x="17" y="267"/>
                </a:lnTo>
                <a:lnTo>
                  <a:pt x="15" y="266"/>
                </a:lnTo>
                <a:lnTo>
                  <a:pt x="13" y="265"/>
                </a:lnTo>
                <a:lnTo>
                  <a:pt x="12" y="264"/>
                </a:lnTo>
                <a:lnTo>
                  <a:pt x="14" y="260"/>
                </a:lnTo>
                <a:lnTo>
                  <a:pt x="19" y="258"/>
                </a:lnTo>
                <a:lnTo>
                  <a:pt x="21" y="258"/>
                </a:lnTo>
                <a:lnTo>
                  <a:pt x="22" y="258"/>
                </a:lnTo>
                <a:lnTo>
                  <a:pt x="24" y="258"/>
                </a:lnTo>
                <a:lnTo>
                  <a:pt x="27" y="256"/>
                </a:lnTo>
                <a:lnTo>
                  <a:pt x="29" y="255"/>
                </a:lnTo>
                <a:lnTo>
                  <a:pt x="29" y="254"/>
                </a:lnTo>
                <a:lnTo>
                  <a:pt x="29" y="253"/>
                </a:lnTo>
                <a:lnTo>
                  <a:pt x="31" y="253"/>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a:extLst>
              <a:ext uri="{FF2B5EF4-FFF2-40B4-BE49-F238E27FC236}">
                <a16:creationId xmlns:a16="http://schemas.microsoft.com/office/drawing/2014/main" id="{E9F7A409-A960-49F8-955F-C271E03BFD98}"/>
              </a:ext>
            </a:extLst>
          </p:cNvPr>
          <p:cNvSpPr>
            <a:spLocks/>
          </p:cNvSpPr>
          <p:nvPr/>
        </p:nvSpPr>
        <p:spPr bwMode="auto">
          <a:xfrm>
            <a:off x="1602619" y="1241642"/>
            <a:ext cx="1439954" cy="1775128"/>
          </a:xfrm>
          <a:custGeom>
            <a:avLst/>
            <a:gdLst>
              <a:gd name="T0" fmla="*/ 333 w 1001"/>
              <a:gd name="T1" fmla="*/ 22 h 1234"/>
              <a:gd name="T2" fmla="*/ 424 w 1001"/>
              <a:gd name="T3" fmla="*/ 64 h 1234"/>
              <a:gd name="T4" fmla="*/ 471 w 1001"/>
              <a:gd name="T5" fmla="*/ 59 h 1234"/>
              <a:gd name="T6" fmla="*/ 452 w 1001"/>
              <a:gd name="T7" fmla="*/ 117 h 1234"/>
              <a:gd name="T8" fmla="*/ 501 w 1001"/>
              <a:gd name="T9" fmla="*/ 160 h 1234"/>
              <a:gd name="T10" fmla="*/ 508 w 1001"/>
              <a:gd name="T11" fmla="*/ 209 h 1234"/>
              <a:gd name="T12" fmla="*/ 535 w 1001"/>
              <a:gd name="T13" fmla="*/ 282 h 1234"/>
              <a:gd name="T14" fmla="*/ 504 w 1001"/>
              <a:gd name="T15" fmla="*/ 359 h 1234"/>
              <a:gd name="T16" fmla="*/ 440 w 1001"/>
              <a:gd name="T17" fmla="*/ 326 h 1234"/>
              <a:gd name="T18" fmla="*/ 405 w 1001"/>
              <a:gd name="T19" fmla="*/ 412 h 1234"/>
              <a:gd name="T20" fmla="*/ 418 w 1001"/>
              <a:gd name="T21" fmla="*/ 524 h 1234"/>
              <a:gd name="T22" fmla="*/ 362 w 1001"/>
              <a:gd name="T23" fmla="*/ 610 h 1234"/>
              <a:gd name="T24" fmla="*/ 411 w 1001"/>
              <a:gd name="T25" fmla="*/ 644 h 1234"/>
              <a:gd name="T26" fmla="*/ 468 w 1001"/>
              <a:gd name="T27" fmla="*/ 630 h 1234"/>
              <a:gd name="T28" fmla="*/ 509 w 1001"/>
              <a:gd name="T29" fmla="*/ 604 h 1234"/>
              <a:gd name="T30" fmla="*/ 560 w 1001"/>
              <a:gd name="T31" fmla="*/ 605 h 1234"/>
              <a:gd name="T32" fmla="*/ 607 w 1001"/>
              <a:gd name="T33" fmla="*/ 609 h 1234"/>
              <a:gd name="T34" fmla="*/ 656 w 1001"/>
              <a:gd name="T35" fmla="*/ 588 h 1234"/>
              <a:gd name="T36" fmla="*/ 703 w 1001"/>
              <a:gd name="T37" fmla="*/ 581 h 1234"/>
              <a:gd name="T38" fmla="*/ 735 w 1001"/>
              <a:gd name="T39" fmla="*/ 611 h 1234"/>
              <a:gd name="T40" fmla="*/ 780 w 1001"/>
              <a:gd name="T41" fmla="*/ 626 h 1234"/>
              <a:gd name="T42" fmla="*/ 829 w 1001"/>
              <a:gd name="T43" fmla="*/ 626 h 1234"/>
              <a:gd name="T44" fmla="*/ 878 w 1001"/>
              <a:gd name="T45" fmla="*/ 618 h 1234"/>
              <a:gd name="T46" fmla="*/ 964 w 1001"/>
              <a:gd name="T47" fmla="*/ 684 h 1234"/>
              <a:gd name="T48" fmla="*/ 961 w 1001"/>
              <a:gd name="T49" fmla="*/ 758 h 1234"/>
              <a:gd name="T50" fmla="*/ 966 w 1001"/>
              <a:gd name="T51" fmla="*/ 841 h 1234"/>
              <a:gd name="T52" fmla="*/ 901 w 1001"/>
              <a:gd name="T53" fmla="*/ 870 h 1234"/>
              <a:gd name="T54" fmla="*/ 815 w 1001"/>
              <a:gd name="T55" fmla="*/ 901 h 1234"/>
              <a:gd name="T56" fmla="*/ 759 w 1001"/>
              <a:gd name="T57" fmla="*/ 880 h 1234"/>
              <a:gd name="T58" fmla="*/ 734 w 1001"/>
              <a:gd name="T59" fmla="*/ 807 h 1234"/>
              <a:gd name="T60" fmla="*/ 720 w 1001"/>
              <a:gd name="T61" fmla="*/ 748 h 1234"/>
              <a:gd name="T62" fmla="*/ 683 w 1001"/>
              <a:gd name="T63" fmla="*/ 777 h 1234"/>
              <a:gd name="T64" fmla="*/ 673 w 1001"/>
              <a:gd name="T65" fmla="*/ 765 h 1234"/>
              <a:gd name="T66" fmla="*/ 630 w 1001"/>
              <a:gd name="T67" fmla="*/ 749 h 1234"/>
              <a:gd name="T68" fmla="*/ 617 w 1001"/>
              <a:gd name="T69" fmla="*/ 798 h 1234"/>
              <a:gd name="T70" fmla="*/ 610 w 1001"/>
              <a:gd name="T71" fmla="*/ 781 h 1234"/>
              <a:gd name="T72" fmla="*/ 586 w 1001"/>
              <a:gd name="T73" fmla="*/ 775 h 1234"/>
              <a:gd name="T74" fmla="*/ 559 w 1001"/>
              <a:gd name="T75" fmla="*/ 744 h 1234"/>
              <a:gd name="T76" fmla="*/ 497 w 1001"/>
              <a:gd name="T77" fmla="*/ 772 h 1234"/>
              <a:gd name="T78" fmla="*/ 503 w 1001"/>
              <a:gd name="T79" fmla="*/ 836 h 1234"/>
              <a:gd name="T80" fmla="*/ 569 w 1001"/>
              <a:gd name="T81" fmla="*/ 855 h 1234"/>
              <a:gd name="T82" fmla="*/ 621 w 1001"/>
              <a:gd name="T83" fmla="*/ 907 h 1234"/>
              <a:gd name="T84" fmla="*/ 630 w 1001"/>
              <a:gd name="T85" fmla="*/ 976 h 1234"/>
              <a:gd name="T86" fmla="*/ 593 w 1001"/>
              <a:gd name="T87" fmla="*/ 996 h 1234"/>
              <a:gd name="T88" fmla="*/ 548 w 1001"/>
              <a:gd name="T89" fmla="*/ 1007 h 1234"/>
              <a:gd name="T90" fmla="*/ 509 w 1001"/>
              <a:gd name="T91" fmla="*/ 1032 h 1234"/>
              <a:gd name="T92" fmla="*/ 529 w 1001"/>
              <a:gd name="T93" fmla="*/ 1126 h 1234"/>
              <a:gd name="T94" fmla="*/ 463 w 1001"/>
              <a:gd name="T95" fmla="*/ 1188 h 1234"/>
              <a:gd name="T96" fmla="*/ 424 w 1001"/>
              <a:gd name="T97" fmla="*/ 1226 h 1234"/>
              <a:gd name="T98" fmla="*/ 388 w 1001"/>
              <a:gd name="T99" fmla="*/ 1134 h 1234"/>
              <a:gd name="T100" fmla="*/ 474 w 1001"/>
              <a:gd name="T101" fmla="*/ 988 h 1234"/>
              <a:gd name="T102" fmla="*/ 447 w 1001"/>
              <a:gd name="T103" fmla="*/ 915 h 1234"/>
              <a:gd name="T104" fmla="*/ 346 w 1001"/>
              <a:gd name="T105" fmla="*/ 926 h 1234"/>
              <a:gd name="T106" fmla="*/ 291 w 1001"/>
              <a:gd name="T107" fmla="*/ 884 h 1234"/>
              <a:gd name="T108" fmla="*/ 88 w 1001"/>
              <a:gd name="T109" fmla="*/ 837 h 1234"/>
              <a:gd name="T110" fmla="*/ 57 w 1001"/>
              <a:gd name="T111" fmla="*/ 606 h 1234"/>
              <a:gd name="T112" fmla="*/ 49 w 1001"/>
              <a:gd name="T113" fmla="*/ 537 h 1234"/>
              <a:gd name="T114" fmla="*/ 55 w 1001"/>
              <a:gd name="T115" fmla="*/ 454 h 1234"/>
              <a:gd name="T116" fmla="*/ 66 w 1001"/>
              <a:gd name="T117" fmla="*/ 362 h 1234"/>
              <a:gd name="T118" fmla="*/ 85 w 1001"/>
              <a:gd name="T119" fmla="*/ 273 h 1234"/>
              <a:gd name="T120" fmla="*/ 183 w 1001"/>
              <a:gd name="T121" fmla="*/ 197 h 1234"/>
              <a:gd name="T122" fmla="*/ 239 w 1001"/>
              <a:gd name="T123" fmla="*/ 106 h 1234"/>
              <a:gd name="T124" fmla="*/ 253 w 1001"/>
              <a:gd name="T125" fmla="*/ 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234">
                <a:moveTo>
                  <a:pt x="253" y="9"/>
                </a:moveTo>
                <a:lnTo>
                  <a:pt x="253" y="6"/>
                </a:lnTo>
                <a:lnTo>
                  <a:pt x="263" y="6"/>
                </a:lnTo>
                <a:lnTo>
                  <a:pt x="270" y="6"/>
                </a:lnTo>
                <a:lnTo>
                  <a:pt x="277" y="4"/>
                </a:lnTo>
                <a:lnTo>
                  <a:pt x="281" y="0"/>
                </a:lnTo>
                <a:lnTo>
                  <a:pt x="289" y="0"/>
                </a:lnTo>
                <a:lnTo>
                  <a:pt x="297" y="3"/>
                </a:lnTo>
                <a:lnTo>
                  <a:pt x="302" y="7"/>
                </a:lnTo>
                <a:lnTo>
                  <a:pt x="306" y="10"/>
                </a:lnTo>
                <a:lnTo>
                  <a:pt x="311" y="15"/>
                </a:lnTo>
                <a:lnTo>
                  <a:pt x="314" y="15"/>
                </a:lnTo>
                <a:lnTo>
                  <a:pt x="321" y="16"/>
                </a:lnTo>
                <a:lnTo>
                  <a:pt x="329" y="18"/>
                </a:lnTo>
                <a:lnTo>
                  <a:pt x="333" y="22"/>
                </a:lnTo>
                <a:lnTo>
                  <a:pt x="335" y="27"/>
                </a:lnTo>
                <a:lnTo>
                  <a:pt x="337" y="33"/>
                </a:lnTo>
                <a:lnTo>
                  <a:pt x="340" y="37"/>
                </a:lnTo>
                <a:lnTo>
                  <a:pt x="346" y="39"/>
                </a:lnTo>
                <a:lnTo>
                  <a:pt x="354" y="40"/>
                </a:lnTo>
                <a:lnTo>
                  <a:pt x="365" y="41"/>
                </a:lnTo>
                <a:lnTo>
                  <a:pt x="373" y="44"/>
                </a:lnTo>
                <a:lnTo>
                  <a:pt x="380" y="46"/>
                </a:lnTo>
                <a:lnTo>
                  <a:pt x="396" y="50"/>
                </a:lnTo>
                <a:lnTo>
                  <a:pt x="404" y="50"/>
                </a:lnTo>
                <a:lnTo>
                  <a:pt x="410" y="55"/>
                </a:lnTo>
                <a:lnTo>
                  <a:pt x="413" y="58"/>
                </a:lnTo>
                <a:lnTo>
                  <a:pt x="414" y="60"/>
                </a:lnTo>
                <a:lnTo>
                  <a:pt x="421" y="64"/>
                </a:lnTo>
                <a:lnTo>
                  <a:pt x="424" y="64"/>
                </a:lnTo>
                <a:lnTo>
                  <a:pt x="434" y="68"/>
                </a:lnTo>
                <a:lnTo>
                  <a:pt x="440" y="69"/>
                </a:lnTo>
                <a:lnTo>
                  <a:pt x="445" y="66"/>
                </a:lnTo>
                <a:lnTo>
                  <a:pt x="449" y="56"/>
                </a:lnTo>
                <a:lnTo>
                  <a:pt x="454" y="47"/>
                </a:lnTo>
                <a:lnTo>
                  <a:pt x="457" y="44"/>
                </a:lnTo>
                <a:lnTo>
                  <a:pt x="460" y="40"/>
                </a:lnTo>
                <a:lnTo>
                  <a:pt x="466" y="39"/>
                </a:lnTo>
                <a:lnTo>
                  <a:pt x="471" y="39"/>
                </a:lnTo>
                <a:lnTo>
                  <a:pt x="473" y="39"/>
                </a:lnTo>
                <a:lnTo>
                  <a:pt x="475" y="44"/>
                </a:lnTo>
                <a:lnTo>
                  <a:pt x="474" y="49"/>
                </a:lnTo>
                <a:lnTo>
                  <a:pt x="473" y="52"/>
                </a:lnTo>
                <a:lnTo>
                  <a:pt x="472" y="56"/>
                </a:lnTo>
                <a:lnTo>
                  <a:pt x="471" y="59"/>
                </a:lnTo>
                <a:lnTo>
                  <a:pt x="468" y="63"/>
                </a:lnTo>
                <a:lnTo>
                  <a:pt x="468" y="68"/>
                </a:lnTo>
                <a:lnTo>
                  <a:pt x="468" y="72"/>
                </a:lnTo>
                <a:lnTo>
                  <a:pt x="466" y="78"/>
                </a:lnTo>
                <a:lnTo>
                  <a:pt x="465" y="85"/>
                </a:lnTo>
                <a:lnTo>
                  <a:pt x="463" y="89"/>
                </a:lnTo>
                <a:lnTo>
                  <a:pt x="461" y="92"/>
                </a:lnTo>
                <a:lnTo>
                  <a:pt x="459" y="94"/>
                </a:lnTo>
                <a:lnTo>
                  <a:pt x="457" y="96"/>
                </a:lnTo>
                <a:lnTo>
                  <a:pt x="455" y="99"/>
                </a:lnTo>
                <a:lnTo>
                  <a:pt x="452" y="102"/>
                </a:lnTo>
                <a:lnTo>
                  <a:pt x="450" y="104"/>
                </a:lnTo>
                <a:lnTo>
                  <a:pt x="448" y="107"/>
                </a:lnTo>
                <a:lnTo>
                  <a:pt x="448" y="111"/>
                </a:lnTo>
                <a:lnTo>
                  <a:pt x="452" y="117"/>
                </a:lnTo>
                <a:lnTo>
                  <a:pt x="455" y="121"/>
                </a:lnTo>
                <a:lnTo>
                  <a:pt x="457" y="124"/>
                </a:lnTo>
                <a:lnTo>
                  <a:pt x="463" y="128"/>
                </a:lnTo>
                <a:lnTo>
                  <a:pt x="468" y="135"/>
                </a:lnTo>
                <a:lnTo>
                  <a:pt x="472" y="142"/>
                </a:lnTo>
                <a:lnTo>
                  <a:pt x="474" y="144"/>
                </a:lnTo>
                <a:lnTo>
                  <a:pt x="476" y="147"/>
                </a:lnTo>
                <a:lnTo>
                  <a:pt x="479" y="149"/>
                </a:lnTo>
                <a:lnTo>
                  <a:pt x="481" y="152"/>
                </a:lnTo>
                <a:lnTo>
                  <a:pt x="484" y="153"/>
                </a:lnTo>
                <a:lnTo>
                  <a:pt x="489" y="155"/>
                </a:lnTo>
                <a:lnTo>
                  <a:pt x="492" y="158"/>
                </a:lnTo>
                <a:lnTo>
                  <a:pt x="496" y="159"/>
                </a:lnTo>
                <a:lnTo>
                  <a:pt x="498" y="160"/>
                </a:lnTo>
                <a:lnTo>
                  <a:pt x="501" y="160"/>
                </a:lnTo>
                <a:lnTo>
                  <a:pt x="503" y="164"/>
                </a:lnTo>
                <a:lnTo>
                  <a:pt x="507" y="166"/>
                </a:lnTo>
                <a:lnTo>
                  <a:pt x="508" y="169"/>
                </a:lnTo>
                <a:lnTo>
                  <a:pt x="509" y="172"/>
                </a:lnTo>
                <a:lnTo>
                  <a:pt x="510" y="173"/>
                </a:lnTo>
                <a:lnTo>
                  <a:pt x="510" y="176"/>
                </a:lnTo>
                <a:lnTo>
                  <a:pt x="511" y="178"/>
                </a:lnTo>
                <a:lnTo>
                  <a:pt x="511" y="179"/>
                </a:lnTo>
                <a:lnTo>
                  <a:pt x="512" y="181"/>
                </a:lnTo>
                <a:lnTo>
                  <a:pt x="516" y="188"/>
                </a:lnTo>
                <a:lnTo>
                  <a:pt x="518" y="194"/>
                </a:lnTo>
                <a:lnTo>
                  <a:pt x="517" y="199"/>
                </a:lnTo>
                <a:lnTo>
                  <a:pt x="515" y="201"/>
                </a:lnTo>
                <a:lnTo>
                  <a:pt x="514" y="203"/>
                </a:lnTo>
                <a:lnTo>
                  <a:pt x="508" y="209"/>
                </a:lnTo>
                <a:lnTo>
                  <a:pt x="505" y="215"/>
                </a:lnTo>
                <a:lnTo>
                  <a:pt x="505" y="216"/>
                </a:lnTo>
                <a:lnTo>
                  <a:pt x="502" y="221"/>
                </a:lnTo>
                <a:lnTo>
                  <a:pt x="502" y="223"/>
                </a:lnTo>
                <a:lnTo>
                  <a:pt x="502" y="227"/>
                </a:lnTo>
                <a:lnTo>
                  <a:pt x="502" y="232"/>
                </a:lnTo>
                <a:lnTo>
                  <a:pt x="502" y="237"/>
                </a:lnTo>
                <a:lnTo>
                  <a:pt x="503" y="246"/>
                </a:lnTo>
                <a:lnTo>
                  <a:pt x="507" y="254"/>
                </a:lnTo>
                <a:lnTo>
                  <a:pt x="512" y="262"/>
                </a:lnTo>
                <a:lnTo>
                  <a:pt x="517" y="266"/>
                </a:lnTo>
                <a:lnTo>
                  <a:pt x="523" y="270"/>
                </a:lnTo>
                <a:lnTo>
                  <a:pt x="527" y="273"/>
                </a:lnTo>
                <a:lnTo>
                  <a:pt x="533" y="279"/>
                </a:lnTo>
                <a:lnTo>
                  <a:pt x="535" y="282"/>
                </a:lnTo>
                <a:lnTo>
                  <a:pt x="537" y="283"/>
                </a:lnTo>
                <a:lnTo>
                  <a:pt x="538" y="284"/>
                </a:lnTo>
                <a:lnTo>
                  <a:pt x="538" y="286"/>
                </a:lnTo>
                <a:lnTo>
                  <a:pt x="539" y="288"/>
                </a:lnTo>
                <a:lnTo>
                  <a:pt x="538" y="294"/>
                </a:lnTo>
                <a:lnTo>
                  <a:pt x="535" y="301"/>
                </a:lnTo>
                <a:lnTo>
                  <a:pt x="531" y="308"/>
                </a:lnTo>
                <a:lnTo>
                  <a:pt x="526" y="314"/>
                </a:lnTo>
                <a:lnTo>
                  <a:pt x="522" y="319"/>
                </a:lnTo>
                <a:lnTo>
                  <a:pt x="515" y="323"/>
                </a:lnTo>
                <a:lnTo>
                  <a:pt x="509" y="326"/>
                </a:lnTo>
                <a:lnTo>
                  <a:pt x="504" y="333"/>
                </a:lnTo>
                <a:lnTo>
                  <a:pt x="504" y="339"/>
                </a:lnTo>
                <a:lnTo>
                  <a:pt x="504" y="346"/>
                </a:lnTo>
                <a:lnTo>
                  <a:pt x="504" y="359"/>
                </a:lnTo>
                <a:lnTo>
                  <a:pt x="502" y="367"/>
                </a:lnTo>
                <a:lnTo>
                  <a:pt x="493" y="374"/>
                </a:lnTo>
                <a:lnTo>
                  <a:pt x="486" y="372"/>
                </a:lnTo>
                <a:lnTo>
                  <a:pt x="481" y="369"/>
                </a:lnTo>
                <a:lnTo>
                  <a:pt x="480" y="361"/>
                </a:lnTo>
                <a:lnTo>
                  <a:pt x="480" y="354"/>
                </a:lnTo>
                <a:lnTo>
                  <a:pt x="478" y="342"/>
                </a:lnTo>
                <a:lnTo>
                  <a:pt x="476" y="337"/>
                </a:lnTo>
                <a:lnTo>
                  <a:pt x="470" y="333"/>
                </a:lnTo>
                <a:lnTo>
                  <a:pt x="468" y="332"/>
                </a:lnTo>
                <a:lnTo>
                  <a:pt x="463" y="327"/>
                </a:lnTo>
                <a:lnTo>
                  <a:pt x="458" y="322"/>
                </a:lnTo>
                <a:lnTo>
                  <a:pt x="451" y="321"/>
                </a:lnTo>
                <a:lnTo>
                  <a:pt x="442" y="321"/>
                </a:lnTo>
                <a:lnTo>
                  <a:pt x="440" y="326"/>
                </a:lnTo>
                <a:lnTo>
                  <a:pt x="438" y="331"/>
                </a:lnTo>
                <a:lnTo>
                  <a:pt x="436" y="339"/>
                </a:lnTo>
                <a:lnTo>
                  <a:pt x="436" y="346"/>
                </a:lnTo>
                <a:lnTo>
                  <a:pt x="436" y="354"/>
                </a:lnTo>
                <a:lnTo>
                  <a:pt x="435" y="356"/>
                </a:lnTo>
                <a:lnTo>
                  <a:pt x="433" y="362"/>
                </a:lnTo>
                <a:lnTo>
                  <a:pt x="422" y="370"/>
                </a:lnTo>
                <a:lnTo>
                  <a:pt x="418" y="371"/>
                </a:lnTo>
                <a:lnTo>
                  <a:pt x="409" y="376"/>
                </a:lnTo>
                <a:lnTo>
                  <a:pt x="407" y="382"/>
                </a:lnTo>
                <a:lnTo>
                  <a:pt x="404" y="384"/>
                </a:lnTo>
                <a:lnTo>
                  <a:pt x="403" y="386"/>
                </a:lnTo>
                <a:lnTo>
                  <a:pt x="401" y="393"/>
                </a:lnTo>
                <a:lnTo>
                  <a:pt x="401" y="401"/>
                </a:lnTo>
                <a:lnTo>
                  <a:pt x="405" y="412"/>
                </a:lnTo>
                <a:lnTo>
                  <a:pt x="406" y="418"/>
                </a:lnTo>
                <a:lnTo>
                  <a:pt x="406" y="420"/>
                </a:lnTo>
                <a:lnTo>
                  <a:pt x="408" y="432"/>
                </a:lnTo>
                <a:lnTo>
                  <a:pt x="411" y="440"/>
                </a:lnTo>
                <a:lnTo>
                  <a:pt x="413" y="446"/>
                </a:lnTo>
                <a:lnTo>
                  <a:pt x="414" y="453"/>
                </a:lnTo>
                <a:lnTo>
                  <a:pt x="414" y="456"/>
                </a:lnTo>
                <a:lnTo>
                  <a:pt x="414" y="463"/>
                </a:lnTo>
                <a:lnTo>
                  <a:pt x="415" y="473"/>
                </a:lnTo>
                <a:lnTo>
                  <a:pt x="416" y="485"/>
                </a:lnTo>
                <a:lnTo>
                  <a:pt x="416" y="487"/>
                </a:lnTo>
                <a:lnTo>
                  <a:pt x="417" y="499"/>
                </a:lnTo>
                <a:lnTo>
                  <a:pt x="418" y="504"/>
                </a:lnTo>
                <a:lnTo>
                  <a:pt x="418" y="512"/>
                </a:lnTo>
                <a:lnTo>
                  <a:pt x="418" y="524"/>
                </a:lnTo>
                <a:lnTo>
                  <a:pt x="416" y="536"/>
                </a:lnTo>
                <a:lnTo>
                  <a:pt x="410" y="544"/>
                </a:lnTo>
                <a:lnTo>
                  <a:pt x="407" y="549"/>
                </a:lnTo>
                <a:lnTo>
                  <a:pt x="408" y="550"/>
                </a:lnTo>
                <a:lnTo>
                  <a:pt x="408" y="565"/>
                </a:lnTo>
                <a:lnTo>
                  <a:pt x="408" y="567"/>
                </a:lnTo>
                <a:lnTo>
                  <a:pt x="407" y="573"/>
                </a:lnTo>
                <a:lnTo>
                  <a:pt x="406" y="577"/>
                </a:lnTo>
                <a:lnTo>
                  <a:pt x="402" y="583"/>
                </a:lnTo>
                <a:lnTo>
                  <a:pt x="395" y="587"/>
                </a:lnTo>
                <a:lnTo>
                  <a:pt x="391" y="590"/>
                </a:lnTo>
                <a:lnTo>
                  <a:pt x="385" y="595"/>
                </a:lnTo>
                <a:lnTo>
                  <a:pt x="377" y="598"/>
                </a:lnTo>
                <a:lnTo>
                  <a:pt x="368" y="606"/>
                </a:lnTo>
                <a:lnTo>
                  <a:pt x="362" y="610"/>
                </a:lnTo>
                <a:lnTo>
                  <a:pt x="357" y="615"/>
                </a:lnTo>
                <a:lnTo>
                  <a:pt x="354" y="619"/>
                </a:lnTo>
                <a:lnTo>
                  <a:pt x="354" y="621"/>
                </a:lnTo>
                <a:lnTo>
                  <a:pt x="354" y="622"/>
                </a:lnTo>
                <a:lnTo>
                  <a:pt x="355" y="626"/>
                </a:lnTo>
                <a:lnTo>
                  <a:pt x="358" y="631"/>
                </a:lnTo>
                <a:lnTo>
                  <a:pt x="368" y="641"/>
                </a:lnTo>
                <a:lnTo>
                  <a:pt x="373" y="645"/>
                </a:lnTo>
                <a:lnTo>
                  <a:pt x="382" y="655"/>
                </a:lnTo>
                <a:lnTo>
                  <a:pt x="389" y="659"/>
                </a:lnTo>
                <a:lnTo>
                  <a:pt x="392" y="659"/>
                </a:lnTo>
                <a:lnTo>
                  <a:pt x="396" y="658"/>
                </a:lnTo>
                <a:lnTo>
                  <a:pt x="401" y="653"/>
                </a:lnTo>
                <a:lnTo>
                  <a:pt x="406" y="649"/>
                </a:lnTo>
                <a:lnTo>
                  <a:pt x="411" y="644"/>
                </a:lnTo>
                <a:lnTo>
                  <a:pt x="412" y="639"/>
                </a:lnTo>
                <a:lnTo>
                  <a:pt x="417" y="635"/>
                </a:lnTo>
                <a:lnTo>
                  <a:pt x="424" y="629"/>
                </a:lnTo>
                <a:lnTo>
                  <a:pt x="426" y="628"/>
                </a:lnTo>
                <a:lnTo>
                  <a:pt x="429" y="629"/>
                </a:lnTo>
                <a:lnTo>
                  <a:pt x="435" y="631"/>
                </a:lnTo>
                <a:lnTo>
                  <a:pt x="438" y="631"/>
                </a:lnTo>
                <a:lnTo>
                  <a:pt x="440" y="630"/>
                </a:lnTo>
                <a:lnTo>
                  <a:pt x="444" y="626"/>
                </a:lnTo>
                <a:lnTo>
                  <a:pt x="448" y="625"/>
                </a:lnTo>
                <a:lnTo>
                  <a:pt x="451" y="624"/>
                </a:lnTo>
                <a:lnTo>
                  <a:pt x="455" y="625"/>
                </a:lnTo>
                <a:lnTo>
                  <a:pt x="460" y="627"/>
                </a:lnTo>
                <a:lnTo>
                  <a:pt x="463" y="630"/>
                </a:lnTo>
                <a:lnTo>
                  <a:pt x="468" y="630"/>
                </a:lnTo>
                <a:lnTo>
                  <a:pt x="472" y="629"/>
                </a:lnTo>
                <a:lnTo>
                  <a:pt x="477" y="626"/>
                </a:lnTo>
                <a:lnTo>
                  <a:pt x="483" y="623"/>
                </a:lnTo>
                <a:lnTo>
                  <a:pt x="487" y="623"/>
                </a:lnTo>
                <a:lnTo>
                  <a:pt x="491" y="623"/>
                </a:lnTo>
                <a:lnTo>
                  <a:pt x="493" y="623"/>
                </a:lnTo>
                <a:lnTo>
                  <a:pt x="496" y="620"/>
                </a:lnTo>
                <a:lnTo>
                  <a:pt x="497" y="617"/>
                </a:lnTo>
                <a:lnTo>
                  <a:pt x="500" y="616"/>
                </a:lnTo>
                <a:lnTo>
                  <a:pt x="502" y="615"/>
                </a:lnTo>
                <a:lnTo>
                  <a:pt x="505" y="614"/>
                </a:lnTo>
                <a:lnTo>
                  <a:pt x="506" y="612"/>
                </a:lnTo>
                <a:lnTo>
                  <a:pt x="506" y="609"/>
                </a:lnTo>
                <a:lnTo>
                  <a:pt x="507" y="607"/>
                </a:lnTo>
                <a:lnTo>
                  <a:pt x="509" y="604"/>
                </a:lnTo>
                <a:lnTo>
                  <a:pt x="513" y="603"/>
                </a:lnTo>
                <a:lnTo>
                  <a:pt x="516" y="604"/>
                </a:lnTo>
                <a:lnTo>
                  <a:pt x="520" y="604"/>
                </a:lnTo>
                <a:lnTo>
                  <a:pt x="524" y="607"/>
                </a:lnTo>
                <a:lnTo>
                  <a:pt x="527" y="609"/>
                </a:lnTo>
                <a:lnTo>
                  <a:pt x="530" y="608"/>
                </a:lnTo>
                <a:lnTo>
                  <a:pt x="535" y="605"/>
                </a:lnTo>
                <a:lnTo>
                  <a:pt x="537" y="603"/>
                </a:lnTo>
                <a:lnTo>
                  <a:pt x="541" y="602"/>
                </a:lnTo>
                <a:lnTo>
                  <a:pt x="546" y="604"/>
                </a:lnTo>
                <a:lnTo>
                  <a:pt x="546" y="606"/>
                </a:lnTo>
                <a:lnTo>
                  <a:pt x="548" y="609"/>
                </a:lnTo>
                <a:lnTo>
                  <a:pt x="552" y="608"/>
                </a:lnTo>
                <a:lnTo>
                  <a:pt x="555" y="605"/>
                </a:lnTo>
                <a:lnTo>
                  <a:pt x="560" y="605"/>
                </a:lnTo>
                <a:lnTo>
                  <a:pt x="563" y="605"/>
                </a:lnTo>
                <a:lnTo>
                  <a:pt x="566" y="604"/>
                </a:lnTo>
                <a:lnTo>
                  <a:pt x="567" y="601"/>
                </a:lnTo>
                <a:lnTo>
                  <a:pt x="567" y="600"/>
                </a:lnTo>
                <a:lnTo>
                  <a:pt x="573" y="599"/>
                </a:lnTo>
                <a:lnTo>
                  <a:pt x="577" y="599"/>
                </a:lnTo>
                <a:lnTo>
                  <a:pt x="580" y="598"/>
                </a:lnTo>
                <a:lnTo>
                  <a:pt x="586" y="598"/>
                </a:lnTo>
                <a:lnTo>
                  <a:pt x="591" y="598"/>
                </a:lnTo>
                <a:lnTo>
                  <a:pt x="594" y="599"/>
                </a:lnTo>
                <a:lnTo>
                  <a:pt x="598" y="605"/>
                </a:lnTo>
                <a:lnTo>
                  <a:pt x="599" y="606"/>
                </a:lnTo>
                <a:lnTo>
                  <a:pt x="602" y="608"/>
                </a:lnTo>
                <a:lnTo>
                  <a:pt x="604" y="608"/>
                </a:lnTo>
                <a:lnTo>
                  <a:pt x="607" y="609"/>
                </a:lnTo>
                <a:lnTo>
                  <a:pt x="608" y="609"/>
                </a:lnTo>
                <a:lnTo>
                  <a:pt x="611" y="611"/>
                </a:lnTo>
                <a:lnTo>
                  <a:pt x="614" y="609"/>
                </a:lnTo>
                <a:lnTo>
                  <a:pt x="615" y="608"/>
                </a:lnTo>
                <a:lnTo>
                  <a:pt x="619" y="604"/>
                </a:lnTo>
                <a:lnTo>
                  <a:pt x="624" y="604"/>
                </a:lnTo>
                <a:lnTo>
                  <a:pt x="629" y="603"/>
                </a:lnTo>
                <a:lnTo>
                  <a:pt x="636" y="605"/>
                </a:lnTo>
                <a:lnTo>
                  <a:pt x="644" y="604"/>
                </a:lnTo>
                <a:lnTo>
                  <a:pt x="647" y="600"/>
                </a:lnTo>
                <a:lnTo>
                  <a:pt x="653" y="598"/>
                </a:lnTo>
                <a:lnTo>
                  <a:pt x="657" y="598"/>
                </a:lnTo>
                <a:lnTo>
                  <a:pt x="658" y="594"/>
                </a:lnTo>
                <a:lnTo>
                  <a:pt x="658" y="591"/>
                </a:lnTo>
                <a:lnTo>
                  <a:pt x="656" y="588"/>
                </a:lnTo>
                <a:lnTo>
                  <a:pt x="653" y="585"/>
                </a:lnTo>
                <a:lnTo>
                  <a:pt x="654" y="582"/>
                </a:lnTo>
                <a:lnTo>
                  <a:pt x="657" y="581"/>
                </a:lnTo>
                <a:lnTo>
                  <a:pt x="661" y="581"/>
                </a:lnTo>
                <a:lnTo>
                  <a:pt x="665" y="584"/>
                </a:lnTo>
                <a:lnTo>
                  <a:pt x="669" y="586"/>
                </a:lnTo>
                <a:lnTo>
                  <a:pt x="671" y="590"/>
                </a:lnTo>
                <a:lnTo>
                  <a:pt x="676" y="592"/>
                </a:lnTo>
                <a:lnTo>
                  <a:pt x="678" y="591"/>
                </a:lnTo>
                <a:lnTo>
                  <a:pt x="679" y="589"/>
                </a:lnTo>
                <a:lnTo>
                  <a:pt x="681" y="586"/>
                </a:lnTo>
                <a:lnTo>
                  <a:pt x="692" y="586"/>
                </a:lnTo>
                <a:lnTo>
                  <a:pt x="699" y="586"/>
                </a:lnTo>
                <a:lnTo>
                  <a:pt x="702" y="585"/>
                </a:lnTo>
                <a:lnTo>
                  <a:pt x="703" y="581"/>
                </a:lnTo>
                <a:lnTo>
                  <a:pt x="706" y="580"/>
                </a:lnTo>
                <a:lnTo>
                  <a:pt x="709" y="581"/>
                </a:lnTo>
                <a:lnTo>
                  <a:pt x="709" y="581"/>
                </a:lnTo>
                <a:lnTo>
                  <a:pt x="710" y="584"/>
                </a:lnTo>
                <a:lnTo>
                  <a:pt x="711" y="586"/>
                </a:lnTo>
                <a:lnTo>
                  <a:pt x="714" y="587"/>
                </a:lnTo>
                <a:lnTo>
                  <a:pt x="715" y="589"/>
                </a:lnTo>
                <a:lnTo>
                  <a:pt x="719" y="595"/>
                </a:lnTo>
                <a:lnTo>
                  <a:pt x="719" y="598"/>
                </a:lnTo>
                <a:lnTo>
                  <a:pt x="723" y="602"/>
                </a:lnTo>
                <a:lnTo>
                  <a:pt x="725" y="605"/>
                </a:lnTo>
                <a:lnTo>
                  <a:pt x="725" y="609"/>
                </a:lnTo>
                <a:lnTo>
                  <a:pt x="727" y="612"/>
                </a:lnTo>
                <a:lnTo>
                  <a:pt x="731" y="609"/>
                </a:lnTo>
                <a:lnTo>
                  <a:pt x="735" y="611"/>
                </a:lnTo>
                <a:lnTo>
                  <a:pt x="736" y="610"/>
                </a:lnTo>
                <a:lnTo>
                  <a:pt x="737" y="610"/>
                </a:lnTo>
                <a:lnTo>
                  <a:pt x="742" y="610"/>
                </a:lnTo>
                <a:lnTo>
                  <a:pt x="746" y="612"/>
                </a:lnTo>
                <a:lnTo>
                  <a:pt x="749" y="612"/>
                </a:lnTo>
                <a:lnTo>
                  <a:pt x="755" y="612"/>
                </a:lnTo>
                <a:lnTo>
                  <a:pt x="759" y="612"/>
                </a:lnTo>
                <a:lnTo>
                  <a:pt x="763" y="612"/>
                </a:lnTo>
                <a:lnTo>
                  <a:pt x="765" y="615"/>
                </a:lnTo>
                <a:lnTo>
                  <a:pt x="768" y="620"/>
                </a:lnTo>
                <a:lnTo>
                  <a:pt x="769" y="624"/>
                </a:lnTo>
                <a:lnTo>
                  <a:pt x="770" y="626"/>
                </a:lnTo>
                <a:lnTo>
                  <a:pt x="773" y="626"/>
                </a:lnTo>
                <a:lnTo>
                  <a:pt x="776" y="626"/>
                </a:lnTo>
                <a:lnTo>
                  <a:pt x="780" y="626"/>
                </a:lnTo>
                <a:lnTo>
                  <a:pt x="786" y="626"/>
                </a:lnTo>
                <a:lnTo>
                  <a:pt x="790" y="626"/>
                </a:lnTo>
                <a:lnTo>
                  <a:pt x="795" y="628"/>
                </a:lnTo>
                <a:lnTo>
                  <a:pt x="802" y="626"/>
                </a:lnTo>
                <a:lnTo>
                  <a:pt x="803" y="624"/>
                </a:lnTo>
                <a:lnTo>
                  <a:pt x="807" y="623"/>
                </a:lnTo>
                <a:lnTo>
                  <a:pt x="808" y="620"/>
                </a:lnTo>
                <a:lnTo>
                  <a:pt x="809" y="619"/>
                </a:lnTo>
                <a:lnTo>
                  <a:pt x="811" y="620"/>
                </a:lnTo>
                <a:lnTo>
                  <a:pt x="815" y="622"/>
                </a:lnTo>
                <a:lnTo>
                  <a:pt x="818" y="623"/>
                </a:lnTo>
                <a:lnTo>
                  <a:pt x="820" y="625"/>
                </a:lnTo>
                <a:lnTo>
                  <a:pt x="821" y="626"/>
                </a:lnTo>
                <a:lnTo>
                  <a:pt x="826" y="626"/>
                </a:lnTo>
                <a:lnTo>
                  <a:pt x="829" y="626"/>
                </a:lnTo>
                <a:lnTo>
                  <a:pt x="832" y="626"/>
                </a:lnTo>
                <a:lnTo>
                  <a:pt x="840" y="628"/>
                </a:lnTo>
                <a:lnTo>
                  <a:pt x="843" y="628"/>
                </a:lnTo>
                <a:lnTo>
                  <a:pt x="848" y="626"/>
                </a:lnTo>
                <a:lnTo>
                  <a:pt x="853" y="629"/>
                </a:lnTo>
                <a:lnTo>
                  <a:pt x="855" y="627"/>
                </a:lnTo>
                <a:lnTo>
                  <a:pt x="860" y="626"/>
                </a:lnTo>
                <a:lnTo>
                  <a:pt x="863" y="624"/>
                </a:lnTo>
                <a:lnTo>
                  <a:pt x="865" y="623"/>
                </a:lnTo>
                <a:lnTo>
                  <a:pt x="868" y="620"/>
                </a:lnTo>
                <a:lnTo>
                  <a:pt x="871" y="620"/>
                </a:lnTo>
                <a:lnTo>
                  <a:pt x="873" y="620"/>
                </a:lnTo>
                <a:lnTo>
                  <a:pt x="873" y="616"/>
                </a:lnTo>
                <a:lnTo>
                  <a:pt x="876" y="615"/>
                </a:lnTo>
                <a:lnTo>
                  <a:pt x="878" y="618"/>
                </a:lnTo>
                <a:lnTo>
                  <a:pt x="881" y="620"/>
                </a:lnTo>
                <a:lnTo>
                  <a:pt x="886" y="620"/>
                </a:lnTo>
                <a:lnTo>
                  <a:pt x="886" y="618"/>
                </a:lnTo>
                <a:lnTo>
                  <a:pt x="889" y="616"/>
                </a:lnTo>
                <a:lnTo>
                  <a:pt x="896" y="623"/>
                </a:lnTo>
                <a:lnTo>
                  <a:pt x="905" y="630"/>
                </a:lnTo>
                <a:lnTo>
                  <a:pt x="910" y="633"/>
                </a:lnTo>
                <a:lnTo>
                  <a:pt x="915" y="633"/>
                </a:lnTo>
                <a:lnTo>
                  <a:pt x="925" y="637"/>
                </a:lnTo>
                <a:lnTo>
                  <a:pt x="932" y="644"/>
                </a:lnTo>
                <a:lnTo>
                  <a:pt x="936" y="653"/>
                </a:lnTo>
                <a:lnTo>
                  <a:pt x="944" y="662"/>
                </a:lnTo>
                <a:lnTo>
                  <a:pt x="950" y="670"/>
                </a:lnTo>
                <a:lnTo>
                  <a:pt x="955" y="676"/>
                </a:lnTo>
                <a:lnTo>
                  <a:pt x="964" y="684"/>
                </a:lnTo>
                <a:lnTo>
                  <a:pt x="972" y="690"/>
                </a:lnTo>
                <a:lnTo>
                  <a:pt x="982" y="695"/>
                </a:lnTo>
                <a:lnTo>
                  <a:pt x="988" y="702"/>
                </a:lnTo>
                <a:lnTo>
                  <a:pt x="994" y="713"/>
                </a:lnTo>
                <a:lnTo>
                  <a:pt x="998" y="723"/>
                </a:lnTo>
                <a:lnTo>
                  <a:pt x="1000" y="733"/>
                </a:lnTo>
                <a:lnTo>
                  <a:pt x="1001" y="743"/>
                </a:lnTo>
                <a:lnTo>
                  <a:pt x="999" y="757"/>
                </a:lnTo>
                <a:lnTo>
                  <a:pt x="995" y="759"/>
                </a:lnTo>
                <a:lnTo>
                  <a:pt x="994" y="760"/>
                </a:lnTo>
                <a:lnTo>
                  <a:pt x="986" y="762"/>
                </a:lnTo>
                <a:lnTo>
                  <a:pt x="977" y="761"/>
                </a:lnTo>
                <a:lnTo>
                  <a:pt x="973" y="759"/>
                </a:lnTo>
                <a:lnTo>
                  <a:pt x="966" y="758"/>
                </a:lnTo>
                <a:lnTo>
                  <a:pt x="961" y="758"/>
                </a:lnTo>
                <a:lnTo>
                  <a:pt x="956" y="758"/>
                </a:lnTo>
                <a:lnTo>
                  <a:pt x="954" y="762"/>
                </a:lnTo>
                <a:lnTo>
                  <a:pt x="957" y="766"/>
                </a:lnTo>
                <a:lnTo>
                  <a:pt x="961" y="768"/>
                </a:lnTo>
                <a:lnTo>
                  <a:pt x="964" y="772"/>
                </a:lnTo>
                <a:lnTo>
                  <a:pt x="966" y="775"/>
                </a:lnTo>
                <a:lnTo>
                  <a:pt x="966" y="779"/>
                </a:lnTo>
                <a:lnTo>
                  <a:pt x="969" y="786"/>
                </a:lnTo>
                <a:lnTo>
                  <a:pt x="967" y="791"/>
                </a:lnTo>
                <a:lnTo>
                  <a:pt x="963" y="796"/>
                </a:lnTo>
                <a:lnTo>
                  <a:pt x="959" y="804"/>
                </a:lnTo>
                <a:lnTo>
                  <a:pt x="960" y="809"/>
                </a:lnTo>
                <a:lnTo>
                  <a:pt x="962" y="828"/>
                </a:lnTo>
                <a:lnTo>
                  <a:pt x="963" y="836"/>
                </a:lnTo>
                <a:lnTo>
                  <a:pt x="966" y="841"/>
                </a:lnTo>
                <a:lnTo>
                  <a:pt x="962" y="845"/>
                </a:lnTo>
                <a:lnTo>
                  <a:pt x="960" y="847"/>
                </a:lnTo>
                <a:lnTo>
                  <a:pt x="955" y="852"/>
                </a:lnTo>
                <a:lnTo>
                  <a:pt x="952" y="857"/>
                </a:lnTo>
                <a:lnTo>
                  <a:pt x="950" y="859"/>
                </a:lnTo>
                <a:lnTo>
                  <a:pt x="946" y="862"/>
                </a:lnTo>
                <a:lnTo>
                  <a:pt x="939" y="863"/>
                </a:lnTo>
                <a:lnTo>
                  <a:pt x="932" y="864"/>
                </a:lnTo>
                <a:lnTo>
                  <a:pt x="927" y="864"/>
                </a:lnTo>
                <a:lnTo>
                  <a:pt x="921" y="864"/>
                </a:lnTo>
                <a:lnTo>
                  <a:pt x="915" y="865"/>
                </a:lnTo>
                <a:lnTo>
                  <a:pt x="910" y="866"/>
                </a:lnTo>
                <a:lnTo>
                  <a:pt x="905" y="870"/>
                </a:lnTo>
                <a:lnTo>
                  <a:pt x="904" y="870"/>
                </a:lnTo>
                <a:lnTo>
                  <a:pt x="901" y="870"/>
                </a:lnTo>
                <a:lnTo>
                  <a:pt x="895" y="873"/>
                </a:lnTo>
                <a:lnTo>
                  <a:pt x="889" y="875"/>
                </a:lnTo>
                <a:lnTo>
                  <a:pt x="885" y="881"/>
                </a:lnTo>
                <a:lnTo>
                  <a:pt x="880" y="886"/>
                </a:lnTo>
                <a:lnTo>
                  <a:pt x="871" y="889"/>
                </a:lnTo>
                <a:lnTo>
                  <a:pt x="865" y="891"/>
                </a:lnTo>
                <a:lnTo>
                  <a:pt x="860" y="894"/>
                </a:lnTo>
                <a:lnTo>
                  <a:pt x="856" y="897"/>
                </a:lnTo>
                <a:lnTo>
                  <a:pt x="849" y="897"/>
                </a:lnTo>
                <a:lnTo>
                  <a:pt x="847" y="900"/>
                </a:lnTo>
                <a:lnTo>
                  <a:pt x="839" y="902"/>
                </a:lnTo>
                <a:lnTo>
                  <a:pt x="833" y="902"/>
                </a:lnTo>
                <a:lnTo>
                  <a:pt x="828" y="901"/>
                </a:lnTo>
                <a:lnTo>
                  <a:pt x="820" y="901"/>
                </a:lnTo>
                <a:lnTo>
                  <a:pt x="815" y="901"/>
                </a:lnTo>
                <a:lnTo>
                  <a:pt x="809" y="901"/>
                </a:lnTo>
                <a:lnTo>
                  <a:pt x="798" y="903"/>
                </a:lnTo>
                <a:lnTo>
                  <a:pt x="795" y="902"/>
                </a:lnTo>
                <a:lnTo>
                  <a:pt x="791" y="902"/>
                </a:lnTo>
                <a:lnTo>
                  <a:pt x="782" y="903"/>
                </a:lnTo>
                <a:lnTo>
                  <a:pt x="775" y="904"/>
                </a:lnTo>
                <a:lnTo>
                  <a:pt x="772" y="905"/>
                </a:lnTo>
                <a:lnTo>
                  <a:pt x="769" y="905"/>
                </a:lnTo>
                <a:lnTo>
                  <a:pt x="767" y="904"/>
                </a:lnTo>
                <a:lnTo>
                  <a:pt x="764" y="897"/>
                </a:lnTo>
                <a:lnTo>
                  <a:pt x="762" y="892"/>
                </a:lnTo>
                <a:lnTo>
                  <a:pt x="762" y="888"/>
                </a:lnTo>
                <a:lnTo>
                  <a:pt x="760" y="884"/>
                </a:lnTo>
                <a:lnTo>
                  <a:pt x="758" y="881"/>
                </a:lnTo>
                <a:lnTo>
                  <a:pt x="759" y="880"/>
                </a:lnTo>
                <a:lnTo>
                  <a:pt x="757" y="871"/>
                </a:lnTo>
                <a:lnTo>
                  <a:pt x="758" y="864"/>
                </a:lnTo>
                <a:lnTo>
                  <a:pt x="759" y="857"/>
                </a:lnTo>
                <a:lnTo>
                  <a:pt x="762" y="850"/>
                </a:lnTo>
                <a:lnTo>
                  <a:pt x="763" y="847"/>
                </a:lnTo>
                <a:lnTo>
                  <a:pt x="764" y="838"/>
                </a:lnTo>
                <a:lnTo>
                  <a:pt x="763" y="833"/>
                </a:lnTo>
                <a:lnTo>
                  <a:pt x="760" y="829"/>
                </a:lnTo>
                <a:lnTo>
                  <a:pt x="757" y="825"/>
                </a:lnTo>
                <a:lnTo>
                  <a:pt x="754" y="822"/>
                </a:lnTo>
                <a:lnTo>
                  <a:pt x="749" y="820"/>
                </a:lnTo>
                <a:lnTo>
                  <a:pt x="744" y="817"/>
                </a:lnTo>
                <a:lnTo>
                  <a:pt x="739" y="814"/>
                </a:lnTo>
                <a:lnTo>
                  <a:pt x="736" y="812"/>
                </a:lnTo>
                <a:lnTo>
                  <a:pt x="734" y="807"/>
                </a:lnTo>
                <a:lnTo>
                  <a:pt x="730" y="798"/>
                </a:lnTo>
                <a:lnTo>
                  <a:pt x="730" y="796"/>
                </a:lnTo>
                <a:lnTo>
                  <a:pt x="730" y="792"/>
                </a:lnTo>
                <a:lnTo>
                  <a:pt x="729" y="789"/>
                </a:lnTo>
                <a:lnTo>
                  <a:pt x="728" y="786"/>
                </a:lnTo>
                <a:lnTo>
                  <a:pt x="728" y="781"/>
                </a:lnTo>
                <a:lnTo>
                  <a:pt x="728" y="779"/>
                </a:lnTo>
                <a:lnTo>
                  <a:pt x="727" y="771"/>
                </a:lnTo>
                <a:lnTo>
                  <a:pt x="725" y="768"/>
                </a:lnTo>
                <a:lnTo>
                  <a:pt x="725" y="764"/>
                </a:lnTo>
                <a:lnTo>
                  <a:pt x="722" y="759"/>
                </a:lnTo>
                <a:lnTo>
                  <a:pt x="721" y="757"/>
                </a:lnTo>
                <a:lnTo>
                  <a:pt x="721" y="754"/>
                </a:lnTo>
                <a:lnTo>
                  <a:pt x="721" y="751"/>
                </a:lnTo>
                <a:lnTo>
                  <a:pt x="720" y="748"/>
                </a:lnTo>
                <a:lnTo>
                  <a:pt x="719" y="745"/>
                </a:lnTo>
                <a:lnTo>
                  <a:pt x="714" y="743"/>
                </a:lnTo>
                <a:lnTo>
                  <a:pt x="709" y="743"/>
                </a:lnTo>
                <a:lnTo>
                  <a:pt x="705" y="743"/>
                </a:lnTo>
                <a:lnTo>
                  <a:pt x="699" y="745"/>
                </a:lnTo>
                <a:lnTo>
                  <a:pt x="694" y="747"/>
                </a:lnTo>
                <a:lnTo>
                  <a:pt x="691" y="748"/>
                </a:lnTo>
                <a:lnTo>
                  <a:pt x="686" y="752"/>
                </a:lnTo>
                <a:lnTo>
                  <a:pt x="683" y="753"/>
                </a:lnTo>
                <a:lnTo>
                  <a:pt x="679" y="757"/>
                </a:lnTo>
                <a:lnTo>
                  <a:pt x="678" y="760"/>
                </a:lnTo>
                <a:lnTo>
                  <a:pt x="678" y="765"/>
                </a:lnTo>
                <a:lnTo>
                  <a:pt x="681" y="771"/>
                </a:lnTo>
                <a:lnTo>
                  <a:pt x="683" y="774"/>
                </a:lnTo>
                <a:lnTo>
                  <a:pt x="683" y="777"/>
                </a:lnTo>
                <a:lnTo>
                  <a:pt x="683" y="781"/>
                </a:lnTo>
                <a:lnTo>
                  <a:pt x="682" y="785"/>
                </a:lnTo>
                <a:lnTo>
                  <a:pt x="681" y="786"/>
                </a:lnTo>
                <a:lnTo>
                  <a:pt x="678" y="786"/>
                </a:lnTo>
                <a:lnTo>
                  <a:pt x="677" y="785"/>
                </a:lnTo>
                <a:lnTo>
                  <a:pt x="675" y="783"/>
                </a:lnTo>
                <a:lnTo>
                  <a:pt x="675" y="782"/>
                </a:lnTo>
                <a:lnTo>
                  <a:pt x="674" y="780"/>
                </a:lnTo>
                <a:lnTo>
                  <a:pt x="674" y="777"/>
                </a:lnTo>
                <a:lnTo>
                  <a:pt x="674" y="775"/>
                </a:lnTo>
                <a:lnTo>
                  <a:pt x="675" y="774"/>
                </a:lnTo>
                <a:lnTo>
                  <a:pt x="675" y="772"/>
                </a:lnTo>
                <a:lnTo>
                  <a:pt x="675" y="770"/>
                </a:lnTo>
                <a:lnTo>
                  <a:pt x="673" y="767"/>
                </a:lnTo>
                <a:lnTo>
                  <a:pt x="673" y="765"/>
                </a:lnTo>
                <a:lnTo>
                  <a:pt x="671" y="761"/>
                </a:lnTo>
                <a:lnTo>
                  <a:pt x="669" y="758"/>
                </a:lnTo>
                <a:lnTo>
                  <a:pt x="665" y="757"/>
                </a:lnTo>
                <a:lnTo>
                  <a:pt x="662" y="754"/>
                </a:lnTo>
                <a:lnTo>
                  <a:pt x="658" y="753"/>
                </a:lnTo>
                <a:lnTo>
                  <a:pt x="655" y="753"/>
                </a:lnTo>
                <a:lnTo>
                  <a:pt x="653" y="753"/>
                </a:lnTo>
                <a:lnTo>
                  <a:pt x="650" y="752"/>
                </a:lnTo>
                <a:lnTo>
                  <a:pt x="648" y="751"/>
                </a:lnTo>
                <a:lnTo>
                  <a:pt x="646" y="751"/>
                </a:lnTo>
                <a:lnTo>
                  <a:pt x="644" y="749"/>
                </a:lnTo>
                <a:lnTo>
                  <a:pt x="642" y="749"/>
                </a:lnTo>
                <a:lnTo>
                  <a:pt x="639" y="748"/>
                </a:lnTo>
                <a:lnTo>
                  <a:pt x="636" y="748"/>
                </a:lnTo>
                <a:lnTo>
                  <a:pt x="630" y="749"/>
                </a:lnTo>
                <a:lnTo>
                  <a:pt x="629" y="752"/>
                </a:lnTo>
                <a:lnTo>
                  <a:pt x="629" y="754"/>
                </a:lnTo>
                <a:lnTo>
                  <a:pt x="630" y="758"/>
                </a:lnTo>
                <a:lnTo>
                  <a:pt x="630" y="761"/>
                </a:lnTo>
                <a:lnTo>
                  <a:pt x="630" y="764"/>
                </a:lnTo>
                <a:lnTo>
                  <a:pt x="630" y="770"/>
                </a:lnTo>
                <a:lnTo>
                  <a:pt x="629" y="775"/>
                </a:lnTo>
                <a:lnTo>
                  <a:pt x="629" y="778"/>
                </a:lnTo>
                <a:lnTo>
                  <a:pt x="626" y="781"/>
                </a:lnTo>
                <a:lnTo>
                  <a:pt x="625" y="783"/>
                </a:lnTo>
                <a:lnTo>
                  <a:pt x="621" y="787"/>
                </a:lnTo>
                <a:lnTo>
                  <a:pt x="619" y="792"/>
                </a:lnTo>
                <a:lnTo>
                  <a:pt x="617" y="794"/>
                </a:lnTo>
                <a:lnTo>
                  <a:pt x="617" y="797"/>
                </a:lnTo>
                <a:lnTo>
                  <a:pt x="617" y="798"/>
                </a:lnTo>
                <a:lnTo>
                  <a:pt x="616" y="800"/>
                </a:lnTo>
                <a:lnTo>
                  <a:pt x="615" y="803"/>
                </a:lnTo>
                <a:lnTo>
                  <a:pt x="614" y="805"/>
                </a:lnTo>
                <a:lnTo>
                  <a:pt x="612" y="807"/>
                </a:lnTo>
                <a:lnTo>
                  <a:pt x="610" y="807"/>
                </a:lnTo>
                <a:lnTo>
                  <a:pt x="608" y="804"/>
                </a:lnTo>
                <a:lnTo>
                  <a:pt x="608" y="802"/>
                </a:lnTo>
                <a:lnTo>
                  <a:pt x="608" y="798"/>
                </a:lnTo>
                <a:lnTo>
                  <a:pt x="610" y="797"/>
                </a:lnTo>
                <a:lnTo>
                  <a:pt x="612" y="794"/>
                </a:lnTo>
                <a:lnTo>
                  <a:pt x="614" y="792"/>
                </a:lnTo>
                <a:lnTo>
                  <a:pt x="615" y="787"/>
                </a:lnTo>
                <a:lnTo>
                  <a:pt x="614" y="785"/>
                </a:lnTo>
                <a:lnTo>
                  <a:pt x="613" y="781"/>
                </a:lnTo>
                <a:lnTo>
                  <a:pt x="610" y="781"/>
                </a:lnTo>
                <a:lnTo>
                  <a:pt x="608" y="781"/>
                </a:lnTo>
                <a:lnTo>
                  <a:pt x="605" y="781"/>
                </a:lnTo>
                <a:lnTo>
                  <a:pt x="602" y="783"/>
                </a:lnTo>
                <a:lnTo>
                  <a:pt x="602" y="785"/>
                </a:lnTo>
                <a:lnTo>
                  <a:pt x="599" y="787"/>
                </a:lnTo>
                <a:lnTo>
                  <a:pt x="596" y="789"/>
                </a:lnTo>
                <a:lnTo>
                  <a:pt x="594" y="788"/>
                </a:lnTo>
                <a:lnTo>
                  <a:pt x="591" y="786"/>
                </a:lnTo>
                <a:lnTo>
                  <a:pt x="591" y="785"/>
                </a:lnTo>
                <a:lnTo>
                  <a:pt x="593" y="783"/>
                </a:lnTo>
                <a:lnTo>
                  <a:pt x="594" y="781"/>
                </a:lnTo>
                <a:lnTo>
                  <a:pt x="593" y="780"/>
                </a:lnTo>
                <a:lnTo>
                  <a:pt x="593" y="778"/>
                </a:lnTo>
                <a:lnTo>
                  <a:pt x="590" y="776"/>
                </a:lnTo>
                <a:lnTo>
                  <a:pt x="586" y="775"/>
                </a:lnTo>
                <a:lnTo>
                  <a:pt x="585" y="773"/>
                </a:lnTo>
                <a:lnTo>
                  <a:pt x="583" y="768"/>
                </a:lnTo>
                <a:lnTo>
                  <a:pt x="582" y="762"/>
                </a:lnTo>
                <a:lnTo>
                  <a:pt x="580" y="759"/>
                </a:lnTo>
                <a:lnTo>
                  <a:pt x="579" y="754"/>
                </a:lnTo>
                <a:lnTo>
                  <a:pt x="579" y="751"/>
                </a:lnTo>
                <a:lnTo>
                  <a:pt x="578" y="749"/>
                </a:lnTo>
                <a:lnTo>
                  <a:pt x="576" y="746"/>
                </a:lnTo>
                <a:lnTo>
                  <a:pt x="574" y="742"/>
                </a:lnTo>
                <a:lnTo>
                  <a:pt x="571" y="742"/>
                </a:lnTo>
                <a:lnTo>
                  <a:pt x="569" y="744"/>
                </a:lnTo>
                <a:lnTo>
                  <a:pt x="567" y="748"/>
                </a:lnTo>
                <a:lnTo>
                  <a:pt x="563" y="748"/>
                </a:lnTo>
                <a:lnTo>
                  <a:pt x="562" y="748"/>
                </a:lnTo>
                <a:lnTo>
                  <a:pt x="559" y="744"/>
                </a:lnTo>
                <a:lnTo>
                  <a:pt x="558" y="742"/>
                </a:lnTo>
                <a:lnTo>
                  <a:pt x="552" y="741"/>
                </a:lnTo>
                <a:lnTo>
                  <a:pt x="547" y="742"/>
                </a:lnTo>
                <a:lnTo>
                  <a:pt x="542" y="746"/>
                </a:lnTo>
                <a:lnTo>
                  <a:pt x="539" y="749"/>
                </a:lnTo>
                <a:lnTo>
                  <a:pt x="536" y="750"/>
                </a:lnTo>
                <a:lnTo>
                  <a:pt x="530" y="753"/>
                </a:lnTo>
                <a:lnTo>
                  <a:pt x="526" y="755"/>
                </a:lnTo>
                <a:lnTo>
                  <a:pt x="521" y="756"/>
                </a:lnTo>
                <a:lnTo>
                  <a:pt x="519" y="758"/>
                </a:lnTo>
                <a:lnTo>
                  <a:pt x="513" y="761"/>
                </a:lnTo>
                <a:lnTo>
                  <a:pt x="504" y="765"/>
                </a:lnTo>
                <a:lnTo>
                  <a:pt x="498" y="767"/>
                </a:lnTo>
                <a:lnTo>
                  <a:pt x="498" y="769"/>
                </a:lnTo>
                <a:lnTo>
                  <a:pt x="497" y="772"/>
                </a:lnTo>
                <a:lnTo>
                  <a:pt x="497" y="776"/>
                </a:lnTo>
                <a:lnTo>
                  <a:pt x="497" y="779"/>
                </a:lnTo>
                <a:lnTo>
                  <a:pt x="496" y="781"/>
                </a:lnTo>
                <a:lnTo>
                  <a:pt x="493" y="786"/>
                </a:lnTo>
                <a:lnTo>
                  <a:pt x="486" y="790"/>
                </a:lnTo>
                <a:lnTo>
                  <a:pt x="474" y="798"/>
                </a:lnTo>
                <a:lnTo>
                  <a:pt x="472" y="800"/>
                </a:lnTo>
                <a:lnTo>
                  <a:pt x="472" y="808"/>
                </a:lnTo>
                <a:lnTo>
                  <a:pt x="473" y="812"/>
                </a:lnTo>
                <a:lnTo>
                  <a:pt x="476" y="816"/>
                </a:lnTo>
                <a:lnTo>
                  <a:pt x="480" y="818"/>
                </a:lnTo>
                <a:lnTo>
                  <a:pt x="490" y="830"/>
                </a:lnTo>
                <a:lnTo>
                  <a:pt x="495" y="831"/>
                </a:lnTo>
                <a:lnTo>
                  <a:pt x="497" y="834"/>
                </a:lnTo>
                <a:lnTo>
                  <a:pt x="503" y="836"/>
                </a:lnTo>
                <a:lnTo>
                  <a:pt x="503" y="836"/>
                </a:lnTo>
                <a:lnTo>
                  <a:pt x="506" y="839"/>
                </a:lnTo>
                <a:lnTo>
                  <a:pt x="507" y="841"/>
                </a:lnTo>
                <a:lnTo>
                  <a:pt x="512" y="842"/>
                </a:lnTo>
                <a:lnTo>
                  <a:pt x="517" y="842"/>
                </a:lnTo>
                <a:lnTo>
                  <a:pt x="518" y="841"/>
                </a:lnTo>
                <a:lnTo>
                  <a:pt x="527" y="842"/>
                </a:lnTo>
                <a:lnTo>
                  <a:pt x="530" y="845"/>
                </a:lnTo>
                <a:lnTo>
                  <a:pt x="535" y="847"/>
                </a:lnTo>
                <a:lnTo>
                  <a:pt x="535" y="848"/>
                </a:lnTo>
                <a:lnTo>
                  <a:pt x="541" y="851"/>
                </a:lnTo>
                <a:lnTo>
                  <a:pt x="550" y="853"/>
                </a:lnTo>
                <a:lnTo>
                  <a:pt x="553" y="855"/>
                </a:lnTo>
                <a:lnTo>
                  <a:pt x="563" y="854"/>
                </a:lnTo>
                <a:lnTo>
                  <a:pt x="569" y="855"/>
                </a:lnTo>
                <a:lnTo>
                  <a:pt x="574" y="855"/>
                </a:lnTo>
                <a:lnTo>
                  <a:pt x="579" y="856"/>
                </a:lnTo>
                <a:lnTo>
                  <a:pt x="581" y="856"/>
                </a:lnTo>
                <a:lnTo>
                  <a:pt x="586" y="859"/>
                </a:lnTo>
                <a:lnTo>
                  <a:pt x="586" y="864"/>
                </a:lnTo>
                <a:lnTo>
                  <a:pt x="588" y="866"/>
                </a:lnTo>
                <a:lnTo>
                  <a:pt x="593" y="867"/>
                </a:lnTo>
                <a:lnTo>
                  <a:pt x="597" y="866"/>
                </a:lnTo>
                <a:lnTo>
                  <a:pt x="600" y="867"/>
                </a:lnTo>
                <a:lnTo>
                  <a:pt x="603" y="867"/>
                </a:lnTo>
                <a:lnTo>
                  <a:pt x="605" y="867"/>
                </a:lnTo>
                <a:lnTo>
                  <a:pt x="608" y="870"/>
                </a:lnTo>
                <a:lnTo>
                  <a:pt x="614" y="882"/>
                </a:lnTo>
                <a:lnTo>
                  <a:pt x="616" y="891"/>
                </a:lnTo>
                <a:lnTo>
                  <a:pt x="621" y="907"/>
                </a:lnTo>
                <a:lnTo>
                  <a:pt x="622" y="915"/>
                </a:lnTo>
                <a:lnTo>
                  <a:pt x="619" y="920"/>
                </a:lnTo>
                <a:lnTo>
                  <a:pt x="611" y="925"/>
                </a:lnTo>
                <a:lnTo>
                  <a:pt x="602" y="926"/>
                </a:lnTo>
                <a:lnTo>
                  <a:pt x="599" y="930"/>
                </a:lnTo>
                <a:lnTo>
                  <a:pt x="600" y="937"/>
                </a:lnTo>
                <a:lnTo>
                  <a:pt x="601" y="942"/>
                </a:lnTo>
                <a:lnTo>
                  <a:pt x="604" y="951"/>
                </a:lnTo>
                <a:lnTo>
                  <a:pt x="608" y="955"/>
                </a:lnTo>
                <a:lnTo>
                  <a:pt x="613" y="957"/>
                </a:lnTo>
                <a:lnTo>
                  <a:pt x="622" y="958"/>
                </a:lnTo>
                <a:lnTo>
                  <a:pt x="629" y="962"/>
                </a:lnTo>
                <a:lnTo>
                  <a:pt x="632" y="967"/>
                </a:lnTo>
                <a:lnTo>
                  <a:pt x="631" y="971"/>
                </a:lnTo>
                <a:lnTo>
                  <a:pt x="630" y="976"/>
                </a:lnTo>
                <a:lnTo>
                  <a:pt x="629" y="981"/>
                </a:lnTo>
                <a:lnTo>
                  <a:pt x="628" y="980"/>
                </a:lnTo>
                <a:lnTo>
                  <a:pt x="627" y="981"/>
                </a:lnTo>
                <a:lnTo>
                  <a:pt x="620" y="983"/>
                </a:lnTo>
                <a:lnTo>
                  <a:pt x="619" y="986"/>
                </a:lnTo>
                <a:lnTo>
                  <a:pt x="614" y="986"/>
                </a:lnTo>
                <a:lnTo>
                  <a:pt x="612" y="989"/>
                </a:lnTo>
                <a:lnTo>
                  <a:pt x="608" y="990"/>
                </a:lnTo>
                <a:lnTo>
                  <a:pt x="605" y="990"/>
                </a:lnTo>
                <a:lnTo>
                  <a:pt x="602" y="987"/>
                </a:lnTo>
                <a:lnTo>
                  <a:pt x="600" y="986"/>
                </a:lnTo>
                <a:lnTo>
                  <a:pt x="597" y="986"/>
                </a:lnTo>
                <a:lnTo>
                  <a:pt x="594" y="989"/>
                </a:lnTo>
                <a:lnTo>
                  <a:pt x="593" y="991"/>
                </a:lnTo>
                <a:lnTo>
                  <a:pt x="593" y="996"/>
                </a:lnTo>
                <a:lnTo>
                  <a:pt x="587" y="997"/>
                </a:lnTo>
                <a:lnTo>
                  <a:pt x="584" y="997"/>
                </a:lnTo>
                <a:lnTo>
                  <a:pt x="581" y="997"/>
                </a:lnTo>
                <a:lnTo>
                  <a:pt x="580" y="999"/>
                </a:lnTo>
                <a:lnTo>
                  <a:pt x="579" y="1000"/>
                </a:lnTo>
                <a:lnTo>
                  <a:pt x="576" y="1002"/>
                </a:lnTo>
                <a:lnTo>
                  <a:pt x="572" y="1003"/>
                </a:lnTo>
                <a:lnTo>
                  <a:pt x="569" y="1004"/>
                </a:lnTo>
                <a:lnTo>
                  <a:pt x="569" y="1007"/>
                </a:lnTo>
                <a:lnTo>
                  <a:pt x="567" y="1008"/>
                </a:lnTo>
                <a:lnTo>
                  <a:pt x="563" y="1009"/>
                </a:lnTo>
                <a:lnTo>
                  <a:pt x="559" y="1007"/>
                </a:lnTo>
                <a:lnTo>
                  <a:pt x="556" y="1009"/>
                </a:lnTo>
                <a:lnTo>
                  <a:pt x="554" y="1009"/>
                </a:lnTo>
                <a:lnTo>
                  <a:pt x="548" y="1007"/>
                </a:lnTo>
                <a:lnTo>
                  <a:pt x="547" y="1004"/>
                </a:lnTo>
                <a:lnTo>
                  <a:pt x="543" y="1003"/>
                </a:lnTo>
                <a:lnTo>
                  <a:pt x="538" y="1004"/>
                </a:lnTo>
                <a:lnTo>
                  <a:pt x="535" y="1002"/>
                </a:lnTo>
                <a:lnTo>
                  <a:pt x="530" y="1003"/>
                </a:lnTo>
                <a:lnTo>
                  <a:pt x="528" y="1004"/>
                </a:lnTo>
                <a:lnTo>
                  <a:pt x="525" y="1004"/>
                </a:lnTo>
                <a:lnTo>
                  <a:pt x="524" y="1003"/>
                </a:lnTo>
                <a:lnTo>
                  <a:pt x="517" y="1003"/>
                </a:lnTo>
                <a:lnTo>
                  <a:pt x="515" y="1005"/>
                </a:lnTo>
                <a:lnTo>
                  <a:pt x="513" y="1008"/>
                </a:lnTo>
                <a:lnTo>
                  <a:pt x="517" y="1014"/>
                </a:lnTo>
                <a:lnTo>
                  <a:pt x="516" y="1019"/>
                </a:lnTo>
                <a:lnTo>
                  <a:pt x="513" y="1023"/>
                </a:lnTo>
                <a:lnTo>
                  <a:pt x="509" y="1032"/>
                </a:lnTo>
                <a:lnTo>
                  <a:pt x="512" y="1038"/>
                </a:lnTo>
                <a:lnTo>
                  <a:pt x="517" y="1041"/>
                </a:lnTo>
                <a:lnTo>
                  <a:pt x="520" y="1046"/>
                </a:lnTo>
                <a:lnTo>
                  <a:pt x="522" y="1055"/>
                </a:lnTo>
                <a:lnTo>
                  <a:pt x="519" y="1059"/>
                </a:lnTo>
                <a:lnTo>
                  <a:pt x="519" y="1068"/>
                </a:lnTo>
                <a:lnTo>
                  <a:pt x="519" y="1074"/>
                </a:lnTo>
                <a:lnTo>
                  <a:pt x="519" y="1080"/>
                </a:lnTo>
                <a:lnTo>
                  <a:pt x="521" y="1085"/>
                </a:lnTo>
                <a:lnTo>
                  <a:pt x="524" y="1087"/>
                </a:lnTo>
                <a:lnTo>
                  <a:pt x="529" y="1091"/>
                </a:lnTo>
                <a:lnTo>
                  <a:pt x="532" y="1098"/>
                </a:lnTo>
                <a:lnTo>
                  <a:pt x="532" y="1104"/>
                </a:lnTo>
                <a:lnTo>
                  <a:pt x="530" y="1113"/>
                </a:lnTo>
                <a:lnTo>
                  <a:pt x="529" y="1126"/>
                </a:lnTo>
                <a:lnTo>
                  <a:pt x="526" y="1135"/>
                </a:lnTo>
                <a:lnTo>
                  <a:pt x="524" y="1148"/>
                </a:lnTo>
                <a:lnTo>
                  <a:pt x="522" y="1155"/>
                </a:lnTo>
                <a:lnTo>
                  <a:pt x="517" y="1158"/>
                </a:lnTo>
                <a:lnTo>
                  <a:pt x="513" y="1163"/>
                </a:lnTo>
                <a:lnTo>
                  <a:pt x="502" y="1163"/>
                </a:lnTo>
                <a:lnTo>
                  <a:pt x="491" y="1158"/>
                </a:lnTo>
                <a:lnTo>
                  <a:pt x="485" y="1155"/>
                </a:lnTo>
                <a:lnTo>
                  <a:pt x="477" y="1157"/>
                </a:lnTo>
                <a:lnTo>
                  <a:pt x="474" y="1160"/>
                </a:lnTo>
                <a:lnTo>
                  <a:pt x="473" y="1163"/>
                </a:lnTo>
                <a:lnTo>
                  <a:pt x="473" y="1171"/>
                </a:lnTo>
                <a:lnTo>
                  <a:pt x="474" y="1180"/>
                </a:lnTo>
                <a:lnTo>
                  <a:pt x="471" y="1184"/>
                </a:lnTo>
                <a:lnTo>
                  <a:pt x="463" y="1188"/>
                </a:lnTo>
                <a:lnTo>
                  <a:pt x="460" y="1190"/>
                </a:lnTo>
                <a:lnTo>
                  <a:pt x="461" y="1196"/>
                </a:lnTo>
                <a:lnTo>
                  <a:pt x="463" y="1201"/>
                </a:lnTo>
                <a:lnTo>
                  <a:pt x="469" y="1208"/>
                </a:lnTo>
                <a:lnTo>
                  <a:pt x="474" y="1211"/>
                </a:lnTo>
                <a:lnTo>
                  <a:pt x="477" y="1215"/>
                </a:lnTo>
                <a:lnTo>
                  <a:pt x="477" y="1217"/>
                </a:lnTo>
                <a:lnTo>
                  <a:pt x="476" y="1227"/>
                </a:lnTo>
                <a:lnTo>
                  <a:pt x="472" y="1231"/>
                </a:lnTo>
                <a:lnTo>
                  <a:pt x="468" y="1234"/>
                </a:lnTo>
                <a:lnTo>
                  <a:pt x="459" y="1234"/>
                </a:lnTo>
                <a:lnTo>
                  <a:pt x="450" y="1231"/>
                </a:lnTo>
                <a:lnTo>
                  <a:pt x="447" y="1229"/>
                </a:lnTo>
                <a:lnTo>
                  <a:pt x="437" y="1225"/>
                </a:lnTo>
                <a:lnTo>
                  <a:pt x="424" y="1226"/>
                </a:lnTo>
                <a:lnTo>
                  <a:pt x="408" y="1232"/>
                </a:lnTo>
                <a:lnTo>
                  <a:pt x="404" y="1234"/>
                </a:lnTo>
                <a:lnTo>
                  <a:pt x="404" y="1222"/>
                </a:lnTo>
                <a:lnTo>
                  <a:pt x="414" y="1202"/>
                </a:lnTo>
                <a:lnTo>
                  <a:pt x="420" y="1191"/>
                </a:lnTo>
                <a:lnTo>
                  <a:pt x="420" y="1182"/>
                </a:lnTo>
                <a:lnTo>
                  <a:pt x="419" y="1182"/>
                </a:lnTo>
                <a:lnTo>
                  <a:pt x="419" y="1178"/>
                </a:lnTo>
                <a:lnTo>
                  <a:pt x="417" y="1174"/>
                </a:lnTo>
                <a:lnTo>
                  <a:pt x="410" y="1166"/>
                </a:lnTo>
                <a:lnTo>
                  <a:pt x="401" y="1162"/>
                </a:lnTo>
                <a:lnTo>
                  <a:pt x="390" y="1155"/>
                </a:lnTo>
                <a:lnTo>
                  <a:pt x="387" y="1150"/>
                </a:lnTo>
                <a:lnTo>
                  <a:pt x="387" y="1145"/>
                </a:lnTo>
                <a:lnTo>
                  <a:pt x="388" y="1134"/>
                </a:lnTo>
                <a:lnTo>
                  <a:pt x="385" y="1113"/>
                </a:lnTo>
                <a:lnTo>
                  <a:pt x="388" y="1094"/>
                </a:lnTo>
                <a:lnTo>
                  <a:pt x="393" y="1076"/>
                </a:lnTo>
                <a:lnTo>
                  <a:pt x="397" y="1069"/>
                </a:lnTo>
                <a:lnTo>
                  <a:pt x="404" y="1066"/>
                </a:lnTo>
                <a:lnTo>
                  <a:pt x="412" y="1063"/>
                </a:lnTo>
                <a:lnTo>
                  <a:pt x="427" y="1058"/>
                </a:lnTo>
                <a:lnTo>
                  <a:pt x="435" y="1052"/>
                </a:lnTo>
                <a:lnTo>
                  <a:pt x="444" y="1046"/>
                </a:lnTo>
                <a:lnTo>
                  <a:pt x="457" y="1036"/>
                </a:lnTo>
                <a:lnTo>
                  <a:pt x="468" y="1027"/>
                </a:lnTo>
                <a:lnTo>
                  <a:pt x="471" y="1017"/>
                </a:lnTo>
                <a:lnTo>
                  <a:pt x="472" y="1007"/>
                </a:lnTo>
                <a:lnTo>
                  <a:pt x="472" y="1002"/>
                </a:lnTo>
                <a:lnTo>
                  <a:pt x="474" y="988"/>
                </a:lnTo>
                <a:lnTo>
                  <a:pt x="478" y="977"/>
                </a:lnTo>
                <a:lnTo>
                  <a:pt x="480" y="959"/>
                </a:lnTo>
                <a:lnTo>
                  <a:pt x="486" y="946"/>
                </a:lnTo>
                <a:lnTo>
                  <a:pt x="488" y="936"/>
                </a:lnTo>
                <a:lnTo>
                  <a:pt x="485" y="927"/>
                </a:lnTo>
                <a:lnTo>
                  <a:pt x="479" y="919"/>
                </a:lnTo>
                <a:lnTo>
                  <a:pt x="475" y="919"/>
                </a:lnTo>
                <a:lnTo>
                  <a:pt x="473" y="917"/>
                </a:lnTo>
                <a:lnTo>
                  <a:pt x="469" y="913"/>
                </a:lnTo>
                <a:lnTo>
                  <a:pt x="468" y="908"/>
                </a:lnTo>
                <a:lnTo>
                  <a:pt x="465" y="905"/>
                </a:lnTo>
                <a:lnTo>
                  <a:pt x="458" y="903"/>
                </a:lnTo>
                <a:lnTo>
                  <a:pt x="455" y="904"/>
                </a:lnTo>
                <a:lnTo>
                  <a:pt x="451" y="910"/>
                </a:lnTo>
                <a:lnTo>
                  <a:pt x="447" y="915"/>
                </a:lnTo>
                <a:lnTo>
                  <a:pt x="446" y="917"/>
                </a:lnTo>
                <a:lnTo>
                  <a:pt x="443" y="920"/>
                </a:lnTo>
                <a:lnTo>
                  <a:pt x="434" y="922"/>
                </a:lnTo>
                <a:lnTo>
                  <a:pt x="428" y="924"/>
                </a:lnTo>
                <a:lnTo>
                  <a:pt x="420" y="923"/>
                </a:lnTo>
                <a:lnTo>
                  <a:pt x="414" y="920"/>
                </a:lnTo>
                <a:lnTo>
                  <a:pt x="409" y="919"/>
                </a:lnTo>
                <a:lnTo>
                  <a:pt x="403" y="919"/>
                </a:lnTo>
                <a:lnTo>
                  <a:pt x="390" y="922"/>
                </a:lnTo>
                <a:lnTo>
                  <a:pt x="383" y="925"/>
                </a:lnTo>
                <a:lnTo>
                  <a:pt x="379" y="926"/>
                </a:lnTo>
                <a:lnTo>
                  <a:pt x="371" y="926"/>
                </a:lnTo>
                <a:lnTo>
                  <a:pt x="362" y="929"/>
                </a:lnTo>
                <a:lnTo>
                  <a:pt x="354" y="927"/>
                </a:lnTo>
                <a:lnTo>
                  <a:pt x="346" y="926"/>
                </a:lnTo>
                <a:lnTo>
                  <a:pt x="343" y="926"/>
                </a:lnTo>
                <a:lnTo>
                  <a:pt x="337" y="922"/>
                </a:lnTo>
                <a:lnTo>
                  <a:pt x="334" y="922"/>
                </a:lnTo>
                <a:lnTo>
                  <a:pt x="333" y="922"/>
                </a:lnTo>
                <a:lnTo>
                  <a:pt x="331" y="920"/>
                </a:lnTo>
                <a:lnTo>
                  <a:pt x="323" y="920"/>
                </a:lnTo>
                <a:lnTo>
                  <a:pt x="319" y="918"/>
                </a:lnTo>
                <a:lnTo>
                  <a:pt x="311" y="915"/>
                </a:lnTo>
                <a:lnTo>
                  <a:pt x="309" y="912"/>
                </a:lnTo>
                <a:lnTo>
                  <a:pt x="309" y="905"/>
                </a:lnTo>
                <a:lnTo>
                  <a:pt x="311" y="895"/>
                </a:lnTo>
                <a:lnTo>
                  <a:pt x="306" y="892"/>
                </a:lnTo>
                <a:lnTo>
                  <a:pt x="301" y="894"/>
                </a:lnTo>
                <a:lnTo>
                  <a:pt x="298" y="892"/>
                </a:lnTo>
                <a:lnTo>
                  <a:pt x="291" y="884"/>
                </a:lnTo>
                <a:lnTo>
                  <a:pt x="287" y="880"/>
                </a:lnTo>
                <a:lnTo>
                  <a:pt x="282" y="875"/>
                </a:lnTo>
                <a:lnTo>
                  <a:pt x="271" y="875"/>
                </a:lnTo>
                <a:lnTo>
                  <a:pt x="263" y="877"/>
                </a:lnTo>
                <a:lnTo>
                  <a:pt x="250" y="877"/>
                </a:lnTo>
                <a:lnTo>
                  <a:pt x="237" y="877"/>
                </a:lnTo>
                <a:lnTo>
                  <a:pt x="224" y="879"/>
                </a:lnTo>
                <a:lnTo>
                  <a:pt x="195" y="881"/>
                </a:lnTo>
                <a:lnTo>
                  <a:pt x="173" y="873"/>
                </a:lnTo>
                <a:lnTo>
                  <a:pt x="155" y="866"/>
                </a:lnTo>
                <a:lnTo>
                  <a:pt x="133" y="853"/>
                </a:lnTo>
                <a:lnTo>
                  <a:pt x="127" y="849"/>
                </a:lnTo>
                <a:lnTo>
                  <a:pt x="117" y="843"/>
                </a:lnTo>
                <a:lnTo>
                  <a:pt x="100" y="837"/>
                </a:lnTo>
                <a:lnTo>
                  <a:pt x="88" y="837"/>
                </a:lnTo>
                <a:lnTo>
                  <a:pt x="88" y="836"/>
                </a:lnTo>
                <a:lnTo>
                  <a:pt x="78" y="831"/>
                </a:lnTo>
                <a:lnTo>
                  <a:pt x="18" y="789"/>
                </a:lnTo>
                <a:lnTo>
                  <a:pt x="0" y="770"/>
                </a:lnTo>
                <a:lnTo>
                  <a:pt x="9" y="735"/>
                </a:lnTo>
                <a:lnTo>
                  <a:pt x="20" y="684"/>
                </a:lnTo>
                <a:lnTo>
                  <a:pt x="28" y="644"/>
                </a:lnTo>
                <a:lnTo>
                  <a:pt x="39" y="622"/>
                </a:lnTo>
                <a:lnTo>
                  <a:pt x="40" y="620"/>
                </a:lnTo>
                <a:lnTo>
                  <a:pt x="41" y="619"/>
                </a:lnTo>
                <a:lnTo>
                  <a:pt x="42" y="619"/>
                </a:lnTo>
                <a:lnTo>
                  <a:pt x="43" y="616"/>
                </a:lnTo>
                <a:lnTo>
                  <a:pt x="46" y="614"/>
                </a:lnTo>
                <a:lnTo>
                  <a:pt x="50" y="611"/>
                </a:lnTo>
                <a:lnTo>
                  <a:pt x="57" y="606"/>
                </a:lnTo>
                <a:lnTo>
                  <a:pt x="64" y="602"/>
                </a:lnTo>
                <a:lnTo>
                  <a:pt x="72" y="597"/>
                </a:lnTo>
                <a:lnTo>
                  <a:pt x="76" y="594"/>
                </a:lnTo>
                <a:lnTo>
                  <a:pt x="74" y="587"/>
                </a:lnTo>
                <a:lnTo>
                  <a:pt x="72" y="581"/>
                </a:lnTo>
                <a:lnTo>
                  <a:pt x="70" y="574"/>
                </a:lnTo>
                <a:lnTo>
                  <a:pt x="68" y="570"/>
                </a:lnTo>
                <a:lnTo>
                  <a:pt x="61" y="567"/>
                </a:lnTo>
                <a:lnTo>
                  <a:pt x="55" y="565"/>
                </a:lnTo>
                <a:lnTo>
                  <a:pt x="54" y="565"/>
                </a:lnTo>
                <a:lnTo>
                  <a:pt x="53" y="558"/>
                </a:lnTo>
                <a:lnTo>
                  <a:pt x="52" y="551"/>
                </a:lnTo>
                <a:lnTo>
                  <a:pt x="51" y="546"/>
                </a:lnTo>
                <a:lnTo>
                  <a:pt x="50" y="544"/>
                </a:lnTo>
                <a:lnTo>
                  <a:pt x="49" y="537"/>
                </a:lnTo>
                <a:lnTo>
                  <a:pt x="49" y="531"/>
                </a:lnTo>
                <a:lnTo>
                  <a:pt x="48" y="527"/>
                </a:lnTo>
                <a:lnTo>
                  <a:pt x="55" y="521"/>
                </a:lnTo>
                <a:lnTo>
                  <a:pt x="60" y="515"/>
                </a:lnTo>
                <a:lnTo>
                  <a:pt x="66" y="508"/>
                </a:lnTo>
                <a:lnTo>
                  <a:pt x="69" y="505"/>
                </a:lnTo>
                <a:lnTo>
                  <a:pt x="69" y="498"/>
                </a:lnTo>
                <a:lnTo>
                  <a:pt x="69" y="496"/>
                </a:lnTo>
                <a:lnTo>
                  <a:pt x="69" y="492"/>
                </a:lnTo>
                <a:lnTo>
                  <a:pt x="66" y="485"/>
                </a:lnTo>
                <a:lnTo>
                  <a:pt x="64" y="478"/>
                </a:lnTo>
                <a:lnTo>
                  <a:pt x="61" y="471"/>
                </a:lnTo>
                <a:lnTo>
                  <a:pt x="60" y="465"/>
                </a:lnTo>
                <a:lnTo>
                  <a:pt x="57" y="458"/>
                </a:lnTo>
                <a:lnTo>
                  <a:pt x="55" y="454"/>
                </a:lnTo>
                <a:lnTo>
                  <a:pt x="57" y="447"/>
                </a:lnTo>
                <a:lnTo>
                  <a:pt x="58" y="441"/>
                </a:lnTo>
                <a:lnTo>
                  <a:pt x="59" y="434"/>
                </a:lnTo>
                <a:lnTo>
                  <a:pt x="60" y="427"/>
                </a:lnTo>
                <a:lnTo>
                  <a:pt x="61" y="421"/>
                </a:lnTo>
                <a:lnTo>
                  <a:pt x="63" y="414"/>
                </a:lnTo>
                <a:lnTo>
                  <a:pt x="63" y="412"/>
                </a:lnTo>
                <a:lnTo>
                  <a:pt x="66" y="405"/>
                </a:lnTo>
                <a:lnTo>
                  <a:pt x="67" y="399"/>
                </a:lnTo>
                <a:lnTo>
                  <a:pt x="68" y="396"/>
                </a:lnTo>
                <a:lnTo>
                  <a:pt x="68" y="389"/>
                </a:lnTo>
                <a:lnTo>
                  <a:pt x="67" y="382"/>
                </a:lnTo>
                <a:lnTo>
                  <a:pt x="67" y="376"/>
                </a:lnTo>
                <a:lnTo>
                  <a:pt x="67" y="369"/>
                </a:lnTo>
                <a:lnTo>
                  <a:pt x="66" y="362"/>
                </a:lnTo>
                <a:lnTo>
                  <a:pt x="66" y="355"/>
                </a:lnTo>
                <a:lnTo>
                  <a:pt x="66" y="349"/>
                </a:lnTo>
                <a:lnTo>
                  <a:pt x="66" y="342"/>
                </a:lnTo>
                <a:lnTo>
                  <a:pt x="66" y="335"/>
                </a:lnTo>
                <a:lnTo>
                  <a:pt x="66" y="328"/>
                </a:lnTo>
                <a:lnTo>
                  <a:pt x="65" y="322"/>
                </a:lnTo>
                <a:lnTo>
                  <a:pt x="65" y="316"/>
                </a:lnTo>
                <a:lnTo>
                  <a:pt x="65" y="309"/>
                </a:lnTo>
                <a:lnTo>
                  <a:pt x="65" y="302"/>
                </a:lnTo>
                <a:lnTo>
                  <a:pt x="65" y="300"/>
                </a:lnTo>
                <a:lnTo>
                  <a:pt x="64" y="295"/>
                </a:lnTo>
                <a:lnTo>
                  <a:pt x="64" y="289"/>
                </a:lnTo>
                <a:lnTo>
                  <a:pt x="71" y="284"/>
                </a:lnTo>
                <a:lnTo>
                  <a:pt x="78" y="278"/>
                </a:lnTo>
                <a:lnTo>
                  <a:pt x="85" y="273"/>
                </a:lnTo>
                <a:lnTo>
                  <a:pt x="93" y="268"/>
                </a:lnTo>
                <a:lnTo>
                  <a:pt x="100" y="263"/>
                </a:lnTo>
                <a:lnTo>
                  <a:pt x="106" y="257"/>
                </a:lnTo>
                <a:lnTo>
                  <a:pt x="114" y="252"/>
                </a:lnTo>
                <a:lnTo>
                  <a:pt x="121" y="247"/>
                </a:lnTo>
                <a:lnTo>
                  <a:pt x="127" y="242"/>
                </a:lnTo>
                <a:lnTo>
                  <a:pt x="135" y="237"/>
                </a:lnTo>
                <a:lnTo>
                  <a:pt x="142" y="231"/>
                </a:lnTo>
                <a:lnTo>
                  <a:pt x="150" y="226"/>
                </a:lnTo>
                <a:lnTo>
                  <a:pt x="156" y="221"/>
                </a:lnTo>
                <a:lnTo>
                  <a:pt x="163" y="216"/>
                </a:lnTo>
                <a:lnTo>
                  <a:pt x="171" y="210"/>
                </a:lnTo>
                <a:lnTo>
                  <a:pt x="178" y="205"/>
                </a:lnTo>
                <a:lnTo>
                  <a:pt x="179" y="203"/>
                </a:lnTo>
                <a:lnTo>
                  <a:pt x="183" y="197"/>
                </a:lnTo>
                <a:lnTo>
                  <a:pt x="188" y="190"/>
                </a:lnTo>
                <a:lnTo>
                  <a:pt x="191" y="183"/>
                </a:lnTo>
                <a:lnTo>
                  <a:pt x="195" y="177"/>
                </a:lnTo>
                <a:lnTo>
                  <a:pt x="198" y="173"/>
                </a:lnTo>
                <a:lnTo>
                  <a:pt x="200" y="171"/>
                </a:lnTo>
                <a:lnTo>
                  <a:pt x="204" y="164"/>
                </a:lnTo>
                <a:lnTo>
                  <a:pt x="208" y="157"/>
                </a:lnTo>
                <a:lnTo>
                  <a:pt x="211" y="150"/>
                </a:lnTo>
                <a:lnTo>
                  <a:pt x="216" y="144"/>
                </a:lnTo>
                <a:lnTo>
                  <a:pt x="220" y="138"/>
                </a:lnTo>
                <a:lnTo>
                  <a:pt x="224" y="131"/>
                </a:lnTo>
                <a:lnTo>
                  <a:pt x="228" y="124"/>
                </a:lnTo>
                <a:lnTo>
                  <a:pt x="232" y="117"/>
                </a:lnTo>
                <a:lnTo>
                  <a:pt x="236" y="111"/>
                </a:lnTo>
                <a:lnTo>
                  <a:pt x="239" y="106"/>
                </a:lnTo>
                <a:lnTo>
                  <a:pt x="239" y="105"/>
                </a:lnTo>
                <a:lnTo>
                  <a:pt x="240" y="99"/>
                </a:lnTo>
                <a:lnTo>
                  <a:pt x="241" y="93"/>
                </a:lnTo>
                <a:lnTo>
                  <a:pt x="243" y="86"/>
                </a:lnTo>
                <a:lnTo>
                  <a:pt x="244" y="79"/>
                </a:lnTo>
                <a:lnTo>
                  <a:pt x="245" y="73"/>
                </a:lnTo>
                <a:lnTo>
                  <a:pt x="246" y="66"/>
                </a:lnTo>
                <a:lnTo>
                  <a:pt x="248" y="60"/>
                </a:lnTo>
                <a:lnTo>
                  <a:pt x="249" y="53"/>
                </a:lnTo>
                <a:lnTo>
                  <a:pt x="250" y="46"/>
                </a:lnTo>
                <a:lnTo>
                  <a:pt x="251" y="39"/>
                </a:lnTo>
                <a:lnTo>
                  <a:pt x="252" y="36"/>
                </a:lnTo>
                <a:lnTo>
                  <a:pt x="253" y="29"/>
                </a:lnTo>
                <a:lnTo>
                  <a:pt x="253" y="22"/>
                </a:lnTo>
                <a:lnTo>
                  <a:pt x="253" y="16"/>
                </a:lnTo>
                <a:lnTo>
                  <a:pt x="253" y="9"/>
                </a:lnTo>
                <a:close/>
              </a:path>
            </a:pathLst>
          </a:custGeom>
          <a:solidFill>
            <a:srgbClr val="365A2C"/>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7">
            <a:extLst>
              <a:ext uri="{FF2B5EF4-FFF2-40B4-BE49-F238E27FC236}">
                <a16:creationId xmlns:a16="http://schemas.microsoft.com/office/drawing/2014/main" id="{E3CCB0D4-B931-4DE4-ADC7-3E9AE3AD9177}"/>
              </a:ext>
            </a:extLst>
          </p:cNvPr>
          <p:cNvSpPr>
            <a:spLocks/>
          </p:cNvSpPr>
          <p:nvPr/>
        </p:nvSpPr>
        <p:spPr bwMode="auto">
          <a:xfrm>
            <a:off x="1651529" y="2307582"/>
            <a:ext cx="2143388" cy="1795267"/>
          </a:xfrm>
          <a:custGeom>
            <a:avLst/>
            <a:gdLst>
              <a:gd name="T0" fmla="*/ 502 w 1490"/>
              <a:gd name="T1" fmla="*/ 9 h 1248"/>
              <a:gd name="T2" fmla="*/ 559 w 1490"/>
              <a:gd name="T3" fmla="*/ 39 h 1248"/>
              <a:gd name="T4" fmla="*/ 580 w 1490"/>
              <a:gd name="T5" fmla="*/ 64 h 1248"/>
              <a:gd name="T6" fmla="*/ 614 w 1490"/>
              <a:gd name="T7" fmla="*/ 10 h 1248"/>
              <a:gd name="T8" fmla="*/ 649 w 1490"/>
              <a:gd name="T9" fmla="*/ 36 h 1248"/>
              <a:gd name="T10" fmla="*/ 694 w 1490"/>
              <a:gd name="T11" fmla="*/ 40 h 1248"/>
              <a:gd name="T12" fmla="*/ 728 w 1490"/>
              <a:gd name="T13" fmla="*/ 147 h 1248"/>
              <a:gd name="T14" fmla="*/ 851 w 1490"/>
              <a:gd name="T15" fmla="*/ 140 h 1248"/>
              <a:gd name="T16" fmla="*/ 949 w 1490"/>
              <a:gd name="T17" fmla="*/ 90 h 1248"/>
              <a:gd name="T18" fmla="*/ 1010 w 1490"/>
              <a:gd name="T19" fmla="*/ 178 h 1248"/>
              <a:gd name="T20" fmla="*/ 992 w 1490"/>
              <a:gd name="T21" fmla="*/ 219 h 1248"/>
              <a:gd name="T22" fmla="*/ 982 w 1490"/>
              <a:gd name="T23" fmla="*/ 263 h 1248"/>
              <a:gd name="T24" fmla="*/ 995 w 1490"/>
              <a:gd name="T25" fmla="*/ 317 h 1248"/>
              <a:gd name="T26" fmla="*/ 1007 w 1490"/>
              <a:gd name="T27" fmla="*/ 370 h 1248"/>
              <a:gd name="T28" fmla="*/ 1055 w 1490"/>
              <a:gd name="T29" fmla="*/ 356 h 1248"/>
              <a:gd name="T30" fmla="*/ 1119 w 1490"/>
              <a:gd name="T31" fmla="*/ 306 h 1248"/>
              <a:gd name="T32" fmla="*/ 1165 w 1490"/>
              <a:gd name="T33" fmla="*/ 323 h 1248"/>
              <a:gd name="T34" fmla="*/ 1216 w 1490"/>
              <a:gd name="T35" fmla="*/ 306 h 1248"/>
              <a:gd name="T36" fmla="*/ 1244 w 1490"/>
              <a:gd name="T37" fmla="*/ 284 h 1248"/>
              <a:gd name="T38" fmla="*/ 1276 w 1490"/>
              <a:gd name="T39" fmla="*/ 322 h 1248"/>
              <a:gd name="T40" fmla="*/ 1321 w 1490"/>
              <a:gd name="T41" fmla="*/ 354 h 1248"/>
              <a:gd name="T42" fmla="*/ 1337 w 1490"/>
              <a:gd name="T43" fmla="*/ 398 h 1248"/>
              <a:gd name="T44" fmla="*/ 1340 w 1490"/>
              <a:gd name="T45" fmla="*/ 440 h 1248"/>
              <a:gd name="T46" fmla="*/ 1301 w 1490"/>
              <a:gd name="T47" fmla="*/ 470 h 1248"/>
              <a:gd name="T48" fmla="*/ 1379 w 1490"/>
              <a:gd name="T49" fmla="*/ 527 h 1248"/>
              <a:gd name="T50" fmla="*/ 1445 w 1490"/>
              <a:gd name="T51" fmla="*/ 526 h 1248"/>
              <a:gd name="T52" fmla="*/ 1454 w 1490"/>
              <a:gd name="T53" fmla="*/ 588 h 1248"/>
              <a:gd name="T54" fmla="*/ 1419 w 1490"/>
              <a:gd name="T55" fmla="*/ 628 h 1248"/>
              <a:gd name="T56" fmla="*/ 1473 w 1490"/>
              <a:gd name="T57" fmla="*/ 681 h 1248"/>
              <a:gd name="T58" fmla="*/ 1435 w 1490"/>
              <a:gd name="T59" fmla="*/ 725 h 1248"/>
              <a:gd name="T60" fmla="*/ 1440 w 1490"/>
              <a:gd name="T61" fmla="*/ 756 h 1248"/>
              <a:gd name="T62" fmla="*/ 1443 w 1490"/>
              <a:gd name="T63" fmla="*/ 791 h 1248"/>
              <a:gd name="T64" fmla="*/ 1256 w 1490"/>
              <a:gd name="T65" fmla="*/ 822 h 1248"/>
              <a:gd name="T66" fmla="*/ 1249 w 1490"/>
              <a:gd name="T67" fmla="*/ 1190 h 1248"/>
              <a:gd name="T68" fmla="*/ 1210 w 1490"/>
              <a:gd name="T69" fmla="*/ 1233 h 1248"/>
              <a:gd name="T70" fmla="*/ 1107 w 1490"/>
              <a:gd name="T71" fmla="*/ 1083 h 1248"/>
              <a:gd name="T72" fmla="*/ 947 w 1490"/>
              <a:gd name="T73" fmla="*/ 1026 h 1248"/>
              <a:gd name="T74" fmla="*/ 767 w 1490"/>
              <a:gd name="T75" fmla="*/ 955 h 1248"/>
              <a:gd name="T76" fmla="*/ 648 w 1490"/>
              <a:gd name="T77" fmla="*/ 921 h 1248"/>
              <a:gd name="T78" fmla="*/ 502 w 1490"/>
              <a:gd name="T79" fmla="*/ 870 h 1248"/>
              <a:gd name="T80" fmla="*/ 316 w 1490"/>
              <a:gd name="T81" fmla="*/ 708 h 1248"/>
              <a:gd name="T82" fmla="*/ 172 w 1490"/>
              <a:gd name="T83" fmla="*/ 592 h 1248"/>
              <a:gd name="T84" fmla="*/ 138 w 1490"/>
              <a:gd name="T85" fmla="*/ 550 h 1248"/>
              <a:gd name="T86" fmla="*/ 83 w 1490"/>
              <a:gd name="T87" fmla="*/ 513 h 1248"/>
              <a:gd name="T88" fmla="*/ 49 w 1490"/>
              <a:gd name="T89" fmla="*/ 491 h 1248"/>
              <a:gd name="T90" fmla="*/ 13 w 1490"/>
              <a:gd name="T91" fmla="*/ 403 h 1248"/>
              <a:gd name="T92" fmla="*/ 42 w 1490"/>
              <a:gd name="T93" fmla="*/ 361 h 1248"/>
              <a:gd name="T94" fmla="*/ 84 w 1490"/>
              <a:gd name="T95" fmla="*/ 375 h 1248"/>
              <a:gd name="T96" fmla="*/ 97 w 1490"/>
              <a:gd name="T97" fmla="*/ 328 h 1248"/>
              <a:gd name="T98" fmla="*/ 93 w 1490"/>
              <a:gd name="T99" fmla="*/ 257 h 1248"/>
              <a:gd name="T100" fmla="*/ 65 w 1490"/>
              <a:gd name="T101" fmla="*/ 221 h 1248"/>
              <a:gd name="T102" fmla="*/ 60 w 1490"/>
              <a:gd name="T103" fmla="*/ 137 h 1248"/>
              <a:gd name="T104" fmla="*/ 277 w 1490"/>
              <a:gd name="T105" fmla="*/ 154 h 1248"/>
              <a:gd name="T106" fmla="*/ 409 w 1490"/>
              <a:gd name="T107" fmla="*/ 179 h 1248"/>
              <a:gd name="T108" fmla="*/ 401 w 1490"/>
              <a:gd name="T109" fmla="*/ 311 h 1248"/>
              <a:gd name="T110" fmla="*/ 403 w 1490"/>
              <a:gd name="T111" fmla="*/ 484 h 1248"/>
              <a:gd name="T112" fmla="*/ 479 w 1490"/>
              <a:gd name="T113" fmla="*/ 422 h 1248"/>
              <a:gd name="T114" fmla="*/ 479 w 1490"/>
              <a:gd name="T115" fmla="*/ 267 h 1248"/>
              <a:gd name="T116" fmla="*/ 550 w 1490"/>
              <a:gd name="T117" fmla="*/ 256 h 1248"/>
              <a:gd name="T118" fmla="*/ 570 w 1490"/>
              <a:gd name="T119" fmla="*/ 210 h 1248"/>
              <a:gd name="T120" fmla="*/ 529 w 1490"/>
              <a:gd name="T121" fmla="*/ 113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0" h="1248">
                <a:moveTo>
                  <a:pt x="463" y="93"/>
                </a:moveTo>
                <a:lnTo>
                  <a:pt x="461" y="90"/>
                </a:lnTo>
                <a:lnTo>
                  <a:pt x="456" y="89"/>
                </a:lnTo>
                <a:lnTo>
                  <a:pt x="446" y="77"/>
                </a:lnTo>
                <a:lnTo>
                  <a:pt x="442" y="75"/>
                </a:lnTo>
                <a:lnTo>
                  <a:pt x="439" y="71"/>
                </a:lnTo>
                <a:lnTo>
                  <a:pt x="438" y="67"/>
                </a:lnTo>
                <a:lnTo>
                  <a:pt x="438" y="59"/>
                </a:lnTo>
                <a:lnTo>
                  <a:pt x="440" y="57"/>
                </a:lnTo>
                <a:lnTo>
                  <a:pt x="452" y="49"/>
                </a:lnTo>
                <a:lnTo>
                  <a:pt x="459" y="45"/>
                </a:lnTo>
                <a:lnTo>
                  <a:pt x="462" y="40"/>
                </a:lnTo>
                <a:lnTo>
                  <a:pt x="463" y="38"/>
                </a:lnTo>
                <a:lnTo>
                  <a:pt x="463" y="35"/>
                </a:lnTo>
                <a:lnTo>
                  <a:pt x="463" y="31"/>
                </a:lnTo>
                <a:lnTo>
                  <a:pt x="464" y="28"/>
                </a:lnTo>
                <a:lnTo>
                  <a:pt x="464" y="26"/>
                </a:lnTo>
                <a:lnTo>
                  <a:pt x="470" y="24"/>
                </a:lnTo>
                <a:lnTo>
                  <a:pt x="479" y="20"/>
                </a:lnTo>
                <a:lnTo>
                  <a:pt x="485" y="17"/>
                </a:lnTo>
                <a:lnTo>
                  <a:pt x="487" y="15"/>
                </a:lnTo>
                <a:lnTo>
                  <a:pt x="492" y="14"/>
                </a:lnTo>
                <a:lnTo>
                  <a:pt x="496" y="12"/>
                </a:lnTo>
                <a:lnTo>
                  <a:pt x="502" y="9"/>
                </a:lnTo>
                <a:lnTo>
                  <a:pt x="505" y="8"/>
                </a:lnTo>
                <a:lnTo>
                  <a:pt x="508" y="5"/>
                </a:lnTo>
                <a:lnTo>
                  <a:pt x="513" y="1"/>
                </a:lnTo>
                <a:lnTo>
                  <a:pt x="518" y="0"/>
                </a:lnTo>
                <a:lnTo>
                  <a:pt x="524" y="1"/>
                </a:lnTo>
                <a:lnTo>
                  <a:pt x="525" y="3"/>
                </a:lnTo>
                <a:lnTo>
                  <a:pt x="528" y="7"/>
                </a:lnTo>
                <a:lnTo>
                  <a:pt x="529" y="7"/>
                </a:lnTo>
                <a:lnTo>
                  <a:pt x="533" y="7"/>
                </a:lnTo>
                <a:lnTo>
                  <a:pt x="535" y="3"/>
                </a:lnTo>
                <a:lnTo>
                  <a:pt x="537" y="1"/>
                </a:lnTo>
                <a:lnTo>
                  <a:pt x="540" y="1"/>
                </a:lnTo>
                <a:lnTo>
                  <a:pt x="542" y="5"/>
                </a:lnTo>
                <a:lnTo>
                  <a:pt x="544" y="8"/>
                </a:lnTo>
                <a:lnTo>
                  <a:pt x="545" y="10"/>
                </a:lnTo>
                <a:lnTo>
                  <a:pt x="545" y="13"/>
                </a:lnTo>
                <a:lnTo>
                  <a:pt x="546" y="18"/>
                </a:lnTo>
                <a:lnTo>
                  <a:pt x="548" y="21"/>
                </a:lnTo>
                <a:lnTo>
                  <a:pt x="549" y="27"/>
                </a:lnTo>
                <a:lnTo>
                  <a:pt x="551" y="32"/>
                </a:lnTo>
                <a:lnTo>
                  <a:pt x="552" y="34"/>
                </a:lnTo>
                <a:lnTo>
                  <a:pt x="556" y="35"/>
                </a:lnTo>
                <a:lnTo>
                  <a:pt x="559" y="37"/>
                </a:lnTo>
                <a:lnTo>
                  <a:pt x="559" y="39"/>
                </a:lnTo>
                <a:lnTo>
                  <a:pt x="560" y="40"/>
                </a:lnTo>
                <a:lnTo>
                  <a:pt x="559" y="42"/>
                </a:lnTo>
                <a:lnTo>
                  <a:pt x="557" y="44"/>
                </a:lnTo>
                <a:lnTo>
                  <a:pt x="557" y="45"/>
                </a:lnTo>
                <a:lnTo>
                  <a:pt x="560" y="47"/>
                </a:lnTo>
                <a:lnTo>
                  <a:pt x="562" y="48"/>
                </a:lnTo>
                <a:lnTo>
                  <a:pt x="565" y="46"/>
                </a:lnTo>
                <a:lnTo>
                  <a:pt x="568" y="44"/>
                </a:lnTo>
                <a:lnTo>
                  <a:pt x="568" y="42"/>
                </a:lnTo>
                <a:lnTo>
                  <a:pt x="571" y="40"/>
                </a:lnTo>
                <a:lnTo>
                  <a:pt x="574" y="40"/>
                </a:lnTo>
                <a:lnTo>
                  <a:pt x="576" y="40"/>
                </a:lnTo>
                <a:lnTo>
                  <a:pt x="579" y="40"/>
                </a:lnTo>
                <a:lnTo>
                  <a:pt x="580" y="44"/>
                </a:lnTo>
                <a:lnTo>
                  <a:pt x="581" y="46"/>
                </a:lnTo>
                <a:lnTo>
                  <a:pt x="580" y="51"/>
                </a:lnTo>
                <a:lnTo>
                  <a:pt x="578" y="53"/>
                </a:lnTo>
                <a:lnTo>
                  <a:pt x="576" y="56"/>
                </a:lnTo>
                <a:lnTo>
                  <a:pt x="574" y="57"/>
                </a:lnTo>
                <a:lnTo>
                  <a:pt x="574" y="61"/>
                </a:lnTo>
                <a:lnTo>
                  <a:pt x="574" y="63"/>
                </a:lnTo>
                <a:lnTo>
                  <a:pt x="576" y="66"/>
                </a:lnTo>
                <a:lnTo>
                  <a:pt x="578" y="66"/>
                </a:lnTo>
                <a:lnTo>
                  <a:pt x="580" y="64"/>
                </a:lnTo>
                <a:lnTo>
                  <a:pt x="581" y="62"/>
                </a:lnTo>
                <a:lnTo>
                  <a:pt x="582" y="59"/>
                </a:lnTo>
                <a:lnTo>
                  <a:pt x="583" y="57"/>
                </a:lnTo>
                <a:lnTo>
                  <a:pt x="583" y="56"/>
                </a:lnTo>
                <a:lnTo>
                  <a:pt x="583" y="53"/>
                </a:lnTo>
                <a:lnTo>
                  <a:pt x="585" y="51"/>
                </a:lnTo>
                <a:lnTo>
                  <a:pt x="587" y="46"/>
                </a:lnTo>
                <a:lnTo>
                  <a:pt x="591" y="42"/>
                </a:lnTo>
                <a:lnTo>
                  <a:pt x="592" y="40"/>
                </a:lnTo>
                <a:lnTo>
                  <a:pt x="595" y="37"/>
                </a:lnTo>
                <a:lnTo>
                  <a:pt x="595" y="34"/>
                </a:lnTo>
                <a:lnTo>
                  <a:pt x="596" y="29"/>
                </a:lnTo>
                <a:lnTo>
                  <a:pt x="596" y="23"/>
                </a:lnTo>
                <a:lnTo>
                  <a:pt x="596" y="20"/>
                </a:lnTo>
                <a:lnTo>
                  <a:pt x="596" y="17"/>
                </a:lnTo>
                <a:lnTo>
                  <a:pt x="595" y="13"/>
                </a:lnTo>
                <a:lnTo>
                  <a:pt x="595" y="11"/>
                </a:lnTo>
                <a:lnTo>
                  <a:pt x="596" y="8"/>
                </a:lnTo>
                <a:lnTo>
                  <a:pt x="602" y="7"/>
                </a:lnTo>
                <a:lnTo>
                  <a:pt x="605" y="7"/>
                </a:lnTo>
                <a:lnTo>
                  <a:pt x="608" y="8"/>
                </a:lnTo>
                <a:lnTo>
                  <a:pt x="610" y="8"/>
                </a:lnTo>
                <a:lnTo>
                  <a:pt x="612" y="10"/>
                </a:lnTo>
                <a:lnTo>
                  <a:pt x="614" y="10"/>
                </a:lnTo>
                <a:lnTo>
                  <a:pt x="616" y="11"/>
                </a:lnTo>
                <a:lnTo>
                  <a:pt x="619" y="12"/>
                </a:lnTo>
                <a:lnTo>
                  <a:pt x="621" y="12"/>
                </a:lnTo>
                <a:lnTo>
                  <a:pt x="624" y="12"/>
                </a:lnTo>
                <a:lnTo>
                  <a:pt x="628" y="13"/>
                </a:lnTo>
                <a:lnTo>
                  <a:pt x="631" y="16"/>
                </a:lnTo>
                <a:lnTo>
                  <a:pt x="635" y="17"/>
                </a:lnTo>
                <a:lnTo>
                  <a:pt x="637" y="20"/>
                </a:lnTo>
                <a:lnTo>
                  <a:pt x="639" y="24"/>
                </a:lnTo>
                <a:lnTo>
                  <a:pt x="639" y="26"/>
                </a:lnTo>
                <a:lnTo>
                  <a:pt x="641" y="29"/>
                </a:lnTo>
                <a:lnTo>
                  <a:pt x="641" y="31"/>
                </a:lnTo>
                <a:lnTo>
                  <a:pt x="641" y="33"/>
                </a:lnTo>
                <a:lnTo>
                  <a:pt x="640" y="34"/>
                </a:lnTo>
                <a:lnTo>
                  <a:pt x="640" y="36"/>
                </a:lnTo>
                <a:lnTo>
                  <a:pt x="640" y="39"/>
                </a:lnTo>
                <a:lnTo>
                  <a:pt x="641" y="41"/>
                </a:lnTo>
                <a:lnTo>
                  <a:pt x="641" y="42"/>
                </a:lnTo>
                <a:lnTo>
                  <a:pt x="643" y="44"/>
                </a:lnTo>
                <a:lnTo>
                  <a:pt x="644" y="45"/>
                </a:lnTo>
                <a:lnTo>
                  <a:pt x="647" y="45"/>
                </a:lnTo>
                <a:lnTo>
                  <a:pt x="648" y="44"/>
                </a:lnTo>
                <a:lnTo>
                  <a:pt x="649" y="40"/>
                </a:lnTo>
                <a:lnTo>
                  <a:pt x="649" y="36"/>
                </a:lnTo>
                <a:lnTo>
                  <a:pt x="649" y="33"/>
                </a:lnTo>
                <a:lnTo>
                  <a:pt x="647" y="30"/>
                </a:lnTo>
                <a:lnTo>
                  <a:pt x="644" y="24"/>
                </a:lnTo>
                <a:lnTo>
                  <a:pt x="644" y="19"/>
                </a:lnTo>
                <a:lnTo>
                  <a:pt x="645" y="16"/>
                </a:lnTo>
                <a:lnTo>
                  <a:pt x="649" y="12"/>
                </a:lnTo>
                <a:lnTo>
                  <a:pt x="652" y="11"/>
                </a:lnTo>
                <a:lnTo>
                  <a:pt x="657" y="7"/>
                </a:lnTo>
                <a:lnTo>
                  <a:pt x="660" y="6"/>
                </a:lnTo>
                <a:lnTo>
                  <a:pt x="665" y="4"/>
                </a:lnTo>
                <a:lnTo>
                  <a:pt x="671" y="2"/>
                </a:lnTo>
                <a:lnTo>
                  <a:pt x="675" y="2"/>
                </a:lnTo>
                <a:lnTo>
                  <a:pt x="680" y="2"/>
                </a:lnTo>
                <a:lnTo>
                  <a:pt x="685" y="4"/>
                </a:lnTo>
                <a:lnTo>
                  <a:pt x="686" y="7"/>
                </a:lnTo>
                <a:lnTo>
                  <a:pt x="687" y="10"/>
                </a:lnTo>
                <a:lnTo>
                  <a:pt x="687" y="13"/>
                </a:lnTo>
                <a:lnTo>
                  <a:pt x="687" y="16"/>
                </a:lnTo>
                <a:lnTo>
                  <a:pt x="688" y="18"/>
                </a:lnTo>
                <a:lnTo>
                  <a:pt x="691" y="23"/>
                </a:lnTo>
                <a:lnTo>
                  <a:pt x="691" y="27"/>
                </a:lnTo>
                <a:lnTo>
                  <a:pt x="693" y="30"/>
                </a:lnTo>
                <a:lnTo>
                  <a:pt x="694" y="38"/>
                </a:lnTo>
                <a:lnTo>
                  <a:pt x="694" y="40"/>
                </a:lnTo>
                <a:lnTo>
                  <a:pt x="694" y="45"/>
                </a:lnTo>
                <a:lnTo>
                  <a:pt x="695" y="48"/>
                </a:lnTo>
                <a:lnTo>
                  <a:pt x="696" y="51"/>
                </a:lnTo>
                <a:lnTo>
                  <a:pt x="696" y="55"/>
                </a:lnTo>
                <a:lnTo>
                  <a:pt x="696" y="57"/>
                </a:lnTo>
                <a:lnTo>
                  <a:pt x="700" y="66"/>
                </a:lnTo>
                <a:lnTo>
                  <a:pt x="702" y="71"/>
                </a:lnTo>
                <a:lnTo>
                  <a:pt x="705" y="73"/>
                </a:lnTo>
                <a:lnTo>
                  <a:pt x="710" y="76"/>
                </a:lnTo>
                <a:lnTo>
                  <a:pt x="715" y="79"/>
                </a:lnTo>
                <a:lnTo>
                  <a:pt x="720" y="81"/>
                </a:lnTo>
                <a:lnTo>
                  <a:pt x="723" y="84"/>
                </a:lnTo>
                <a:lnTo>
                  <a:pt x="726" y="88"/>
                </a:lnTo>
                <a:lnTo>
                  <a:pt x="729" y="92"/>
                </a:lnTo>
                <a:lnTo>
                  <a:pt x="730" y="97"/>
                </a:lnTo>
                <a:lnTo>
                  <a:pt x="729" y="106"/>
                </a:lnTo>
                <a:lnTo>
                  <a:pt x="728" y="109"/>
                </a:lnTo>
                <a:lnTo>
                  <a:pt x="725" y="116"/>
                </a:lnTo>
                <a:lnTo>
                  <a:pt x="724" y="123"/>
                </a:lnTo>
                <a:lnTo>
                  <a:pt x="723" y="130"/>
                </a:lnTo>
                <a:lnTo>
                  <a:pt x="725" y="139"/>
                </a:lnTo>
                <a:lnTo>
                  <a:pt x="724" y="140"/>
                </a:lnTo>
                <a:lnTo>
                  <a:pt x="726" y="143"/>
                </a:lnTo>
                <a:lnTo>
                  <a:pt x="728" y="147"/>
                </a:lnTo>
                <a:lnTo>
                  <a:pt x="728" y="151"/>
                </a:lnTo>
                <a:lnTo>
                  <a:pt x="730" y="156"/>
                </a:lnTo>
                <a:lnTo>
                  <a:pt x="733" y="163"/>
                </a:lnTo>
                <a:lnTo>
                  <a:pt x="735" y="164"/>
                </a:lnTo>
                <a:lnTo>
                  <a:pt x="738" y="164"/>
                </a:lnTo>
                <a:lnTo>
                  <a:pt x="741" y="163"/>
                </a:lnTo>
                <a:lnTo>
                  <a:pt x="748" y="162"/>
                </a:lnTo>
                <a:lnTo>
                  <a:pt x="757" y="161"/>
                </a:lnTo>
                <a:lnTo>
                  <a:pt x="761" y="161"/>
                </a:lnTo>
                <a:lnTo>
                  <a:pt x="764" y="162"/>
                </a:lnTo>
                <a:lnTo>
                  <a:pt x="775" y="160"/>
                </a:lnTo>
                <a:lnTo>
                  <a:pt x="781" y="160"/>
                </a:lnTo>
                <a:lnTo>
                  <a:pt x="786" y="160"/>
                </a:lnTo>
                <a:lnTo>
                  <a:pt x="794" y="160"/>
                </a:lnTo>
                <a:lnTo>
                  <a:pt x="799" y="161"/>
                </a:lnTo>
                <a:lnTo>
                  <a:pt x="805" y="161"/>
                </a:lnTo>
                <a:lnTo>
                  <a:pt x="813" y="159"/>
                </a:lnTo>
                <a:lnTo>
                  <a:pt x="815" y="156"/>
                </a:lnTo>
                <a:lnTo>
                  <a:pt x="822" y="156"/>
                </a:lnTo>
                <a:lnTo>
                  <a:pt x="826" y="153"/>
                </a:lnTo>
                <a:lnTo>
                  <a:pt x="831" y="150"/>
                </a:lnTo>
                <a:lnTo>
                  <a:pt x="837" y="148"/>
                </a:lnTo>
                <a:lnTo>
                  <a:pt x="846" y="145"/>
                </a:lnTo>
                <a:lnTo>
                  <a:pt x="851" y="140"/>
                </a:lnTo>
                <a:lnTo>
                  <a:pt x="855" y="134"/>
                </a:lnTo>
                <a:lnTo>
                  <a:pt x="861" y="132"/>
                </a:lnTo>
                <a:lnTo>
                  <a:pt x="867" y="129"/>
                </a:lnTo>
                <a:lnTo>
                  <a:pt x="870" y="129"/>
                </a:lnTo>
                <a:lnTo>
                  <a:pt x="871" y="129"/>
                </a:lnTo>
                <a:lnTo>
                  <a:pt x="876" y="125"/>
                </a:lnTo>
                <a:lnTo>
                  <a:pt x="881" y="124"/>
                </a:lnTo>
                <a:lnTo>
                  <a:pt x="887" y="123"/>
                </a:lnTo>
                <a:lnTo>
                  <a:pt x="893" y="123"/>
                </a:lnTo>
                <a:lnTo>
                  <a:pt x="898" y="123"/>
                </a:lnTo>
                <a:lnTo>
                  <a:pt x="905" y="122"/>
                </a:lnTo>
                <a:lnTo>
                  <a:pt x="912" y="121"/>
                </a:lnTo>
                <a:lnTo>
                  <a:pt x="916" y="118"/>
                </a:lnTo>
                <a:lnTo>
                  <a:pt x="918" y="116"/>
                </a:lnTo>
                <a:lnTo>
                  <a:pt x="921" y="111"/>
                </a:lnTo>
                <a:lnTo>
                  <a:pt x="926" y="106"/>
                </a:lnTo>
                <a:lnTo>
                  <a:pt x="928" y="104"/>
                </a:lnTo>
                <a:lnTo>
                  <a:pt x="932" y="100"/>
                </a:lnTo>
                <a:lnTo>
                  <a:pt x="932" y="99"/>
                </a:lnTo>
                <a:lnTo>
                  <a:pt x="937" y="93"/>
                </a:lnTo>
                <a:lnTo>
                  <a:pt x="941" y="90"/>
                </a:lnTo>
                <a:lnTo>
                  <a:pt x="944" y="89"/>
                </a:lnTo>
                <a:lnTo>
                  <a:pt x="947" y="90"/>
                </a:lnTo>
                <a:lnTo>
                  <a:pt x="949" y="90"/>
                </a:lnTo>
                <a:lnTo>
                  <a:pt x="954" y="92"/>
                </a:lnTo>
                <a:lnTo>
                  <a:pt x="955" y="97"/>
                </a:lnTo>
                <a:lnTo>
                  <a:pt x="957" y="101"/>
                </a:lnTo>
                <a:lnTo>
                  <a:pt x="957" y="106"/>
                </a:lnTo>
                <a:lnTo>
                  <a:pt x="960" y="113"/>
                </a:lnTo>
                <a:lnTo>
                  <a:pt x="960" y="117"/>
                </a:lnTo>
                <a:lnTo>
                  <a:pt x="963" y="120"/>
                </a:lnTo>
                <a:lnTo>
                  <a:pt x="965" y="125"/>
                </a:lnTo>
                <a:lnTo>
                  <a:pt x="968" y="129"/>
                </a:lnTo>
                <a:lnTo>
                  <a:pt x="972" y="134"/>
                </a:lnTo>
                <a:lnTo>
                  <a:pt x="976" y="136"/>
                </a:lnTo>
                <a:lnTo>
                  <a:pt x="984" y="141"/>
                </a:lnTo>
                <a:lnTo>
                  <a:pt x="988" y="143"/>
                </a:lnTo>
                <a:lnTo>
                  <a:pt x="992" y="145"/>
                </a:lnTo>
                <a:lnTo>
                  <a:pt x="993" y="148"/>
                </a:lnTo>
                <a:lnTo>
                  <a:pt x="999" y="154"/>
                </a:lnTo>
                <a:lnTo>
                  <a:pt x="999" y="157"/>
                </a:lnTo>
                <a:lnTo>
                  <a:pt x="1002" y="160"/>
                </a:lnTo>
                <a:lnTo>
                  <a:pt x="1004" y="162"/>
                </a:lnTo>
                <a:lnTo>
                  <a:pt x="1005" y="166"/>
                </a:lnTo>
                <a:lnTo>
                  <a:pt x="1005" y="170"/>
                </a:lnTo>
                <a:lnTo>
                  <a:pt x="1007" y="173"/>
                </a:lnTo>
                <a:lnTo>
                  <a:pt x="1010" y="175"/>
                </a:lnTo>
                <a:lnTo>
                  <a:pt x="1010" y="178"/>
                </a:lnTo>
                <a:lnTo>
                  <a:pt x="1010" y="182"/>
                </a:lnTo>
                <a:lnTo>
                  <a:pt x="1010" y="184"/>
                </a:lnTo>
                <a:lnTo>
                  <a:pt x="1011" y="189"/>
                </a:lnTo>
                <a:lnTo>
                  <a:pt x="1011" y="192"/>
                </a:lnTo>
                <a:lnTo>
                  <a:pt x="1011" y="195"/>
                </a:lnTo>
                <a:lnTo>
                  <a:pt x="1010" y="197"/>
                </a:lnTo>
                <a:lnTo>
                  <a:pt x="1010" y="199"/>
                </a:lnTo>
                <a:lnTo>
                  <a:pt x="1010" y="200"/>
                </a:lnTo>
                <a:lnTo>
                  <a:pt x="1010" y="201"/>
                </a:lnTo>
                <a:lnTo>
                  <a:pt x="1008" y="202"/>
                </a:lnTo>
                <a:lnTo>
                  <a:pt x="1005" y="204"/>
                </a:lnTo>
                <a:lnTo>
                  <a:pt x="1003" y="204"/>
                </a:lnTo>
                <a:lnTo>
                  <a:pt x="1002" y="204"/>
                </a:lnTo>
                <a:lnTo>
                  <a:pt x="1000" y="204"/>
                </a:lnTo>
                <a:lnTo>
                  <a:pt x="995" y="206"/>
                </a:lnTo>
                <a:lnTo>
                  <a:pt x="993" y="210"/>
                </a:lnTo>
                <a:lnTo>
                  <a:pt x="994" y="211"/>
                </a:lnTo>
                <a:lnTo>
                  <a:pt x="996" y="212"/>
                </a:lnTo>
                <a:lnTo>
                  <a:pt x="998" y="213"/>
                </a:lnTo>
                <a:lnTo>
                  <a:pt x="999" y="215"/>
                </a:lnTo>
                <a:lnTo>
                  <a:pt x="998" y="216"/>
                </a:lnTo>
                <a:lnTo>
                  <a:pt x="996" y="217"/>
                </a:lnTo>
                <a:lnTo>
                  <a:pt x="994" y="218"/>
                </a:lnTo>
                <a:lnTo>
                  <a:pt x="992" y="219"/>
                </a:lnTo>
                <a:lnTo>
                  <a:pt x="989" y="219"/>
                </a:lnTo>
                <a:lnTo>
                  <a:pt x="989" y="221"/>
                </a:lnTo>
                <a:lnTo>
                  <a:pt x="990" y="223"/>
                </a:lnTo>
                <a:lnTo>
                  <a:pt x="990" y="224"/>
                </a:lnTo>
                <a:lnTo>
                  <a:pt x="990" y="226"/>
                </a:lnTo>
                <a:lnTo>
                  <a:pt x="989" y="228"/>
                </a:lnTo>
                <a:lnTo>
                  <a:pt x="988" y="230"/>
                </a:lnTo>
                <a:lnTo>
                  <a:pt x="988" y="232"/>
                </a:lnTo>
                <a:lnTo>
                  <a:pt x="987" y="234"/>
                </a:lnTo>
                <a:lnTo>
                  <a:pt x="986" y="235"/>
                </a:lnTo>
                <a:lnTo>
                  <a:pt x="988" y="238"/>
                </a:lnTo>
                <a:lnTo>
                  <a:pt x="988" y="239"/>
                </a:lnTo>
                <a:lnTo>
                  <a:pt x="989" y="240"/>
                </a:lnTo>
                <a:lnTo>
                  <a:pt x="990" y="243"/>
                </a:lnTo>
                <a:lnTo>
                  <a:pt x="990" y="245"/>
                </a:lnTo>
                <a:lnTo>
                  <a:pt x="990" y="246"/>
                </a:lnTo>
                <a:lnTo>
                  <a:pt x="991" y="248"/>
                </a:lnTo>
                <a:lnTo>
                  <a:pt x="990" y="250"/>
                </a:lnTo>
                <a:lnTo>
                  <a:pt x="989" y="250"/>
                </a:lnTo>
                <a:lnTo>
                  <a:pt x="988" y="254"/>
                </a:lnTo>
                <a:lnTo>
                  <a:pt x="988" y="256"/>
                </a:lnTo>
                <a:lnTo>
                  <a:pt x="985" y="257"/>
                </a:lnTo>
                <a:lnTo>
                  <a:pt x="982" y="260"/>
                </a:lnTo>
                <a:lnTo>
                  <a:pt x="982" y="263"/>
                </a:lnTo>
                <a:lnTo>
                  <a:pt x="984" y="264"/>
                </a:lnTo>
                <a:lnTo>
                  <a:pt x="988" y="263"/>
                </a:lnTo>
                <a:lnTo>
                  <a:pt x="991" y="265"/>
                </a:lnTo>
                <a:lnTo>
                  <a:pt x="992" y="267"/>
                </a:lnTo>
                <a:lnTo>
                  <a:pt x="993" y="270"/>
                </a:lnTo>
                <a:lnTo>
                  <a:pt x="999" y="272"/>
                </a:lnTo>
                <a:lnTo>
                  <a:pt x="1000" y="272"/>
                </a:lnTo>
                <a:lnTo>
                  <a:pt x="1000" y="275"/>
                </a:lnTo>
                <a:lnTo>
                  <a:pt x="999" y="278"/>
                </a:lnTo>
                <a:lnTo>
                  <a:pt x="999" y="279"/>
                </a:lnTo>
                <a:lnTo>
                  <a:pt x="998" y="281"/>
                </a:lnTo>
                <a:lnTo>
                  <a:pt x="996" y="283"/>
                </a:lnTo>
                <a:lnTo>
                  <a:pt x="996" y="284"/>
                </a:lnTo>
                <a:lnTo>
                  <a:pt x="996" y="285"/>
                </a:lnTo>
                <a:lnTo>
                  <a:pt x="995" y="287"/>
                </a:lnTo>
                <a:lnTo>
                  <a:pt x="995" y="289"/>
                </a:lnTo>
                <a:lnTo>
                  <a:pt x="994" y="292"/>
                </a:lnTo>
                <a:lnTo>
                  <a:pt x="991" y="298"/>
                </a:lnTo>
                <a:lnTo>
                  <a:pt x="991" y="300"/>
                </a:lnTo>
                <a:lnTo>
                  <a:pt x="992" y="303"/>
                </a:lnTo>
                <a:lnTo>
                  <a:pt x="997" y="305"/>
                </a:lnTo>
                <a:lnTo>
                  <a:pt x="998" y="310"/>
                </a:lnTo>
                <a:lnTo>
                  <a:pt x="997" y="315"/>
                </a:lnTo>
                <a:lnTo>
                  <a:pt x="995" y="317"/>
                </a:lnTo>
                <a:lnTo>
                  <a:pt x="994" y="321"/>
                </a:lnTo>
                <a:lnTo>
                  <a:pt x="992" y="322"/>
                </a:lnTo>
                <a:lnTo>
                  <a:pt x="989" y="323"/>
                </a:lnTo>
                <a:lnTo>
                  <a:pt x="986" y="323"/>
                </a:lnTo>
                <a:lnTo>
                  <a:pt x="983" y="323"/>
                </a:lnTo>
                <a:lnTo>
                  <a:pt x="982" y="327"/>
                </a:lnTo>
                <a:lnTo>
                  <a:pt x="982" y="333"/>
                </a:lnTo>
                <a:lnTo>
                  <a:pt x="981" y="335"/>
                </a:lnTo>
                <a:lnTo>
                  <a:pt x="982" y="349"/>
                </a:lnTo>
                <a:lnTo>
                  <a:pt x="982" y="351"/>
                </a:lnTo>
                <a:lnTo>
                  <a:pt x="984" y="352"/>
                </a:lnTo>
                <a:lnTo>
                  <a:pt x="985" y="353"/>
                </a:lnTo>
                <a:lnTo>
                  <a:pt x="986" y="356"/>
                </a:lnTo>
                <a:lnTo>
                  <a:pt x="988" y="358"/>
                </a:lnTo>
                <a:lnTo>
                  <a:pt x="991" y="357"/>
                </a:lnTo>
                <a:lnTo>
                  <a:pt x="993" y="357"/>
                </a:lnTo>
                <a:lnTo>
                  <a:pt x="998" y="356"/>
                </a:lnTo>
                <a:lnTo>
                  <a:pt x="999" y="356"/>
                </a:lnTo>
                <a:lnTo>
                  <a:pt x="1002" y="358"/>
                </a:lnTo>
                <a:lnTo>
                  <a:pt x="1004" y="361"/>
                </a:lnTo>
                <a:lnTo>
                  <a:pt x="1005" y="361"/>
                </a:lnTo>
                <a:lnTo>
                  <a:pt x="1006" y="364"/>
                </a:lnTo>
                <a:lnTo>
                  <a:pt x="1006" y="367"/>
                </a:lnTo>
                <a:lnTo>
                  <a:pt x="1007" y="370"/>
                </a:lnTo>
                <a:lnTo>
                  <a:pt x="1007" y="372"/>
                </a:lnTo>
                <a:lnTo>
                  <a:pt x="1007" y="377"/>
                </a:lnTo>
                <a:lnTo>
                  <a:pt x="1008" y="378"/>
                </a:lnTo>
                <a:lnTo>
                  <a:pt x="1009" y="380"/>
                </a:lnTo>
                <a:lnTo>
                  <a:pt x="1011" y="384"/>
                </a:lnTo>
                <a:lnTo>
                  <a:pt x="1012" y="386"/>
                </a:lnTo>
                <a:lnTo>
                  <a:pt x="1013" y="387"/>
                </a:lnTo>
                <a:lnTo>
                  <a:pt x="1014" y="387"/>
                </a:lnTo>
                <a:lnTo>
                  <a:pt x="1021" y="386"/>
                </a:lnTo>
                <a:lnTo>
                  <a:pt x="1026" y="386"/>
                </a:lnTo>
                <a:lnTo>
                  <a:pt x="1031" y="383"/>
                </a:lnTo>
                <a:lnTo>
                  <a:pt x="1032" y="383"/>
                </a:lnTo>
                <a:lnTo>
                  <a:pt x="1036" y="377"/>
                </a:lnTo>
                <a:lnTo>
                  <a:pt x="1037" y="374"/>
                </a:lnTo>
                <a:lnTo>
                  <a:pt x="1041" y="372"/>
                </a:lnTo>
                <a:lnTo>
                  <a:pt x="1042" y="372"/>
                </a:lnTo>
                <a:lnTo>
                  <a:pt x="1044" y="372"/>
                </a:lnTo>
                <a:lnTo>
                  <a:pt x="1045" y="371"/>
                </a:lnTo>
                <a:lnTo>
                  <a:pt x="1045" y="370"/>
                </a:lnTo>
                <a:lnTo>
                  <a:pt x="1046" y="367"/>
                </a:lnTo>
                <a:lnTo>
                  <a:pt x="1047" y="364"/>
                </a:lnTo>
                <a:lnTo>
                  <a:pt x="1049" y="359"/>
                </a:lnTo>
                <a:lnTo>
                  <a:pt x="1050" y="358"/>
                </a:lnTo>
                <a:lnTo>
                  <a:pt x="1055" y="356"/>
                </a:lnTo>
                <a:lnTo>
                  <a:pt x="1058" y="356"/>
                </a:lnTo>
                <a:lnTo>
                  <a:pt x="1059" y="356"/>
                </a:lnTo>
                <a:lnTo>
                  <a:pt x="1064" y="353"/>
                </a:lnTo>
                <a:lnTo>
                  <a:pt x="1065" y="351"/>
                </a:lnTo>
                <a:lnTo>
                  <a:pt x="1066" y="349"/>
                </a:lnTo>
                <a:lnTo>
                  <a:pt x="1067" y="346"/>
                </a:lnTo>
                <a:lnTo>
                  <a:pt x="1069" y="345"/>
                </a:lnTo>
                <a:lnTo>
                  <a:pt x="1075" y="339"/>
                </a:lnTo>
                <a:lnTo>
                  <a:pt x="1082" y="335"/>
                </a:lnTo>
                <a:lnTo>
                  <a:pt x="1090" y="330"/>
                </a:lnTo>
                <a:lnTo>
                  <a:pt x="1092" y="329"/>
                </a:lnTo>
                <a:lnTo>
                  <a:pt x="1094" y="327"/>
                </a:lnTo>
                <a:lnTo>
                  <a:pt x="1099" y="321"/>
                </a:lnTo>
                <a:lnTo>
                  <a:pt x="1099" y="320"/>
                </a:lnTo>
                <a:lnTo>
                  <a:pt x="1100" y="319"/>
                </a:lnTo>
                <a:lnTo>
                  <a:pt x="1100" y="317"/>
                </a:lnTo>
                <a:lnTo>
                  <a:pt x="1101" y="315"/>
                </a:lnTo>
                <a:lnTo>
                  <a:pt x="1102" y="313"/>
                </a:lnTo>
                <a:lnTo>
                  <a:pt x="1105" y="313"/>
                </a:lnTo>
                <a:lnTo>
                  <a:pt x="1110" y="311"/>
                </a:lnTo>
                <a:lnTo>
                  <a:pt x="1114" y="308"/>
                </a:lnTo>
                <a:lnTo>
                  <a:pt x="1115" y="308"/>
                </a:lnTo>
                <a:lnTo>
                  <a:pt x="1116" y="306"/>
                </a:lnTo>
                <a:lnTo>
                  <a:pt x="1119" y="306"/>
                </a:lnTo>
                <a:lnTo>
                  <a:pt x="1123" y="305"/>
                </a:lnTo>
                <a:lnTo>
                  <a:pt x="1126" y="303"/>
                </a:lnTo>
                <a:lnTo>
                  <a:pt x="1131" y="301"/>
                </a:lnTo>
                <a:lnTo>
                  <a:pt x="1132" y="301"/>
                </a:lnTo>
                <a:lnTo>
                  <a:pt x="1133" y="300"/>
                </a:lnTo>
                <a:lnTo>
                  <a:pt x="1135" y="299"/>
                </a:lnTo>
                <a:lnTo>
                  <a:pt x="1136" y="299"/>
                </a:lnTo>
                <a:lnTo>
                  <a:pt x="1140" y="297"/>
                </a:lnTo>
                <a:lnTo>
                  <a:pt x="1144" y="299"/>
                </a:lnTo>
                <a:lnTo>
                  <a:pt x="1145" y="299"/>
                </a:lnTo>
                <a:lnTo>
                  <a:pt x="1147" y="300"/>
                </a:lnTo>
                <a:lnTo>
                  <a:pt x="1148" y="300"/>
                </a:lnTo>
                <a:lnTo>
                  <a:pt x="1150" y="303"/>
                </a:lnTo>
                <a:lnTo>
                  <a:pt x="1152" y="305"/>
                </a:lnTo>
                <a:lnTo>
                  <a:pt x="1151" y="308"/>
                </a:lnTo>
                <a:lnTo>
                  <a:pt x="1151" y="310"/>
                </a:lnTo>
                <a:lnTo>
                  <a:pt x="1151" y="313"/>
                </a:lnTo>
                <a:lnTo>
                  <a:pt x="1153" y="317"/>
                </a:lnTo>
                <a:lnTo>
                  <a:pt x="1155" y="321"/>
                </a:lnTo>
                <a:lnTo>
                  <a:pt x="1156" y="322"/>
                </a:lnTo>
                <a:lnTo>
                  <a:pt x="1159" y="324"/>
                </a:lnTo>
                <a:lnTo>
                  <a:pt x="1162" y="324"/>
                </a:lnTo>
                <a:lnTo>
                  <a:pt x="1163" y="324"/>
                </a:lnTo>
                <a:lnTo>
                  <a:pt x="1165" y="323"/>
                </a:lnTo>
                <a:lnTo>
                  <a:pt x="1166" y="322"/>
                </a:lnTo>
                <a:lnTo>
                  <a:pt x="1169" y="321"/>
                </a:lnTo>
                <a:lnTo>
                  <a:pt x="1170" y="320"/>
                </a:lnTo>
                <a:lnTo>
                  <a:pt x="1172" y="319"/>
                </a:lnTo>
                <a:lnTo>
                  <a:pt x="1173" y="317"/>
                </a:lnTo>
                <a:lnTo>
                  <a:pt x="1175" y="315"/>
                </a:lnTo>
                <a:lnTo>
                  <a:pt x="1175" y="314"/>
                </a:lnTo>
                <a:lnTo>
                  <a:pt x="1177" y="312"/>
                </a:lnTo>
                <a:lnTo>
                  <a:pt x="1181" y="311"/>
                </a:lnTo>
                <a:lnTo>
                  <a:pt x="1183" y="311"/>
                </a:lnTo>
                <a:lnTo>
                  <a:pt x="1184" y="311"/>
                </a:lnTo>
                <a:lnTo>
                  <a:pt x="1186" y="310"/>
                </a:lnTo>
                <a:lnTo>
                  <a:pt x="1188" y="309"/>
                </a:lnTo>
                <a:lnTo>
                  <a:pt x="1189" y="309"/>
                </a:lnTo>
                <a:lnTo>
                  <a:pt x="1191" y="308"/>
                </a:lnTo>
                <a:lnTo>
                  <a:pt x="1194" y="307"/>
                </a:lnTo>
                <a:lnTo>
                  <a:pt x="1196" y="306"/>
                </a:lnTo>
                <a:lnTo>
                  <a:pt x="1200" y="305"/>
                </a:lnTo>
                <a:lnTo>
                  <a:pt x="1203" y="306"/>
                </a:lnTo>
                <a:lnTo>
                  <a:pt x="1209" y="306"/>
                </a:lnTo>
                <a:lnTo>
                  <a:pt x="1210" y="306"/>
                </a:lnTo>
                <a:lnTo>
                  <a:pt x="1212" y="306"/>
                </a:lnTo>
                <a:lnTo>
                  <a:pt x="1214" y="306"/>
                </a:lnTo>
                <a:lnTo>
                  <a:pt x="1216" y="306"/>
                </a:lnTo>
                <a:lnTo>
                  <a:pt x="1220" y="306"/>
                </a:lnTo>
                <a:lnTo>
                  <a:pt x="1222" y="306"/>
                </a:lnTo>
                <a:lnTo>
                  <a:pt x="1223" y="307"/>
                </a:lnTo>
                <a:lnTo>
                  <a:pt x="1225" y="307"/>
                </a:lnTo>
                <a:lnTo>
                  <a:pt x="1231" y="306"/>
                </a:lnTo>
                <a:lnTo>
                  <a:pt x="1233" y="305"/>
                </a:lnTo>
                <a:lnTo>
                  <a:pt x="1233" y="304"/>
                </a:lnTo>
                <a:lnTo>
                  <a:pt x="1233" y="301"/>
                </a:lnTo>
                <a:lnTo>
                  <a:pt x="1232" y="299"/>
                </a:lnTo>
                <a:lnTo>
                  <a:pt x="1231" y="297"/>
                </a:lnTo>
                <a:lnTo>
                  <a:pt x="1231" y="295"/>
                </a:lnTo>
                <a:lnTo>
                  <a:pt x="1228" y="293"/>
                </a:lnTo>
                <a:lnTo>
                  <a:pt x="1228" y="291"/>
                </a:lnTo>
                <a:lnTo>
                  <a:pt x="1227" y="289"/>
                </a:lnTo>
                <a:lnTo>
                  <a:pt x="1228" y="288"/>
                </a:lnTo>
                <a:lnTo>
                  <a:pt x="1228" y="287"/>
                </a:lnTo>
                <a:lnTo>
                  <a:pt x="1230" y="284"/>
                </a:lnTo>
                <a:lnTo>
                  <a:pt x="1232" y="284"/>
                </a:lnTo>
                <a:lnTo>
                  <a:pt x="1233" y="284"/>
                </a:lnTo>
                <a:lnTo>
                  <a:pt x="1234" y="284"/>
                </a:lnTo>
                <a:lnTo>
                  <a:pt x="1238" y="284"/>
                </a:lnTo>
                <a:lnTo>
                  <a:pt x="1239" y="284"/>
                </a:lnTo>
                <a:lnTo>
                  <a:pt x="1240" y="284"/>
                </a:lnTo>
                <a:lnTo>
                  <a:pt x="1244" y="284"/>
                </a:lnTo>
                <a:lnTo>
                  <a:pt x="1247" y="285"/>
                </a:lnTo>
                <a:lnTo>
                  <a:pt x="1250" y="287"/>
                </a:lnTo>
                <a:lnTo>
                  <a:pt x="1253" y="287"/>
                </a:lnTo>
                <a:lnTo>
                  <a:pt x="1255" y="287"/>
                </a:lnTo>
                <a:lnTo>
                  <a:pt x="1258" y="287"/>
                </a:lnTo>
                <a:lnTo>
                  <a:pt x="1260" y="286"/>
                </a:lnTo>
                <a:lnTo>
                  <a:pt x="1261" y="285"/>
                </a:lnTo>
                <a:lnTo>
                  <a:pt x="1266" y="287"/>
                </a:lnTo>
                <a:lnTo>
                  <a:pt x="1267" y="288"/>
                </a:lnTo>
                <a:lnTo>
                  <a:pt x="1267" y="289"/>
                </a:lnTo>
                <a:lnTo>
                  <a:pt x="1269" y="290"/>
                </a:lnTo>
                <a:lnTo>
                  <a:pt x="1272" y="293"/>
                </a:lnTo>
                <a:lnTo>
                  <a:pt x="1272" y="296"/>
                </a:lnTo>
                <a:lnTo>
                  <a:pt x="1272" y="298"/>
                </a:lnTo>
                <a:lnTo>
                  <a:pt x="1272" y="300"/>
                </a:lnTo>
                <a:lnTo>
                  <a:pt x="1272" y="302"/>
                </a:lnTo>
                <a:lnTo>
                  <a:pt x="1274" y="304"/>
                </a:lnTo>
                <a:lnTo>
                  <a:pt x="1274" y="306"/>
                </a:lnTo>
                <a:lnTo>
                  <a:pt x="1275" y="308"/>
                </a:lnTo>
                <a:lnTo>
                  <a:pt x="1277" y="312"/>
                </a:lnTo>
                <a:lnTo>
                  <a:pt x="1277" y="313"/>
                </a:lnTo>
                <a:lnTo>
                  <a:pt x="1277" y="315"/>
                </a:lnTo>
                <a:lnTo>
                  <a:pt x="1276" y="319"/>
                </a:lnTo>
                <a:lnTo>
                  <a:pt x="1276" y="322"/>
                </a:lnTo>
                <a:lnTo>
                  <a:pt x="1274" y="327"/>
                </a:lnTo>
                <a:lnTo>
                  <a:pt x="1276" y="329"/>
                </a:lnTo>
                <a:lnTo>
                  <a:pt x="1278" y="330"/>
                </a:lnTo>
                <a:lnTo>
                  <a:pt x="1279" y="329"/>
                </a:lnTo>
                <a:lnTo>
                  <a:pt x="1283" y="327"/>
                </a:lnTo>
                <a:lnTo>
                  <a:pt x="1284" y="322"/>
                </a:lnTo>
                <a:lnTo>
                  <a:pt x="1285" y="322"/>
                </a:lnTo>
                <a:lnTo>
                  <a:pt x="1287" y="320"/>
                </a:lnTo>
                <a:lnTo>
                  <a:pt x="1289" y="321"/>
                </a:lnTo>
                <a:lnTo>
                  <a:pt x="1292" y="322"/>
                </a:lnTo>
                <a:lnTo>
                  <a:pt x="1295" y="323"/>
                </a:lnTo>
                <a:lnTo>
                  <a:pt x="1298" y="324"/>
                </a:lnTo>
                <a:lnTo>
                  <a:pt x="1300" y="325"/>
                </a:lnTo>
                <a:lnTo>
                  <a:pt x="1301" y="326"/>
                </a:lnTo>
                <a:lnTo>
                  <a:pt x="1304" y="327"/>
                </a:lnTo>
                <a:lnTo>
                  <a:pt x="1305" y="328"/>
                </a:lnTo>
                <a:lnTo>
                  <a:pt x="1306" y="329"/>
                </a:lnTo>
                <a:lnTo>
                  <a:pt x="1308" y="332"/>
                </a:lnTo>
                <a:lnTo>
                  <a:pt x="1310" y="335"/>
                </a:lnTo>
                <a:lnTo>
                  <a:pt x="1311" y="337"/>
                </a:lnTo>
                <a:lnTo>
                  <a:pt x="1313" y="341"/>
                </a:lnTo>
                <a:lnTo>
                  <a:pt x="1318" y="345"/>
                </a:lnTo>
                <a:lnTo>
                  <a:pt x="1320" y="349"/>
                </a:lnTo>
                <a:lnTo>
                  <a:pt x="1321" y="354"/>
                </a:lnTo>
                <a:lnTo>
                  <a:pt x="1321" y="356"/>
                </a:lnTo>
                <a:lnTo>
                  <a:pt x="1319" y="359"/>
                </a:lnTo>
                <a:lnTo>
                  <a:pt x="1318" y="360"/>
                </a:lnTo>
                <a:lnTo>
                  <a:pt x="1317" y="361"/>
                </a:lnTo>
                <a:lnTo>
                  <a:pt x="1316" y="364"/>
                </a:lnTo>
                <a:lnTo>
                  <a:pt x="1314" y="367"/>
                </a:lnTo>
                <a:lnTo>
                  <a:pt x="1314" y="368"/>
                </a:lnTo>
                <a:lnTo>
                  <a:pt x="1312" y="374"/>
                </a:lnTo>
                <a:lnTo>
                  <a:pt x="1311" y="379"/>
                </a:lnTo>
                <a:lnTo>
                  <a:pt x="1308" y="388"/>
                </a:lnTo>
                <a:lnTo>
                  <a:pt x="1309" y="390"/>
                </a:lnTo>
                <a:lnTo>
                  <a:pt x="1310" y="393"/>
                </a:lnTo>
                <a:lnTo>
                  <a:pt x="1312" y="395"/>
                </a:lnTo>
                <a:lnTo>
                  <a:pt x="1312" y="396"/>
                </a:lnTo>
                <a:lnTo>
                  <a:pt x="1315" y="396"/>
                </a:lnTo>
                <a:lnTo>
                  <a:pt x="1318" y="396"/>
                </a:lnTo>
                <a:lnTo>
                  <a:pt x="1319" y="396"/>
                </a:lnTo>
                <a:lnTo>
                  <a:pt x="1323" y="395"/>
                </a:lnTo>
                <a:lnTo>
                  <a:pt x="1325" y="395"/>
                </a:lnTo>
                <a:lnTo>
                  <a:pt x="1329" y="395"/>
                </a:lnTo>
                <a:lnTo>
                  <a:pt x="1333" y="395"/>
                </a:lnTo>
                <a:lnTo>
                  <a:pt x="1334" y="396"/>
                </a:lnTo>
                <a:lnTo>
                  <a:pt x="1335" y="396"/>
                </a:lnTo>
                <a:lnTo>
                  <a:pt x="1337" y="398"/>
                </a:lnTo>
                <a:lnTo>
                  <a:pt x="1339" y="398"/>
                </a:lnTo>
                <a:lnTo>
                  <a:pt x="1340" y="398"/>
                </a:lnTo>
                <a:lnTo>
                  <a:pt x="1341" y="398"/>
                </a:lnTo>
                <a:lnTo>
                  <a:pt x="1346" y="399"/>
                </a:lnTo>
                <a:lnTo>
                  <a:pt x="1348" y="400"/>
                </a:lnTo>
                <a:lnTo>
                  <a:pt x="1350" y="401"/>
                </a:lnTo>
                <a:lnTo>
                  <a:pt x="1351" y="403"/>
                </a:lnTo>
                <a:lnTo>
                  <a:pt x="1356" y="410"/>
                </a:lnTo>
                <a:lnTo>
                  <a:pt x="1356" y="411"/>
                </a:lnTo>
                <a:lnTo>
                  <a:pt x="1358" y="413"/>
                </a:lnTo>
                <a:lnTo>
                  <a:pt x="1358" y="416"/>
                </a:lnTo>
                <a:lnTo>
                  <a:pt x="1358" y="419"/>
                </a:lnTo>
                <a:lnTo>
                  <a:pt x="1356" y="423"/>
                </a:lnTo>
                <a:lnTo>
                  <a:pt x="1354" y="424"/>
                </a:lnTo>
                <a:lnTo>
                  <a:pt x="1351" y="425"/>
                </a:lnTo>
                <a:lnTo>
                  <a:pt x="1349" y="428"/>
                </a:lnTo>
                <a:lnTo>
                  <a:pt x="1346" y="430"/>
                </a:lnTo>
                <a:lnTo>
                  <a:pt x="1345" y="433"/>
                </a:lnTo>
                <a:lnTo>
                  <a:pt x="1342" y="439"/>
                </a:lnTo>
                <a:lnTo>
                  <a:pt x="1342" y="440"/>
                </a:lnTo>
                <a:lnTo>
                  <a:pt x="1342" y="442"/>
                </a:lnTo>
                <a:lnTo>
                  <a:pt x="1340" y="443"/>
                </a:lnTo>
                <a:lnTo>
                  <a:pt x="1340" y="441"/>
                </a:lnTo>
                <a:lnTo>
                  <a:pt x="1340" y="440"/>
                </a:lnTo>
                <a:lnTo>
                  <a:pt x="1337" y="441"/>
                </a:lnTo>
                <a:lnTo>
                  <a:pt x="1334" y="443"/>
                </a:lnTo>
                <a:lnTo>
                  <a:pt x="1334" y="444"/>
                </a:lnTo>
                <a:lnTo>
                  <a:pt x="1333" y="444"/>
                </a:lnTo>
                <a:lnTo>
                  <a:pt x="1332" y="444"/>
                </a:lnTo>
                <a:lnTo>
                  <a:pt x="1332" y="442"/>
                </a:lnTo>
                <a:lnTo>
                  <a:pt x="1330" y="444"/>
                </a:lnTo>
                <a:lnTo>
                  <a:pt x="1327" y="446"/>
                </a:lnTo>
                <a:lnTo>
                  <a:pt x="1326" y="450"/>
                </a:lnTo>
                <a:lnTo>
                  <a:pt x="1325" y="453"/>
                </a:lnTo>
                <a:lnTo>
                  <a:pt x="1323" y="456"/>
                </a:lnTo>
                <a:lnTo>
                  <a:pt x="1323" y="458"/>
                </a:lnTo>
                <a:lnTo>
                  <a:pt x="1321" y="462"/>
                </a:lnTo>
                <a:lnTo>
                  <a:pt x="1317" y="465"/>
                </a:lnTo>
                <a:lnTo>
                  <a:pt x="1316" y="467"/>
                </a:lnTo>
                <a:lnTo>
                  <a:pt x="1315" y="467"/>
                </a:lnTo>
                <a:lnTo>
                  <a:pt x="1314" y="467"/>
                </a:lnTo>
                <a:lnTo>
                  <a:pt x="1311" y="467"/>
                </a:lnTo>
                <a:lnTo>
                  <a:pt x="1310" y="464"/>
                </a:lnTo>
                <a:lnTo>
                  <a:pt x="1309" y="463"/>
                </a:lnTo>
                <a:lnTo>
                  <a:pt x="1308" y="462"/>
                </a:lnTo>
                <a:lnTo>
                  <a:pt x="1306" y="463"/>
                </a:lnTo>
                <a:lnTo>
                  <a:pt x="1304" y="467"/>
                </a:lnTo>
                <a:lnTo>
                  <a:pt x="1301" y="470"/>
                </a:lnTo>
                <a:lnTo>
                  <a:pt x="1300" y="472"/>
                </a:lnTo>
                <a:lnTo>
                  <a:pt x="1297" y="475"/>
                </a:lnTo>
                <a:lnTo>
                  <a:pt x="1295" y="478"/>
                </a:lnTo>
                <a:lnTo>
                  <a:pt x="1294" y="478"/>
                </a:lnTo>
                <a:lnTo>
                  <a:pt x="1292" y="491"/>
                </a:lnTo>
                <a:lnTo>
                  <a:pt x="1296" y="500"/>
                </a:lnTo>
                <a:lnTo>
                  <a:pt x="1300" y="507"/>
                </a:lnTo>
                <a:lnTo>
                  <a:pt x="1301" y="506"/>
                </a:lnTo>
                <a:lnTo>
                  <a:pt x="1302" y="506"/>
                </a:lnTo>
                <a:lnTo>
                  <a:pt x="1305" y="506"/>
                </a:lnTo>
                <a:lnTo>
                  <a:pt x="1310" y="511"/>
                </a:lnTo>
                <a:lnTo>
                  <a:pt x="1315" y="513"/>
                </a:lnTo>
                <a:lnTo>
                  <a:pt x="1320" y="518"/>
                </a:lnTo>
                <a:lnTo>
                  <a:pt x="1323" y="519"/>
                </a:lnTo>
                <a:lnTo>
                  <a:pt x="1332" y="519"/>
                </a:lnTo>
                <a:lnTo>
                  <a:pt x="1341" y="520"/>
                </a:lnTo>
                <a:lnTo>
                  <a:pt x="1345" y="522"/>
                </a:lnTo>
                <a:lnTo>
                  <a:pt x="1351" y="520"/>
                </a:lnTo>
                <a:lnTo>
                  <a:pt x="1364" y="521"/>
                </a:lnTo>
                <a:lnTo>
                  <a:pt x="1372" y="522"/>
                </a:lnTo>
                <a:lnTo>
                  <a:pt x="1374" y="524"/>
                </a:lnTo>
                <a:lnTo>
                  <a:pt x="1378" y="526"/>
                </a:lnTo>
                <a:lnTo>
                  <a:pt x="1379" y="525"/>
                </a:lnTo>
                <a:lnTo>
                  <a:pt x="1379" y="527"/>
                </a:lnTo>
                <a:lnTo>
                  <a:pt x="1383" y="527"/>
                </a:lnTo>
                <a:lnTo>
                  <a:pt x="1387" y="526"/>
                </a:lnTo>
                <a:lnTo>
                  <a:pt x="1388" y="524"/>
                </a:lnTo>
                <a:lnTo>
                  <a:pt x="1393" y="523"/>
                </a:lnTo>
                <a:lnTo>
                  <a:pt x="1397" y="523"/>
                </a:lnTo>
                <a:lnTo>
                  <a:pt x="1400" y="524"/>
                </a:lnTo>
                <a:lnTo>
                  <a:pt x="1404" y="524"/>
                </a:lnTo>
                <a:lnTo>
                  <a:pt x="1409" y="527"/>
                </a:lnTo>
                <a:lnTo>
                  <a:pt x="1412" y="527"/>
                </a:lnTo>
                <a:lnTo>
                  <a:pt x="1414" y="526"/>
                </a:lnTo>
                <a:lnTo>
                  <a:pt x="1417" y="524"/>
                </a:lnTo>
                <a:lnTo>
                  <a:pt x="1419" y="521"/>
                </a:lnTo>
                <a:lnTo>
                  <a:pt x="1423" y="522"/>
                </a:lnTo>
                <a:lnTo>
                  <a:pt x="1423" y="522"/>
                </a:lnTo>
                <a:lnTo>
                  <a:pt x="1425" y="522"/>
                </a:lnTo>
                <a:lnTo>
                  <a:pt x="1427" y="522"/>
                </a:lnTo>
                <a:lnTo>
                  <a:pt x="1429" y="522"/>
                </a:lnTo>
                <a:lnTo>
                  <a:pt x="1429" y="520"/>
                </a:lnTo>
                <a:lnTo>
                  <a:pt x="1433" y="522"/>
                </a:lnTo>
                <a:lnTo>
                  <a:pt x="1437" y="522"/>
                </a:lnTo>
                <a:lnTo>
                  <a:pt x="1438" y="522"/>
                </a:lnTo>
                <a:lnTo>
                  <a:pt x="1440" y="522"/>
                </a:lnTo>
                <a:lnTo>
                  <a:pt x="1442" y="525"/>
                </a:lnTo>
                <a:lnTo>
                  <a:pt x="1445" y="526"/>
                </a:lnTo>
                <a:lnTo>
                  <a:pt x="1446" y="528"/>
                </a:lnTo>
                <a:lnTo>
                  <a:pt x="1447" y="531"/>
                </a:lnTo>
                <a:lnTo>
                  <a:pt x="1447" y="533"/>
                </a:lnTo>
                <a:lnTo>
                  <a:pt x="1448" y="536"/>
                </a:lnTo>
                <a:lnTo>
                  <a:pt x="1448" y="538"/>
                </a:lnTo>
                <a:lnTo>
                  <a:pt x="1449" y="539"/>
                </a:lnTo>
                <a:lnTo>
                  <a:pt x="1448" y="541"/>
                </a:lnTo>
                <a:lnTo>
                  <a:pt x="1448" y="544"/>
                </a:lnTo>
                <a:lnTo>
                  <a:pt x="1448" y="548"/>
                </a:lnTo>
                <a:lnTo>
                  <a:pt x="1448" y="549"/>
                </a:lnTo>
                <a:lnTo>
                  <a:pt x="1449" y="551"/>
                </a:lnTo>
                <a:lnTo>
                  <a:pt x="1450" y="553"/>
                </a:lnTo>
                <a:lnTo>
                  <a:pt x="1450" y="554"/>
                </a:lnTo>
                <a:lnTo>
                  <a:pt x="1451" y="556"/>
                </a:lnTo>
                <a:lnTo>
                  <a:pt x="1451" y="561"/>
                </a:lnTo>
                <a:lnTo>
                  <a:pt x="1451" y="562"/>
                </a:lnTo>
                <a:lnTo>
                  <a:pt x="1451" y="563"/>
                </a:lnTo>
                <a:lnTo>
                  <a:pt x="1451" y="566"/>
                </a:lnTo>
                <a:lnTo>
                  <a:pt x="1451" y="567"/>
                </a:lnTo>
                <a:lnTo>
                  <a:pt x="1453" y="573"/>
                </a:lnTo>
                <a:lnTo>
                  <a:pt x="1455" y="577"/>
                </a:lnTo>
                <a:lnTo>
                  <a:pt x="1454" y="581"/>
                </a:lnTo>
                <a:lnTo>
                  <a:pt x="1454" y="584"/>
                </a:lnTo>
                <a:lnTo>
                  <a:pt x="1454" y="588"/>
                </a:lnTo>
                <a:lnTo>
                  <a:pt x="1455" y="588"/>
                </a:lnTo>
                <a:lnTo>
                  <a:pt x="1457" y="591"/>
                </a:lnTo>
                <a:lnTo>
                  <a:pt x="1456" y="594"/>
                </a:lnTo>
                <a:lnTo>
                  <a:pt x="1454" y="594"/>
                </a:lnTo>
                <a:lnTo>
                  <a:pt x="1453" y="595"/>
                </a:lnTo>
                <a:lnTo>
                  <a:pt x="1451" y="600"/>
                </a:lnTo>
                <a:lnTo>
                  <a:pt x="1452" y="604"/>
                </a:lnTo>
                <a:lnTo>
                  <a:pt x="1453" y="606"/>
                </a:lnTo>
                <a:lnTo>
                  <a:pt x="1453" y="611"/>
                </a:lnTo>
                <a:lnTo>
                  <a:pt x="1452" y="616"/>
                </a:lnTo>
                <a:lnTo>
                  <a:pt x="1451" y="620"/>
                </a:lnTo>
                <a:lnTo>
                  <a:pt x="1447" y="621"/>
                </a:lnTo>
                <a:lnTo>
                  <a:pt x="1446" y="622"/>
                </a:lnTo>
                <a:lnTo>
                  <a:pt x="1443" y="622"/>
                </a:lnTo>
                <a:lnTo>
                  <a:pt x="1440" y="621"/>
                </a:lnTo>
                <a:lnTo>
                  <a:pt x="1439" y="619"/>
                </a:lnTo>
                <a:lnTo>
                  <a:pt x="1437" y="617"/>
                </a:lnTo>
                <a:lnTo>
                  <a:pt x="1429" y="619"/>
                </a:lnTo>
                <a:lnTo>
                  <a:pt x="1426" y="620"/>
                </a:lnTo>
                <a:lnTo>
                  <a:pt x="1425" y="621"/>
                </a:lnTo>
                <a:lnTo>
                  <a:pt x="1423" y="622"/>
                </a:lnTo>
                <a:lnTo>
                  <a:pt x="1421" y="623"/>
                </a:lnTo>
                <a:lnTo>
                  <a:pt x="1420" y="627"/>
                </a:lnTo>
                <a:lnTo>
                  <a:pt x="1419" y="628"/>
                </a:lnTo>
                <a:lnTo>
                  <a:pt x="1418" y="632"/>
                </a:lnTo>
                <a:lnTo>
                  <a:pt x="1423" y="635"/>
                </a:lnTo>
                <a:lnTo>
                  <a:pt x="1427" y="639"/>
                </a:lnTo>
                <a:lnTo>
                  <a:pt x="1435" y="642"/>
                </a:lnTo>
                <a:lnTo>
                  <a:pt x="1444" y="642"/>
                </a:lnTo>
                <a:lnTo>
                  <a:pt x="1445" y="642"/>
                </a:lnTo>
                <a:lnTo>
                  <a:pt x="1448" y="645"/>
                </a:lnTo>
                <a:lnTo>
                  <a:pt x="1450" y="648"/>
                </a:lnTo>
                <a:lnTo>
                  <a:pt x="1451" y="649"/>
                </a:lnTo>
                <a:lnTo>
                  <a:pt x="1451" y="652"/>
                </a:lnTo>
                <a:lnTo>
                  <a:pt x="1451" y="654"/>
                </a:lnTo>
                <a:lnTo>
                  <a:pt x="1450" y="656"/>
                </a:lnTo>
                <a:lnTo>
                  <a:pt x="1449" y="658"/>
                </a:lnTo>
                <a:lnTo>
                  <a:pt x="1449" y="660"/>
                </a:lnTo>
                <a:lnTo>
                  <a:pt x="1452" y="661"/>
                </a:lnTo>
                <a:lnTo>
                  <a:pt x="1454" y="662"/>
                </a:lnTo>
                <a:lnTo>
                  <a:pt x="1456" y="664"/>
                </a:lnTo>
                <a:lnTo>
                  <a:pt x="1457" y="665"/>
                </a:lnTo>
                <a:lnTo>
                  <a:pt x="1461" y="666"/>
                </a:lnTo>
                <a:lnTo>
                  <a:pt x="1462" y="668"/>
                </a:lnTo>
                <a:lnTo>
                  <a:pt x="1462" y="670"/>
                </a:lnTo>
                <a:lnTo>
                  <a:pt x="1465" y="672"/>
                </a:lnTo>
                <a:lnTo>
                  <a:pt x="1467" y="674"/>
                </a:lnTo>
                <a:lnTo>
                  <a:pt x="1473" y="681"/>
                </a:lnTo>
                <a:lnTo>
                  <a:pt x="1473" y="682"/>
                </a:lnTo>
                <a:lnTo>
                  <a:pt x="1474" y="685"/>
                </a:lnTo>
                <a:lnTo>
                  <a:pt x="1474" y="689"/>
                </a:lnTo>
                <a:lnTo>
                  <a:pt x="1474" y="690"/>
                </a:lnTo>
                <a:lnTo>
                  <a:pt x="1474" y="691"/>
                </a:lnTo>
                <a:lnTo>
                  <a:pt x="1470" y="693"/>
                </a:lnTo>
                <a:lnTo>
                  <a:pt x="1468" y="694"/>
                </a:lnTo>
                <a:lnTo>
                  <a:pt x="1464" y="694"/>
                </a:lnTo>
                <a:lnTo>
                  <a:pt x="1462" y="695"/>
                </a:lnTo>
                <a:lnTo>
                  <a:pt x="1459" y="696"/>
                </a:lnTo>
                <a:lnTo>
                  <a:pt x="1458" y="697"/>
                </a:lnTo>
                <a:lnTo>
                  <a:pt x="1454" y="699"/>
                </a:lnTo>
                <a:lnTo>
                  <a:pt x="1452" y="705"/>
                </a:lnTo>
                <a:lnTo>
                  <a:pt x="1451" y="710"/>
                </a:lnTo>
                <a:lnTo>
                  <a:pt x="1450" y="712"/>
                </a:lnTo>
                <a:lnTo>
                  <a:pt x="1447" y="715"/>
                </a:lnTo>
                <a:lnTo>
                  <a:pt x="1446" y="717"/>
                </a:lnTo>
                <a:lnTo>
                  <a:pt x="1443" y="719"/>
                </a:lnTo>
                <a:lnTo>
                  <a:pt x="1441" y="721"/>
                </a:lnTo>
                <a:lnTo>
                  <a:pt x="1440" y="722"/>
                </a:lnTo>
                <a:lnTo>
                  <a:pt x="1438" y="723"/>
                </a:lnTo>
                <a:lnTo>
                  <a:pt x="1437" y="723"/>
                </a:lnTo>
                <a:lnTo>
                  <a:pt x="1435" y="724"/>
                </a:lnTo>
                <a:lnTo>
                  <a:pt x="1435" y="725"/>
                </a:lnTo>
                <a:lnTo>
                  <a:pt x="1432" y="726"/>
                </a:lnTo>
                <a:lnTo>
                  <a:pt x="1430" y="729"/>
                </a:lnTo>
                <a:lnTo>
                  <a:pt x="1428" y="735"/>
                </a:lnTo>
                <a:lnTo>
                  <a:pt x="1426" y="734"/>
                </a:lnTo>
                <a:lnTo>
                  <a:pt x="1425" y="734"/>
                </a:lnTo>
                <a:lnTo>
                  <a:pt x="1423" y="732"/>
                </a:lnTo>
                <a:lnTo>
                  <a:pt x="1421" y="732"/>
                </a:lnTo>
                <a:lnTo>
                  <a:pt x="1422" y="736"/>
                </a:lnTo>
                <a:lnTo>
                  <a:pt x="1422" y="738"/>
                </a:lnTo>
                <a:lnTo>
                  <a:pt x="1422" y="738"/>
                </a:lnTo>
                <a:lnTo>
                  <a:pt x="1423" y="740"/>
                </a:lnTo>
                <a:lnTo>
                  <a:pt x="1423" y="742"/>
                </a:lnTo>
                <a:lnTo>
                  <a:pt x="1424" y="743"/>
                </a:lnTo>
                <a:lnTo>
                  <a:pt x="1424" y="744"/>
                </a:lnTo>
                <a:lnTo>
                  <a:pt x="1425" y="745"/>
                </a:lnTo>
                <a:lnTo>
                  <a:pt x="1426" y="749"/>
                </a:lnTo>
                <a:lnTo>
                  <a:pt x="1426" y="751"/>
                </a:lnTo>
                <a:lnTo>
                  <a:pt x="1425" y="753"/>
                </a:lnTo>
                <a:lnTo>
                  <a:pt x="1428" y="755"/>
                </a:lnTo>
                <a:lnTo>
                  <a:pt x="1432" y="757"/>
                </a:lnTo>
                <a:lnTo>
                  <a:pt x="1433" y="757"/>
                </a:lnTo>
                <a:lnTo>
                  <a:pt x="1435" y="756"/>
                </a:lnTo>
                <a:lnTo>
                  <a:pt x="1438" y="755"/>
                </a:lnTo>
                <a:lnTo>
                  <a:pt x="1440" y="756"/>
                </a:lnTo>
                <a:lnTo>
                  <a:pt x="1440" y="756"/>
                </a:lnTo>
                <a:lnTo>
                  <a:pt x="1442" y="756"/>
                </a:lnTo>
                <a:lnTo>
                  <a:pt x="1443" y="756"/>
                </a:lnTo>
                <a:lnTo>
                  <a:pt x="1446" y="756"/>
                </a:lnTo>
                <a:lnTo>
                  <a:pt x="1447" y="757"/>
                </a:lnTo>
                <a:lnTo>
                  <a:pt x="1448" y="758"/>
                </a:lnTo>
                <a:lnTo>
                  <a:pt x="1450" y="760"/>
                </a:lnTo>
                <a:lnTo>
                  <a:pt x="1451" y="762"/>
                </a:lnTo>
                <a:lnTo>
                  <a:pt x="1452" y="766"/>
                </a:lnTo>
                <a:lnTo>
                  <a:pt x="1452" y="768"/>
                </a:lnTo>
                <a:lnTo>
                  <a:pt x="1450" y="770"/>
                </a:lnTo>
                <a:lnTo>
                  <a:pt x="1449" y="771"/>
                </a:lnTo>
                <a:lnTo>
                  <a:pt x="1448" y="771"/>
                </a:lnTo>
                <a:lnTo>
                  <a:pt x="1446" y="772"/>
                </a:lnTo>
                <a:lnTo>
                  <a:pt x="1444" y="775"/>
                </a:lnTo>
                <a:lnTo>
                  <a:pt x="1442" y="777"/>
                </a:lnTo>
                <a:lnTo>
                  <a:pt x="1440" y="780"/>
                </a:lnTo>
                <a:lnTo>
                  <a:pt x="1439" y="782"/>
                </a:lnTo>
                <a:lnTo>
                  <a:pt x="1439" y="785"/>
                </a:lnTo>
                <a:lnTo>
                  <a:pt x="1438" y="787"/>
                </a:lnTo>
                <a:lnTo>
                  <a:pt x="1440" y="788"/>
                </a:lnTo>
                <a:lnTo>
                  <a:pt x="1440" y="789"/>
                </a:lnTo>
                <a:lnTo>
                  <a:pt x="1442" y="790"/>
                </a:lnTo>
                <a:lnTo>
                  <a:pt x="1443" y="791"/>
                </a:lnTo>
                <a:lnTo>
                  <a:pt x="1445" y="792"/>
                </a:lnTo>
                <a:lnTo>
                  <a:pt x="1446" y="791"/>
                </a:lnTo>
                <a:lnTo>
                  <a:pt x="1448" y="791"/>
                </a:lnTo>
                <a:lnTo>
                  <a:pt x="1449" y="791"/>
                </a:lnTo>
                <a:lnTo>
                  <a:pt x="1452" y="789"/>
                </a:lnTo>
                <a:lnTo>
                  <a:pt x="1456" y="788"/>
                </a:lnTo>
                <a:lnTo>
                  <a:pt x="1459" y="787"/>
                </a:lnTo>
                <a:lnTo>
                  <a:pt x="1462" y="786"/>
                </a:lnTo>
                <a:lnTo>
                  <a:pt x="1464" y="785"/>
                </a:lnTo>
                <a:lnTo>
                  <a:pt x="1467" y="786"/>
                </a:lnTo>
                <a:lnTo>
                  <a:pt x="1470" y="787"/>
                </a:lnTo>
                <a:lnTo>
                  <a:pt x="1474" y="786"/>
                </a:lnTo>
                <a:lnTo>
                  <a:pt x="1474" y="786"/>
                </a:lnTo>
                <a:lnTo>
                  <a:pt x="1476" y="786"/>
                </a:lnTo>
                <a:lnTo>
                  <a:pt x="1479" y="785"/>
                </a:lnTo>
                <a:lnTo>
                  <a:pt x="1486" y="786"/>
                </a:lnTo>
                <a:lnTo>
                  <a:pt x="1490" y="792"/>
                </a:lnTo>
                <a:lnTo>
                  <a:pt x="1436" y="867"/>
                </a:lnTo>
                <a:lnTo>
                  <a:pt x="1430" y="876"/>
                </a:lnTo>
                <a:lnTo>
                  <a:pt x="1424" y="884"/>
                </a:lnTo>
                <a:lnTo>
                  <a:pt x="1404" y="868"/>
                </a:lnTo>
                <a:lnTo>
                  <a:pt x="1351" y="827"/>
                </a:lnTo>
                <a:lnTo>
                  <a:pt x="1345" y="823"/>
                </a:lnTo>
                <a:lnTo>
                  <a:pt x="1256" y="822"/>
                </a:lnTo>
                <a:lnTo>
                  <a:pt x="1255" y="867"/>
                </a:lnTo>
                <a:lnTo>
                  <a:pt x="1254" y="932"/>
                </a:lnTo>
                <a:lnTo>
                  <a:pt x="1252" y="1140"/>
                </a:lnTo>
                <a:lnTo>
                  <a:pt x="1271" y="1140"/>
                </a:lnTo>
                <a:lnTo>
                  <a:pt x="1271" y="1142"/>
                </a:lnTo>
                <a:lnTo>
                  <a:pt x="1270" y="1150"/>
                </a:lnTo>
                <a:lnTo>
                  <a:pt x="1273" y="1153"/>
                </a:lnTo>
                <a:lnTo>
                  <a:pt x="1273" y="1156"/>
                </a:lnTo>
                <a:lnTo>
                  <a:pt x="1270" y="1161"/>
                </a:lnTo>
                <a:lnTo>
                  <a:pt x="1273" y="1162"/>
                </a:lnTo>
                <a:lnTo>
                  <a:pt x="1275" y="1164"/>
                </a:lnTo>
                <a:lnTo>
                  <a:pt x="1274" y="1166"/>
                </a:lnTo>
                <a:lnTo>
                  <a:pt x="1273" y="1168"/>
                </a:lnTo>
                <a:lnTo>
                  <a:pt x="1271" y="1171"/>
                </a:lnTo>
                <a:lnTo>
                  <a:pt x="1271" y="1173"/>
                </a:lnTo>
                <a:lnTo>
                  <a:pt x="1269" y="1176"/>
                </a:lnTo>
                <a:lnTo>
                  <a:pt x="1266" y="1180"/>
                </a:lnTo>
                <a:lnTo>
                  <a:pt x="1265" y="1181"/>
                </a:lnTo>
                <a:lnTo>
                  <a:pt x="1263" y="1185"/>
                </a:lnTo>
                <a:lnTo>
                  <a:pt x="1261" y="1187"/>
                </a:lnTo>
                <a:lnTo>
                  <a:pt x="1256" y="1190"/>
                </a:lnTo>
                <a:lnTo>
                  <a:pt x="1252" y="1190"/>
                </a:lnTo>
                <a:lnTo>
                  <a:pt x="1250" y="1188"/>
                </a:lnTo>
                <a:lnTo>
                  <a:pt x="1249" y="1190"/>
                </a:lnTo>
                <a:lnTo>
                  <a:pt x="1248" y="1195"/>
                </a:lnTo>
                <a:lnTo>
                  <a:pt x="1247" y="1198"/>
                </a:lnTo>
                <a:lnTo>
                  <a:pt x="1245" y="1199"/>
                </a:lnTo>
                <a:lnTo>
                  <a:pt x="1241" y="1200"/>
                </a:lnTo>
                <a:lnTo>
                  <a:pt x="1240" y="1202"/>
                </a:lnTo>
                <a:lnTo>
                  <a:pt x="1245" y="1204"/>
                </a:lnTo>
                <a:lnTo>
                  <a:pt x="1246" y="1209"/>
                </a:lnTo>
                <a:lnTo>
                  <a:pt x="1245" y="1213"/>
                </a:lnTo>
                <a:lnTo>
                  <a:pt x="1243" y="1214"/>
                </a:lnTo>
                <a:lnTo>
                  <a:pt x="1240" y="1216"/>
                </a:lnTo>
                <a:lnTo>
                  <a:pt x="1239" y="1215"/>
                </a:lnTo>
                <a:lnTo>
                  <a:pt x="1233" y="1209"/>
                </a:lnTo>
                <a:lnTo>
                  <a:pt x="1229" y="1212"/>
                </a:lnTo>
                <a:lnTo>
                  <a:pt x="1229" y="1218"/>
                </a:lnTo>
                <a:lnTo>
                  <a:pt x="1231" y="1221"/>
                </a:lnTo>
                <a:lnTo>
                  <a:pt x="1228" y="1224"/>
                </a:lnTo>
                <a:lnTo>
                  <a:pt x="1227" y="1230"/>
                </a:lnTo>
                <a:lnTo>
                  <a:pt x="1226" y="1240"/>
                </a:lnTo>
                <a:lnTo>
                  <a:pt x="1221" y="1245"/>
                </a:lnTo>
                <a:lnTo>
                  <a:pt x="1217" y="1248"/>
                </a:lnTo>
                <a:lnTo>
                  <a:pt x="1217" y="1247"/>
                </a:lnTo>
                <a:lnTo>
                  <a:pt x="1217" y="1240"/>
                </a:lnTo>
                <a:lnTo>
                  <a:pt x="1215" y="1236"/>
                </a:lnTo>
                <a:lnTo>
                  <a:pt x="1210" y="1233"/>
                </a:lnTo>
                <a:lnTo>
                  <a:pt x="1207" y="1231"/>
                </a:lnTo>
                <a:lnTo>
                  <a:pt x="1205" y="1227"/>
                </a:lnTo>
                <a:lnTo>
                  <a:pt x="1198" y="1220"/>
                </a:lnTo>
                <a:lnTo>
                  <a:pt x="1194" y="1211"/>
                </a:lnTo>
                <a:lnTo>
                  <a:pt x="1192" y="1207"/>
                </a:lnTo>
                <a:lnTo>
                  <a:pt x="1188" y="1202"/>
                </a:lnTo>
                <a:lnTo>
                  <a:pt x="1185" y="1197"/>
                </a:lnTo>
                <a:lnTo>
                  <a:pt x="1182" y="1192"/>
                </a:lnTo>
                <a:lnTo>
                  <a:pt x="1178" y="1192"/>
                </a:lnTo>
                <a:lnTo>
                  <a:pt x="1174" y="1190"/>
                </a:lnTo>
                <a:lnTo>
                  <a:pt x="1171" y="1185"/>
                </a:lnTo>
                <a:lnTo>
                  <a:pt x="1167" y="1181"/>
                </a:lnTo>
                <a:lnTo>
                  <a:pt x="1163" y="1175"/>
                </a:lnTo>
                <a:lnTo>
                  <a:pt x="1154" y="1172"/>
                </a:lnTo>
                <a:lnTo>
                  <a:pt x="1148" y="1164"/>
                </a:lnTo>
                <a:lnTo>
                  <a:pt x="1144" y="1158"/>
                </a:lnTo>
                <a:lnTo>
                  <a:pt x="1135" y="1152"/>
                </a:lnTo>
                <a:lnTo>
                  <a:pt x="1124" y="1144"/>
                </a:lnTo>
                <a:lnTo>
                  <a:pt x="1123" y="1140"/>
                </a:lnTo>
                <a:lnTo>
                  <a:pt x="1119" y="1126"/>
                </a:lnTo>
                <a:lnTo>
                  <a:pt x="1116" y="1116"/>
                </a:lnTo>
                <a:lnTo>
                  <a:pt x="1113" y="1104"/>
                </a:lnTo>
                <a:lnTo>
                  <a:pt x="1109" y="1092"/>
                </a:lnTo>
                <a:lnTo>
                  <a:pt x="1107" y="1083"/>
                </a:lnTo>
                <a:lnTo>
                  <a:pt x="1105" y="1080"/>
                </a:lnTo>
                <a:lnTo>
                  <a:pt x="1103" y="1073"/>
                </a:lnTo>
                <a:lnTo>
                  <a:pt x="1098" y="1067"/>
                </a:lnTo>
                <a:lnTo>
                  <a:pt x="1096" y="1065"/>
                </a:lnTo>
                <a:lnTo>
                  <a:pt x="1094" y="1060"/>
                </a:lnTo>
                <a:lnTo>
                  <a:pt x="1088" y="1052"/>
                </a:lnTo>
                <a:lnTo>
                  <a:pt x="1082" y="1047"/>
                </a:lnTo>
                <a:lnTo>
                  <a:pt x="1074" y="1040"/>
                </a:lnTo>
                <a:lnTo>
                  <a:pt x="1066" y="1035"/>
                </a:lnTo>
                <a:lnTo>
                  <a:pt x="1052" y="1031"/>
                </a:lnTo>
                <a:lnTo>
                  <a:pt x="1043" y="1031"/>
                </a:lnTo>
                <a:lnTo>
                  <a:pt x="1035" y="1032"/>
                </a:lnTo>
                <a:lnTo>
                  <a:pt x="1028" y="1033"/>
                </a:lnTo>
                <a:lnTo>
                  <a:pt x="1027" y="1032"/>
                </a:lnTo>
                <a:lnTo>
                  <a:pt x="1020" y="1034"/>
                </a:lnTo>
                <a:lnTo>
                  <a:pt x="1013" y="1037"/>
                </a:lnTo>
                <a:lnTo>
                  <a:pt x="1005" y="1037"/>
                </a:lnTo>
                <a:lnTo>
                  <a:pt x="1004" y="1034"/>
                </a:lnTo>
                <a:lnTo>
                  <a:pt x="999" y="1026"/>
                </a:lnTo>
                <a:lnTo>
                  <a:pt x="992" y="1023"/>
                </a:lnTo>
                <a:lnTo>
                  <a:pt x="980" y="1022"/>
                </a:lnTo>
                <a:lnTo>
                  <a:pt x="970" y="1022"/>
                </a:lnTo>
                <a:lnTo>
                  <a:pt x="960" y="1022"/>
                </a:lnTo>
                <a:lnTo>
                  <a:pt x="947" y="1026"/>
                </a:lnTo>
                <a:lnTo>
                  <a:pt x="938" y="1026"/>
                </a:lnTo>
                <a:lnTo>
                  <a:pt x="937" y="1023"/>
                </a:lnTo>
                <a:lnTo>
                  <a:pt x="925" y="1026"/>
                </a:lnTo>
                <a:lnTo>
                  <a:pt x="919" y="1029"/>
                </a:lnTo>
                <a:lnTo>
                  <a:pt x="909" y="1026"/>
                </a:lnTo>
                <a:lnTo>
                  <a:pt x="903" y="1027"/>
                </a:lnTo>
                <a:lnTo>
                  <a:pt x="894" y="1028"/>
                </a:lnTo>
                <a:lnTo>
                  <a:pt x="878" y="1029"/>
                </a:lnTo>
                <a:lnTo>
                  <a:pt x="867" y="1029"/>
                </a:lnTo>
                <a:lnTo>
                  <a:pt x="859" y="1025"/>
                </a:lnTo>
                <a:lnTo>
                  <a:pt x="853" y="1017"/>
                </a:lnTo>
                <a:lnTo>
                  <a:pt x="846" y="1007"/>
                </a:lnTo>
                <a:lnTo>
                  <a:pt x="841" y="998"/>
                </a:lnTo>
                <a:lnTo>
                  <a:pt x="835" y="995"/>
                </a:lnTo>
                <a:lnTo>
                  <a:pt x="826" y="995"/>
                </a:lnTo>
                <a:lnTo>
                  <a:pt x="816" y="994"/>
                </a:lnTo>
                <a:lnTo>
                  <a:pt x="807" y="993"/>
                </a:lnTo>
                <a:lnTo>
                  <a:pt x="798" y="986"/>
                </a:lnTo>
                <a:lnTo>
                  <a:pt x="792" y="980"/>
                </a:lnTo>
                <a:lnTo>
                  <a:pt x="791" y="976"/>
                </a:lnTo>
                <a:lnTo>
                  <a:pt x="780" y="971"/>
                </a:lnTo>
                <a:lnTo>
                  <a:pt x="776" y="968"/>
                </a:lnTo>
                <a:lnTo>
                  <a:pt x="769" y="960"/>
                </a:lnTo>
                <a:lnTo>
                  <a:pt x="767" y="955"/>
                </a:lnTo>
                <a:lnTo>
                  <a:pt x="761" y="952"/>
                </a:lnTo>
                <a:lnTo>
                  <a:pt x="756" y="950"/>
                </a:lnTo>
                <a:lnTo>
                  <a:pt x="750" y="950"/>
                </a:lnTo>
                <a:lnTo>
                  <a:pt x="746" y="949"/>
                </a:lnTo>
                <a:lnTo>
                  <a:pt x="741" y="949"/>
                </a:lnTo>
                <a:lnTo>
                  <a:pt x="738" y="946"/>
                </a:lnTo>
                <a:lnTo>
                  <a:pt x="736" y="943"/>
                </a:lnTo>
                <a:lnTo>
                  <a:pt x="735" y="940"/>
                </a:lnTo>
                <a:lnTo>
                  <a:pt x="730" y="939"/>
                </a:lnTo>
                <a:lnTo>
                  <a:pt x="726" y="937"/>
                </a:lnTo>
                <a:lnTo>
                  <a:pt x="722" y="937"/>
                </a:lnTo>
                <a:lnTo>
                  <a:pt x="715" y="937"/>
                </a:lnTo>
                <a:lnTo>
                  <a:pt x="708" y="935"/>
                </a:lnTo>
                <a:lnTo>
                  <a:pt x="703" y="932"/>
                </a:lnTo>
                <a:lnTo>
                  <a:pt x="700" y="930"/>
                </a:lnTo>
                <a:lnTo>
                  <a:pt x="691" y="929"/>
                </a:lnTo>
                <a:lnTo>
                  <a:pt x="686" y="930"/>
                </a:lnTo>
                <a:lnTo>
                  <a:pt x="682" y="932"/>
                </a:lnTo>
                <a:lnTo>
                  <a:pt x="676" y="928"/>
                </a:lnTo>
                <a:lnTo>
                  <a:pt x="672" y="927"/>
                </a:lnTo>
                <a:lnTo>
                  <a:pt x="668" y="924"/>
                </a:lnTo>
                <a:lnTo>
                  <a:pt x="662" y="922"/>
                </a:lnTo>
                <a:lnTo>
                  <a:pt x="655" y="921"/>
                </a:lnTo>
                <a:lnTo>
                  <a:pt x="648" y="921"/>
                </a:lnTo>
                <a:lnTo>
                  <a:pt x="644" y="918"/>
                </a:lnTo>
                <a:lnTo>
                  <a:pt x="637" y="915"/>
                </a:lnTo>
                <a:lnTo>
                  <a:pt x="632" y="907"/>
                </a:lnTo>
                <a:lnTo>
                  <a:pt x="623" y="894"/>
                </a:lnTo>
                <a:lnTo>
                  <a:pt x="618" y="887"/>
                </a:lnTo>
                <a:lnTo>
                  <a:pt x="607" y="880"/>
                </a:lnTo>
                <a:lnTo>
                  <a:pt x="597" y="875"/>
                </a:lnTo>
                <a:lnTo>
                  <a:pt x="589" y="870"/>
                </a:lnTo>
                <a:lnTo>
                  <a:pt x="581" y="865"/>
                </a:lnTo>
                <a:lnTo>
                  <a:pt x="574" y="854"/>
                </a:lnTo>
                <a:lnTo>
                  <a:pt x="568" y="851"/>
                </a:lnTo>
                <a:lnTo>
                  <a:pt x="562" y="848"/>
                </a:lnTo>
                <a:lnTo>
                  <a:pt x="554" y="847"/>
                </a:lnTo>
                <a:lnTo>
                  <a:pt x="544" y="849"/>
                </a:lnTo>
                <a:lnTo>
                  <a:pt x="540" y="853"/>
                </a:lnTo>
                <a:lnTo>
                  <a:pt x="533" y="856"/>
                </a:lnTo>
                <a:lnTo>
                  <a:pt x="525" y="860"/>
                </a:lnTo>
                <a:lnTo>
                  <a:pt x="521" y="861"/>
                </a:lnTo>
                <a:lnTo>
                  <a:pt x="516" y="861"/>
                </a:lnTo>
                <a:lnTo>
                  <a:pt x="511" y="863"/>
                </a:lnTo>
                <a:lnTo>
                  <a:pt x="507" y="865"/>
                </a:lnTo>
                <a:lnTo>
                  <a:pt x="507" y="866"/>
                </a:lnTo>
                <a:lnTo>
                  <a:pt x="505" y="867"/>
                </a:lnTo>
                <a:lnTo>
                  <a:pt x="502" y="870"/>
                </a:lnTo>
                <a:lnTo>
                  <a:pt x="500" y="870"/>
                </a:lnTo>
                <a:lnTo>
                  <a:pt x="496" y="873"/>
                </a:lnTo>
                <a:lnTo>
                  <a:pt x="488" y="876"/>
                </a:lnTo>
                <a:lnTo>
                  <a:pt x="484" y="877"/>
                </a:lnTo>
                <a:lnTo>
                  <a:pt x="481" y="875"/>
                </a:lnTo>
                <a:lnTo>
                  <a:pt x="478" y="875"/>
                </a:lnTo>
                <a:lnTo>
                  <a:pt x="471" y="876"/>
                </a:lnTo>
                <a:lnTo>
                  <a:pt x="467" y="871"/>
                </a:lnTo>
                <a:lnTo>
                  <a:pt x="465" y="868"/>
                </a:lnTo>
                <a:lnTo>
                  <a:pt x="463" y="870"/>
                </a:lnTo>
                <a:lnTo>
                  <a:pt x="458" y="858"/>
                </a:lnTo>
                <a:lnTo>
                  <a:pt x="458" y="850"/>
                </a:lnTo>
                <a:lnTo>
                  <a:pt x="460" y="840"/>
                </a:lnTo>
                <a:lnTo>
                  <a:pt x="459" y="832"/>
                </a:lnTo>
                <a:lnTo>
                  <a:pt x="452" y="823"/>
                </a:lnTo>
                <a:lnTo>
                  <a:pt x="444" y="820"/>
                </a:lnTo>
                <a:lnTo>
                  <a:pt x="432" y="814"/>
                </a:lnTo>
                <a:lnTo>
                  <a:pt x="414" y="808"/>
                </a:lnTo>
                <a:lnTo>
                  <a:pt x="406" y="799"/>
                </a:lnTo>
                <a:lnTo>
                  <a:pt x="402" y="787"/>
                </a:lnTo>
                <a:lnTo>
                  <a:pt x="390" y="777"/>
                </a:lnTo>
                <a:lnTo>
                  <a:pt x="360" y="756"/>
                </a:lnTo>
                <a:lnTo>
                  <a:pt x="338" y="729"/>
                </a:lnTo>
                <a:lnTo>
                  <a:pt x="316" y="708"/>
                </a:lnTo>
                <a:lnTo>
                  <a:pt x="301" y="698"/>
                </a:lnTo>
                <a:lnTo>
                  <a:pt x="274" y="656"/>
                </a:lnTo>
                <a:lnTo>
                  <a:pt x="246" y="624"/>
                </a:lnTo>
                <a:lnTo>
                  <a:pt x="244" y="622"/>
                </a:lnTo>
                <a:lnTo>
                  <a:pt x="231" y="607"/>
                </a:lnTo>
                <a:lnTo>
                  <a:pt x="223" y="591"/>
                </a:lnTo>
                <a:lnTo>
                  <a:pt x="219" y="592"/>
                </a:lnTo>
                <a:lnTo>
                  <a:pt x="214" y="595"/>
                </a:lnTo>
                <a:lnTo>
                  <a:pt x="211" y="594"/>
                </a:lnTo>
                <a:lnTo>
                  <a:pt x="212" y="592"/>
                </a:lnTo>
                <a:lnTo>
                  <a:pt x="212" y="586"/>
                </a:lnTo>
                <a:lnTo>
                  <a:pt x="209" y="583"/>
                </a:lnTo>
                <a:lnTo>
                  <a:pt x="201" y="585"/>
                </a:lnTo>
                <a:lnTo>
                  <a:pt x="201" y="589"/>
                </a:lnTo>
                <a:lnTo>
                  <a:pt x="196" y="595"/>
                </a:lnTo>
                <a:lnTo>
                  <a:pt x="195" y="595"/>
                </a:lnTo>
                <a:lnTo>
                  <a:pt x="194" y="594"/>
                </a:lnTo>
                <a:lnTo>
                  <a:pt x="191" y="593"/>
                </a:lnTo>
                <a:lnTo>
                  <a:pt x="186" y="593"/>
                </a:lnTo>
                <a:lnTo>
                  <a:pt x="184" y="590"/>
                </a:lnTo>
                <a:lnTo>
                  <a:pt x="179" y="590"/>
                </a:lnTo>
                <a:lnTo>
                  <a:pt x="174" y="593"/>
                </a:lnTo>
                <a:lnTo>
                  <a:pt x="172" y="593"/>
                </a:lnTo>
                <a:lnTo>
                  <a:pt x="172" y="592"/>
                </a:lnTo>
                <a:lnTo>
                  <a:pt x="171" y="588"/>
                </a:lnTo>
                <a:lnTo>
                  <a:pt x="169" y="582"/>
                </a:lnTo>
                <a:lnTo>
                  <a:pt x="168" y="577"/>
                </a:lnTo>
                <a:lnTo>
                  <a:pt x="165" y="573"/>
                </a:lnTo>
                <a:lnTo>
                  <a:pt x="161" y="577"/>
                </a:lnTo>
                <a:lnTo>
                  <a:pt x="158" y="579"/>
                </a:lnTo>
                <a:lnTo>
                  <a:pt x="157" y="577"/>
                </a:lnTo>
                <a:lnTo>
                  <a:pt x="156" y="573"/>
                </a:lnTo>
                <a:lnTo>
                  <a:pt x="151" y="575"/>
                </a:lnTo>
                <a:lnTo>
                  <a:pt x="149" y="573"/>
                </a:lnTo>
                <a:lnTo>
                  <a:pt x="146" y="573"/>
                </a:lnTo>
                <a:lnTo>
                  <a:pt x="143" y="573"/>
                </a:lnTo>
                <a:lnTo>
                  <a:pt x="138" y="570"/>
                </a:lnTo>
                <a:lnTo>
                  <a:pt x="138" y="566"/>
                </a:lnTo>
                <a:lnTo>
                  <a:pt x="141" y="564"/>
                </a:lnTo>
                <a:lnTo>
                  <a:pt x="148" y="563"/>
                </a:lnTo>
                <a:lnTo>
                  <a:pt x="149" y="561"/>
                </a:lnTo>
                <a:lnTo>
                  <a:pt x="152" y="560"/>
                </a:lnTo>
                <a:lnTo>
                  <a:pt x="152" y="557"/>
                </a:lnTo>
                <a:lnTo>
                  <a:pt x="150" y="554"/>
                </a:lnTo>
                <a:lnTo>
                  <a:pt x="148" y="553"/>
                </a:lnTo>
                <a:lnTo>
                  <a:pt x="144" y="552"/>
                </a:lnTo>
                <a:lnTo>
                  <a:pt x="141" y="552"/>
                </a:lnTo>
                <a:lnTo>
                  <a:pt x="138" y="550"/>
                </a:lnTo>
                <a:lnTo>
                  <a:pt x="138" y="549"/>
                </a:lnTo>
                <a:lnTo>
                  <a:pt x="138" y="548"/>
                </a:lnTo>
                <a:lnTo>
                  <a:pt x="141" y="546"/>
                </a:lnTo>
                <a:lnTo>
                  <a:pt x="145" y="545"/>
                </a:lnTo>
                <a:lnTo>
                  <a:pt x="146" y="544"/>
                </a:lnTo>
                <a:lnTo>
                  <a:pt x="144" y="540"/>
                </a:lnTo>
                <a:lnTo>
                  <a:pt x="138" y="538"/>
                </a:lnTo>
                <a:lnTo>
                  <a:pt x="133" y="538"/>
                </a:lnTo>
                <a:lnTo>
                  <a:pt x="128" y="541"/>
                </a:lnTo>
                <a:lnTo>
                  <a:pt x="120" y="542"/>
                </a:lnTo>
                <a:lnTo>
                  <a:pt x="120" y="535"/>
                </a:lnTo>
                <a:lnTo>
                  <a:pt x="121" y="531"/>
                </a:lnTo>
                <a:lnTo>
                  <a:pt x="126" y="529"/>
                </a:lnTo>
                <a:lnTo>
                  <a:pt x="121" y="525"/>
                </a:lnTo>
                <a:lnTo>
                  <a:pt x="118" y="523"/>
                </a:lnTo>
                <a:lnTo>
                  <a:pt x="114" y="521"/>
                </a:lnTo>
                <a:lnTo>
                  <a:pt x="110" y="517"/>
                </a:lnTo>
                <a:lnTo>
                  <a:pt x="105" y="516"/>
                </a:lnTo>
                <a:lnTo>
                  <a:pt x="99" y="519"/>
                </a:lnTo>
                <a:lnTo>
                  <a:pt x="94" y="516"/>
                </a:lnTo>
                <a:lnTo>
                  <a:pt x="93" y="511"/>
                </a:lnTo>
                <a:lnTo>
                  <a:pt x="85" y="509"/>
                </a:lnTo>
                <a:lnTo>
                  <a:pt x="84" y="511"/>
                </a:lnTo>
                <a:lnTo>
                  <a:pt x="83" y="513"/>
                </a:lnTo>
                <a:lnTo>
                  <a:pt x="79" y="513"/>
                </a:lnTo>
                <a:lnTo>
                  <a:pt x="77" y="516"/>
                </a:lnTo>
                <a:lnTo>
                  <a:pt x="79" y="519"/>
                </a:lnTo>
                <a:lnTo>
                  <a:pt x="81" y="522"/>
                </a:lnTo>
                <a:lnTo>
                  <a:pt x="81" y="524"/>
                </a:lnTo>
                <a:lnTo>
                  <a:pt x="79" y="525"/>
                </a:lnTo>
                <a:lnTo>
                  <a:pt x="76" y="524"/>
                </a:lnTo>
                <a:lnTo>
                  <a:pt x="75" y="522"/>
                </a:lnTo>
                <a:lnTo>
                  <a:pt x="74" y="519"/>
                </a:lnTo>
                <a:lnTo>
                  <a:pt x="72" y="516"/>
                </a:lnTo>
                <a:lnTo>
                  <a:pt x="71" y="514"/>
                </a:lnTo>
                <a:lnTo>
                  <a:pt x="69" y="512"/>
                </a:lnTo>
                <a:lnTo>
                  <a:pt x="66" y="511"/>
                </a:lnTo>
                <a:lnTo>
                  <a:pt x="65" y="507"/>
                </a:lnTo>
                <a:lnTo>
                  <a:pt x="63" y="504"/>
                </a:lnTo>
                <a:lnTo>
                  <a:pt x="60" y="503"/>
                </a:lnTo>
                <a:lnTo>
                  <a:pt x="60" y="505"/>
                </a:lnTo>
                <a:lnTo>
                  <a:pt x="60" y="508"/>
                </a:lnTo>
                <a:lnTo>
                  <a:pt x="60" y="511"/>
                </a:lnTo>
                <a:lnTo>
                  <a:pt x="59" y="511"/>
                </a:lnTo>
                <a:lnTo>
                  <a:pt x="53" y="502"/>
                </a:lnTo>
                <a:lnTo>
                  <a:pt x="52" y="497"/>
                </a:lnTo>
                <a:lnTo>
                  <a:pt x="51" y="494"/>
                </a:lnTo>
                <a:lnTo>
                  <a:pt x="49" y="491"/>
                </a:lnTo>
                <a:lnTo>
                  <a:pt x="49" y="485"/>
                </a:lnTo>
                <a:lnTo>
                  <a:pt x="49" y="481"/>
                </a:lnTo>
                <a:lnTo>
                  <a:pt x="48" y="478"/>
                </a:lnTo>
                <a:lnTo>
                  <a:pt x="42" y="474"/>
                </a:lnTo>
                <a:lnTo>
                  <a:pt x="40" y="471"/>
                </a:lnTo>
                <a:lnTo>
                  <a:pt x="39" y="468"/>
                </a:lnTo>
                <a:lnTo>
                  <a:pt x="38" y="467"/>
                </a:lnTo>
                <a:lnTo>
                  <a:pt x="38" y="465"/>
                </a:lnTo>
                <a:lnTo>
                  <a:pt x="35" y="464"/>
                </a:lnTo>
                <a:lnTo>
                  <a:pt x="33" y="463"/>
                </a:lnTo>
                <a:lnTo>
                  <a:pt x="32" y="463"/>
                </a:lnTo>
                <a:lnTo>
                  <a:pt x="30" y="461"/>
                </a:lnTo>
                <a:lnTo>
                  <a:pt x="28" y="461"/>
                </a:lnTo>
                <a:lnTo>
                  <a:pt x="26" y="460"/>
                </a:lnTo>
                <a:lnTo>
                  <a:pt x="25" y="459"/>
                </a:lnTo>
                <a:lnTo>
                  <a:pt x="19" y="452"/>
                </a:lnTo>
                <a:lnTo>
                  <a:pt x="13" y="445"/>
                </a:lnTo>
                <a:lnTo>
                  <a:pt x="8" y="439"/>
                </a:lnTo>
                <a:lnTo>
                  <a:pt x="2" y="432"/>
                </a:lnTo>
                <a:lnTo>
                  <a:pt x="0" y="429"/>
                </a:lnTo>
                <a:lnTo>
                  <a:pt x="3" y="422"/>
                </a:lnTo>
                <a:lnTo>
                  <a:pt x="6" y="417"/>
                </a:lnTo>
                <a:lnTo>
                  <a:pt x="10" y="410"/>
                </a:lnTo>
                <a:lnTo>
                  <a:pt x="13" y="403"/>
                </a:lnTo>
                <a:lnTo>
                  <a:pt x="15" y="396"/>
                </a:lnTo>
                <a:lnTo>
                  <a:pt x="17" y="394"/>
                </a:lnTo>
                <a:lnTo>
                  <a:pt x="20" y="393"/>
                </a:lnTo>
                <a:lnTo>
                  <a:pt x="21" y="392"/>
                </a:lnTo>
                <a:lnTo>
                  <a:pt x="21" y="390"/>
                </a:lnTo>
                <a:lnTo>
                  <a:pt x="22" y="388"/>
                </a:lnTo>
                <a:lnTo>
                  <a:pt x="22" y="385"/>
                </a:lnTo>
                <a:lnTo>
                  <a:pt x="22" y="383"/>
                </a:lnTo>
                <a:lnTo>
                  <a:pt x="22" y="381"/>
                </a:lnTo>
                <a:lnTo>
                  <a:pt x="21" y="378"/>
                </a:lnTo>
                <a:lnTo>
                  <a:pt x="21" y="376"/>
                </a:lnTo>
                <a:lnTo>
                  <a:pt x="23" y="375"/>
                </a:lnTo>
                <a:lnTo>
                  <a:pt x="25" y="374"/>
                </a:lnTo>
                <a:lnTo>
                  <a:pt x="26" y="372"/>
                </a:lnTo>
                <a:lnTo>
                  <a:pt x="28" y="372"/>
                </a:lnTo>
                <a:lnTo>
                  <a:pt x="30" y="371"/>
                </a:lnTo>
                <a:lnTo>
                  <a:pt x="32" y="370"/>
                </a:lnTo>
                <a:lnTo>
                  <a:pt x="33" y="369"/>
                </a:lnTo>
                <a:lnTo>
                  <a:pt x="35" y="367"/>
                </a:lnTo>
                <a:lnTo>
                  <a:pt x="36" y="367"/>
                </a:lnTo>
                <a:lnTo>
                  <a:pt x="38" y="365"/>
                </a:lnTo>
                <a:lnTo>
                  <a:pt x="39" y="363"/>
                </a:lnTo>
                <a:lnTo>
                  <a:pt x="40" y="362"/>
                </a:lnTo>
                <a:lnTo>
                  <a:pt x="42" y="361"/>
                </a:lnTo>
                <a:lnTo>
                  <a:pt x="44" y="361"/>
                </a:lnTo>
                <a:lnTo>
                  <a:pt x="47" y="361"/>
                </a:lnTo>
                <a:lnTo>
                  <a:pt x="49" y="362"/>
                </a:lnTo>
                <a:lnTo>
                  <a:pt x="50" y="363"/>
                </a:lnTo>
                <a:lnTo>
                  <a:pt x="52" y="365"/>
                </a:lnTo>
                <a:lnTo>
                  <a:pt x="54" y="366"/>
                </a:lnTo>
                <a:lnTo>
                  <a:pt x="55" y="367"/>
                </a:lnTo>
                <a:lnTo>
                  <a:pt x="58" y="367"/>
                </a:lnTo>
                <a:lnTo>
                  <a:pt x="59" y="368"/>
                </a:lnTo>
                <a:lnTo>
                  <a:pt x="60" y="370"/>
                </a:lnTo>
                <a:lnTo>
                  <a:pt x="62" y="371"/>
                </a:lnTo>
                <a:lnTo>
                  <a:pt x="64" y="372"/>
                </a:lnTo>
                <a:lnTo>
                  <a:pt x="66" y="372"/>
                </a:lnTo>
                <a:lnTo>
                  <a:pt x="67" y="373"/>
                </a:lnTo>
                <a:lnTo>
                  <a:pt x="70" y="375"/>
                </a:lnTo>
                <a:lnTo>
                  <a:pt x="71" y="376"/>
                </a:lnTo>
                <a:lnTo>
                  <a:pt x="73" y="377"/>
                </a:lnTo>
                <a:lnTo>
                  <a:pt x="76" y="378"/>
                </a:lnTo>
                <a:lnTo>
                  <a:pt x="77" y="378"/>
                </a:lnTo>
                <a:lnTo>
                  <a:pt x="80" y="378"/>
                </a:lnTo>
                <a:lnTo>
                  <a:pt x="82" y="379"/>
                </a:lnTo>
                <a:lnTo>
                  <a:pt x="83" y="378"/>
                </a:lnTo>
                <a:lnTo>
                  <a:pt x="84" y="377"/>
                </a:lnTo>
                <a:lnTo>
                  <a:pt x="84" y="375"/>
                </a:lnTo>
                <a:lnTo>
                  <a:pt x="86" y="372"/>
                </a:lnTo>
                <a:lnTo>
                  <a:pt x="87" y="371"/>
                </a:lnTo>
                <a:lnTo>
                  <a:pt x="88" y="369"/>
                </a:lnTo>
                <a:lnTo>
                  <a:pt x="88" y="367"/>
                </a:lnTo>
                <a:lnTo>
                  <a:pt x="88" y="365"/>
                </a:lnTo>
                <a:lnTo>
                  <a:pt x="89" y="363"/>
                </a:lnTo>
                <a:lnTo>
                  <a:pt x="90" y="361"/>
                </a:lnTo>
                <a:lnTo>
                  <a:pt x="91" y="359"/>
                </a:lnTo>
                <a:lnTo>
                  <a:pt x="92" y="357"/>
                </a:lnTo>
                <a:lnTo>
                  <a:pt x="92" y="355"/>
                </a:lnTo>
                <a:lnTo>
                  <a:pt x="91" y="353"/>
                </a:lnTo>
                <a:lnTo>
                  <a:pt x="90" y="350"/>
                </a:lnTo>
                <a:lnTo>
                  <a:pt x="90" y="348"/>
                </a:lnTo>
                <a:lnTo>
                  <a:pt x="90" y="346"/>
                </a:lnTo>
                <a:lnTo>
                  <a:pt x="90" y="343"/>
                </a:lnTo>
                <a:lnTo>
                  <a:pt x="90" y="342"/>
                </a:lnTo>
                <a:lnTo>
                  <a:pt x="90" y="341"/>
                </a:lnTo>
                <a:lnTo>
                  <a:pt x="91" y="339"/>
                </a:lnTo>
                <a:lnTo>
                  <a:pt x="92" y="337"/>
                </a:lnTo>
                <a:lnTo>
                  <a:pt x="93" y="335"/>
                </a:lnTo>
                <a:lnTo>
                  <a:pt x="94" y="334"/>
                </a:lnTo>
                <a:lnTo>
                  <a:pt x="95" y="332"/>
                </a:lnTo>
                <a:lnTo>
                  <a:pt x="96" y="330"/>
                </a:lnTo>
                <a:lnTo>
                  <a:pt x="97" y="328"/>
                </a:lnTo>
                <a:lnTo>
                  <a:pt x="98" y="327"/>
                </a:lnTo>
                <a:lnTo>
                  <a:pt x="99" y="324"/>
                </a:lnTo>
                <a:lnTo>
                  <a:pt x="99" y="322"/>
                </a:lnTo>
                <a:lnTo>
                  <a:pt x="99" y="320"/>
                </a:lnTo>
                <a:lnTo>
                  <a:pt x="100" y="318"/>
                </a:lnTo>
                <a:lnTo>
                  <a:pt x="102" y="317"/>
                </a:lnTo>
                <a:lnTo>
                  <a:pt x="103" y="315"/>
                </a:lnTo>
                <a:lnTo>
                  <a:pt x="104" y="313"/>
                </a:lnTo>
                <a:lnTo>
                  <a:pt x="105" y="311"/>
                </a:lnTo>
                <a:lnTo>
                  <a:pt x="106" y="310"/>
                </a:lnTo>
                <a:lnTo>
                  <a:pt x="107" y="308"/>
                </a:lnTo>
                <a:lnTo>
                  <a:pt x="107" y="301"/>
                </a:lnTo>
                <a:lnTo>
                  <a:pt x="106" y="295"/>
                </a:lnTo>
                <a:lnTo>
                  <a:pt x="106" y="288"/>
                </a:lnTo>
                <a:lnTo>
                  <a:pt x="105" y="281"/>
                </a:lnTo>
                <a:lnTo>
                  <a:pt x="105" y="274"/>
                </a:lnTo>
                <a:lnTo>
                  <a:pt x="105" y="267"/>
                </a:lnTo>
                <a:lnTo>
                  <a:pt x="104" y="262"/>
                </a:lnTo>
                <a:lnTo>
                  <a:pt x="103" y="262"/>
                </a:lnTo>
                <a:lnTo>
                  <a:pt x="101" y="261"/>
                </a:lnTo>
                <a:lnTo>
                  <a:pt x="99" y="260"/>
                </a:lnTo>
                <a:lnTo>
                  <a:pt x="98" y="259"/>
                </a:lnTo>
                <a:lnTo>
                  <a:pt x="96" y="258"/>
                </a:lnTo>
                <a:lnTo>
                  <a:pt x="93" y="257"/>
                </a:lnTo>
                <a:lnTo>
                  <a:pt x="91" y="257"/>
                </a:lnTo>
                <a:lnTo>
                  <a:pt x="88" y="256"/>
                </a:lnTo>
                <a:lnTo>
                  <a:pt x="86" y="256"/>
                </a:lnTo>
                <a:lnTo>
                  <a:pt x="84" y="256"/>
                </a:lnTo>
                <a:lnTo>
                  <a:pt x="83" y="254"/>
                </a:lnTo>
                <a:lnTo>
                  <a:pt x="82" y="252"/>
                </a:lnTo>
                <a:lnTo>
                  <a:pt x="82" y="250"/>
                </a:lnTo>
                <a:lnTo>
                  <a:pt x="82" y="248"/>
                </a:lnTo>
                <a:lnTo>
                  <a:pt x="81" y="245"/>
                </a:lnTo>
                <a:lnTo>
                  <a:pt x="81" y="243"/>
                </a:lnTo>
                <a:lnTo>
                  <a:pt x="80" y="241"/>
                </a:lnTo>
                <a:lnTo>
                  <a:pt x="79" y="239"/>
                </a:lnTo>
                <a:lnTo>
                  <a:pt x="77" y="238"/>
                </a:lnTo>
                <a:lnTo>
                  <a:pt x="77" y="236"/>
                </a:lnTo>
                <a:lnTo>
                  <a:pt x="77" y="234"/>
                </a:lnTo>
                <a:lnTo>
                  <a:pt x="76" y="232"/>
                </a:lnTo>
                <a:lnTo>
                  <a:pt x="75" y="230"/>
                </a:lnTo>
                <a:lnTo>
                  <a:pt x="72" y="229"/>
                </a:lnTo>
                <a:lnTo>
                  <a:pt x="71" y="228"/>
                </a:lnTo>
                <a:lnTo>
                  <a:pt x="69" y="228"/>
                </a:lnTo>
                <a:lnTo>
                  <a:pt x="67" y="227"/>
                </a:lnTo>
                <a:lnTo>
                  <a:pt x="66" y="225"/>
                </a:lnTo>
                <a:lnTo>
                  <a:pt x="66" y="223"/>
                </a:lnTo>
                <a:lnTo>
                  <a:pt x="65" y="221"/>
                </a:lnTo>
                <a:lnTo>
                  <a:pt x="65" y="219"/>
                </a:lnTo>
                <a:lnTo>
                  <a:pt x="65" y="217"/>
                </a:lnTo>
                <a:lnTo>
                  <a:pt x="65" y="214"/>
                </a:lnTo>
                <a:lnTo>
                  <a:pt x="66" y="212"/>
                </a:lnTo>
                <a:lnTo>
                  <a:pt x="66" y="211"/>
                </a:lnTo>
                <a:lnTo>
                  <a:pt x="68" y="209"/>
                </a:lnTo>
                <a:lnTo>
                  <a:pt x="69" y="207"/>
                </a:lnTo>
                <a:lnTo>
                  <a:pt x="70" y="206"/>
                </a:lnTo>
                <a:lnTo>
                  <a:pt x="71" y="199"/>
                </a:lnTo>
                <a:lnTo>
                  <a:pt x="74" y="192"/>
                </a:lnTo>
                <a:lnTo>
                  <a:pt x="76" y="187"/>
                </a:lnTo>
                <a:lnTo>
                  <a:pt x="76" y="186"/>
                </a:lnTo>
                <a:lnTo>
                  <a:pt x="74" y="179"/>
                </a:lnTo>
                <a:lnTo>
                  <a:pt x="72" y="172"/>
                </a:lnTo>
                <a:lnTo>
                  <a:pt x="71" y="166"/>
                </a:lnTo>
                <a:lnTo>
                  <a:pt x="69" y="158"/>
                </a:lnTo>
                <a:lnTo>
                  <a:pt x="67" y="152"/>
                </a:lnTo>
                <a:lnTo>
                  <a:pt x="66" y="146"/>
                </a:lnTo>
                <a:lnTo>
                  <a:pt x="66" y="145"/>
                </a:lnTo>
                <a:lnTo>
                  <a:pt x="65" y="141"/>
                </a:lnTo>
                <a:lnTo>
                  <a:pt x="63" y="141"/>
                </a:lnTo>
                <a:lnTo>
                  <a:pt x="61" y="140"/>
                </a:lnTo>
                <a:lnTo>
                  <a:pt x="60" y="138"/>
                </a:lnTo>
                <a:lnTo>
                  <a:pt x="60" y="137"/>
                </a:lnTo>
                <a:lnTo>
                  <a:pt x="59" y="136"/>
                </a:lnTo>
                <a:lnTo>
                  <a:pt x="53" y="134"/>
                </a:lnTo>
                <a:lnTo>
                  <a:pt x="54" y="126"/>
                </a:lnTo>
                <a:lnTo>
                  <a:pt x="53" y="114"/>
                </a:lnTo>
                <a:lnTo>
                  <a:pt x="54" y="96"/>
                </a:lnTo>
                <a:lnTo>
                  <a:pt x="66" y="96"/>
                </a:lnTo>
                <a:lnTo>
                  <a:pt x="83" y="102"/>
                </a:lnTo>
                <a:lnTo>
                  <a:pt x="93" y="108"/>
                </a:lnTo>
                <a:lnTo>
                  <a:pt x="99" y="112"/>
                </a:lnTo>
                <a:lnTo>
                  <a:pt x="121" y="125"/>
                </a:lnTo>
                <a:lnTo>
                  <a:pt x="139" y="132"/>
                </a:lnTo>
                <a:lnTo>
                  <a:pt x="161" y="140"/>
                </a:lnTo>
                <a:lnTo>
                  <a:pt x="190" y="138"/>
                </a:lnTo>
                <a:lnTo>
                  <a:pt x="203" y="136"/>
                </a:lnTo>
                <a:lnTo>
                  <a:pt x="216" y="136"/>
                </a:lnTo>
                <a:lnTo>
                  <a:pt x="229" y="136"/>
                </a:lnTo>
                <a:lnTo>
                  <a:pt x="237" y="134"/>
                </a:lnTo>
                <a:lnTo>
                  <a:pt x="248" y="134"/>
                </a:lnTo>
                <a:lnTo>
                  <a:pt x="253" y="139"/>
                </a:lnTo>
                <a:lnTo>
                  <a:pt x="257" y="143"/>
                </a:lnTo>
                <a:lnTo>
                  <a:pt x="264" y="151"/>
                </a:lnTo>
                <a:lnTo>
                  <a:pt x="267" y="153"/>
                </a:lnTo>
                <a:lnTo>
                  <a:pt x="272" y="151"/>
                </a:lnTo>
                <a:lnTo>
                  <a:pt x="277" y="154"/>
                </a:lnTo>
                <a:lnTo>
                  <a:pt x="275" y="164"/>
                </a:lnTo>
                <a:lnTo>
                  <a:pt x="275" y="171"/>
                </a:lnTo>
                <a:lnTo>
                  <a:pt x="277" y="174"/>
                </a:lnTo>
                <a:lnTo>
                  <a:pt x="285" y="177"/>
                </a:lnTo>
                <a:lnTo>
                  <a:pt x="289" y="179"/>
                </a:lnTo>
                <a:lnTo>
                  <a:pt x="297" y="179"/>
                </a:lnTo>
                <a:lnTo>
                  <a:pt x="299" y="181"/>
                </a:lnTo>
                <a:lnTo>
                  <a:pt x="300" y="181"/>
                </a:lnTo>
                <a:lnTo>
                  <a:pt x="303" y="181"/>
                </a:lnTo>
                <a:lnTo>
                  <a:pt x="309" y="185"/>
                </a:lnTo>
                <a:lnTo>
                  <a:pt x="312" y="185"/>
                </a:lnTo>
                <a:lnTo>
                  <a:pt x="320" y="186"/>
                </a:lnTo>
                <a:lnTo>
                  <a:pt x="328" y="188"/>
                </a:lnTo>
                <a:lnTo>
                  <a:pt x="337" y="185"/>
                </a:lnTo>
                <a:lnTo>
                  <a:pt x="345" y="185"/>
                </a:lnTo>
                <a:lnTo>
                  <a:pt x="349" y="184"/>
                </a:lnTo>
                <a:lnTo>
                  <a:pt x="356" y="181"/>
                </a:lnTo>
                <a:lnTo>
                  <a:pt x="369" y="178"/>
                </a:lnTo>
                <a:lnTo>
                  <a:pt x="375" y="178"/>
                </a:lnTo>
                <a:lnTo>
                  <a:pt x="380" y="179"/>
                </a:lnTo>
                <a:lnTo>
                  <a:pt x="386" y="182"/>
                </a:lnTo>
                <a:lnTo>
                  <a:pt x="394" y="183"/>
                </a:lnTo>
                <a:lnTo>
                  <a:pt x="400" y="181"/>
                </a:lnTo>
                <a:lnTo>
                  <a:pt x="409" y="179"/>
                </a:lnTo>
                <a:lnTo>
                  <a:pt x="412" y="176"/>
                </a:lnTo>
                <a:lnTo>
                  <a:pt x="413" y="174"/>
                </a:lnTo>
                <a:lnTo>
                  <a:pt x="417" y="169"/>
                </a:lnTo>
                <a:lnTo>
                  <a:pt x="421" y="163"/>
                </a:lnTo>
                <a:lnTo>
                  <a:pt x="424" y="162"/>
                </a:lnTo>
                <a:lnTo>
                  <a:pt x="431" y="164"/>
                </a:lnTo>
                <a:lnTo>
                  <a:pt x="434" y="167"/>
                </a:lnTo>
                <a:lnTo>
                  <a:pt x="435" y="172"/>
                </a:lnTo>
                <a:lnTo>
                  <a:pt x="439" y="176"/>
                </a:lnTo>
                <a:lnTo>
                  <a:pt x="441" y="178"/>
                </a:lnTo>
                <a:lnTo>
                  <a:pt x="445" y="178"/>
                </a:lnTo>
                <a:lnTo>
                  <a:pt x="451" y="186"/>
                </a:lnTo>
                <a:lnTo>
                  <a:pt x="454" y="195"/>
                </a:lnTo>
                <a:lnTo>
                  <a:pt x="452" y="205"/>
                </a:lnTo>
                <a:lnTo>
                  <a:pt x="446" y="218"/>
                </a:lnTo>
                <a:lnTo>
                  <a:pt x="444" y="236"/>
                </a:lnTo>
                <a:lnTo>
                  <a:pt x="440" y="247"/>
                </a:lnTo>
                <a:lnTo>
                  <a:pt x="438" y="261"/>
                </a:lnTo>
                <a:lnTo>
                  <a:pt x="438" y="266"/>
                </a:lnTo>
                <a:lnTo>
                  <a:pt x="437" y="276"/>
                </a:lnTo>
                <a:lnTo>
                  <a:pt x="434" y="286"/>
                </a:lnTo>
                <a:lnTo>
                  <a:pt x="423" y="295"/>
                </a:lnTo>
                <a:lnTo>
                  <a:pt x="410" y="305"/>
                </a:lnTo>
                <a:lnTo>
                  <a:pt x="401" y="311"/>
                </a:lnTo>
                <a:lnTo>
                  <a:pt x="393" y="317"/>
                </a:lnTo>
                <a:lnTo>
                  <a:pt x="378" y="322"/>
                </a:lnTo>
                <a:lnTo>
                  <a:pt x="370" y="325"/>
                </a:lnTo>
                <a:lnTo>
                  <a:pt x="363" y="328"/>
                </a:lnTo>
                <a:lnTo>
                  <a:pt x="359" y="335"/>
                </a:lnTo>
                <a:lnTo>
                  <a:pt x="354" y="353"/>
                </a:lnTo>
                <a:lnTo>
                  <a:pt x="351" y="372"/>
                </a:lnTo>
                <a:lnTo>
                  <a:pt x="354" y="393"/>
                </a:lnTo>
                <a:lnTo>
                  <a:pt x="353" y="404"/>
                </a:lnTo>
                <a:lnTo>
                  <a:pt x="353" y="409"/>
                </a:lnTo>
                <a:lnTo>
                  <a:pt x="356" y="414"/>
                </a:lnTo>
                <a:lnTo>
                  <a:pt x="367" y="421"/>
                </a:lnTo>
                <a:lnTo>
                  <a:pt x="376" y="425"/>
                </a:lnTo>
                <a:lnTo>
                  <a:pt x="383" y="433"/>
                </a:lnTo>
                <a:lnTo>
                  <a:pt x="385" y="437"/>
                </a:lnTo>
                <a:lnTo>
                  <a:pt x="385" y="441"/>
                </a:lnTo>
                <a:lnTo>
                  <a:pt x="386" y="441"/>
                </a:lnTo>
                <a:lnTo>
                  <a:pt x="386" y="450"/>
                </a:lnTo>
                <a:lnTo>
                  <a:pt x="380" y="461"/>
                </a:lnTo>
                <a:lnTo>
                  <a:pt x="370" y="481"/>
                </a:lnTo>
                <a:lnTo>
                  <a:pt x="370" y="493"/>
                </a:lnTo>
                <a:lnTo>
                  <a:pt x="374" y="491"/>
                </a:lnTo>
                <a:lnTo>
                  <a:pt x="390" y="485"/>
                </a:lnTo>
                <a:lnTo>
                  <a:pt x="403" y="484"/>
                </a:lnTo>
                <a:lnTo>
                  <a:pt x="413" y="488"/>
                </a:lnTo>
                <a:lnTo>
                  <a:pt x="416" y="490"/>
                </a:lnTo>
                <a:lnTo>
                  <a:pt x="425" y="493"/>
                </a:lnTo>
                <a:lnTo>
                  <a:pt x="434" y="493"/>
                </a:lnTo>
                <a:lnTo>
                  <a:pt x="438" y="490"/>
                </a:lnTo>
                <a:lnTo>
                  <a:pt x="442" y="486"/>
                </a:lnTo>
                <a:lnTo>
                  <a:pt x="443" y="476"/>
                </a:lnTo>
                <a:lnTo>
                  <a:pt x="443" y="474"/>
                </a:lnTo>
                <a:lnTo>
                  <a:pt x="440" y="470"/>
                </a:lnTo>
                <a:lnTo>
                  <a:pt x="435" y="467"/>
                </a:lnTo>
                <a:lnTo>
                  <a:pt x="429" y="460"/>
                </a:lnTo>
                <a:lnTo>
                  <a:pt x="427" y="455"/>
                </a:lnTo>
                <a:lnTo>
                  <a:pt x="426" y="449"/>
                </a:lnTo>
                <a:lnTo>
                  <a:pt x="429" y="447"/>
                </a:lnTo>
                <a:lnTo>
                  <a:pt x="437" y="443"/>
                </a:lnTo>
                <a:lnTo>
                  <a:pt x="440" y="439"/>
                </a:lnTo>
                <a:lnTo>
                  <a:pt x="439" y="430"/>
                </a:lnTo>
                <a:lnTo>
                  <a:pt x="439" y="422"/>
                </a:lnTo>
                <a:lnTo>
                  <a:pt x="440" y="419"/>
                </a:lnTo>
                <a:lnTo>
                  <a:pt x="443" y="416"/>
                </a:lnTo>
                <a:lnTo>
                  <a:pt x="451" y="414"/>
                </a:lnTo>
                <a:lnTo>
                  <a:pt x="457" y="417"/>
                </a:lnTo>
                <a:lnTo>
                  <a:pt x="468" y="422"/>
                </a:lnTo>
                <a:lnTo>
                  <a:pt x="479" y="422"/>
                </a:lnTo>
                <a:lnTo>
                  <a:pt x="483" y="417"/>
                </a:lnTo>
                <a:lnTo>
                  <a:pt x="488" y="414"/>
                </a:lnTo>
                <a:lnTo>
                  <a:pt x="490" y="407"/>
                </a:lnTo>
                <a:lnTo>
                  <a:pt x="492" y="394"/>
                </a:lnTo>
                <a:lnTo>
                  <a:pt x="495" y="385"/>
                </a:lnTo>
                <a:lnTo>
                  <a:pt x="496" y="372"/>
                </a:lnTo>
                <a:lnTo>
                  <a:pt x="498" y="363"/>
                </a:lnTo>
                <a:lnTo>
                  <a:pt x="498" y="357"/>
                </a:lnTo>
                <a:lnTo>
                  <a:pt x="495" y="350"/>
                </a:lnTo>
                <a:lnTo>
                  <a:pt x="490" y="346"/>
                </a:lnTo>
                <a:lnTo>
                  <a:pt x="487" y="344"/>
                </a:lnTo>
                <a:lnTo>
                  <a:pt x="485" y="339"/>
                </a:lnTo>
                <a:lnTo>
                  <a:pt x="485" y="333"/>
                </a:lnTo>
                <a:lnTo>
                  <a:pt x="485" y="327"/>
                </a:lnTo>
                <a:lnTo>
                  <a:pt x="485" y="318"/>
                </a:lnTo>
                <a:lnTo>
                  <a:pt x="488" y="314"/>
                </a:lnTo>
                <a:lnTo>
                  <a:pt x="486" y="305"/>
                </a:lnTo>
                <a:lnTo>
                  <a:pt x="483" y="300"/>
                </a:lnTo>
                <a:lnTo>
                  <a:pt x="478" y="297"/>
                </a:lnTo>
                <a:lnTo>
                  <a:pt x="475" y="291"/>
                </a:lnTo>
                <a:lnTo>
                  <a:pt x="479" y="282"/>
                </a:lnTo>
                <a:lnTo>
                  <a:pt x="482" y="278"/>
                </a:lnTo>
                <a:lnTo>
                  <a:pt x="483" y="273"/>
                </a:lnTo>
                <a:lnTo>
                  <a:pt x="479" y="267"/>
                </a:lnTo>
                <a:lnTo>
                  <a:pt x="481" y="264"/>
                </a:lnTo>
                <a:lnTo>
                  <a:pt x="483" y="262"/>
                </a:lnTo>
                <a:lnTo>
                  <a:pt x="490" y="262"/>
                </a:lnTo>
                <a:lnTo>
                  <a:pt x="491" y="263"/>
                </a:lnTo>
                <a:lnTo>
                  <a:pt x="494" y="263"/>
                </a:lnTo>
                <a:lnTo>
                  <a:pt x="496" y="262"/>
                </a:lnTo>
                <a:lnTo>
                  <a:pt x="501" y="261"/>
                </a:lnTo>
                <a:lnTo>
                  <a:pt x="504" y="263"/>
                </a:lnTo>
                <a:lnTo>
                  <a:pt x="509" y="262"/>
                </a:lnTo>
                <a:lnTo>
                  <a:pt x="513" y="263"/>
                </a:lnTo>
                <a:lnTo>
                  <a:pt x="514" y="266"/>
                </a:lnTo>
                <a:lnTo>
                  <a:pt x="520" y="268"/>
                </a:lnTo>
                <a:lnTo>
                  <a:pt x="522" y="268"/>
                </a:lnTo>
                <a:lnTo>
                  <a:pt x="525" y="266"/>
                </a:lnTo>
                <a:lnTo>
                  <a:pt x="529" y="268"/>
                </a:lnTo>
                <a:lnTo>
                  <a:pt x="533" y="267"/>
                </a:lnTo>
                <a:lnTo>
                  <a:pt x="535" y="266"/>
                </a:lnTo>
                <a:lnTo>
                  <a:pt x="535" y="263"/>
                </a:lnTo>
                <a:lnTo>
                  <a:pt x="538" y="262"/>
                </a:lnTo>
                <a:lnTo>
                  <a:pt x="542" y="261"/>
                </a:lnTo>
                <a:lnTo>
                  <a:pt x="545" y="259"/>
                </a:lnTo>
                <a:lnTo>
                  <a:pt x="546" y="258"/>
                </a:lnTo>
                <a:lnTo>
                  <a:pt x="547" y="256"/>
                </a:lnTo>
                <a:lnTo>
                  <a:pt x="550" y="256"/>
                </a:lnTo>
                <a:lnTo>
                  <a:pt x="553" y="256"/>
                </a:lnTo>
                <a:lnTo>
                  <a:pt x="559" y="255"/>
                </a:lnTo>
                <a:lnTo>
                  <a:pt x="559" y="250"/>
                </a:lnTo>
                <a:lnTo>
                  <a:pt x="560" y="248"/>
                </a:lnTo>
                <a:lnTo>
                  <a:pt x="563" y="245"/>
                </a:lnTo>
                <a:lnTo>
                  <a:pt x="566" y="245"/>
                </a:lnTo>
                <a:lnTo>
                  <a:pt x="568" y="246"/>
                </a:lnTo>
                <a:lnTo>
                  <a:pt x="571" y="249"/>
                </a:lnTo>
                <a:lnTo>
                  <a:pt x="574" y="249"/>
                </a:lnTo>
                <a:lnTo>
                  <a:pt x="578" y="248"/>
                </a:lnTo>
                <a:lnTo>
                  <a:pt x="580" y="245"/>
                </a:lnTo>
                <a:lnTo>
                  <a:pt x="585" y="245"/>
                </a:lnTo>
                <a:lnTo>
                  <a:pt x="586" y="242"/>
                </a:lnTo>
                <a:lnTo>
                  <a:pt x="593" y="240"/>
                </a:lnTo>
                <a:lnTo>
                  <a:pt x="594" y="239"/>
                </a:lnTo>
                <a:lnTo>
                  <a:pt x="595" y="240"/>
                </a:lnTo>
                <a:lnTo>
                  <a:pt x="596" y="235"/>
                </a:lnTo>
                <a:lnTo>
                  <a:pt x="597" y="230"/>
                </a:lnTo>
                <a:lnTo>
                  <a:pt x="598" y="226"/>
                </a:lnTo>
                <a:lnTo>
                  <a:pt x="595" y="221"/>
                </a:lnTo>
                <a:lnTo>
                  <a:pt x="588" y="217"/>
                </a:lnTo>
                <a:lnTo>
                  <a:pt x="579" y="216"/>
                </a:lnTo>
                <a:lnTo>
                  <a:pt x="574" y="214"/>
                </a:lnTo>
                <a:lnTo>
                  <a:pt x="570" y="210"/>
                </a:lnTo>
                <a:lnTo>
                  <a:pt x="567" y="201"/>
                </a:lnTo>
                <a:lnTo>
                  <a:pt x="566" y="196"/>
                </a:lnTo>
                <a:lnTo>
                  <a:pt x="565" y="189"/>
                </a:lnTo>
                <a:lnTo>
                  <a:pt x="568" y="185"/>
                </a:lnTo>
                <a:lnTo>
                  <a:pt x="577" y="184"/>
                </a:lnTo>
                <a:lnTo>
                  <a:pt x="585" y="179"/>
                </a:lnTo>
                <a:lnTo>
                  <a:pt x="588" y="174"/>
                </a:lnTo>
                <a:lnTo>
                  <a:pt x="587" y="166"/>
                </a:lnTo>
                <a:lnTo>
                  <a:pt x="582" y="150"/>
                </a:lnTo>
                <a:lnTo>
                  <a:pt x="580" y="141"/>
                </a:lnTo>
                <a:lnTo>
                  <a:pt x="574" y="129"/>
                </a:lnTo>
                <a:lnTo>
                  <a:pt x="571" y="126"/>
                </a:lnTo>
                <a:lnTo>
                  <a:pt x="569" y="126"/>
                </a:lnTo>
                <a:lnTo>
                  <a:pt x="566" y="126"/>
                </a:lnTo>
                <a:lnTo>
                  <a:pt x="563" y="125"/>
                </a:lnTo>
                <a:lnTo>
                  <a:pt x="559" y="126"/>
                </a:lnTo>
                <a:lnTo>
                  <a:pt x="554" y="125"/>
                </a:lnTo>
                <a:lnTo>
                  <a:pt x="552" y="123"/>
                </a:lnTo>
                <a:lnTo>
                  <a:pt x="552" y="118"/>
                </a:lnTo>
                <a:lnTo>
                  <a:pt x="547" y="115"/>
                </a:lnTo>
                <a:lnTo>
                  <a:pt x="545" y="115"/>
                </a:lnTo>
                <a:lnTo>
                  <a:pt x="540" y="114"/>
                </a:lnTo>
                <a:lnTo>
                  <a:pt x="535" y="114"/>
                </a:lnTo>
                <a:lnTo>
                  <a:pt x="529" y="113"/>
                </a:lnTo>
                <a:lnTo>
                  <a:pt x="519" y="114"/>
                </a:lnTo>
                <a:lnTo>
                  <a:pt x="516" y="112"/>
                </a:lnTo>
                <a:lnTo>
                  <a:pt x="507" y="110"/>
                </a:lnTo>
                <a:lnTo>
                  <a:pt x="501" y="107"/>
                </a:lnTo>
                <a:lnTo>
                  <a:pt x="501" y="106"/>
                </a:lnTo>
                <a:lnTo>
                  <a:pt x="496" y="104"/>
                </a:lnTo>
                <a:lnTo>
                  <a:pt x="493" y="101"/>
                </a:lnTo>
                <a:lnTo>
                  <a:pt x="484" y="100"/>
                </a:lnTo>
                <a:lnTo>
                  <a:pt x="483" y="101"/>
                </a:lnTo>
                <a:lnTo>
                  <a:pt x="478" y="101"/>
                </a:lnTo>
                <a:lnTo>
                  <a:pt x="473" y="100"/>
                </a:lnTo>
                <a:lnTo>
                  <a:pt x="472" y="98"/>
                </a:lnTo>
                <a:lnTo>
                  <a:pt x="469" y="95"/>
                </a:lnTo>
                <a:lnTo>
                  <a:pt x="469" y="95"/>
                </a:lnTo>
                <a:lnTo>
                  <a:pt x="463" y="93"/>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a:extLst>
              <a:ext uri="{FF2B5EF4-FFF2-40B4-BE49-F238E27FC236}">
                <a16:creationId xmlns:a16="http://schemas.microsoft.com/office/drawing/2014/main" id="{E8CA90E0-AF89-49DD-A958-F7DB1BCCE44A}"/>
              </a:ext>
            </a:extLst>
          </p:cNvPr>
          <p:cNvSpPr>
            <a:spLocks/>
          </p:cNvSpPr>
          <p:nvPr/>
        </p:nvSpPr>
        <p:spPr bwMode="auto">
          <a:xfrm>
            <a:off x="3452550" y="3400853"/>
            <a:ext cx="536566" cy="546636"/>
          </a:xfrm>
          <a:custGeom>
            <a:avLst/>
            <a:gdLst>
              <a:gd name="T0" fmla="*/ 3 w 373"/>
              <a:gd name="T1" fmla="*/ 107 h 380"/>
              <a:gd name="T2" fmla="*/ 4 w 373"/>
              <a:gd name="T3" fmla="*/ 62 h 380"/>
              <a:gd name="T4" fmla="*/ 93 w 373"/>
              <a:gd name="T5" fmla="*/ 63 h 380"/>
              <a:gd name="T6" fmla="*/ 99 w 373"/>
              <a:gd name="T7" fmla="*/ 67 h 380"/>
              <a:gd name="T8" fmla="*/ 152 w 373"/>
              <a:gd name="T9" fmla="*/ 108 h 380"/>
              <a:gd name="T10" fmla="*/ 172 w 373"/>
              <a:gd name="T11" fmla="*/ 124 h 380"/>
              <a:gd name="T12" fmla="*/ 178 w 373"/>
              <a:gd name="T13" fmla="*/ 116 h 380"/>
              <a:gd name="T14" fmla="*/ 184 w 373"/>
              <a:gd name="T15" fmla="*/ 107 h 380"/>
              <a:gd name="T16" fmla="*/ 238 w 373"/>
              <a:gd name="T17" fmla="*/ 32 h 380"/>
              <a:gd name="T18" fmla="*/ 241 w 373"/>
              <a:gd name="T19" fmla="*/ 30 h 380"/>
              <a:gd name="T20" fmla="*/ 243 w 373"/>
              <a:gd name="T21" fmla="*/ 28 h 380"/>
              <a:gd name="T22" fmla="*/ 250 w 373"/>
              <a:gd name="T23" fmla="*/ 25 h 380"/>
              <a:gd name="T24" fmla="*/ 261 w 373"/>
              <a:gd name="T25" fmla="*/ 23 h 380"/>
              <a:gd name="T26" fmla="*/ 268 w 373"/>
              <a:gd name="T27" fmla="*/ 24 h 380"/>
              <a:gd name="T28" fmla="*/ 273 w 373"/>
              <a:gd name="T29" fmla="*/ 23 h 380"/>
              <a:gd name="T30" fmla="*/ 281 w 373"/>
              <a:gd name="T31" fmla="*/ 27 h 380"/>
              <a:gd name="T32" fmla="*/ 286 w 373"/>
              <a:gd name="T33" fmla="*/ 27 h 380"/>
              <a:gd name="T34" fmla="*/ 317 w 373"/>
              <a:gd name="T35" fmla="*/ 0 h 380"/>
              <a:gd name="T36" fmla="*/ 350 w 373"/>
              <a:gd name="T37" fmla="*/ 7 h 380"/>
              <a:gd name="T38" fmla="*/ 368 w 373"/>
              <a:gd name="T39" fmla="*/ 33 h 380"/>
              <a:gd name="T40" fmla="*/ 373 w 373"/>
              <a:gd name="T41" fmla="*/ 39 h 380"/>
              <a:gd name="T42" fmla="*/ 348 w 373"/>
              <a:gd name="T43" fmla="*/ 50 h 380"/>
              <a:gd name="T44" fmla="*/ 322 w 373"/>
              <a:gd name="T45" fmla="*/ 105 h 380"/>
              <a:gd name="T46" fmla="*/ 317 w 373"/>
              <a:gd name="T47" fmla="*/ 117 h 380"/>
              <a:gd name="T48" fmla="*/ 318 w 373"/>
              <a:gd name="T49" fmla="*/ 198 h 380"/>
              <a:gd name="T50" fmla="*/ 319 w 373"/>
              <a:gd name="T51" fmla="*/ 224 h 380"/>
              <a:gd name="T52" fmla="*/ 318 w 373"/>
              <a:gd name="T53" fmla="*/ 233 h 380"/>
              <a:gd name="T54" fmla="*/ 308 w 373"/>
              <a:gd name="T55" fmla="*/ 252 h 380"/>
              <a:gd name="T56" fmla="*/ 299 w 373"/>
              <a:gd name="T57" fmla="*/ 270 h 380"/>
              <a:gd name="T58" fmla="*/ 283 w 373"/>
              <a:gd name="T59" fmla="*/ 298 h 380"/>
              <a:gd name="T60" fmla="*/ 281 w 373"/>
              <a:gd name="T61" fmla="*/ 304 h 380"/>
              <a:gd name="T62" fmla="*/ 280 w 373"/>
              <a:gd name="T63" fmla="*/ 305 h 380"/>
              <a:gd name="T64" fmla="*/ 274 w 373"/>
              <a:gd name="T65" fmla="*/ 312 h 380"/>
              <a:gd name="T66" fmla="*/ 273 w 373"/>
              <a:gd name="T67" fmla="*/ 312 h 380"/>
              <a:gd name="T68" fmla="*/ 260 w 373"/>
              <a:gd name="T69" fmla="*/ 327 h 380"/>
              <a:gd name="T70" fmla="*/ 250 w 373"/>
              <a:gd name="T71" fmla="*/ 337 h 380"/>
              <a:gd name="T72" fmla="*/ 238 w 373"/>
              <a:gd name="T73" fmla="*/ 346 h 380"/>
              <a:gd name="T74" fmla="*/ 231 w 373"/>
              <a:gd name="T75" fmla="*/ 352 h 380"/>
              <a:gd name="T76" fmla="*/ 221 w 373"/>
              <a:gd name="T77" fmla="*/ 360 h 380"/>
              <a:gd name="T78" fmla="*/ 209 w 373"/>
              <a:gd name="T79" fmla="*/ 363 h 380"/>
              <a:gd name="T80" fmla="*/ 193 w 373"/>
              <a:gd name="T81" fmla="*/ 366 h 380"/>
              <a:gd name="T82" fmla="*/ 169 w 373"/>
              <a:gd name="T83" fmla="*/ 371 h 380"/>
              <a:gd name="T84" fmla="*/ 150 w 373"/>
              <a:gd name="T85" fmla="*/ 374 h 380"/>
              <a:gd name="T86" fmla="*/ 132 w 373"/>
              <a:gd name="T87" fmla="*/ 377 h 380"/>
              <a:gd name="T88" fmla="*/ 120 w 373"/>
              <a:gd name="T89" fmla="*/ 378 h 380"/>
              <a:gd name="T90" fmla="*/ 109 w 373"/>
              <a:gd name="T91" fmla="*/ 378 h 380"/>
              <a:gd name="T92" fmla="*/ 96 w 373"/>
              <a:gd name="T93" fmla="*/ 379 h 380"/>
              <a:gd name="T94" fmla="*/ 83 w 373"/>
              <a:gd name="T95" fmla="*/ 379 h 380"/>
              <a:gd name="T96" fmla="*/ 81 w 373"/>
              <a:gd name="T97" fmla="*/ 380 h 380"/>
              <a:gd name="T98" fmla="*/ 19 w 373"/>
              <a:gd name="T99" fmla="*/ 380 h 380"/>
              <a:gd name="T100" fmla="*/ 0 w 373"/>
              <a:gd name="T101" fmla="*/ 380 h 380"/>
              <a:gd name="T102" fmla="*/ 2 w 373"/>
              <a:gd name="T103" fmla="*/ 172 h 380"/>
              <a:gd name="T104" fmla="*/ 3 w 373"/>
              <a:gd name="T105" fmla="*/ 10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3" h="380">
                <a:moveTo>
                  <a:pt x="3" y="107"/>
                </a:moveTo>
                <a:lnTo>
                  <a:pt x="4" y="62"/>
                </a:lnTo>
                <a:lnTo>
                  <a:pt x="93" y="63"/>
                </a:lnTo>
                <a:lnTo>
                  <a:pt x="99" y="67"/>
                </a:lnTo>
                <a:lnTo>
                  <a:pt x="152" y="108"/>
                </a:lnTo>
                <a:lnTo>
                  <a:pt x="172" y="124"/>
                </a:lnTo>
                <a:lnTo>
                  <a:pt x="178" y="116"/>
                </a:lnTo>
                <a:lnTo>
                  <a:pt x="184" y="107"/>
                </a:lnTo>
                <a:lnTo>
                  <a:pt x="238" y="32"/>
                </a:lnTo>
                <a:lnTo>
                  <a:pt x="241" y="30"/>
                </a:lnTo>
                <a:lnTo>
                  <a:pt x="243" y="28"/>
                </a:lnTo>
                <a:lnTo>
                  <a:pt x="250" y="25"/>
                </a:lnTo>
                <a:lnTo>
                  <a:pt x="261" y="23"/>
                </a:lnTo>
                <a:lnTo>
                  <a:pt x="268" y="24"/>
                </a:lnTo>
                <a:lnTo>
                  <a:pt x="273" y="23"/>
                </a:lnTo>
                <a:lnTo>
                  <a:pt x="281" y="27"/>
                </a:lnTo>
                <a:lnTo>
                  <a:pt x="286" y="27"/>
                </a:lnTo>
                <a:lnTo>
                  <a:pt x="317" y="0"/>
                </a:lnTo>
                <a:lnTo>
                  <a:pt x="350" y="7"/>
                </a:lnTo>
                <a:lnTo>
                  <a:pt x="368" y="33"/>
                </a:lnTo>
                <a:lnTo>
                  <a:pt x="373" y="39"/>
                </a:lnTo>
                <a:lnTo>
                  <a:pt x="348" y="50"/>
                </a:lnTo>
                <a:lnTo>
                  <a:pt x="322" y="105"/>
                </a:lnTo>
                <a:lnTo>
                  <a:pt x="317" y="117"/>
                </a:lnTo>
                <a:lnTo>
                  <a:pt x="318" y="198"/>
                </a:lnTo>
                <a:lnTo>
                  <a:pt x="319" y="224"/>
                </a:lnTo>
                <a:lnTo>
                  <a:pt x="318" y="233"/>
                </a:lnTo>
                <a:lnTo>
                  <a:pt x="308" y="252"/>
                </a:lnTo>
                <a:lnTo>
                  <a:pt x="299" y="270"/>
                </a:lnTo>
                <a:lnTo>
                  <a:pt x="283" y="298"/>
                </a:lnTo>
                <a:lnTo>
                  <a:pt x="281" y="304"/>
                </a:lnTo>
                <a:lnTo>
                  <a:pt x="280" y="305"/>
                </a:lnTo>
                <a:lnTo>
                  <a:pt x="274" y="312"/>
                </a:lnTo>
                <a:lnTo>
                  <a:pt x="273" y="312"/>
                </a:lnTo>
                <a:lnTo>
                  <a:pt x="260" y="327"/>
                </a:lnTo>
                <a:lnTo>
                  <a:pt x="250" y="337"/>
                </a:lnTo>
                <a:lnTo>
                  <a:pt x="238" y="346"/>
                </a:lnTo>
                <a:lnTo>
                  <a:pt x="231" y="352"/>
                </a:lnTo>
                <a:lnTo>
                  <a:pt x="221" y="360"/>
                </a:lnTo>
                <a:lnTo>
                  <a:pt x="209" y="363"/>
                </a:lnTo>
                <a:lnTo>
                  <a:pt x="193" y="366"/>
                </a:lnTo>
                <a:lnTo>
                  <a:pt x="169" y="371"/>
                </a:lnTo>
                <a:lnTo>
                  <a:pt x="150" y="374"/>
                </a:lnTo>
                <a:lnTo>
                  <a:pt x="132" y="377"/>
                </a:lnTo>
                <a:lnTo>
                  <a:pt x="120" y="378"/>
                </a:lnTo>
                <a:lnTo>
                  <a:pt x="109" y="378"/>
                </a:lnTo>
                <a:lnTo>
                  <a:pt x="96" y="379"/>
                </a:lnTo>
                <a:lnTo>
                  <a:pt x="83" y="379"/>
                </a:lnTo>
                <a:lnTo>
                  <a:pt x="81" y="380"/>
                </a:lnTo>
                <a:lnTo>
                  <a:pt x="19" y="380"/>
                </a:lnTo>
                <a:lnTo>
                  <a:pt x="0" y="380"/>
                </a:lnTo>
                <a:lnTo>
                  <a:pt x="2" y="172"/>
                </a:lnTo>
                <a:lnTo>
                  <a:pt x="3" y="107"/>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9">
            <a:extLst>
              <a:ext uri="{FF2B5EF4-FFF2-40B4-BE49-F238E27FC236}">
                <a16:creationId xmlns:a16="http://schemas.microsoft.com/office/drawing/2014/main" id="{2A7061D0-6AF4-482B-8FF4-EE390016E23B}"/>
              </a:ext>
            </a:extLst>
          </p:cNvPr>
          <p:cNvSpPr>
            <a:spLocks/>
          </p:cNvSpPr>
          <p:nvPr/>
        </p:nvSpPr>
        <p:spPr bwMode="auto">
          <a:xfrm>
            <a:off x="3540300" y="3415238"/>
            <a:ext cx="1514757" cy="922088"/>
          </a:xfrm>
          <a:custGeom>
            <a:avLst/>
            <a:gdLst>
              <a:gd name="T0" fmla="*/ 502 w 1053"/>
              <a:gd name="T1" fmla="*/ 614 h 641"/>
              <a:gd name="T2" fmla="*/ 433 w 1053"/>
              <a:gd name="T3" fmla="*/ 589 h 641"/>
              <a:gd name="T4" fmla="*/ 299 w 1053"/>
              <a:gd name="T5" fmla="*/ 544 h 641"/>
              <a:gd name="T6" fmla="*/ 179 w 1053"/>
              <a:gd name="T7" fmla="*/ 533 h 641"/>
              <a:gd name="T8" fmla="*/ 10 w 1053"/>
              <a:gd name="T9" fmla="*/ 589 h 641"/>
              <a:gd name="T10" fmla="*/ 21 w 1053"/>
              <a:gd name="T11" fmla="*/ 513 h 641"/>
              <a:gd name="T12" fmla="*/ 3 w 1053"/>
              <a:gd name="T13" fmla="*/ 434 h 641"/>
              <a:gd name="T14" fmla="*/ 59 w 1053"/>
              <a:gd name="T15" fmla="*/ 368 h 641"/>
              <a:gd name="T16" fmla="*/ 213 w 1053"/>
              <a:gd name="T17" fmla="*/ 302 h 641"/>
              <a:gd name="T18" fmla="*/ 312 w 1053"/>
              <a:gd name="T19" fmla="*/ 29 h 641"/>
              <a:gd name="T20" fmla="*/ 350 w 1053"/>
              <a:gd name="T21" fmla="*/ 50 h 641"/>
              <a:gd name="T22" fmla="*/ 374 w 1053"/>
              <a:gd name="T23" fmla="*/ 12 h 641"/>
              <a:gd name="T24" fmla="*/ 417 w 1053"/>
              <a:gd name="T25" fmla="*/ 29 h 641"/>
              <a:gd name="T26" fmla="*/ 440 w 1053"/>
              <a:gd name="T27" fmla="*/ 51 h 641"/>
              <a:gd name="T28" fmla="*/ 457 w 1053"/>
              <a:gd name="T29" fmla="*/ 93 h 641"/>
              <a:gd name="T30" fmla="*/ 468 w 1053"/>
              <a:gd name="T31" fmla="*/ 139 h 641"/>
              <a:gd name="T32" fmla="*/ 502 w 1053"/>
              <a:gd name="T33" fmla="*/ 112 h 641"/>
              <a:gd name="T34" fmla="*/ 514 w 1053"/>
              <a:gd name="T35" fmla="*/ 87 h 641"/>
              <a:gd name="T36" fmla="*/ 553 w 1053"/>
              <a:gd name="T37" fmla="*/ 89 h 641"/>
              <a:gd name="T38" fmla="*/ 590 w 1053"/>
              <a:gd name="T39" fmla="*/ 112 h 641"/>
              <a:gd name="T40" fmla="*/ 609 w 1053"/>
              <a:gd name="T41" fmla="*/ 144 h 641"/>
              <a:gd name="T42" fmla="*/ 636 w 1053"/>
              <a:gd name="T43" fmla="*/ 145 h 641"/>
              <a:gd name="T44" fmla="*/ 660 w 1053"/>
              <a:gd name="T45" fmla="*/ 113 h 641"/>
              <a:gd name="T46" fmla="*/ 675 w 1053"/>
              <a:gd name="T47" fmla="*/ 77 h 641"/>
              <a:gd name="T48" fmla="*/ 700 w 1053"/>
              <a:gd name="T49" fmla="*/ 86 h 641"/>
              <a:gd name="T50" fmla="*/ 717 w 1053"/>
              <a:gd name="T51" fmla="*/ 108 h 641"/>
              <a:gd name="T52" fmla="*/ 727 w 1053"/>
              <a:gd name="T53" fmla="*/ 125 h 641"/>
              <a:gd name="T54" fmla="*/ 735 w 1053"/>
              <a:gd name="T55" fmla="*/ 146 h 641"/>
              <a:gd name="T56" fmla="*/ 772 w 1053"/>
              <a:gd name="T57" fmla="*/ 151 h 641"/>
              <a:gd name="T58" fmla="*/ 800 w 1053"/>
              <a:gd name="T59" fmla="*/ 151 h 641"/>
              <a:gd name="T60" fmla="*/ 818 w 1053"/>
              <a:gd name="T61" fmla="*/ 149 h 641"/>
              <a:gd name="T62" fmla="*/ 836 w 1053"/>
              <a:gd name="T63" fmla="*/ 162 h 641"/>
              <a:gd name="T64" fmla="*/ 826 w 1053"/>
              <a:gd name="T65" fmla="*/ 190 h 641"/>
              <a:gd name="T66" fmla="*/ 809 w 1053"/>
              <a:gd name="T67" fmla="*/ 217 h 641"/>
              <a:gd name="T68" fmla="*/ 789 w 1053"/>
              <a:gd name="T69" fmla="*/ 227 h 641"/>
              <a:gd name="T70" fmla="*/ 770 w 1053"/>
              <a:gd name="T71" fmla="*/ 246 h 641"/>
              <a:gd name="T72" fmla="*/ 774 w 1053"/>
              <a:gd name="T73" fmla="*/ 276 h 641"/>
              <a:gd name="T74" fmla="*/ 787 w 1053"/>
              <a:gd name="T75" fmla="*/ 296 h 641"/>
              <a:gd name="T76" fmla="*/ 802 w 1053"/>
              <a:gd name="T77" fmla="*/ 325 h 641"/>
              <a:gd name="T78" fmla="*/ 804 w 1053"/>
              <a:gd name="T79" fmla="*/ 345 h 641"/>
              <a:gd name="T80" fmla="*/ 826 w 1053"/>
              <a:gd name="T81" fmla="*/ 346 h 641"/>
              <a:gd name="T82" fmla="*/ 843 w 1053"/>
              <a:gd name="T83" fmla="*/ 360 h 641"/>
              <a:gd name="T84" fmla="*/ 856 w 1053"/>
              <a:gd name="T85" fmla="*/ 378 h 641"/>
              <a:gd name="T86" fmla="*/ 877 w 1053"/>
              <a:gd name="T87" fmla="*/ 367 h 641"/>
              <a:gd name="T88" fmla="*/ 915 w 1053"/>
              <a:gd name="T89" fmla="*/ 367 h 641"/>
              <a:gd name="T90" fmla="*/ 948 w 1053"/>
              <a:gd name="T91" fmla="*/ 361 h 641"/>
              <a:gd name="T92" fmla="*/ 990 w 1053"/>
              <a:gd name="T93" fmla="*/ 379 h 641"/>
              <a:gd name="T94" fmla="*/ 1024 w 1053"/>
              <a:gd name="T95" fmla="*/ 391 h 641"/>
              <a:gd name="T96" fmla="*/ 1051 w 1053"/>
              <a:gd name="T97" fmla="*/ 398 h 641"/>
              <a:gd name="T98" fmla="*/ 1044 w 1053"/>
              <a:gd name="T99" fmla="*/ 434 h 641"/>
              <a:gd name="T100" fmla="*/ 1004 w 1053"/>
              <a:gd name="T101" fmla="*/ 430 h 641"/>
              <a:gd name="T102" fmla="*/ 959 w 1053"/>
              <a:gd name="T103" fmla="*/ 412 h 641"/>
              <a:gd name="T104" fmla="*/ 936 w 1053"/>
              <a:gd name="T105" fmla="*/ 446 h 641"/>
              <a:gd name="T106" fmla="*/ 958 w 1053"/>
              <a:gd name="T107" fmla="*/ 467 h 641"/>
              <a:gd name="T108" fmla="*/ 962 w 1053"/>
              <a:gd name="T109" fmla="*/ 503 h 641"/>
              <a:gd name="T110" fmla="*/ 949 w 1053"/>
              <a:gd name="T111" fmla="*/ 544 h 641"/>
              <a:gd name="T112" fmla="*/ 881 w 1053"/>
              <a:gd name="T113" fmla="*/ 583 h 641"/>
              <a:gd name="T114" fmla="*/ 831 w 1053"/>
              <a:gd name="T115" fmla="*/ 519 h 641"/>
              <a:gd name="T116" fmla="*/ 623 w 1053"/>
              <a:gd name="T117" fmla="*/ 488 h 641"/>
              <a:gd name="T118" fmla="*/ 565 w 1053"/>
              <a:gd name="T119" fmla="*/ 58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3" h="641">
                <a:moveTo>
                  <a:pt x="579" y="637"/>
                </a:moveTo>
                <a:lnTo>
                  <a:pt x="579" y="639"/>
                </a:lnTo>
                <a:lnTo>
                  <a:pt x="575" y="641"/>
                </a:lnTo>
                <a:lnTo>
                  <a:pt x="568" y="640"/>
                </a:lnTo>
                <a:lnTo>
                  <a:pt x="563" y="639"/>
                </a:lnTo>
                <a:lnTo>
                  <a:pt x="559" y="638"/>
                </a:lnTo>
                <a:lnTo>
                  <a:pt x="552" y="633"/>
                </a:lnTo>
                <a:lnTo>
                  <a:pt x="546" y="631"/>
                </a:lnTo>
                <a:lnTo>
                  <a:pt x="535" y="627"/>
                </a:lnTo>
                <a:lnTo>
                  <a:pt x="524" y="622"/>
                </a:lnTo>
                <a:lnTo>
                  <a:pt x="516" y="619"/>
                </a:lnTo>
                <a:lnTo>
                  <a:pt x="502" y="614"/>
                </a:lnTo>
                <a:lnTo>
                  <a:pt x="492" y="608"/>
                </a:lnTo>
                <a:lnTo>
                  <a:pt x="490" y="607"/>
                </a:lnTo>
                <a:lnTo>
                  <a:pt x="489" y="606"/>
                </a:lnTo>
                <a:lnTo>
                  <a:pt x="488" y="607"/>
                </a:lnTo>
                <a:lnTo>
                  <a:pt x="486" y="606"/>
                </a:lnTo>
                <a:lnTo>
                  <a:pt x="479" y="604"/>
                </a:lnTo>
                <a:lnTo>
                  <a:pt x="472" y="604"/>
                </a:lnTo>
                <a:lnTo>
                  <a:pt x="462" y="602"/>
                </a:lnTo>
                <a:lnTo>
                  <a:pt x="454" y="600"/>
                </a:lnTo>
                <a:lnTo>
                  <a:pt x="446" y="597"/>
                </a:lnTo>
                <a:lnTo>
                  <a:pt x="444" y="596"/>
                </a:lnTo>
                <a:lnTo>
                  <a:pt x="433" y="589"/>
                </a:lnTo>
                <a:lnTo>
                  <a:pt x="415" y="579"/>
                </a:lnTo>
                <a:lnTo>
                  <a:pt x="407" y="573"/>
                </a:lnTo>
                <a:lnTo>
                  <a:pt x="390" y="566"/>
                </a:lnTo>
                <a:lnTo>
                  <a:pt x="379" y="561"/>
                </a:lnTo>
                <a:lnTo>
                  <a:pt x="369" y="555"/>
                </a:lnTo>
                <a:lnTo>
                  <a:pt x="365" y="555"/>
                </a:lnTo>
                <a:lnTo>
                  <a:pt x="354" y="555"/>
                </a:lnTo>
                <a:lnTo>
                  <a:pt x="343" y="553"/>
                </a:lnTo>
                <a:lnTo>
                  <a:pt x="332" y="550"/>
                </a:lnTo>
                <a:lnTo>
                  <a:pt x="323" y="548"/>
                </a:lnTo>
                <a:lnTo>
                  <a:pt x="315" y="547"/>
                </a:lnTo>
                <a:lnTo>
                  <a:pt x="299" y="544"/>
                </a:lnTo>
                <a:lnTo>
                  <a:pt x="290" y="544"/>
                </a:lnTo>
                <a:lnTo>
                  <a:pt x="290" y="543"/>
                </a:lnTo>
                <a:lnTo>
                  <a:pt x="286" y="542"/>
                </a:lnTo>
                <a:lnTo>
                  <a:pt x="270" y="538"/>
                </a:lnTo>
                <a:lnTo>
                  <a:pt x="254" y="534"/>
                </a:lnTo>
                <a:lnTo>
                  <a:pt x="238" y="533"/>
                </a:lnTo>
                <a:lnTo>
                  <a:pt x="223" y="531"/>
                </a:lnTo>
                <a:lnTo>
                  <a:pt x="202" y="531"/>
                </a:lnTo>
                <a:lnTo>
                  <a:pt x="200" y="532"/>
                </a:lnTo>
                <a:lnTo>
                  <a:pt x="194" y="532"/>
                </a:lnTo>
                <a:lnTo>
                  <a:pt x="184" y="533"/>
                </a:lnTo>
                <a:lnTo>
                  <a:pt x="179" y="533"/>
                </a:lnTo>
                <a:lnTo>
                  <a:pt x="145" y="539"/>
                </a:lnTo>
                <a:lnTo>
                  <a:pt x="125" y="544"/>
                </a:lnTo>
                <a:lnTo>
                  <a:pt x="102" y="552"/>
                </a:lnTo>
                <a:lnTo>
                  <a:pt x="71" y="566"/>
                </a:lnTo>
                <a:lnTo>
                  <a:pt x="54" y="572"/>
                </a:lnTo>
                <a:lnTo>
                  <a:pt x="39" y="579"/>
                </a:lnTo>
                <a:lnTo>
                  <a:pt x="28" y="588"/>
                </a:lnTo>
                <a:lnTo>
                  <a:pt x="17" y="593"/>
                </a:lnTo>
                <a:lnTo>
                  <a:pt x="12" y="596"/>
                </a:lnTo>
                <a:lnTo>
                  <a:pt x="11" y="596"/>
                </a:lnTo>
                <a:lnTo>
                  <a:pt x="11" y="594"/>
                </a:lnTo>
                <a:lnTo>
                  <a:pt x="10" y="589"/>
                </a:lnTo>
                <a:lnTo>
                  <a:pt x="8" y="586"/>
                </a:lnTo>
                <a:lnTo>
                  <a:pt x="7" y="582"/>
                </a:lnTo>
                <a:lnTo>
                  <a:pt x="9" y="577"/>
                </a:lnTo>
                <a:lnTo>
                  <a:pt x="10" y="572"/>
                </a:lnTo>
                <a:lnTo>
                  <a:pt x="11" y="565"/>
                </a:lnTo>
                <a:lnTo>
                  <a:pt x="17" y="555"/>
                </a:lnTo>
                <a:lnTo>
                  <a:pt x="17" y="549"/>
                </a:lnTo>
                <a:lnTo>
                  <a:pt x="15" y="541"/>
                </a:lnTo>
                <a:lnTo>
                  <a:pt x="14" y="538"/>
                </a:lnTo>
                <a:lnTo>
                  <a:pt x="16" y="529"/>
                </a:lnTo>
                <a:lnTo>
                  <a:pt x="21" y="519"/>
                </a:lnTo>
                <a:lnTo>
                  <a:pt x="21" y="513"/>
                </a:lnTo>
                <a:lnTo>
                  <a:pt x="19" y="504"/>
                </a:lnTo>
                <a:lnTo>
                  <a:pt x="25" y="489"/>
                </a:lnTo>
                <a:lnTo>
                  <a:pt x="27" y="484"/>
                </a:lnTo>
                <a:lnTo>
                  <a:pt x="26" y="478"/>
                </a:lnTo>
                <a:lnTo>
                  <a:pt x="22" y="472"/>
                </a:lnTo>
                <a:lnTo>
                  <a:pt x="17" y="467"/>
                </a:lnTo>
                <a:lnTo>
                  <a:pt x="15" y="461"/>
                </a:lnTo>
                <a:lnTo>
                  <a:pt x="14" y="453"/>
                </a:lnTo>
                <a:lnTo>
                  <a:pt x="12" y="445"/>
                </a:lnTo>
                <a:lnTo>
                  <a:pt x="10" y="441"/>
                </a:lnTo>
                <a:lnTo>
                  <a:pt x="7" y="439"/>
                </a:lnTo>
                <a:lnTo>
                  <a:pt x="3" y="434"/>
                </a:lnTo>
                <a:lnTo>
                  <a:pt x="0" y="432"/>
                </a:lnTo>
                <a:lnTo>
                  <a:pt x="0" y="428"/>
                </a:lnTo>
                <a:lnTo>
                  <a:pt x="3" y="423"/>
                </a:lnTo>
                <a:lnTo>
                  <a:pt x="6" y="414"/>
                </a:lnTo>
                <a:lnTo>
                  <a:pt x="8" y="409"/>
                </a:lnTo>
                <a:lnTo>
                  <a:pt x="9" y="403"/>
                </a:lnTo>
                <a:lnTo>
                  <a:pt x="14" y="396"/>
                </a:lnTo>
                <a:lnTo>
                  <a:pt x="20" y="370"/>
                </a:lnTo>
                <a:lnTo>
                  <a:pt x="22" y="369"/>
                </a:lnTo>
                <a:lnTo>
                  <a:pt x="35" y="369"/>
                </a:lnTo>
                <a:lnTo>
                  <a:pt x="48" y="368"/>
                </a:lnTo>
                <a:lnTo>
                  <a:pt x="59" y="368"/>
                </a:lnTo>
                <a:lnTo>
                  <a:pt x="71" y="367"/>
                </a:lnTo>
                <a:lnTo>
                  <a:pt x="89" y="364"/>
                </a:lnTo>
                <a:lnTo>
                  <a:pt x="108" y="361"/>
                </a:lnTo>
                <a:lnTo>
                  <a:pt x="132" y="356"/>
                </a:lnTo>
                <a:lnTo>
                  <a:pt x="148" y="353"/>
                </a:lnTo>
                <a:lnTo>
                  <a:pt x="160" y="350"/>
                </a:lnTo>
                <a:lnTo>
                  <a:pt x="170" y="342"/>
                </a:lnTo>
                <a:lnTo>
                  <a:pt x="177" y="336"/>
                </a:lnTo>
                <a:lnTo>
                  <a:pt x="189" y="327"/>
                </a:lnTo>
                <a:lnTo>
                  <a:pt x="199" y="317"/>
                </a:lnTo>
                <a:lnTo>
                  <a:pt x="212" y="302"/>
                </a:lnTo>
                <a:lnTo>
                  <a:pt x="213" y="302"/>
                </a:lnTo>
                <a:lnTo>
                  <a:pt x="219" y="295"/>
                </a:lnTo>
                <a:lnTo>
                  <a:pt x="220" y="294"/>
                </a:lnTo>
                <a:lnTo>
                  <a:pt x="222" y="288"/>
                </a:lnTo>
                <a:lnTo>
                  <a:pt x="238" y="260"/>
                </a:lnTo>
                <a:lnTo>
                  <a:pt x="247" y="242"/>
                </a:lnTo>
                <a:lnTo>
                  <a:pt x="257" y="223"/>
                </a:lnTo>
                <a:lnTo>
                  <a:pt x="258" y="214"/>
                </a:lnTo>
                <a:lnTo>
                  <a:pt x="257" y="188"/>
                </a:lnTo>
                <a:lnTo>
                  <a:pt x="256" y="107"/>
                </a:lnTo>
                <a:lnTo>
                  <a:pt x="261" y="95"/>
                </a:lnTo>
                <a:lnTo>
                  <a:pt x="287" y="40"/>
                </a:lnTo>
                <a:lnTo>
                  <a:pt x="312" y="29"/>
                </a:lnTo>
                <a:lnTo>
                  <a:pt x="318" y="33"/>
                </a:lnTo>
                <a:lnTo>
                  <a:pt x="321" y="36"/>
                </a:lnTo>
                <a:lnTo>
                  <a:pt x="323" y="40"/>
                </a:lnTo>
                <a:lnTo>
                  <a:pt x="324" y="42"/>
                </a:lnTo>
                <a:lnTo>
                  <a:pt x="327" y="44"/>
                </a:lnTo>
                <a:lnTo>
                  <a:pt x="334" y="48"/>
                </a:lnTo>
                <a:lnTo>
                  <a:pt x="336" y="51"/>
                </a:lnTo>
                <a:lnTo>
                  <a:pt x="339" y="53"/>
                </a:lnTo>
                <a:lnTo>
                  <a:pt x="342" y="54"/>
                </a:lnTo>
                <a:lnTo>
                  <a:pt x="346" y="52"/>
                </a:lnTo>
                <a:lnTo>
                  <a:pt x="348" y="52"/>
                </a:lnTo>
                <a:lnTo>
                  <a:pt x="350" y="50"/>
                </a:lnTo>
                <a:lnTo>
                  <a:pt x="352" y="46"/>
                </a:lnTo>
                <a:lnTo>
                  <a:pt x="354" y="43"/>
                </a:lnTo>
                <a:lnTo>
                  <a:pt x="356" y="40"/>
                </a:lnTo>
                <a:lnTo>
                  <a:pt x="357" y="37"/>
                </a:lnTo>
                <a:lnTo>
                  <a:pt x="359" y="35"/>
                </a:lnTo>
                <a:lnTo>
                  <a:pt x="360" y="34"/>
                </a:lnTo>
                <a:lnTo>
                  <a:pt x="362" y="31"/>
                </a:lnTo>
                <a:lnTo>
                  <a:pt x="365" y="26"/>
                </a:lnTo>
                <a:lnTo>
                  <a:pt x="369" y="18"/>
                </a:lnTo>
                <a:lnTo>
                  <a:pt x="371" y="17"/>
                </a:lnTo>
                <a:lnTo>
                  <a:pt x="372" y="15"/>
                </a:lnTo>
                <a:lnTo>
                  <a:pt x="374" y="12"/>
                </a:lnTo>
                <a:lnTo>
                  <a:pt x="379" y="6"/>
                </a:lnTo>
                <a:lnTo>
                  <a:pt x="379" y="5"/>
                </a:lnTo>
                <a:lnTo>
                  <a:pt x="384" y="1"/>
                </a:lnTo>
                <a:lnTo>
                  <a:pt x="386" y="0"/>
                </a:lnTo>
                <a:lnTo>
                  <a:pt x="393" y="1"/>
                </a:lnTo>
                <a:lnTo>
                  <a:pt x="395" y="2"/>
                </a:lnTo>
                <a:lnTo>
                  <a:pt x="409" y="13"/>
                </a:lnTo>
                <a:lnTo>
                  <a:pt x="412" y="16"/>
                </a:lnTo>
                <a:lnTo>
                  <a:pt x="414" y="18"/>
                </a:lnTo>
                <a:lnTo>
                  <a:pt x="417" y="20"/>
                </a:lnTo>
                <a:lnTo>
                  <a:pt x="418" y="25"/>
                </a:lnTo>
                <a:lnTo>
                  <a:pt x="417" y="29"/>
                </a:lnTo>
                <a:lnTo>
                  <a:pt x="416" y="31"/>
                </a:lnTo>
                <a:lnTo>
                  <a:pt x="416" y="34"/>
                </a:lnTo>
                <a:lnTo>
                  <a:pt x="416" y="35"/>
                </a:lnTo>
                <a:lnTo>
                  <a:pt x="418" y="39"/>
                </a:lnTo>
                <a:lnTo>
                  <a:pt x="419" y="40"/>
                </a:lnTo>
                <a:lnTo>
                  <a:pt x="423" y="42"/>
                </a:lnTo>
                <a:lnTo>
                  <a:pt x="426" y="44"/>
                </a:lnTo>
                <a:lnTo>
                  <a:pt x="427" y="45"/>
                </a:lnTo>
                <a:lnTo>
                  <a:pt x="429" y="46"/>
                </a:lnTo>
                <a:lnTo>
                  <a:pt x="433" y="48"/>
                </a:lnTo>
                <a:lnTo>
                  <a:pt x="435" y="50"/>
                </a:lnTo>
                <a:lnTo>
                  <a:pt x="440" y="51"/>
                </a:lnTo>
                <a:lnTo>
                  <a:pt x="441" y="51"/>
                </a:lnTo>
                <a:lnTo>
                  <a:pt x="446" y="57"/>
                </a:lnTo>
                <a:lnTo>
                  <a:pt x="447" y="60"/>
                </a:lnTo>
                <a:lnTo>
                  <a:pt x="448" y="62"/>
                </a:lnTo>
                <a:lnTo>
                  <a:pt x="450" y="66"/>
                </a:lnTo>
                <a:lnTo>
                  <a:pt x="452" y="69"/>
                </a:lnTo>
                <a:lnTo>
                  <a:pt x="454" y="73"/>
                </a:lnTo>
                <a:lnTo>
                  <a:pt x="455" y="75"/>
                </a:lnTo>
                <a:lnTo>
                  <a:pt x="457" y="81"/>
                </a:lnTo>
                <a:lnTo>
                  <a:pt x="457" y="90"/>
                </a:lnTo>
                <a:lnTo>
                  <a:pt x="457" y="91"/>
                </a:lnTo>
                <a:lnTo>
                  <a:pt x="457" y="93"/>
                </a:lnTo>
                <a:lnTo>
                  <a:pt x="456" y="95"/>
                </a:lnTo>
                <a:lnTo>
                  <a:pt x="456" y="99"/>
                </a:lnTo>
                <a:lnTo>
                  <a:pt x="456" y="101"/>
                </a:lnTo>
                <a:lnTo>
                  <a:pt x="456" y="110"/>
                </a:lnTo>
                <a:lnTo>
                  <a:pt x="457" y="113"/>
                </a:lnTo>
                <a:lnTo>
                  <a:pt x="457" y="121"/>
                </a:lnTo>
                <a:lnTo>
                  <a:pt x="457" y="124"/>
                </a:lnTo>
                <a:lnTo>
                  <a:pt x="457" y="127"/>
                </a:lnTo>
                <a:lnTo>
                  <a:pt x="457" y="129"/>
                </a:lnTo>
                <a:lnTo>
                  <a:pt x="457" y="134"/>
                </a:lnTo>
                <a:lnTo>
                  <a:pt x="459" y="138"/>
                </a:lnTo>
                <a:lnTo>
                  <a:pt x="468" y="139"/>
                </a:lnTo>
                <a:lnTo>
                  <a:pt x="470" y="138"/>
                </a:lnTo>
                <a:lnTo>
                  <a:pt x="472" y="137"/>
                </a:lnTo>
                <a:lnTo>
                  <a:pt x="474" y="137"/>
                </a:lnTo>
                <a:lnTo>
                  <a:pt x="475" y="135"/>
                </a:lnTo>
                <a:lnTo>
                  <a:pt x="478" y="134"/>
                </a:lnTo>
                <a:lnTo>
                  <a:pt x="480" y="132"/>
                </a:lnTo>
                <a:lnTo>
                  <a:pt x="485" y="127"/>
                </a:lnTo>
                <a:lnTo>
                  <a:pt x="488" y="124"/>
                </a:lnTo>
                <a:lnTo>
                  <a:pt x="490" y="123"/>
                </a:lnTo>
                <a:lnTo>
                  <a:pt x="496" y="117"/>
                </a:lnTo>
                <a:lnTo>
                  <a:pt x="498" y="115"/>
                </a:lnTo>
                <a:lnTo>
                  <a:pt x="502" y="112"/>
                </a:lnTo>
                <a:lnTo>
                  <a:pt x="505" y="108"/>
                </a:lnTo>
                <a:lnTo>
                  <a:pt x="507" y="107"/>
                </a:lnTo>
                <a:lnTo>
                  <a:pt x="507" y="106"/>
                </a:lnTo>
                <a:lnTo>
                  <a:pt x="510" y="103"/>
                </a:lnTo>
                <a:lnTo>
                  <a:pt x="511" y="101"/>
                </a:lnTo>
                <a:lnTo>
                  <a:pt x="512" y="100"/>
                </a:lnTo>
                <a:lnTo>
                  <a:pt x="513" y="97"/>
                </a:lnTo>
                <a:lnTo>
                  <a:pt x="516" y="94"/>
                </a:lnTo>
                <a:lnTo>
                  <a:pt x="516" y="93"/>
                </a:lnTo>
                <a:lnTo>
                  <a:pt x="517" y="90"/>
                </a:lnTo>
                <a:lnTo>
                  <a:pt x="518" y="89"/>
                </a:lnTo>
                <a:lnTo>
                  <a:pt x="514" y="87"/>
                </a:lnTo>
                <a:lnTo>
                  <a:pt x="515" y="84"/>
                </a:lnTo>
                <a:lnTo>
                  <a:pt x="522" y="81"/>
                </a:lnTo>
                <a:lnTo>
                  <a:pt x="526" y="81"/>
                </a:lnTo>
                <a:lnTo>
                  <a:pt x="530" y="80"/>
                </a:lnTo>
                <a:lnTo>
                  <a:pt x="535" y="82"/>
                </a:lnTo>
                <a:lnTo>
                  <a:pt x="536" y="83"/>
                </a:lnTo>
                <a:lnTo>
                  <a:pt x="540" y="84"/>
                </a:lnTo>
                <a:lnTo>
                  <a:pt x="542" y="85"/>
                </a:lnTo>
                <a:lnTo>
                  <a:pt x="546" y="87"/>
                </a:lnTo>
                <a:lnTo>
                  <a:pt x="547" y="89"/>
                </a:lnTo>
                <a:lnTo>
                  <a:pt x="549" y="89"/>
                </a:lnTo>
                <a:lnTo>
                  <a:pt x="553" y="89"/>
                </a:lnTo>
                <a:lnTo>
                  <a:pt x="557" y="89"/>
                </a:lnTo>
                <a:lnTo>
                  <a:pt x="567" y="89"/>
                </a:lnTo>
                <a:lnTo>
                  <a:pt x="569" y="90"/>
                </a:lnTo>
                <a:lnTo>
                  <a:pt x="570" y="92"/>
                </a:lnTo>
                <a:lnTo>
                  <a:pt x="572" y="95"/>
                </a:lnTo>
                <a:lnTo>
                  <a:pt x="574" y="97"/>
                </a:lnTo>
                <a:lnTo>
                  <a:pt x="579" y="101"/>
                </a:lnTo>
                <a:lnTo>
                  <a:pt x="581" y="103"/>
                </a:lnTo>
                <a:lnTo>
                  <a:pt x="583" y="106"/>
                </a:lnTo>
                <a:lnTo>
                  <a:pt x="585" y="109"/>
                </a:lnTo>
                <a:lnTo>
                  <a:pt x="588" y="111"/>
                </a:lnTo>
                <a:lnTo>
                  <a:pt x="590" y="112"/>
                </a:lnTo>
                <a:lnTo>
                  <a:pt x="592" y="114"/>
                </a:lnTo>
                <a:lnTo>
                  <a:pt x="595" y="118"/>
                </a:lnTo>
                <a:lnTo>
                  <a:pt x="596" y="120"/>
                </a:lnTo>
                <a:lnTo>
                  <a:pt x="598" y="123"/>
                </a:lnTo>
                <a:lnTo>
                  <a:pt x="600" y="125"/>
                </a:lnTo>
                <a:lnTo>
                  <a:pt x="602" y="129"/>
                </a:lnTo>
                <a:lnTo>
                  <a:pt x="602" y="129"/>
                </a:lnTo>
                <a:lnTo>
                  <a:pt x="602" y="131"/>
                </a:lnTo>
                <a:lnTo>
                  <a:pt x="603" y="136"/>
                </a:lnTo>
                <a:lnTo>
                  <a:pt x="605" y="138"/>
                </a:lnTo>
                <a:lnTo>
                  <a:pt x="608" y="141"/>
                </a:lnTo>
                <a:lnTo>
                  <a:pt x="609" y="144"/>
                </a:lnTo>
                <a:lnTo>
                  <a:pt x="611" y="149"/>
                </a:lnTo>
                <a:lnTo>
                  <a:pt x="613" y="154"/>
                </a:lnTo>
                <a:lnTo>
                  <a:pt x="614" y="157"/>
                </a:lnTo>
                <a:lnTo>
                  <a:pt x="616" y="158"/>
                </a:lnTo>
                <a:lnTo>
                  <a:pt x="619" y="158"/>
                </a:lnTo>
                <a:lnTo>
                  <a:pt x="621" y="157"/>
                </a:lnTo>
                <a:lnTo>
                  <a:pt x="626" y="156"/>
                </a:lnTo>
                <a:lnTo>
                  <a:pt x="629" y="154"/>
                </a:lnTo>
                <a:lnTo>
                  <a:pt x="631" y="152"/>
                </a:lnTo>
                <a:lnTo>
                  <a:pt x="634" y="151"/>
                </a:lnTo>
                <a:lnTo>
                  <a:pt x="636" y="147"/>
                </a:lnTo>
                <a:lnTo>
                  <a:pt x="636" y="145"/>
                </a:lnTo>
                <a:lnTo>
                  <a:pt x="637" y="141"/>
                </a:lnTo>
                <a:lnTo>
                  <a:pt x="638" y="138"/>
                </a:lnTo>
                <a:lnTo>
                  <a:pt x="639" y="134"/>
                </a:lnTo>
                <a:lnTo>
                  <a:pt x="641" y="134"/>
                </a:lnTo>
                <a:lnTo>
                  <a:pt x="642" y="130"/>
                </a:lnTo>
                <a:lnTo>
                  <a:pt x="644" y="129"/>
                </a:lnTo>
                <a:lnTo>
                  <a:pt x="647" y="126"/>
                </a:lnTo>
                <a:lnTo>
                  <a:pt x="650" y="123"/>
                </a:lnTo>
                <a:lnTo>
                  <a:pt x="654" y="119"/>
                </a:lnTo>
                <a:lnTo>
                  <a:pt x="656" y="117"/>
                </a:lnTo>
                <a:lnTo>
                  <a:pt x="658" y="115"/>
                </a:lnTo>
                <a:lnTo>
                  <a:pt x="660" y="113"/>
                </a:lnTo>
                <a:lnTo>
                  <a:pt x="661" y="111"/>
                </a:lnTo>
                <a:lnTo>
                  <a:pt x="663" y="108"/>
                </a:lnTo>
                <a:lnTo>
                  <a:pt x="664" y="106"/>
                </a:lnTo>
                <a:lnTo>
                  <a:pt x="664" y="105"/>
                </a:lnTo>
                <a:lnTo>
                  <a:pt x="666" y="101"/>
                </a:lnTo>
                <a:lnTo>
                  <a:pt x="668" y="96"/>
                </a:lnTo>
                <a:lnTo>
                  <a:pt x="669" y="94"/>
                </a:lnTo>
                <a:lnTo>
                  <a:pt x="671" y="91"/>
                </a:lnTo>
                <a:lnTo>
                  <a:pt x="673" y="86"/>
                </a:lnTo>
                <a:lnTo>
                  <a:pt x="674" y="85"/>
                </a:lnTo>
                <a:lnTo>
                  <a:pt x="674" y="81"/>
                </a:lnTo>
                <a:lnTo>
                  <a:pt x="675" y="77"/>
                </a:lnTo>
                <a:lnTo>
                  <a:pt x="676" y="82"/>
                </a:lnTo>
                <a:lnTo>
                  <a:pt x="677" y="83"/>
                </a:lnTo>
                <a:lnTo>
                  <a:pt x="679" y="84"/>
                </a:lnTo>
                <a:lnTo>
                  <a:pt x="680" y="84"/>
                </a:lnTo>
                <a:lnTo>
                  <a:pt x="682" y="85"/>
                </a:lnTo>
                <a:lnTo>
                  <a:pt x="684" y="85"/>
                </a:lnTo>
                <a:lnTo>
                  <a:pt x="686" y="86"/>
                </a:lnTo>
                <a:lnTo>
                  <a:pt x="687" y="85"/>
                </a:lnTo>
                <a:lnTo>
                  <a:pt x="690" y="85"/>
                </a:lnTo>
                <a:lnTo>
                  <a:pt x="694" y="84"/>
                </a:lnTo>
                <a:lnTo>
                  <a:pt x="696" y="85"/>
                </a:lnTo>
                <a:lnTo>
                  <a:pt x="700" y="86"/>
                </a:lnTo>
                <a:lnTo>
                  <a:pt x="704" y="87"/>
                </a:lnTo>
                <a:lnTo>
                  <a:pt x="707" y="88"/>
                </a:lnTo>
                <a:lnTo>
                  <a:pt x="709" y="89"/>
                </a:lnTo>
                <a:lnTo>
                  <a:pt x="710" y="89"/>
                </a:lnTo>
                <a:lnTo>
                  <a:pt x="713" y="90"/>
                </a:lnTo>
                <a:lnTo>
                  <a:pt x="715" y="93"/>
                </a:lnTo>
                <a:lnTo>
                  <a:pt x="717" y="94"/>
                </a:lnTo>
                <a:lnTo>
                  <a:pt x="718" y="96"/>
                </a:lnTo>
                <a:lnTo>
                  <a:pt x="718" y="100"/>
                </a:lnTo>
                <a:lnTo>
                  <a:pt x="718" y="101"/>
                </a:lnTo>
                <a:lnTo>
                  <a:pt x="718" y="105"/>
                </a:lnTo>
                <a:lnTo>
                  <a:pt x="717" y="108"/>
                </a:lnTo>
                <a:lnTo>
                  <a:pt x="715" y="111"/>
                </a:lnTo>
                <a:lnTo>
                  <a:pt x="715" y="112"/>
                </a:lnTo>
                <a:lnTo>
                  <a:pt x="715" y="114"/>
                </a:lnTo>
                <a:lnTo>
                  <a:pt x="714" y="117"/>
                </a:lnTo>
                <a:lnTo>
                  <a:pt x="716" y="118"/>
                </a:lnTo>
                <a:lnTo>
                  <a:pt x="718" y="120"/>
                </a:lnTo>
                <a:lnTo>
                  <a:pt x="718" y="121"/>
                </a:lnTo>
                <a:lnTo>
                  <a:pt x="720" y="122"/>
                </a:lnTo>
                <a:lnTo>
                  <a:pt x="722" y="123"/>
                </a:lnTo>
                <a:lnTo>
                  <a:pt x="723" y="124"/>
                </a:lnTo>
                <a:lnTo>
                  <a:pt x="724" y="125"/>
                </a:lnTo>
                <a:lnTo>
                  <a:pt x="727" y="125"/>
                </a:lnTo>
                <a:lnTo>
                  <a:pt x="729" y="129"/>
                </a:lnTo>
                <a:lnTo>
                  <a:pt x="731" y="130"/>
                </a:lnTo>
                <a:lnTo>
                  <a:pt x="729" y="132"/>
                </a:lnTo>
                <a:lnTo>
                  <a:pt x="728" y="134"/>
                </a:lnTo>
                <a:lnTo>
                  <a:pt x="728" y="135"/>
                </a:lnTo>
                <a:lnTo>
                  <a:pt x="726" y="138"/>
                </a:lnTo>
                <a:lnTo>
                  <a:pt x="726" y="140"/>
                </a:lnTo>
                <a:lnTo>
                  <a:pt x="726" y="141"/>
                </a:lnTo>
                <a:lnTo>
                  <a:pt x="728" y="144"/>
                </a:lnTo>
                <a:lnTo>
                  <a:pt x="730" y="145"/>
                </a:lnTo>
                <a:lnTo>
                  <a:pt x="733" y="145"/>
                </a:lnTo>
                <a:lnTo>
                  <a:pt x="735" y="146"/>
                </a:lnTo>
                <a:lnTo>
                  <a:pt x="740" y="146"/>
                </a:lnTo>
                <a:lnTo>
                  <a:pt x="746" y="146"/>
                </a:lnTo>
                <a:lnTo>
                  <a:pt x="747" y="146"/>
                </a:lnTo>
                <a:lnTo>
                  <a:pt x="750" y="146"/>
                </a:lnTo>
                <a:lnTo>
                  <a:pt x="754" y="148"/>
                </a:lnTo>
                <a:lnTo>
                  <a:pt x="756" y="148"/>
                </a:lnTo>
                <a:lnTo>
                  <a:pt x="760" y="148"/>
                </a:lnTo>
                <a:lnTo>
                  <a:pt x="764" y="150"/>
                </a:lnTo>
                <a:lnTo>
                  <a:pt x="765" y="150"/>
                </a:lnTo>
                <a:lnTo>
                  <a:pt x="768" y="150"/>
                </a:lnTo>
                <a:lnTo>
                  <a:pt x="769" y="150"/>
                </a:lnTo>
                <a:lnTo>
                  <a:pt x="772" y="151"/>
                </a:lnTo>
                <a:lnTo>
                  <a:pt x="775" y="151"/>
                </a:lnTo>
                <a:lnTo>
                  <a:pt x="779" y="152"/>
                </a:lnTo>
                <a:lnTo>
                  <a:pt x="781" y="152"/>
                </a:lnTo>
                <a:lnTo>
                  <a:pt x="787" y="152"/>
                </a:lnTo>
                <a:lnTo>
                  <a:pt x="790" y="152"/>
                </a:lnTo>
                <a:lnTo>
                  <a:pt x="791" y="151"/>
                </a:lnTo>
                <a:lnTo>
                  <a:pt x="793" y="152"/>
                </a:lnTo>
                <a:lnTo>
                  <a:pt x="794" y="152"/>
                </a:lnTo>
                <a:lnTo>
                  <a:pt x="796" y="152"/>
                </a:lnTo>
                <a:lnTo>
                  <a:pt x="797" y="152"/>
                </a:lnTo>
                <a:lnTo>
                  <a:pt x="798" y="152"/>
                </a:lnTo>
                <a:lnTo>
                  <a:pt x="800" y="151"/>
                </a:lnTo>
                <a:lnTo>
                  <a:pt x="803" y="151"/>
                </a:lnTo>
                <a:lnTo>
                  <a:pt x="804" y="151"/>
                </a:lnTo>
                <a:lnTo>
                  <a:pt x="806" y="151"/>
                </a:lnTo>
                <a:lnTo>
                  <a:pt x="807" y="151"/>
                </a:lnTo>
                <a:lnTo>
                  <a:pt x="808" y="151"/>
                </a:lnTo>
                <a:lnTo>
                  <a:pt x="809" y="150"/>
                </a:lnTo>
                <a:lnTo>
                  <a:pt x="810" y="150"/>
                </a:lnTo>
                <a:lnTo>
                  <a:pt x="812" y="150"/>
                </a:lnTo>
                <a:lnTo>
                  <a:pt x="814" y="150"/>
                </a:lnTo>
                <a:lnTo>
                  <a:pt x="815" y="150"/>
                </a:lnTo>
                <a:lnTo>
                  <a:pt x="816" y="150"/>
                </a:lnTo>
                <a:lnTo>
                  <a:pt x="818" y="149"/>
                </a:lnTo>
                <a:lnTo>
                  <a:pt x="820" y="149"/>
                </a:lnTo>
                <a:lnTo>
                  <a:pt x="824" y="148"/>
                </a:lnTo>
                <a:lnTo>
                  <a:pt x="826" y="147"/>
                </a:lnTo>
                <a:lnTo>
                  <a:pt x="828" y="148"/>
                </a:lnTo>
                <a:lnTo>
                  <a:pt x="829" y="148"/>
                </a:lnTo>
                <a:lnTo>
                  <a:pt x="831" y="149"/>
                </a:lnTo>
                <a:lnTo>
                  <a:pt x="832" y="150"/>
                </a:lnTo>
                <a:lnTo>
                  <a:pt x="833" y="151"/>
                </a:lnTo>
                <a:lnTo>
                  <a:pt x="835" y="155"/>
                </a:lnTo>
                <a:lnTo>
                  <a:pt x="836" y="159"/>
                </a:lnTo>
                <a:lnTo>
                  <a:pt x="836" y="160"/>
                </a:lnTo>
                <a:lnTo>
                  <a:pt x="836" y="162"/>
                </a:lnTo>
                <a:lnTo>
                  <a:pt x="837" y="163"/>
                </a:lnTo>
                <a:lnTo>
                  <a:pt x="836" y="166"/>
                </a:lnTo>
                <a:lnTo>
                  <a:pt x="835" y="172"/>
                </a:lnTo>
                <a:lnTo>
                  <a:pt x="836" y="172"/>
                </a:lnTo>
                <a:lnTo>
                  <a:pt x="837" y="173"/>
                </a:lnTo>
                <a:lnTo>
                  <a:pt x="837" y="177"/>
                </a:lnTo>
                <a:lnTo>
                  <a:pt x="837" y="179"/>
                </a:lnTo>
                <a:lnTo>
                  <a:pt x="836" y="181"/>
                </a:lnTo>
                <a:lnTo>
                  <a:pt x="833" y="182"/>
                </a:lnTo>
                <a:lnTo>
                  <a:pt x="830" y="185"/>
                </a:lnTo>
                <a:lnTo>
                  <a:pt x="826" y="189"/>
                </a:lnTo>
                <a:lnTo>
                  <a:pt x="826" y="190"/>
                </a:lnTo>
                <a:lnTo>
                  <a:pt x="826" y="192"/>
                </a:lnTo>
                <a:lnTo>
                  <a:pt x="825" y="194"/>
                </a:lnTo>
                <a:lnTo>
                  <a:pt x="824" y="195"/>
                </a:lnTo>
                <a:lnTo>
                  <a:pt x="821" y="199"/>
                </a:lnTo>
                <a:lnTo>
                  <a:pt x="820" y="204"/>
                </a:lnTo>
                <a:lnTo>
                  <a:pt x="819" y="206"/>
                </a:lnTo>
                <a:lnTo>
                  <a:pt x="819" y="208"/>
                </a:lnTo>
                <a:lnTo>
                  <a:pt x="818" y="211"/>
                </a:lnTo>
                <a:lnTo>
                  <a:pt x="815" y="213"/>
                </a:lnTo>
                <a:lnTo>
                  <a:pt x="815" y="214"/>
                </a:lnTo>
                <a:lnTo>
                  <a:pt x="813" y="216"/>
                </a:lnTo>
                <a:lnTo>
                  <a:pt x="809" y="217"/>
                </a:lnTo>
                <a:lnTo>
                  <a:pt x="809" y="216"/>
                </a:lnTo>
                <a:lnTo>
                  <a:pt x="804" y="217"/>
                </a:lnTo>
                <a:lnTo>
                  <a:pt x="803" y="216"/>
                </a:lnTo>
                <a:lnTo>
                  <a:pt x="798" y="215"/>
                </a:lnTo>
                <a:lnTo>
                  <a:pt x="796" y="216"/>
                </a:lnTo>
                <a:lnTo>
                  <a:pt x="792" y="217"/>
                </a:lnTo>
                <a:lnTo>
                  <a:pt x="792" y="218"/>
                </a:lnTo>
                <a:lnTo>
                  <a:pt x="791" y="220"/>
                </a:lnTo>
                <a:lnTo>
                  <a:pt x="789" y="223"/>
                </a:lnTo>
                <a:lnTo>
                  <a:pt x="789" y="225"/>
                </a:lnTo>
                <a:lnTo>
                  <a:pt x="790" y="226"/>
                </a:lnTo>
                <a:lnTo>
                  <a:pt x="789" y="227"/>
                </a:lnTo>
                <a:lnTo>
                  <a:pt x="789" y="230"/>
                </a:lnTo>
                <a:lnTo>
                  <a:pt x="789" y="232"/>
                </a:lnTo>
                <a:lnTo>
                  <a:pt x="787" y="237"/>
                </a:lnTo>
                <a:lnTo>
                  <a:pt x="785" y="239"/>
                </a:lnTo>
                <a:lnTo>
                  <a:pt x="782" y="242"/>
                </a:lnTo>
                <a:lnTo>
                  <a:pt x="781" y="242"/>
                </a:lnTo>
                <a:lnTo>
                  <a:pt x="779" y="243"/>
                </a:lnTo>
                <a:lnTo>
                  <a:pt x="777" y="243"/>
                </a:lnTo>
                <a:lnTo>
                  <a:pt x="775" y="243"/>
                </a:lnTo>
                <a:lnTo>
                  <a:pt x="773" y="243"/>
                </a:lnTo>
                <a:lnTo>
                  <a:pt x="771" y="245"/>
                </a:lnTo>
                <a:lnTo>
                  <a:pt x="770" y="246"/>
                </a:lnTo>
                <a:lnTo>
                  <a:pt x="770" y="251"/>
                </a:lnTo>
                <a:lnTo>
                  <a:pt x="771" y="253"/>
                </a:lnTo>
                <a:lnTo>
                  <a:pt x="771" y="254"/>
                </a:lnTo>
                <a:lnTo>
                  <a:pt x="770" y="256"/>
                </a:lnTo>
                <a:lnTo>
                  <a:pt x="768" y="256"/>
                </a:lnTo>
                <a:lnTo>
                  <a:pt x="766" y="260"/>
                </a:lnTo>
                <a:lnTo>
                  <a:pt x="766" y="262"/>
                </a:lnTo>
                <a:lnTo>
                  <a:pt x="769" y="265"/>
                </a:lnTo>
                <a:lnTo>
                  <a:pt x="770" y="268"/>
                </a:lnTo>
                <a:lnTo>
                  <a:pt x="772" y="272"/>
                </a:lnTo>
                <a:lnTo>
                  <a:pt x="774" y="274"/>
                </a:lnTo>
                <a:lnTo>
                  <a:pt x="774" y="276"/>
                </a:lnTo>
                <a:lnTo>
                  <a:pt x="775" y="281"/>
                </a:lnTo>
                <a:lnTo>
                  <a:pt x="777" y="283"/>
                </a:lnTo>
                <a:lnTo>
                  <a:pt x="780" y="284"/>
                </a:lnTo>
                <a:lnTo>
                  <a:pt x="781" y="286"/>
                </a:lnTo>
                <a:lnTo>
                  <a:pt x="782" y="287"/>
                </a:lnTo>
                <a:lnTo>
                  <a:pt x="783" y="288"/>
                </a:lnTo>
                <a:lnTo>
                  <a:pt x="786" y="289"/>
                </a:lnTo>
                <a:lnTo>
                  <a:pt x="786" y="290"/>
                </a:lnTo>
                <a:lnTo>
                  <a:pt x="786" y="291"/>
                </a:lnTo>
                <a:lnTo>
                  <a:pt x="786" y="293"/>
                </a:lnTo>
                <a:lnTo>
                  <a:pt x="786" y="295"/>
                </a:lnTo>
                <a:lnTo>
                  <a:pt x="787" y="296"/>
                </a:lnTo>
                <a:lnTo>
                  <a:pt x="788" y="299"/>
                </a:lnTo>
                <a:lnTo>
                  <a:pt x="789" y="301"/>
                </a:lnTo>
                <a:lnTo>
                  <a:pt x="790" y="306"/>
                </a:lnTo>
                <a:lnTo>
                  <a:pt x="792" y="310"/>
                </a:lnTo>
                <a:lnTo>
                  <a:pt x="795" y="312"/>
                </a:lnTo>
                <a:lnTo>
                  <a:pt x="797" y="312"/>
                </a:lnTo>
                <a:lnTo>
                  <a:pt x="800" y="312"/>
                </a:lnTo>
                <a:lnTo>
                  <a:pt x="801" y="314"/>
                </a:lnTo>
                <a:lnTo>
                  <a:pt x="802" y="316"/>
                </a:lnTo>
                <a:lnTo>
                  <a:pt x="802" y="321"/>
                </a:lnTo>
                <a:lnTo>
                  <a:pt x="801" y="323"/>
                </a:lnTo>
                <a:lnTo>
                  <a:pt x="802" y="325"/>
                </a:lnTo>
                <a:lnTo>
                  <a:pt x="802" y="326"/>
                </a:lnTo>
                <a:lnTo>
                  <a:pt x="803" y="328"/>
                </a:lnTo>
                <a:lnTo>
                  <a:pt x="803" y="328"/>
                </a:lnTo>
                <a:lnTo>
                  <a:pt x="803" y="329"/>
                </a:lnTo>
                <a:lnTo>
                  <a:pt x="803" y="331"/>
                </a:lnTo>
                <a:lnTo>
                  <a:pt x="803" y="333"/>
                </a:lnTo>
                <a:lnTo>
                  <a:pt x="800" y="334"/>
                </a:lnTo>
                <a:lnTo>
                  <a:pt x="799" y="338"/>
                </a:lnTo>
                <a:lnTo>
                  <a:pt x="799" y="339"/>
                </a:lnTo>
                <a:lnTo>
                  <a:pt x="800" y="342"/>
                </a:lnTo>
                <a:lnTo>
                  <a:pt x="802" y="343"/>
                </a:lnTo>
                <a:lnTo>
                  <a:pt x="804" y="345"/>
                </a:lnTo>
                <a:lnTo>
                  <a:pt x="805" y="345"/>
                </a:lnTo>
                <a:lnTo>
                  <a:pt x="807" y="346"/>
                </a:lnTo>
                <a:lnTo>
                  <a:pt x="808" y="347"/>
                </a:lnTo>
                <a:lnTo>
                  <a:pt x="810" y="348"/>
                </a:lnTo>
                <a:lnTo>
                  <a:pt x="813" y="348"/>
                </a:lnTo>
                <a:lnTo>
                  <a:pt x="814" y="349"/>
                </a:lnTo>
                <a:lnTo>
                  <a:pt x="816" y="350"/>
                </a:lnTo>
                <a:lnTo>
                  <a:pt x="819" y="349"/>
                </a:lnTo>
                <a:lnTo>
                  <a:pt x="821" y="349"/>
                </a:lnTo>
                <a:lnTo>
                  <a:pt x="823" y="349"/>
                </a:lnTo>
                <a:lnTo>
                  <a:pt x="825" y="348"/>
                </a:lnTo>
                <a:lnTo>
                  <a:pt x="826" y="346"/>
                </a:lnTo>
                <a:lnTo>
                  <a:pt x="828" y="346"/>
                </a:lnTo>
                <a:lnTo>
                  <a:pt x="830" y="347"/>
                </a:lnTo>
                <a:lnTo>
                  <a:pt x="831" y="349"/>
                </a:lnTo>
                <a:lnTo>
                  <a:pt x="832" y="352"/>
                </a:lnTo>
                <a:lnTo>
                  <a:pt x="832" y="355"/>
                </a:lnTo>
                <a:lnTo>
                  <a:pt x="834" y="356"/>
                </a:lnTo>
                <a:lnTo>
                  <a:pt x="835" y="356"/>
                </a:lnTo>
                <a:lnTo>
                  <a:pt x="836" y="359"/>
                </a:lnTo>
                <a:lnTo>
                  <a:pt x="838" y="359"/>
                </a:lnTo>
                <a:lnTo>
                  <a:pt x="840" y="358"/>
                </a:lnTo>
                <a:lnTo>
                  <a:pt x="842" y="359"/>
                </a:lnTo>
                <a:lnTo>
                  <a:pt x="843" y="360"/>
                </a:lnTo>
                <a:lnTo>
                  <a:pt x="846" y="362"/>
                </a:lnTo>
                <a:lnTo>
                  <a:pt x="848" y="364"/>
                </a:lnTo>
                <a:lnTo>
                  <a:pt x="848" y="366"/>
                </a:lnTo>
                <a:lnTo>
                  <a:pt x="849" y="367"/>
                </a:lnTo>
                <a:lnTo>
                  <a:pt x="848" y="370"/>
                </a:lnTo>
                <a:lnTo>
                  <a:pt x="848" y="372"/>
                </a:lnTo>
                <a:lnTo>
                  <a:pt x="847" y="374"/>
                </a:lnTo>
                <a:lnTo>
                  <a:pt x="847" y="377"/>
                </a:lnTo>
                <a:lnTo>
                  <a:pt x="848" y="378"/>
                </a:lnTo>
                <a:lnTo>
                  <a:pt x="852" y="378"/>
                </a:lnTo>
                <a:lnTo>
                  <a:pt x="855" y="378"/>
                </a:lnTo>
                <a:lnTo>
                  <a:pt x="856" y="378"/>
                </a:lnTo>
                <a:lnTo>
                  <a:pt x="858" y="379"/>
                </a:lnTo>
                <a:lnTo>
                  <a:pt x="859" y="379"/>
                </a:lnTo>
                <a:lnTo>
                  <a:pt x="859" y="381"/>
                </a:lnTo>
                <a:lnTo>
                  <a:pt x="860" y="382"/>
                </a:lnTo>
                <a:lnTo>
                  <a:pt x="862" y="379"/>
                </a:lnTo>
                <a:lnTo>
                  <a:pt x="863" y="378"/>
                </a:lnTo>
                <a:lnTo>
                  <a:pt x="865" y="376"/>
                </a:lnTo>
                <a:lnTo>
                  <a:pt x="867" y="374"/>
                </a:lnTo>
                <a:lnTo>
                  <a:pt x="868" y="372"/>
                </a:lnTo>
                <a:lnTo>
                  <a:pt x="870" y="372"/>
                </a:lnTo>
                <a:lnTo>
                  <a:pt x="870" y="371"/>
                </a:lnTo>
                <a:lnTo>
                  <a:pt x="877" y="367"/>
                </a:lnTo>
                <a:lnTo>
                  <a:pt x="878" y="368"/>
                </a:lnTo>
                <a:lnTo>
                  <a:pt x="880" y="367"/>
                </a:lnTo>
                <a:lnTo>
                  <a:pt x="881" y="367"/>
                </a:lnTo>
                <a:lnTo>
                  <a:pt x="887" y="370"/>
                </a:lnTo>
                <a:lnTo>
                  <a:pt x="892" y="371"/>
                </a:lnTo>
                <a:lnTo>
                  <a:pt x="893" y="370"/>
                </a:lnTo>
                <a:lnTo>
                  <a:pt x="900" y="370"/>
                </a:lnTo>
                <a:lnTo>
                  <a:pt x="904" y="370"/>
                </a:lnTo>
                <a:lnTo>
                  <a:pt x="908" y="370"/>
                </a:lnTo>
                <a:lnTo>
                  <a:pt x="911" y="369"/>
                </a:lnTo>
                <a:lnTo>
                  <a:pt x="912" y="369"/>
                </a:lnTo>
                <a:lnTo>
                  <a:pt x="915" y="367"/>
                </a:lnTo>
                <a:lnTo>
                  <a:pt x="921" y="369"/>
                </a:lnTo>
                <a:lnTo>
                  <a:pt x="922" y="368"/>
                </a:lnTo>
                <a:lnTo>
                  <a:pt x="926" y="367"/>
                </a:lnTo>
                <a:lnTo>
                  <a:pt x="928" y="367"/>
                </a:lnTo>
                <a:lnTo>
                  <a:pt x="929" y="367"/>
                </a:lnTo>
                <a:lnTo>
                  <a:pt x="931" y="366"/>
                </a:lnTo>
                <a:lnTo>
                  <a:pt x="934" y="366"/>
                </a:lnTo>
                <a:lnTo>
                  <a:pt x="937" y="364"/>
                </a:lnTo>
                <a:lnTo>
                  <a:pt x="940" y="362"/>
                </a:lnTo>
                <a:lnTo>
                  <a:pt x="943" y="361"/>
                </a:lnTo>
                <a:lnTo>
                  <a:pt x="946" y="361"/>
                </a:lnTo>
                <a:lnTo>
                  <a:pt x="948" y="361"/>
                </a:lnTo>
                <a:lnTo>
                  <a:pt x="952" y="361"/>
                </a:lnTo>
                <a:lnTo>
                  <a:pt x="954" y="361"/>
                </a:lnTo>
                <a:lnTo>
                  <a:pt x="958" y="362"/>
                </a:lnTo>
                <a:lnTo>
                  <a:pt x="960" y="364"/>
                </a:lnTo>
                <a:lnTo>
                  <a:pt x="964" y="366"/>
                </a:lnTo>
                <a:lnTo>
                  <a:pt x="969" y="367"/>
                </a:lnTo>
                <a:lnTo>
                  <a:pt x="971" y="370"/>
                </a:lnTo>
                <a:lnTo>
                  <a:pt x="976" y="372"/>
                </a:lnTo>
                <a:lnTo>
                  <a:pt x="979" y="373"/>
                </a:lnTo>
                <a:lnTo>
                  <a:pt x="982" y="375"/>
                </a:lnTo>
                <a:lnTo>
                  <a:pt x="988" y="378"/>
                </a:lnTo>
                <a:lnTo>
                  <a:pt x="990" y="379"/>
                </a:lnTo>
                <a:lnTo>
                  <a:pt x="993" y="381"/>
                </a:lnTo>
                <a:lnTo>
                  <a:pt x="999" y="383"/>
                </a:lnTo>
                <a:lnTo>
                  <a:pt x="1000" y="384"/>
                </a:lnTo>
                <a:lnTo>
                  <a:pt x="1005" y="385"/>
                </a:lnTo>
                <a:lnTo>
                  <a:pt x="1009" y="386"/>
                </a:lnTo>
                <a:lnTo>
                  <a:pt x="1012" y="387"/>
                </a:lnTo>
                <a:lnTo>
                  <a:pt x="1016" y="387"/>
                </a:lnTo>
                <a:lnTo>
                  <a:pt x="1017" y="387"/>
                </a:lnTo>
                <a:lnTo>
                  <a:pt x="1020" y="389"/>
                </a:lnTo>
                <a:lnTo>
                  <a:pt x="1021" y="389"/>
                </a:lnTo>
                <a:lnTo>
                  <a:pt x="1022" y="389"/>
                </a:lnTo>
                <a:lnTo>
                  <a:pt x="1024" y="391"/>
                </a:lnTo>
                <a:lnTo>
                  <a:pt x="1026" y="391"/>
                </a:lnTo>
                <a:lnTo>
                  <a:pt x="1027" y="392"/>
                </a:lnTo>
                <a:lnTo>
                  <a:pt x="1027" y="392"/>
                </a:lnTo>
                <a:lnTo>
                  <a:pt x="1032" y="393"/>
                </a:lnTo>
                <a:lnTo>
                  <a:pt x="1033" y="394"/>
                </a:lnTo>
                <a:lnTo>
                  <a:pt x="1036" y="394"/>
                </a:lnTo>
                <a:lnTo>
                  <a:pt x="1039" y="394"/>
                </a:lnTo>
                <a:lnTo>
                  <a:pt x="1042" y="395"/>
                </a:lnTo>
                <a:lnTo>
                  <a:pt x="1043" y="395"/>
                </a:lnTo>
                <a:lnTo>
                  <a:pt x="1046" y="396"/>
                </a:lnTo>
                <a:lnTo>
                  <a:pt x="1049" y="397"/>
                </a:lnTo>
                <a:lnTo>
                  <a:pt x="1051" y="398"/>
                </a:lnTo>
                <a:lnTo>
                  <a:pt x="1052" y="399"/>
                </a:lnTo>
                <a:lnTo>
                  <a:pt x="1053" y="400"/>
                </a:lnTo>
                <a:lnTo>
                  <a:pt x="1051" y="401"/>
                </a:lnTo>
                <a:lnTo>
                  <a:pt x="1049" y="408"/>
                </a:lnTo>
                <a:lnTo>
                  <a:pt x="1049" y="412"/>
                </a:lnTo>
                <a:lnTo>
                  <a:pt x="1049" y="416"/>
                </a:lnTo>
                <a:lnTo>
                  <a:pt x="1049" y="420"/>
                </a:lnTo>
                <a:lnTo>
                  <a:pt x="1049" y="425"/>
                </a:lnTo>
                <a:lnTo>
                  <a:pt x="1050" y="431"/>
                </a:lnTo>
                <a:lnTo>
                  <a:pt x="1049" y="434"/>
                </a:lnTo>
                <a:lnTo>
                  <a:pt x="1048" y="435"/>
                </a:lnTo>
                <a:lnTo>
                  <a:pt x="1044" y="434"/>
                </a:lnTo>
                <a:lnTo>
                  <a:pt x="1040" y="433"/>
                </a:lnTo>
                <a:lnTo>
                  <a:pt x="1038" y="433"/>
                </a:lnTo>
                <a:lnTo>
                  <a:pt x="1031" y="432"/>
                </a:lnTo>
                <a:lnTo>
                  <a:pt x="1029" y="431"/>
                </a:lnTo>
                <a:lnTo>
                  <a:pt x="1023" y="430"/>
                </a:lnTo>
                <a:lnTo>
                  <a:pt x="1021" y="430"/>
                </a:lnTo>
                <a:lnTo>
                  <a:pt x="1018" y="430"/>
                </a:lnTo>
                <a:lnTo>
                  <a:pt x="1014" y="431"/>
                </a:lnTo>
                <a:lnTo>
                  <a:pt x="1011" y="431"/>
                </a:lnTo>
                <a:lnTo>
                  <a:pt x="1010" y="431"/>
                </a:lnTo>
                <a:lnTo>
                  <a:pt x="1006" y="430"/>
                </a:lnTo>
                <a:lnTo>
                  <a:pt x="1004" y="430"/>
                </a:lnTo>
                <a:lnTo>
                  <a:pt x="1001" y="430"/>
                </a:lnTo>
                <a:lnTo>
                  <a:pt x="998" y="429"/>
                </a:lnTo>
                <a:lnTo>
                  <a:pt x="994" y="428"/>
                </a:lnTo>
                <a:lnTo>
                  <a:pt x="992" y="427"/>
                </a:lnTo>
                <a:lnTo>
                  <a:pt x="986" y="424"/>
                </a:lnTo>
                <a:lnTo>
                  <a:pt x="982" y="423"/>
                </a:lnTo>
                <a:lnTo>
                  <a:pt x="977" y="421"/>
                </a:lnTo>
                <a:lnTo>
                  <a:pt x="973" y="419"/>
                </a:lnTo>
                <a:lnTo>
                  <a:pt x="969" y="417"/>
                </a:lnTo>
                <a:lnTo>
                  <a:pt x="965" y="415"/>
                </a:lnTo>
                <a:lnTo>
                  <a:pt x="961" y="412"/>
                </a:lnTo>
                <a:lnTo>
                  <a:pt x="959" y="412"/>
                </a:lnTo>
                <a:lnTo>
                  <a:pt x="956" y="412"/>
                </a:lnTo>
                <a:lnTo>
                  <a:pt x="953" y="415"/>
                </a:lnTo>
                <a:lnTo>
                  <a:pt x="951" y="416"/>
                </a:lnTo>
                <a:lnTo>
                  <a:pt x="949" y="419"/>
                </a:lnTo>
                <a:lnTo>
                  <a:pt x="949" y="422"/>
                </a:lnTo>
                <a:lnTo>
                  <a:pt x="948" y="426"/>
                </a:lnTo>
                <a:lnTo>
                  <a:pt x="946" y="431"/>
                </a:lnTo>
                <a:lnTo>
                  <a:pt x="944" y="433"/>
                </a:lnTo>
                <a:lnTo>
                  <a:pt x="943" y="439"/>
                </a:lnTo>
                <a:lnTo>
                  <a:pt x="940" y="441"/>
                </a:lnTo>
                <a:lnTo>
                  <a:pt x="937" y="444"/>
                </a:lnTo>
                <a:lnTo>
                  <a:pt x="936" y="446"/>
                </a:lnTo>
                <a:lnTo>
                  <a:pt x="935" y="450"/>
                </a:lnTo>
                <a:lnTo>
                  <a:pt x="937" y="453"/>
                </a:lnTo>
                <a:lnTo>
                  <a:pt x="937" y="457"/>
                </a:lnTo>
                <a:lnTo>
                  <a:pt x="940" y="458"/>
                </a:lnTo>
                <a:lnTo>
                  <a:pt x="943" y="460"/>
                </a:lnTo>
                <a:lnTo>
                  <a:pt x="944" y="461"/>
                </a:lnTo>
                <a:lnTo>
                  <a:pt x="947" y="462"/>
                </a:lnTo>
                <a:lnTo>
                  <a:pt x="949" y="462"/>
                </a:lnTo>
                <a:lnTo>
                  <a:pt x="951" y="464"/>
                </a:lnTo>
                <a:lnTo>
                  <a:pt x="954" y="465"/>
                </a:lnTo>
                <a:lnTo>
                  <a:pt x="955" y="467"/>
                </a:lnTo>
                <a:lnTo>
                  <a:pt x="958" y="467"/>
                </a:lnTo>
                <a:lnTo>
                  <a:pt x="959" y="469"/>
                </a:lnTo>
                <a:lnTo>
                  <a:pt x="960" y="469"/>
                </a:lnTo>
                <a:lnTo>
                  <a:pt x="961" y="470"/>
                </a:lnTo>
                <a:lnTo>
                  <a:pt x="965" y="472"/>
                </a:lnTo>
                <a:lnTo>
                  <a:pt x="967" y="476"/>
                </a:lnTo>
                <a:lnTo>
                  <a:pt x="970" y="480"/>
                </a:lnTo>
                <a:lnTo>
                  <a:pt x="968" y="484"/>
                </a:lnTo>
                <a:lnTo>
                  <a:pt x="965" y="487"/>
                </a:lnTo>
                <a:lnTo>
                  <a:pt x="962" y="489"/>
                </a:lnTo>
                <a:lnTo>
                  <a:pt x="960" y="491"/>
                </a:lnTo>
                <a:lnTo>
                  <a:pt x="962" y="497"/>
                </a:lnTo>
                <a:lnTo>
                  <a:pt x="962" y="503"/>
                </a:lnTo>
                <a:lnTo>
                  <a:pt x="962" y="510"/>
                </a:lnTo>
                <a:lnTo>
                  <a:pt x="963" y="512"/>
                </a:lnTo>
                <a:lnTo>
                  <a:pt x="965" y="516"/>
                </a:lnTo>
                <a:lnTo>
                  <a:pt x="966" y="518"/>
                </a:lnTo>
                <a:lnTo>
                  <a:pt x="971" y="522"/>
                </a:lnTo>
                <a:lnTo>
                  <a:pt x="971" y="525"/>
                </a:lnTo>
                <a:lnTo>
                  <a:pt x="967" y="532"/>
                </a:lnTo>
                <a:lnTo>
                  <a:pt x="964" y="533"/>
                </a:lnTo>
                <a:lnTo>
                  <a:pt x="960" y="537"/>
                </a:lnTo>
                <a:lnTo>
                  <a:pt x="957" y="539"/>
                </a:lnTo>
                <a:lnTo>
                  <a:pt x="953" y="542"/>
                </a:lnTo>
                <a:lnTo>
                  <a:pt x="949" y="544"/>
                </a:lnTo>
                <a:lnTo>
                  <a:pt x="946" y="547"/>
                </a:lnTo>
                <a:lnTo>
                  <a:pt x="944" y="549"/>
                </a:lnTo>
                <a:lnTo>
                  <a:pt x="942" y="553"/>
                </a:lnTo>
                <a:lnTo>
                  <a:pt x="940" y="555"/>
                </a:lnTo>
                <a:lnTo>
                  <a:pt x="933" y="558"/>
                </a:lnTo>
                <a:lnTo>
                  <a:pt x="932" y="560"/>
                </a:lnTo>
                <a:lnTo>
                  <a:pt x="928" y="561"/>
                </a:lnTo>
                <a:lnTo>
                  <a:pt x="919" y="566"/>
                </a:lnTo>
                <a:lnTo>
                  <a:pt x="907" y="571"/>
                </a:lnTo>
                <a:lnTo>
                  <a:pt x="895" y="578"/>
                </a:lnTo>
                <a:lnTo>
                  <a:pt x="891" y="580"/>
                </a:lnTo>
                <a:lnTo>
                  <a:pt x="881" y="583"/>
                </a:lnTo>
                <a:lnTo>
                  <a:pt x="879" y="585"/>
                </a:lnTo>
                <a:lnTo>
                  <a:pt x="877" y="582"/>
                </a:lnTo>
                <a:lnTo>
                  <a:pt x="873" y="574"/>
                </a:lnTo>
                <a:lnTo>
                  <a:pt x="865" y="561"/>
                </a:lnTo>
                <a:lnTo>
                  <a:pt x="860" y="553"/>
                </a:lnTo>
                <a:lnTo>
                  <a:pt x="854" y="546"/>
                </a:lnTo>
                <a:lnTo>
                  <a:pt x="848" y="539"/>
                </a:lnTo>
                <a:lnTo>
                  <a:pt x="845" y="536"/>
                </a:lnTo>
                <a:lnTo>
                  <a:pt x="842" y="531"/>
                </a:lnTo>
                <a:lnTo>
                  <a:pt x="835" y="522"/>
                </a:lnTo>
                <a:lnTo>
                  <a:pt x="833" y="520"/>
                </a:lnTo>
                <a:lnTo>
                  <a:pt x="831" y="519"/>
                </a:lnTo>
                <a:lnTo>
                  <a:pt x="828" y="520"/>
                </a:lnTo>
                <a:lnTo>
                  <a:pt x="819" y="525"/>
                </a:lnTo>
                <a:lnTo>
                  <a:pt x="798" y="527"/>
                </a:lnTo>
                <a:lnTo>
                  <a:pt x="774" y="528"/>
                </a:lnTo>
                <a:lnTo>
                  <a:pt x="747" y="523"/>
                </a:lnTo>
                <a:lnTo>
                  <a:pt x="738" y="522"/>
                </a:lnTo>
                <a:lnTo>
                  <a:pt x="723" y="520"/>
                </a:lnTo>
                <a:lnTo>
                  <a:pt x="690" y="511"/>
                </a:lnTo>
                <a:lnTo>
                  <a:pt x="667" y="504"/>
                </a:lnTo>
                <a:lnTo>
                  <a:pt x="647" y="499"/>
                </a:lnTo>
                <a:lnTo>
                  <a:pt x="636" y="494"/>
                </a:lnTo>
                <a:lnTo>
                  <a:pt x="623" y="488"/>
                </a:lnTo>
                <a:lnTo>
                  <a:pt x="618" y="488"/>
                </a:lnTo>
                <a:lnTo>
                  <a:pt x="614" y="488"/>
                </a:lnTo>
                <a:lnTo>
                  <a:pt x="608" y="491"/>
                </a:lnTo>
                <a:lnTo>
                  <a:pt x="600" y="494"/>
                </a:lnTo>
                <a:lnTo>
                  <a:pt x="584" y="505"/>
                </a:lnTo>
                <a:lnTo>
                  <a:pt x="570" y="519"/>
                </a:lnTo>
                <a:lnTo>
                  <a:pt x="563" y="531"/>
                </a:lnTo>
                <a:lnTo>
                  <a:pt x="559" y="543"/>
                </a:lnTo>
                <a:lnTo>
                  <a:pt x="558" y="555"/>
                </a:lnTo>
                <a:lnTo>
                  <a:pt x="558" y="565"/>
                </a:lnTo>
                <a:lnTo>
                  <a:pt x="559" y="570"/>
                </a:lnTo>
                <a:lnTo>
                  <a:pt x="565" y="583"/>
                </a:lnTo>
                <a:lnTo>
                  <a:pt x="573" y="596"/>
                </a:lnTo>
                <a:lnTo>
                  <a:pt x="576" y="604"/>
                </a:lnTo>
                <a:lnTo>
                  <a:pt x="575" y="613"/>
                </a:lnTo>
                <a:lnTo>
                  <a:pt x="573" y="616"/>
                </a:lnTo>
                <a:lnTo>
                  <a:pt x="571" y="620"/>
                </a:lnTo>
                <a:lnTo>
                  <a:pt x="571" y="623"/>
                </a:lnTo>
                <a:lnTo>
                  <a:pt x="574" y="629"/>
                </a:lnTo>
                <a:lnTo>
                  <a:pt x="576" y="633"/>
                </a:lnTo>
                <a:lnTo>
                  <a:pt x="579" y="637"/>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a:extLst>
              <a:ext uri="{FF2B5EF4-FFF2-40B4-BE49-F238E27FC236}">
                <a16:creationId xmlns:a16="http://schemas.microsoft.com/office/drawing/2014/main" id="{1F093FF1-B828-4558-AE0D-153F6A49E60D}"/>
              </a:ext>
            </a:extLst>
          </p:cNvPr>
          <p:cNvSpPr>
            <a:spLocks/>
          </p:cNvSpPr>
          <p:nvPr/>
        </p:nvSpPr>
        <p:spPr bwMode="auto">
          <a:xfrm>
            <a:off x="4452318" y="2858533"/>
            <a:ext cx="1175267" cy="1140743"/>
          </a:xfrm>
          <a:custGeom>
            <a:avLst/>
            <a:gdLst>
              <a:gd name="T0" fmla="*/ 378 w 817"/>
              <a:gd name="T1" fmla="*/ 774 h 793"/>
              <a:gd name="T2" fmla="*/ 312 w 817"/>
              <a:gd name="T3" fmla="*/ 748 h 793"/>
              <a:gd name="T4" fmla="*/ 253 w 817"/>
              <a:gd name="T5" fmla="*/ 757 h 793"/>
              <a:gd name="T6" fmla="*/ 214 w 817"/>
              <a:gd name="T7" fmla="*/ 765 h 793"/>
              <a:gd name="T8" fmla="*/ 196 w 817"/>
              <a:gd name="T9" fmla="*/ 734 h 793"/>
              <a:gd name="T10" fmla="*/ 166 w 817"/>
              <a:gd name="T11" fmla="*/ 721 h 793"/>
              <a:gd name="T12" fmla="*/ 153 w 817"/>
              <a:gd name="T13" fmla="*/ 683 h 793"/>
              <a:gd name="T14" fmla="*/ 134 w 817"/>
              <a:gd name="T15" fmla="*/ 643 h 793"/>
              <a:gd name="T16" fmla="*/ 155 w 817"/>
              <a:gd name="T17" fmla="*/ 612 h 793"/>
              <a:gd name="T18" fmla="*/ 190 w 817"/>
              <a:gd name="T19" fmla="*/ 582 h 793"/>
              <a:gd name="T20" fmla="*/ 199 w 817"/>
              <a:gd name="T21" fmla="*/ 538 h 793"/>
              <a:gd name="T22" fmla="*/ 169 w 817"/>
              <a:gd name="T23" fmla="*/ 538 h 793"/>
              <a:gd name="T24" fmla="*/ 122 w 817"/>
              <a:gd name="T25" fmla="*/ 535 h 793"/>
              <a:gd name="T26" fmla="*/ 90 w 817"/>
              <a:gd name="T27" fmla="*/ 512 h 793"/>
              <a:gd name="T28" fmla="*/ 76 w 817"/>
              <a:gd name="T29" fmla="*/ 476 h 793"/>
              <a:gd name="T30" fmla="*/ 41 w 817"/>
              <a:gd name="T31" fmla="*/ 460 h 793"/>
              <a:gd name="T32" fmla="*/ 54 w 817"/>
              <a:gd name="T33" fmla="*/ 423 h 793"/>
              <a:gd name="T34" fmla="*/ 35 w 817"/>
              <a:gd name="T35" fmla="*/ 388 h 793"/>
              <a:gd name="T36" fmla="*/ 7 w 817"/>
              <a:gd name="T37" fmla="*/ 350 h 793"/>
              <a:gd name="T38" fmla="*/ 2 w 817"/>
              <a:gd name="T39" fmla="*/ 297 h 793"/>
              <a:gd name="T40" fmla="*/ 19 w 817"/>
              <a:gd name="T41" fmla="*/ 256 h 793"/>
              <a:gd name="T42" fmla="*/ 30 w 817"/>
              <a:gd name="T43" fmla="*/ 209 h 793"/>
              <a:gd name="T44" fmla="*/ 29 w 817"/>
              <a:gd name="T45" fmla="*/ 163 h 793"/>
              <a:gd name="T46" fmla="*/ 35 w 817"/>
              <a:gd name="T47" fmla="*/ 119 h 793"/>
              <a:gd name="T48" fmla="*/ 46 w 817"/>
              <a:gd name="T49" fmla="*/ 67 h 793"/>
              <a:gd name="T50" fmla="*/ 81 w 817"/>
              <a:gd name="T51" fmla="*/ 39 h 793"/>
              <a:gd name="T52" fmla="*/ 86 w 817"/>
              <a:gd name="T53" fmla="*/ 4 h 793"/>
              <a:gd name="T54" fmla="*/ 119 w 817"/>
              <a:gd name="T55" fmla="*/ 11 h 793"/>
              <a:gd name="T56" fmla="*/ 157 w 817"/>
              <a:gd name="T57" fmla="*/ 41 h 793"/>
              <a:gd name="T58" fmla="*/ 161 w 817"/>
              <a:gd name="T59" fmla="*/ 78 h 793"/>
              <a:gd name="T60" fmla="*/ 160 w 817"/>
              <a:gd name="T61" fmla="*/ 119 h 793"/>
              <a:gd name="T62" fmla="*/ 183 w 817"/>
              <a:gd name="T63" fmla="*/ 148 h 793"/>
              <a:gd name="T64" fmla="*/ 228 w 817"/>
              <a:gd name="T65" fmla="*/ 138 h 793"/>
              <a:gd name="T66" fmla="*/ 275 w 817"/>
              <a:gd name="T67" fmla="*/ 147 h 793"/>
              <a:gd name="T68" fmla="*/ 287 w 817"/>
              <a:gd name="T69" fmla="*/ 186 h 793"/>
              <a:gd name="T70" fmla="*/ 270 w 817"/>
              <a:gd name="T71" fmla="*/ 232 h 793"/>
              <a:gd name="T72" fmla="*/ 237 w 817"/>
              <a:gd name="T73" fmla="*/ 256 h 793"/>
              <a:gd name="T74" fmla="*/ 281 w 817"/>
              <a:gd name="T75" fmla="*/ 266 h 793"/>
              <a:gd name="T76" fmla="*/ 300 w 817"/>
              <a:gd name="T77" fmla="*/ 303 h 793"/>
              <a:gd name="T78" fmla="*/ 331 w 817"/>
              <a:gd name="T79" fmla="*/ 335 h 793"/>
              <a:gd name="T80" fmla="*/ 363 w 817"/>
              <a:gd name="T81" fmla="*/ 344 h 793"/>
              <a:gd name="T82" fmla="*/ 420 w 817"/>
              <a:gd name="T83" fmla="*/ 343 h 793"/>
              <a:gd name="T84" fmla="*/ 482 w 817"/>
              <a:gd name="T85" fmla="*/ 327 h 793"/>
              <a:gd name="T86" fmla="*/ 551 w 817"/>
              <a:gd name="T87" fmla="*/ 250 h 793"/>
              <a:gd name="T88" fmla="*/ 603 w 817"/>
              <a:gd name="T89" fmla="*/ 255 h 793"/>
              <a:gd name="T90" fmla="*/ 639 w 817"/>
              <a:gd name="T91" fmla="*/ 290 h 793"/>
              <a:gd name="T92" fmla="*/ 689 w 817"/>
              <a:gd name="T93" fmla="*/ 294 h 793"/>
              <a:gd name="T94" fmla="*/ 742 w 817"/>
              <a:gd name="T95" fmla="*/ 322 h 793"/>
              <a:gd name="T96" fmla="*/ 777 w 817"/>
              <a:gd name="T97" fmla="*/ 354 h 793"/>
              <a:gd name="T98" fmla="*/ 785 w 817"/>
              <a:gd name="T99" fmla="*/ 393 h 793"/>
              <a:gd name="T100" fmla="*/ 793 w 817"/>
              <a:gd name="T101" fmla="*/ 434 h 793"/>
              <a:gd name="T102" fmla="*/ 806 w 817"/>
              <a:gd name="T103" fmla="*/ 481 h 793"/>
              <a:gd name="T104" fmla="*/ 815 w 817"/>
              <a:gd name="T105" fmla="*/ 526 h 793"/>
              <a:gd name="T106" fmla="*/ 774 w 817"/>
              <a:gd name="T107" fmla="*/ 557 h 793"/>
              <a:gd name="T108" fmla="*/ 713 w 817"/>
              <a:gd name="T109" fmla="*/ 581 h 793"/>
              <a:gd name="T110" fmla="*/ 662 w 817"/>
              <a:gd name="T111" fmla="*/ 621 h 793"/>
              <a:gd name="T112" fmla="*/ 620 w 817"/>
              <a:gd name="T113" fmla="*/ 665 h 793"/>
              <a:gd name="T114" fmla="*/ 576 w 817"/>
              <a:gd name="T115" fmla="*/ 714 h 793"/>
              <a:gd name="T116" fmla="*/ 533 w 817"/>
              <a:gd name="T117" fmla="*/ 751 h 793"/>
              <a:gd name="T118" fmla="*/ 478 w 817"/>
              <a:gd name="T119" fmla="*/ 788 h 793"/>
              <a:gd name="T120" fmla="*/ 428 w 817"/>
              <a:gd name="T121" fmla="*/ 78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793">
                <a:moveTo>
                  <a:pt x="417" y="785"/>
                </a:moveTo>
                <a:lnTo>
                  <a:pt x="415" y="784"/>
                </a:lnTo>
                <a:lnTo>
                  <a:pt x="412" y="783"/>
                </a:lnTo>
                <a:lnTo>
                  <a:pt x="409" y="782"/>
                </a:lnTo>
                <a:lnTo>
                  <a:pt x="408" y="782"/>
                </a:lnTo>
                <a:lnTo>
                  <a:pt x="405" y="781"/>
                </a:lnTo>
                <a:lnTo>
                  <a:pt x="402" y="781"/>
                </a:lnTo>
                <a:lnTo>
                  <a:pt x="399" y="781"/>
                </a:lnTo>
                <a:lnTo>
                  <a:pt x="398" y="780"/>
                </a:lnTo>
                <a:lnTo>
                  <a:pt x="393" y="779"/>
                </a:lnTo>
                <a:lnTo>
                  <a:pt x="393" y="779"/>
                </a:lnTo>
                <a:lnTo>
                  <a:pt x="392" y="778"/>
                </a:lnTo>
                <a:lnTo>
                  <a:pt x="390" y="778"/>
                </a:lnTo>
                <a:lnTo>
                  <a:pt x="388" y="776"/>
                </a:lnTo>
                <a:lnTo>
                  <a:pt x="387" y="776"/>
                </a:lnTo>
                <a:lnTo>
                  <a:pt x="386" y="776"/>
                </a:lnTo>
                <a:lnTo>
                  <a:pt x="383" y="774"/>
                </a:lnTo>
                <a:lnTo>
                  <a:pt x="382" y="774"/>
                </a:lnTo>
                <a:lnTo>
                  <a:pt x="378" y="774"/>
                </a:lnTo>
                <a:lnTo>
                  <a:pt x="375" y="773"/>
                </a:lnTo>
                <a:lnTo>
                  <a:pt x="371" y="772"/>
                </a:lnTo>
                <a:lnTo>
                  <a:pt x="366" y="771"/>
                </a:lnTo>
                <a:lnTo>
                  <a:pt x="365" y="770"/>
                </a:lnTo>
                <a:lnTo>
                  <a:pt x="359" y="768"/>
                </a:lnTo>
                <a:lnTo>
                  <a:pt x="356" y="766"/>
                </a:lnTo>
                <a:lnTo>
                  <a:pt x="354" y="765"/>
                </a:lnTo>
                <a:lnTo>
                  <a:pt x="348" y="762"/>
                </a:lnTo>
                <a:lnTo>
                  <a:pt x="345" y="760"/>
                </a:lnTo>
                <a:lnTo>
                  <a:pt x="342" y="759"/>
                </a:lnTo>
                <a:lnTo>
                  <a:pt x="337" y="757"/>
                </a:lnTo>
                <a:lnTo>
                  <a:pt x="335" y="754"/>
                </a:lnTo>
                <a:lnTo>
                  <a:pt x="330" y="753"/>
                </a:lnTo>
                <a:lnTo>
                  <a:pt x="326" y="751"/>
                </a:lnTo>
                <a:lnTo>
                  <a:pt x="324" y="749"/>
                </a:lnTo>
                <a:lnTo>
                  <a:pt x="320" y="748"/>
                </a:lnTo>
                <a:lnTo>
                  <a:pt x="318" y="748"/>
                </a:lnTo>
                <a:lnTo>
                  <a:pt x="314" y="748"/>
                </a:lnTo>
                <a:lnTo>
                  <a:pt x="312" y="748"/>
                </a:lnTo>
                <a:lnTo>
                  <a:pt x="309" y="748"/>
                </a:lnTo>
                <a:lnTo>
                  <a:pt x="306" y="749"/>
                </a:lnTo>
                <a:lnTo>
                  <a:pt x="303" y="751"/>
                </a:lnTo>
                <a:lnTo>
                  <a:pt x="300" y="753"/>
                </a:lnTo>
                <a:lnTo>
                  <a:pt x="297" y="753"/>
                </a:lnTo>
                <a:lnTo>
                  <a:pt x="295" y="754"/>
                </a:lnTo>
                <a:lnTo>
                  <a:pt x="294" y="754"/>
                </a:lnTo>
                <a:lnTo>
                  <a:pt x="292" y="754"/>
                </a:lnTo>
                <a:lnTo>
                  <a:pt x="288" y="755"/>
                </a:lnTo>
                <a:lnTo>
                  <a:pt x="287" y="756"/>
                </a:lnTo>
                <a:lnTo>
                  <a:pt x="281" y="754"/>
                </a:lnTo>
                <a:lnTo>
                  <a:pt x="278" y="756"/>
                </a:lnTo>
                <a:lnTo>
                  <a:pt x="277" y="756"/>
                </a:lnTo>
                <a:lnTo>
                  <a:pt x="274" y="757"/>
                </a:lnTo>
                <a:lnTo>
                  <a:pt x="270" y="757"/>
                </a:lnTo>
                <a:lnTo>
                  <a:pt x="266" y="757"/>
                </a:lnTo>
                <a:lnTo>
                  <a:pt x="259" y="757"/>
                </a:lnTo>
                <a:lnTo>
                  <a:pt x="258" y="758"/>
                </a:lnTo>
                <a:lnTo>
                  <a:pt x="253" y="757"/>
                </a:lnTo>
                <a:lnTo>
                  <a:pt x="247" y="754"/>
                </a:lnTo>
                <a:lnTo>
                  <a:pt x="246" y="754"/>
                </a:lnTo>
                <a:lnTo>
                  <a:pt x="244" y="755"/>
                </a:lnTo>
                <a:lnTo>
                  <a:pt x="243" y="754"/>
                </a:lnTo>
                <a:lnTo>
                  <a:pt x="236" y="758"/>
                </a:lnTo>
                <a:lnTo>
                  <a:pt x="236" y="759"/>
                </a:lnTo>
                <a:lnTo>
                  <a:pt x="234" y="759"/>
                </a:lnTo>
                <a:lnTo>
                  <a:pt x="233" y="761"/>
                </a:lnTo>
                <a:lnTo>
                  <a:pt x="231" y="763"/>
                </a:lnTo>
                <a:lnTo>
                  <a:pt x="229" y="765"/>
                </a:lnTo>
                <a:lnTo>
                  <a:pt x="228" y="766"/>
                </a:lnTo>
                <a:lnTo>
                  <a:pt x="226" y="769"/>
                </a:lnTo>
                <a:lnTo>
                  <a:pt x="225" y="768"/>
                </a:lnTo>
                <a:lnTo>
                  <a:pt x="225" y="766"/>
                </a:lnTo>
                <a:lnTo>
                  <a:pt x="224" y="766"/>
                </a:lnTo>
                <a:lnTo>
                  <a:pt x="222" y="765"/>
                </a:lnTo>
                <a:lnTo>
                  <a:pt x="221" y="765"/>
                </a:lnTo>
                <a:lnTo>
                  <a:pt x="218" y="765"/>
                </a:lnTo>
                <a:lnTo>
                  <a:pt x="214" y="765"/>
                </a:lnTo>
                <a:lnTo>
                  <a:pt x="213" y="764"/>
                </a:lnTo>
                <a:lnTo>
                  <a:pt x="213" y="761"/>
                </a:lnTo>
                <a:lnTo>
                  <a:pt x="214" y="759"/>
                </a:lnTo>
                <a:lnTo>
                  <a:pt x="214" y="757"/>
                </a:lnTo>
                <a:lnTo>
                  <a:pt x="215" y="754"/>
                </a:lnTo>
                <a:lnTo>
                  <a:pt x="214" y="753"/>
                </a:lnTo>
                <a:lnTo>
                  <a:pt x="214" y="751"/>
                </a:lnTo>
                <a:lnTo>
                  <a:pt x="212" y="749"/>
                </a:lnTo>
                <a:lnTo>
                  <a:pt x="209" y="747"/>
                </a:lnTo>
                <a:lnTo>
                  <a:pt x="208" y="746"/>
                </a:lnTo>
                <a:lnTo>
                  <a:pt x="206" y="745"/>
                </a:lnTo>
                <a:lnTo>
                  <a:pt x="204" y="746"/>
                </a:lnTo>
                <a:lnTo>
                  <a:pt x="202" y="746"/>
                </a:lnTo>
                <a:lnTo>
                  <a:pt x="201" y="743"/>
                </a:lnTo>
                <a:lnTo>
                  <a:pt x="200" y="743"/>
                </a:lnTo>
                <a:lnTo>
                  <a:pt x="198" y="742"/>
                </a:lnTo>
                <a:lnTo>
                  <a:pt x="198" y="739"/>
                </a:lnTo>
                <a:lnTo>
                  <a:pt x="197" y="736"/>
                </a:lnTo>
                <a:lnTo>
                  <a:pt x="196" y="734"/>
                </a:lnTo>
                <a:lnTo>
                  <a:pt x="194" y="733"/>
                </a:lnTo>
                <a:lnTo>
                  <a:pt x="192" y="733"/>
                </a:lnTo>
                <a:lnTo>
                  <a:pt x="191" y="735"/>
                </a:lnTo>
                <a:lnTo>
                  <a:pt x="189" y="736"/>
                </a:lnTo>
                <a:lnTo>
                  <a:pt x="187" y="736"/>
                </a:lnTo>
                <a:lnTo>
                  <a:pt x="185" y="736"/>
                </a:lnTo>
                <a:lnTo>
                  <a:pt x="182" y="737"/>
                </a:lnTo>
                <a:lnTo>
                  <a:pt x="180" y="736"/>
                </a:lnTo>
                <a:lnTo>
                  <a:pt x="179" y="735"/>
                </a:lnTo>
                <a:lnTo>
                  <a:pt x="176" y="735"/>
                </a:lnTo>
                <a:lnTo>
                  <a:pt x="174" y="734"/>
                </a:lnTo>
                <a:lnTo>
                  <a:pt x="173" y="733"/>
                </a:lnTo>
                <a:lnTo>
                  <a:pt x="171" y="732"/>
                </a:lnTo>
                <a:lnTo>
                  <a:pt x="170" y="732"/>
                </a:lnTo>
                <a:lnTo>
                  <a:pt x="168" y="730"/>
                </a:lnTo>
                <a:lnTo>
                  <a:pt x="166" y="729"/>
                </a:lnTo>
                <a:lnTo>
                  <a:pt x="165" y="726"/>
                </a:lnTo>
                <a:lnTo>
                  <a:pt x="165" y="725"/>
                </a:lnTo>
                <a:lnTo>
                  <a:pt x="166" y="721"/>
                </a:lnTo>
                <a:lnTo>
                  <a:pt x="169" y="720"/>
                </a:lnTo>
                <a:lnTo>
                  <a:pt x="169" y="718"/>
                </a:lnTo>
                <a:lnTo>
                  <a:pt x="169" y="716"/>
                </a:lnTo>
                <a:lnTo>
                  <a:pt x="169" y="715"/>
                </a:lnTo>
                <a:lnTo>
                  <a:pt x="169" y="715"/>
                </a:lnTo>
                <a:lnTo>
                  <a:pt x="168" y="713"/>
                </a:lnTo>
                <a:lnTo>
                  <a:pt x="168" y="712"/>
                </a:lnTo>
                <a:lnTo>
                  <a:pt x="167" y="710"/>
                </a:lnTo>
                <a:lnTo>
                  <a:pt x="168" y="708"/>
                </a:lnTo>
                <a:lnTo>
                  <a:pt x="168" y="703"/>
                </a:lnTo>
                <a:lnTo>
                  <a:pt x="167" y="701"/>
                </a:lnTo>
                <a:lnTo>
                  <a:pt x="166" y="699"/>
                </a:lnTo>
                <a:lnTo>
                  <a:pt x="163" y="699"/>
                </a:lnTo>
                <a:lnTo>
                  <a:pt x="161" y="699"/>
                </a:lnTo>
                <a:lnTo>
                  <a:pt x="158" y="697"/>
                </a:lnTo>
                <a:lnTo>
                  <a:pt x="156" y="693"/>
                </a:lnTo>
                <a:lnTo>
                  <a:pt x="155" y="688"/>
                </a:lnTo>
                <a:lnTo>
                  <a:pt x="154" y="686"/>
                </a:lnTo>
                <a:lnTo>
                  <a:pt x="153" y="683"/>
                </a:lnTo>
                <a:lnTo>
                  <a:pt x="152" y="682"/>
                </a:lnTo>
                <a:lnTo>
                  <a:pt x="152" y="680"/>
                </a:lnTo>
                <a:lnTo>
                  <a:pt x="152" y="678"/>
                </a:lnTo>
                <a:lnTo>
                  <a:pt x="152" y="677"/>
                </a:lnTo>
                <a:lnTo>
                  <a:pt x="152" y="676"/>
                </a:lnTo>
                <a:lnTo>
                  <a:pt x="149" y="675"/>
                </a:lnTo>
                <a:lnTo>
                  <a:pt x="148" y="674"/>
                </a:lnTo>
                <a:lnTo>
                  <a:pt x="147" y="673"/>
                </a:lnTo>
                <a:lnTo>
                  <a:pt x="146" y="671"/>
                </a:lnTo>
                <a:lnTo>
                  <a:pt x="143" y="670"/>
                </a:lnTo>
                <a:lnTo>
                  <a:pt x="141" y="668"/>
                </a:lnTo>
                <a:lnTo>
                  <a:pt x="140" y="663"/>
                </a:lnTo>
                <a:lnTo>
                  <a:pt x="140" y="661"/>
                </a:lnTo>
                <a:lnTo>
                  <a:pt x="138" y="659"/>
                </a:lnTo>
                <a:lnTo>
                  <a:pt x="136" y="655"/>
                </a:lnTo>
                <a:lnTo>
                  <a:pt x="135" y="652"/>
                </a:lnTo>
                <a:lnTo>
                  <a:pt x="132" y="649"/>
                </a:lnTo>
                <a:lnTo>
                  <a:pt x="132" y="647"/>
                </a:lnTo>
                <a:lnTo>
                  <a:pt x="134" y="643"/>
                </a:lnTo>
                <a:lnTo>
                  <a:pt x="136" y="643"/>
                </a:lnTo>
                <a:lnTo>
                  <a:pt x="137" y="641"/>
                </a:lnTo>
                <a:lnTo>
                  <a:pt x="137" y="640"/>
                </a:lnTo>
                <a:lnTo>
                  <a:pt x="136" y="638"/>
                </a:lnTo>
                <a:lnTo>
                  <a:pt x="136" y="633"/>
                </a:lnTo>
                <a:lnTo>
                  <a:pt x="137" y="632"/>
                </a:lnTo>
                <a:lnTo>
                  <a:pt x="139" y="630"/>
                </a:lnTo>
                <a:lnTo>
                  <a:pt x="141" y="630"/>
                </a:lnTo>
                <a:lnTo>
                  <a:pt x="143" y="630"/>
                </a:lnTo>
                <a:lnTo>
                  <a:pt x="145" y="630"/>
                </a:lnTo>
                <a:lnTo>
                  <a:pt x="147" y="629"/>
                </a:lnTo>
                <a:lnTo>
                  <a:pt x="148" y="629"/>
                </a:lnTo>
                <a:lnTo>
                  <a:pt x="151" y="626"/>
                </a:lnTo>
                <a:lnTo>
                  <a:pt x="153" y="624"/>
                </a:lnTo>
                <a:lnTo>
                  <a:pt x="155" y="619"/>
                </a:lnTo>
                <a:lnTo>
                  <a:pt x="155" y="617"/>
                </a:lnTo>
                <a:lnTo>
                  <a:pt x="155" y="614"/>
                </a:lnTo>
                <a:lnTo>
                  <a:pt x="156" y="613"/>
                </a:lnTo>
                <a:lnTo>
                  <a:pt x="155" y="612"/>
                </a:lnTo>
                <a:lnTo>
                  <a:pt x="155" y="610"/>
                </a:lnTo>
                <a:lnTo>
                  <a:pt x="157" y="607"/>
                </a:lnTo>
                <a:lnTo>
                  <a:pt x="158" y="605"/>
                </a:lnTo>
                <a:lnTo>
                  <a:pt x="158" y="604"/>
                </a:lnTo>
                <a:lnTo>
                  <a:pt x="162" y="603"/>
                </a:lnTo>
                <a:lnTo>
                  <a:pt x="164" y="602"/>
                </a:lnTo>
                <a:lnTo>
                  <a:pt x="169" y="603"/>
                </a:lnTo>
                <a:lnTo>
                  <a:pt x="170" y="604"/>
                </a:lnTo>
                <a:lnTo>
                  <a:pt x="175" y="603"/>
                </a:lnTo>
                <a:lnTo>
                  <a:pt x="175" y="604"/>
                </a:lnTo>
                <a:lnTo>
                  <a:pt x="179" y="603"/>
                </a:lnTo>
                <a:lnTo>
                  <a:pt x="181" y="601"/>
                </a:lnTo>
                <a:lnTo>
                  <a:pt x="181" y="600"/>
                </a:lnTo>
                <a:lnTo>
                  <a:pt x="184" y="598"/>
                </a:lnTo>
                <a:lnTo>
                  <a:pt x="185" y="595"/>
                </a:lnTo>
                <a:lnTo>
                  <a:pt x="185" y="593"/>
                </a:lnTo>
                <a:lnTo>
                  <a:pt x="186" y="591"/>
                </a:lnTo>
                <a:lnTo>
                  <a:pt x="187" y="586"/>
                </a:lnTo>
                <a:lnTo>
                  <a:pt x="190" y="582"/>
                </a:lnTo>
                <a:lnTo>
                  <a:pt x="191" y="581"/>
                </a:lnTo>
                <a:lnTo>
                  <a:pt x="192" y="579"/>
                </a:lnTo>
                <a:lnTo>
                  <a:pt x="192" y="577"/>
                </a:lnTo>
                <a:lnTo>
                  <a:pt x="192" y="576"/>
                </a:lnTo>
                <a:lnTo>
                  <a:pt x="196" y="572"/>
                </a:lnTo>
                <a:lnTo>
                  <a:pt x="199" y="569"/>
                </a:lnTo>
                <a:lnTo>
                  <a:pt x="202" y="568"/>
                </a:lnTo>
                <a:lnTo>
                  <a:pt x="203" y="566"/>
                </a:lnTo>
                <a:lnTo>
                  <a:pt x="203" y="564"/>
                </a:lnTo>
                <a:lnTo>
                  <a:pt x="203" y="560"/>
                </a:lnTo>
                <a:lnTo>
                  <a:pt x="202" y="559"/>
                </a:lnTo>
                <a:lnTo>
                  <a:pt x="201" y="559"/>
                </a:lnTo>
                <a:lnTo>
                  <a:pt x="202" y="553"/>
                </a:lnTo>
                <a:lnTo>
                  <a:pt x="203" y="550"/>
                </a:lnTo>
                <a:lnTo>
                  <a:pt x="202" y="549"/>
                </a:lnTo>
                <a:lnTo>
                  <a:pt x="202" y="547"/>
                </a:lnTo>
                <a:lnTo>
                  <a:pt x="202" y="546"/>
                </a:lnTo>
                <a:lnTo>
                  <a:pt x="201" y="542"/>
                </a:lnTo>
                <a:lnTo>
                  <a:pt x="199" y="538"/>
                </a:lnTo>
                <a:lnTo>
                  <a:pt x="198" y="537"/>
                </a:lnTo>
                <a:lnTo>
                  <a:pt x="197" y="536"/>
                </a:lnTo>
                <a:lnTo>
                  <a:pt x="195" y="535"/>
                </a:lnTo>
                <a:lnTo>
                  <a:pt x="194" y="535"/>
                </a:lnTo>
                <a:lnTo>
                  <a:pt x="192" y="534"/>
                </a:lnTo>
                <a:lnTo>
                  <a:pt x="190" y="535"/>
                </a:lnTo>
                <a:lnTo>
                  <a:pt x="186" y="536"/>
                </a:lnTo>
                <a:lnTo>
                  <a:pt x="184" y="536"/>
                </a:lnTo>
                <a:lnTo>
                  <a:pt x="182" y="537"/>
                </a:lnTo>
                <a:lnTo>
                  <a:pt x="181" y="537"/>
                </a:lnTo>
                <a:lnTo>
                  <a:pt x="180" y="537"/>
                </a:lnTo>
                <a:lnTo>
                  <a:pt x="178" y="537"/>
                </a:lnTo>
                <a:lnTo>
                  <a:pt x="176" y="537"/>
                </a:lnTo>
                <a:lnTo>
                  <a:pt x="175" y="537"/>
                </a:lnTo>
                <a:lnTo>
                  <a:pt x="174" y="538"/>
                </a:lnTo>
                <a:lnTo>
                  <a:pt x="173" y="538"/>
                </a:lnTo>
                <a:lnTo>
                  <a:pt x="172" y="538"/>
                </a:lnTo>
                <a:lnTo>
                  <a:pt x="170" y="538"/>
                </a:lnTo>
                <a:lnTo>
                  <a:pt x="169" y="538"/>
                </a:lnTo>
                <a:lnTo>
                  <a:pt x="166" y="538"/>
                </a:lnTo>
                <a:lnTo>
                  <a:pt x="164" y="539"/>
                </a:lnTo>
                <a:lnTo>
                  <a:pt x="163" y="539"/>
                </a:lnTo>
                <a:lnTo>
                  <a:pt x="162" y="539"/>
                </a:lnTo>
                <a:lnTo>
                  <a:pt x="160" y="539"/>
                </a:lnTo>
                <a:lnTo>
                  <a:pt x="159" y="539"/>
                </a:lnTo>
                <a:lnTo>
                  <a:pt x="157" y="538"/>
                </a:lnTo>
                <a:lnTo>
                  <a:pt x="156" y="539"/>
                </a:lnTo>
                <a:lnTo>
                  <a:pt x="153" y="539"/>
                </a:lnTo>
                <a:lnTo>
                  <a:pt x="147" y="539"/>
                </a:lnTo>
                <a:lnTo>
                  <a:pt x="145" y="539"/>
                </a:lnTo>
                <a:lnTo>
                  <a:pt x="141" y="538"/>
                </a:lnTo>
                <a:lnTo>
                  <a:pt x="138" y="538"/>
                </a:lnTo>
                <a:lnTo>
                  <a:pt x="135" y="537"/>
                </a:lnTo>
                <a:lnTo>
                  <a:pt x="134" y="537"/>
                </a:lnTo>
                <a:lnTo>
                  <a:pt x="131" y="537"/>
                </a:lnTo>
                <a:lnTo>
                  <a:pt x="130" y="537"/>
                </a:lnTo>
                <a:lnTo>
                  <a:pt x="126" y="535"/>
                </a:lnTo>
                <a:lnTo>
                  <a:pt x="122" y="535"/>
                </a:lnTo>
                <a:lnTo>
                  <a:pt x="120" y="535"/>
                </a:lnTo>
                <a:lnTo>
                  <a:pt x="116" y="533"/>
                </a:lnTo>
                <a:lnTo>
                  <a:pt x="113" y="533"/>
                </a:lnTo>
                <a:lnTo>
                  <a:pt x="112" y="533"/>
                </a:lnTo>
                <a:lnTo>
                  <a:pt x="106" y="533"/>
                </a:lnTo>
                <a:lnTo>
                  <a:pt x="101" y="533"/>
                </a:lnTo>
                <a:lnTo>
                  <a:pt x="99" y="532"/>
                </a:lnTo>
                <a:lnTo>
                  <a:pt x="96" y="532"/>
                </a:lnTo>
                <a:lnTo>
                  <a:pt x="94" y="531"/>
                </a:lnTo>
                <a:lnTo>
                  <a:pt x="92" y="528"/>
                </a:lnTo>
                <a:lnTo>
                  <a:pt x="92" y="527"/>
                </a:lnTo>
                <a:lnTo>
                  <a:pt x="92" y="525"/>
                </a:lnTo>
                <a:lnTo>
                  <a:pt x="94" y="522"/>
                </a:lnTo>
                <a:lnTo>
                  <a:pt x="94" y="521"/>
                </a:lnTo>
                <a:lnTo>
                  <a:pt x="95" y="519"/>
                </a:lnTo>
                <a:lnTo>
                  <a:pt x="97" y="517"/>
                </a:lnTo>
                <a:lnTo>
                  <a:pt x="95" y="516"/>
                </a:lnTo>
                <a:lnTo>
                  <a:pt x="93" y="512"/>
                </a:lnTo>
                <a:lnTo>
                  <a:pt x="90" y="512"/>
                </a:lnTo>
                <a:lnTo>
                  <a:pt x="89" y="511"/>
                </a:lnTo>
                <a:lnTo>
                  <a:pt x="88" y="510"/>
                </a:lnTo>
                <a:lnTo>
                  <a:pt x="86" y="509"/>
                </a:lnTo>
                <a:lnTo>
                  <a:pt x="84" y="508"/>
                </a:lnTo>
                <a:lnTo>
                  <a:pt x="84" y="507"/>
                </a:lnTo>
                <a:lnTo>
                  <a:pt x="82" y="505"/>
                </a:lnTo>
                <a:lnTo>
                  <a:pt x="80" y="504"/>
                </a:lnTo>
                <a:lnTo>
                  <a:pt x="81" y="501"/>
                </a:lnTo>
                <a:lnTo>
                  <a:pt x="81" y="499"/>
                </a:lnTo>
                <a:lnTo>
                  <a:pt x="81" y="498"/>
                </a:lnTo>
                <a:lnTo>
                  <a:pt x="83" y="495"/>
                </a:lnTo>
                <a:lnTo>
                  <a:pt x="84" y="492"/>
                </a:lnTo>
                <a:lnTo>
                  <a:pt x="84" y="488"/>
                </a:lnTo>
                <a:lnTo>
                  <a:pt x="84" y="487"/>
                </a:lnTo>
                <a:lnTo>
                  <a:pt x="84" y="483"/>
                </a:lnTo>
                <a:lnTo>
                  <a:pt x="83" y="481"/>
                </a:lnTo>
                <a:lnTo>
                  <a:pt x="81" y="480"/>
                </a:lnTo>
                <a:lnTo>
                  <a:pt x="79" y="477"/>
                </a:lnTo>
                <a:lnTo>
                  <a:pt x="76" y="476"/>
                </a:lnTo>
                <a:lnTo>
                  <a:pt x="75" y="476"/>
                </a:lnTo>
                <a:lnTo>
                  <a:pt x="73" y="475"/>
                </a:lnTo>
                <a:lnTo>
                  <a:pt x="70" y="474"/>
                </a:lnTo>
                <a:lnTo>
                  <a:pt x="66" y="473"/>
                </a:lnTo>
                <a:lnTo>
                  <a:pt x="62" y="472"/>
                </a:lnTo>
                <a:lnTo>
                  <a:pt x="60" y="471"/>
                </a:lnTo>
                <a:lnTo>
                  <a:pt x="56" y="472"/>
                </a:lnTo>
                <a:lnTo>
                  <a:pt x="53" y="472"/>
                </a:lnTo>
                <a:lnTo>
                  <a:pt x="52" y="473"/>
                </a:lnTo>
                <a:lnTo>
                  <a:pt x="50" y="472"/>
                </a:lnTo>
                <a:lnTo>
                  <a:pt x="48" y="472"/>
                </a:lnTo>
                <a:lnTo>
                  <a:pt x="46" y="471"/>
                </a:lnTo>
                <a:lnTo>
                  <a:pt x="45" y="471"/>
                </a:lnTo>
                <a:lnTo>
                  <a:pt x="43" y="470"/>
                </a:lnTo>
                <a:lnTo>
                  <a:pt x="42" y="469"/>
                </a:lnTo>
                <a:lnTo>
                  <a:pt x="41" y="464"/>
                </a:lnTo>
                <a:lnTo>
                  <a:pt x="41" y="463"/>
                </a:lnTo>
                <a:lnTo>
                  <a:pt x="41" y="460"/>
                </a:lnTo>
                <a:lnTo>
                  <a:pt x="41" y="460"/>
                </a:lnTo>
                <a:lnTo>
                  <a:pt x="41" y="458"/>
                </a:lnTo>
                <a:lnTo>
                  <a:pt x="40" y="456"/>
                </a:lnTo>
                <a:lnTo>
                  <a:pt x="38" y="454"/>
                </a:lnTo>
                <a:lnTo>
                  <a:pt x="36" y="453"/>
                </a:lnTo>
                <a:lnTo>
                  <a:pt x="35" y="453"/>
                </a:lnTo>
                <a:lnTo>
                  <a:pt x="33" y="451"/>
                </a:lnTo>
                <a:lnTo>
                  <a:pt x="32" y="448"/>
                </a:lnTo>
                <a:lnTo>
                  <a:pt x="34" y="446"/>
                </a:lnTo>
                <a:lnTo>
                  <a:pt x="35" y="445"/>
                </a:lnTo>
                <a:lnTo>
                  <a:pt x="35" y="444"/>
                </a:lnTo>
                <a:lnTo>
                  <a:pt x="37" y="442"/>
                </a:lnTo>
                <a:lnTo>
                  <a:pt x="41" y="440"/>
                </a:lnTo>
                <a:lnTo>
                  <a:pt x="44" y="440"/>
                </a:lnTo>
                <a:lnTo>
                  <a:pt x="46" y="440"/>
                </a:lnTo>
                <a:lnTo>
                  <a:pt x="49" y="438"/>
                </a:lnTo>
                <a:lnTo>
                  <a:pt x="51" y="434"/>
                </a:lnTo>
                <a:lnTo>
                  <a:pt x="52" y="428"/>
                </a:lnTo>
                <a:lnTo>
                  <a:pt x="53" y="427"/>
                </a:lnTo>
                <a:lnTo>
                  <a:pt x="54" y="423"/>
                </a:lnTo>
                <a:lnTo>
                  <a:pt x="57" y="420"/>
                </a:lnTo>
                <a:lnTo>
                  <a:pt x="55" y="419"/>
                </a:lnTo>
                <a:lnTo>
                  <a:pt x="55" y="417"/>
                </a:lnTo>
                <a:lnTo>
                  <a:pt x="54" y="412"/>
                </a:lnTo>
                <a:lnTo>
                  <a:pt x="53" y="411"/>
                </a:lnTo>
                <a:lnTo>
                  <a:pt x="53" y="406"/>
                </a:lnTo>
                <a:lnTo>
                  <a:pt x="54" y="405"/>
                </a:lnTo>
                <a:lnTo>
                  <a:pt x="56" y="401"/>
                </a:lnTo>
                <a:lnTo>
                  <a:pt x="56" y="399"/>
                </a:lnTo>
                <a:lnTo>
                  <a:pt x="55" y="397"/>
                </a:lnTo>
                <a:lnTo>
                  <a:pt x="54" y="395"/>
                </a:lnTo>
                <a:lnTo>
                  <a:pt x="52" y="394"/>
                </a:lnTo>
                <a:lnTo>
                  <a:pt x="51" y="393"/>
                </a:lnTo>
                <a:lnTo>
                  <a:pt x="49" y="392"/>
                </a:lnTo>
                <a:lnTo>
                  <a:pt x="46" y="390"/>
                </a:lnTo>
                <a:lnTo>
                  <a:pt x="43" y="391"/>
                </a:lnTo>
                <a:lnTo>
                  <a:pt x="40" y="391"/>
                </a:lnTo>
                <a:lnTo>
                  <a:pt x="37" y="390"/>
                </a:lnTo>
                <a:lnTo>
                  <a:pt x="35" y="388"/>
                </a:lnTo>
                <a:lnTo>
                  <a:pt x="33" y="386"/>
                </a:lnTo>
                <a:lnTo>
                  <a:pt x="32" y="385"/>
                </a:lnTo>
                <a:lnTo>
                  <a:pt x="30" y="381"/>
                </a:lnTo>
                <a:lnTo>
                  <a:pt x="29" y="380"/>
                </a:lnTo>
                <a:lnTo>
                  <a:pt x="27" y="377"/>
                </a:lnTo>
                <a:lnTo>
                  <a:pt x="26" y="376"/>
                </a:lnTo>
                <a:lnTo>
                  <a:pt x="25" y="375"/>
                </a:lnTo>
                <a:lnTo>
                  <a:pt x="24" y="370"/>
                </a:lnTo>
                <a:lnTo>
                  <a:pt x="22" y="366"/>
                </a:lnTo>
                <a:lnTo>
                  <a:pt x="21" y="365"/>
                </a:lnTo>
                <a:lnTo>
                  <a:pt x="21" y="364"/>
                </a:lnTo>
                <a:lnTo>
                  <a:pt x="20" y="363"/>
                </a:lnTo>
                <a:lnTo>
                  <a:pt x="19" y="361"/>
                </a:lnTo>
                <a:lnTo>
                  <a:pt x="18" y="359"/>
                </a:lnTo>
                <a:lnTo>
                  <a:pt x="16" y="358"/>
                </a:lnTo>
                <a:lnTo>
                  <a:pt x="13" y="357"/>
                </a:lnTo>
                <a:lnTo>
                  <a:pt x="10" y="355"/>
                </a:lnTo>
                <a:lnTo>
                  <a:pt x="8" y="352"/>
                </a:lnTo>
                <a:lnTo>
                  <a:pt x="7" y="350"/>
                </a:lnTo>
                <a:lnTo>
                  <a:pt x="6" y="348"/>
                </a:lnTo>
                <a:lnTo>
                  <a:pt x="5" y="344"/>
                </a:lnTo>
                <a:lnTo>
                  <a:pt x="4" y="341"/>
                </a:lnTo>
                <a:lnTo>
                  <a:pt x="3" y="339"/>
                </a:lnTo>
                <a:lnTo>
                  <a:pt x="2" y="335"/>
                </a:lnTo>
                <a:lnTo>
                  <a:pt x="2" y="334"/>
                </a:lnTo>
                <a:lnTo>
                  <a:pt x="1" y="331"/>
                </a:lnTo>
                <a:lnTo>
                  <a:pt x="0" y="330"/>
                </a:lnTo>
                <a:lnTo>
                  <a:pt x="1" y="328"/>
                </a:lnTo>
                <a:lnTo>
                  <a:pt x="0" y="322"/>
                </a:lnTo>
                <a:lnTo>
                  <a:pt x="1" y="318"/>
                </a:lnTo>
                <a:lnTo>
                  <a:pt x="2" y="315"/>
                </a:lnTo>
                <a:lnTo>
                  <a:pt x="3" y="314"/>
                </a:lnTo>
                <a:lnTo>
                  <a:pt x="5" y="312"/>
                </a:lnTo>
                <a:lnTo>
                  <a:pt x="5" y="308"/>
                </a:lnTo>
                <a:lnTo>
                  <a:pt x="5" y="305"/>
                </a:lnTo>
                <a:lnTo>
                  <a:pt x="5" y="302"/>
                </a:lnTo>
                <a:lnTo>
                  <a:pt x="4" y="300"/>
                </a:lnTo>
                <a:lnTo>
                  <a:pt x="2" y="297"/>
                </a:lnTo>
                <a:lnTo>
                  <a:pt x="2" y="294"/>
                </a:lnTo>
                <a:lnTo>
                  <a:pt x="0" y="290"/>
                </a:lnTo>
                <a:lnTo>
                  <a:pt x="1" y="286"/>
                </a:lnTo>
                <a:lnTo>
                  <a:pt x="3" y="283"/>
                </a:lnTo>
                <a:lnTo>
                  <a:pt x="5" y="283"/>
                </a:lnTo>
                <a:lnTo>
                  <a:pt x="8" y="283"/>
                </a:lnTo>
                <a:lnTo>
                  <a:pt x="11" y="284"/>
                </a:lnTo>
                <a:lnTo>
                  <a:pt x="13" y="284"/>
                </a:lnTo>
                <a:lnTo>
                  <a:pt x="15" y="281"/>
                </a:lnTo>
                <a:lnTo>
                  <a:pt x="16" y="280"/>
                </a:lnTo>
                <a:lnTo>
                  <a:pt x="17" y="278"/>
                </a:lnTo>
                <a:lnTo>
                  <a:pt x="18" y="275"/>
                </a:lnTo>
                <a:lnTo>
                  <a:pt x="17" y="272"/>
                </a:lnTo>
                <a:lnTo>
                  <a:pt x="16" y="270"/>
                </a:lnTo>
                <a:lnTo>
                  <a:pt x="16" y="267"/>
                </a:lnTo>
                <a:lnTo>
                  <a:pt x="15" y="263"/>
                </a:lnTo>
                <a:lnTo>
                  <a:pt x="16" y="260"/>
                </a:lnTo>
                <a:lnTo>
                  <a:pt x="18" y="256"/>
                </a:lnTo>
                <a:lnTo>
                  <a:pt x="19" y="256"/>
                </a:lnTo>
                <a:lnTo>
                  <a:pt x="23" y="255"/>
                </a:lnTo>
                <a:lnTo>
                  <a:pt x="24" y="255"/>
                </a:lnTo>
                <a:lnTo>
                  <a:pt x="26" y="251"/>
                </a:lnTo>
                <a:lnTo>
                  <a:pt x="28" y="250"/>
                </a:lnTo>
                <a:lnTo>
                  <a:pt x="30" y="248"/>
                </a:lnTo>
                <a:lnTo>
                  <a:pt x="30" y="247"/>
                </a:lnTo>
                <a:lnTo>
                  <a:pt x="30" y="244"/>
                </a:lnTo>
                <a:lnTo>
                  <a:pt x="30" y="240"/>
                </a:lnTo>
                <a:lnTo>
                  <a:pt x="30" y="239"/>
                </a:lnTo>
                <a:lnTo>
                  <a:pt x="29" y="237"/>
                </a:lnTo>
                <a:lnTo>
                  <a:pt x="29" y="233"/>
                </a:lnTo>
                <a:lnTo>
                  <a:pt x="29" y="232"/>
                </a:lnTo>
                <a:lnTo>
                  <a:pt x="30" y="227"/>
                </a:lnTo>
                <a:lnTo>
                  <a:pt x="30" y="223"/>
                </a:lnTo>
                <a:lnTo>
                  <a:pt x="30" y="221"/>
                </a:lnTo>
                <a:lnTo>
                  <a:pt x="29" y="219"/>
                </a:lnTo>
                <a:lnTo>
                  <a:pt x="30" y="215"/>
                </a:lnTo>
                <a:lnTo>
                  <a:pt x="30" y="211"/>
                </a:lnTo>
                <a:lnTo>
                  <a:pt x="30" y="209"/>
                </a:lnTo>
                <a:lnTo>
                  <a:pt x="29" y="205"/>
                </a:lnTo>
                <a:lnTo>
                  <a:pt x="26" y="202"/>
                </a:lnTo>
                <a:lnTo>
                  <a:pt x="25" y="200"/>
                </a:lnTo>
                <a:lnTo>
                  <a:pt x="26" y="196"/>
                </a:lnTo>
                <a:lnTo>
                  <a:pt x="27" y="194"/>
                </a:lnTo>
                <a:lnTo>
                  <a:pt x="29" y="192"/>
                </a:lnTo>
                <a:lnTo>
                  <a:pt x="30" y="190"/>
                </a:lnTo>
                <a:lnTo>
                  <a:pt x="32" y="187"/>
                </a:lnTo>
                <a:lnTo>
                  <a:pt x="32" y="183"/>
                </a:lnTo>
                <a:lnTo>
                  <a:pt x="31" y="181"/>
                </a:lnTo>
                <a:lnTo>
                  <a:pt x="30" y="178"/>
                </a:lnTo>
                <a:lnTo>
                  <a:pt x="27" y="175"/>
                </a:lnTo>
                <a:lnTo>
                  <a:pt x="24" y="172"/>
                </a:lnTo>
                <a:lnTo>
                  <a:pt x="22" y="171"/>
                </a:lnTo>
                <a:lnTo>
                  <a:pt x="22" y="168"/>
                </a:lnTo>
                <a:lnTo>
                  <a:pt x="24" y="167"/>
                </a:lnTo>
                <a:lnTo>
                  <a:pt x="25" y="164"/>
                </a:lnTo>
                <a:lnTo>
                  <a:pt x="28" y="163"/>
                </a:lnTo>
                <a:lnTo>
                  <a:pt x="29" y="163"/>
                </a:lnTo>
                <a:lnTo>
                  <a:pt x="32" y="162"/>
                </a:lnTo>
                <a:lnTo>
                  <a:pt x="34" y="162"/>
                </a:lnTo>
                <a:lnTo>
                  <a:pt x="39" y="162"/>
                </a:lnTo>
                <a:lnTo>
                  <a:pt x="42" y="161"/>
                </a:lnTo>
                <a:lnTo>
                  <a:pt x="45" y="160"/>
                </a:lnTo>
                <a:lnTo>
                  <a:pt x="46" y="159"/>
                </a:lnTo>
                <a:lnTo>
                  <a:pt x="48" y="156"/>
                </a:lnTo>
                <a:lnTo>
                  <a:pt x="49" y="152"/>
                </a:lnTo>
                <a:lnTo>
                  <a:pt x="49" y="149"/>
                </a:lnTo>
                <a:lnTo>
                  <a:pt x="47" y="145"/>
                </a:lnTo>
                <a:lnTo>
                  <a:pt x="47" y="142"/>
                </a:lnTo>
                <a:lnTo>
                  <a:pt x="46" y="139"/>
                </a:lnTo>
                <a:lnTo>
                  <a:pt x="45" y="137"/>
                </a:lnTo>
                <a:lnTo>
                  <a:pt x="42" y="133"/>
                </a:lnTo>
                <a:lnTo>
                  <a:pt x="41" y="132"/>
                </a:lnTo>
                <a:lnTo>
                  <a:pt x="39" y="128"/>
                </a:lnTo>
                <a:lnTo>
                  <a:pt x="37" y="126"/>
                </a:lnTo>
                <a:lnTo>
                  <a:pt x="37" y="122"/>
                </a:lnTo>
                <a:lnTo>
                  <a:pt x="35" y="119"/>
                </a:lnTo>
                <a:lnTo>
                  <a:pt x="34" y="117"/>
                </a:lnTo>
                <a:lnTo>
                  <a:pt x="32" y="116"/>
                </a:lnTo>
                <a:lnTo>
                  <a:pt x="30" y="114"/>
                </a:lnTo>
                <a:lnTo>
                  <a:pt x="30" y="110"/>
                </a:lnTo>
                <a:lnTo>
                  <a:pt x="30" y="107"/>
                </a:lnTo>
                <a:lnTo>
                  <a:pt x="29" y="106"/>
                </a:lnTo>
                <a:lnTo>
                  <a:pt x="30" y="101"/>
                </a:lnTo>
                <a:lnTo>
                  <a:pt x="31" y="98"/>
                </a:lnTo>
                <a:lnTo>
                  <a:pt x="33" y="95"/>
                </a:lnTo>
                <a:lnTo>
                  <a:pt x="35" y="92"/>
                </a:lnTo>
                <a:lnTo>
                  <a:pt x="36" y="91"/>
                </a:lnTo>
                <a:lnTo>
                  <a:pt x="36" y="88"/>
                </a:lnTo>
                <a:lnTo>
                  <a:pt x="36" y="84"/>
                </a:lnTo>
                <a:lnTo>
                  <a:pt x="37" y="80"/>
                </a:lnTo>
                <a:lnTo>
                  <a:pt x="36" y="78"/>
                </a:lnTo>
                <a:lnTo>
                  <a:pt x="37" y="74"/>
                </a:lnTo>
                <a:lnTo>
                  <a:pt x="40" y="71"/>
                </a:lnTo>
                <a:lnTo>
                  <a:pt x="42" y="68"/>
                </a:lnTo>
                <a:lnTo>
                  <a:pt x="46" y="67"/>
                </a:lnTo>
                <a:lnTo>
                  <a:pt x="46" y="66"/>
                </a:lnTo>
                <a:lnTo>
                  <a:pt x="50" y="62"/>
                </a:lnTo>
                <a:lnTo>
                  <a:pt x="52" y="61"/>
                </a:lnTo>
                <a:lnTo>
                  <a:pt x="52" y="60"/>
                </a:lnTo>
                <a:lnTo>
                  <a:pt x="56" y="58"/>
                </a:lnTo>
                <a:lnTo>
                  <a:pt x="56" y="56"/>
                </a:lnTo>
                <a:lnTo>
                  <a:pt x="58" y="55"/>
                </a:lnTo>
                <a:lnTo>
                  <a:pt x="61" y="53"/>
                </a:lnTo>
                <a:lnTo>
                  <a:pt x="61" y="52"/>
                </a:lnTo>
                <a:lnTo>
                  <a:pt x="64" y="51"/>
                </a:lnTo>
                <a:lnTo>
                  <a:pt x="67" y="50"/>
                </a:lnTo>
                <a:lnTo>
                  <a:pt x="69" y="48"/>
                </a:lnTo>
                <a:lnTo>
                  <a:pt x="72" y="45"/>
                </a:lnTo>
                <a:lnTo>
                  <a:pt x="74" y="45"/>
                </a:lnTo>
                <a:lnTo>
                  <a:pt x="75" y="44"/>
                </a:lnTo>
                <a:lnTo>
                  <a:pt x="77" y="43"/>
                </a:lnTo>
                <a:lnTo>
                  <a:pt x="78" y="41"/>
                </a:lnTo>
                <a:lnTo>
                  <a:pt x="80" y="39"/>
                </a:lnTo>
                <a:lnTo>
                  <a:pt x="81" y="39"/>
                </a:lnTo>
                <a:lnTo>
                  <a:pt x="82" y="38"/>
                </a:lnTo>
                <a:lnTo>
                  <a:pt x="84" y="36"/>
                </a:lnTo>
                <a:lnTo>
                  <a:pt x="85" y="34"/>
                </a:lnTo>
                <a:lnTo>
                  <a:pt x="85" y="31"/>
                </a:lnTo>
                <a:lnTo>
                  <a:pt x="85" y="30"/>
                </a:lnTo>
                <a:lnTo>
                  <a:pt x="85" y="28"/>
                </a:lnTo>
                <a:lnTo>
                  <a:pt x="83" y="25"/>
                </a:lnTo>
                <a:lnTo>
                  <a:pt x="82" y="24"/>
                </a:lnTo>
                <a:lnTo>
                  <a:pt x="82" y="23"/>
                </a:lnTo>
                <a:lnTo>
                  <a:pt x="82" y="19"/>
                </a:lnTo>
                <a:lnTo>
                  <a:pt x="83" y="18"/>
                </a:lnTo>
                <a:lnTo>
                  <a:pt x="84" y="17"/>
                </a:lnTo>
                <a:lnTo>
                  <a:pt x="85" y="15"/>
                </a:lnTo>
                <a:lnTo>
                  <a:pt x="85" y="13"/>
                </a:lnTo>
                <a:lnTo>
                  <a:pt x="86" y="12"/>
                </a:lnTo>
                <a:lnTo>
                  <a:pt x="86" y="10"/>
                </a:lnTo>
                <a:lnTo>
                  <a:pt x="87" y="8"/>
                </a:lnTo>
                <a:lnTo>
                  <a:pt x="87" y="6"/>
                </a:lnTo>
                <a:lnTo>
                  <a:pt x="86" y="4"/>
                </a:lnTo>
                <a:lnTo>
                  <a:pt x="85" y="2"/>
                </a:lnTo>
                <a:lnTo>
                  <a:pt x="85" y="0"/>
                </a:lnTo>
                <a:lnTo>
                  <a:pt x="85" y="0"/>
                </a:lnTo>
                <a:lnTo>
                  <a:pt x="87" y="0"/>
                </a:lnTo>
                <a:lnTo>
                  <a:pt x="89" y="0"/>
                </a:lnTo>
                <a:lnTo>
                  <a:pt x="91" y="2"/>
                </a:lnTo>
                <a:lnTo>
                  <a:pt x="92" y="2"/>
                </a:lnTo>
                <a:lnTo>
                  <a:pt x="94" y="4"/>
                </a:lnTo>
                <a:lnTo>
                  <a:pt x="96" y="5"/>
                </a:lnTo>
                <a:lnTo>
                  <a:pt x="98" y="4"/>
                </a:lnTo>
                <a:lnTo>
                  <a:pt x="100" y="5"/>
                </a:lnTo>
                <a:lnTo>
                  <a:pt x="101" y="4"/>
                </a:lnTo>
                <a:lnTo>
                  <a:pt x="102" y="3"/>
                </a:lnTo>
                <a:lnTo>
                  <a:pt x="104" y="4"/>
                </a:lnTo>
                <a:lnTo>
                  <a:pt x="106" y="4"/>
                </a:lnTo>
                <a:lnTo>
                  <a:pt x="107" y="5"/>
                </a:lnTo>
                <a:lnTo>
                  <a:pt x="108" y="6"/>
                </a:lnTo>
                <a:lnTo>
                  <a:pt x="116" y="9"/>
                </a:lnTo>
                <a:lnTo>
                  <a:pt x="119" y="11"/>
                </a:lnTo>
                <a:lnTo>
                  <a:pt x="124" y="14"/>
                </a:lnTo>
                <a:lnTo>
                  <a:pt x="130" y="14"/>
                </a:lnTo>
                <a:lnTo>
                  <a:pt x="133" y="14"/>
                </a:lnTo>
                <a:lnTo>
                  <a:pt x="135" y="14"/>
                </a:lnTo>
                <a:lnTo>
                  <a:pt x="137" y="15"/>
                </a:lnTo>
                <a:lnTo>
                  <a:pt x="138" y="15"/>
                </a:lnTo>
                <a:lnTo>
                  <a:pt x="141" y="15"/>
                </a:lnTo>
                <a:lnTo>
                  <a:pt x="142" y="16"/>
                </a:lnTo>
                <a:lnTo>
                  <a:pt x="146" y="16"/>
                </a:lnTo>
                <a:lnTo>
                  <a:pt x="147" y="17"/>
                </a:lnTo>
                <a:lnTo>
                  <a:pt x="149" y="17"/>
                </a:lnTo>
                <a:lnTo>
                  <a:pt x="150" y="20"/>
                </a:lnTo>
                <a:lnTo>
                  <a:pt x="152" y="23"/>
                </a:lnTo>
                <a:lnTo>
                  <a:pt x="153" y="26"/>
                </a:lnTo>
                <a:lnTo>
                  <a:pt x="154" y="29"/>
                </a:lnTo>
                <a:lnTo>
                  <a:pt x="156" y="32"/>
                </a:lnTo>
                <a:lnTo>
                  <a:pt x="157" y="34"/>
                </a:lnTo>
                <a:lnTo>
                  <a:pt x="157" y="39"/>
                </a:lnTo>
                <a:lnTo>
                  <a:pt x="157" y="41"/>
                </a:lnTo>
                <a:lnTo>
                  <a:pt x="153" y="45"/>
                </a:lnTo>
                <a:lnTo>
                  <a:pt x="151" y="47"/>
                </a:lnTo>
                <a:lnTo>
                  <a:pt x="149" y="50"/>
                </a:lnTo>
                <a:lnTo>
                  <a:pt x="149" y="51"/>
                </a:lnTo>
                <a:lnTo>
                  <a:pt x="150" y="53"/>
                </a:lnTo>
                <a:lnTo>
                  <a:pt x="150" y="56"/>
                </a:lnTo>
                <a:lnTo>
                  <a:pt x="149" y="58"/>
                </a:lnTo>
                <a:lnTo>
                  <a:pt x="147" y="58"/>
                </a:lnTo>
                <a:lnTo>
                  <a:pt x="147" y="60"/>
                </a:lnTo>
                <a:lnTo>
                  <a:pt x="147" y="65"/>
                </a:lnTo>
                <a:lnTo>
                  <a:pt x="147" y="67"/>
                </a:lnTo>
                <a:lnTo>
                  <a:pt x="147" y="68"/>
                </a:lnTo>
                <a:lnTo>
                  <a:pt x="147" y="70"/>
                </a:lnTo>
                <a:lnTo>
                  <a:pt x="151" y="72"/>
                </a:lnTo>
                <a:lnTo>
                  <a:pt x="152" y="72"/>
                </a:lnTo>
                <a:lnTo>
                  <a:pt x="153" y="73"/>
                </a:lnTo>
                <a:lnTo>
                  <a:pt x="156" y="75"/>
                </a:lnTo>
                <a:lnTo>
                  <a:pt x="159" y="77"/>
                </a:lnTo>
                <a:lnTo>
                  <a:pt x="161" y="78"/>
                </a:lnTo>
                <a:lnTo>
                  <a:pt x="162" y="78"/>
                </a:lnTo>
                <a:lnTo>
                  <a:pt x="164" y="80"/>
                </a:lnTo>
                <a:lnTo>
                  <a:pt x="165" y="82"/>
                </a:lnTo>
                <a:lnTo>
                  <a:pt x="166" y="84"/>
                </a:lnTo>
                <a:lnTo>
                  <a:pt x="165" y="88"/>
                </a:lnTo>
                <a:lnTo>
                  <a:pt x="166" y="91"/>
                </a:lnTo>
                <a:lnTo>
                  <a:pt x="164" y="94"/>
                </a:lnTo>
                <a:lnTo>
                  <a:pt x="164" y="95"/>
                </a:lnTo>
                <a:lnTo>
                  <a:pt x="164" y="96"/>
                </a:lnTo>
                <a:lnTo>
                  <a:pt x="164" y="98"/>
                </a:lnTo>
                <a:lnTo>
                  <a:pt x="164" y="100"/>
                </a:lnTo>
                <a:lnTo>
                  <a:pt x="164" y="102"/>
                </a:lnTo>
                <a:lnTo>
                  <a:pt x="164" y="104"/>
                </a:lnTo>
                <a:lnTo>
                  <a:pt x="164" y="106"/>
                </a:lnTo>
                <a:lnTo>
                  <a:pt x="163" y="111"/>
                </a:lnTo>
                <a:lnTo>
                  <a:pt x="162" y="112"/>
                </a:lnTo>
                <a:lnTo>
                  <a:pt x="162" y="114"/>
                </a:lnTo>
                <a:lnTo>
                  <a:pt x="162" y="117"/>
                </a:lnTo>
                <a:lnTo>
                  <a:pt x="160" y="119"/>
                </a:lnTo>
                <a:lnTo>
                  <a:pt x="161" y="122"/>
                </a:lnTo>
                <a:lnTo>
                  <a:pt x="160" y="123"/>
                </a:lnTo>
                <a:lnTo>
                  <a:pt x="160" y="127"/>
                </a:lnTo>
                <a:lnTo>
                  <a:pt x="159" y="131"/>
                </a:lnTo>
                <a:lnTo>
                  <a:pt x="159" y="133"/>
                </a:lnTo>
                <a:lnTo>
                  <a:pt x="158" y="137"/>
                </a:lnTo>
                <a:lnTo>
                  <a:pt x="158" y="139"/>
                </a:lnTo>
                <a:lnTo>
                  <a:pt x="158" y="141"/>
                </a:lnTo>
                <a:lnTo>
                  <a:pt x="157" y="144"/>
                </a:lnTo>
                <a:lnTo>
                  <a:pt x="158" y="145"/>
                </a:lnTo>
                <a:lnTo>
                  <a:pt x="162" y="147"/>
                </a:lnTo>
                <a:lnTo>
                  <a:pt x="166" y="150"/>
                </a:lnTo>
                <a:lnTo>
                  <a:pt x="169" y="150"/>
                </a:lnTo>
                <a:lnTo>
                  <a:pt x="169" y="150"/>
                </a:lnTo>
                <a:lnTo>
                  <a:pt x="171" y="150"/>
                </a:lnTo>
                <a:lnTo>
                  <a:pt x="174" y="150"/>
                </a:lnTo>
                <a:lnTo>
                  <a:pt x="177" y="150"/>
                </a:lnTo>
                <a:lnTo>
                  <a:pt x="180" y="149"/>
                </a:lnTo>
                <a:lnTo>
                  <a:pt x="183" y="148"/>
                </a:lnTo>
                <a:lnTo>
                  <a:pt x="184" y="148"/>
                </a:lnTo>
                <a:lnTo>
                  <a:pt x="186" y="149"/>
                </a:lnTo>
                <a:lnTo>
                  <a:pt x="188" y="148"/>
                </a:lnTo>
                <a:lnTo>
                  <a:pt x="191" y="148"/>
                </a:lnTo>
                <a:lnTo>
                  <a:pt x="193" y="148"/>
                </a:lnTo>
                <a:lnTo>
                  <a:pt x="197" y="147"/>
                </a:lnTo>
                <a:lnTo>
                  <a:pt x="197" y="147"/>
                </a:lnTo>
                <a:lnTo>
                  <a:pt x="200" y="146"/>
                </a:lnTo>
                <a:lnTo>
                  <a:pt x="202" y="145"/>
                </a:lnTo>
                <a:lnTo>
                  <a:pt x="203" y="145"/>
                </a:lnTo>
                <a:lnTo>
                  <a:pt x="208" y="144"/>
                </a:lnTo>
                <a:lnTo>
                  <a:pt x="209" y="144"/>
                </a:lnTo>
                <a:lnTo>
                  <a:pt x="210" y="144"/>
                </a:lnTo>
                <a:lnTo>
                  <a:pt x="214" y="142"/>
                </a:lnTo>
                <a:lnTo>
                  <a:pt x="218" y="141"/>
                </a:lnTo>
                <a:lnTo>
                  <a:pt x="220" y="140"/>
                </a:lnTo>
                <a:lnTo>
                  <a:pt x="224" y="139"/>
                </a:lnTo>
                <a:lnTo>
                  <a:pt x="225" y="139"/>
                </a:lnTo>
                <a:lnTo>
                  <a:pt x="228" y="138"/>
                </a:lnTo>
                <a:lnTo>
                  <a:pt x="231" y="138"/>
                </a:lnTo>
                <a:lnTo>
                  <a:pt x="231" y="138"/>
                </a:lnTo>
                <a:lnTo>
                  <a:pt x="233" y="138"/>
                </a:lnTo>
                <a:lnTo>
                  <a:pt x="235" y="137"/>
                </a:lnTo>
                <a:lnTo>
                  <a:pt x="237" y="137"/>
                </a:lnTo>
                <a:lnTo>
                  <a:pt x="239" y="136"/>
                </a:lnTo>
                <a:lnTo>
                  <a:pt x="242" y="136"/>
                </a:lnTo>
                <a:lnTo>
                  <a:pt x="244" y="136"/>
                </a:lnTo>
                <a:lnTo>
                  <a:pt x="249" y="136"/>
                </a:lnTo>
                <a:lnTo>
                  <a:pt x="252" y="136"/>
                </a:lnTo>
                <a:lnTo>
                  <a:pt x="253" y="135"/>
                </a:lnTo>
                <a:lnTo>
                  <a:pt x="258" y="136"/>
                </a:lnTo>
                <a:lnTo>
                  <a:pt x="260" y="136"/>
                </a:lnTo>
                <a:lnTo>
                  <a:pt x="261" y="137"/>
                </a:lnTo>
                <a:lnTo>
                  <a:pt x="269" y="141"/>
                </a:lnTo>
                <a:lnTo>
                  <a:pt x="271" y="141"/>
                </a:lnTo>
                <a:lnTo>
                  <a:pt x="273" y="144"/>
                </a:lnTo>
                <a:lnTo>
                  <a:pt x="274" y="146"/>
                </a:lnTo>
                <a:lnTo>
                  <a:pt x="275" y="147"/>
                </a:lnTo>
                <a:lnTo>
                  <a:pt x="276" y="151"/>
                </a:lnTo>
                <a:lnTo>
                  <a:pt x="277" y="154"/>
                </a:lnTo>
                <a:lnTo>
                  <a:pt x="277" y="156"/>
                </a:lnTo>
                <a:lnTo>
                  <a:pt x="278" y="157"/>
                </a:lnTo>
                <a:lnTo>
                  <a:pt x="278" y="159"/>
                </a:lnTo>
                <a:lnTo>
                  <a:pt x="278" y="161"/>
                </a:lnTo>
                <a:lnTo>
                  <a:pt x="278" y="163"/>
                </a:lnTo>
                <a:lnTo>
                  <a:pt x="279" y="165"/>
                </a:lnTo>
                <a:lnTo>
                  <a:pt x="280" y="166"/>
                </a:lnTo>
                <a:lnTo>
                  <a:pt x="281" y="169"/>
                </a:lnTo>
                <a:lnTo>
                  <a:pt x="282" y="171"/>
                </a:lnTo>
                <a:lnTo>
                  <a:pt x="283" y="172"/>
                </a:lnTo>
                <a:lnTo>
                  <a:pt x="284" y="172"/>
                </a:lnTo>
                <a:lnTo>
                  <a:pt x="284" y="174"/>
                </a:lnTo>
                <a:lnTo>
                  <a:pt x="285" y="178"/>
                </a:lnTo>
                <a:lnTo>
                  <a:pt x="286" y="181"/>
                </a:lnTo>
                <a:lnTo>
                  <a:pt x="287" y="183"/>
                </a:lnTo>
                <a:lnTo>
                  <a:pt x="287" y="183"/>
                </a:lnTo>
                <a:lnTo>
                  <a:pt x="287" y="186"/>
                </a:lnTo>
                <a:lnTo>
                  <a:pt x="288" y="189"/>
                </a:lnTo>
                <a:lnTo>
                  <a:pt x="289" y="190"/>
                </a:lnTo>
                <a:lnTo>
                  <a:pt x="289" y="193"/>
                </a:lnTo>
                <a:lnTo>
                  <a:pt x="288" y="197"/>
                </a:lnTo>
                <a:lnTo>
                  <a:pt x="287" y="199"/>
                </a:lnTo>
                <a:lnTo>
                  <a:pt x="287" y="201"/>
                </a:lnTo>
                <a:lnTo>
                  <a:pt x="284" y="205"/>
                </a:lnTo>
                <a:lnTo>
                  <a:pt x="283" y="205"/>
                </a:lnTo>
                <a:lnTo>
                  <a:pt x="283" y="207"/>
                </a:lnTo>
                <a:lnTo>
                  <a:pt x="282" y="209"/>
                </a:lnTo>
                <a:lnTo>
                  <a:pt x="282" y="211"/>
                </a:lnTo>
                <a:lnTo>
                  <a:pt x="281" y="213"/>
                </a:lnTo>
                <a:lnTo>
                  <a:pt x="281" y="216"/>
                </a:lnTo>
                <a:lnTo>
                  <a:pt x="280" y="218"/>
                </a:lnTo>
                <a:lnTo>
                  <a:pt x="279" y="221"/>
                </a:lnTo>
                <a:lnTo>
                  <a:pt x="276" y="225"/>
                </a:lnTo>
                <a:lnTo>
                  <a:pt x="275" y="228"/>
                </a:lnTo>
                <a:lnTo>
                  <a:pt x="274" y="229"/>
                </a:lnTo>
                <a:lnTo>
                  <a:pt x="270" y="232"/>
                </a:lnTo>
                <a:lnTo>
                  <a:pt x="267" y="233"/>
                </a:lnTo>
                <a:lnTo>
                  <a:pt x="264" y="235"/>
                </a:lnTo>
                <a:lnTo>
                  <a:pt x="262" y="236"/>
                </a:lnTo>
                <a:lnTo>
                  <a:pt x="261" y="238"/>
                </a:lnTo>
                <a:lnTo>
                  <a:pt x="258" y="239"/>
                </a:lnTo>
                <a:lnTo>
                  <a:pt x="256" y="240"/>
                </a:lnTo>
                <a:lnTo>
                  <a:pt x="253" y="241"/>
                </a:lnTo>
                <a:lnTo>
                  <a:pt x="251" y="242"/>
                </a:lnTo>
                <a:lnTo>
                  <a:pt x="248" y="244"/>
                </a:lnTo>
                <a:lnTo>
                  <a:pt x="247" y="244"/>
                </a:lnTo>
                <a:lnTo>
                  <a:pt x="243" y="246"/>
                </a:lnTo>
                <a:lnTo>
                  <a:pt x="241" y="247"/>
                </a:lnTo>
                <a:lnTo>
                  <a:pt x="239" y="248"/>
                </a:lnTo>
                <a:lnTo>
                  <a:pt x="237" y="249"/>
                </a:lnTo>
                <a:lnTo>
                  <a:pt x="236" y="250"/>
                </a:lnTo>
                <a:lnTo>
                  <a:pt x="234" y="251"/>
                </a:lnTo>
                <a:lnTo>
                  <a:pt x="234" y="253"/>
                </a:lnTo>
                <a:lnTo>
                  <a:pt x="234" y="254"/>
                </a:lnTo>
                <a:lnTo>
                  <a:pt x="237" y="256"/>
                </a:lnTo>
                <a:lnTo>
                  <a:pt x="241" y="258"/>
                </a:lnTo>
                <a:lnTo>
                  <a:pt x="242" y="260"/>
                </a:lnTo>
                <a:lnTo>
                  <a:pt x="244" y="261"/>
                </a:lnTo>
                <a:lnTo>
                  <a:pt x="246" y="262"/>
                </a:lnTo>
                <a:lnTo>
                  <a:pt x="247" y="264"/>
                </a:lnTo>
                <a:lnTo>
                  <a:pt x="251" y="266"/>
                </a:lnTo>
                <a:lnTo>
                  <a:pt x="253" y="268"/>
                </a:lnTo>
                <a:lnTo>
                  <a:pt x="254" y="270"/>
                </a:lnTo>
                <a:lnTo>
                  <a:pt x="257" y="271"/>
                </a:lnTo>
                <a:lnTo>
                  <a:pt x="265" y="274"/>
                </a:lnTo>
                <a:lnTo>
                  <a:pt x="267" y="275"/>
                </a:lnTo>
                <a:lnTo>
                  <a:pt x="270" y="273"/>
                </a:lnTo>
                <a:lnTo>
                  <a:pt x="271" y="272"/>
                </a:lnTo>
                <a:lnTo>
                  <a:pt x="273" y="271"/>
                </a:lnTo>
                <a:lnTo>
                  <a:pt x="275" y="268"/>
                </a:lnTo>
                <a:lnTo>
                  <a:pt x="277" y="266"/>
                </a:lnTo>
                <a:lnTo>
                  <a:pt x="280" y="266"/>
                </a:lnTo>
                <a:lnTo>
                  <a:pt x="281" y="265"/>
                </a:lnTo>
                <a:lnTo>
                  <a:pt x="281" y="266"/>
                </a:lnTo>
                <a:lnTo>
                  <a:pt x="284" y="268"/>
                </a:lnTo>
                <a:lnTo>
                  <a:pt x="286" y="272"/>
                </a:lnTo>
                <a:lnTo>
                  <a:pt x="287" y="274"/>
                </a:lnTo>
                <a:lnTo>
                  <a:pt x="288" y="278"/>
                </a:lnTo>
                <a:lnTo>
                  <a:pt x="288" y="281"/>
                </a:lnTo>
                <a:lnTo>
                  <a:pt x="290" y="282"/>
                </a:lnTo>
                <a:lnTo>
                  <a:pt x="289" y="287"/>
                </a:lnTo>
                <a:lnTo>
                  <a:pt x="289" y="288"/>
                </a:lnTo>
                <a:lnTo>
                  <a:pt x="287" y="290"/>
                </a:lnTo>
                <a:lnTo>
                  <a:pt x="286" y="294"/>
                </a:lnTo>
                <a:lnTo>
                  <a:pt x="286" y="295"/>
                </a:lnTo>
                <a:lnTo>
                  <a:pt x="286" y="296"/>
                </a:lnTo>
                <a:lnTo>
                  <a:pt x="287" y="298"/>
                </a:lnTo>
                <a:lnTo>
                  <a:pt x="288" y="299"/>
                </a:lnTo>
                <a:lnTo>
                  <a:pt x="290" y="300"/>
                </a:lnTo>
                <a:lnTo>
                  <a:pt x="291" y="301"/>
                </a:lnTo>
                <a:lnTo>
                  <a:pt x="294" y="302"/>
                </a:lnTo>
                <a:lnTo>
                  <a:pt x="298" y="302"/>
                </a:lnTo>
                <a:lnTo>
                  <a:pt x="300" y="303"/>
                </a:lnTo>
                <a:lnTo>
                  <a:pt x="300" y="306"/>
                </a:lnTo>
                <a:lnTo>
                  <a:pt x="301" y="309"/>
                </a:lnTo>
                <a:lnTo>
                  <a:pt x="302" y="311"/>
                </a:lnTo>
                <a:lnTo>
                  <a:pt x="303" y="312"/>
                </a:lnTo>
                <a:lnTo>
                  <a:pt x="304" y="314"/>
                </a:lnTo>
                <a:lnTo>
                  <a:pt x="305" y="316"/>
                </a:lnTo>
                <a:lnTo>
                  <a:pt x="306" y="319"/>
                </a:lnTo>
                <a:lnTo>
                  <a:pt x="308" y="320"/>
                </a:lnTo>
                <a:lnTo>
                  <a:pt x="309" y="320"/>
                </a:lnTo>
                <a:lnTo>
                  <a:pt x="312" y="322"/>
                </a:lnTo>
                <a:lnTo>
                  <a:pt x="315" y="322"/>
                </a:lnTo>
                <a:lnTo>
                  <a:pt x="315" y="322"/>
                </a:lnTo>
                <a:lnTo>
                  <a:pt x="316" y="323"/>
                </a:lnTo>
                <a:lnTo>
                  <a:pt x="317" y="324"/>
                </a:lnTo>
                <a:lnTo>
                  <a:pt x="318" y="325"/>
                </a:lnTo>
                <a:lnTo>
                  <a:pt x="320" y="327"/>
                </a:lnTo>
                <a:lnTo>
                  <a:pt x="327" y="329"/>
                </a:lnTo>
                <a:lnTo>
                  <a:pt x="329" y="332"/>
                </a:lnTo>
                <a:lnTo>
                  <a:pt x="331" y="335"/>
                </a:lnTo>
                <a:lnTo>
                  <a:pt x="331" y="338"/>
                </a:lnTo>
                <a:lnTo>
                  <a:pt x="331" y="339"/>
                </a:lnTo>
                <a:lnTo>
                  <a:pt x="332" y="342"/>
                </a:lnTo>
                <a:lnTo>
                  <a:pt x="332" y="344"/>
                </a:lnTo>
                <a:lnTo>
                  <a:pt x="333" y="346"/>
                </a:lnTo>
                <a:lnTo>
                  <a:pt x="335" y="348"/>
                </a:lnTo>
                <a:lnTo>
                  <a:pt x="337" y="349"/>
                </a:lnTo>
                <a:lnTo>
                  <a:pt x="339" y="349"/>
                </a:lnTo>
                <a:lnTo>
                  <a:pt x="341" y="349"/>
                </a:lnTo>
                <a:lnTo>
                  <a:pt x="342" y="349"/>
                </a:lnTo>
                <a:lnTo>
                  <a:pt x="346" y="350"/>
                </a:lnTo>
                <a:lnTo>
                  <a:pt x="349" y="350"/>
                </a:lnTo>
                <a:lnTo>
                  <a:pt x="349" y="349"/>
                </a:lnTo>
                <a:lnTo>
                  <a:pt x="353" y="349"/>
                </a:lnTo>
                <a:lnTo>
                  <a:pt x="356" y="349"/>
                </a:lnTo>
                <a:lnTo>
                  <a:pt x="359" y="348"/>
                </a:lnTo>
                <a:lnTo>
                  <a:pt x="360" y="347"/>
                </a:lnTo>
                <a:lnTo>
                  <a:pt x="361" y="346"/>
                </a:lnTo>
                <a:lnTo>
                  <a:pt x="363" y="344"/>
                </a:lnTo>
                <a:lnTo>
                  <a:pt x="364" y="342"/>
                </a:lnTo>
                <a:lnTo>
                  <a:pt x="367" y="338"/>
                </a:lnTo>
                <a:lnTo>
                  <a:pt x="370" y="336"/>
                </a:lnTo>
                <a:lnTo>
                  <a:pt x="374" y="334"/>
                </a:lnTo>
                <a:lnTo>
                  <a:pt x="377" y="334"/>
                </a:lnTo>
                <a:lnTo>
                  <a:pt x="380" y="338"/>
                </a:lnTo>
                <a:lnTo>
                  <a:pt x="382" y="341"/>
                </a:lnTo>
                <a:lnTo>
                  <a:pt x="382" y="344"/>
                </a:lnTo>
                <a:lnTo>
                  <a:pt x="387" y="346"/>
                </a:lnTo>
                <a:lnTo>
                  <a:pt x="390" y="348"/>
                </a:lnTo>
                <a:lnTo>
                  <a:pt x="393" y="348"/>
                </a:lnTo>
                <a:lnTo>
                  <a:pt x="396" y="348"/>
                </a:lnTo>
                <a:lnTo>
                  <a:pt x="399" y="346"/>
                </a:lnTo>
                <a:lnTo>
                  <a:pt x="404" y="345"/>
                </a:lnTo>
                <a:lnTo>
                  <a:pt x="409" y="344"/>
                </a:lnTo>
                <a:lnTo>
                  <a:pt x="413" y="344"/>
                </a:lnTo>
                <a:lnTo>
                  <a:pt x="415" y="344"/>
                </a:lnTo>
                <a:lnTo>
                  <a:pt x="418" y="343"/>
                </a:lnTo>
                <a:lnTo>
                  <a:pt x="420" y="343"/>
                </a:lnTo>
                <a:lnTo>
                  <a:pt x="421" y="342"/>
                </a:lnTo>
                <a:lnTo>
                  <a:pt x="427" y="340"/>
                </a:lnTo>
                <a:lnTo>
                  <a:pt x="429" y="341"/>
                </a:lnTo>
                <a:lnTo>
                  <a:pt x="432" y="341"/>
                </a:lnTo>
                <a:lnTo>
                  <a:pt x="433" y="343"/>
                </a:lnTo>
                <a:lnTo>
                  <a:pt x="437" y="343"/>
                </a:lnTo>
                <a:lnTo>
                  <a:pt x="442" y="342"/>
                </a:lnTo>
                <a:lnTo>
                  <a:pt x="443" y="342"/>
                </a:lnTo>
                <a:lnTo>
                  <a:pt x="447" y="341"/>
                </a:lnTo>
                <a:lnTo>
                  <a:pt x="450" y="339"/>
                </a:lnTo>
                <a:lnTo>
                  <a:pt x="454" y="338"/>
                </a:lnTo>
                <a:lnTo>
                  <a:pt x="461" y="337"/>
                </a:lnTo>
                <a:lnTo>
                  <a:pt x="465" y="336"/>
                </a:lnTo>
                <a:lnTo>
                  <a:pt x="466" y="335"/>
                </a:lnTo>
                <a:lnTo>
                  <a:pt x="467" y="333"/>
                </a:lnTo>
                <a:lnTo>
                  <a:pt x="471" y="333"/>
                </a:lnTo>
                <a:lnTo>
                  <a:pt x="479" y="330"/>
                </a:lnTo>
                <a:lnTo>
                  <a:pt x="481" y="327"/>
                </a:lnTo>
                <a:lnTo>
                  <a:pt x="482" y="327"/>
                </a:lnTo>
                <a:lnTo>
                  <a:pt x="486" y="323"/>
                </a:lnTo>
                <a:lnTo>
                  <a:pt x="492" y="316"/>
                </a:lnTo>
                <a:lnTo>
                  <a:pt x="494" y="313"/>
                </a:lnTo>
                <a:lnTo>
                  <a:pt x="503" y="310"/>
                </a:lnTo>
                <a:lnTo>
                  <a:pt x="509" y="308"/>
                </a:lnTo>
                <a:lnTo>
                  <a:pt x="520" y="307"/>
                </a:lnTo>
                <a:lnTo>
                  <a:pt x="530" y="306"/>
                </a:lnTo>
                <a:lnTo>
                  <a:pt x="533" y="306"/>
                </a:lnTo>
                <a:lnTo>
                  <a:pt x="544" y="307"/>
                </a:lnTo>
                <a:lnTo>
                  <a:pt x="551" y="305"/>
                </a:lnTo>
                <a:lnTo>
                  <a:pt x="559" y="301"/>
                </a:lnTo>
                <a:lnTo>
                  <a:pt x="563" y="295"/>
                </a:lnTo>
                <a:lnTo>
                  <a:pt x="563" y="293"/>
                </a:lnTo>
                <a:lnTo>
                  <a:pt x="560" y="286"/>
                </a:lnTo>
                <a:lnTo>
                  <a:pt x="556" y="276"/>
                </a:lnTo>
                <a:lnTo>
                  <a:pt x="555" y="267"/>
                </a:lnTo>
                <a:lnTo>
                  <a:pt x="551" y="261"/>
                </a:lnTo>
                <a:lnTo>
                  <a:pt x="551" y="254"/>
                </a:lnTo>
                <a:lnTo>
                  <a:pt x="551" y="250"/>
                </a:lnTo>
                <a:lnTo>
                  <a:pt x="553" y="244"/>
                </a:lnTo>
                <a:lnTo>
                  <a:pt x="553" y="243"/>
                </a:lnTo>
                <a:lnTo>
                  <a:pt x="560" y="244"/>
                </a:lnTo>
                <a:lnTo>
                  <a:pt x="564" y="244"/>
                </a:lnTo>
                <a:lnTo>
                  <a:pt x="567" y="245"/>
                </a:lnTo>
                <a:lnTo>
                  <a:pt x="568" y="245"/>
                </a:lnTo>
                <a:lnTo>
                  <a:pt x="570" y="244"/>
                </a:lnTo>
                <a:lnTo>
                  <a:pt x="572" y="245"/>
                </a:lnTo>
                <a:lnTo>
                  <a:pt x="575" y="245"/>
                </a:lnTo>
                <a:lnTo>
                  <a:pt x="583" y="248"/>
                </a:lnTo>
                <a:lnTo>
                  <a:pt x="586" y="248"/>
                </a:lnTo>
                <a:lnTo>
                  <a:pt x="588" y="248"/>
                </a:lnTo>
                <a:lnTo>
                  <a:pt x="588" y="248"/>
                </a:lnTo>
                <a:lnTo>
                  <a:pt x="589" y="249"/>
                </a:lnTo>
                <a:lnTo>
                  <a:pt x="592" y="250"/>
                </a:lnTo>
                <a:lnTo>
                  <a:pt x="596" y="252"/>
                </a:lnTo>
                <a:lnTo>
                  <a:pt x="599" y="252"/>
                </a:lnTo>
                <a:lnTo>
                  <a:pt x="601" y="254"/>
                </a:lnTo>
                <a:lnTo>
                  <a:pt x="603" y="255"/>
                </a:lnTo>
                <a:lnTo>
                  <a:pt x="604" y="255"/>
                </a:lnTo>
                <a:lnTo>
                  <a:pt x="611" y="259"/>
                </a:lnTo>
                <a:lnTo>
                  <a:pt x="613" y="261"/>
                </a:lnTo>
                <a:lnTo>
                  <a:pt x="616" y="262"/>
                </a:lnTo>
                <a:lnTo>
                  <a:pt x="617" y="263"/>
                </a:lnTo>
                <a:lnTo>
                  <a:pt x="620" y="268"/>
                </a:lnTo>
                <a:lnTo>
                  <a:pt x="622" y="269"/>
                </a:lnTo>
                <a:lnTo>
                  <a:pt x="622" y="272"/>
                </a:lnTo>
                <a:lnTo>
                  <a:pt x="623" y="272"/>
                </a:lnTo>
                <a:lnTo>
                  <a:pt x="623" y="274"/>
                </a:lnTo>
                <a:lnTo>
                  <a:pt x="624" y="276"/>
                </a:lnTo>
                <a:lnTo>
                  <a:pt x="626" y="281"/>
                </a:lnTo>
                <a:lnTo>
                  <a:pt x="628" y="285"/>
                </a:lnTo>
                <a:lnTo>
                  <a:pt x="629" y="288"/>
                </a:lnTo>
                <a:lnTo>
                  <a:pt x="630" y="290"/>
                </a:lnTo>
                <a:lnTo>
                  <a:pt x="632" y="291"/>
                </a:lnTo>
                <a:lnTo>
                  <a:pt x="633" y="290"/>
                </a:lnTo>
                <a:lnTo>
                  <a:pt x="637" y="291"/>
                </a:lnTo>
                <a:lnTo>
                  <a:pt x="639" y="290"/>
                </a:lnTo>
                <a:lnTo>
                  <a:pt x="639" y="289"/>
                </a:lnTo>
                <a:lnTo>
                  <a:pt x="643" y="289"/>
                </a:lnTo>
                <a:lnTo>
                  <a:pt x="644" y="288"/>
                </a:lnTo>
                <a:lnTo>
                  <a:pt x="649" y="286"/>
                </a:lnTo>
                <a:lnTo>
                  <a:pt x="650" y="287"/>
                </a:lnTo>
                <a:lnTo>
                  <a:pt x="652" y="288"/>
                </a:lnTo>
                <a:lnTo>
                  <a:pt x="654" y="288"/>
                </a:lnTo>
                <a:lnTo>
                  <a:pt x="656" y="287"/>
                </a:lnTo>
                <a:lnTo>
                  <a:pt x="661" y="285"/>
                </a:lnTo>
                <a:lnTo>
                  <a:pt x="662" y="285"/>
                </a:lnTo>
                <a:lnTo>
                  <a:pt x="664" y="285"/>
                </a:lnTo>
                <a:lnTo>
                  <a:pt x="667" y="284"/>
                </a:lnTo>
                <a:lnTo>
                  <a:pt x="670" y="284"/>
                </a:lnTo>
                <a:lnTo>
                  <a:pt x="671" y="284"/>
                </a:lnTo>
                <a:lnTo>
                  <a:pt x="674" y="285"/>
                </a:lnTo>
                <a:lnTo>
                  <a:pt x="677" y="286"/>
                </a:lnTo>
                <a:lnTo>
                  <a:pt x="680" y="288"/>
                </a:lnTo>
                <a:lnTo>
                  <a:pt x="683" y="290"/>
                </a:lnTo>
                <a:lnTo>
                  <a:pt x="689" y="294"/>
                </a:lnTo>
                <a:lnTo>
                  <a:pt x="695" y="295"/>
                </a:lnTo>
                <a:lnTo>
                  <a:pt x="699" y="300"/>
                </a:lnTo>
                <a:lnTo>
                  <a:pt x="700" y="300"/>
                </a:lnTo>
                <a:lnTo>
                  <a:pt x="702" y="302"/>
                </a:lnTo>
                <a:lnTo>
                  <a:pt x="705" y="305"/>
                </a:lnTo>
                <a:lnTo>
                  <a:pt x="707" y="306"/>
                </a:lnTo>
                <a:lnTo>
                  <a:pt x="709" y="307"/>
                </a:lnTo>
                <a:lnTo>
                  <a:pt x="712" y="309"/>
                </a:lnTo>
                <a:lnTo>
                  <a:pt x="716" y="311"/>
                </a:lnTo>
                <a:lnTo>
                  <a:pt x="720" y="312"/>
                </a:lnTo>
                <a:lnTo>
                  <a:pt x="722" y="313"/>
                </a:lnTo>
                <a:lnTo>
                  <a:pt x="724" y="314"/>
                </a:lnTo>
                <a:lnTo>
                  <a:pt x="727" y="316"/>
                </a:lnTo>
                <a:lnTo>
                  <a:pt x="729" y="316"/>
                </a:lnTo>
                <a:lnTo>
                  <a:pt x="732" y="316"/>
                </a:lnTo>
                <a:lnTo>
                  <a:pt x="733" y="317"/>
                </a:lnTo>
                <a:lnTo>
                  <a:pt x="734" y="318"/>
                </a:lnTo>
                <a:lnTo>
                  <a:pt x="739" y="320"/>
                </a:lnTo>
                <a:lnTo>
                  <a:pt x="742" y="322"/>
                </a:lnTo>
                <a:lnTo>
                  <a:pt x="744" y="322"/>
                </a:lnTo>
                <a:lnTo>
                  <a:pt x="746" y="323"/>
                </a:lnTo>
                <a:lnTo>
                  <a:pt x="749" y="326"/>
                </a:lnTo>
                <a:lnTo>
                  <a:pt x="754" y="327"/>
                </a:lnTo>
                <a:lnTo>
                  <a:pt x="756" y="327"/>
                </a:lnTo>
                <a:lnTo>
                  <a:pt x="757" y="329"/>
                </a:lnTo>
                <a:lnTo>
                  <a:pt x="759" y="333"/>
                </a:lnTo>
                <a:lnTo>
                  <a:pt x="760" y="336"/>
                </a:lnTo>
                <a:lnTo>
                  <a:pt x="762" y="338"/>
                </a:lnTo>
                <a:lnTo>
                  <a:pt x="763" y="339"/>
                </a:lnTo>
                <a:lnTo>
                  <a:pt x="765" y="341"/>
                </a:lnTo>
                <a:lnTo>
                  <a:pt x="766" y="344"/>
                </a:lnTo>
                <a:lnTo>
                  <a:pt x="767" y="345"/>
                </a:lnTo>
                <a:lnTo>
                  <a:pt x="768" y="345"/>
                </a:lnTo>
                <a:lnTo>
                  <a:pt x="769" y="348"/>
                </a:lnTo>
                <a:lnTo>
                  <a:pt x="771" y="349"/>
                </a:lnTo>
                <a:lnTo>
                  <a:pt x="774" y="352"/>
                </a:lnTo>
                <a:lnTo>
                  <a:pt x="775" y="353"/>
                </a:lnTo>
                <a:lnTo>
                  <a:pt x="777" y="354"/>
                </a:lnTo>
                <a:lnTo>
                  <a:pt x="778" y="356"/>
                </a:lnTo>
                <a:lnTo>
                  <a:pt x="780" y="357"/>
                </a:lnTo>
                <a:lnTo>
                  <a:pt x="781" y="358"/>
                </a:lnTo>
                <a:lnTo>
                  <a:pt x="784" y="361"/>
                </a:lnTo>
                <a:lnTo>
                  <a:pt x="785" y="362"/>
                </a:lnTo>
                <a:lnTo>
                  <a:pt x="788" y="363"/>
                </a:lnTo>
                <a:lnTo>
                  <a:pt x="790" y="366"/>
                </a:lnTo>
                <a:lnTo>
                  <a:pt x="790" y="368"/>
                </a:lnTo>
                <a:lnTo>
                  <a:pt x="791" y="370"/>
                </a:lnTo>
                <a:lnTo>
                  <a:pt x="792" y="371"/>
                </a:lnTo>
                <a:lnTo>
                  <a:pt x="793" y="373"/>
                </a:lnTo>
                <a:lnTo>
                  <a:pt x="793" y="376"/>
                </a:lnTo>
                <a:lnTo>
                  <a:pt x="793" y="379"/>
                </a:lnTo>
                <a:lnTo>
                  <a:pt x="793" y="382"/>
                </a:lnTo>
                <a:lnTo>
                  <a:pt x="793" y="385"/>
                </a:lnTo>
                <a:lnTo>
                  <a:pt x="790" y="388"/>
                </a:lnTo>
                <a:lnTo>
                  <a:pt x="789" y="388"/>
                </a:lnTo>
                <a:lnTo>
                  <a:pt x="787" y="390"/>
                </a:lnTo>
                <a:lnTo>
                  <a:pt x="785" y="393"/>
                </a:lnTo>
                <a:lnTo>
                  <a:pt x="785" y="396"/>
                </a:lnTo>
                <a:lnTo>
                  <a:pt x="787" y="397"/>
                </a:lnTo>
                <a:lnTo>
                  <a:pt x="788" y="399"/>
                </a:lnTo>
                <a:lnTo>
                  <a:pt x="786" y="404"/>
                </a:lnTo>
                <a:lnTo>
                  <a:pt x="786" y="405"/>
                </a:lnTo>
                <a:lnTo>
                  <a:pt x="786" y="406"/>
                </a:lnTo>
                <a:lnTo>
                  <a:pt x="785" y="408"/>
                </a:lnTo>
                <a:lnTo>
                  <a:pt x="789" y="410"/>
                </a:lnTo>
                <a:lnTo>
                  <a:pt x="790" y="413"/>
                </a:lnTo>
                <a:lnTo>
                  <a:pt x="791" y="415"/>
                </a:lnTo>
                <a:lnTo>
                  <a:pt x="793" y="415"/>
                </a:lnTo>
                <a:lnTo>
                  <a:pt x="794" y="417"/>
                </a:lnTo>
                <a:lnTo>
                  <a:pt x="794" y="421"/>
                </a:lnTo>
                <a:lnTo>
                  <a:pt x="794" y="422"/>
                </a:lnTo>
                <a:lnTo>
                  <a:pt x="793" y="426"/>
                </a:lnTo>
                <a:lnTo>
                  <a:pt x="793" y="427"/>
                </a:lnTo>
                <a:lnTo>
                  <a:pt x="792" y="428"/>
                </a:lnTo>
                <a:lnTo>
                  <a:pt x="793" y="432"/>
                </a:lnTo>
                <a:lnTo>
                  <a:pt x="793" y="434"/>
                </a:lnTo>
                <a:lnTo>
                  <a:pt x="793" y="436"/>
                </a:lnTo>
                <a:lnTo>
                  <a:pt x="793" y="438"/>
                </a:lnTo>
                <a:lnTo>
                  <a:pt x="793" y="442"/>
                </a:lnTo>
                <a:lnTo>
                  <a:pt x="793" y="447"/>
                </a:lnTo>
                <a:lnTo>
                  <a:pt x="794" y="449"/>
                </a:lnTo>
                <a:lnTo>
                  <a:pt x="796" y="452"/>
                </a:lnTo>
                <a:lnTo>
                  <a:pt x="798" y="454"/>
                </a:lnTo>
                <a:lnTo>
                  <a:pt x="800" y="458"/>
                </a:lnTo>
                <a:lnTo>
                  <a:pt x="800" y="460"/>
                </a:lnTo>
                <a:lnTo>
                  <a:pt x="800" y="463"/>
                </a:lnTo>
                <a:lnTo>
                  <a:pt x="800" y="464"/>
                </a:lnTo>
                <a:lnTo>
                  <a:pt x="801" y="466"/>
                </a:lnTo>
                <a:lnTo>
                  <a:pt x="801" y="469"/>
                </a:lnTo>
                <a:lnTo>
                  <a:pt x="806" y="471"/>
                </a:lnTo>
                <a:lnTo>
                  <a:pt x="806" y="474"/>
                </a:lnTo>
                <a:lnTo>
                  <a:pt x="806" y="477"/>
                </a:lnTo>
                <a:lnTo>
                  <a:pt x="806" y="478"/>
                </a:lnTo>
                <a:lnTo>
                  <a:pt x="806" y="479"/>
                </a:lnTo>
                <a:lnTo>
                  <a:pt x="806" y="481"/>
                </a:lnTo>
                <a:lnTo>
                  <a:pt x="807" y="484"/>
                </a:lnTo>
                <a:lnTo>
                  <a:pt x="806" y="487"/>
                </a:lnTo>
                <a:lnTo>
                  <a:pt x="808" y="490"/>
                </a:lnTo>
                <a:lnTo>
                  <a:pt x="812" y="491"/>
                </a:lnTo>
                <a:lnTo>
                  <a:pt x="812" y="493"/>
                </a:lnTo>
                <a:lnTo>
                  <a:pt x="814" y="494"/>
                </a:lnTo>
                <a:lnTo>
                  <a:pt x="815" y="496"/>
                </a:lnTo>
                <a:lnTo>
                  <a:pt x="815" y="499"/>
                </a:lnTo>
                <a:lnTo>
                  <a:pt x="814" y="502"/>
                </a:lnTo>
                <a:lnTo>
                  <a:pt x="811" y="505"/>
                </a:lnTo>
                <a:lnTo>
                  <a:pt x="811" y="506"/>
                </a:lnTo>
                <a:lnTo>
                  <a:pt x="810" y="509"/>
                </a:lnTo>
                <a:lnTo>
                  <a:pt x="812" y="510"/>
                </a:lnTo>
                <a:lnTo>
                  <a:pt x="814" y="511"/>
                </a:lnTo>
                <a:lnTo>
                  <a:pt x="816" y="513"/>
                </a:lnTo>
                <a:lnTo>
                  <a:pt x="817" y="516"/>
                </a:lnTo>
                <a:lnTo>
                  <a:pt x="816" y="521"/>
                </a:lnTo>
                <a:lnTo>
                  <a:pt x="816" y="523"/>
                </a:lnTo>
                <a:lnTo>
                  <a:pt x="815" y="526"/>
                </a:lnTo>
                <a:lnTo>
                  <a:pt x="814" y="528"/>
                </a:lnTo>
                <a:lnTo>
                  <a:pt x="812" y="531"/>
                </a:lnTo>
                <a:lnTo>
                  <a:pt x="813" y="533"/>
                </a:lnTo>
                <a:lnTo>
                  <a:pt x="812" y="538"/>
                </a:lnTo>
                <a:lnTo>
                  <a:pt x="810" y="540"/>
                </a:lnTo>
                <a:lnTo>
                  <a:pt x="809" y="542"/>
                </a:lnTo>
                <a:lnTo>
                  <a:pt x="806" y="544"/>
                </a:lnTo>
                <a:lnTo>
                  <a:pt x="805" y="547"/>
                </a:lnTo>
                <a:lnTo>
                  <a:pt x="804" y="549"/>
                </a:lnTo>
                <a:lnTo>
                  <a:pt x="802" y="551"/>
                </a:lnTo>
                <a:lnTo>
                  <a:pt x="800" y="554"/>
                </a:lnTo>
                <a:lnTo>
                  <a:pt x="796" y="555"/>
                </a:lnTo>
                <a:lnTo>
                  <a:pt x="793" y="555"/>
                </a:lnTo>
                <a:lnTo>
                  <a:pt x="791" y="556"/>
                </a:lnTo>
                <a:lnTo>
                  <a:pt x="788" y="557"/>
                </a:lnTo>
                <a:lnTo>
                  <a:pt x="784" y="557"/>
                </a:lnTo>
                <a:lnTo>
                  <a:pt x="779" y="558"/>
                </a:lnTo>
                <a:lnTo>
                  <a:pt x="777" y="557"/>
                </a:lnTo>
                <a:lnTo>
                  <a:pt x="774" y="557"/>
                </a:lnTo>
                <a:lnTo>
                  <a:pt x="769" y="558"/>
                </a:lnTo>
                <a:lnTo>
                  <a:pt x="766" y="557"/>
                </a:lnTo>
                <a:lnTo>
                  <a:pt x="762" y="559"/>
                </a:lnTo>
                <a:lnTo>
                  <a:pt x="758" y="559"/>
                </a:lnTo>
                <a:lnTo>
                  <a:pt x="754" y="560"/>
                </a:lnTo>
                <a:lnTo>
                  <a:pt x="750" y="560"/>
                </a:lnTo>
                <a:lnTo>
                  <a:pt x="748" y="560"/>
                </a:lnTo>
                <a:lnTo>
                  <a:pt x="743" y="562"/>
                </a:lnTo>
                <a:lnTo>
                  <a:pt x="740" y="563"/>
                </a:lnTo>
                <a:lnTo>
                  <a:pt x="739" y="563"/>
                </a:lnTo>
                <a:lnTo>
                  <a:pt x="736" y="565"/>
                </a:lnTo>
                <a:lnTo>
                  <a:pt x="734" y="566"/>
                </a:lnTo>
                <a:lnTo>
                  <a:pt x="731" y="567"/>
                </a:lnTo>
                <a:lnTo>
                  <a:pt x="726" y="571"/>
                </a:lnTo>
                <a:lnTo>
                  <a:pt x="723" y="573"/>
                </a:lnTo>
                <a:lnTo>
                  <a:pt x="722" y="575"/>
                </a:lnTo>
                <a:lnTo>
                  <a:pt x="718" y="577"/>
                </a:lnTo>
                <a:lnTo>
                  <a:pt x="715" y="578"/>
                </a:lnTo>
                <a:lnTo>
                  <a:pt x="713" y="581"/>
                </a:lnTo>
                <a:lnTo>
                  <a:pt x="712" y="582"/>
                </a:lnTo>
                <a:lnTo>
                  <a:pt x="711" y="583"/>
                </a:lnTo>
                <a:lnTo>
                  <a:pt x="708" y="586"/>
                </a:lnTo>
                <a:lnTo>
                  <a:pt x="706" y="588"/>
                </a:lnTo>
                <a:lnTo>
                  <a:pt x="704" y="588"/>
                </a:lnTo>
                <a:lnTo>
                  <a:pt x="700" y="592"/>
                </a:lnTo>
                <a:lnTo>
                  <a:pt x="697" y="596"/>
                </a:lnTo>
                <a:lnTo>
                  <a:pt x="695" y="599"/>
                </a:lnTo>
                <a:lnTo>
                  <a:pt x="694" y="601"/>
                </a:lnTo>
                <a:lnTo>
                  <a:pt x="686" y="605"/>
                </a:lnTo>
                <a:lnTo>
                  <a:pt x="683" y="608"/>
                </a:lnTo>
                <a:lnTo>
                  <a:pt x="680" y="610"/>
                </a:lnTo>
                <a:lnTo>
                  <a:pt x="678" y="610"/>
                </a:lnTo>
                <a:lnTo>
                  <a:pt x="675" y="614"/>
                </a:lnTo>
                <a:lnTo>
                  <a:pt x="671" y="615"/>
                </a:lnTo>
                <a:lnTo>
                  <a:pt x="669" y="615"/>
                </a:lnTo>
                <a:lnTo>
                  <a:pt x="667" y="618"/>
                </a:lnTo>
                <a:lnTo>
                  <a:pt x="664" y="621"/>
                </a:lnTo>
                <a:lnTo>
                  <a:pt x="662" y="621"/>
                </a:lnTo>
                <a:lnTo>
                  <a:pt x="659" y="626"/>
                </a:lnTo>
                <a:lnTo>
                  <a:pt x="655" y="628"/>
                </a:lnTo>
                <a:lnTo>
                  <a:pt x="654" y="629"/>
                </a:lnTo>
                <a:lnTo>
                  <a:pt x="650" y="633"/>
                </a:lnTo>
                <a:lnTo>
                  <a:pt x="648" y="636"/>
                </a:lnTo>
                <a:lnTo>
                  <a:pt x="647" y="638"/>
                </a:lnTo>
                <a:lnTo>
                  <a:pt x="643" y="642"/>
                </a:lnTo>
                <a:lnTo>
                  <a:pt x="640" y="643"/>
                </a:lnTo>
                <a:lnTo>
                  <a:pt x="638" y="647"/>
                </a:lnTo>
                <a:lnTo>
                  <a:pt x="637" y="649"/>
                </a:lnTo>
                <a:lnTo>
                  <a:pt x="635" y="651"/>
                </a:lnTo>
                <a:lnTo>
                  <a:pt x="633" y="653"/>
                </a:lnTo>
                <a:lnTo>
                  <a:pt x="631" y="654"/>
                </a:lnTo>
                <a:lnTo>
                  <a:pt x="630" y="656"/>
                </a:lnTo>
                <a:lnTo>
                  <a:pt x="628" y="658"/>
                </a:lnTo>
                <a:lnTo>
                  <a:pt x="626" y="660"/>
                </a:lnTo>
                <a:lnTo>
                  <a:pt x="625" y="661"/>
                </a:lnTo>
                <a:lnTo>
                  <a:pt x="622" y="664"/>
                </a:lnTo>
                <a:lnTo>
                  <a:pt x="620" y="665"/>
                </a:lnTo>
                <a:lnTo>
                  <a:pt x="618" y="667"/>
                </a:lnTo>
                <a:lnTo>
                  <a:pt x="616" y="670"/>
                </a:lnTo>
                <a:lnTo>
                  <a:pt x="615" y="671"/>
                </a:lnTo>
                <a:lnTo>
                  <a:pt x="611" y="673"/>
                </a:lnTo>
                <a:lnTo>
                  <a:pt x="611" y="676"/>
                </a:lnTo>
                <a:lnTo>
                  <a:pt x="609" y="677"/>
                </a:lnTo>
                <a:lnTo>
                  <a:pt x="607" y="680"/>
                </a:lnTo>
                <a:lnTo>
                  <a:pt x="605" y="684"/>
                </a:lnTo>
                <a:lnTo>
                  <a:pt x="600" y="686"/>
                </a:lnTo>
                <a:lnTo>
                  <a:pt x="600" y="688"/>
                </a:lnTo>
                <a:lnTo>
                  <a:pt x="598" y="690"/>
                </a:lnTo>
                <a:lnTo>
                  <a:pt x="596" y="693"/>
                </a:lnTo>
                <a:lnTo>
                  <a:pt x="594" y="694"/>
                </a:lnTo>
                <a:lnTo>
                  <a:pt x="592" y="697"/>
                </a:lnTo>
                <a:lnTo>
                  <a:pt x="590" y="699"/>
                </a:lnTo>
                <a:lnTo>
                  <a:pt x="587" y="704"/>
                </a:lnTo>
                <a:lnTo>
                  <a:pt x="583" y="708"/>
                </a:lnTo>
                <a:lnTo>
                  <a:pt x="579" y="711"/>
                </a:lnTo>
                <a:lnTo>
                  <a:pt x="576" y="714"/>
                </a:lnTo>
                <a:lnTo>
                  <a:pt x="575" y="715"/>
                </a:lnTo>
                <a:lnTo>
                  <a:pt x="572" y="718"/>
                </a:lnTo>
                <a:lnTo>
                  <a:pt x="571" y="719"/>
                </a:lnTo>
                <a:lnTo>
                  <a:pt x="569" y="720"/>
                </a:lnTo>
                <a:lnTo>
                  <a:pt x="568" y="721"/>
                </a:lnTo>
                <a:lnTo>
                  <a:pt x="566" y="725"/>
                </a:lnTo>
                <a:lnTo>
                  <a:pt x="563" y="726"/>
                </a:lnTo>
                <a:lnTo>
                  <a:pt x="560" y="729"/>
                </a:lnTo>
                <a:lnTo>
                  <a:pt x="557" y="732"/>
                </a:lnTo>
                <a:lnTo>
                  <a:pt x="555" y="732"/>
                </a:lnTo>
                <a:lnTo>
                  <a:pt x="552" y="736"/>
                </a:lnTo>
                <a:lnTo>
                  <a:pt x="549" y="737"/>
                </a:lnTo>
                <a:lnTo>
                  <a:pt x="548" y="740"/>
                </a:lnTo>
                <a:lnTo>
                  <a:pt x="547" y="741"/>
                </a:lnTo>
                <a:lnTo>
                  <a:pt x="544" y="743"/>
                </a:lnTo>
                <a:lnTo>
                  <a:pt x="540" y="745"/>
                </a:lnTo>
                <a:lnTo>
                  <a:pt x="538" y="747"/>
                </a:lnTo>
                <a:lnTo>
                  <a:pt x="535" y="749"/>
                </a:lnTo>
                <a:lnTo>
                  <a:pt x="533" y="751"/>
                </a:lnTo>
                <a:lnTo>
                  <a:pt x="531" y="754"/>
                </a:lnTo>
                <a:lnTo>
                  <a:pt x="529" y="755"/>
                </a:lnTo>
                <a:lnTo>
                  <a:pt x="526" y="759"/>
                </a:lnTo>
                <a:lnTo>
                  <a:pt x="523" y="761"/>
                </a:lnTo>
                <a:lnTo>
                  <a:pt x="519" y="765"/>
                </a:lnTo>
                <a:lnTo>
                  <a:pt x="515" y="768"/>
                </a:lnTo>
                <a:lnTo>
                  <a:pt x="512" y="769"/>
                </a:lnTo>
                <a:lnTo>
                  <a:pt x="510" y="770"/>
                </a:lnTo>
                <a:lnTo>
                  <a:pt x="504" y="774"/>
                </a:lnTo>
                <a:lnTo>
                  <a:pt x="502" y="775"/>
                </a:lnTo>
                <a:lnTo>
                  <a:pt x="498" y="778"/>
                </a:lnTo>
                <a:lnTo>
                  <a:pt x="496" y="779"/>
                </a:lnTo>
                <a:lnTo>
                  <a:pt x="494" y="779"/>
                </a:lnTo>
                <a:lnTo>
                  <a:pt x="492" y="781"/>
                </a:lnTo>
                <a:lnTo>
                  <a:pt x="488" y="783"/>
                </a:lnTo>
                <a:lnTo>
                  <a:pt x="487" y="783"/>
                </a:lnTo>
                <a:lnTo>
                  <a:pt x="482" y="787"/>
                </a:lnTo>
                <a:lnTo>
                  <a:pt x="480" y="787"/>
                </a:lnTo>
                <a:lnTo>
                  <a:pt x="478" y="788"/>
                </a:lnTo>
                <a:lnTo>
                  <a:pt x="474" y="790"/>
                </a:lnTo>
                <a:lnTo>
                  <a:pt x="473" y="792"/>
                </a:lnTo>
                <a:lnTo>
                  <a:pt x="471" y="793"/>
                </a:lnTo>
                <a:lnTo>
                  <a:pt x="462" y="792"/>
                </a:lnTo>
                <a:lnTo>
                  <a:pt x="459" y="791"/>
                </a:lnTo>
                <a:lnTo>
                  <a:pt x="458" y="791"/>
                </a:lnTo>
                <a:lnTo>
                  <a:pt x="455" y="791"/>
                </a:lnTo>
                <a:lnTo>
                  <a:pt x="453" y="790"/>
                </a:lnTo>
                <a:lnTo>
                  <a:pt x="452" y="790"/>
                </a:lnTo>
                <a:lnTo>
                  <a:pt x="450" y="790"/>
                </a:lnTo>
                <a:lnTo>
                  <a:pt x="447" y="790"/>
                </a:lnTo>
                <a:lnTo>
                  <a:pt x="446" y="789"/>
                </a:lnTo>
                <a:lnTo>
                  <a:pt x="443" y="788"/>
                </a:lnTo>
                <a:lnTo>
                  <a:pt x="441" y="787"/>
                </a:lnTo>
                <a:lnTo>
                  <a:pt x="437" y="787"/>
                </a:lnTo>
                <a:lnTo>
                  <a:pt x="435" y="787"/>
                </a:lnTo>
                <a:lnTo>
                  <a:pt x="431" y="787"/>
                </a:lnTo>
                <a:lnTo>
                  <a:pt x="430" y="786"/>
                </a:lnTo>
                <a:lnTo>
                  <a:pt x="428" y="786"/>
                </a:lnTo>
                <a:lnTo>
                  <a:pt x="425" y="786"/>
                </a:lnTo>
                <a:lnTo>
                  <a:pt x="423" y="785"/>
                </a:lnTo>
                <a:lnTo>
                  <a:pt x="422" y="785"/>
                </a:lnTo>
                <a:lnTo>
                  <a:pt x="421" y="785"/>
                </a:lnTo>
                <a:lnTo>
                  <a:pt x="418" y="784"/>
                </a:lnTo>
                <a:lnTo>
                  <a:pt x="417" y="785"/>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
            <a:extLst>
              <a:ext uri="{FF2B5EF4-FFF2-40B4-BE49-F238E27FC236}">
                <a16:creationId xmlns:a16="http://schemas.microsoft.com/office/drawing/2014/main" id="{095236C8-7B64-4A07-A0C6-315245C7F012}"/>
              </a:ext>
            </a:extLst>
          </p:cNvPr>
          <p:cNvSpPr>
            <a:spLocks/>
          </p:cNvSpPr>
          <p:nvPr/>
        </p:nvSpPr>
        <p:spPr bwMode="auto">
          <a:xfrm>
            <a:off x="4768792" y="3294403"/>
            <a:ext cx="1569420" cy="1754989"/>
          </a:xfrm>
          <a:custGeom>
            <a:avLst/>
            <a:gdLst>
              <a:gd name="T0" fmla="*/ 729 w 1091"/>
              <a:gd name="T1" fmla="*/ 18 h 1220"/>
              <a:gd name="T2" fmla="*/ 804 w 1091"/>
              <a:gd name="T3" fmla="*/ 26 h 1220"/>
              <a:gd name="T4" fmla="*/ 877 w 1091"/>
              <a:gd name="T5" fmla="*/ 28 h 1220"/>
              <a:gd name="T6" fmla="*/ 927 w 1091"/>
              <a:gd name="T7" fmla="*/ 61 h 1220"/>
              <a:gd name="T8" fmla="*/ 972 w 1091"/>
              <a:gd name="T9" fmla="*/ 94 h 1220"/>
              <a:gd name="T10" fmla="*/ 1003 w 1091"/>
              <a:gd name="T11" fmla="*/ 146 h 1220"/>
              <a:gd name="T12" fmla="*/ 1011 w 1091"/>
              <a:gd name="T13" fmla="*/ 196 h 1220"/>
              <a:gd name="T14" fmla="*/ 1042 w 1091"/>
              <a:gd name="T15" fmla="*/ 231 h 1220"/>
              <a:gd name="T16" fmla="*/ 1091 w 1091"/>
              <a:gd name="T17" fmla="*/ 280 h 1220"/>
              <a:gd name="T18" fmla="*/ 1044 w 1091"/>
              <a:gd name="T19" fmla="*/ 387 h 1220"/>
              <a:gd name="T20" fmla="*/ 1022 w 1091"/>
              <a:gd name="T21" fmla="*/ 450 h 1220"/>
              <a:gd name="T22" fmla="*/ 973 w 1091"/>
              <a:gd name="T23" fmla="*/ 495 h 1220"/>
              <a:gd name="T24" fmla="*/ 932 w 1091"/>
              <a:gd name="T25" fmla="*/ 561 h 1220"/>
              <a:gd name="T26" fmla="*/ 878 w 1091"/>
              <a:gd name="T27" fmla="*/ 612 h 1220"/>
              <a:gd name="T28" fmla="*/ 877 w 1091"/>
              <a:gd name="T29" fmla="*/ 636 h 1220"/>
              <a:gd name="T30" fmla="*/ 919 w 1091"/>
              <a:gd name="T31" fmla="*/ 699 h 1220"/>
              <a:gd name="T32" fmla="*/ 951 w 1091"/>
              <a:gd name="T33" fmla="*/ 673 h 1220"/>
              <a:gd name="T34" fmla="*/ 1007 w 1091"/>
              <a:gd name="T35" fmla="*/ 713 h 1220"/>
              <a:gd name="T36" fmla="*/ 1039 w 1091"/>
              <a:gd name="T37" fmla="*/ 793 h 1220"/>
              <a:gd name="T38" fmla="*/ 1057 w 1091"/>
              <a:gd name="T39" fmla="*/ 855 h 1220"/>
              <a:gd name="T40" fmla="*/ 1078 w 1091"/>
              <a:gd name="T41" fmla="*/ 990 h 1220"/>
              <a:gd name="T42" fmla="*/ 982 w 1091"/>
              <a:gd name="T43" fmla="*/ 1033 h 1220"/>
              <a:gd name="T44" fmla="*/ 964 w 1091"/>
              <a:gd name="T45" fmla="*/ 1117 h 1220"/>
              <a:gd name="T46" fmla="*/ 935 w 1091"/>
              <a:gd name="T47" fmla="*/ 1178 h 1220"/>
              <a:gd name="T48" fmla="*/ 902 w 1091"/>
              <a:gd name="T49" fmla="*/ 1203 h 1220"/>
              <a:gd name="T50" fmla="*/ 827 w 1091"/>
              <a:gd name="T51" fmla="*/ 1207 h 1220"/>
              <a:gd name="T52" fmla="*/ 802 w 1091"/>
              <a:gd name="T53" fmla="*/ 1219 h 1220"/>
              <a:gd name="T54" fmla="*/ 760 w 1091"/>
              <a:gd name="T55" fmla="*/ 1138 h 1220"/>
              <a:gd name="T56" fmla="*/ 663 w 1091"/>
              <a:gd name="T57" fmla="*/ 1044 h 1220"/>
              <a:gd name="T58" fmla="*/ 612 w 1091"/>
              <a:gd name="T59" fmla="*/ 1009 h 1220"/>
              <a:gd name="T60" fmla="*/ 579 w 1091"/>
              <a:gd name="T61" fmla="*/ 966 h 1220"/>
              <a:gd name="T62" fmla="*/ 564 w 1091"/>
              <a:gd name="T63" fmla="*/ 1019 h 1220"/>
              <a:gd name="T64" fmla="*/ 538 w 1091"/>
              <a:gd name="T65" fmla="*/ 1064 h 1220"/>
              <a:gd name="T66" fmla="*/ 414 w 1091"/>
              <a:gd name="T67" fmla="*/ 1028 h 1220"/>
              <a:gd name="T68" fmla="*/ 383 w 1091"/>
              <a:gd name="T69" fmla="*/ 1031 h 1220"/>
              <a:gd name="T70" fmla="*/ 278 w 1091"/>
              <a:gd name="T71" fmla="*/ 1109 h 1220"/>
              <a:gd name="T72" fmla="*/ 253 w 1091"/>
              <a:gd name="T73" fmla="*/ 1137 h 1220"/>
              <a:gd name="T74" fmla="*/ 244 w 1091"/>
              <a:gd name="T75" fmla="*/ 1171 h 1220"/>
              <a:gd name="T76" fmla="*/ 226 w 1091"/>
              <a:gd name="T77" fmla="*/ 1215 h 1220"/>
              <a:gd name="T78" fmla="*/ 207 w 1091"/>
              <a:gd name="T79" fmla="*/ 1127 h 1220"/>
              <a:gd name="T80" fmla="*/ 301 w 1091"/>
              <a:gd name="T81" fmla="*/ 862 h 1220"/>
              <a:gd name="T82" fmla="*/ 78 w 1091"/>
              <a:gd name="T83" fmla="*/ 698 h 1220"/>
              <a:gd name="T84" fmla="*/ 25 w 1091"/>
              <a:gd name="T85" fmla="*/ 669 h 1220"/>
              <a:gd name="T86" fmla="*/ 117 w 1091"/>
              <a:gd name="T87" fmla="*/ 609 h 1220"/>
              <a:gd name="T88" fmla="*/ 101 w 1091"/>
              <a:gd name="T89" fmla="*/ 551 h 1220"/>
              <a:gd name="T90" fmla="*/ 95 w 1091"/>
              <a:gd name="T91" fmla="*/ 503 h 1220"/>
              <a:gd name="T92" fmla="*/ 157 w 1091"/>
              <a:gd name="T93" fmla="*/ 515 h 1220"/>
              <a:gd name="T94" fmla="*/ 199 w 1091"/>
              <a:gd name="T95" fmla="*/ 484 h 1220"/>
              <a:gd name="T96" fmla="*/ 233 w 1091"/>
              <a:gd name="T97" fmla="*/ 487 h 1220"/>
              <a:gd name="T98" fmla="*/ 290 w 1091"/>
              <a:gd name="T99" fmla="*/ 467 h 1220"/>
              <a:gd name="T100" fmla="*/ 340 w 1091"/>
              <a:gd name="T101" fmla="*/ 426 h 1220"/>
              <a:gd name="T102" fmla="*/ 385 w 1091"/>
              <a:gd name="T103" fmla="*/ 381 h 1220"/>
              <a:gd name="T104" fmla="*/ 420 w 1091"/>
              <a:gd name="T105" fmla="*/ 340 h 1220"/>
              <a:gd name="T106" fmla="*/ 475 w 1091"/>
              <a:gd name="T107" fmla="*/ 296 h 1220"/>
              <a:gd name="T108" fmla="*/ 523 w 1091"/>
              <a:gd name="T109" fmla="*/ 259 h 1220"/>
              <a:gd name="T110" fmla="*/ 585 w 1091"/>
              <a:gd name="T111" fmla="*/ 244 h 1220"/>
              <a:gd name="T112" fmla="*/ 595 w 1091"/>
              <a:gd name="T113" fmla="*/ 196 h 1220"/>
              <a:gd name="T114" fmla="*/ 580 w 1091"/>
              <a:gd name="T115" fmla="*/ 155 h 1220"/>
              <a:gd name="T116" fmla="*/ 569 w 1091"/>
              <a:gd name="T117" fmla="*/ 107 h 1220"/>
              <a:gd name="T118" fmla="*/ 570 w 1091"/>
              <a:gd name="T119" fmla="*/ 65 h 1220"/>
              <a:gd name="T120" fmla="*/ 561 w 1091"/>
              <a:gd name="T121" fmla="*/ 32 h 1220"/>
              <a:gd name="T122" fmla="*/ 609 w 1091"/>
              <a:gd name="T123" fmla="*/ 31 h 1220"/>
              <a:gd name="T124" fmla="*/ 659 w 1091"/>
              <a:gd name="T125" fmla="*/ 2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1" h="1220">
                <a:moveTo>
                  <a:pt x="675" y="0"/>
                </a:moveTo>
                <a:lnTo>
                  <a:pt x="678" y="1"/>
                </a:lnTo>
                <a:lnTo>
                  <a:pt x="681" y="1"/>
                </a:lnTo>
                <a:lnTo>
                  <a:pt x="683" y="1"/>
                </a:lnTo>
                <a:lnTo>
                  <a:pt x="685" y="2"/>
                </a:lnTo>
                <a:lnTo>
                  <a:pt x="687" y="2"/>
                </a:lnTo>
                <a:lnTo>
                  <a:pt x="689" y="1"/>
                </a:lnTo>
                <a:lnTo>
                  <a:pt x="694" y="2"/>
                </a:lnTo>
                <a:lnTo>
                  <a:pt x="698" y="2"/>
                </a:lnTo>
                <a:lnTo>
                  <a:pt x="701" y="4"/>
                </a:lnTo>
                <a:lnTo>
                  <a:pt x="704" y="6"/>
                </a:lnTo>
                <a:lnTo>
                  <a:pt x="709" y="7"/>
                </a:lnTo>
                <a:lnTo>
                  <a:pt x="712" y="8"/>
                </a:lnTo>
                <a:lnTo>
                  <a:pt x="716" y="10"/>
                </a:lnTo>
                <a:lnTo>
                  <a:pt x="727" y="11"/>
                </a:lnTo>
                <a:lnTo>
                  <a:pt x="728" y="10"/>
                </a:lnTo>
                <a:lnTo>
                  <a:pt x="728" y="12"/>
                </a:lnTo>
                <a:lnTo>
                  <a:pt x="729" y="16"/>
                </a:lnTo>
                <a:lnTo>
                  <a:pt x="729" y="18"/>
                </a:lnTo>
                <a:lnTo>
                  <a:pt x="730" y="19"/>
                </a:lnTo>
                <a:lnTo>
                  <a:pt x="732" y="21"/>
                </a:lnTo>
                <a:lnTo>
                  <a:pt x="735" y="24"/>
                </a:lnTo>
                <a:lnTo>
                  <a:pt x="741" y="26"/>
                </a:lnTo>
                <a:lnTo>
                  <a:pt x="746" y="27"/>
                </a:lnTo>
                <a:lnTo>
                  <a:pt x="748" y="28"/>
                </a:lnTo>
                <a:lnTo>
                  <a:pt x="752" y="28"/>
                </a:lnTo>
                <a:lnTo>
                  <a:pt x="762" y="26"/>
                </a:lnTo>
                <a:lnTo>
                  <a:pt x="765" y="27"/>
                </a:lnTo>
                <a:lnTo>
                  <a:pt x="769" y="26"/>
                </a:lnTo>
                <a:lnTo>
                  <a:pt x="772" y="27"/>
                </a:lnTo>
                <a:lnTo>
                  <a:pt x="776" y="27"/>
                </a:lnTo>
                <a:lnTo>
                  <a:pt x="781" y="26"/>
                </a:lnTo>
                <a:lnTo>
                  <a:pt x="784" y="27"/>
                </a:lnTo>
                <a:lnTo>
                  <a:pt x="787" y="27"/>
                </a:lnTo>
                <a:lnTo>
                  <a:pt x="793" y="27"/>
                </a:lnTo>
                <a:lnTo>
                  <a:pt x="797" y="27"/>
                </a:lnTo>
                <a:lnTo>
                  <a:pt x="801" y="27"/>
                </a:lnTo>
                <a:lnTo>
                  <a:pt x="804" y="26"/>
                </a:lnTo>
                <a:lnTo>
                  <a:pt x="809" y="25"/>
                </a:lnTo>
                <a:lnTo>
                  <a:pt x="813" y="24"/>
                </a:lnTo>
                <a:lnTo>
                  <a:pt x="815" y="23"/>
                </a:lnTo>
                <a:lnTo>
                  <a:pt x="820" y="21"/>
                </a:lnTo>
                <a:lnTo>
                  <a:pt x="825" y="19"/>
                </a:lnTo>
                <a:lnTo>
                  <a:pt x="827" y="19"/>
                </a:lnTo>
                <a:lnTo>
                  <a:pt x="833" y="22"/>
                </a:lnTo>
                <a:lnTo>
                  <a:pt x="838" y="25"/>
                </a:lnTo>
                <a:lnTo>
                  <a:pt x="843" y="28"/>
                </a:lnTo>
                <a:lnTo>
                  <a:pt x="845" y="28"/>
                </a:lnTo>
                <a:lnTo>
                  <a:pt x="847" y="28"/>
                </a:lnTo>
                <a:lnTo>
                  <a:pt x="853" y="28"/>
                </a:lnTo>
                <a:lnTo>
                  <a:pt x="854" y="28"/>
                </a:lnTo>
                <a:lnTo>
                  <a:pt x="860" y="28"/>
                </a:lnTo>
                <a:lnTo>
                  <a:pt x="863" y="28"/>
                </a:lnTo>
                <a:lnTo>
                  <a:pt x="866" y="28"/>
                </a:lnTo>
                <a:lnTo>
                  <a:pt x="870" y="28"/>
                </a:lnTo>
                <a:lnTo>
                  <a:pt x="873" y="28"/>
                </a:lnTo>
                <a:lnTo>
                  <a:pt x="877" y="28"/>
                </a:lnTo>
                <a:lnTo>
                  <a:pt x="882" y="28"/>
                </a:lnTo>
                <a:lnTo>
                  <a:pt x="884" y="29"/>
                </a:lnTo>
                <a:lnTo>
                  <a:pt x="887" y="29"/>
                </a:lnTo>
                <a:lnTo>
                  <a:pt x="892" y="29"/>
                </a:lnTo>
                <a:lnTo>
                  <a:pt x="897" y="30"/>
                </a:lnTo>
                <a:lnTo>
                  <a:pt x="902" y="29"/>
                </a:lnTo>
                <a:lnTo>
                  <a:pt x="905" y="28"/>
                </a:lnTo>
                <a:lnTo>
                  <a:pt x="906" y="27"/>
                </a:lnTo>
                <a:lnTo>
                  <a:pt x="909" y="31"/>
                </a:lnTo>
                <a:lnTo>
                  <a:pt x="910" y="34"/>
                </a:lnTo>
                <a:lnTo>
                  <a:pt x="910" y="35"/>
                </a:lnTo>
                <a:lnTo>
                  <a:pt x="912" y="39"/>
                </a:lnTo>
                <a:lnTo>
                  <a:pt x="915" y="44"/>
                </a:lnTo>
                <a:lnTo>
                  <a:pt x="916" y="46"/>
                </a:lnTo>
                <a:lnTo>
                  <a:pt x="917" y="49"/>
                </a:lnTo>
                <a:lnTo>
                  <a:pt x="921" y="53"/>
                </a:lnTo>
                <a:lnTo>
                  <a:pt x="922" y="56"/>
                </a:lnTo>
                <a:lnTo>
                  <a:pt x="926" y="60"/>
                </a:lnTo>
                <a:lnTo>
                  <a:pt x="927" y="61"/>
                </a:lnTo>
                <a:lnTo>
                  <a:pt x="930" y="64"/>
                </a:lnTo>
                <a:lnTo>
                  <a:pt x="931" y="66"/>
                </a:lnTo>
                <a:lnTo>
                  <a:pt x="933" y="70"/>
                </a:lnTo>
                <a:lnTo>
                  <a:pt x="936" y="73"/>
                </a:lnTo>
                <a:lnTo>
                  <a:pt x="938" y="75"/>
                </a:lnTo>
                <a:lnTo>
                  <a:pt x="939" y="78"/>
                </a:lnTo>
                <a:lnTo>
                  <a:pt x="942" y="80"/>
                </a:lnTo>
                <a:lnTo>
                  <a:pt x="944" y="83"/>
                </a:lnTo>
                <a:lnTo>
                  <a:pt x="945" y="85"/>
                </a:lnTo>
                <a:lnTo>
                  <a:pt x="947" y="85"/>
                </a:lnTo>
                <a:lnTo>
                  <a:pt x="948" y="86"/>
                </a:lnTo>
                <a:lnTo>
                  <a:pt x="949" y="89"/>
                </a:lnTo>
                <a:lnTo>
                  <a:pt x="953" y="91"/>
                </a:lnTo>
                <a:lnTo>
                  <a:pt x="956" y="93"/>
                </a:lnTo>
                <a:lnTo>
                  <a:pt x="959" y="93"/>
                </a:lnTo>
                <a:lnTo>
                  <a:pt x="964" y="94"/>
                </a:lnTo>
                <a:lnTo>
                  <a:pt x="967" y="94"/>
                </a:lnTo>
                <a:lnTo>
                  <a:pt x="970" y="94"/>
                </a:lnTo>
                <a:lnTo>
                  <a:pt x="972" y="94"/>
                </a:lnTo>
                <a:lnTo>
                  <a:pt x="973" y="96"/>
                </a:lnTo>
                <a:lnTo>
                  <a:pt x="974" y="98"/>
                </a:lnTo>
                <a:lnTo>
                  <a:pt x="977" y="105"/>
                </a:lnTo>
                <a:lnTo>
                  <a:pt x="979" y="107"/>
                </a:lnTo>
                <a:lnTo>
                  <a:pt x="982" y="110"/>
                </a:lnTo>
                <a:lnTo>
                  <a:pt x="984" y="113"/>
                </a:lnTo>
                <a:lnTo>
                  <a:pt x="987" y="116"/>
                </a:lnTo>
                <a:lnTo>
                  <a:pt x="988" y="118"/>
                </a:lnTo>
                <a:lnTo>
                  <a:pt x="989" y="119"/>
                </a:lnTo>
                <a:lnTo>
                  <a:pt x="991" y="123"/>
                </a:lnTo>
                <a:lnTo>
                  <a:pt x="992" y="125"/>
                </a:lnTo>
                <a:lnTo>
                  <a:pt x="993" y="127"/>
                </a:lnTo>
                <a:lnTo>
                  <a:pt x="994" y="129"/>
                </a:lnTo>
                <a:lnTo>
                  <a:pt x="994" y="130"/>
                </a:lnTo>
                <a:lnTo>
                  <a:pt x="996" y="134"/>
                </a:lnTo>
                <a:lnTo>
                  <a:pt x="998" y="135"/>
                </a:lnTo>
                <a:lnTo>
                  <a:pt x="999" y="139"/>
                </a:lnTo>
                <a:lnTo>
                  <a:pt x="1000" y="143"/>
                </a:lnTo>
                <a:lnTo>
                  <a:pt x="1003" y="146"/>
                </a:lnTo>
                <a:lnTo>
                  <a:pt x="1005" y="150"/>
                </a:lnTo>
                <a:lnTo>
                  <a:pt x="1007" y="152"/>
                </a:lnTo>
                <a:lnTo>
                  <a:pt x="1009" y="156"/>
                </a:lnTo>
                <a:lnTo>
                  <a:pt x="1010" y="157"/>
                </a:lnTo>
                <a:lnTo>
                  <a:pt x="1011" y="157"/>
                </a:lnTo>
                <a:lnTo>
                  <a:pt x="1012" y="160"/>
                </a:lnTo>
                <a:lnTo>
                  <a:pt x="1011" y="163"/>
                </a:lnTo>
                <a:lnTo>
                  <a:pt x="1011" y="164"/>
                </a:lnTo>
                <a:lnTo>
                  <a:pt x="1011" y="168"/>
                </a:lnTo>
                <a:lnTo>
                  <a:pt x="1012" y="172"/>
                </a:lnTo>
                <a:lnTo>
                  <a:pt x="1012" y="174"/>
                </a:lnTo>
                <a:lnTo>
                  <a:pt x="1013" y="179"/>
                </a:lnTo>
                <a:lnTo>
                  <a:pt x="1012" y="181"/>
                </a:lnTo>
                <a:lnTo>
                  <a:pt x="1011" y="184"/>
                </a:lnTo>
                <a:lnTo>
                  <a:pt x="1011" y="186"/>
                </a:lnTo>
                <a:lnTo>
                  <a:pt x="1011" y="188"/>
                </a:lnTo>
                <a:lnTo>
                  <a:pt x="1010" y="191"/>
                </a:lnTo>
                <a:lnTo>
                  <a:pt x="1011" y="193"/>
                </a:lnTo>
                <a:lnTo>
                  <a:pt x="1011" y="196"/>
                </a:lnTo>
                <a:lnTo>
                  <a:pt x="1011" y="197"/>
                </a:lnTo>
                <a:lnTo>
                  <a:pt x="1010" y="201"/>
                </a:lnTo>
                <a:lnTo>
                  <a:pt x="1011" y="202"/>
                </a:lnTo>
                <a:lnTo>
                  <a:pt x="1011" y="205"/>
                </a:lnTo>
                <a:lnTo>
                  <a:pt x="1012" y="207"/>
                </a:lnTo>
                <a:lnTo>
                  <a:pt x="1013" y="209"/>
                </a:lnTo>
                <a:lnTo>
                  <a:pt x="1014" y="211"/>
                </a:lnTo>
                <a:lnTo>
                  <a:pt x="1015" y="213"/>
                </a:lnTo>
                <a:lnTo>
                  <a:pt x="1016" y="214"/>
                </a:lnTo>
                <a:lnTo>
                  <a:pt x="1018" y="216"/>
                </a:lnTo>
                <a:lnTo>
                  <a:pt x="1021" y="217"/>
                </a:lnTo>
                <a:lnTo>
                  <a:pt x="1023" y="218"/>
                </a:lnTo>
                <a:lnTo>
                  <a:pt x="1026" y="221"/>
                </a:lnTo>
                <a:lnTo>
                  <a:pt x="1028" y="222"/>
                </a:lnTo>
                <a:lnTo>
                  <a:pt x="1031" y="223"/>
                </a:lnTo>
                <a:lnTo>
                  <a:pt x="1033" y="223"/>
                </a:lnTo>
                <a:lnTo>
                  <a:pt x="1034" y="225"/>
                </a:lnTo>
                <a:lnTo>
                  <a:pt x="1039" y="229"/>
                </a:lnTo>
                <a:lnTo>
                  <a:pt x="1042" y="231"/>
                </a:lnTo>
                <a:lnTo>
                  <a:pt x="1045" y="233"/>
                </a:lnTo>
                <a:lnTo>
                  <a:pt x="1048" y="235"/>
                </a:lnTo>
                <a:lnTo>
                  <a:pt x="1051" y="235"/>
                </a:lnTo>
                <a:lnTo>
                  <a:pt x="1053" y="236"/>
                </a:lnTo>
                <a:lnTo>
                  <a:pt x="1059" y="237"/>
                </a:lnTo>
                <a:lnTo>
                  <a:pt x="1061" y="238"/>
                </a:lnTo>
                <a:lnTo>
                  <a:pt x="1063" y="239"/>
                </a:lnTo>
                <a:lnTo>
                  <a:pt x="1068" y="240"/>
                </a:lnTo>
                <a:lnTo>
                  <a:pt x="1070" y="240"/>
                </a:lnTo>
                <a:lnTo>
                  <a:pt x="1073" y="241"/>
                </a:lnTo>
                <a:lnTo>
                  <a:pt x="1076" y="246"/>
                </a:lnTo>
                <a:lnTo>
                  <a:pt x="1081" y="251"/>
                </a:lnTo>
                <a:lnTo>
                  <a:pt x="1083" y="255"/>
                </a:lnTo>
                <a:lnTo>
                  <a:pt x="1084" y="259"/>
                </a:lnTo>
                <a:lnTo>
                  <a:pt x="1088" y="263"/>
                </a:lnTo>
                <a:lnTo>
                  <a:pt x="1089" y="268"/>
                </a:lnTo>
                <a:lnTo>
                  <a:pt x="1089" y="271"/>
                </a:lnTo>
                <a:lnTo>
                  <a:pt x="1090" y="274"/>
                </a:lnTo>
                <a:lnTo>
                  <a:pt x="1091" y="280"/>
                </a:lnTo>
                <a:lnTo>
                  <a:pt x="1091" y="285"/>
                </a:lnTo>
                <a:lnTo>
                  <a:pt x="1091" y="289"/>
                </a:lnTo>
                <a:lnTo>
                  <a:pt x="1091" y="293"/>
                </a:lnTo>
                <a:lnTo>
                  <a:pt x="1090" y="298"/>
                </a:lnTo>
                <a:lnTo>
                  <a:pt x="1087" y="303"/>
                </a:lnTo>
                <a:lnTo>
                  <a:pt x="1082" y="312"/>
                </a:lnTo>
                <a:lnTo>
                  <a:pt x="1080" y="315"/>
                </a:lnTo>
                <a:lnTo>
                  <a:pt x="1075" y="319"/>
                </a:lnTo>
                <a:lnTo>
                  <a:pt x="1063" y="344"/>
                </a:lnTo>
                <a:lnTo>
                  <a:pt x="1062" y="349"/>
                </a:lnTo>
                <a:lnTo>
                  <a:pt x="1061" y="351"/>
                </a:lnTo>
                <a:lnTo>
                  <a:pt x="1058" y="358"/>
                </a:lnTo>
                <a:lnTo>
                  <a:pt x="1056" y="364"/>
                </a:lnTo>
                <a:lnTo>
                  <a:pt x="1055" y="368"/>
                </a:lnTo>
                <a:lnTo>
                  <a:pt x="1050" y="373"/>
                </a:lnTo>
                <a:lnTo>
                  <a:pt x="1048" y="379"/>
                </a:lnTo>
                <a:lnTo>
                  <a:pt x="1047" y="382"/>
                </a:lnTo>
                <a:lnTo>
                  <a:pt x="1047" y="383"/>
                </a:lnTo>
                <a:lnTo>
                  <a:pt x="1044" y="387"/>
                </a:lnTo>
                <a:lnTo>
                  <a:pt x="1044" y="390"/>
                </a:lnTo>
                <a:lnTo>
                  <a:pt x="1044" y="392"/>
                </a:lnTo>
                <a:lnTo>
                  <a:pt x="1043" y="395"/>
                </a:lnTo>
                <a:lnTo>
                  <a:pt x="1043" y="396"/>
                </a:lnTo>
                <a:lnTo>
                  <a:pt x="1043" y="400"/>
                </a:lnTo>
                <a:lnTo>
                  <a:pt x="1045" y="407"/>
                </a:lnTo>
                <a:lnTo>
                  <a:pt x="1047" y="410"/>
                </a:lnTo>
                <a:lnTo>
                  <a:pt x="1048" y="413"/>
                </a:lnTo>
                <a:lnTo>
                  <a:pt x="1050" y="418"/>
                </a:lnTo>
                <a:lnTo>
                  <a:pt x="1050" y="419"/>
                </a:lnTo>
                <a:lnTo>
                  <a:pt x="1047" y="425"/>
                </a:lnTo>
                <a:lnTo>
                  <a:pt x="1045" y="429"/>
                </a:lnTo>
                <a:lnTo>
                  <a:pt x="1044" y="432"/>
                </a:lnTo>
                <a:lnTo>
                  <a:pt x="1038" y="436"/>
                </a:lnTo>
                <a:lnTo>
                  <a:pt x="1034" y="440"/>
                </a:lnTo>
                <a:lnTo>
                  <a:pt x="1031" y="442"/>
                </a:lnTo>
                <a:lnTo>
                  <a:pt x="1026" y="447"/>
                </a:lnTo>
                <a:lnTo>
                  <a:pt x="1023" y="449"/>
                </a:lnTo>
                <a:lnTo>
                  <a:pt x="1022" y="450"/>
                </a:lnTo>
                <a:lnTo>
                  <a:pt x="1018" y="451"/>
                </a:lnTo>
                <a:lnTo>
                  <a:pt x="1016" y="451"/>
                </a:lnTo>
                <a:lnTo>
                  <a:pt x="1011" y="453"/>
                </a:lnTo>
                <a:lnTo>
                  <a:pt x="1008" y="455"/>
                </a:lnTo>
                <a:lnTo>
                  <a:pt x="1005" y="456"/>
                </a:lnTo>
                <a:lnTo>
                  <a:pt x="1002" y="458"/>
                </a:lnTo>
                <a:lnTo>
                  <a:pt x="1000" y="461"/>
                </a:lnTo>
                <a:lnTo>
                  <a:pt x="997" y="463"/>
                </a:lnTo>
                <a:lnTo>
                  <a:pt x="994" y="465"/>
                </a:lnTo>
                <a:lnTo>
                  <a:pt x="993" y="467"/>
                </a:lnTo>
                <a:lnTo>
                  <a:pt x="990" y="470"/>
                </a:lnTo>
                <a:lnTo>
                  <a:pt x="989" y="473"/>
                </a:lnTo>
                <a:lnTo>
                  <a:pt x="988" y="475"/>
                </a:lnTo>
                <a:lnTo>
                  <a:pt x="986" y="479"/>
                </a:lnTo>
                <a:lnTo>
                  <a:pt x="984" y="483"/>
                </a:lnTo>
                <a:lnTo>
                  <a:pt x="982" y="486"/>
                </a:lnTo>
                <a:lnTo>
                  <a:pt x="980" y="488"/>
                </a:lnTo>
                <a:lnTo>
                  <a:pt x="978" y="489"/>
                </a:lnTo>
                <a:lnTo>
                  <a:pt x="973" y="495"/>
                </a:lnTo>
                <a:lnTo>
                  <a:pt x="972" y="498"/>
                </a:lnTo>
                <a:lnTo>
                  <a:pt x="971" y="500"/>
                </a:lnTo>
                <a:lnTo>
                  <a:pt x="969" y="504"/>
                </a:lnTo>
                <a:lnTo>
                  <a:pt x="966" y="508"/>
                </a:lnTo>
                <a:lnTo>
                  <a:pt x="965" y="512"/>
                </a:lnTo>
                <a:lnTo>
                  <a:pt x="964" y="514"/>
                </a:lnTo>
                <a:lnTo>
                  <a:pt x="962" y="517"/>
                </a:lnTo>
                <a:lnTo>
                  <a:pt x="960" y="522"/>
                </a:lnTo>
                <a:lnTo>
                  <a:pt x="958" y="526"/>
                </a:lnTo>
                <a:lnTo>
                  <a:pt x="955" y="532"/>
                </a:lnTo>
                <a:lnTo>
                  <a:pt x="953" y="534"/>
                </a:lnTo>
                <a:lnTo>
                  <a:pt x="952" y="537"/>
                </a:lnTo>
                <a:lnTo>
                  <a:pt x="949" y="541"/>
                </a:lnTo>
                <a:lnTo>
                  <a:pt x="944" y="545"/>
                </a:lnTo>
                <a:lnTo>
                  <a:pt x="943" y="549"/>
                </a:lnTo>
                <a:lnTo>
                  <a:pt x="939" y="553"/>
                </a:lnTo>
                <a:lnTo>
                  <a:pt x="938" y="555"/>
                </a:lnTo>
                <a:lnTo>
                  <a:pt x="935" y="557"/>
                </a:lnTo>
                <a:lnTo>
                  <a:pt x="932" y="561"/>
                </a:lnTo>
                <a:lnTo>
                  <a:pt x="928" y="564"/>
                </a:lnTo>
                <a:lnTo>
                  <a:pt x="925" y="567"/>
                </a:lnTo>
                <a:lnTo>
                  <a:pt x="922" y="569"/>
                </a:lnTo>
                <a:lnTo>
                  <a:pt x="918" y="573"/>
                </a:lnTo>
                <a:lnTo>
                  <a:pt x="916" y="574"/>
                </a:lnTo>
                <a:lnTo>
                  <a:pt x="913" y="577"/>
                </a:lnTo>
                <a:lnTo>
                  <a:pt x="910" y="580"/>
                </a:lnTo>
                <a:lnTo>
                  <a:pt x="907" y="582"/>
                </a:lnTo>
                <a:lnTo>
                  <a:pt x="905" y="585"/>
                </a:lnTo>
                <a:lnTo>
                  <a:pt x="902" y="588"/>
                </a:lnTo>
                <a:lnTo>
                  <a:pt x="898" y="591"/>
                </a:lnTo>
                <a:lnTo>
                  <a:pt x="894" y="594"/>
                </a:lnTo>
                <a:lnTo>
                  <a:pt x="891" y="597"/>
                </a:lnTo>
                <a:lnTo>
                  <a:pt x="888" y="600"/>
                </a:lnTo>
                <a:lnTo>
                  <a:pt x="887" y="600"/>
                </a:lnTo>
                <a:lnTo>
                  <a:pt x="885" y="603"/>
                </a:lnTo>
                <a:lnTo>
                  <a:pt x="883" y="606"/>
                </a:lnTo>
                <a:lnTo>
                  <a:pt x="880" y="608"/>
                </a:lnTo>
                <a:lnTo>
                  <a:pt x="878" y="612"/>
                </a:lnTo>
                <a:lnTo>
                  <a:pt x="877" y="613"/>
                </a:lnTo>
                <a:lnTo>
                  <a:pt x="876" y="615"/>
                </a:lnTo>
                <a:lnTo>
                  <a:pt x="875" y="616"/>
                </a:lnTo>
                <a:lnTo>
                  <a:pt x="873" y="617"/>
                </a:lnTo>
                <a:lnTo>
                  <a:pt x="873" y="619"/>
                </a:lnTo>
                <a:lnTo>
                  <a:pt x="874" y="620"/>
                </a:lnTo>
                <a:lnTo>
                  <a:pt x="876" y="620"/>
                </a:lnTo>
                <a:lnTo>
                  <a:pt x="877" y="621"/>
                </a:lnTo>
                <a:lnTo>
                  <a:pt x="877" y="623"/>
                </a:lnTo>
                <a:lnTo>
                  <a:pt x="875" y="623"/>
                </a:lnTo>
                <a:lnTo>
                  <a:pt x="874" y="622"/>
                </a:lnTo>
                <a:lnTo>
                  <a:pt x="872" y="623"/>
                </a:lnTo>
                <a:lnTo>
                  <a:pt x="871" y="624"/>
                </a:lnTo>
                <a:lnTo>
                  <a:pt x="871" y="626"/>
                </a:lnTo>
                <a:lnTo>
                  <a:pt x="873" y="628"/>
                </a:lnTo>
                <a:lnTo>
                  <a:pt x="875" y="628"/>
                </a:lnTo>
                <a:lnTo>
                  <a:pt x="876" y="632"/>
                </a:lnTo>
                <a:lnTo>
                  <a:pt x="877" y="634"/>
                </a:lnTo>
                <a:lnTo>
                  <a:pt x="877" y="636"/>
                </a:lnTo>
                <a:lnTo>
                  <a:pt x="878" y="637"/>
                </a:lnTo>
                <a:lnTo>
                  <a:pt x="880" y="639"/>
                </a:lnTo>
                <a:lnTo>
                  <a:pt x="881" y="643"/>
                </a:lnTo>
                <a:lnTo>
                  <a:pt x="882" y="644"/>
                </a:lnTo>
                <a:lnTo>
                  <a:pt x="883" y="647"/>
                </a:lnTo>
                <a:lnTo>
                  <a:pt x="888" y="652"/>
                </a:lnTo>
                <a:lnTo>
                  <a:pt x="892" y="657"/>
                </a:lnTo>
                <a:lnTo>
                  <a:pt x="894" y="663"/>
                </a:lnTo>
                <a:lnTo>
                  <a:pt x="896" y="667"/>
                </a:lnTo>
                <a:lnTo>
                  <a:pt x="898" y="669"/>
                </a:lnTo>
                <a:lnTo>
                  <a:pt x="899" y="673"/>
                </a:lnTo>
                <a:lnTo>
                  <a:pt x="903" y="678"/>
                </a:lnTo>
                <a:lnTo>
                  <a:pt x="905" y="682"/>
                </a:lnTo>
                <a:lnTo>
                  <a:pt x="908" y="685"/>
                </a:lnTo>
                <a:lnTo>
                  <a:pt x="910" y="687"/>
                </a:lnTo>
                <a:lnTo>
                  <a:pt x="911" y="690"/>
                </a:lnTo>
                <a:lnTo>
                  <a:pt x="916" y="695"/>
                </a:lnTo>
                <a:lnTo>
                  <a:pt x="917" y="697"/>
                </a:lnTo>
                <a:lnTo>
                  <a:pt x="919" y="699"/>
                </a:lnTo>
                <a:lnTo>
                  <a:pt x="920" y="700"/>
                </a:lnTo>
                <a:lnTo>
                  <a:pt x="923" y="706"/>
                </a:lnTo>
                <a:lnTo>
                  <a:pt x="926" y="706"/>
                </a:lnTo>
                <a:lnTo>
                  <a:pt x="927" y="707"/>
                </a:lnTo>
                <a:lnTo>
                  <a:pt x="929" y="711"/>
                </a:lnTo>
                <a:lnTo>
                  <a:pt x="932" y="712"/>
                </a:lnTo>
                <a:lnTo>
                  <a:pt x="933" y="711"/>
                </a:lnTo>
                <a:lnTo>
                  <a:pt x="937" y="709"/>
                </a:lnTo>
                <a:lnTo>
                  <a:pt x="939" y="706"/>
                </a:lnTo>
                <a:lnTo>
                  <a:pt x="940" y="701"/>
                </a:lnTo>
                <a:lnTo>
                  <a:pt x="944" y="694"/>
                </a:lnTo>
                <a:lnTo>
                  <a:pt x="944" y="691"/>
                </a:lnTo>
                <a:lnTo>
                  <a:pt x="945" y="689"/>
                </a:lnTo>
                <a:lnTo>
                  <a:pt x="946" y="685"/>
                </a:lnTo>
                <a:lnTo>
                  <a:pt x="947" y="683"/>
                </a:lnTo>
                <a:lnTo>
                  <a:pt x="949" y="679"/>
                </a:lnTo>
                <a:lnTo>
                  <a:pt x="949" y="678"/>
                </a:lnTo>
                <a:lnTo>
                  <a:pt x="949" y="675"/>
                </a:lnTo>
                <a:lnTo>
                  <a:pt x="951" y="673"/>
                </a:lnTo>
                <a:lnTo>
                  <a:pt x="953" y="672"/>
                </a:lnTo>
                <a:lnTo>
                  <a:pt x="954" y="671"/>
                </a:lnTo>
                <a:lnTo>
                  <a:pt x="955" y="671"/>
                </a:lnTo>
                <a:lnTo>
                  <a:pt x="958" y="670"/>
                </a:lnTo>
                <a:lnTo>
                  <a:pt x="961" y="670"/>
                </a:lnTo>
                <a:lnTo>
                  <a:pt x="964" y="670"/>
                </a:lnTo>
                <a:lnTo>
                  <a:pt x="971" y="673"/>
                </a:lnTo>
                <a:lnTo>
                  <a:pt x="973" y="674"/>
                </a:lnTo>
                <a:lnTo>
                  <a:pt x="977" y="676"/>
                </a:lnTo>
                <a:lnTo>
                  <a:pt x="983" y="678"/>
                </a:lnTo>
                <a:lnTo>
                  <a:pt x="987" y="682"/>
                </a:lnTo>
                <a:lnTo>
                  <a:pt x="991" y="686"/>
                </a:lnTo>
                <a:lnTo>
                  <a:pt x="993" y="689"/>
                </a:lnTo>
                <a:lnTo>
                  <a:pt x="995" y="693"/>
                </a:lnTo>
                <a:lnTo>
                  <a:pt x="1000" y="700"/>
                </a:lnTo>
                <a:lnTo>
                  <a:pt x="1003" y="704"/>
                </a:lnTo>
                <a:lnTo>
                  <a:pt x="1004" y="707"/>
                </a:lnTo>
                <a:lnTo>
                  <a:pt x="1005" y="711"/>
                </a:lnTo>
                <a:lnTo>
                  <a:pt x="1007" y="713"/>
                </a:lnTo>
                <a:lnTo>
                  <a:pt x="1013" y="717"/>
                </a:lnTo>
                <a:lnTo>
                  <a:pt x="1017" y="720"/>
                </a:lnTo>
                <a:lnTo>
                  <a:pt x="1017" y="722"/>
                </a:lnTo>
                <a:lnTo>
                  <a:pt x="1026" y="728"/>
                </a:lnTo>
                <a:lnTo>
                  <a:pt x="1028" y="730"/>
                </a:lnTo>
                <a:lnTo>
                  <a:pt x="1031" y="733"/>
                </a:lnTo>
                <a:lnTo>
                  <a:pt x="1033" y="738"/>
                </a:lnTo>
                <a:lnTo>
                  <a:pt x="1034" y="741"/>
                </a:lnTo>
                <a:lnTo>
                  <a:pt x="1037" y="753"/>
                </a:lnTo>
                <a:lnTo>
                  <a:pt x="1039" y="757"/>
                </a:lnTo>
                <a:lnTo>
                  <a:pt x="1040" y="764"/>
                </a:lnTo>
                <a:lnTo>
                  <a:pt x="1040" y="769"/>
                </a:lnTo>
                <a:lnTo>
                  <a:pt x="1039" y="779"/>
                </a:lnTo>
                <a:lnTo>
                  <a:pt x="1038" y="783"/>
                </a:lnTo>
                <a:lnTo>
                  <a:pt x="1038" y="784"/>
                </a:lnTo>
                <a:lnTo>
                  <a:pt x="1038" y="789"/>
                </a:lnTo>
                <a:lnTo>
                  <a:pt x="1039" y="790"/>
                </a:lnTo>
                <a:lnTo>
                  <a:pt x="1039" y="791"/>
                </a:lnTo>
                <a:lnTo>
                  <a:pt x="1039" y="793"/>
                </a:lnTo>
                <a:lnTo>
                  <a:pt x="1039" y="796"/>
                </a:lnTo>
                <a:lnTo>
                  <a:pt x="1039" y="798"/>
                </a:lnTo>
                <a:lnTo>
                  <a:pt x="1038" y="800"/>
                </a:lnTo>
                <a:lnTo>
                  <a:pt x="1038" y="802"/>
                </a:lnTo>
                <a:lnTo>
                  <a:pt x="1037" y="805"/>
                </a:lnTo>
                <a:lnTo>
                  <a:pt x="1037" y="811"/>
                </a:lnTo>
                <a:lnTo>
                  <a:pt x="1037" y="813"/>
                </a:lnTo>
                <a:lnTo>
                  <a:pt x="1038" y="818"/>
                </a:lnTo>
                <a:lnTo>
                  <a:pt x="1038" y="821"/>
                </a:lnTo>
                <a:lnTo>
                  <a:pt x="1039" y="823"/>
                </a:lnTo>
                <a:lnTo>
                  <a:pt x="1040" y="833"/>
                </a:lnTo>
                <a:lnTo>
                  <a:pt x="1042" y="836"/>
                </a:lnTo>
                <a:lnTo>
                  <a:pt x="1045" y="840"/>
                </a:lnTo>
                <a:lnTo>
                  <a:pt x="1048" y="844"/>
                </a:lnTo>
                <a:lnTo>
                  <a:pt x="1050" y="846"/>
                </a:lnTo>
                <a:lnTo>
                  <a:pt x="1051" y="849"/>
                </a:lnTo>
                <a:lnTo>
                  <a:pt x="1053" y="850"/>
                </a:lnTo>
                <a:lnTo>
                  <a:pt x="1055" y="851"/>
                </a:lnTo>
                <a:lnTo>
                  <a:pt x="1057" y="855"/>
                </a:lnTo>
                <a:lnTo>
                  <a:pt x="1060" y="857"/>
                </a:lnTo>
                <a:lnTo>
                  <a:pt x="1063" y="861"/>
                </a:lnTo>
                <a:lnTo>
                  <a:pt x="1068" y="868"/>
                </a:lnTo>
                <a:lnTo>
                  <a:pt x="1071" y="873"/>
                </a:lnTo>
                <a:lnTo>
                  <a:pt x="1084" y="894"/>
                </a:lnTo>
                <a:lnTo>
                  <a:pt x="1084" y="899"/>
                </a:lnTo>
                <a:lnTo>
                  <a:pt x="1065" y="923"/>
                </a:lnTo>
                <a:lnTo>
                  <a:pt x="1058" y="925"/>
                </a:lnTo>
                <a:lnTo>
                  <a:pt x="1055" y="931"/>
                </a:lnTo>
                <a:lnTo>
                  <a:pt x="1071" y="933"/>
                </a:lnTo>
                <a:lnTo>
                  <a:pt x="1071" y="936"/>
                </a:lnTo>
                <a:lnTo>
                  <a:pt x="1067" y="938"/>
                </a:lnTo>
                <a:lnTo>
                  <a:pt x="1065" y="947"/>
                </a:lnTo>
                <a:lnTo>
                  <a:pt x="1065" y="954"/>
                </a:lnTo>
                <a:lnTo>
                  <a:pt x="1068" y="958"/>
                </a:lnTo>
                <a:lnTo>
                  <a:pt x="1068" y="964"/>
                </a:lnTo>
                <a:lnTo>
                  <a:pt x="1072" y="973"/>
                </a:lnTo>
                <a:lnTo>
                  <a:pt x="1080" y="981"/>
                </a:lnTo>
                <a:lnTo>
                  <a:pt x="1078" y="990"/>
                </a:lnTo>
                <a:lnTo>
                  <a:pt x="1071" y="988"/>
                </a:lnTo>
                <a:lnTo>
                  <a:pt x="1069" y="988"/>
                </a:lnTo>
                <a:lnTo>
                  <a:pt x="1065" y="989"/>
                </a:lnTo>
                <a:lnTo>
                  <a:pt x="1061" y="994"/>
                </a:lnTo>
                <a:lnTo>
                  <a:pt x="1056" y="991"/>
                </a:lnTo>
                <a:lnTo>
                  <a:pt x="1051" y="992"/>
                </a:lnTo>
                <a:lnTo>
                  <a:pt x="1044" y="1003"/>
                </a:lnTo>
                <a:lnTo>
                  <a:pt x="1039" y="1003"/>
                </a:lnTo>
                <a:lnTo>
                  <a:pt x="1027" y="1000"/>
                </a:lnTo>
                <a:lnTo>
                  <a:pt x="1019" y="1002"/>
                </a:lnTo>
                <a:lnTo>
                  <a:pt x="1016" y="1001"/>
                </a:lnTo>
                <a:lnTo>
                  <a:pt x="1018" y="1011"/>
                </a:lnTo>
                <a:lnTo>
                  <a:pt x="1013" y="1012"/>
                </a:lnTo>
                <a:lnTo>
                  <a:pt x="1005" y="1016"/>
                </a:lnTo>
                <a:lnTo>
                  <a:pt x="1002" y="1022"/>
                </a:lnTo>
                <a:lnTo>
                  <a:pt x="996" y="1025"/>
                </a:lnTo>
                <a:lnTo>
                  <a:pt x="996" y="1027"/>
                </a:lnTo>
                <a:lnTo>
                  <a:pt x="987" y="1028"/>
                </a:lnTo>
                <a:lnTo>
                  <a:pt x="982" y="1033"/>
                </a:lnTo>
                <a:lnTo>
                  <a:pt x="983" y="1044"/>
                </a:lnTo>
                <a:lnTo>
                  <a:pt x="975" y="1049"/>
                </a:lnTo>
                <a:lnTo>
                  <a:pt x="977" y="1056"/>
                </a:lnTo>
                <a:lnTo>
                  <a:pt x="973" y="1059"/>
                </a:lnTo>
                <a:lnTo>
                  <a:pt x="969" y="1060"/>
                </a:lnTo>
                <a:lnTo>
                  <a:pt x="962" y="1062"/>
                </a:lnTo>
                <a:lnTo>
                  <a:pt x="959" y="1069"/>
                </a:lnTo>
                <a:lnTo>
                  <a:pt x="959" y="1073"/>
                </a:lnTo>
                <a:lnTo>
                  <a:pt x="955" y="1077"/>
                </a:lnTo>
                <a:lnTo>
                  <a:pt x="955" y="1083"/>
                </a:lnTo>
                <a:lnTo>
                  <a:pt x="966" y="1085"/>
                </a:lnTo>
                <a:lnTo>
                  <a:pt x="965" y="1096"/>
                </a:lnTo>
                <a:lnTo>
                  <a:pt x="970" y="1097"/>
                </a:lnTo>
                <a:lnTo>
                  <a:pt x="971" y="1103"/>
                </a:lnTo>
                <a:lnTo>
                  <a:pt x="967" y="1103"/>
                </a:lnTo>
                <a:lnTo>
                  <a:pt x="962" y="1107"/>
                </a:lnTo>
                <a:lnTo>
                  <a:pt x="961" y="1113"/>
                </a:lnTo>
                <a:lnTo>
                  <a:pt x="964" y="1116"/>
                </a:lnTo>
                <a:lnTo>
                  <a:pt x="964" y="1117"/>
                </a:lnTo>
                <a:lnTo>
                  <a:pt x="966" y="1119"/>
                </a:lnTo>
                <a:lnTo>
                  <a:pt x="967" y="1128"/>
                </a:lnTo>
                <a:lnTo>
                  <a:pt x="963" y="1130"/>
                </a:lnTo>
                <a:lnTo>
                  <a:pt x="963" y="1132"/>
                </a:lnTo>
                <a:lnTo>
                  <a:pt x="955" y="1132"/>
                </a:lnTo>
                <a:lnTo>
                  <a:pt x="955" y="1136"/>
                </a:lnTo>
                <a:lnTo>
                  <a:pt x="953" y="1141"/>
                </a:lnTo>
                <a:lnTo>
                  <a:pt x="953" y="1144"/>
                </a:lnTo>
                <a:lnTo>
                  <a:pt x="955" y="1149"/>
                </a:lnTo>
                <a:lnTo>
                  <a:pt x="953" y="1150"/>
                </a:lnTo>
                <a:lnTo>
                  <a:pt x="954" y="1151"/>
                </a:lnTo>
                <a:lnTo>
                  <a:pt x="955" y="1154"/>
                </a:lnTo>
                <a:lnTo>
                  <a:pt x="954" y="1156"/>
                </a:lnTo>
                <a:lnTo>
                  <a:pt x="950" y="1157"/>
                </a:lnTo>
                <a:lnTo>
                  <a:pt x="946" y="1159"/>
                </a:lnTo>
                <a:lnTo>
                  <a:pt x="945" y="1166"/>
                </a:lnTo>
                <a:lnTo>
                  <a:pt x="943" y="1171"/>
                </a:lnTo>
                <a:lnTo>
                  <a:pt x="938" y="1177"/>
                </a:lnTo>
                <a:lnTo>
                  <a:pt x="935" y="1178"/>
                </a:lnTo>
                <a:lnTo>
                  <a:pt x="933" y="1179"/>
                </a:lnTo>
                <a:lnTo>
                  <a:pt x="932" y="1181"/>
                </a:lnTo>
                <a:lnTo>
                  <a:pt x="930" y="1181"/>
                </a:lnTo>
                <a:lnTo>
                  <a:pt x="927" y="1182"/>
                </a:lnTo>
                <a:lnTo>
                  <a:pt x="927" y="1180"/>
                </a:lnTo>
                <a:lnTo>
                  <a:pt x="925" y="1179"/>
                </a:lnTo>
                <a:lnTo>
                  <a:pt x="923" y="1180"/>
                </a:lnTo>
                <a:lnTo>
                  <a:pt x="919" y="1177"/>
                </a:lnTo>
                <a:lnTo>
                  <a:pt x="914" y="1179"/>
                </a:lnTo>
                <a:lnTo>
                  <a:pt x="914" y="1181"/>
                </a:lnTo>
                <a:lnTo>
                  <a:pt x="911" y="1179"/>
                </a:lnTo>
                <a:lnTo>
                  <a:pt x="905" y="1181"/>
                </a:lnTo>
                <a:lnTo>
                  <a:pt x="902" y="1185"/>
                </a:lnTo>
                <a:lnTo>
                  <a:pt x="905" y="1187"/>
                </a:lnTo>
                <a:lnTo>
                  <a:pt x="905" y="1198"/>
                </a:lnTo>
                <a:lnTo>
                  <a:pt x="908" y="1199"/>
                </a:lnTo>
                <a:lnTo>
                  <a:pt x="908" y="1201"/>
                </a:lnTo>
                <a:lnTo>
                  <a:pt x="903" y="1204"/>
                </a:lnTo>
                <a:lnTo>
                  <a:pt x="902" y="1203"/>
                </a:lnTo>
                <a:lnTo>
                  <a:pt x="902" y="1204"/>
                </a:lnTo>
                <a:lnTo>
                  <a:pt x="905" y="1206"/>
                </a:lnTo>
                <a:lnTo>
                  <a:pt x="905" y="1207"/>
                </a:lnTo>
                <a:lnTo>
                  <a:pt x="899" y="1207"/>
                </a:lnTo>
                <a:lnTo>
                  <a:pt x="888" y="1209"/>
                </a:lnTo>
                <a:lnTo>
                  <a:pt x="886" y="1211"/>
                </a:lnTo>
                <a:lnTo>
                  <a:pt x="882" y="1210"/>
                </a:lnTo>
                <a:lnTo>
                  <a:pt x="877" y="1210"/>
                </a:lnTo>
                <a:lnTo>
                  <a:pt x="874" y="1214"/>
                </a:lnTo>
                <a:lnTo>
                  <a:pt x="878" y="1217"/>
                </a:lnTo>
                <a:lnTo>
                  <a:pt x="875" y="1219"/>
                </a:lnTo>
                <a:lnTo>
                  <a:pt x="861" y="1216"/>
                </a:lnTo>
                <a:lnTo>
                  <a:pt x="855" y="1209"/>
                </a:lnTo>
                <a:lnTo>
                  <a:pt x="846" y="1204"/>
                </a:lnTo>
                <a:lnTo>
                  <a:pt x="836" y="1210"/>
                </a:lnTo>
                <a:lnTo>
                  <a:pt x="834" y="1211"/>
                </a:lnTo>
                <a:lnTo>
                  <a:pt x="831" y="1210"/>
                </a:lnTo>
                <a:lnTo>
                  <a:pt x="831" y="1207"/>
                </a:lnTo>
                <a:lnTo>
                  <a:pt x="827" y="1207"/>
                </a:lnTo>
                <a:lnTo>
                  <a:pt x="826" y="1207"/>
                </a:lnTo>
                <a:lnTo>
                  <a:pt x="825" y="1204"/>
                </a:lnTo>
                <a:lnTo>
                  <a:pt x="821" y="1204"/>
                </a:lnTo>
                <a:lnTo>
                  <a:pt x="821" y="1206"/>
                </a:lnTo>
                <a:lnTo>
                  <a:pt x="815" y="1205"/>
                </a:lnTo>
                <a:lnTo>
                  <a:pt x="815" y="1209"/>
                </a:lnTo>
                <a:lnTo>
                  <a:pt x="815" y="1210"/>
                </a:lnTo>
                <a:lnTo>
                  <a:pt x="814" y="1211"/>
                </a:lnTo>
                <a:lnTo>
                  <a:pt x="815" y="1213"/>
                </a:lnTo>
                <a:lnTo>
                  <a:pt x="815" y="1215"/>
                </a:lnTo>
                <a:lnTo>
                  <a:pt x="813" y="1215"/>
                </a:lnTo>
                <a:lnTo>
                  <a:pt x="812" y="1216"/>
                </a:lnTo>
                <a:lnTo>
                  <a:pt x="810" y="1216"/>
                </a:lnTo>
                <a:lnTo>
                  <a:pt x="809" y="1216"/>
                </a:lnTo>
                <a:lnTo>
                  <a:pt x="808" y="1216"/>
                </a:lnTo>
                <a:lnTo>
                  <a:pt x="806" y="1218"/>
                </a:lnTo>
                <a:lnTo>
                  <a:pt x="804" y="1219"/>
                </a:lnTo>
                <a:lnTo>
                  <a:pt x="804" y="1220"/>
                </a:lnTo>
                <a:lnTo>
                  <a:pt x="802" y="1219"/>
                </a:lnTo>
                <a:lnTo>
                  <a:pt x="799" y="1219"/>
                </a:lnTo>
                <a:lnTo>
                  <a:pt x="795" y="1218"/>
                </a:lnTo>
                <a:lnTo>
                  <a:pt x="794" y="1218"/>
                </a:lnTo>
                <a:lnTo>
                  <a:pt x="792" y="1215"/>
                </a:lnTo>
                <a:lnTo>
                  <a:pt x="792" y="1208"/>
                </a:lnTo>
                <a:lnTo>
                  <a:pt x="790" y="1208"/>
                </a:lnTo>
                <a:lnTo>
                  <a:pt x="787" y="1210"/>
                </a:lnTo>
                <a:lnTo>
                  <a:pt x="786" y="1212"/>
                </a:lnTo>
                <a:lnTo>
                  <a:pt x="782" y="1215"/>
                </a:lnTo>
                <a:lnTo>
                  <a:pt x="781" y="1213"/>
                </a:lnTo>
                <a:lnTo>
                  <a:pt x="776" y="1211"/>
                </a:lnTo>
                <a:lnTo>
                  <a:pt x="775" y="1210"/>
                </a:lnTo>
                <a:lnTo>
                  <a:pt x="776" y="1204"/>
                </a:lnTo>
                <a:lnTo>
                  <a:pt x="774" y="1190"/>
                </a:lnTo>
                <a:lnTo>
                  <a:pt x="776" y="1187"/>
                </a:lnTo>
                <a:lnTo>
                  <a:pt x="774" y="1170"/>
                </a:lnTo>
                <a:lnTo>
                  <a:pt x="776" y="1150"/>
                </a:lnTo>
                <a:lnTo>
                  <a:pt x="762" y="1135"/>
                </a:lnTo>
                <a:lnTo>
                  <a:pt x="760" y="1138"/>
                </a:lnTo>
                <a:lnTo>
                  <a:pt x="748" y="1136"/>
                </a:lnTo>
                <a:lnTo>
                  <a:pt x="745" y="1141"/>
                </a:lnTo>
                <a:lnTo>
                  <a:pt x="735" y="1146"/>
                </a:lnTo>
                <a:lnTo>
                  <a:pt x="719" y="1144"/>
                </a:lnTo>
                <a:lnTo>
                  <a:pt x="718" y="1146"/>
                </a:lnTo>
                <a:lnTo>
                  <a:pt x="705" y="1138"/>
                </a:lnTo>
                <a:lnTo>
                  <a:pt x="704" y="1127"/>
                </a:lnTo>
                <a:lnTo>
                  <a:pt x="704" y="1118"/>
                </a:lnTo>
                <a:lnTo>
                  <a:pt x="700" y="1113"/>
                </a:lnTo>
                <a:lnTo>
                  <a:pt x="698" y="1116"/>
                </a:lnTo>
                <a:lnTo>
                  <a:pt x="693" y="1112"/>
                </a:lnTo>
                <a:lnTo>
                  <a:pt x="689" y="1104"/>
                </a:lnTo>
                <a:lnTo>
                  <a:pt x="681" y="1099"/>
                </a:lnTo>
                <a:lnTo>
                  <a:pt x="674" y="1097"/>
                </a:lnTo>
                <a:lnTo>
                  <a:pt x="667" y="1087"/>
                </a:lnTo>
                <a:lnTo>
                  <a:pt x="666" y="1079"/>
                </a:lnTo>
                <a:lnTo>
                  <a:pt x="676" y="1053"/>
                </a:lnTo>
                <a:lnTo>
                  <a:pt x="676" y="1049"/>
                </a:lnTo>
                <a:lnTo>
                  <a:pt x="663" y="1044"/>
                </a:lnTo>
                <a:lnTo>
                  <a:pt x="659" y="1039"/>
                </a:lnTo>
                <a:lnTo>
                  <a:pt x="654" y="1039"/>
                </a:lnTo>
                <a:lnTo>
                  <a:pt x="651" y="1037"/>
                </a:lnTo>
                <a:lnTo>
                  <a:pt x="648" y="1039"/>
                </a:lnTo>
                <a:lnTo>
                  <a:pt x="647" y="1042"/>
                </a:lnTo>
                <a:lnTo>
                  <a:pt x="644" y="1040"/>
                </a:lnTo>
                <a:lnTo>
                  <a:pt x="642" y="1038"/>
                </a:lnTo>
                <a:lnTo>
                  <a:pt x="639" y="1036"/>
                </a:lnTo>
                <a:lnTo>
                  <a:pt x="638" y="1033"/>
                </a:lnTo>
                <a:lnTo>
                  <a:pt x="635" y="1028"/>
                </a:lnTo>
                <a:lnTo>
                  <a:pt x="633" y="1027"/>
                </a:lnTo>
                <a:lnTo>
                  <a:pt x="628" y="1028"/>
                </a:lnTo>
                <a:lnTo>
                  <a:pt x="626" y="1027"/>
                </a:lnTo>
                <a:lnTo>
                  <a:pt x="624" y="1025"/>
                </a:lnTo>
                <a:lnTo>
                  <a:pt x="620" y="1019"/>
                </a:lnTo>
                <a:lnTo>
                  <a:pt x="614" y="1017"/>
                </a:lnTo>
                <a:lnTo>
                  <a:pt x="614" y="1016"/>
                </a:lnTo>
                <a:lnTo>
                  <a:pt x="612" y="1015"/>
                </a:lnTo>
                <a:lnTo>
                  <a:pt x="612" y="1009"/>
                </a:lnTo>
                <a:lnTo>
                  <a:pt x="606" y="1005"/>
                </a:lnTo>
                <a:lnTo>
                  <a:pt x="603" y="1005"/>
                </a:lnTo>
                <a:lnTo>
                  <a:pt x="603" y="1007"/>
                </a:lnTo>
                <a:lnTo>
                  <a:pt x="593" y="1005"/>
                </a:lnTo>
                <a:lnTo>
                  <a:pt x="591" y="1005"/>
                </a:lnTo>
                <a:lnTo>
                  <a:pt x="589" y="1003"/>
                </a:lnTo>
                <a:lnTo>
                  <a:pt x="585" y="999"/>
                </a:lnTo>
                <a:lnTo>
                  <a:pt x="582" y="996"/>
                </a:lnTo>
                <a:lnTo>
                  <a:pt x="580" y="994"/>
                </a:lnTo>
                <a:lnTo>
                  <a:pt x="580" y="993"/>
                </a:lnTo>
                <a:lnTo>
                  <a:pt x="582" y="990"/>
                </a:lnTo>
                <a:lnTo>
                  <a:pt x="582" y="988"/>
                </a:lnTo>
                <a:lnTo>
                  <a:pt x="583" y="987"/>
                </a:lnTo>
                <a:lnTo>
                  <a:pt x="583" y="984"/>
                </a:lnTo>
                <a:lnTo>
                  <a:pt x="584" y="983"/>
                </a:lnTo>
                <a:lnTo>
                  <a:pt x="581" y="978"/>
                </a:lnTo>
                <a:lnTo>
                  <a:pt x="581" y="973"/>
                </a:lnTo>
                <a:lnTo>
                  <a:pt x="581" y="970"/>
                </a:lnTo>
                <a:lnTo>
                  <a:pt x="579" y="966"/>
                </a:lnTo>
                <a:lnTo>
                  <a:pt x="575" y="966"/>
                </a:lnTo>
                <a:lnTo>
                  <a:pt x="575" y="965"/>
                </a:lnTo>
                <a:lnTo>
                  <a:pt x="574" y="962"/>
                </a:lnTo>
                <a:lnTo>
                  <a:pt x="570" y="961"/>
                </a:lnTo>
                <a:lnTo>
                  <a:pt x="569" y="965"/>
                </a:lnTo>
                <a:lnTo>
                  <a:pt x="568" y="969"/>
                </a:lnTo>
                <a:lnTo>
                  <a:pt x="568" y="972"/>
                </a:lnTo>
                <a:lnTo>
                  <a:pt x="568" y="977"/>
                </a:lnTo>
                <a:lnTo>
                  <a:pt x="567" y="980"/>
                </a:lnTo>
                <a:lnTo>
                  <a:pt x="566" y="988"/>
                </a:lnTo>
                <a:lnTo>
                  <a:pt x="568" y="990"/>
                </a:lnTo>
                <a:lnTo>
                  <a:pt x="567" y="991"/>
                </a:lnTo>
                <a:lnTo>
                  <a:pt x="565" y="990"/>
                </a:lnTo>
                <a:lnTo>
                  <a:pt x="565" y="992"/>
                </a:lnTo>
                <a:lnTo>
                  <a:pt x="565" y="996"/>
                </a:lnTo>
                <a:lnTo>
                  <a:pt x="566" y="999"/>
                </a:lnTo>
                <a:lnTo>
                  <a:pt x="565" y="1004"/>
                </a:lnTo>
                <a:lnTo>
                  <a:pt x="565" y="1010"/>
                </a:lnTo>
                <a:lnTo>
                  <a:pt x="564" y="1019"/>
                </a:lnTo>
                <a:lnTo>
                  <a:pt x="564" y="1023"/>
                </a:lnTo>
                <a:lnTo>
                  <a:pt x="562" y="1028"/>
                </a:lnTo>
                <a:lnTo>
                  <a:pt x="563" y="1032"/>
                </a:lnTo>
                <a:lnTo>
                  <a:pt x="562" y="1033"/>
                </a:lnTo>
                <a:lnTo>
                  <a:pt x="559" y="1036"/>
                </a:lnTo>
                <a:lnTo>
                  <a:pt x="558" y="1040"/>
                </a:lnTo>
                <a:lnTo>
                  <a:pt x="558" y="1044"/>
                </a:lnTo>
                <a:lnTo>
                  <a:pt x="558" y="1047"/>
                </a:lnTo>
                <a:lnTo>
                  <a:pt x="558" y="1048"/>
                </a:lnTo>
                <a:lnTo>
                  <a:pt x="556" y="1048"/>
                </a:lnTo>
                <a:lnTo>
                  <a:pt x="554" y="1051"/>
                </a:lnTo>
                <a:lnTo>
                  <a:pt x="554" y="1052"/>
                </a:lnTo>
                <a:lnTo>
                  <a:pt x="553" y="1054"/>
                </a:lnTo>
                <a:lnTo>
                  <a:pt x="551" y="1054"/>
                </a:lnTo>
                <a:lnTo>
                  <a:pt x="548" y="1054"/>
                </a:lnTo>
                <a:lnTo>
                  <a:pt x="540" y="1057"/>
                </a:lnTo>
                <a:lnTo>
                  <a:pt x="539" y="1060"/>
                </a:lnTo>
                <a:lnTo>
                  <a:pt x="539" y="1060"/>
                </a:lnTo>
                <a:lnTo>
                  <a:pt x="538" y="1064"/>
                </a:lnTo>
                <a:lnTo>
                  <a:pt x="536" y="1063"/>
                </a:lnTo>
                <a:lnTo>
                  <a:pt x="531" y="1061"/>
                </a:lnTo>
                <a:lnTo>
                  <a:pt x="530" y="1056"/>
                </a:lnTo>
                <a:lnTo>
                  <a:pt x="527" y="1057"/>
                </a:lnTo>
                <a:lnTo>
                  <a:pt x="508" y="1059"/>
                </a:lnTo>
                <a:lnTo>
                  <a:pt x="466" y="1063"/>
                </a:lnTo>
                <a:lnTo>
                  <a:pt x="431" y="1067"/>
                </a:lnTo>
                <a:lnTo>
                  <a:pt x="421" y="1056"/>
                </a:lnTo>
                <a:lnTo>
                  <a:pt x="414" y="1047"/>
                </a:lnTo>
                <a:lnTo>
                  <a:pt x="414" y="1045"/>
                </a:lnTo>
                <a:lnTo>
                  <a:pt x="415" y="1045"/>
                </a:lnTo>
                <a:lnTo>
                  <a:pt x="415" y="1044"/>
                </a:lnTo>
                <a:lnTo>
                  <a:pt x="418" y="1039"/>
                </a:lnTo>
                <a:lnTo>
                  <a:pt x="418" y="1036"/>
                </a:lnTo>
                <a:lnTo>
                  <a:pt x="416" y="1034"/>
                </a:lnTo>
                <a:lnTo>
                  <a:pt x="416" y="1032"/>
                </a:lnTo>
                <a:lnTo>
                  <a:pt x="417" y="1030"/>
                </a:lnTo>
                <a:lnTo>
                  <a:pt x="416" y="1029"/>
                </a:lnTo>
                <a:lnTo>
                  <a:pt x="414" y="1028"/>
                </a:lnTo>
                <a:lnTo>
                  <a:pt x="413" y="1027"/>
                </a:lnTo>
                <a:lnTo>
                  <a:pt x="413" y="1026"/>
                </a:lnTo>
                <a:lnTo>
                  <a:pt x="413" y="1025"/>
                </a:lnTo>
                <a:lnTo>
                  <a:pt x="412" y="1023"/>
                </a:lnTo>
                <a:lnTo>
                  <a:pt x="413" y="1021"/>
                </a:lnTo>
                <a:lnTo>
                  <a:pt x="415" y="1020"/>
                </a:lnTo>
                <a:lnTo>
                  <a:pt x="416" y="1019"/>
                </a:lnTo>
                <a:lnTo>
                  <a:pt x="414" y="1018"/>
                </a:lnTo>
                <a:lnTo>
                  <a:pt x="413" y="1017"/>
                </a:lnTo>
                <a:lnTo>
                  <a:pt x="409" y="1016"/>
                </a:lnTo>
                <a:lnTo>
                  <a:pt x="409" y="1014"/>
                </a:lnTo>
                <a:lnTo>
                  <a:pt x="410" y="1012"/>
                </a:lnTo>
                <a:lnTo>
                  <a:pt x="410" y="1010"/>
                </a:lnTo>
                <a:lnTo>
                  <a:pt x="406" y="1009"/>
                </a:lnTo>
                <a:lnTo>
                  <a:pt x="404" y="1010"/>
                </a:lnTo>
                <a:lnTo>
                  <a:pt x="403" y="1010"/>
                </a:lnTo>
                <a:lnTo>
                  <a:pt x="402" y="1011"/>
                </a:lnTo>
                <a:lnTo>
                  <a:pt x="394" y="1020"/>
                </a:lnTo>
                <a:lnTo>
                  <a:pt x="383" y="1031"/>
                </a:lnTo>
                <a:lnTo>
                  <a:pt x="378" y="1036"/>
                </a:lnTo>
                <a:lnTo>
                  <a:pt x="371" y="1040"/>
                </a:lnTo>
                <a:lnTo>
                  <a:pt x="368" y="1044"/>
                </a:lnTo>
                <a:lnTo>
                  <a:pt x="363" y="1049"/>
                </a:lnTo>
                <a:lnTo>
                  <a:pt x="354" y="1055"/>
                </a:lnTo>
                <a:lnTo>
                  <a:pt x="352" y="1062"/>
                </a:lnTo>
                <a:lnTo>
                  <a:pt x="349" y="1063"/>
                </a:lnTo>
                <a:lnTo>
                  <a:pt x="347" y="1063"/>
                </a:lnTo>
                <a:lnTo>
                  <a:pt x="343" y="1065"/>
                </a:lnTo>
                <a:lnTo>
                  <a:pt x="333" y="1074"/>
                </a:lnTo>
                <a:lnTo>
                  <a:pt x="319" y="1088"/>
                </a:lnTo>
                <a:lnTo>
                  <a:pt x="307" y="1100"/>
                </a:lnTo>
                <a:lnTo>
                  <a:pt x="293" y="1111"/>
                </a:lnTo>
                <a:lnTo>
                  <a:pt x="291" y="1111"/>
                </a:lnTo>
                <a:lnTo>
                  <a:pt x="290" y="1110"/>
                </a:lnTo>
                <a:lnTo>
                  <a:pt x="289" y="1110"/>
                </a:lnTo>
                <a:lnTo>
                  <a:pt x="284" y="1110"/>
                </a:lnTo>
                <a:lnTo>
                  <a:pt x="284" y="1110"/>
                </a:lnTo>
                <a:lnTo>
                  <a:pt x="278" y="1109"/>
                </a:lnTo>
                <a:lnTo>
                  <a:pt x="275" y="1110"/>
                </a:lnTo>
                <a:lnTo>
                  <a:pt x="270" y="1106"/>
                </a:lnTo>
                <a:lnTo>
                  <a:pt x="268" y="1109"/>
                </a:lnTo>
                <a:lnTo>
                  <a:pt x="267" y="1108"/>
                </a:lnTo>
                <a:lnTo>
                  <a:pt x="266" y="1108"/>
                </a:lnTo>
                <a:lnTo>
                  <a:pt x="265" y="1106"/>
                </a:lnTo>
                <a:lnTo>
                  <a:pt x="262" y="1106"/>
                </a:lnTo>
                <a:lnTo>
                  <a:pt x="261" y="1105"/>
                </a:lnTo>
                <a:lnTo>
                  <a:pt x="260" y="1105"/>
                </a:lnTo>
                <a:lnTo>
                  <a:pt x="257" y="1110"/>
                </a:lnTo>
                <a:lnTo>
                  <a:pt x="257" y="1116"/>
                </a:lnTo>
                <a:lnTo>
                  <a:pt x="254" y="1118"/>
                </a:lnTo>
                <a:lnTo>
                  <a:pt x="256" y="1120"/>
                </a:lnTo>
                <a:lnTo>
                  <a:pt x="256" y="1122"/>
                </a:lnTo>
                <a:lnTo>
                  <a:pt x="254" y="1127"/>
                </a:lnTo>
                <a:lnTo>
                  <a:pt x="255" y="1129"/>
                </a:lnTo>
                <a:lnTo>
                  <a:pt x="254" y="1132"/>
                </a:lnTo>
                <a:lnTo>
                  <a:pt x="252" y="1135"/>
                </a:lnTo>
                <a:lnTo>
                  <a:pt x="253" y="1137"/>
                </a:lnTo>
                <a:lnTo>
                  <a:pt x="252" y="1138"/>
                </a:lnTo>
                <a:lnTo>
                  <a:pt x="252" y="1140"/>
                </a:lnTo>
                <a:lnTo>
                  <a:pt x="251" y="1143"/>
                </a:lnTo>
                <a:lnTo>
                  <a:pt x="252" y="1144"/>
                </a:lnTo>
                <a:lnTo>
                  <a:pt x="254" y="1144"/>
                </a:lnTo>
                <a:lnTo>
                  <a:pt x="255" y="1146"/>
                </a:lnTo>
                <a:lnTo>
                  <a:pt x="254" y="1149"/>
                </a:lnTo>
                <a:lnTo>
                  <a:pt x="252" y="1149"/>
                </a:lnTo>
                <a:lnTo>
                  <a:pt x="251" y="1150"/>
                </a:lnTo>
                <a:lnTo>
                  <a:pt x="250" y="1150"/>
                </a:lnTo>
                <a:lnTo>
                  <a:pt x="250" y="1151"/>
                </a:lnTo>
                <a:lnTo>
                  <a:pt x="250" y="1155"/>
                </a:lnTo>
                <a:lnTo>
                  <a:pt x="250" y="1157"/>
                </a:lnTo>
                <a:lnTo>
                  <a:pt x="249" y="1158"/>
                </a:lnTo>
                <a:lnTo>
                  <a:pt x="249" y="1160"/>
                </a:lnTo>
                <a:lnTo>
                  <a:pt x="246" y="1161"/>
                </a:lnTo>
                <a:lnTo>
                  <a:pt x="246" y="1165"/>
                </a:lnTo>
                <a:lnTo>
                  <a:pt x="245" y="1167"/>
                </a:lnTo>
                <a:lnTo>
                  <a:pt x="244" y="1171"/>
                </a:lnTo>
                <a:lnTo>
                  <a:pt x="244" y="1171"/>
                </a:lnTo>
                <a:lnTo>
                  <a:pt x="241" y="1176"/>
                </a:lnTo>
                <a:lnTo>
                  <a:pt x="240" y="1180"/>
                </a:lnTo>
                <a:lnTo>
                  <a:pt x="239" y="1184"/>
                </a:lnTo>
                <a:lnTo>
                  <a:pt x="239" y="1186"/>
                </a:lnTo>
                <a:lnTo>
                  <a:pt x="238" y="1188"/>
                </a:lnTo>
                <a:lnTo>
                  <a:pt x="238" y="1190"/>
                </a:lnTo>
                <a:lnTo>
                  <a:pt x="236" y="1193"/>
                </a:lnTo>
                <a:lnTo>
                  <a:pt x="236" y="1195"/>
                </a:lnTo>
                <a:lnTo>
                  <a:pt x="236" y="1196"/>
                </a:lnTo>
                <a:lnTo>
                  <a:pt x="234" y="1200"/>
                </a:lnTo>
                <a:lnTo>
                  <a:pt x="234" y="1203"/>
                </a:lnTo>
                <a:lnTo>
                  <a:pt x="234" y="1204"/>
                </a:lnTo>
                <a:lnTo>
                  <a:pt x="234" y="1206"/>
                </a:lnTo>
                <a:lnTo>
                  <a:pt x="232" y="1210"/>
                </a:lnTo>
                <a:lnTo>
                  <a:pt x="232" y="1213"/>
                </a:lnTo>
                <a:lnTo>
                  <a:pt x="231" y="1215"/>
                </a:lnTo>
                <a:lnTo>
                  <a:pt x="229" y="1216"/>
                </a:lnTo>
                <a:lnTo>
                  <a:pt x="226" y="1215"/>
                </a:lnTo>
                <a:lnTo>
                  <a:pt x="222" y="1215"/>
                </a:lnTo>
                <a:lnTo>
                  <a:pt x="218" y="1215"/>
                </a:lnTo>
                <a:lnTo>
                  <a:pt x="217" y="1215"/>
                </a:lnTo>
                <a:lnTo>
                  <a:pt x="215" y="1215"/>
                </a:lnTo>
                <a:lnTo>
                  <a:pt x="214" y="1213"/>
                </a:lnTo>
                <a:lnTo>
                  <a:pt x="213" y="1213"/>
                </a:lnTo>
                <a:lnTo>
                  <a:pt x="211" y="1211"/>
                </a:lnTo>
                <a:lnTo>
                  <a:pt x="211" y="1210"/>
                </a:lnTo>
                <a:lnTo>
                  <a:pt x="210" y="1208"/>
                </a:lnTo>
                <a:lnTo>
                  <a:pt x="209" y="1210"/>
                </a:lnTo>
                <a:lnTo>
                  <a:pt x="204" y="1211"/>
                </a:lnTo>
                <a:lnTo>
                  <a:pt x="203" y="1212"/>
                </a:lnTo>
                <a:lnTo>
                  <a:pt x="201" y="1211"/>
                </a:lnTo>
                <a:lnTo>
                  <a:pt x="194" y="1210"/>
                </a:lnTo>
                <a:lnTo>
                  <a:pt x="190" y="1208"/>
                </a:lnTo>
                <a:lnTo>
                  <a:pt x="196" y="1193"/>
                </a:lnTo>
                <a:lnTo>
                  <a:pt x="201" y="1157"/>
                </a:lnTo>
                <a:lnTo>
                  <a:pt x="204" y="1137"/>
                </a:lnTo>
                <a:lnTo>
                  <a:pt x="207" y="1127"/>
                </a:lnTo>
                <a:lnTo>
                  <a:pt x="209" y="1103"/>
                </a:lnTo>
                <a:lnTo>
                  <a:pt x="206" y="1086"/>
                </a:lnTo>
                <a:lnTo>
                  <a:pt x="206" y="1077"/>
                </a:lnTo>
                <a:lnTo>
                  <a:pt x="207" y="1066"/>
                </a:lnTo>
                <a:lnTo>
                  <a:pt x="215" y="1049"/>
                </a:lnTo>
                <a:lnTo>
                  <a:pt x="224" y="1030"/>
                </a:lnTo>
                <a:lnTo>
                  <a:pt x="229" y="1020"/>
                </a:lnTo>
                <a:lnTo>
                  <a:pt x="244" y="994"/>
                </a:lnTo>
                <a:lnTo>
                  <a:pt x="253" y="985"/>
                </a:lnTo>
                <a:lnTo>
                  <a:pt x="277" y="957"/>
                </a:lnTo>
                <a:lnTo>
                  <a:pt x="281" y="946"/>
                </a:lnTo>
                <a:lnTo>
                  <a:pt x="282" y="939"/>
                </a:lnTo>
                <a:lnTo>
                  <a:pt x="279" y="932"/>
                </a:lnTo>
                <a:lnTo>
                  <a:pt x="278" y="925"/>
                </a:lnTo>
                <a:lnTo>
                  <a:pt x="279" y="923"/>
                </a:lnTo>
                <a:lnTo>
                  <a:pt x="284" y="915"/>
                </a:lnTo>
                <a:lnTo>
                  <a:pt x="290" y="897"/>
                </a:lnTo>
                <a:lnTo>
                  <a:pt x="294" y="883"/>
                </a:lnTo>
                <a:lnTo>
                  <a:pt x="301" y="862"/>
                </a:lnTo>
                <a:lnTo>
                  <a:pt x="302" y="844"/>
                </a:lnTo>
                <a:lnTo>
                  <a:pt x="301" y="826"/>
                </a:lnTo>
                <a:lnTo>
                  <a:pt x="296" y="813"/>
                </a:lnTo>
                <a:lnTo>
                  <a:pt x="286" y="800"/>
                </a:lnTo>
                <a:lnTo>
                  <a:pt x="284" y="798"/>
                </a:lnTo>
                <a:lnTo>
                  <a:pt x="276" y="792"/>
                </a:lnTo>
                <a:lnTo>
                  <a:pt x="274" y="790"/>
                </a:lnTo>
                <a:lnTo>
                  <a:pt x="271" y="787"/>
                </a:lnTo>
                <a:lnTo>
                  <a:pt x="267" y="784"/>
                </a:lnTo>
                <a:lnTo>
                  <a:pt x="247" y="768"/>
                </a:lnTo>
                <a:lnTo>
                  <a:pt x="229" y="746"/>
                </a:lnTo>
                <a:lnTo>
                  <a:pt x="217" y="726"/>
                </a:lnTo>
                <a:lnTo>
                  <a:pt x="206" y="711"/>
                </a:lnTo>
                <a:lnTo>
                  <a:pt x="190" y="700"/>
                </a:lnTo>
                <a:lnTo>
                  <a:pt x="174" y="696"/>
                </a:lnTo>
                <a:lnTo>
                  <a:pt x="150" y="695"/>
                </a:lnTo>
                <a:lnTo>
                  <a:pt x="106" y="694"/>
                </a:lnTo>
                <a:lnTo>
                  <a:pt x="103" y="695"/>
                </a:lnTo>
                <a:lnTo>
                  <a:pt x="78" y="698"/>
                </a:lnTo>
                <a:lnTo>
                  <a:pt x="61" y="702"/>
                </a:lnTo>
                <a:lnTo>
                  <a:pt x="43" y="704"/>
                </a:lnTo>
                <a:lnTo>
                  <a:pt x="29" y="707"/>
                </a:lnTo>
                <a:lnTo>
                  <a:pt x="16" y="712"/>
                </a:lnTo>
                <a:lnTo>
                  <a:pt x="5" y="716"/>
                </a:lnTo>
                <a:lnTo>
                  <a:pt x="2" y="714"/>
                </a:lnTo>
                <a:lnTo>
                  <a:pt x="0" y="708"/>
                </a:lnTo>
                <a:lnTo>
                  <a:pt x="3" y="701"/>
                </a:lnTo>
                <a:lnTo>
                  <a:pt x="10" y="692"/>
                </a:lnTo>
                <a:lnTo>
                  <a:pt x="13" y="688"/>
                </a:lnTo>
                <a:lnTo>
                  <a:pt x="18" y="684"/>
                </a:lnTo>
                <a:lnTo>
                  <a:pt x="22" y="679"/>
                </a:lnTo>
                <a:lnTo>
                  <a:pt x="22" y="678"/>
                </a:lnTo>
                <a:lnTo>
                  <a:pt x="23" y="678"/>
                </a:lnTo>
                <a:lnTo>
                  <a:pt x="24" y="677"/>
                </a:lnTo>
                <a:lnTo>
                  <a:pt x="26" y="676"/>
                </a:lnTo>
                <a:lnTo>
                  <a:pt x="27" y="674"/>
                </a:lnTo>
                <a:lnTo>
                  <a:pt x="26" y="671"/>
                </a:lnTo>
                <a:lnTo>
                  <a:pt x="25" y="669"/>
                </a:lnTo>
                <a:lnTo>
                  <a:pt x="27" y="667"/>
                </a:lnTo>
                <a:lnTo>
                  <a:pt x="37" y="664"/>
                </a:lnTo>
                <a:lnTo>
                  <a:pt x="41" y="662"/>
                </a:lnTo>
                <a:lnTo>
                  <a:pt x="53" y="655"/>
                </a:lnTo>
                <a:lnTo>
                  <a:pt x="65" y="650"/>
                </a:lnTo>
                <a:lnTo>
                  <a:pt x="74" y="645"/>
                </a:lnTo>
                <a:lnTo>
                  <a:pt x="78" y="644"/>
                </a:lnTo>
                <a:lnTo>
                  <a:pt x="79" y="642"/>
                </a:lnTo>
                <a:lnTo>
                  <a:pt x="86" y="639"/>
                </a:lnTo>
                <a:lnTo>
                  <a:pt x="88" y="637"/>
                </a:lnTo>
                <a:lnTo>
                  <a:pt x="90" y="633"/>
                </a:lnTo>
                <a:lnTo>
                  <a:pt x="92" y="631"/>
                </a:lnTo>
                <a:lnTo>
                  <a:pt x="95" y="628"/>
                </a:lnTo>
                <a:lnTo>
                  <a:pt x="99" y="626"/>
                </a:lnTo>
                <a:lnTo>
                  <a:pt x="103" y="623"/>
                </a:lnTo>
                <a:lnTo>
                  <a:pt x="106" y="621"/>
                </a:lnTo>
                <a:lnTo>
                  <a:pt x="110" y="617"/>
                </a:lnTo>
                <a:lnTo>
                  <a:pt x="113" y="616"/>
                </a:lnTo>
                <a:lnTo>
                  <a:pt x="117" y="609"/>
                </a:lnTo>
                <a:lnTo>
                  <a:pt x="117" y="606"/>
                </a:lnTo>
                <a:lnTo>
                  <a:pt x="112" y="602"/>
                </a:lnTo>
                <a:lnTo>
                  <a:pt x="111" y="600"/>
                </a:lnTo>
                <a:lnTo>
                  <a:pt x="109" y="596"/>
                </a:lnTo>
                <a:lnTo>
                  <a:pt x="108" y="594"/>
                </a:lnTo>
                <a:lnTo>
                  <a:pt x="108" y="587"/>
                </a:lnTo>
                <a:lnTo>
                  <a:pt x="108" y="581"/>
                </a:lnTo>
                <a:lnTo>
                  <a:pt x="106" y="575"/>
                </a:lnTo>
                <a:lnTo>
                  <a:pt x="108" y="573"/>
                </a:lnTo>
                <a:lnTo>
                  <a:pt x="111" y="571"/>
                </a:lnTo>
                <a:lnTo>
                  <a:pt x="114" y="568"/>
                </a:lnTo>
                <a:lnTo>
                  <a:pt x="116" y="564"/>
                </a:lnTo>
                <a:lnTo>
                  <a:pt x="113" y="560"/>
                </a:lnTo>
                <a:lnTo>
                  <a:pt x="111" y="556"/>
                </a:lnTo>
                <a:lnTo>
                  <a:pt x="107" y="554"/>
                </a:lnTo>
                <a:lnTo>
                  <a:pt x="106" y="553"/>
                </a:lnTo>
                <a:lnTo>
                  <a:pt x="105" y="553"/>
                </a:lnTo>
                <a:lnTo>
                  <a:pt x="104" y="551"/>
                </a:lnTo>
                <a:lnTo>
                  <a:pt x="101" y="551"/>
                </a:lnTo>
                <a:lnTo>
                  <a:pt x="100" y="549"/>
                </a:lnTo>
                <a:lnTo>
                  <a:pt x="97" y="548"/>
                </a:lnTo>
                <a:lnTo>
                  <a:pt x="95" y="546"/>
                </a:lnTo>
                <a:lnTo>
                  <a:pt x="93" y="546"/>
                </a:lnTo>
                <a:lnTo>
                  <a:pt x="90" y="545"/>
                </a:lnTo>
                <a:lnTo>
                  <a:pt x="89" y="544"/>
                </a:lnTo>
                <a:lnTo>
                  <a:pt x="86" y="542"/>
                </a:lnTo>
                <a:lnTo>
                  <a:pt x="83" y="541"/>
                </a:lnTo>
                <a:lnTo>
                  <a:pt x="83" y="537"/>
                </a:lnTo>
                <a:lnTo>
                  <a:pt x="81" y="534"/>
                </a:lnTo>
                <a:lnTo>
                  <a:pt x="82" y="530"/>
                </a:lnTo>
                <a:lnTo>
                  <a:pt x="83" y="528"/>
                </a:lnTo>
                <a:lnTo>
                  <a:pt x="86" y="525"/>
                </a:lnTo>
                <a:lnTo>
                  <a:pt x="89" y="523"/>
                </a:lnTo>
                <a:lnTo>
                  <a:pt x="90" y="517"/>
                </a:lnTo>
                <a:lnTo>
                  <a:pt x="92" y="515"/>
                </a:lnTo>
                <a:lnTo>
                  <a:pt x="94" y="510"/>
                </a:lnTo>
                <a:lnTo>
                  <a:pt x="95" y="506"/>
                </a:lnTo>
                <a:lnTo>
                  <a:pt x="95" y="503"/>
                </a:lnTo>
                <a:lnTo>
                  <a:pt x="97" y="500"/>
                </a:lnTo>
                <a:lnTo>
                  <a:pt x="99" y="499"/>
                </a:lnTo>
                <a:lnTo>
                  <a:pt x="102" y="496"/>
                </a:lnTo>
                <a:lnTo>
                  <a:pt x="105" y="496"/>
                </a:lnTo>
                <a:lnTo>
                  <a:pt x="107" y="496"/>
                </a:lnTo>
                <a:lnTo>
                  <a:pt x="111" y="499"/>
                </a:lnTo>
                <a:lnTo>
                  <a:pt x="115" y="501"/>
                </a:lnTo>
                <a:lnTo>
                  <a:pt x="119" y="503"/>
                </a:lnTo>
                <a:lnTo>
                  <a:pt x="123" y="505"/>
                </a:lnTo>
                <a:lnTo>
                  <a:pt x="128" y="507"/>
                </a:lnTo>
                <a:lnTo>
                  <a:pt x="132" y="508"/>
                </a:lnTo>
                <a:lnTo>
                  <a:pt x="138" y="511"/>
                </a:lnTo>
                <a:lnTo>
                  <a:pt x="140" y="512"/>
                </a:lnTo>
                <a:lnTo>
                  <a:pt x="144" y="513"/>
                </a:lnTo>
                <a:lnTo>
                  <a:pt x="147" y="514"/>
                </a:lnTo>
                <a:lnTo>
                  <a:pt x="150" y="514"/>
                </a:lnTo>
                <a:lnTo>
                  <a:pt x="152" y="514"/>
                </a:lnTo>
                <a:lnTo>
                  <a:pt x="156" y="515"/>
                </a:lnTo>
                <a:lnTo>
                  <a:pt x="157" y="515"/>
                </a:lnTo>
                <a:lnTo>
                  <a:pt x="160" y="515"/>
                </a:lnTo>
                <a:lnTo>
                  <a:pt x="164" y="514"/>
                </a:lnTo>
                <a:lnTo>
                  <a:pt x="167" y="514"/>
                </a:lnTo>
                <a:lnTo>
                  <a:pt x="169" y="514"/>
                </a:lnTo>
                <a:lnTo>
                  <a:pt x="175" y="515"/>
                </a:lnTo>
                <a:lnTo>
                  <a:pt x="177" y="516"/>
                </a:lnTo>
                <a:lnTo>
                  <a:pt x="184" y="517"/>
                </a:lnTo>
                <a:lnTo>
                  <a:pt x="186" y="517"/>
                </a:lnTo>
                <a:lnTo>
                  <a:pt x="190" y="518"/>
                </a:lnTo>
                <a:lnTo>
                  <a:pt x="194" y="519"/>
                </a:lnTo>
                <a:lnTo>
                  <a:pt x="195" y="518"/>
                </a:lnTo>
                <a:lnTo>
                  <a:pt x="196" y="515"/>
                </a:lnTo>
                <a:lnTo>
                  <a:pt x="195" y="509"/>
                </a:lnTo>
                <a:lnTo>
                  <a:pt x="195" y="504"/>
                </a:lnTo>
                <a:lnTo>
                  <a:pt x="195" y="500"/>
                </a:lnTo>
                <a:lnTo>
                  <a:pt x="195" y="496"/>
                </a:lnTo>
                <a:lnTo>
                  <a:pt x="195" y="492"/>
                </a:lnTo>
                <a:lnTo>
                  <a:pt x="197" y="485"/>
                </a:lnTo>
                <a:lnTo>
                  <a:pt x="199" y="484"/>
                </a:lnTo>
                <a:lnTo>
                  <a:pt x="198" y="483"/>
                </a:lnTo>
                <a:lnTo>
                  <a:pt x="197" y="482"/>
                </a:lnTo>
                <a:lnTo>
                  <a:pt x="198" y="481"/>
                </a:lnTo>
                <a:lnTo>
                  <a:pt x="201" y="482"/>
                </a:lnTo>
                <a:lnTo>
                  <a:pt x="202" y="482"/>
                </a:lnTo>
                <a:lnTo>
                  <a:pt x="203" y="482"/>
                </a:lnTo>
                <a:lnTo>
                  <a:pt x="205" y="483"/>
                </a:lnTo>
                <a:lnTo>
                  <a:pt x="208" y="483"/>
                </a:lnTo>
                <a:lnTo>
                  <a:pt x="210" y="483"/>
                </a:lnTo>
                <a:lnTo>
                  <a:pt x="211" y="484"/>
                </a:lnTo>
                <a:lnTo>
                  <a:pt x="215" y="484"/>
                </a:lnTo>
                <a:lnTo>
                  <a:pt x="217" y="484"/>
                </a:lnTo>
                <a:lnTo>
                  <a:pt x="221" y="484"/>
                </a:lnTo>
                <a:lnTo>
                  <a:pt x="223" y="485"/>
                </a:lnTo>
                <a:lnTo>
                  <a:pt x="226" y="486"/>
                </a:lnTo>
                <a:lnTo>
                  <a:pt x="227" y="487"/>
                </a:lnTo>
                <a:lnTo>
                  <a:pt x="230" y="487"/>
                </a:lnTo>
                <a:lnTo>
                  <a:pt x="232" y="487"/>
                </a:lnTo>
                <a:lnTo>
                  <a:pt x="233" y="487"/>
                </a:lnTo>
                <a:lnTo>
                  <a:pt x="235" y="488"/>
                </a:lnTo>
                <a:lnTo>
                  <a:pt x="238" y="488"/>
                </a:lnTo>
                <a:lnTo>
                  <a:pt x="239" y="488"/>
                </a:lnTo>
                <a:lnTo>
                  <a:pt x="242" y="489"/>
                </a:lnTo>
                <a:lnTo>
                  <a:pt x="251" y="490"/>
                </a:lnTo>
                <a:lnTo>
                  <a:pt x="253" y="489"/>
                </a:lnTo>
                <a:lnTo>
                  <a:pt x="254" y="487"/>
                </a:lnTo>
                <a:lnTo>
                  <a:pt x="258" y="485"/>
                </a:lnTo>
                <a:lnTo>
                  <a:pt x="260" y="484"/>
                </a:lnTo>
                <a:lnTo>
                  <a:pt x="262" y="484"/>
                </a:lnTo>
                <a:lnTo>
                  <a:pt x="267" y="480"/>
                </a:lnTo>
                <a:lnTo>
                  <a:pt x="268" y="480"/>
                </a:lnTo>
                <a:lnTo>
                  <a:pt x="272" y="478"/>
                </a:lnTo>
                <a:lnTo>
                  <a:pt x="274" y="476"/>
                </a:lnTo>
                <a:lnTo>
                  <a:pt x="276" y="476"/>
                </a:lnTo>
                <a:lnTo>
                  <a:pt x="278" y="475"/>
                </a:lnTo>
                <a:lnTo>
                  <a:pt x="282" y="472"/>
                </a:lnTo>
                <a:lnTo>
                  <a:pt x="284" y="471"/>
                </a:lnTo>
                <a:lnTo>
                  <a:pt x="290" y="467"/>
                </a:lnTo>
                <a:lnTo>
                  <a:pt x="292" y="466"/>
                </a:lnTo>
                <a:lnTo>
                  <a:pt x="295" y="465"/>
                </a:lnTo>
                <a:lnTo>
                  <a:pt x="299" y="462"/>
                </a:lnTo>
                <a:lnTo>
                  <a:pt x="303" y="458"/>
                </a:lnTo>
                <a:lnTo>
                  <a:pt x="306" y="456"/>
                </a:lnTo>
                <a:lnTo>
                  <a:pt x="309" y="452"/>
                </a:lnTo>
                <a:lnTo>
                  <a:pt x="311" y="451"/>
                </a:lnTo>
                <a:lnTo>
                  <a:pt x="313" y="448"/>
                </a:lnTo>
                <a:lnTo>
                  <a:pt x="315" y="446"/>
                </a:lnTo>
                <a:lnTo>
                  <a:pt x="318" y="444"/>
                </a:lnTo>
                <a:lnTo>
                  <a:pt x="320" y="442"/>
                </a:lnTo>
                <a:lnTo>
                  <a:pt x="324" y="440"/>
                </a:lnTo>
                <a:lnTo>
                  <a:pt x="327" y="438"/>
                </a:lnTo>
                <a:lnTo>
                  <a:pt x="328" y="437"/>
                </a:lnTo>
                <a:lnTo>
                  <a:pt x="329" y="434"/>
                </a:lnTo>
                <a:lnTo>
                  <a:pt x="332" y="433"/>
                </a:lnTo>
                <a:lnTo>
                  <a:pt x="335" y="429"/>
                </a:lnTo>
                <a:lnTo>
                  <a:pt x="337" y="429"/>
                </a:lnTo>
                <a:lnTo>
                  <a:pt x="340" y="426"/>
                </a:lnTo>
                <a:lnTo>
                  <a:pt x="343" y="423"/>
                </a:lnTo>
                <a:lnTo>
                  <a:pt x="346" y="422"/>
                </a:lnTo>
                <a:lnTo>
                  <a:pt x="348" y="418"/>
                </a:lnTo>
                <a:lnTo>
                  <a:pt x="349" y="417"/>
                </a:lnTo>
                <a:lnTo>
                  <a:pt x="351" y="416"/>
                </a:lnTo>
                <a:lnTo>
                  <a:pt x="352" y="415"/>
                </a:lnTo>
                <a:lnTo>
                  <a:pt x="355" y="412"/>
                </a:lnTo>
                <a:lnTo>
                  <a:pt x="356" y="411"/>
                </a:lnTo>
                <a:lnTo>
                  <a:pt x="359" y="408"/>
                </a:lnTo>
                <a:lnTo>
                  <a:pt x="363" y="405"/>
                </a:lnTo>
                <a:lnTo>
                  <a:pt x="367" y="401"/>
                </a:lnTo>
                <a:lnTo>
                  <a:pt x="370" y="396"/>
                </a:lnTo>
                <a:lnTo>
                  <a:pt x="372" y="394"/>
                </a:lnTo>
                <a:lnTo>
                  <a:pt x="374" y="391"/>
                </a:lnTo>
                <a:lnTo>
                  <a:pt x="376" y="390"/>
                </a:lnTo>
                <a:lnTo>
                  <a:pt x="378" y="387"/>
                </a:lnTo>
                <a:lnTo>
                  <a:pt x="380" y="385"/>
                </a:lnTo>
                <a:lnTo>
                  <a:pt x="380" y="383"/>
                </a:lnTo>
                <a:lnTo>
                  <a:pt x="385" y="381"/>
                </a:lnTo>
                <a:lnTo>
                  <a:pt x="387" y="377"/>
                </a:lnTo>
                <a:lnTo>
                  <a:pt x="389" y="374"/>
                </a:lnTo>
                <a:lnTo>
                  <a:pt x="391" y="373"/>
                </a:lnTo>
                <a:lnTo>
                  <a:pt x="391" y="370"/>
                </a:lnTo>
                <a:lnTo>
                  <a:pt x="395" y="368"/>
                </a:lnTo>
                <a:lnTo>
                  <a:pt x="396" y="367"/>
                </a:lnTo>
                <a:lnTo>
                  <a:pt x="398" y="364"/>
                </a:lnTo>
                <a:lnTo>
                  <a:pt x="400" y="362"/>
                </a:lnTo>
                <a:lnTo>
                  <a:pt x="402" y="361"/>
                </a:lnTo>
                <a:lnTo>
                  <a:pt x="405" y="358"/>
                </a:lnTo>
                <a:lnTo>
                  <a:pt x="406" y="357"/>
                </a:lnTo>
                <a:lnTo>
                  <a:pt x="408" y="355"/>
                </a:lnTo>
                <a:lnTo>
                  <a:pt x="410" y="353"/>
                </a:lnTo>
                <a:lnTo>
                  <a:pt x="411" y="351"/>
                </a:lnTo>
                <a:lnTo>
                  <a:pt x="413" y="350"/>
                </a:lnTo>
                <a:lnTo>
                  <a:pt x="415" y="348"/>
                </a:lnTo>
                <a:lnTo>
                  <a:pt x="417" y="346"/>
                </a:lnTo>
                <a:lnTo>
                  <a:pt x="418" y="344"/>
                </a:lnTo>
                <a:lnTo>
                  <a:pt x="420" y="340"/>
                </a:lnTo>
                <a:lnTo>
                  <a:pt x="423" y="339"/>
                </a:lnTo>
                <a:lnTo>
                  <a:pt x="427" y="335"/>
                </a:lnTo>
                <a:lnTo>
                  <a:pt x="428" y="333"/>
                </a:lnTo>
                <a:lnTo>
                  <a:pt x="430" y="330"/>
                </a:lnTo>
                <a:lnTo>
                  <a:pt x="434" y="326"/>
                </a:lnTo>
                <a:lnTo>
                  <a:pt x="435" y="325"/>
                </a:lnTo>
                <a:lnTo>
                  <a:pt x="439" y="323"/>
                </a:lnTo>
                <a:lnTo>
                  <a:pt x="442" y="318"/>
                </a:lnTo>
                <a:lnTo>
                  <a:pt x="444" y="318"/>
                </a:lnTo>
                <a:lnTo>
                  <a:pt x="447" y="315"/>
                </a:lnTo>
                <a:lnTo>
                  <a:pt x="449" y="312"/>
                </a:lnTo>
                <a:lnTo>
                  <a:pt x="451" y="312"/>
                </a:lnTo>
                <a:lnTo>
                  <a:pt x="455" y="311"/>
                </a:lnTo>
                <a:lnTo>
                  <a:pt x="458" y="307"/>
                </a:lnTo>
                <a:lnTo>
                  <a:pt x="460" y="307"/>
                </a:lnTo>
                <a:lnTo>
                  <a:pt x="463" y="305"/>
                </a:lnTo>
                <a:lnTo>
                  <a:pt x="466" y="302"/>
                </a:lnTo>
                <a:lnTo>
                  <a:pt x="474" y="298"/>
                </a:lnTo>
                <a:lnTo>
                  <a:pt x="475" y="296"/>
                </a:lnTo>
                <a:lnTo>
                  <a:pt x="477" y="293"/>
                </a:lnTo>
                <a:lnTo>
                  <a:pt x="480" y="289"/>
                </a:lnTo>
                <a:lnTo>
                  <a:pt x="484" y="285"/>
                </a:lnTo>
                <a:lnTo>
                  <a:pt x="486" y="285"/>
                </a:lnTo>
                <a:lnTo>
                  <a:pt x="488" y="283"/>
                </a:lnTo>
                <a:lnTo>
                  <a:pt x="491" y="280"/>
                </a:lnTo>
                <a:lnTo>
                  <a:pt x="492" y="279"/>
                </a:lnTo>
                <a:lnTo>
                  <a:pt x="493" y="278"/>
                </a:lnTo>
                <a:lnTo>
                  <a:pt x="495" y="275"/>
                </a:lnTo>
                <a:lnTo>
                  <a:pt x="498" y="274"/>
                </a:lnTo>
                <a:lnTo>
                  <a:pt x="502" y="272"/>
                </a:lnTo>
                <a:lnTo>
                  <a:pt x="503" y="270"/>
                </a:lnTo>
                <a:lnTo>
                  <a:pt x="506" y="268"/>
                </a:lnTo>
                <a:lnTo>
                  <a:pt x="511" y="264"/>
                </a:lnTo>
                <a:lnTo>
                  <a:pt x="514" y="263"/>
                </a:lnTo>
                <a:lnTo>
                  <a:pt x="516" y="262"/>
                </a:lnTo>
                <a:lnTo>
                  <a:pt x="519" y="260"/>
                </a:lnTo>
                <a:lnTo>
                  <a:pt x="520" y="260"/>
                </a:lnTo>
                <a:lnTo>
                  <a:pt x="523" y="259"/>
                </a:lnTo>
                <a:lnTo>
                  <a:pt x="528" y="257"/>
                </a:lnTo>
                <a:lnTo>
                  <a:pt x="530" y="257"/>
                </a:lnTo>
                <a:lnTo>
                  <a:pt x="534" y="257"/>
                </a:lnTo>
                <a:lnTo>
                  <a:pt x="538" y="256"/>
                </a:lnTo>
                <a:lnTo>
                  <a:pt x="542" y="256"/>
                </a:lnTo>
                <a:lnTo>
                  <a:pt x="546" y="254"/>
                </a:lnTo>
                <a:lnTo>
                  <a:pt x="549" y="255"/>
                </a:lnTo>
                <a:lnTo>
                  <a:pt x="554" y="254"/>
                </a:lnTo>
                <a:lnTo>
                  <a:pt x="557" y="254"/>
                </a:lnTo>
                <a:lnTo>
                  <a:pt x="559" y="255"/>
                </a:lnTo>
                <a:lnTo>
                  <a:pt x="564" y="254"/>
                </a:lnTo>
                <a:lnTo>
                  <a:pt x="568" y="254"/>
                </a:lnTo>
                <a:lnTo>
                  <a:pt x="571" y="253"/>
                </a:lnTo>
                <a:lnTo>
                  <a:pt x="573" y="252"/>
                </a:lnTo>
                <a:lnTo>
                  <a:pt x="576" y="252"/>
                </a:lnTo>
                <a:lnTo>
                  <a:pt x="580" y="251"/>
                </a:lnTo>
                <a:lnTo>
                  <a:pt x="582" y="248"/>
                </a:lnTo>
                <a:lnTo>
                  <a:pt x="584" y="246"/>
                </a:lnTo>
                <a:lnTo>
                  <a:pt x="585" y="244"/>
                </a:lnTo>
                <a:lnTo>
                  <a:pt x="586" y="241"/>
                </a:lnTo>
                <a:lnTo>
                  <a:pt x="589" y="239"/>
                </a:lnTo>
                <a:lnTo>
                  <a:pt x="590" y="237"/>
                </a:lnTo>
                <a:lnTo>
                  <a:pt x="592" y="235"/>
                </a:lnTo>
                <a:lnTo>
                  <a:pt x="593" y="230"/>
                </a:lnTo>
                <a:lnTo>
                  <a:pt x="592" y="228"/>
                </a:lnTo>
                <a:lnTo>
                  <a:pt x="594" y="225"/>
                </a:lnTo>
                <a:lnTo>
                  <a:pt x="595" y="223"/>
                </a:lnTo>
                <a:lnTo>
                  <a:pt x="596" y="220"/>
                </a:lnTo>
                <a:lnTo>
                  <a:pt x="596" y="218"/>
                </a:lnTo>
                <a:lnTo>
                  <a:pt x="597" y="213"/>
                </a:lnTo>
                <a:lnTo>
                  <a:pt x="596" y="210"/>
                </a:lnTo>
                <a:lnTo>
                  <a:pt x="594" y="208"/>
                </a:lnTo>
                <a:lnTo>
                  <a:pt x="592" y="207"/>
                </a:lnTo>
                <a:lnTo>
                  <a:pt x="590" y="206"/>
                </a:lnTo>
                <a:lnTo>
                  <a:pt x="591" y="203"/>
                </a:lnTo>
                <a:lnTo>
                  <a:pt x="591" y="202"/>
                </a:lnTo>
                <a:lnTo>
                  <a:pt x="594" y="199"/>
                </a:lnTo>
                <a:lnTo>
                  <a:pt x="595" y="196"/>
                </a:lnTo>
                <a:lnTo>
                  <a:pt x="595" y="193"/>
                </a:lnTo>
                <a:lnTo>
                  <a:pt x="594" y="191"/>
                </a:lnTo>
                <a:lnTo>
                  <a:pt x="592" y="190"/>
                </a:lnTo>
                <a:lnTo>
                  <a:pt x="592" y="188"/>
                </a:lnTo>
                <a:lnTo>
                  <a:pt x="588" y="187"/>
                </a:lnTo>
                <a:lnTo>
                  <a:pt x="586" y="184"/>
                </a:lnTo>
                <a:lnTo>
                  <a:pt x="587" y="181"/>
                </a:lnTo>
                <a:lnTo>
                  <a:pt x="586" y="178"/>
                </a:lnTo>
                <a:lnTo>
                  <a:pt x="586" y="176"/>
                </a:lnTo>
                <a:lnTo>
                  <a:pt x="586" y="175"/>
                </a:lnTo>
                <a:lnTo>
                  <a:pt x="586" y="174"/>
                </a:lnTo>
                <a:lnTo>
                  <a:pt x="586" y="171"/>
                </a:lnTo>
                <a:lnTo>
                  <a:pt x="586" y="168"/>
                </a:lnTo>
                <a:lnTo>
                  <a:pt x="581" y="166"/>
                </a:lnTo>
                <a:lnTo>
                  <a:pt x="581" y="163"/>
                </a:lnTo>
                <a:lnTo>
                  <a:pt x="580" y="161"/>
                </a:lnTo>
                <a:lnTo>
                  <a:pt x="580" y="160"/>
                </a:lnTo>
                <a:lnTo>
                  <a:pt x="580" y="157"/>
                </a:lnTo>
                <a:lnTo>
                  <a:pt x="580" y="155"/>
                </a:lnTo>
                <a:lnTo>
                  <a:pt x="578" y="151"/>
                </a:lnTo>
                <a:lnTo>
                  <a:pt x="576" y="149"/>
                </a:lnTo>
                <a:lnTo>
                  <a:pt x="574" y="146"/>
                </a:lnTo>
                <a:lnTo>
                  <a:pt x="573" y="144"/>
                </a:lnTo>
                <a:lnTo>
                  <a:pt x="573" y="139"/>
                </a:lnTo>
                <a:lnTo>
                  <a:pt x="573" y="135"/>
                </a:lnTo>
                <a:lnTo>
                  <a:pt x="573" y="133"/>
                </a:lnTo>
                <a:lnTo>
                  <a:pt x="573" y="131"/>
                </a:lnTo>
                <a:lnTo>
                  <a:pt x="573" y="129"/>
                </a:lnTo>
                <a:lnTo>
                  <a:pt x="572" y="125"/>
                </a:lnTo>
                <a:lnTo>
                  <a:pt x="573" y="124"/>
                </a:lnTo>
                <a:lnTo>
                  <a:pt x="573" y="123"/>
                </a:lnTo>
                <a:lnTo>
                  <a:pt x="574" y="119"/>
                </a:lnTo>
                <a:lnTo>
                  <a:pt x="574" y="118"/>
                </a:lnTo>
                <a:lnTo>
                  <a:pt x="574" y="114"/>
                </a:lnTo>
                <a:lnTo>
                  <a:pt x="573" y="112"/>
                </a:lnTo>
                <a:lnTo>
                  <a:pt x="571" y="112"/>
                </a:lnTo>
                <a:lnTo>
                  <a:pt x="570" y="110"/>
                </a:lnTo>
                <a:lnTo>
                  <a:pt x="569" y="107"/>
                </a:lnTo>
                <a:lnTo>
                  <a:pt x="565" y="105"/>
                </a:lnTo>
                <a:lnTo>
                  <a:pt x="566" y="103"/>
                </a:lnTo>
                <a:lnTo>
                  <a:pt x="566" y="102"/>
                </a:lnTo>
                <a:lnTo>
                  <a:pt x="566" y="101"/>
                </a:lnTo>
                <a:lnTo>
                  <a:pt x="568" y="96"/>
                </a:lnTo>
                <a:lnTo>
                  <a:pt x="567" y="94"/>
                </a:lnTo>
                <a:lnTo>
                  <a:pt x="565" y="93"/>
                </a:lnTo>
                <a:lnTo>
                  <a:pt x="565" y="90"/>
                </a:lnTo>
                <a:lnTo>
                  <a:pt x="567" y="87"/>
                </a:lnTo>
                <a:lnTo>
                  <a:pt x="569" y="85"/>
                </a:lnTo>
                <a:lnTo>
                  <a:pt x="570" y="85"/>
                </a:lnTo>
                <a:lnTo>
                  <a:pt x="573" y="82"/>
                </a:lnTo>
                <a:lnTo>
                  <a:pt x="573" y="79"/>
                </a:lnTo>
                <a:lnTo>
                  <a:pt x="573" y="76"/>
                </a:lnTo>
                <a:lnTo>
                  <a:pt x="573" y="73"/>
                </a:lnTo>
                <a:lnTo>
                  <a:pt x="573" y="70"/>
                </a:lnTo>
                <a:lnTo>
                  <a:pt x="572" y="68"/>
                </a:lnTo>
                <a:lnTo>
                  <a:pt x="571" y="67"/>
                </a:lnTo>
                <a:lnTo>
                  <a:pt x="570" y="65"/>
                </a:lnTo>
                <a:lnTo>
                  <a:pt x="570" y="63"/>
                </a:lnTo>
                <a:lnTo>
                  <a:pt x="568" y="60"/>
                </a:lnTo>
                <a:lnTo>
                  <a:pt x="565" y="59"/>
                </a:lnTo>
                <a:lnTo>
                  <a:pt x="564" y="58"/>
                </a:lnTo>
                <a:lnTo>
                  <a:pt x="561" y="55"/>
                </a:lnTo>
                <a:lnTo>
                  <a:pt x="560" y="54"/>
                </a:lnTo>
                <a:lnTo>
                  <a:pt x="558" y="53"/>
                </a:lnTo>
                <a:lnTo>
                  <a:pt x="557" y="51"/>
                </a:lnTo>
                <a:lnTo>
                  <a:pt x="555" y="50"/>
                </a:lnTo>
                <a:lnTo>
                  <a:pt x="554" y="49"/>
                </a:lnTo>
                <a:lnTo>
                  <a:pt x="551" y="46"/>
                </a:lnTo>
                <a:lnTo>
                  <a:pt x="549" y="45"/>
                </a:lnTo>
                <a:lnTo>
                  <a:pt x="548" y="42"/>
                </a:lnTo>
                <a:lnTo>
                  <a:pt x="550" y="40"/>
                </a:lnTo>
                <a:lnTo>
                  <a:pt x="553" y="38"/>
                </a:lnTo>
                <a:lnTo>
                  <a:pt x="555" y="37"/>
                </a:lnTo>
                <a:lnTo>
                  <a:pt x="556" y="36"/>
                </a:lnTo>
                <a:lnTo>
                  <a:pt x="558" y="34"/>
                </a:lnTo>
                <a:lnTo>
                  <a:pt x="561" y="32"/>
                </a:lnTo>
                <a:lnTo>
                  <a:pt x="563" y="30"/>
                </a:lnTo>
                <a:lnTo>
                  <a:pt x="564" y="30"/>
                </a:lnTo>
                <a:lnTo>
                  <a:pt x="566" y="28"/>
                </a:lnTo>
                <a:lnTo>
                  <a:pt x="569" y="26"/>
                </a:lnTo>
                <a:lnTo>
                  <a:pt x="572" y="24"/>
                </a:lnTo>
                <a:lnTo>
                  <a:pt x="574" y="23"/>
                </a:lnTo>
                <a:lnTo>
                  <a:pt x="577" y="22"/>
                </a:lnTo>
                <a:lnTo>
                  <a:pt x="582" y="22"/>
                </a:lnTo>
                <a:lnTo>
                  <a:pt x="584" y="23"/>
                </a:lnTo>
                <a:lnTo>
                  <a:pt x="586" y="24"/>
                </a:lnTo>
                <a:lnTo>
                  <a:pt x="588" y="24"/>
                </a:lnTo>
                <a:lnTo>
                  <a:pt x="591" y="25"/>
                </a:lnTo>
                <a:lnTo>
                  <a:pt x="595" y="26"/>
                </a:lnTo>
                <a:lnTo>
                  <a:pt x="597" y="27"/>
                </a:lnTo>
                <a:lnTo>
                  <a:pt x="599" y="28"/>
                </a:lnTo>
                <a:lnTo>
                  <a:pt x="602" y="29"/>
                </a:lnTo>
                <a:lnTo>
                  <a:pt x="603" y="30"/>
                </a:lnTo>
                <a:lnTo>
                  <a:pt x="606" y="30"/>
                </a:lnTo>
                <a:lnTo>
                  <a:pt x="609" y="31"/>
                </a:lnTo>
                <a:lnTo>
                  <a:pt x="612" y="31"/>
                </a:lnTo>
                <a:lnTo>
                  <a:pt x="614" y="30"/>
                </a:lnTo>
                <a:lnTo>
                  <a:pt x="622" y="26"/>
                </a:lnTo>
                <a:lnTo>
                  <a:pt x="624" y="25"/>
                </a:lnTo>
                <a:lnTo>
                  <a:pt x="626" y="24"/>
                </a:lnTo>
                <a:lnTo>
                  <a:pt x="629" y="23"/>
                </a:lnTo>
                <a:lnTo>
                  <a:pt x="632" y="21"/>
                </a:lnTo>
                <a:lnTo>
                  <a:pt x="634" y="19"/>
                </a:lnTo>
                <a:lnTo>
                  <a:pt x="636" y="17"/>
                </a:lnTo>
                <a:lnTo>
                  <a:pt x="637" y="15"/>
                </a:lnTo>
                <a:lnTo>
                  <a:pt x="640" y="13"/>
                </a:lnTo>
                <a:lnTo>
                  <a:pt x="642" y="12"/>
                </a:lnTo>
                <a:lnTo>
                  <a:pt x="642" y="11"/>
                </a:lnTo>
                <a:lnTo>
                  <a:pt x="645" y="8"/>
                </a:lnTo>
                <a:lnTo>
                  <a:pt x="648" y="6"/>
                </a:lnTo>
                <a:lnTo>
                  <a:pt x="651" y="4"/>
                </a:lnTo>
                <a:lnTo>
                  <a:pt x="653" y="3"/>
                </a:lnTo>
                <a:lnTo>
                  <a:pt x="655" y="3"/>
                </a:lnTo>
                <a:lnTo>
                  <a:pt x="659" y="2"/>
                </a:lnTo>
                <a:lnTo>
                  <a:pt x="663" y="2"/>
                </a:lnTo>
                <a:lnTo>
                  <a:pt x="667" y="2"/>
                </a:lnTo>
                <a:lnTo>
                  <a:pt x="671" y="1"/>
                </a:lnTo>
                <a:lnTo>
                  <a:pt x="675" y="0"/>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rgbClr val="599F40"/>
              </a:solidFill>
            </a:endParaRPr>
          </a:p>
        </p:txBody>
      </p:sp>
      <p:sp>
        <p:nvSpPr>
          <p:cNvPr id="22" name="Freeform 22">
            <a:extLst>
              <a:ext uri="{FF2B5EF4-FFF2-40B4-BE49-F238E27FC236}">
                <a16:creationId xmlns:a16="http://schemas.microsoft.com/office/drawing/2014/main" id="{089D4074-B745-42A1-9FA2-7ADF056C8D9C}"/>
              </a:ext>
            </a:extLst>
          </p:cNvPr>
          <p:cNvSpPr>
            <a:spLocks/>
          </p:cNvSpPr>
          <p:nvPr/>
        </p:nvSpPr>
        <p:spPr bwMode="auto">
          <a:xfrm>
            <a:off x="3875474" y="4117234"/>
            <a:ext cx="1327750" cy="963805"/>
          </a:xfrm>
          <a:custGeom>
            <a:avLst/>
            <a:gdLst>
              <a:gd name="T0" fmla="*/ 742 w 923"/>
              <a:gd name="T1" fmla="*/ 621 h 670"/>
              <a:gd name="T2" fmla="*/ 725 w 923"/>
              <a:gd name="T3" fmla="*/ 601 h 670"/>
              <a:gd name="T4" fmla="*/ 700 w 923"/>
              <a:gd name="T5" fmla="*/ 572 h 670"/>
              <a:gd name="T6" fmla="*/ 680 w 923"/>
              <a:gd name="T7" fmla="*/ 562 h 670"/>
              <a:gd name="T8" fmla="*/ 643 w 923"/>
              <a:gd name="T9" fmla="*/ 574 h 670"/>
              <a:gd name="T10" fmla="*/ 621 w 923"/>
              <a:gd name="T11" fmla="*/ 583 h 670"/>
              <a:gd name="T12" fmla="*/ 589 w 923"/>
              <a:gd name="T13" fmla="*/ 590 h 670"/>
              <a:gd name="T14" fmla="*/ 568 w 923"/>
              <a:gd name="T15" fmla="*/ 572 h 670"/>
              <a:gd name="T16" fmla="*/ 566 w 923"/>
              <a:gd name="T17" fmla="*/ 565 h 670"/>
              <a:gd name="T18" fmla="*/ 574 w 923"/>
              <a:gd name="T19" fmla="*/ 549 h 670"/>
              <a:gd name="T20" fmla="*/ 565 w 923"/>
              <a:gd name="T21" fmla="*/ 535 h 670"/>
              <a:gd name="T22" fmla="*/ 549 w 923"/>
              <a:gd name="T23" fmla="*/ 523 h 670"/>
              <a:gd name="T24" fmla="*/ 528 w 923"/>
              <a:gd name="T25" fmla="*/ 511 h 670"/>
              <a:gd name="T26" fmla="*/ 510 w 923"/>
              <a:gd name="T27" fmla="*/ 503 h 670"/>
              <a:gd name="T28" fmla="*/ 488 w 923"/>
              <a:gd name="T29" fmla="*/ 496 h 670"/>
              <a:gd name="T30" fmla="*/ 461 w 923"/>
              <a:gd name="T31" fmla="*/ 493 h 670"/>
              <a:gd name="T32" fmla="*/ 444 w 923"/>
              <a:gd name="T33" fmla="*/ 504 h 670"/>
              <a:gd name="T34" fmla="*/ 421 w 923"/>
              <a:gd name="T35" fmla="*/ 507 h 670"/>
              <a:gd name="T36" fmla="*/ 431 w 923"/>
              <a:gd name="T37" fmla="*/ 519 h 670"/>
              <a:gd name="T38" fmla="*/ 431 w 923"/>
              <a:gd name="T39" fmla="*/ 535 h 670"/>
              <a:gd name="T40" fmla="*/ 408 w 923"/>
              <a:gd name="T41" fmla="*/ 544 h 670"/>
              <a:gd name="T42" fmla="*/ 379 w 923"/>
              <a:gd name="T43" fmla="*/ 549 h 670"/>
              <a:gd name="T44" fmla="*/ 359 w 923"/>
              <a:gd name="T45" fmla="*/ 549 h 670"/>
              <a:gd name="T46" fmla="*/ 341 w 923"/>
              <a:gd name="T47" fmla="*/ 550 h 670"/>
              <a:gd name="T48" fmla="*/ 330 w 923"/>
              <a:gd name="T49" fmla="*/ 568 h 670"/>
              <a:gd name="T50" fmla="*/ 312 w 923"/>
              <a:gd name="T51" fmla="*/ 577 h 670"/>
              <a:gd name="T52" fmla="*/ 296 w 923"/>
              <a:gd name="T53" fmla="*/ 566 h 670"/>
              <a:gd name="T54" fmla="*/ 284 w 923"/>
              <a:gd name="T55" fmla="*/ 544 h 670"/>
              <a:gd name="T56" fmla="*/ 262 w 923"/>
              <a:gd name="T57" fmla="*/ 539 h 670"/>
              <a:gd name="T58" fmla="*/ 237 w 923"/>
              <a:gd name="T59" fmla="*/ 563 h 670"/>
              <a:gd name="T60" fmla="*/ 198 w 923"/>
              <a:gd name="T61" fmla="*/ 565 h 670"/>
              <a:gd name="T62" fmla="*/ 179 w 923"/>
              <a:gd name="T63" fmla="*/ 605 h 670"/>
              <a:gd name="T64" fmla="*/ 149 w 923"/>
              <a:gd name="T65" fmla="*/ 631 h 670"/>
              <a:gd name="T66" fmla="*/ 119 w 923"/>
              <a:gd name="T67" fmla="*/ 599 h 670"/>
              <a:gd name="T68" fmla="*/ 128 w 923"/>
              <a:gd name="T69" fmla="*/ 553 h 670"/>
              <a:gd name="T70" fmla="*/ 140 w 923"/>
              <a:gd name="T71" fmla="*/ 522 h 670"/>
              <a:gd name="T72" fmla="*/ 101 w 923"/>
              <a:gd name="T73" fmla="*/ 502 h 670"/>
              <a:gd name="T74" fmla="*/ 35 w 923"/>
              <a:gd name="T75" fmla="*/ 484 h 670"/>
              <a:gd name="T76" fmla="*/ 3 w 923"/>
              <a:gd name="T77" fmla="*/ 444 h 670"/>
              <a:gd name="T78" fmla="*/ 28 w 923"/>
              <a:gd name="T79" fmla="*/ 432 h 670"/>
              <a:gd name="T80" fmla="*/ 50 w 923"/>
              <a:gd name="T81" fmla="*/ 395 h 670"/>
              <a:gd name="T82" fmla="*/ 102 w 923"/>
              <a:gd name="T83" fmla="*/ 367 h 670"/>
              <a:gd name="T84" fmla="*/ 132 w 923"/>
              <a:gd name="T85" fmla="*/ 294 h 670"/>
              <a:gd name="T86" fmla="*/ 90 w 923"/>
              <a:gd name="T87" fmla="*/ 265 h 670"/>
              <a:gd name="T88" fmla="*/ 88 w 923"/>
              <a:gd name="T89" fmla="*/ 194 h 670"/>
              <a:gd name="T90" fmla="*/ 57 w 923"/>
              <a:gd name="T91" fmla="*/ 56 h 670"/>
              <a:gd name="T92" fmla="*/ 174 w 923"/>
              <a:gd name="T93" fmla="*/ 85 h 670"/>
              <a:gd name="T94" fmla="*/ 256 w 923"/>
              <a:gd name="T95" fmla="*/ 118 h 670"/>
              <a:gd name="T96" fmla="*/ 335 w 923"/>
              <a:gd name="T97" fmla="*/ 152 h 670"/>
              <a:gd name="T98" fmla="*/ 340 w 923"/>
              <a:gd name="T99" fmla="*/ 108 h 670"/>
              <a:gd name="T100" fmla="*/ 381 w 923"/>
              <a:gd name="T101" fmla="*/ 0 h 670"/>
              <a:gd name="T102" fmla="*/ 565 w 923"/>
              <a:gd name="T103" fmla="*/ 39 h 670"/>
              <a:gd name="T104" fmla="*/ 632 w 923"/>
              <a:gd name="T105" fmla="*/ 73 h 670"/>
              <a:gd name="T106" fmla="*/ 639 w 923"/>
              <a:gd name="T107" fmla="*/ 112 h 670"/>
              <a:gd name="T108" fmla="*/ 699 w 923"/>
              <a:gd name="T109" fmla="*/ 126 h 670"/>
              <a:gd name="T110" fmla="*/ 892 w 923"/>
              <a:gd name="T111" fmla="*/ 215 h 670"/>
              <a:gd name="T112" fmla="*/ 905 w 923"/>
              <a:gd name="T113" fmla="*/ 343 h 670"/>
              <a:gd name="T114" fmla="*/ 836 w 923"/>
              <a:gd name="T115" fmla="*/ 477 h 670"/>
              <a:gd name="T116" fmla="*/ 808 w 923"/>
              <a:gd name="T117" fmla="*/ 639 h 670"/>
              <a:gd name="T118" fmla="*/ 760 w 923"/>
              <a:gd name="T119" fmla="*/ 653 h 670"/>
              <a:gd name="T120" fmla="*/ 758 w 923"/>
              <a:gd name="T121" fmla="*/ 6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3" h="670">
                <a:moveTo>
                  <a:pt x="758" y="637"/>
                </a:moveTo>
                <a:lnTo>
                  <a:pt x="756" y="636"/>
                </a:lnTo>
                <a:lnTo>
                  <a:pt x="755" y="635"/>
                </a:lnTo>
                <a:lnTo>
                  <a:pt x="754" y="633"/>
                </a:lnTo>
                <a:lnTo>
                  <a:pt x="752" y="632"/>
                </a:lnTo>
                <a:lnTo>
                  <a:pt x="750" y="632"/>
                </a:lnTo>
                <a:lnTo>
                  <a:pt x="749" y="629"/>
                </a:lnTo>
                <a:lnTo>
                  <a:pt x="747" y="628"/>
                </a:lnTo>
                <a:lnTo>
                  <a:pt x="745" y="626"/>
                </a:lnTo>
                <a:lnTo>
                  <a:pt x="743" y="622"/>
                </a:lnTo>
                <a:lnTo>
                  <a:pt x="742" y="621"/>
                </a:lnTo>
                <a:lnTo>
                  <a:pt x="741" y="619"/>
                </a:lnTo>
                <a:lnTo>
                  <a:pt x="740" y="618"/>
                </a:lnTo>
                <a:lnTo>
                  <a:pt x="738" y="616"/>
                </a:lnTo>
                <a:lnTo>
                  <a:pt x="738" y="614"/>
                </a:lnTo>
                <a:lnTo>
                  <a:pt x="736" y="612"/>
                </a:lnTo>
                <a:lnTo>
                  <a:pt x="734" y="610"/>
                </a:lnTo>
                <a:lnTo>
                  <a:pt x="733" y="608"/>
                </a:lnTo>
                <a:lnTo>
                  <a:pt x="731" y="606"/>
                </a:lnTo>
                <a:lnTo>
                  <a:pt x="729" y="605"/>
                </a:lnTo>
                <a:lnTo>
                  <a:pt x="727" y="604"/>
                </a:lnTo>
                <a:lnTo>
                  <a:pt x="725" y="601"/>
                </a:lnTo>
                <a:lnTo>
                  <a:pt x="723" y="600"/>
                </a:lnTo>
                <a:lnTo>
                  <a:pt x="721" y="599"/>
                </a:lnTo>
                <a:lnTo>
                  <a:pt x="720" y="598"/>
                </a:lnTo>
                <a:lnTo>
                  <a:pt x="717" y="594"/>
                </a:lnTo>
                <a:lnTo>
                  <a:pt x="716" y="592"/>
                </a:lnTo>
                <a:lnTo>
                  <a:pt x="714" y="590"/>
                </a:lnTo>
                <a:lnTo>
                  <a:pt x="712" y="587"/>
                </a:lnTo>
                <a:lnTo>
                  <a:pt x="710" y="583"/>
                </a:lnTo>
                <a:lnTo>
                  <a:pt x="706" y="580"/>
                </a:lnTo>
                <a:lnTo>
                  <a:pt x="703" y="576"/>
                </a:lnTo>
                <a:lnTo>
                  <a:pt x="700" y="572"/>
                </a:lnTo>
                <a:lnTo>
                  <a:pt x="699" y="570"/>
                </a:lnTo>
                <a:lnTo>
                  <a:pt x="697" y="566"/>
                </a:lnTo>
                <a:lnTo>
                  <a:pt x="696" y="565"/>
                </a:lnTo>
                <a:lnTo>
                  <a:pt x="694" y="563"/>
                </a:lnTo>
                <a:lnTo>
                  <a:pt x="693" y="561"/>
                </a:lnTo>
                <a:lnTo>
                  <a:pt x="692" y="561"/>
                </a:lnTo>
                <a:lnTo>
                  <a:pt x="690" y="561"/>
                </a:lnTo>
                <a:lnTo>
                  <a:pt x="688" y="561"/>
                </a:lnTo>
                <a:lnTo>
                  <a:pt x="685" y="562"/>
                </a:lnTo>
                <a:lnTo>
                  <a:pt x="682" y="562"/>
                </a:lnTo>
                <a:lnTo>
                  <a:pt x="680" y="562"/>
                </a:lnTo>
                <a:lnTo>
                  <a:pt x="676" y="562"/>
                </a:lnTo>
                <a:lnTo>
                  <a:pt x="672" y="564"/>
                </a:lnTo>
                <a:lnTo>
                  <a:pt x="669" y="565"/>
                </a:lnTo>
                <a:lnTo>
                  <a:pt x="665" y="566"/>
                </a:lnTo>
                <a:lnTo>
                  <a:pt x="660" y="567"/>
                </a:lnTo>
                <a:lnTo>
                  <a:pt x="658" y="569"/>
                </a:lnTo>
                <a:lnTo>
                  <a:pt x="654" y="571"/>
                </a:lnTo>
                <a:lnTo>
                  <a:pt x="651" y="571"/>
                </a:lnTo>
                <a:lnTo>
                  <a:pt x="648" y="572"/>
                </a:lnTo>
                <a:lnTo>
                  <a:pt x="644" y="574"/>
                </a:lnTo>
                <a:lnTo>
                  <a:pt x="643" y="574"/>
                </a:lnTo>
                <a:lnTo>
                  <a:pt x="642" y="575"/>
                </a:lnTo>
                <a:lnTo>
                  <a:pt x="640" y="575"/>
                </a:lnTo>
                <a:lnTo>
                  <a:pt x="637" y="576"/>
                </a:lnTo>
                <a:lnTo>
                  <a:pt x="636" y="576"/>
                </a:lnTo>
                <a:lnTo>
                  <a:pt x="634" y="576"/>
                </a:lnTo>
                <a:lnTo>
                  <a:pt x="632" y="576"/>
                </a:lnTo>
                <a:lnTo>
                  <a:pt x="630" y="577"/>
                </a:lnTo>
                <a:lnTo>
                  <a:pt x="629" y="577"/>
                </a:lnTo>
                <a:lnTo>
                  <a:pt x="626" y="579"/>
                </a:lnTo>
                <a:lnTo>
                  <a:pt x="624" y="580"/>
                </a:lnTo>
                <a:lnTo>
                  <a:pt x="621" y="583"/>
                </a:lnTo>
                <a:lnTo>
                  <a:pt x="619" y="584"/>
                </a:lnTo>
                <a:lnTo>
                  <a:pt x="617" y="585"/>
                </a:lnTo>
                <a:lnTo>
                  <a:pt x="615" y="587"/>
                </a:lnTo>
                <a:lnTo>
                  <a:pt x="612" y="588"/>
                </a:lnTo>
                <a:lnTo>
                  <a:pt x="609" y="588"/>
                </a:lnTo>
                <a:lnTo>
                  <a:pt x="608" y="589"/>
                </a:lnTo>
                <a:lnTo>
                  <a:pt x="606" y="591"/>
                </a:lnTo>
                <a:lnTo>
                  <a:pt x="604" y="592"/>
                </a:lnTo>
                <a:lnTo>
                  <a:pt x="598" y="592"/>
                </a:lnTo>
                <a:lnTo>
                  <a:pt x="594" y="592"/>
                </a:lnTo>
                <a:lnTo>
                  <a:pt x="589" y="590"/>
                </a:lnTo>
                <a:lnTo>
                  <a:pt x="587" y="588"/>
                </a:lnTo>
                <a:lnTo>
                  <a:pt x="585" y="587"/>
                </a:lnTo>
                <a:lnTo>
                  <a:pt x="582" y="584"/>
                </a:lnTo>
                <a:lnTo>
                  <a:pt x="580" y="582"/>
                </a:lnTo>
                <a:lnTo>
                  <a:pt x="577" y="579"/>
                </a:lnTo>
                <a:lnTo>
                  <a:pt x="575" y="577"/>
                </a:lnTo>
                <a:lnTo>
                  <a:pt x="572" y="572"/>
                </a:lnTo>
                <a:lnTo>
                  <a:pt x="571" y="572"/>
                </a:lnTo>
                <a:lnTo>
                  <a:pt x="570" y="572"/>
                </a:lnTo>
                <a:lnTo>
                  <a:pt x="570" y="572"/>
                </a:lnTo>
                <a:lnTo>
                  <a:pt x="568" y="572"/>
                </a:lnTo>
                <a:lnTo>
                  <a:pt x="567" y="572"/>
                </a:lnTo>
                <a:lnTo>
                  <a:pt x="566" y="573"/>
                </a:lnTo>
                <a:lnTo>
                  <a:pt x="565" y="573"/>
                </a:lnTo>
                <a:lnTo>
                  <a:pt x="564" y="573"/>
                </a:lnTo>
                <a:lnTo>
                  <a:pt x="564" y="572"/>
                </a:lnTo>
                <a:lnTo>
                  <a:pt x="563" y="571"/>
                </a:lnTo>
                <a:lnTo>
                  <a:pt x="564" y="570"/>
                </a:lnTo>
                <a:lnTo>
                  <a:pt x="564" y="568"/>
                </a:lnTo>
                <a:lnTo>
                  <a:pt x="565" y="566"/>
                </a:lnTo>
                <a:lnTo>
                  <a:pt x="565" y="566"/>
                </a:lnTo>
                <a:lnTo>
                  <a:pt x="566" y="565"/>
                </a:lnTo>
                <a:lnTo>
                  <a:pt x="567" y="564"/>
                </a:lnTo>
                <a:lnTo>
                  <a:pt x="567" y="563"/>
                </a:lnTo>
                <a:lnTo>
                  <a:pt x="568" y="560"/>
                </a:lnTo>
                <a:lnTo>
                  <a:pt x="569" y="560"/>
                </a:lnTo>
                <a:lnTo>
                  <a:pt x="570" y="558"/>
                </a:lnTo>
                <a:lnTo>
                  <a:pt x="570" y="556"/>
                </a:lnTo>
                <a:lnTo>
                  <a:pt x="570" y="555"/>
                </a:lnTo>
                <a:lnTo>
                  <a:pt x="572" y="553"/>
                </a:lnTo>
                <a:lnTo>
                  <a:pt x="572" y="551"/>
                </a:lnTo>
                <a:lnTo>
                  <a:pt x="573" y="549"/>
                </a:lnTo>
                <a:lnTo>
                  <a:pt x="574" y="549"/>
                </a:lnTo>
                <a:lnTo>
                  <a:pt x="574" y="548"/>
                </a:lnTo>
                <a:lnTo>
                  <a:pt x="574" y="546"/>
                </a:lnTo>
                <a:lnTo>
                  <a:pt x="573" y="544"/>
                </a:lnTo>
                <a:lnTo>
                  <a:pt x="573" y="544"/>
                </a:lnTo>
                <a:lnTo>
                  <a:pt x="572" y="543"/>
                </a:lnTo>
                <a:lnTo>
                  <a:pt x="571" y="541"/>
                </a:lnTo>
                <a:lnTo>
                  <a:pt x="570" y="539"/>
                </a:lnTo>
                <a:lnTo>
                  <a:pt x="568" y="538"/>
                </a:lnTo>
                <a:lnTo>
                  <a:pt x="567" y="537"/>
                </a:lnTo>
                <a:lnTo>
                  <a:pt x="566" y="536"/>
                </a:lnTo>
                <a:lnTo>
                  <a:pt x="565" y="535"/>
                </a:lnTo>
                <a:lnTo>
                  <a:pt x="565" y="534"/>
                </a:lnTo>
                <a:lnTo>
                  <a:pt x="564" y="533"/>
                </a:lnTo>
                <a:lnTo>
                  <a:pt x="562" y="533"/>
                </a:lnTo>
                <a:lnTo>
                  <a:pt x="560" y="532"/>
                </a:lnTo>
                <a:lnTo>
                  <a:pt x="559" y="530"/>
                </a:lnTo>
                <a:lnTo>
                  <a:pt x="557" y="529"/>
                </a:lnTo>
                <a:lnTo>
                  <a:pt x="555" y="527"/>
                </a:lnTo>
                <a:lnTo>
                  <a:pt x="554" y="527"/>
                </a:lnTo>
                <a:lnTo>
                  <a:pt x="552" y="525"/>
                </a:lnTo>
                <a:lnTo>
                  <a:pt x="550" y="524"/>
                </a:lnTo>
                <a:lnTo>
                  <a:pt x="549" y="523"/>
                </a:lnTo>
                <a:lnTo>
                  <a:pt x="548" y="522"/>
                </a:lnTo>
                <a:lnTo>
                  <a:pt x="547" y="522"/>
                </a:lnTo>
                <a:lnTo>
                  <a:pt x="546" y="521"/>
                </a:lnTo>
                <a:lnTo>
                  <a:pt x="544" y="520"/>
                </a:lnTo>
                <a:lnTo>
                  <a:pt x="542" y="518"/>
                </a:lnTo>
                <a:lnTo>
                  <a:pt x="540" y="517"/>
                </a:lnTo>
                <a:lnTo>
                  <a:pt x="537" y="516"/>
                </a:lnTo>
                <a:lnTo>
                  <a:pt x="536" y="516"/>
                </a:lnTo>
                <a:lnTo>
                  <a:pt x="533" y="515"/>
                </a:lnTo>
                <a:lnTo>
                  <a:pt x="531" y="514"/>
                </a:lnTo>
                <a:lnTo>
                  <a:pt x="528" y="511"/>
                </a:lnTo>
                <a:lnTo>
                  <a:pt x="526" y="511"/>
                </a:lnTo>
                <a:lnTo>
                  <a:pt x="525" y="510"/>
                </a:lnTo>
                <a:lnTo>
                  <a:pt x="524" y="510"/>
                </a:lnTo>
                <a:lnTo>
                  <a:pt x="522" y="509"/>
                </a:lnTo>
                <a:lnTo>
                  <a:pt x="520" y="507"/>
                </a:lnTo>
                <a:lnTo>
                  <a:pt x="520" y="506"/>
                </a:lnTo>
                <a:lnTo>
                  <a:pt x="518" y="505"/>
                </a:lnTo>
                <a:lnTo>
                  <a:pt x="516" y="505"/>
                </a:lnTo>
                <a:lnTo>
                  <a:pt x="514" y="505"/>
                </a:lnTo>
                <a:lnTo>
                  <a:pt x="513" y="504"/>
                </a:lnTo>
                <a:lnTo>
                  <a:pt x="510" y="503"/>
                </a:lnTo>
                <a:lnTo>
                  <a:pt x="509" y="503"/>
                </a:lnTo>
                <a:lnTo>
                  <a:pt x="506" y="502"/>
                </a:lnTo>
                <a:lnTo>
                  <a:pt x="504" y="500"/>
                </a:lnTo>
                <a:lnTo>
                  <a:pt x="502" y="500"/>
                </a:lnTo>
                <a:lnTo>
                  <a:pt x="500" y="499"/>
                </a:lnTo>
                <a:lnTo>
                  <a:pt x="498" y="499"/>
                </a:lnTo>
                <a:lnTo>
                  <a:pt x="497" y="499"/>
                </a:lnTo>
                <a:lnTo>
                  <a:pt x="493" y="498"/>
                </a:lnTo>
                <a:lnTo>
                  <a:pt x="492" y="498"/>
                </a:lnTo>
                <a:lnTo>
                  <a:pt x="490" y="497"/>
                </a:lnTo>
                <a:lnTo>
                  <a:pt x="488" y="496"/>
                </a:lnTo>
                <a:lnTo>
                  <a:pt x="486" y="495"/>
                </a:lnTo>
                <a:lnTo>
                  <a:pt x="484" y="495"/>
                </a:lnTo>
                <a:lnTo>
                  <a:pt x="481" y="494"/>
                </a:lnTo>
                <a:lnTo>
                  <a:pt x="479" y="494"/>
                </a:lnTo>
                <a:lnTo>
                  <a:pt x="477" y="494"/>
                </a:lnTo>
                <a:lnTo>
                  <a:pt x="475" y="494"/>
                </a:lnTo>
                <a:lnTo>
                  <a:pt x="471" y="494"/>
                </a:lnTo>
                <a:lnTo>
                  <a:pt x="469" y="494"/>
                </a:lnTo>
                <a:lnTo>
                  <a:pt x="466" y="493"/>
                </a:lnTo>
                <a:lnTo>
                  <a:pt x="464" y="493"/>
                </a:lnTo>
                <a:lnTo>
                  <a:pt x="461" y="493"/>
                </a:lnTo>
                <a:lnTo>
                  <a:pt x="459" y="493"/>
                </a:lnTo>
                <a:lnTo>
                  <a:pt x="459" y="494"/>
                </a:lnTo>
                <a:lnTo>
                  <a:pt x="457" y="495"/>
                </a:lnTo>
                <a:lnTo>
                  <a:pt x="456" y="495"/>
                </a:lnTo>
                <a:lnTo>
                  <a:pt x="454" y="497"/>
                </a:lnTo>
                <a:lnTo>
                  <a:pt x="453" y="498"/>
                </a:lnTo>
                <a:lnTo>
                  <a:pt x="451" y="499"/>
                </a:lnTo>
                <a:lnTo>
                  <a:pt x="449" y="500"/>
                </a:lnTo>
                <a:lnTo>
                  <a:pt x="448" y="501"/>
                </a:lnTo>
                <a:lnTo>
                  <a:pt x="446" y="503"/>
                </a:lnTo>
                <a:lnTo>
                  <a:pt x="444" y="504"/>
                </a:lnTo>
                <a:lnTo>
                  <a:pt x="443" y="505"/>
                </a:lnTo>
                <a:lnTo>
                  <a:pt x="442" y="505"/>
                </a:lnTo>
                <a:lnTo>
                  <a:pt x="441" y="505"/>
                </a:lnTo>
                <a:lnTo>
                  <a:pt x="439" y="505"/>
                </a:lnTo>
                <a:lnTo>
                  <a:pt x="436" y="505"/>
                </a:lnTo>
                <a:lnTo>
                  <a:pt x="433" y="506"/>
                </a:lnTo>
                <a:lnTo>
                  <a:pt x="431" y="506"/>
                </a:lnTo>
                <a:lnTo>
                  <a:pt x="428" y="506"/>
                </a:lnTo>
                <a:lnTo>
                  <a:pt x="426" y="506"/>
                </a:lnTo>
                <a:lnTo>
                  <a:pt x="423" y="507"/>
                </a:lnTo>
                <a:lnTo>
                  <a:pt x="421" y="507"/>
                </a:lnTo>
                <a:lnTo>
                  <a:pt x="419" y="509"/>
                </a:lnTo>
                <a:lnTo>
                  <a:pt x="419" y="510"/>
                </a:lnTo>
                <a:lnTo>
                  <a:pt x="419" y="511"/>
                </a:lnTo>
                <a:lnTo>
                  <a:pt x="420" y="512"/>
                </a:lnTo>
                <a:lnTo>
                  <a:pt x="422" y="513"/>
                </a:lnTo>
                <a:lnTo>
                  <a:pt x="423" y="514"/>
                </a:lnTo>
                <a:lnTo>
                  <a:pt x="425" y="516"/>
                </a:lnTo>
                <a:lnTo>
                  <a:pt x="427" y="516"/>
                </a:lnTo>
                <a:lnTo>
                  <a:pt x="428" y="517"/>
                </a:lnTo>
                <a:lnTo>
                  <a:pt x="429" y="518"/>
                </a:lnTo>
                <a:lnTo>
                  <a:pt x="431" y="519"/>
                </a:lnTo>
                <a:lnTo>
                  <a:pt x="432" y="520"/>
                </a:lnTo>
                <a:lnTo>
                  <a:pt x="434" y="521"/>
                </a:lnTo>
                <a:lnTo>
                  <a:pt x="435" y="522"/>
                </a:lnTo>
                <a:lnTo>
                  <a:pt x="436" y="523"/>
                </a:lnTo>
                <a:lnTo>
                  <a:pt x="435" y="526"/>
                </a:lnTo>
                <a:lnTo>
                  <a:pt x="435" y="527"/>
                </a:lnTo>
                <a:lnTo>
                  <a:pt x="435" y="528"/>
                </a:lnTo>
                <a:lnTo>
                  <a:pt x="433" y="531"/>
                </a:lnTo>
                <a:lnTo>
                  <a:pt x="431" y="533"/>
                </a:lnTo>
                <a:lnTo>
                  <a:pt x="431" y="534"/>
                </a:lnTo>
                <a:lnTo>
                  <a:pt x="431" y="535"/>
                </a:lnTo>
                <a:lnTo>
                  <a:pt x="429" y="536"/>
                </a:lnTo>
                <a:lnTo>
                  <a:pt x="428" y="537"/>
                </a:lnTo>
                <a:lnTo>
                  <a:pt x="427" y="538"/>
                </a:lnTo>
                <a:lnTo>
                  <a:pt x="425" y="538"/>
                </a:lnTo>
                <a:lnTo>
                  <a:pt x="424" y="539"/>
                </a:lnTo>
                <a:lnTo>
                  <a:pt x="422" y="540"/>
                </a:lnTo>
                <a:lnTo>
                  <a:pt x="419" y="540"/>
                </a:lnTo>
                <a:lnTo>
                  <a:pt x="417" y="542"/>
                </a:lnTo>
                <a:lnTo>
                  <a:pt x="414" y="543"/>
                </a:lnTo>
                <a:lnTo>
                  <a:pt x="410" y="544"/>
                </a:lnTo>
                <a:lnTo>
                  <a:pt x="408" y="544"/>
                </a:lnTo>
                <a:lnTo>
                  <a:pt x="405" y="545"/>
                </a:lnTo>
                <a:lnTo>
                  <a:pt x="403" y="545"/>
                </a:lnTo>
                <a:lnTo>
                  <a:pt x="400" y="546"/>
                </a:lnTo>
                <a:lnTo>
                  <a:pt x="397" y="547"/>
                </a:lnTo>
                <a:lnTo>
                  <a:pt x="393" y="546"/>
                </a:lnTo>
                <a:lnTo>
                  <a:pt x="391" y="546"/>
                </a:lnTo>
                <a:lnTo>
                  <a:pt x="389" y="546"/>
                </a:lnTo>
                <a:lnTo>
                  <a:pt x="386" y="546"/>
                </a:lnTo>
                <a:lnTo>
                  <a:pt x="383" y="547"/>
                </a:lnTo>
                <a:lnTo>
                  <a:pt x="381" y="547"/>
                </a:lnTo>
                <a:lnTo>
                  <a:pt x="379" y="549"/>
                </a:lnTo>
                <a:lnTo>
                  <a:pt x="375" y="549"/>
                </a:lnTo>
                <a:lnTo>
                  <a:pt x="372" y="549"/>
                </a:lnTo>
                <a:lnTo>
                  <a:pt x="371" y="550"/>
                </a:lnTo>
                <a:lnTo>
                  <a:pt x="369" y="551"/>
                </a:lnTo>
                <a:lnTo>
                  <a:pt x="368" y="551"/>
                </a:lnTo>
                <a:lnTo>
                  <a:pt x="366" y="551"/>
                </a:lnTo>
                <a:lnTo>
                  <a:pt x="364" y="551"/>
                </a:lnTo>
                <a:lnTo>
                  <a:pt x="364" y="551"/>
                </a:lnTo>
                <a:lnTo>
                  <a:pt x="362" y="551"/>
                </a:lnTo>
                <a:lnTo>
                  <a:pt x="360" y="551"/>
                </a:lnTo>
                <a:lnTo>
                  <a:pt x="359" y="549"/>
                </a:lnTo>
                <a:lnTo>
                  <a:pt x="358" y="549"/>
                </a:lnTo>
                <a:lnTo>
                  <a:pt x="357" y="547"/>
                </a:lnTo>
                <a:lnTo>
                  <a:pt x="355" y="547"/>
                </a:lnTo>
                <a:lnTo>
                  <a:pt x="353" y="547"/>
                </a:lnTo>
                <a:lnTo>
                  <a:pt x="352" y="547"/>
                </a:lnTo>
                <a:lnTo>
                  <a:pt x="350" y="547"/>
                </a:lnTo>
                <a:lnTo>
                  <a:pt x="348" y="547"/>
                </a:lnTo>
                <a:lnTo>
                  <a:pt x="347" y="548"/>
                </a:lnTo>
                <a:lnTo>
                  <a:pt x="345" y="549"/>
                </a:lnTo>
                <a:lnTo>
                  <a:pt x="344" y="549"/>
                </a:lnTo>
                <a:lnTo>
                  <a:pt x="341" y="550"/>
                </a:lnTo>
                <a:lnTo>
                  <a:pt x="340" y="552"/>
                </a:lnTo>
                <a:lnTo>
                  <a:pt x="338" y="553"/>
                </a:lnTo>
                <a:lnTo>
                  <a:pt x="337" y="555"/>
                </a:lnTo>
                <a:lnTo>
                  <a:pt x="336" y="557"/>
                </a:lnTo>
                <a:lnTo>
                  <a:pt x="336" y="559"/>
                </a:lnTo>
                <a:lnTo>
                  <a:pt x="334" y="560"/>
                </a:lnTo>
                <a:lnTo>
                  <a:pt x="334" y="562"/>
                </a:lnTo>
                <a:lnTo>
                  <a:pt x="333" y="563"/>
                </a:lnTo>
                <a:lnTo>
                  <a:pt x="332" y="565"/>
                </a:lnTo>
                <a:lnTo>
                  <a:pt x="331" y="567"/>
                </a:lnTo>
                <a:lnTo>
                  <a:pt x="330" y="568"/>
                </a:lnTo>
                <a:lnTo>
                  <a:pt x="329" y="569"/>
                </a:lnTo>
                <a:lnTo>
                  <a:pt x="328" y="571"/>
                </a:lnTo>
                <a:lnTo>
                  <a:pt x="325" y="572"/>
                </a:lnTo>
                <a:lnTo>
                  <a:pt x="324" y="572"/>
                </a:lnTo>
                <a:lnTo>
                  <a:pt x="323" y="573"/>
                </a:lnTo>
                <a:lnTo>
                  <a:pt x="320" y="574"/>
                </a:lnTo>
                <a:lnTo>
                  <a:pt x="319" y="575"/>
                </a:lnTo>
                <a:lnTo>
                  <a:pt x="318" y="576"/>
                </a:lnTo>
                <a:lnTo>
                  <a:pt x="316" y="577"/>
                </a:lnTo>
                <a:lnTo>
                  <a:pt x="313" y="577"/>
                </a:lnTo>
                <a:lnTo>
                  <a:pt x="312" y="577"/>
                </a:lnTo>
                <a:lnTo>
                  <a:pt x="310" y="578"/>
                </a:lnTo>
                <a:lnTo>
                  <a:pt x="308" y="578"/>
                </a:lnTo>
                <a:lnTo>
                  <a:pt x="307" y="578"/>
                </a:lnTo>
                <a:lnTo>
                  <a:pt x="304" y="578"/>
                </a:lnTo>
                <a:lnTo>
                  <a:pt x="303" y="578"/>
                </a:lnTo>
                <a:lnTo>
                  <a:pt x="302" y="577"/>
                </a:lnTo>
                <a:lnTo>
                  <a:pt x="299" y="578"/>
                </a:lnTo>
                <a:lnTo>
                  <a:pt x="295" y="572"/>
                </a:lnTo>
                <a:lnTo>
                  <a:pt x="293" y="571"/>
                </a:lnTo>
                <a:lnTo>
                  <a:pt x="294" y="568"/>
                </a:lnTo>
                <a:lnTo>
                  <a:pt x="296" y="566"/>
                </a:lnTo>
                <a:lnTo>
                  <a:pt x="294" y="564"/>
                </a:lnTo>
                <a:lnTo>
                  <a:pt x="291" y="565"/>
                </a:lnTo>
                <a:lnTo>
                  <a:pt x="291" y="563"/>
                </a:lnTo>
                <a:lnTo>
                  <a:pt x="290" y="559"/>
                </a:lnTo>
                <a:lnTo>
                  <a:pt x="286" y="557"/>
                </a:lnTo>
                <a:lnTo>
                  <a:pt x="283" y="555"/>
                </a:lnTo>
                <a:lnTo>
                  <a:pt x="285" y="555"/>
                </a:lnTo>
                <a:lnTo>
                  <a:pt x="287" y="555"/>
                </a:lnTo>
                <a:lnTo>
                  <a:pt x="288" y="554"/>
                </a:lnTo>
                <a:lnTo>
                  <a:pt x="286" y="548"/>
                </a:lnTo>
                <a:lnTo>
                  <a:pt x="284" y="544"/>
                </a:lnTo>
                <a:lnTo>
                  <a:pt x="282" y="543"/>
                </a:lnTo>
                <a:lnTo>
                  <a:pt x="282" y="542"/>
                </a:lnTo>
                <a:lnTo>
                  <a:pt x="282" y="540"/>
                </a:lnTo>
                <a:lnTo>
                  <a:pt x="280" y="536"/>
                </a:lnTo>
                <a:lnTo>
                  <a:pt x="279" y="533"/>
                </a:lnTo>
                <a:lnTo>
                  <a:pt x="276" y="531"/>
                </a:lnTo>
                <a:lnTo>
                  <a:pt x="274" y="531"/>
                </a:lnTo>
                <a:lnTo>
                  <a:pt x="273" y="534"/>
                </a:lnTo>
                <a:lnTo>
                  <a:pt x="270" y="538"/>
                </a:lnTo>
                <a:lnTo>
                  <a:pt x="268" y="540"/>
                </a:lnTo>
                <a:lnTo>
                  <a:pt x="262" y="539"/>
                </a:lnTo>
                <a:lnTo>
                  <a:pt x="259" y="539"/>
                </a:lnTo>
                <a:lnTo>
                  <a:pt x="256" y="540"/>
                </a:lnTo>
                <a:lnTo>
                  <a:pt x="252" y="541"/>
                </a:lnTo>
                <a:lnTo>
                  <a:pt x="249" y="544"/>
                </a:lnTo>
                <a:lnTo>
                  <a:pt x="246" y="546"/>
                </a:lnTo>
                <a:lnTo>
                  <a:pt x="244" y="548"/>
                </a:lnTo>
                <a:lnTo>
                  <a:pt x="242" y="551"/>
                </a:lnTo>
                <a:lnTo>
                  <a:pt x="241" y="553"/>
                </a:lnTo>
                <a:lnTo>
                  <a:pt x="241" y="556"/>
                </a:lnTo>
                <a:lnTo>
                  <a:pt x="241" y="560"/>
                </a:lnTo>
                <a:lnTo>
                  <a:pt x="237" y="563"/>
                </a:lnTo>
                <a:lnTo>
                  <a:pt x="234" y="565"/>
                </a:lnTo>
                <a:lnTo>
                  <a:pt x="228" y="566"/>
                </a:lnTo>
                <a:lnTo>
                  <a:pt x="224" y="565"/>
                </a:lnTo>
                <a:lnTo>
                  <a:pt x="223" y="567"/>
                </a:lnTo>
                <a:lnTo>
                  <a:pt x="221" y="566"/>
                </a:lnTo>
                <a:lnTo>
                  <a:pt x="219" y="565"/>
                </a:lnTo>
                <a:lnTo>
                  <a:pt x="215" y="565"/>
                </a:lnTo>
                <a:lnTo>
                  <a:pt x="213" y="564"/>
                </a:lnTo>
                <a:lnTo>
                  <a:pt x="210" y="565"/>
                </a:lnTo>
                <a:lnTo>
                  <a:pt x="204" y="566"/>
                </a:lnTo>
                <a:lnTo>
                  <a:pt x="198" y="565"/>
                </a:lnTo>
                <a:lnTo>
                  <a:pt x="194" y="564"/>
                </a:lnTo>
                <a:lnTo>
                  <a:pt x="187" y="564"/>
                </a:lnTo>
                <a:lnTo>
                  <a:pt x="185" y="565"/>
                </a:lnTo>
                <a:lnTo>
                  <a:pt x="182" y="568"/>
                </a:lnTo>
                <a:lnTo>
                  <a:pt x="179" y="574"/>
                </a:lnTo>
                <a:lnTo>
                  <a:pt x="179" y="582"/>
                </a:lnTo>
                <a:lnTo>
                  <a:pt x="179" y="585"/>
                </a:lnTo>
                <a:lnTo>
                  <a:pt x="179" y="589"/>
                </a:lnTo>
                <a:lnTo>
                  <a:pt x="179" y="595"/>
                </a:lnTo>
                <a:lnTo>
                  <a:pt x="179" y="602"/>
                </a:lnTo>
                <a:lnTo>
                  <a:pt x="179" y="605"/>
                </a:lnTo>
                <a:lnTo>
                  <a:pt x="178" y="608"/>
                </a:lnTo>
                <a:lnTo>
                  <a:pt x="175" y="616"/>
                </a:lnTo>
                <a:lnTo>
                  <a:pt x="173" y="621"/>
                </a:lnTo>
                <a:lnTo>
                  <a:pt x="171" y="625"/>
                </a:lnTo>
                <a:lnTo>
                  <a:pt x="169" y="631"/>
                </a:lnTo>
                <a:lnTo>
                  <a:pt x="167" y="632"/>
                </a:lnTo>
                <a:lnTo>
                  <a:pt x="164" y="635"/>
                </a:lnTo>
                <a:lnTo>
                  <a:pt x="157" y="635"/>
                </a:lnTo>
                <a:lnTo>
                  <a:pt x="157" y="635"/>
                </a:lnTo>
                <a:lnTo>
                  <a:pt x="154" y="633"/>
                </a:lnTo>
                <a:lnTo>
                  <a:pt x="149" y="631"/>
                </a:lnTo>
                <a:lnTo>
                  <a:pt x="145" y="629"/>
                </a:lnTo>
                <a:lnTo>
                  <a:pt x="140" y="627"/>
                </a:lnTo>
                <a:lnTo>
                  <a:pt x="136" y="624"/>
                </a:lnTo>
                <a:lnTo>
                  <a:pt x="133" y="621"/>
                </a:lnTo>
                <a:lnTo>
                  <a:pt x="128" y="616"/>
                </a:lnTo>
                <a:lnTo>
                  <a:pt x="126" y="613"/>
                </a:lnTo>
                <a:lnTo>
                  <a:pt x="124" y="607"/>
                </a:lnTo>
                <a:lnTo>
                  <a:pt x="123" y="605"/>
                </a:lnTo>
                <a:lnTo>
                  <a:pt x="120" y="603"/>
                </a:lnTo>
                <a:lnTo>
                  <a:pt x="119" y="601"/>
                </a:lnTo>
                <a:lnTo>
                  <a:pt x="119" y="599"/>
                </a:lnTo>
                <a:lnTo>
                  <a:pt x="118" y="594"/>
                </a:lnTo>
                <a:lnTo>
                  <a:pt x="114" y="594"/>
                </a:lnTo>
                <a:lnTo>
                  <a:pt x="108" y="595"/>
                </a:lnTo>
                <a:lnTo>
                  <a:pt x="107" y="593"/>
                </a:lnTo>
                <a:lnTo>
                  <a:pt x="110" y="589"/>
                </a:lnTo>
                <a:lnTo>
                  <a:pt x="112" y="586"/>
                </a:lnTo>
                <a:lnTo>
                  <a:pt x="114" y="580"/>
                </a:lnTo>
                <a:lnTo>
                  <a:pt x="118" y="574"/>
                </a:lnTo>
                <a:lnTo>
                  <a:pt x="122" y="564"/>
                </a:lnTo>
                <a:lnTo>
                  <a:pt x="123" y="561"/>
                </a:lnTo>
                <a:lnTo>
                  <a:pt x="128" y="553"/>
                </a:lnTo>
                <a:lnTo>
                  <a:pt x="132" y="549"/>
                </a:lnTo>
                <a:lnTo>
                  <a:pt x="136" y="546"/>
                </a:lnTo>
                <a:lnTo>
                  <a:pt x="140" y="544"/>
                </a:lnTo>
                <a:lnTo>
                  <a:pt x="143" y="540"/>
                </a:lnTo>
                <a:lnTo>
                  <a:pt x="146" y="538"/>
                </a:lnTo>
                <a:lnTo>
                  <a:pt x="145" y="536"/>
                </a:lnTo>
                <a:lnTo>
                  <a:pt x="141" y="536"/>
                </a:lnTo>
                <a:lnTo>
                  <a:pt x="140" y="535"/>
                </a:lnTo>
                <a:lnTo>
                  <a:pt x="140" y="533"/>
                </a:lnTo>
                <a:lnTo>
                  <a:pt x="140" y="528"/>
                </a:lnTo>
                <a:lnTo>
                  <a:pt x="140" y="522"/>
                </a:lnTo>
                <a:lnTo>
                  <a:pt x="141" y="513"/>
                </a:lnTo>
                <a:lnTo>
                  <a:pt x="140" y="510"/>
                </a:lnTo>
                <a:lnTo>
                  <a:pt x="138" y="508"/>
                </a:lnTo>
                <a:lnTo>
                  <a:pt x="135" y="505"/>
                </a:lnTo>
                <a:lnTo>
                  <a:pt x="135" y="504"/>
                </a:lnTo>
                <a:lnTo>
                  <a:pt x="131" y="499"/>
                </a:lnTo>
                <a:lnTo>
                  <a:pt x="128" y="499"/>
                </a:lnTo>
                <a:lnTo>
                  <a:pt x="119" y="499"/>
                </a:lnTo>
                <a:lnTo>
                  <a:pt x="112" y="499"/>
                </a:lnTo>
                <a:lnTo>
                  <a:pt x="106" y="502"/>
                </a:lnTo>
                <a:lnTo>
                  <a:pt x="101" y="502"/>
                </a:lnTo>
                <a:lnTo>
                  <a:pt x="96" y="501"/>
                </a:lnTo>
                <a:lnTo>
                  <a:pt x="91" y="499"/>
                </a:lnTo>
                <a:lnTo>
                  <a:pt x="86" y="499"/>
                </a:lnTo>
                <a:lnTo>
                  <a:pt x="80" y="505"/>
                </a:lnTo>
                <a:lnTo>
                  <a:pt x="74" y="506"/>
                </a:lnTo>
                <a:lnTo>
                  <a:pt x="63" y="511"/>
                </a:lnTo>
                <a:lnTo>
                  <a:pt x="56" y="509"/>
                </a:lnTo>
                <a:lnTo>
                  <a:pt x="51" y="504"/>
                </a:lnTo>
                <a:lnTo>
                  <a:pt x="45" y="497"/>
                </a:lnTo>
                <a:lnTo>
                  <a:pt x="41" y="490"/>
                </a:lnTo>
                <a:lnTo>
                  <a:pt x="35" y="484"/>
                </a:lnTo>
                <a:lnTo>
                  <a:pt x="28" y="482"/>
                </a:lnTo>
                <a:lnTo>
                  <a:pt x="18" y="478"/>
                </a:lnTo>
                <a:lnTo>
                  <a:pt x="17" y="476"/>
                </a:lnTo>
                <a:lnTo>
                  <a:pt x="13" y="471"/>
                </a:lnTo>
                <a:lnTo>
                  <a:pt x="11" y="463"/>
                </a:lnTo>
                <a:lnTo>
                  <a:pt x="11" y="461"/>
                </a:lnTo>
                <a:lnTo>
                  <a:pt x="9" y="458"/>
                </a:lnTo>
                <a:lnTo>
                  <a:pt x="7" y="455"/>
                </a:lnTo>
                <a:lnTo>
                  <a:pt x="6" y="452"/>
                </a:lnTo>
                <a:lnTo>
                  <a:pt x="5" y="449"/>
                </a:lnTo>
                <a:lnTo>
                  <a:pt x="3" y="444"/>
                </a:lnTo>
                <a:lnTo>
                  <a:pt x="0" y="439"/>
                </a:lnTo>
                <a:lnTo>
                  <a:pt x="6" y="437"/>
                </a:lnTo>
                <a:lnTo>
                  <a:pt x="20" y="442"/>
                </a:lnTo>
                <a:lnTo>
                  <a:pt x="25" y="445"/>
                </a:lnTo>
                <a:lnTo>
                  <a:pt x="28" y="446"/>
                </a:lnTo>
                <a:lnTo>
                  <a:pt x="30" y="445"/>
                </a:lnTo>
                <a:lnTo>
                  <a:pt x="32" y="443"/>
                </a:lnTo>
                <a:lnTo>
                  <a:pt x="32" y="442"/>
                </a:lnTo>
                <a:lnTo>
                  <a:pt x="31" y="439"/>
                </a:lnTo>
                <a:lnTo>
                  <a:pt x="30" y="436"/>
                </a:lnTo>
                <a:lnTo>
                  <a:pt x="28" y="432"/>
                </a:lnTo>
                <a:lnTo>
                  <a:pt x="28" y="428"/>
                </a:lnTo>
                <a:lnTo>
                  <a:pt x="28" y="424"/>
                </a:lnTo>
                <a:lnTo>
                  <a:pt x="28" y="422"/>
                </a:lnTo>
                <a:lnTo>
                  <a:pt x="28" y="416"/>
                </a:lnTo>
                <a:lnTo>
                  <a:pt x="32" y="413"/>
                </a:lnTo>
                <a:lnTo>
                  <a:pt x="34" y="410"/>
                </a:lnTo>
                <a:lnTo>
                  <a:pt x="36" y="408"/>
                </a:lnTo>
                <a:lnTo>
                  <a:pt x="39" y="404"/>
                </a:lnTo>
                <a:lnTo>
                  <a:pt x="42" y="400"/>
                </a:lnTo>
                <a:lnTo>
                  <a:pt x="45" y="399"/>
                </a:lnTo>
                <a:lnTo>
                  <a:pt x="50" y="395"/>
                </a:lnTo>
                <a:lnTo>
                  <a:pt x="57" y="392"/>
                </a:lnTo>
                <a:lnTo>
                  <a:pt x="65" y="388"/>
                </a:lnTo>
                <a:lnTo>
                  <a:pt x="68" y="388"/>
                </a:lnTo>
                <a:lnTo>
                  <a:pt x="70" y="388"/>
                </a:lnTo>
                <a:lnTo>
                  <a:pt x="76" y="387"/>
                </a:lnTo>
                <a:lnTo>
                  <a:pt x="79" y="385"/>
                </a:lnTo>
                <a:lnTo>
                  <a:pt x="82" y="383"/>
                </a:lnTo>
                <a:lnTo>
                  <a:pt x="95" y="377"/>
                </a:lnTo>
                <a:lnTo>
                  <a:pt x="97" y="375"/>
                </a:lnTo>
                <a:lnTo>
                  <a:pt x="99" y="372"/>
                </a:lnTo>
                <a:lnTo>
                  <a:pt x="102" y="367"/>
                </a:lnTo>
                <a:lnTo>
                  <a:pt x="103" y="364"/>
                </a:lnTo>
                <a:lnTo>
                  <a:pt x="105" y="361"/>
                </a:lnTo>
                <a:lnTo>
                  <a:pt x="108" y="353"/>
                </a:lnTo>
                <a:lnTo>
                  <a:pt x="113" y="340"/>
                </a:lnTo>
                <a:lnTo>
                  <a:pt x="116" y="332"/>
                </a:lnTo>
                <a:lnTo>
                  <a:pt x="121" y="321"/>
                </a:lnTo>
                <a:lnTo>
                  <a:pt x="125" y="311"/>
                </a:lnTo>
                <a:lnTo>
                  <a:pt x="127" y="306"/>
                </a:lnTo>
                <a:lnTo>
                  <a:pt x="130" y="302"/>
                </a:lnTo>
                <a:lnTo>
                  <a:pt x="131" y="299"/>
                </a:lnTo>
                <a:lnTo>
                  <a:pt x="132" y="294"/>
                </a:lnTo>
                <a:lnTo>
                  <a:pt x="129" y="290"/>
                </a:lnTo>
                <a:lnTo>
                  <a:pt x="125" y="288"/>
                </a:lnTo>
                <a:lnTo>
                  <a:pt x="119" y="289"/>
                </a:lnTo>
                <a:lnTo>
                  <a:pt x="111" y="290"/>
                </a:lnTo>
                <a:lnTo>
                  <a:pt x="106" y="289"/>
                </a:lnTo>
                <a:lnTo>
                  <a:pt x="103" y="290"/>
                </a:lnTo>
                <a:lnTo>
                  <a:pt x="96" y="289"/>
                </a:lnTo>
                <a:lnTo>
                  <a:pt x="93" y="285"/>
                </a:lnTo>
                <a:lnTo>
                  <a:pt x="92" y="283"/>
                </a:lnTo>
                <a:lnTo>
                  <a:pt x="90" y="276"/>
                </a:lnTo>
                <a:lnTo>
                  <a:pt x="90" y="265"/>
                </a:lnTo>
                <a:lnTo>
                  <a:pt x="90" y="260"/>
                </a:lnTo>
                <a:lnTo>
                  <a:pt x="89" y="255"/>
                </a:lnTo>
                <a:lnTo>
                  <a:pt x="88" y="252"/>
                </a:lnTo>
                <a:lnTo>
                  <a:pt x="89" y="245"/>
                </a:lnTo>
                <a:lnTo>
                  <a:pt x="88" y="239"/>
                </a:lnTo>
                <a:lnTo>
                  <a:pt x="87" y="232"/>
                </a:lnTo>
                <a:lnTo>
                  <a:pt x="86" y="220"/>
                </a:lnTo>
                <a:lnTo>
                  <a:pt x="87" y="209"/>
                </a:lnTo>
                <a:lnTo>
                  <a:pt x="87" y="199"/>
                </a:lnTo>
                <a:lnTo>
                  <a:pt x="88" y="199"/>
                </a:lnTo>
                <a:lnTo>
                  <a:pt x="88" y="194"/>
                </a:lnTo>
                <a:lnTo>
                  <a:pt x="88" y="187"/>
                </a:lnTo>
                <a:lnTo>
                  <a:pt x="87" y="175"/>
                </a:lnTo>
                <a:lnTo>
                  <a:pt x="87" y="161"/>
                </a:lnTo>
                <a:lnTo>
                  <a:pt x="84" y="151"/>
                </a:lnTo>
                <a:lnTo>
                  <a:pt x="78" y="142"/>
                </a:lnTo>
                <a:lnTo>
                  <a:pt x="64" y="124"/>
                </a:lnTo>
                <a:lnTo>
                  <a:pt x="55" y="106"/>
                </a:lnTo>
                <a:lnTo>
                  <a:pt x="52" y="98"/>
                </a:lnTo>
                <a:lnTo>
                  <a:pt x="53" y="87"/>
                </a:lnTo>
                <a:lnTo>
                  <a:pt x="56" y="68"/>
                </a:lnTo>
                <a:lnTo>
                  <a:pt x="57" y="56"/>
                </a:lnTo>
                <a:lnTo>
                  <a:pt x="66" y="56"/>
                </a:lnTo>
                <a:lnTo>
                  <a:pt x="82" y="59"/>
                </a:lnTo>
                <a:lnTo>
                  <a:pt x="90" y="60"/>
                </a:lnTo>
                <a:lnTo>
                  <a:pt x="99" y="62"/>
                </a:lnTo>
                <a:lnTo>
                  <a:pt x="110" y="65"/>
                </a:lnTo>
                <a:lnTo>
                  <a:pt x="121" y="67"/>
                </a:lnTo>
                <a:lnTo>
                  <a:pt x="132" y="67"/>
                </a:lnTo>
                <a:lnTo>
                  <a:pt x="136" y="67"/>
                </a:lnTo>
                <a:lnTo>
                  <a:pt x="146" y="73"/>
                </a:lnTo>
                <a:lnTo>
                  <a:pt x="157" y="78"/>
                </a:lnTo>
                <a:lnTo>
                  <a:pt x="174" y="85"/>
                </a:lnTo>
                <a:lnTo>
                  <a:pt x="182" y="91"/>
                </a:lnTo>
                <a:lnTo>
                  <a:pt x="200" y="101"/>
                </a:lnTo>
                <a:lnTo>
                  <a:pt x="211" y="108"/>
                </a:lnTo>
                <a:lnTo>
                  <a:pt x="213" y="109"/>
                </a:lnTo>
                <a:lnTo>
                  <a:pt x="221" y="112"/>
                </a:lnTo>
                <a:lnTo>
                  <a:pt x="229" y="114"/>
                </a:lnTo>
                <a:lnTo>
                  <a:pt x="239" y="116"/>
                </a:lnTo>
                <a:lnTo>
                  <a:pt x="246" y="116"/>
                </a:lnTo>
                <a:lnTo>
                  <a:pt x="253" y="118"/>
                </a:lnTo>
                <a:lnTo>
                  <a:pt x="255" y="119"/>
                </a:lnTo>
                <a:lnTo>
                  <a:pt x="256" y="118"/>
                </a:lnTo>
                <a:lnTo>
                  <a:pt x="257" y="119"/>
                </a:lnTo>
                <a:lnTo>
                  <a:pt x="259" y="120"/>
                </a:lnTo>
                <a:lnTo>
                  <a:pt x="269" y="126"/>
                </a:lnTo>
                <a:lnTo>
                  <a:pt x="283" y="131"/>
                </a:lnTo>
                <a:lnTo>
                  <a:pt x="291" y="134"/>
                </a:lnTo>
                <a:lnTo>
                  <a:pt x="302" y="139"/>
                </a:lnTo>
                <a:lnTo>
                  <a:pt x="313" y="143"/>
                </a:lnTo>
                <a:lnTo>
                  <a:pt x="319" y="145"/>
                </a:lnTo>
                <a:lnTo>
                  <a:pt x="326" y="150"/>
                </a:lnTo>
                <a:lnTo>
                  <a:pt x="330" y="151"/>
                </a:lnTo>
                <a:lnTo>
                  <a:pt x="335" y="152"/>
                </a:lnTo>
                <a:lnTo>
                  <a:pt x="342" y="153"/>
                </a:lnTo>
                <a:lnTo>
                  <a:pt x="346" y="151"/>
                </a:lnTo>
                <a:lnTo>
                  <a:pt x="346" y="149"/>
                </a:lnTo>
                <a:lnTo>
                  <a:pt x="343" y="145"/>
                </a:lnTo>
                <a:lnTo>
                  <a:pt x="341" y="141"/>
                </a:lnTo>
                <a:lnTo>
                  <a:pt x="338" y="135"/>
                </a:lnTo>
                <a:lnTo>
                  <a:pt x="338" y="132"/>
                </a:lnTo>
                <a:lnTo>
                  <a:pt x="340" y="128"/>
                </a:lnTo>
                <a:lnTo>
                  <a:pt x="342" y="125"/>
                </a:lnTo>
                <a:lnTo>
                  <a:pt x="343" y="116"/>
                </a:lnTo>
                <a:lnTo>
                  <a:pt x="340" y="108"/>
                </a:lnTo>
                <a:lnTo>
                  <a:pt x="332" y="95"/>
                </a:lnTo>
                <a:lnTo>
                  <a:pt x="326" y="82"/>
                </a:lnTo>
                <a:lnTo>
                  <a:pt x="325" y="77"/>
                </a:lnTo>
                <a:lnTo>
                  <a:pt x="325" y="67"/>
                </a:lnTo>
                <a:lnTo>
                  <a:pt x="326" y="55"/>
                </a:lnTo>
                <a:lnTo>
                  <a:pt x="330" y="43"/>
                </a:lnTo>
                <a:lnTo>
                  <a:pt x="337" y="31"/>
                </a:lnTo>
                <a:lnTo>
                  <a:pt x="351" y="17"/>
                </a:lnTo>
                <a:lnTo>
                  <a:pt x="367" y="6"/>
                </a:lnTo>
                <a:lnTo>
                  <a:pt x="375" y="3"/>
                </a:lnTo>
                <a:lnTo>
                  <a:pt x="381" y="0"/>
                </a:lnTo>
                <a:lnTo>
                  <a:pt x="385" y="0"/>
                </a:lnTo>
                <a:lnTo>
                  <a:pt x="390" y="0"/>
                </a:lnTo>
                <a:lnTo>
                  <a:pt x="403" y="6"/>
                </a:lnTo>
                <a:lnTo>
                  <a:pt x="414" y="11"/>
                </a:lnTo>
                <a:lnTo>
                  <a:pt x="434" y="16"/>
                </a:lnTo>
                <a:lnTo>
                  <a:pt x="457" y="23"/>
                </a:lnTo>
                <a:lnTo>
                  <a:pt x="490" y="32"/>
                </a:lnTo>
                <a:lnTo>
                  <a:pt x="505" y="34"/>
                </a:lnTo>
                <a:lnTo>
                  <a:pt x="514" y="35"/>
                </a:lnTo>
                <a:lnTo>
                  <a:pt x="541" y="40"/>
                </a:lnTo>
                <a:lnTo>
                  <a:pt x="565" y="39"/>
                </a:lnTo>
                <a:lnTo>
                  <a:pt x="586" y="37"/>
                </a:lnTo>
                <a:lnTo>
                  <a:pt x="595" y="32"/>
                </a:lnTo>
                <a:lnTo>
                  <a:pt x="598" y="31"/>
                </a:lnTo>
                <a:lnTo>
                  <a:pt x="600" y="32"/>
                </a:lnTo>
                <a:lnTo>
                  <a:pt x="602" y="34"/>
                </a:lnTo>
                <a:lnTo>
                  <a:pt x="609" y="43"/>
                </a:lnTo>
                <a:lnTo>
                  <a:pt x="612" y="48"/>
                </a:lnTo>
                <a:lnTo>
                  <a:pt x="615" y="51"/>
                </a:lnTo>
                <a:lnTo>
                  <a:pt x="621" y="58"/>
                </a:lnTo>
                <a:lnTo>
                  <a:pt x="627" y="65"/>
                </a:lnTo>
                <a:lnTo>
                  <a:pt x="632" y="73"/>
                </a:lnTo>
                <a:lnTo>
                  <a:pt x="640" y="86"/>
                </a:lnTo>
                <a:lnTo>
                  <a:pt x="644" y="94"/>
                </a:lnTo>
                <a:lnTo>
                  <a:pt x="646" y="97"/>
                </a:lnTo>
                <a:lnTo>
                  <a:pt x="647" y="99"/>
                </a:lnTo>
                <a:lnTo>
                  <a:pt x="648" y="102"/>
                </a:lnTo>
                <a:lnTo>
                  <a:pt x="647" y="104"/>
                </a:lnTo>
                <a:lnTo>
                  <a:pt x="645" y="105"/>
                </a:lnTo>
                <a:lnTo>
                  <a:pt x="644" y="106"/>
                </a:lnTo>
                <a:lnTo>
                  <a:pt x="643" y="106"/>
                </a:lnTo>
                <a:lnTo>
                  <a:pt x="643" y="107"/>
                </a:lnTo>
                <a:lnTo>
                  <a:pt x="639" y="112"/>
                </a:lnTo>
                <a:lnTo>
                  <a:pt x="634" y="116"/>
                </a:lnTo>
                <a:lnTo>
                  <a:pt x="631" y="120"/>
                </a:lnTo>
                <a:lnTo>
                  <a:pt x="624" y="129"/>
                </a:lnTo>
                <a:lnTo>
                  <a:pt x="621" y="136"/>
                </a:lnTo>
                <a:lnTo>
                  <a:pt x="623" y="142"/>
                </a:lnTo>
                <a:lnTo>
                  <a:pt x="626" y="144"/>
                </a:lnTo>
                <a:lnTo>
                  <a:pt x="637" y="140"/>
                </a:lnTo>
                <a:lnTo>
                  <a:pt x="650" y="135"/>
                </a:lnTo>
                <a:lnTo>
                  <a:pt x="664" y="132"/>
                </a:lnTo>
                <a:lnTo>
                  <a:pt x="682" y="130"/>
                </a:lnTo>
                <a:lnTo>
                  <a:pt x="699" y="126"/>
                </a:lnTo>
                <a:lnTo>
                  <a:pt x="724" y="123"/>
                </a:lnTo>
                <a:lnTo>
                  <a:pt x="727" y="122"/>
                </a:lnTo>
                <a:lnTo>
                  <a:pt x="771" y="123"/>
                </a:lnTo>
                <a:lnTo>
                  <a:pt x="795" y="124"/>
                </a:lnTo>
                <a:lnTo>
                  <a:pt x="811" y="128"/>
                </a:lnTo>
                <a:lnTo>
                  <a:pt x="827" y="139"/>
                </a:lnTo>
                <a:lnTo>
                  <a:pt x="838" y="154"/>
                </a:lnTo>
                <a:lnTo>
                  <a:pt x="850" y="174"/>
                </a:lnTo>
                <a:lnTo>
                  <a:pt x="868" y="196"/>
                </a:lnTo>
                <a:lnTo>
                  <a:pt x="888" y="212"/>
                </a:lnTo>
                <a:lnTo>
                  <a:pt x="892" y="215"/>
                </a:lnTo>
                <a:lnTo>
                  <a:pt x="895" y="218"/>
                </a:lnTo>
                <a:lnTo>
                  <a:pt x="897" y="220"/>
                </a:lnTo>
                <a:lnTo>
                  <a:pt x="905" y="226"/>
                </a:lnTo>
                <a:lnTo>
                  <a:pt x="907" y="228"/>
                </a:lnTo>
                <a:lnTo>
                  <a:pt x="917" y="241"/>
                </a:lnTo>
                <a:lnTo>
                  <a:pt x="922" y="254"/>
                </a:lnTo>
                <a:lnTo>
                  <a:pt x="923" y="272"/>
                </a:lnTo>
                <a:lnTo>
                  <a:pt x="922" y="290"/>
                </a:lnTo>
                <a:lnTo>
                  <a:pt x="915" y="311"/>
                </a:lnTo>
                <a:lnTo>
                  <a:pt x="911" y="325"/>
                </a:lnTo>
                <a:lnTo>
                  <a:pt x="905" y="343"/>
                </a:lnTo>
                <a:lnTo>
                  <a:pt x="900" y="351"/>
                </a:lnTo>
                <a:lnTo>
                  <a:pt x="899" y="353"/>
                </a:lnTo>
                <a:lnTo>
                  <a:pt x="900" y="360"/>
                </a:lnTo>
                <a:lnTo>
                  <a:pt x="903" y="367"/>
                </a:lnTo>
                <a:lnTo>
                  <a:pt x="902" y="374"/>
                </a:lnTo>
                <a:lnTo>
                  <a:pt x="898" y="385"/>
                </a:lnTo>
                <a:lnTo>
                  <a:pt x="874" y="413"/>
                </a:lnTo>
                <a:lnTo>
                  <a:pt x="865" y="422"/>
                </a:lnTo>
                <a:lnTo>
                  <a:pt x="850" y="448"/>
                </a:lnTo>
                <a:lnTo>
                  <a:pt x="845" y="458"/>
                </a:lnTo>
                <a:lnTo>
                  <a:pt x="836" y="477"/>
                </a:lnTo>
                <a:lnTo>
                  <a:pt x="828" y="494"/>
                </a:lnTo>
                <a:lnTo>
                  <a:pt x="827" y="505"/>
                </a:lnTo>
                <a:lnTo>
                  <a:pt x="827" y="514"/>
                </a:lnTo>
                <a:lnTo>
                  <a:pt x="830" y="531"/>
                </a:lnTo>
                <a:lnTo>
                  <a:pt x="828" y="555"/>
                </a:lnTo>
                <a:lnTo>
                  <a:pt x="825" y="565"/>
                </a:lnTo>
                <a:lnTo>
                  <a:pt x="822" y="585"/>
                </a:lnTo>
                <a:lnTo>
                  <a:pt x="817" y="621"/>
                </a:lnTo>
                <a:lnTo>
                  <a:pt x="811" y="636"/>
                </a:lnTo>
                <a:lnTo>
                  <a:pt x="809" y="637"/>
                </a:lnTo>
                <a:lnTo>
                  <a:pt x="808" y="639"/>
                </a:lnTo>
                <a:lnTo>
                  <a:pt x="808" y="641"/>
                </a:lnTo>
                <a:lnTo>
                  <a:pt x="805" y="644"/>
                </a:lnTo>
                <a:lnTo>
                  <a:pt x="804" y="650"/>
                </a:lnTo>
                <a:lnTo>
                  <a:pt x="805" y="652"/>
                </a:lnTo>
                <a:lnTo>
                  <a:pt x="805" y="657"/>
                </a:lnTo>
                <a:lnTo>
                  <a:pt x="783" y="670"/>
                </a:lnTo>
                <a:lnTo>
                  <a:pt x="779" y="670"/>
                </a:lnTo>
                <a:lnTo>
                  <a:pt x="776" y="669"/>
                </a:lnTo>
                <a:lnTo>
                  <a:pt x="760" y="665"/>
                </a:lnTo>
                <a:lnTo>
                  <a:pt x="759" y="666"/>
                </a:lnTo>
                <a:lnTo>
                  <a:pt x="760" y="653"/>
                </a:lnTo>
                <a:lnTo>
                  <a:pt x="760" y="652"/>
                </a:lnTo>
                <a:lnTo>
                  <a:pt x="761" y="649"/>
                </a:lnTo>
                <a:lnTo>
                  <a:pt x="761" y="648"/>
                </a:lnTo>
                <a:lnTo>
                  <a:pt x="761" y="646"/>
                </a:lnTo>
                <a:lnTo>
                  <a:pt x="761" y="643"/>
                </a:lnTo>
                <a:lnTo>
                  <a:pt x="761" y="642"/>
                </a:lnTo>
                <a:lnTo>
                  <a:pt x="761" y="641"/>
                </a:lnTo>
                <a:lnTo>
                  <a:pt x="760" y="639"/>
                </a:lnTo>
                <a:lnTo>
                  <a:pt x="760" y="638"/>
                </a:lnTo>
                <a:lnTo>
                  <a:pt x="760" y="638"/>
                </a:lnTo>
                <a:lnTo>
                  <a:pt x="758" y="637"/>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3">
            <a:extLst>
              <a:ext uri="{FF2B5EF4-FFF2-40B4-BE49-F238E27FC236}">
                <a16:creationId xmlns:a16="http://schemas.microsoft.com/office/drawing/2014/main" id="{11DDA716-E626-4B2D-8C4F-0E83B661ECC3}"/>
              </a:ext>
            </a:extLst>
          </p:cNvPr>
          <p:cNvSpPr>
            <a:spLocks/>
          </p:cNvSpPr>
          <p:nvPr/>
        </p:nvSpPr>
        <p:spPr bwMode="auto">
          <a:xfrm>
            <a:off x="2631158" y="3790691"/>
            <a:ext cx="1434200" cy="1240000"/>
          </a:xfrm>
          <a:custGeom>
            <a:avLst/>
            <a:gdLst>
              <a:gd name="T0" fmla="*/ 510 w 997"/>
              <a:gd name="T1" fmla="*/ 760 h 862"/>
              <a:gd name="T2" fmla="*/ 532 w 997"/>
              <a:gd name="T3" fmla="*/ 692 h 862"/>
              <a:gd name="T4" fmla="*/ 541 w 997"/>
              <a:gd name="T5" fmla="*/ 613 h 862"/>
              <a:gd name="T6" fmla="*/ 484 w 997"/>
              <a:gd name="T7" fmla="*/ 571 h 862"/>
              <a:gd name="T8" fmla="*/ 462 w 997"/>
              <a:gd name="T9" fmla="*/ 565 h 862"/>
              <a:gd name="T10" fmla="*/ 456 w 997"/>
              <a:gd name="T11" fmla="*/ 545 h 862"/>
              <a:gd name="T12" fmla="*/ 436 w 997"/>
              <a:gd name="T13" fmla="*/ 538 h 862"/>
              <a:gd name="T14" fmla="*/ 414 w 997"/>
              <a:gd name="T15" fmla="*/ 524 h 862"/>
              <a:gd name="T16" fmla="*/ 372 w 997"/>
              <a:gd name="T17" fmla="*/ 490 h 862"/>
              <a:gd name="T18" fmla="*/ 351 w 997"/>
              <a:gd name="T19" fmla="*/ 501 h 862"/>
              <a:gd name="T20" fmla="*/ 333 w 997"/>
              <a:gd name="T21" fmla="*/ 505 h 862"/>
              <a:gd name="T22" fmla="*/ 309 w 997"/>
              <a:gd name="T23" fmla="*/ 500 h 862"/>
              <a:gd name="T24" fmla="*/ 315 w 997"/>
              <a:gd name="T25" fmla="*/ 483 h 862"/>
              <a:gd name="T26" fmla="*/ 330 w 997"/>
              <a:gd name="T27" fmla="*/ 469 h 862"/>
              <a:gd name="T28" fmla="*/ 318 w 997"/>
              <a:gd name="T29" fmla="*/ 461 h 862"/>
              <a:gd name="T30" fmla="*/ 279 w 997"/>
              <a:gd name="T31" fmla="*/ 456 h 862"/>
              <a:gd name="T32" fmla="*/ 266 w 997"/>
              <a:gd name="T33" fmla="*/ 465 h 862"/>
              <a:gd name="T34" fmla="*/ 251 w 997"/>
              <a:gd name="T35" fmla="*/ 438 h 862"/>
              <a:gd name="T36" fmla="*/ 238 w 997"/>
              <a:gd name="T37" fmla="*/ 405 h 862"/>
              <a:gd name="T38" fmla="*/ 235 w 997"/>
              <a:gd name="T39" fmla="*/ 386 h 862"/>
              <a:gd name="T40" fmla="*/ 205 w 997"/>
              <a:gd name="T41" fmla="*/ 394 h 862"/>
              <a:gd name="T42" fmla="*/ 167 w 997"/>
              <a:gd name="T43" fmla="*/ 365 h 862"/>
              <a:gd name="T44" fmla="*/ 114 w 997"/>
              <a:gd name="T45" fmla="*/ 337 h 862"/>
              <a:gd name="T46" fmla="*/ 128 w 997"/>
              <a:gd name="T47" fmla="*/ 299 h 862"/>
              <a:gd name="T48" fmla="*/ 126 w 997"/>
              <a:gd name="T49" fmla="*/ 269 h 862"/>
              <a:gd name="T50" fmla="*/ 99 w 997"/>
              <a:gd name="T51" fmla="*/ 261 h 862"/>
              <a:gd name="T52" fmla="*/ 72 w 997"/>
              <a:gd name="T53" fmla="*/ 276 h 862"/>
              <a:gd name="T54" fmla="*/ 72 w 997"/>
              <a:gd name="T55" fmla="*/ 239 h 862"/>
              <a:gd name="T56" fmla="*/ 68 w 997"/>
              <a:gd name="T57" fmla="*/ 205 h 862"/>
              <a:gd name="T58" fmla="*/ 38 w 997"/>
              <a:gd name="T59" fmla="*/ 178 h 862"/>
              <a:gd name="T60" fmla="*/ 9 w 997"/>
              <a:gd name="T61" fmla="*/ 162 h 862"/>
              <a:gd name="T62" fmla="*/ 23 w 997"/>
              <a:gd name="T63" fmla="*/ 123 h 862"/>
              <a:gd name="T64" fmla="*/ 75 w 997"/>
              <a:gd name="T65" fmla="*/ 78 h 862"/>
              <a:gd name="T66" fmla="*/ 167 w 997"/>
              <a:gd name="T67" fmla="*/ 117 h 862"/>
              <a:gd name="T68" fmla="*/ 244 w 997"/>
              <a:gd name="T69" fmla="*/ 127 h 862"/>
              <a:gd name="T70" fmla="*/ 311 w 997"/>
              <a:gd name="T71" fmla="*/ 114 h 862"/>
              <a:gd name="T72" fmla="*/ 347 w 997"/>
              <a:gd name="T73" fmla="*/ 2 h 862"/>
              <a:gd name="T74" fmla="*/ 426 w 997"/>
              <a:gd name="T75" fmla="*/ 52 h 862"/>
              <a:gd name="T76" fmla="*/ 490 w 997"/>
              <a:gd name="T77" fmla="*/ 154 h 862"/>
              <a:gd name="T78" fmla="*/ 536 w 997"/>
              <a:gd name="T79" fmla="*/ 209 h 862"/>
              <a:gd name="T80" fmla="*/ 562 w 997"/>
              <a:gd name="T81" fmla="*/ 183 h 862"/>
              <a:gd name="T82" fmla="*/ 580 w 997"/>
              <a:gd name="T83" fmla="*/ 156 h 862"/>
              <a:gd name="T84" fmla="*/ 592 w 997"/>
              <a:gd name="T85" fmla="*/ 122 h 862"/>
              <a:gd name="T86" fmla="*/ 639 w 997"/>
              <a:gd name="T87" fmla="*/ 178 h 862"/>
              <a:gd name="T88" fmla="*/ 648 w 997"/>
              <a:gd name="T89" fmla="*/ 268 h 862"/>
              <a:gd name="T90" fmla="*/ 644 w 997"/>
              <a:gd name="T91" fmla="*/ 335 h 862"/>
              <a:gd name="T92" fmla="*/ 834 w 997"/>
              <a:gd name="T93" fmla="*/ 270 h 862"/>
              <a:gd name="T94" fmla="*/ 943 w 997"/>
              <a:gd name="T95" fmla="*/ 369 h 862"/>
              <a:gd name="T96" fmla="*/ 953 w 997"/>
              <a:gd name="T97" fmla="*/ 479 h 862"/>
              <a:gd name="T98" fmla="*/ 994 w 997"/>
              <a:gd name="T99" fmla="*/ 517 h 862"/>
              <a:gd name="T100" fmla="*/ 964 w 997"/>
              <a:gd name="T101" fmla="*/ 599 h 862"/>
              <a:gd name="T102" fmla="*/ 904 w 997"/>
              <a:gd name="T103" fmla="*/ 631 h 862"/>
              <a:gd name="T104" fmla="*/ 895 w 997"/>
              <a:gd name="T105" fmla="*/ 672 h 862"/>
              <a:gd name="T106" fmla="*/ 832 w 997"/>
              <a:gd name="T107" fmla="*/ 641 h 862"/>
              <a:gd name="T108" fmla="*/ 772 w 997"/>
              <a:gd name="T109" fmla="*/ 682 h 862"/>
              <a:gd name="T110" fmla="*/ 719 w 997"/>
              <a:gd name="T111" fmla="*/ 725 h 862"/>
              <a:gd name="T112" fmla="*/ 670 w 997"/>
              <a:gd name="T113" fmla="*/ 763 h 862"/>
              <a:gd name="T114" fmla="*/ 642 w 997"/>
              <a:gd name="T115" fmla="*/ 742 h 862"/>
              <a:gd name="T116" fmla="*/ 606 w 997"/>
              <a:gd name="T117" fmla="*/ 775 h 862"/>
              <a:gd name="T118" fmla="*/ 583 w 997"/>
              <a:gd name="T119" fmla="*/ 83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7" h="862">
                <a:moveTo>
                  <a:pt x="525" y="846"/>
                </a:moveTo>
                <a:lnTo>
                  <a:pt x="524" y="832"/>
                </a:lnTo>
                <a:lnTo>
                  <a:pt x="522" y="822"/>
                </a:lnTo>
                <a:lnTo>
                  <a:pt x="512" y="806"/>
                </a:lnTo>
                <a:lnTo>
                  <a:pt x="508" y="795"/>
                </a:lnTo>
                <a:lnTo>
                  <a:pt x="509" y="787"/>
                </a:lnTo>
                <a:lnTo>
                  <a:pt x="511" y="784"/>
                </a:lnTo>
                <a:lnTo>
                  <a:pt x="512" y="777"/>
                </a:lnTo>
                <a:lnTo>
                  <a:pt x="513" y="770"/>
                </a:lnTo>
                <a:lnTo>
                  <a:pt x="513" y="767"/>
                </a:lnTo>
                <a:lnTo>
                  <a:pt x="512" y="765"/>
                </a:lnTo>
                <a:lnTo>
                  <a:pt x="510" y="761"/>
                </a:lnTo>
                <a:lnTo>
                  <a:pt x="510" y="760"/>
                </a:lnTo>
                <a:lnTo>
                  <a:pt x="510" y="759"/>
                </a:lnTo>
                <a:lnTo>
                  <a:pt x="509" y="758"/>
                </a:lnTo>
                <a:lnTo>
                  <a:pt x="508" y="755"/>
                </a:lnTo>
                <a:lnTo>
                  <a:pt x="508" y="754"/>
                </a:lnTo>
                <a:lnTo>
                  <a:pt x="507" y="752"/>
                </a:lnTo>
                <a:lnTo>
                  <a:pt x="505" y="749"/>
                </a:lnTo>
                <a:lnTo>
                  <a:pt x="507" y="745"/>
                </a:lnTo>
                <a:lnTo>
                  <a:pt x="509" y="741"/>
                </a:lnTo>
                <a:lnTo>
                  <a:pt x="514" y="732"/>
                </a:lnTo>
                <a:lnTo>
                  <a:pt x="519" y="724"/>
                </a:lnTo>
                <a:lnTo>
                  <a:pt x="521" y="715"/>
                </a:lnTo>
                <a:lnTo>
                  <a:pt x="530" y="704"/>
                </a:lnTo>
                <a:lnTo>
                  <a:pt x="532" y="692"/>
                </a:lnTo>
                <a:lnTo>
                  <a:pt x="532" y="690"/>
                </a:lnTo>
                <a:lnTo>
                  <a:pt x="531" y="682"/>
                </a:lnTo>
                <a:lnTo>
                  <a:pt x="531" y="676"/>
                </a:lnTo>
                <a:lnTo>
                  <a:pt x="531" y="666"/>
                </a:lnTo>
                <a:lnTo>
                  <a:pt x="534" y="659"/>
                </a:lnTo>
                <a:lnTo>
                  <a:pt x="536" y="653"/>
                </a:lnTo>
                <a:lnTo>
                  <a:pt x="545" y="638"/>
                </a:lnTo>
                <a:lnTo>
                  <a:pt x="547" y="632"/>
                </a:lnTo>
                <a:lnTo>
                  <a:pt x="547" y="632"/>
                </a:lnTo>
                <a:lnTo>
                  <a:pt x="547" y="627"/>
                </a:lnTo>
                <a:lnTo>
                  <a:pt x="545" y="621"/>
                </a:lnTo>
                <a:lnTo>
                  <a:pt x="543" y="617"/>
                </a:lnTo>
                <a:lnTo>
                  <a:pt x="541" y="613"/>
                </a:lnTo>
                <a:lnTo>
                  <a:pt x="541" y="610"/>
                </a:lnTo>
                <a:lnTo>
                  <a:pt x="539" y="599"/>
                </a:lnTo>
                <a:lnTo>
                  <a:pt x="537" y="594"/>
                </a:lnTo>
                <a:lnTo>
                  <a:pt x="536" y="593"/>
                </a:lnTo>
                <a:lnTo>
                  <a:pt x="535" y="592"/>
                </a:lnTo>
                <a:lnTo>
                  <a:pt x="534" y="589"/>
                </a:lnTo>
                <a:lnTo>
                  <a:pt x="531" y="588"/>
                </a:lnTo>
                <a:lnTo>
                  <a:pt x="530" y="588"/>
                </a:lnTo>
                <a:lnTo>
                  <a:pt x="528" y="585"/>
                </a:lnTo>
                <a:lnTo>
                  <a:pt x="516" y="564"/>
                </a:lnTo>
                <a:lnTo>
                  <a:pt x="513" y="565"/>
                </a:lnTo>
                <a:lnTo>
                  <a:pt x="489" y="571"/>
                </a:lnTo>
                <a:lnTo>
                  <a:pt x="484" y="571"/>
                </a:lnTo>
                <a:lnTo>
                  <a:pt x="479" y="571"/>
                </a:lnTo>
                <a:lnTo>
                  <a:pt x="476" y="572"/>
                </a:lnTo>
                <a:lnTo>
                  <a:pt x="474" y="572"/>
                </a:lnTo>
                <a:lnTo>
                  <a:pt x="472" y="573"/>
                </a:lnTo>
                <a:lnTo>
                  <a:pt x="468" y="575"/>
                </a:lnTo>
                <a:lnTo>
                  <a:pt x="466" y="575"/>
                </a:lnTo>
                <a:lnTo>
                  <a:pt x="465" y="574"/>
                </a:lnTo>
                <a:lnTo>
                  <a:pt x="465" y="572"/>
                </a:lnTo>
                <a:lnTo>
                  <a:pt x="465" y="571"/>
                </a:lnTo>
                <a:lnTo>
                  <a:pt x="464" y="570"/>
                </a:lnTo>
                <a:lnTo>
                  <a:pt x="463" y="568"/>
                </a:lnTo>
                <a:lnTo>
                  <a:pt x="463" y="567"/>
                </a:lnTo>
                <a:lnTo>
                  <a:pt x="462" y="565"/>
                </a:lnTo>
                <a:lnTo>
                  <a:pt x="462" y="563"/>
                </a:lnTo>
                <a:lnTo>
                  <a:pt x="462" y="561"/>
                </a:lnTo>
                <a:lnTo>
                  <a:pt x="462" y="560"/>
                </a:lnTo>
                <a:lnTo>
                  <a:pt x="462" y="558"/>
                </a:lnTo>
                <a:lnTo>
                  <a:pt x="461" y="555"/>
                </a:lnTo>
                <a:lnTo>
                  <a:pt x="462" y="554"/>
                </a:lnTo>
                <a:lnTo>
                  <a:pt x="462" y="553"/>
                </a:lnTo>
                <a:lnTo>
                  <a:pt x="462" y="551"/>
                </a:lnTo>
                <a:lnTo>
                  <a:pt x="461" y="549"/>
                </a:lnTo>
                <a:lnTo>
                  <a:pt x="459" y="549"/>
                </a:lnTo>
                <a:lnTo>
                  <a:pt x="458" y="548"/>
                </a:lnTo>
                <a:lnTo>
                  <a:pt x="457" y="547"/>
                </a:lnTo>
                <a:lnTo>
                  <a:pt x="456" y="545"/>
                </a:lnTo>
                <a:lnTo>
                  <a:pt x="454" y="543"/>
                </a:lnTo>
                <a:lnTo>
                  <a:pt x="453" y="541"/>
                </a:lnTo>
                <a:lnTo>
                  <a:pt x="452" y="540"/>
                </a:lnTo>
                <a:lnTo>
                  <a:pt x="452" y="538"/>
                </a:lnTo>
                <a:lnTo>
                  <a:pt x="450" y="537"/>
                </a:lnTo>
                <a:lnTo>
                  <a:pt x="449" y="537"/>
                </a:lnTo>
                <a:lnTo>
                  <a:pt x="447" y="537"/>
                </a:lnTo>
                <a:lnTo>
                  <a:pt x="446" y="538"/>
                </a:lnTo>
                <a:lnTo>
                  <a:pt x="444" y="539"/>
                </a:lnTo>
                <a:lnTo>
                  <a:pt x="442" y="540"/>
                </a:lnTo>
                <a:lnTo>
                  <a:pt x="439" y="540"/>
                </a:lnTo>
                <a:lnTo>
                  <a:pt x="438" y="539"/>
                </a:lnTo>
                <a:lnTo>
                  <a:pt x="436" y="538"/>
                </a:lnTo>
                <a:lnTo>
                  <a:pt x="436" y="536"/>
                </a:lnTo>
                <a:lnTo>
                  <a:pt x="436" y="533"/>
                </a:lnTo>
                <a:lnTo>
                  <a:pt x="436" y="532"/>
                </a:lnTo>
                <a:lnTo>
                  <a:pt x="435" y="531"/>
                </a:lnTo>
                <a:lnTo>
                  <a:pt x="433" y="530"/>
                </a:lnTo>
                <a:lnTo>
                  <a:pt x="432" y="528"/>
                </a:lnTo>
                <a:lnTo>
                  <a:pt x="431" y="527"/>
                </a:lnTo>
                <a:lnTo>
                  <a:pt x="435" y="524"/>
                </a:lnTo>
                <a:lnTo>
                  <a:pt x="435" y="522"/>
                </a:lnTo>
                <a:lnTo>
                  <a:pt x="434" y="519"/>
                </a:lnTo>
                <a:lnTo>
                  <a:pt x="433" y="517"/>
                </a:lnTo>
                <a:lnTo>
                  <a:pt x="431" y="516"/>
                </a:lnTo>
                <a:lnTo>
                  <a:pt x="414" y="524"/>
                </a:lnTo>
                <a:lnTo>
                  <a:pt x="413" y="523"/>
                </a:lnTo>
                <a:lnTo>
                  <a:pt x="410" y="521"/>
                </a:lnTo>
                <a:lnTo>
                  <a:pt x="408" y="519"/>
                </a:lnTo>
                <a:lnTo>
                  <a:pt x="407" y="518"/>
                </a:lnTo>
                <a:lnTo>
                  <a:pt x="383" y="485"/>
                </a:lnTo>
                <a:lnTo>
                  <a:pt x="381" y="484"/>
                </a:lnTo>
                <a:lnTo>
                  <a:pt x="380" y="484"/>
                </a:lnTo>
                <a:lnTo>
                  <a:pt x="377" y="484"/>
                </a:lnTo>
                <a:lnTo>
                  <a:pt x="374" y="485"/>
                </a:lnTo>
                <a:lnTo>
                  <a:pt x="374" y="487"/>
                </a:lnTo>
                <a:lnTo>
                  <a:pt x="373" y="488"/>
                </a:lnTo>
                <a:lnTo>
                  <a:pt x="373" y="489"/>
                </a:lnTo>
                <a:lnTo>
                  <a:pt x="372" y="490"/>
                </a:lnTo>
                <a:lnTo>
                  <a:pt x="371" y="491"/>
                </a:lnTo>
                <a:lnTo>
                  <a:pt x="369" y="492"/>
                </a:lnTo>
                <a:lnTo>
                  <a:pt x="368" y="492"/>
                </a:lnTo>
                <a:lnTo>
                  <a:pt x="366" y="492"/>
                </a:lnTo>
                <a:lnTo>
                  <a:pt x="365" y="493"/>
                </a:lnTo>
                <a:lnTo>
                  <a:pt x="362" y="493"/>
                </a:lnTo>
                <a:lnTo>
                  <a:pt x="359" y="494"/>
                </a:lnTo>
                <a:lnTo>
                  <a:pt x="357" y="494"/>
                </a:lnTo>
                <a:lnTo>
                  <a:pt x="355" y="495"/>
                </a:lnTo>
                <a:lnTo>
                  <a:pt x="354" y="496"/>
                </a:lnTo>
                <a:lnTo>
                  <a:pt x="353" y="498"/>
                </a:lnTo>
                <a:lnTo>
                  <a:pt x="352" y="499"/>
                </a:lnTo>
                <a:lnTo>
                  <a:pt x="351" y="501"/>
                </a:lnTo>
                <a:lnTo>
                  <a:pt x="348" y="504"/>
                </a:lnTo>
                <a:lnTo>
                  <a:pt x="345" y="505"/>
                </a:lnTo>
                <a:lnTo>
                  <a:pt x="341" y="506"/>
                </a:lnTo>
                <a:lnTo>
                  <a:pt x="340" y="507"/>
                </a:lnTo>
                <a:lnTo>
                  <a:pt x="339" y="508"/>
                </a:lnTo>
                <a:lnTo>
                  <a:pt x="339" y="509"/>
                </a:lnTo>
                <a:lnTo>
                  <a:pt x="339" y="510"/>
                </a:lnTo>
                <a:lnTo>
                  <a:pt x="338" y="511"/>
                </a:lnTo>
                <a:lnTo>
                  <a:pt x="336" y="511"/>
                </a:lnTo>
                <a:lnTo>
                  <a:pt x="334" y="510"/>
                </a:lnTo>
                <a:lnTo>
                  <a:pt x="334" y="508"/>
                </a:lnTo>
                <a:lnTo>
                  <a:pt x="334" y="507"/>
                </a:lnTo>
                <a:lnTo>
                  <a:pt x="333" y="505"/>
                </a:lnTo>
                <a:lnTo>
                  <a:pt x="331" y="505"/>
                </a:lnTo>
                <a:lnTo>
                  <a:pt x="330" y="505"/>
                </a:lnTo>
                <a:lnTo>
                  <a:pt x="329" y="505"/>
                </a:lnTo>
                <a:lnTo>
                  <a:pt x="326" y="504"/>
                </a:lnTo>
                <a:lnTo>
                  <a:pt x="323" y="504"/>
                </a:lnTo>
                <a:lnTo>
                  <a:pt x="322" y="504"/>
                </a:lnTo>
                <a:lnTo>
                  <a:pt x="320" y="505"/>
                </a:lnTo>
                <a:lnTo>
                  <a:pt x="318" y="505"/>
                </a:lnTo>
                <a:lnTo>
                  <a:pt x="316" y="505"/>
                </a:lnTo>
                <a:lnTo>
                  <a:pt x="312" y="505"/>
                </a:lnTo>
                <a:lnTo>
                  <a:pt x="310" y="504"/>
                </a:lnTo>
                <a:lnTo>
                  <a:pt x="309" y="501"/>
                </a:lnTo>
                <a:lnTo>
                  <a:pt x="309" y="500"/>
                </a:lnTo>
                <a:lnTo>
                  <a:pt x="309" y="498"/>
                </a:lnTo>
                <a:lnTo>
                  <a:pt x="309" y="496"/>
                </a:lnTo>
                <a:lnTo>
                  <a:pt x="308" y="493"/>
                </a:lnTo>
                <a:lnTo>
                  <a:pt x="308" y="491"/>
                </a:lnTo>
                <a:lnTo>
                  <a:pt x="308" y="490"/>
                </a:lnTo>
                <a:lnTo>
                  <a:pt x="308" y="488"/>
                </a:lnTo>
                <a:lnTo>
                  <a:pt x="308" y="488"/>
                </a:lnTo>
                <a:lnTo>
                  <a:pt x="309" y="486"/>
                </a:lnTo>
                <a:lnTo>
                  <a:pt x="310" y="485"/>
                </a:lnTo>
                <a:lnTo>
                  <a:pt x="311" y="484"/>
                </a:lnTo>
                <a:lnTo>
                  <a:pt x="312" y="483"/>
                </a:lnTo>
                <a:lnTo>
                  <a:pt x="314" y="483"/>
                </a:lnTo>
                <a:lnTo>
                  <a:pt x="315" y="483"/>
                </a:lnTo>
                <a:lnTo>
                  <a:pt x="317" y="482"/>
                </a:lnTo>
                <a:lnTo>
                  <a:pt x="318" y="481"/>
                </a:lnTo>
                <a:lnTo>
                  <a:pt x="319" y="480"/>
                </a:lnTo>
                <a:lnTo>
                  <a:pt x="320" y="479"/>
                </a:lnTo>
                <a:lnTo>
                  <a:pt x="322" y="478"/>
                </a:lnTo>
                <a:lnTo>
                  <a:pt x="323" y="477"/>
                </a:lnTo>
                <a:lnTo>
                  <a:pt x="325" y="477"/>
                </a:lnTo>
                <a:lnTo>
                  <a:pt x="326" y="475"/>
                </a:lnTo>
                <a:lnTo>
                  <a:pt x="327" y="474"/>
                </a:lnTo>
                <a:lnTo>
                  <a:pt x="328" y="472"/>
                </a:lnTo>
                <a:lnTo>
                  <a:pt x="329" y="472"/>
                </a:lnTo>
                <a:lnTo>
                  <a:pt x="329" y="471"/>
                </a:lnTo>
                <a:lnTo>
                  <a:pt x="330" y="469"/>
                </a:lnTo>
                <a:lnTo>
                  <a:pt x="331" y="467"/>
                </a:lnTo>
                <a:lnTo>
                  <a:pt x="331" y="466"/>
                </a:lnTo>
                <a:lnTo>
                  <a:pt x="331" y="465"/>
                </a:lnTo>
                <a:lnTo>
                  <a:pt x="330" y="464"/>
                </a:lnTo>
                <a:lnTo>
                  <a:pt x="329" y="464"/>
                </a:lnTo>
                <a:lnTo>
                  <a:pt x="327" y="464"/>
                </a:lnTo>
                <a:lnTo>
                  <a:pt x="326" y="464"/>
                </a:lnTo>
                <a:lnTo>
                  <a:pt x="324" y="464"/>
                </a:lnTo>
                <a:lnTo>
                  <a:pt x="323" y="464"/>
                </a:lnTo>
                <a:lnTo>
                  <a:pt x="322" y="464"/>
                </a:lnTo>
                <a:lnTo>
                  <a:pt x="320" y="464"/>
                </a:lnTo>
                <a:lnTo>
                  <a:pt x="318" y="463"/>
                </a:lnTo>
                <a:lnTo>
                  <a:pt x="318" y="461"/>
                </a:lnTo>
                <a:lnTo>
                  <a:pt x="317" y="460"/>
                </a:lnTo>
                <a:lnTo>
                  <a:pt x="317" y="459"/>
                </a:lnTo>
                <a:lnTo>
                  <a:pt x="317" y="457"/>
                </a:lnTo>
                <a:lnTo>
                  <a:pt x="315" y="455"/>
                </a:lnTo>
                <a:lnTo>
                  <a:pt x="314" y="453"/>
                </a:lnTo>
                <a:lnTo>
                  <a:pt x="314" y="451"/>
                </a:lnTo>
                <a:lnTo>
                  <a:pt x="312" y="448"/>
                </a:lnTo>
                <a:lnTo>
                  <a:pt x="305" y="449"/>
                </a:lnTo>
                <a:lnTo>
                  <a:pt x="285" y="452"/>
                </a:lnTo>
                <a:lnTo>
                  <a:pt x="283" y="454"/>
                </a:lnTo>
                <a:lnTo>
                  <a:pt x="282" y="455"/>
                </a:lnTo>
                <a:lnTo>
                  <a:pt x="280" y="455"/>
                </a:lnTo>
                <a:lnTo>
                  <a:pt x="279" y="456"/>
                </a:lnTo>
                <a:lnTo>
                  <a:pt x="278" y="458"/>
                </a:lnTo>
                <a:lnTo>
                  <a:pt x="276" y="460"/>
                </a:lnTo>
                <a:lnTo>
                  <a:pt x="276" y="460"/>
                </a:lnTo>
                <a:lnTo>
                  <a:pt x="276" y="462"/>
                </a:lnTo>
                <a:lnTo>
                  <a:pt x="275" y="465"/>
                </a:lnTo>
                <a:lnTo>
                  <a:pt x="275" y="466"/>
                </a:lnTo>
                <a:lnTo>
                  <a:pt x="274" y="466"/>
                </a:lnTo>
                <a:lnTo>
                  <a:pt x="273" y="469"/>
                </a:lnTo>
                <a:lnTo>
                  <a:pt x="271" y="471"/>
                </a:lnTo>
                <a:lnTo>
                  <a:pt x="267" y="472"/>
                </a:lnTo>
                <a:lnTo>
                  <a:pt x="267" y="470"/>
                </a:lnTo>
                <a:lnTo>
                  <a:pt x="267" y="467"/>
                </a:lnTo>
                <a:lnTo>
                  <a:pt x="266" y="465"/>
                </a:lnTo>
                <a:lnTo>
                  <a:pt x="265" y="462"/>
                </a:lnTo>
                <a:lnTo>
                  <a:pt x="265" y="460"/>
                </a:lnTo>
                <a:lnTo>
                  <a:pt x="262" y="457"/>
                </a:lnTo>
                <a:lnTo>
                  <a:pt x="261" y="455"/>
                </a:lnTo>
                <a:lnTo>
                  <a:pt x="260" y="453"/>
                </a:lnTo>
                <a:lnTo>
                  <a:pt x="259" y="451"/>
                </a:lnTo>
                <a:lnTo>
                  <a:pt x="257" y="449"/>
                </a:lnTo>
                <a:lnTo>
                  <a:pt x="256" y="447"/>
                </a:lnTo>
                <a:lnTo>
                  <a:pt x="255" y="445"/>
                </a:lnTo>
                <a:lnTo>
                  <a:pt x="254" y="444"/>
                </a:lnTo>
                <a:lnTo>
                  <a:pt x="254" y="443"/>
                </a:lnTo>
                <a:lnTo>
                  <a:pt x="252" y="441"/>
                </a:lnTo>
                <a:lnTo>
                  <a:pt x="251" y="438"/>
                </a:lnTo>
                <a:lnTo>
                  <a:pt x="249" y="437"/>
                </a:lnTo>
                <a:lnTo>
                  <a:pt x="248" y="435"/>
                </a:lnTo>
                <a:lnTo>
                  <a:pt x="245" y="432"/>
                </a:lnTo>
                <a:lnTo>
                  <a:pt x="244" y="429"/>
                </a:lnTo>
                <a:lnTo>
                  <a:pt x="242" y="427"/>
                </a:lnTo>
                <a:lnTo>
                  <a:pt x="241" y="426"/>
                </a:lnTo>
                <a:lnTo>
                  <a:pt x="241" y="422"/>
                </a:lnTo>
                <a:lnTo>
                  <a:pt x="240" y="418"/>
                </a:lnTo>
                <a:lnTo>
                  <a:pt x="240" y="416"/>
                </a:lnTo>
                <a:lnTo>
                  <a:pt x="239" y="413"/>
                </a:lnTo>
                <a:lnTo>
                  <a:pt x="239" y="409"/>
                </a:lnTo>
                <a:lnTo>
                  <a:pt x="238" y="407"/>
                </a:lnTo>
                <a:lnTo>
                  <a:pt x="238" y="405"/>
                </a:lnTo>
                <a:lnTo>
                  <a:pt x="236" y="403"/>
                </a:lnTo>
                <a:lnTo>
                  <a:pt x="235" y="400"/>
                </a:lnTo>
                <a:lnTo>
                  <a:pt x="235" y="400"/>
                </a:lnTo>
                <a:lnTo>
                  <a:pt x="235" y="398"/>
                </a:lnTo>
                <a:lnTo>
                  <a:pt x="236" y="397"/>
                </a:lnTo>
                <a:lnTo>
                  <a:pt x="237" y="394"/>
                </a:lnTo>
                <a:lnTo>
                  <a:pt x="237" y="393"/>
                </a:lnTo>
                <a:lnTo>
                  <a:pt x="238" y="393"/>
                </a:lnTo>
                <a:lnTo>
                  <a:pt x="239" y="391"/>
                </a:lnTo>
                <a:lnTo>
                  <a:pt x="239" y="389"/>
                </a:lnTo>
                <a:lnTo>
                  <a:pt x="239" y="388"/>
                </a:lnTo>
                <a:lnTo>
                  <a:pt x="238" y="388"/>
                </a:lnTo>
                <a:lnTo>
                  <a:pt x="235" y="386"/>
                </a:lnTo>
                <a:lnTo>
                  <a:pt x="234" y="386"/>
                </a:lnTo>
                <a:lnTo>
                  <a:pt x="233" y="386"/>
                </a:lnTo>
                <a:lnTo>
                  <a:pt x="230" y="387"/>
                </a:lnTo>
                <a:lnTo>
                  <a:pt x="228" y="387"/>
                </a:lnTo>
                <a:lnTo>
                  <a:pt x="226" y="388"/>
                </a:lnTo>
                <a:lnTo>
                  <a:pt x="223" y="388"/>
                </a:lnTo>
                <a:lnTo>
                  <a:pt x="220" y="389"/>
                </a:lnTo>
                <a:lnTo>
                  <a:pt x="217" y="390"/>
                </a:lnTo>
                <a:lnTo>
                  <a:pt x="215" y="391"/>
                </a:lnTo>
                <a:lnTo>
                  <a:pt x="213" y="392"/>
                </a:lnTo>
                <a:lnTo>
                  <a:pt x="210" y="394"/>
                </a:lnTo>
                <a:lnTo>
                  <a:pt x="207" y="394"/>
                </a:lnTo>
                <a:lnTo>
                  <a:pt x="205" y="394"/>
                </a:lnTo>
                <a:lnTo>
                  <a:pt x="202" y="394"/>
                </a:lnTo>
                <a:lnTo>
                  <a:pt x="200" y="393"/>
                </a:lnTo>
                <a:lnTo>
                  <a:pt x="199" y="392"/>
                </a:lnTo>
                <a:lnTo>
                  <a:pt x="196" y="393"/>
                </a:lnTo>
                <a:lnTo>
                  <a:pt x="195" y="394"/>
                </a:lnTo>
                <a:lnTo>
                  <a:pt x="194" y="394"/>
                </a:lnTo>
                <a:lnTo>
                  <a:pt x="188" y="393"/>
                </a:lnTo>
                <a:lnTo>
                  <a:pt x="180" y="388"/>
                </a:lnTo>
                <a:lnTo>
                  <a:pt x="177" y="387"/>
                </a:lnTo>
                <a:lnTo>
                  <a:pt x="184" y="373"/>
                </a:lnTo>
                <a:lnTo>
                  <a:pt x="175" y="372"/>
                </a:lnTo>
                <a:lnTo>
                  <a:pt x="170" y="368"/>
                </a:lnTo>
                <a:lnTo>
                  <a:pt x="167" y="365"/>
                </a:lnTo>
                <a:lnTo>
                  <a:pt x="165" y="361"/>
                </a:lnTo>
                <a:lnTo>
                  <a:pt x="163" y="358"/>
                </a:lnTo>
                <a:lnTo>
                  <a:pt x="160" y="355"/>
                </a:lnTo>
                <a:lnTo>
                  <a:pt x="152" y="355"/>
                </a:lnTo>
                <a:lnTo>
                  <a:pt x="144" y="355"/>
                </a:lnTo>
                <a:lnTo>
                  <a:pt x="136" y="355"/>
                </a:lnTo>
                <a:lnTo>
                  <a:pt x="133" y="355"/>
                </a:lnTo>
                <a:lnTo>
                  <a:pt x="132" y="355"/>
                </a:lnTo>
                <a:lnTo>
                  <a:pt x="126" y="355"/>
                </a:lnTo>
                <a:lnTo>
                  <a:pt x="122" y="353"/>
                </a:lnTo>
                <a:lnTo>
                  <a:pt x="118" y="350"/>
                </a:lnTo>
                <a:lnTo>
                  <a:pt x="115" y="341"/>
                </a:lnTo>
                <a:lnTo>
                  <a:pt x="114" y="337"/>
                </a:lnTo>
                <a:lnTo>
                  <a:pt x="113" y="323"/>
                </a:lnTo>
                <a:lnTo>
                  <a:pt x="111" y="317"/>
                </a:lnTo>
                <a:lnTo>
                  <a:pt x="110" y="311"/>
                </a:lnTo>
                <a:lnTo>
                  <a:pt x="109" y="307"/>
                </a:lnTo>
                <a:lnTo>
                  <a:pt x="109" y="305"/>
                </a:lnTo>
                <a:lnTo>
                  <a:pt x="110" y="302"/>
                </a:lnTo>
                <a:lnTo>
                  <a:pt x="113" y="301"/>
                </a:lnTo>
                <a:lnTo>
                  <a:pt x="115" y="303"/>
                </a:lnTo>
                <a:lnTo>
                  <a:pt x="120" y="305"/>
                </a:lnTo>
                <a:lnTo>
                  <a:pt x="122" y="305"/>
                </a:lnTo>
                <a:lnTo>
                  <a:pt x="128" y="303"/>
                </a:lnTo>
                <a:lnTo>
                  <a:pt x="128" y="301"/>
                </a:lnTo>
                <a:lnTo>
                  <a:pt x="128" y="299"/>
                </a:lnTo>
                <a:lnTo>
                  <a:pt x="128" y="294"/>
                </a:lnTo>
                <a:lnTo>
                  <a:pt x="128" y="293"/>
                </a:lnTo>
                <a:lnTo>
                  <a:pt x="129" y="292"/>
                </a:lnTo>
                <a:lnTo>
                  <a:pt x="132" y="290"/>
                </a:lnTo>
                <a:lnTo>
                  <a:pt x="134" y="289"/>
                </a:lnTo>
                <a:lnTo>
                  <a:pt x="136" y="288"/>
                </a:lnTo>
                <a:lnTo>
                  <a:pt x="136" y="285"/>
                </a:lnTo>
                <a:lnTo>
                  <a:pt x="133" y="283"/>
                </a:lnTo>
                <a:lnTo>
                  <a:pt x="132" y="281"/>
                </a:lnTo>
                <a:lnTo>
                  <a:pt x="129" y="279"/>
                </a:lnTo>
                <a:lnTo>
                  <a:pt x="128" y="276"/>
                </a:lnTo>
                <a:lnTo>
                  <a:pt x="128" y="272"/>
                </a:lnTo>
                <a:lnTo>
                  <a:pt x="126" y="269"/>
                </a:lnTo>
                <a:lnTo>
                  <a:pt x="125" y="267"/>
                </a:lnTo>
                <a:lnTo>
                  <a:pt x="126" y="265"/>
                </a:lnTo>
                <a:lnTo>
                  <a:pt x="128" y="265"/>
                </a:lnTo>
                <a:lnTo>
                  <a:pt x="130" y="263"/>
                </a:lnTo>
                <a:lnTo>
                  <a:pt x="133" y="261"/>
                </a:lnTo>
                <a:lnTo>
                  <a:pt x="132" y="259"/>
                </a:lnTo>
                <a:lnTo>
                  <a:pt x="128" y="259"/>
                </a:lnTo>
                <a:lnTo>
                  <a:pt x="127" y="259"/>
                </a:lnTo>
                <a:lnTo>
                  <a:pt x="125" y="260"/>
                </a:lnTo>
                <a:lnTo>
                  <a:pt x="119" y="260"/>
                </a:lnTo>
                <a:lnTo>
                  <a:pt x="109" y="260"/>
                </a:lnTo>
                <a:lnTo>
                  <a:pt x="100" y="261"/>
                </a:lnTo>
                <a:lnTo>
                  <a:pt x="99" y="261"/>
                </a:lnTo>
                <a:lnTo>
                  <a:pt x="94" y="266"/>
                </a:lnTo>
                <a:lnTo>
                  <a:pt x="92" y="267"/>
                </a:lnTo>
                <a:lnTo>
                  <a:pt x="90" y="268"/>
                </a:lnTo>
                <a:lnTo>
                  <a:pt x="88" y="271"/>
                </a:lnTo>
                <a:lnTo>
                  <a:pt x="85" y="272"/>
                </a:lnTo>
                <a:lnTo>
                  <a:pt x="83" y="274"/>
                </a:lnTo>
                <a:lnTo>
                  <a:pt x="80" y="276"/>
                </a:lnTo>
                <a:lnTo>
                  <a:pt x="77" y="279"/>
                </a:lnTo>
                <a:lnTo>
                  <a:pt x="73" y="281"/>
                </a:lnTo>
                <a:lnTo>
                  <a:pt x="72" y="281"/>
                </a:lnTo>
                <a:lnTo>
                  <a:pt x="72" y="279"/>
                </a:lnTo>
                <a:lnTo>
                  <a:pt x="72" y="277"/>
                </a:lnTo>
                <a:lnTo>
                  <a:pt x="72" y="276"/>
                </a:lnTo>
                <a:lnTo>
                  <a:pt x="73" y="273"/>
                </a:lnTo>
                <a:lnTo>
                  <a:pt x="73" y="271"/>
                </a:lnTo>
                <a:lnTo>
                  <a:pt x="74" y="262"/>
                </a:lnTo>
                <a:lnTo>
                  <a:pt x="75" y="258"/>
                </a:lnTo>
                <a:lnTo>
                  <a:pt x="76" y="255"/>
                </a:lnTo>
                <a:lnTo>
                  <a:pt x="75" y="253"/>
                </a:lnTo>
                <a:lnTo>
                  <a:pt x="76" y="250"/>
                </a:lnTo>
                <a:lnTo>
                  <a:pt x="76" y="247"/>
                </a:lnTo>
                <a:lnTo>
                  <a:pt x="76" y="244"/>
                </a:lnTo>
                <a:lnTo>
                  <a:pt x="73" y="244"/>
                </a:lnTo>
                <a:lnTo>
                  <a:pt x="69" y="245"/>
                </a:lnTo>
                <a:lnTo>
                  <a:pt x="69" y="244"/>
                </a:lnTo>
                <a:lnTo>
                  <a:pt x="72" y="239"/>
                </a:lnTo>
                <a:lnTo>
                  <a:pt x="77" y="237"/>
                </a:lnTo>
                <a:lnTo>
                  <a:pt x="80" y="233"/>
                </a:lnTo>
                <a:lnTo>
                  <a:pt x="83" y="231"/>
                </a:lnTo>
                <a:lnTo>
                  <a:pt x="84" y="227"/>
                </a:lnTo>
                <a:lnTo>
                  <a:pt x="84" y="224"/>
                </a:lnTo>
                <a:lnTo>
                  <a:pt x="85" y="218"/>
                </a:lnTo>
                <a:lnTo>
                  <a:pt x="86" y="214"/>
                </a:lnTo>
                <a:lnTo>
                  <a:pt x="86" y="211"/>
                </a:lnTo>
                <a:lnTo>
                  <a:pt x="84" y="208"/>
                </a:lnTo>
                <a:lnTo>
                  <a:pt x="82" y="206"/>
                </a:lnTo>
                <a:lnTo>
                  <a:pt x="80" y="204"/>
                </a:lnTo>
                <a:lnTo>
                  <a:pt x="75" y="204"/>
                </a:lnTo>
                <a:lnTo>
                  <a:pt x="68" y="205"/>
                </a:lnTo>
                <a:lnTo>
                  <a:pt x="61" y="208"/>
                </a:lnTo>
                <a:lnTo>
                  <a:pt x="59" y="208"/>
                </a:lnTo>
                <a:lnTo>
                  <a:pt x="57" y="209"/>
                </a:lnTo>
                <a:lnTo>
                  <a:pt x="54" y="207"/>
                </a:lnTo>
                <a:lnTo>
                  <a:pt x="48" y="203"/>
                </a:lnTo>
                <a:lnTo>
                  <a:pt x="44" y="200"/>
                </a:lnTo>
                <a:lnTo>
                  <a:pt x="40" y="199"/>
                </a:lnTo>
                <a:lnTo>
                  <a:pt x="38" y="196"/>
                </a:lnTo>
                <a:lnTo>
                  <a:pt x="40" y="190"/>
                </a:lnTo>
                <a:lnTo>
                  <a:pt x="39" y="186"/>
                </a:lnTo>
                <a:lnTo>
                  <a:pt x="38" y="183"/>
                </a:lnTo>
                <a:lnTo>
                  <a:pt x="39" y="181"/>
                </a:lnTo>
                <a:lnTo>
                  <a:pt x="38" y="178"/>
                </a:lnTo>
                <a:lnTo>
                  <a:pt x="33" y="174"/>
                </a:lnTo>
                <a:lnTo>
                  <a:pt x="30" y="174"/>
                </a:lnTo>
                <a:lnTo>
                  <a:pt x="26" y="178"/>
                </a:lnTo>
                <a:lnTo>
                  <a:pt x="23" y="179"/>
                </a:lnTo>
                <a:lnTo>
                  <a:pt x="20" y="181"/>
                </a:lnTo>
                <a:lnTo>
                  <a:pt x="16" y="181"/>
                </a:lnTo>
                <a:lnTo>
                  <a:pt x="14" y="181"/>
                </a:lnTo>
                <a:lnTo>
                  <a:pt x="13" y="176"/>
                </a:lnTo>
                <a:lnTo>
                  <a:pt x="12" y="172"/>
                </a:lnTo>
                <a:lnTo>
                  <a:pt x="13" y="169"/>
                </a:lnTo>
                <a:lnTo>
                  <a:pt x="13" y="167"/>
                </a:lnTo>
                <a:lnTo>
                  <a:pt x="10" y="165"/>
                </a:lnTo>
                <a:lnTo>
                  <a:pt x="9" y="162"/>
                </a:lnTo>
                <a:lnTo>
                  <a:pt x="6" y="160"/>
                </a:lnTo>
                <a:lnTo>
                  <a:pt x="5" y="159"/>
                </a:lnTo>
                <a:lnTo>
                  <a:pt x="1" y="158"/>
                </a:lnTo>
                <a:lnTo>
                  <a:pt x="1" y="156"/>
                </a:lnTo>
                <a:lnTo>
                  <a:pt x="0" y="155"/>
                </a:lnTo>
                <a:lnTo>
                  <a:pt x="1" y="154"/>
                </a:lnTo>
                <a:lnTo>
                  <a:pt x="3" y="152"/>
                </a:lnTo>
                <a:lnTo>
                  <a:pt x="4" y="149"/>
                </a:lnTo>
                <a:lnTo>
                  <a:pt x="8" y="141"/>
                </a:lnTo>
                <a:lnTo>
                  <a:pt x="10" y="139"/>
                </a:lnTo>
                <a:lnTo>
                  <a:pt x="15" y="134"/>
                </a:lnTo>
                <a:lnTo>
                  <a:pt x="21" y="128"/>
                </a:lnTo>
                <a:lnTo>
                  <a:pt x="23" y="123"/>
                </a:lnTo>
                <a:lnTo>
                  <a:pt x="30" y="117"/>
                </a:lnTo>
                <a:lnTo>
                  <a:pt x="36" y="111"/>
                </a:lnTo>
                <a:lnTo>
                  <a:pt x="44" y="106"/>
                </a:lnTo>
                <a:lnTo>
                  <a:pt x="49" y="100"/>
                </a:lnTo>
                <a:lnTo>
                  <a:pt x="52" y="98"/>
                </a:lnTo>
                <a:lnTo>
                  <a:pt x="57" y="95"/>
                </a:lnTo>
                <a:lnTo>
                  <a:pt x="61" y="93"/>
                </a:lnTo>
                <a:lnTo>
                  <a:pt x="66" y="85"/>
                </a:lnTo>
                <a:lnTo>
                  <a:pt x="69" y="81"/>
                </a:lnTo>
                <a:lnTo>
                  <a:pt x="72" y="79"/>
                </a:lnTo>
                <a:lnTo>
                  <a:pt x="74" y="79"/>
                </a:lnTo>
                <a:lnTo>
                  <a:pt x="76" y="79"/>
                </a:lnTo>
                <a:lnTo>
                  <a:pt x="75" y="78"/>
                </a:lnTo>
                <a:lnTo>
                  <a:pt x="80" y="78"/>
                </a:lnTo>
                <a:lnTo>
                  <a:pt x="83" y="81"/>
                </a:lnTo>
                <a:lnTo>
                  <a:pt x="88" y="84"/>
                </a:lnTo>
                <a:lnTo>
                  <a:pt x="91" y="88"/>
                </a:lnTo>
                <a:lnTo>
                  <a:pt x="100" y="90"/>
                </a:lnTo>
                <a:lnTo>
                  <a:pt x="105" y="94"/>
                </a:lnTo>
                <a:lnTo>
                  <a:pt x="109" y="97"/>
                </a:lnTo>
                <a:lnTo>
                  <a:pt x="126" y="107"/>
                </a:lnTo>
                <a:lnTo>
                  <a:pt x="132" y="108"/>
                </a:lnTo>
                <a:lnTo>
                  <a:pt x="144" y="111"/>
                </a:lnTo>
                <a:lnTo>
                  <a:pt x="150" y="114"/>
                </a:lnTo>
                <a:lnTo>
                  <a:pt x="156" y="115"/>
                </a:lnTo>
                <a:lnTo>
                  <a:pt x="167" y="117"/>
                </a:lnTo>
                <a:lnTo>
                  <a:pt x="174" y="119"/>
                </a:lnTo>
                <a:lnTo>
                  <a:pt x="181" y="121"/>
                </a:lnTo>
                <a:lnTo>
                  <a:pt x="184" y="121"/>
                </a:lnTo>
                <a:lnTo>
                  <a:pt x="189" y="122"/>
                </a:lnTo>
                <a:lnTo>
                  <a:pt x="195" y="121"/>
                </a:lnTo>
                <a:lnTo>
                  <a:pt x="199" y="122"/>
                </a:lnTo>
                <a:lnTo>
                  <a:pt x="207" y="123"/>
                </a:lnTo>
                <a:lnTo>
                  <a:pt x="213" y="123"/>
                </a:lnTo>
                <a:lnTo>
                  <a:pt x="220" y="123"/>
                </a:lnTo>
                <a:lnTo>
                  <a:pt x="226" y="123"/>
                </a:lnTo>
                <a:lnTo>
                  <a:pt x="232" y="123"/>
                </a:lnTo>
                <a:lnTo>
                  <a:pt x="237" y="125"/>
                </a:lnTo>
                <a:lnTo>
                  <a:pt x="244" y="127"/>
                </a:lnTo>
                <a:lnTo>
                  <a:pt x="249" y="128"/>
                </a:lnTo>
                <a:lnTo>
                  <a:pt x="257" y="130"/>
                </a:lnTo>
                <a:lnTo>
                  <a:pt x="262" y="131"/>
                </a:lnTo>
                <a:lnTo>
                  <a:pt x="272" y="132"/>
                </a:lnTo>
                <a:lnTo>
                  <a:pt x="274" y="133"/>
                </a:lnTo>
                <a:lnTo>
                  <a:pt x="282" y="134"/>
                </a:lnTo>
                <a:lnTo>
                  <a:pt x="290" y="134"/>
                </a:lnTo>
                <a:lnTo>
                  <a:pt x="296" y="133"/>
                </a:lnTo>
                <a:lnTo>
                  <a:pt x="298" y="131"/>
                </a:lnTo>
                <a:lnTo>
                  <a:pt x="304" y="126"/>
                </a:lnTo>
                <a:lnTo>
                  <a:pt x="310" y="120"/>
                </a:lnTo>
                <a:lnTo>
                  <a:pt x="310" y="116"/>
                </a:lnTo>
                <a:lnTo>
                  <a:pt x="311" y="114"/>
                </a:lnTo>
                <a:lnTo>
                  <a:pt x="311" y="108"/>
                </a:lnTo>
                <a:lnTo>
                  <a:pt x="312" y="100"/>
                </a:lnTo>
                <a:lnTo>
                  <a:pt x="312" y="89"/>
                </a:lnTo>
                <a:lnTo>
                  <a:pt x="314" y="78"/>
                </a:lnTo>
                <a:lnTo>
                  <a:pt x="315" y="71"/>
                </a:lnTo>
                <a:lnTo>
                  <a:pt x="318" y="66"/>
                </a:lnTo>
                <a:lnTo>
                  <a:pt x="321" y="61"/>
                </a:lnTo>
                <a:lnTo>
                  <a:pt x="323" y="55"/>
                </a:lnTo>
                <a:lnTo>
                  <a:pt x="326" y="47"/>
                </a:lnTo>
                <a:lnTo>
                  <a:pt x="329" y="39"/>
                </a:lnTo>
                <a:lnTo>
                  <a:pt x="333" y="29"/>
                </a:lnTo>
                <a:lnTo>
                  <a:pt x="338" y="20"/>
                </a:lnTo>
                <a:lnTo>
                  <a:pt x="347" y="2"/>
                </a:lnTo>
                <a:lnTo>
                  <a:pt x="354" y="1"/>
                </a:lnTo>
                <a:lnTo>
                  <a:pt x="362" y="0"/>
                </a:lnTo>
                <a:lnTo>
                  <a:pt x="371" y="0"/>
                </a:lnTo>
                <a:lnTo>
                  <a:pt x="385" y="4"/>
                </a:lnTo>
                <a:lnTo>
                  <a:pt x="393" y="9"/>
                </a:lnTo>
                <a:lnTo>
                  <a:pt x="401" y="16"/>
                </a:lnTo>
                <a:lnTo>
                  <a:pt x="407" y="21"/>
                </a:lnTo>
                <a:lnTo>
                  <a:pt x="413" y="29"/>
                </a:lnTo>
                <a:lnTo>
                  <a:pt x="415" y="34"/>
                </a:lnTo>
                <a:lnTo>
                  <a:pt x="417" y="36"/>
                </a:lnTo>
                <a:lnTo>
                  <a:pt x="422" y="42"/>
                </a:lnTo>
                <a:lnTo>
                  <a:pt x="424" y="49"/>
                </a:lnTo>
                <a:lnTo>
                  <a:pt x="426" y="52"/>
                </a:lnTo>
                <a:lnTo>
                  <a:pt x="428" y="61"/>
                </a:lnTo>
                <a:lnTo>
                  <a:pt x="432" y="73"/>
                </a:lnTo>
                <a:lnTo>
                  <a:pt x="435" y="85"/>
                </a:lnTo>
                <a:lnTo>
                  <a:pt x="438" y="95"/>
                </a:lnTo>
                <a:lnTo>
                  <a:pt x="442" y="109"/>
                </a:lnTo>
                <a:lnTo>
                  <a:pt x="443" y="113"/>
                </a:lnTo>
                <a:lnTo>
                  <a:pt x="454" y="121"/>
                </a:lnTo>
                <a:lnTo>
                  <a:pt x="463" y="127"/>
                </a:lnTo>
                <a:lnTo>
                  <a:pt x="467" y="133"/>
                </a:lnTo>
                <a:lnTo>
                  <a:pt x="473" y="141"/>
                </a:lnTo>
                <a:lnTo>
                  <a:pt x="482" y="144"/>
                </a:lnTo>
                <a:lnTo>
                  <a:pt x="486" y="150"/>
                </a:lnTo>
                <a:lnTo>
                  <a:pt x="490" y="154"/>
                </a:lnTo>
                <a:lnTo>
                  <a:pt x="493" y="159"/>
                </a:lnTo>
                <a:lnTo>
                  <a:pt x="497" y="161"/>
                </a:lnTo>
                <a:lnTo>
                  <a:pt x="501" y="161"/>
                </a:lnTo>
                <a:lnTo>
                  <a:pt x="504" y="166"/>
                </a:lnTo>
                <a:lnTo>
                  <a:pt x="507" y="171"/>
                </a:lnTo>
                <a:lnTo>
                  <a:pt x="511" y="176"/>
                </a:lnTo>
                <a:lnTo>
                  <a:pt x="513" y="180"/>
                </a:lnTo>
                <a:lnTo>
                  <a:pt x="517" y="189"/>
                </a:lnTo>
                <a:lnTo>
                  <a:pt x="524" y="196"/>
                </a:lnTo>
                <a:lnTo>
                  <a:pt x="526" y="200"/>
                </a:lnTo>
                <a:lnTo>
                  <a:pt x="529" y="202"/>
                </a:lnTo>
                <a:lnTo>
                  <a:pt x="534" y="205"/>
                </a:lnTo>
                <a:lnTo>
                  <a:pt x="536" y="209"/>
                </a:lnTo>
                <a:lnTo>
                  <a:pt x="536" y="216"/>
                </a:lnTo>
                <a:lnTo>
                  <a:pt x="536" y="217"/>
                </a:lnTo>
                <a:lnTo>
                  <a:pt x="540" y="214"/>
                </a:lnTo>
                <a:lnTo>
                  <a:pt x="545" y="209"/>
                </a:lnTo>
                <a:lnTo>
                  <a:pt x="546" y="199"/>
                </a:lnTo>
                <a:lnTo>
                  <a:pt x="547" y="193"/>
                </a:lnTo>
                <a:lnTo>
                  <a:pt x="550" y="190"/>
                </a:lnTo>
                <a:lnTo>
                  <a:pt x="548" y="187"/>
                </a:lnTo>
                <a:lnTo>
                  <a:pt x="548" y="181"/>
                </a:lnTo>
                <a:lnTo>
                  <a:pt x="552" y="178"/>
                </a:lnTo>
                <a:lnTo>
                  <a:pt x="558" y="184"/>
                </a:lnTo>
                <a:lnTo>
                  <a:pt x="559" y="185"/>
                </a:lnTo>
                <a:lnTo>
                  <a:pt x="562" y="183"/>
                </a:lnTo>
                <a:lnTo>
                  <a:pt x="564" y="182"/>
                </a:lnTo>
                <a:lnTo>
                  <a:pt x="565" y="178"/>
                </a:lnTo>
                <a:lnTo>
                  <a:pt x="564" y="173"/>
                </a:lnTo>
                <a:lnTo>
                  <a:pt x="559" y="171"/>
                </a:lnTo>
                <a:lnTo>
                  <a:pt x="560" y="169"/>
                </a:lnTo>
                <a:lnTo>
                  <a:pt x="564" y="168"/>
                </a:lnTo>
                <a:lnTo>
                  <a:pt x="566" y="167"/>
                </a:lnTo>
                <a:lnTo>
                  <a:pt x="567" y="164"/>
                </a:lnTo>
                <a:lnTo>
                  <a:pt x="568" y="159"/>
                </a:lnTo>
                <a:lnTo>
                  <a:pt x="569" y="157"/>
                </a:lnTo>
                <a:lnTo>
                  <a:pt x="571" y="159"/>
                </a:lnTo>
                <a:lnTo>
                  <a:pt x="575" y="159"/>
                </a:lnTo>
                <a:lnTo>
                  <a:pt x="580" y="156"/>
                </a:lnTo>
                <a:lnTo>
                  <a:pt x="582" y="154"/>
                </a:lnTo>
                <a:lnTo>
                  <a:pt x="584" y="150"/>
                </a:lnTo>
                <a:lnTo>
                  <a:pt x="585" y="149"/>
                </a:lnTo>
                <a:lnTo>
                  <a:pt x="588" y="145"/>
                </a:lnTo>
                <a:lnTo>
                  <a:pt x="590" y="142"/>
                </a:lnTo>
                <a:lnTo>
                  <a:pt x="590" y="140"/>
                </a:lnTo>
                <a:lnTo>
                  <a:pt x="592" y="137"/>
                </a:lnTo>
                <a:lnTo>
                  <a:pt x="593" y="135"/>
                </a:lnTo>
                <a:lnTo>
                  <a:pt x="594" y="133"/>
                </a:lnTo>
                <a:lnTo>
                  <a:pt x="592" y="131"/>
                </a:lnTo>
                <a:lnTo>
                  <a:pt x="589" y="130"/>
                </a:lnTo>
                <a:lnTo>
                  <a:pt x="592" y="125"/>
                </a:lnTo>
                <a:lnTo>
                  <a:pt x="592" y="122"/>
                </a:lnTo>
                <a:lnTo>
                  <a:pt x="589" y="119"/>
                </a:lnTo>
                <a:lnTo>
                  <a:pt x="590" y="111"/>
                </a:lnTo>
                <a:lnTo>
                  <a:pt x="590" y="109"/>
                </a:lnTo>
                <a:lnTo>
                  <a:pt x="652" y="109"/>
                </a:lnTo>
                <a:lnTo>
                  <a:pt x="646" y="135"/>
                </a:lnTo>
                <a:lnTo>
                  <a:pt x="641" y="142"/>
                </a:lnTo>
                <a:lnTo>
                  <a:pt x="640" y="148"/>
                </a:lnTo>
                <a:lnTo>
                  <a:pt x="638" y="153"/>
                </a:lnTo>
                <a:lnTo>
                  <a:pt x="635" y="162"/>
                </a:lnTo>
                <a:lnTo>
                  <a:pt x="632" y="167"/>
                </a:lnTo>
                <a:lnTo>
                  <a:pt x="632" y="171"/>
                </a:lnTo>
                <a:lnTo>
                  <a:pt x="635" y="173"/>
                </a:lnTo>
                <a:lnTo>
                  <a:pt x="639" y="178"/>
                </a:lnTo>
                <a:lnTo>
                  <a:pt x="642" y="180"/>
                </a:lnTo>
                <a:lnTo>
                  <a:pt x="644" y="184"/>
                </a:lnTo>
                <a:lnTo>
                  <a:pt x="646" y="192"/>
                </a:lnTo>
                <a:lnTo>
                  <a:pt x="647" y="200"/>
                </a:lnTo>
                <a:lnTo>
                  <a:pt x="649" y="206"/>
                </a:lnTo>
                <a:lnTo>
                  <a:pt x="654" y="211"/>
                </a:lnTo>
                <a:lnTo>
                  <a:pt x="658" y="217"/>
                </a:lnTo>
                <a:lnTo>
                  <a:pt x="659" y="223"/>
                </a:lnTo>
                <a:lnTo>
                  <a:pt x="657" y="228"/>
                </a:lnTo>
                <a:lnTo>
                  <a:pt x="651" y="243"/>
                </a:lnTo>
                <a:lnTo>
                  <a:pt x="653" y="252"/>
                </a:lnTo>
                <a:lnTo>
                  <a:pt x="653" y="258"/>
                </a:lnTo>
                <a:lnTo>
                  <a:pt x="648" y="268"/>
                </a:lnTo>
                <a:lnTo>
                  <a:pt x="646" y="277"/>
                </a:lnTo>
                <a:lnTo>
                  <a:pt x="647" y="280"/>
                </a:lnTo>
                <a:lnTo>
                  <a:pt x="649" y="288"/>
                </a:lnTo>
                <a:lnTo>
                  <a:pt x="649" y="294"/>
                </a:lnTo>
                <a:lnTo>
                  <a:pt x="643" y="304"/>
                </a:lnTo>
                <a:lnTo>
                  <a:pt x="642" y="311"/>
                </a:lnTo>
                <a:lnTo>
                  <a:pt x="641" y="316"/>
                </a:lnTo>
                <a:lnTo>
                  <a:pt x="639" y="321"/>
                </a:lnTo>
                <a:lnTo>
                  <a:pt x="640" y="325"/>
                </a:lnTo>
                <a:lnTo>
                  <a:pt x="642" y="328"/>
                </a:lnTo>
                <a:lnTo>
                  <a:pt x="643" y="333"/>
                </a:lnTo>
                <a:lnTo>
                  <a:pt x="643" y="335"/>
                </a:lnTo>
                <a:lnTo>
                  <a:pt x="644" y="335"/>
                </a:lnTo>
                <a:lnTo>
                  <a:pt x="649" y="332"/>
                </a:lnTo>
                <a:lnTo>
                  <a:pt x="660" y="327"/>
                </a:lnTo>
                <a:lnTo>
                  <a:pt x="671" y="318"/>
                </a:lnTo>
                <a:lnTo>
                  <a:pt x="686" y="311"/>
                </a:lnTo>
                <a:lnTo>
                  <a:pt x="703" y="305"/>
                </a:lnTo>
                <a:lnTo>
                  <a:pt x="734" y="291"/>
                </a:lnTo>
                <a:lnTo>
                  <a:pt x="757" y="283"/>
                </a:lnTo>
                <a:lnTo>
                  <a:pt x="777" y="278"/>
                </a:lnTo>
                <a:lnTo>
                  <a:pt x="811" y="272"/>
                </a:lnTo>
                <a:lnTo>
                  <a:pt x="816" y="272"/>
                </a:lnTo>
                <a:lnTo>
                  <a:pt x="826" y="271"/>
                </a:lnTo>
                <a:lnTo>
                  <a:pt x="832" y="271"/>
                </a:lnTo>
                <a:lnTo>
                  <a:pt x="834" y="270"/>
                </a:lnTo>
                <a:lnTo>
                  <a:pt x="855" y="270"/>
                </a:lnTo>
                <a:lnTo>
                  <a:pt x="870" y="272"/>
                </a:lnTo>
                <a:lnTo>
                  <a:pt x="886" y="273"/>
                </a:lnTo>
                <a:lnTo>
                  <a:pt x="902" y="277"/>
                </a:lnTo>
                <a:lnTo>
                  <a:pt x="918" y="281"/>
                </a:lnTo>
                <a:lnTo>
                  <a:pt x="922" y="282"/>
                </a:lnTo>
                <a:lnTo>
                  <a:pt x="922" y="283"/>
                </a:lnTo>
                <a:lnTo>
                  <a:pt x="921" y="295"/>
                </a:lnTo>
                <a:lnTo>
                  <a:pt x="918" y="314"/>
                </a:lnTo>
                <a:lnTo>
                  <a:pt x="917" y="325"/>
                </a:lnTo>
                <a:lnTo>
                  <a:pt x="920" y="333"/>
                </a:lnTo>
                <a:lnTo>
                  <a:pt x="929" y="351"/>
                </a:lnTo>
                <a:lnTo>
                  <a:pt x="943" y="369"/>
                </a:lnTo>
                <a:lnTo>
                  <a:pt x="949" y="378"/>
                </a:lnTo>
                <a:lnTo>
                  <a:pt x="952" y="388"/>
                </a:lnTo>
                <a:lnTo>
                  <a:pt x="952" y="402"/>
                </a:lnTo>
                <a:lnTo>
                  <a:pt x="953" y="414"/>
                </a:lnTo>
                <a:lnTo>
                  <a:pt x="953" y="421"/>
                </a:lnTo>
                <a:lnTo>
                  <a:pt x="953" y="426"/>
                </a:lnTo>
                <a:lnTo>
                  <a:pt x="952" y="426"/>
                </a:lnTo>
                <a:lnTo>
                  <a:pt x="952" y="436"/>
                </a:lnTo>
                <a:lnTo>
                  <a:pt x="951" y="447"/>
                </a:lnTo>
                <a:lnTo>
                  <a:pt x="952" y="459"/>
                </a:lnTo>
                <a:lnTo>
                  <a:pt x="953" y="466"/>
                </a:lnTo>
                <a:lnTo>
                  <a:pt x="954" y="472"/>
                </a:lnTo>
                <a:lnTo>
                  <a:pt x="953" y="479"/>
                </a:lnTo>
                <a:lnTo>
                  <a:pt x="954" y="482"/>
                </a:lnTo>
                <a:lnTo>
                  <a:pt x="955" y="487"/>
                </a:lnTo>
                <a:lnTo>
                  <a:pt x="955" y="492"/>
                </a:lnTo>
                <a:lnTo>
                  <a:pt x="955" y="503"/>
                </a:lnTo>
                <a:lnTo>
                  <a:pt x="957" y="510"/>
                </a:lnTo>
                <a:lnTo>
                  <a:pt x="958" y="512"/>
                </a:lnTo>
                <a:lnTo>
                  <a:pt x="961" y="516"/>
                </a:lnTo>
                <a:lnTo>
                  <a:pt x="968" y="517"/>
                </a:lnTo>
                <a:lnTo>
                  <a:pt x="971" y="516"/>
                </a:lnTo>
                <a:lnTo>
                  <a:pt x="976" y="517"/>
                </a:lnTo>
                <a:lnTo>
                  <a:pt x="984" y="516"/>
                </a:lnTo>
                <a:lnTo>
                  <a:pt x="990" y="515"/>
                </a:lnTo>
                <a:lnTo>
                  <a:pt x="994" y="517"/>
                </a:lnTo>
                <a:lnTo>
                  <a:pt x="997" y="521"/>
                </a:lnTo>
                <a:lnTo>
                  <a:pt x="996" y="526"/>
                </a:lnTo>
                <a:lnTo>
                  <a:pt x="995" y="529"/>
                </a:lnTo>
                <a:lnTo>
                  <a:pt x="992" y="533"/>
                </a:lnTo>
                <a:lnTo>
                  <a:pt x="990" y="538"/>
                </a:lnTo>
                <a:lnTo>
                  <a:pt x="986" y="548"/>
                </a:lnTo>
                <a:lnTo>
                  <a:pt x="981" y="559"/>
                </a:lnTo>
                <a:lnTo>
                  <a:pt x="978" y="567"/>
                </a:lnTo>
                <a:lnTo>
                  <a:pt x="973" y="580"/>
                </a:lnTo>
                <a:lnTo>
                  <a:pt x="970" y="588"/>
                </a:lnTo>
                <a:lnTo>
                  <a:pt x="968" y="591"/>
                </a:lnTo>
                <a:lnTo>
                  <a:pt x="967" y="594"/>
                </a:lnTo>
                <a:lnTo>
                  <a:pt x="964" y="599"/>
                </a:lnTo>
                <a:lnTo>
                  <a:pt x="962" y="602"/>
                </a:lnTo>
                <a:lnTo>
                  <a:pt x="960" y="604"/>
                </a:lnTo>
                <a:lnTo>
                  <a:pt x="947" y="610"/>
                </a:lnTo>
                <a:lnTo>
                  <a:pt x="944" y="612"/>
                </a:lnTo>
                <a:lnTo>
                  <a:pt x="941" y="614"/>
                </a:lnTo>
                <a:lnTo>
                  <a:pt x="935" y="615"/>
                </a:lnTo>
                <a:lnTo>
                  <a:pt x="933" y="615"/>
                </a:lnTo>
                <a:lnTo>
                  <a:pt x="930" y="615"/>
                </a:lnTo>
                <a:lnTo>
                  <a:pt x="922" y="619"/>
                </a:lnTo>
                <a:lnTo>
                  <a:pt x="915" y="622"/>
                </a:lnTo>
                <a:lnTo>
                  <a:pt x="910" y="626"/>
                </a:lnTo>
                <a:lnTo>
                  <a:pt x="907" y="627"/>
                </a:lnTo>
                <a:lnTo>
                  <a:pt x="904" y="631"/>
                </a:lnTo>
                <a:lnTo>
                  <a:pt x="901" y="635"/>
                </a:lnTo>
                <a:lnTo>
                  <a:pt x="899" y="637"/>
                </a:lnTo>
                <a:lnTo>
                  <a:pt x="897" y="640"/>
                </a:lnTo>
                <a:lnTo>
                  <a:pt x="893" y="643"/>
                </a:lnTo>
                <a:lnTo>
                  <a:pt x="893" y="649"/>
                </a:lnTo>
                <a:lnTo>
                  <a:pt x="893" y="651"/>
                </a:lnTo>
                <a:lnTo>
                  <a:pt x="893" y="655"/>
                </a:lnTo>
                <a:lnTo>
                  <a:pt x="893" y="659"/>
                </a:lnTo>
                <a:lnTo>
                  <a:pt x="895" y="663"/>
                </a:lnTo>
                <a:lnTo>
                  <a:pt x="896" y="666"/>
                </a:lnTo>
                <a:lnTo>
                  <a:pt x="897" y="669"/>
                </a:lnTo>
                <a:lnTo>
                  <a:pt x="897" y="670"/>
                </a:lnTo>
                <a:lnTo>
                  <a:pt x="895" y="672"/>
                </a:lnTo>
                <a:lnTo>
                  <a:pt x="893" y="673"/>
                </a:lnTo>
                <a:lnTo>
                  <a:pt x="890" y="672"/>
                </a:lnTo>
                <a:lnTo>
                  <a:pt x="885" y="669"/>
                </a:lnTo>
                <a:lnTo>
                  <a:pt x="871" y="664"/>
                </a:lnTo>
                <a:lnTo>
                  <a:pt x="865" y="666"/>
                </a:lnTo>
                <a:lnTo>
                  <a:pt x="863" y="665"/>
                </a:lnTo>
                <a:lnTo>
                  <a:pt x="860" y="660"/>
                </a:lnTo>
                <a:lnTo>
                  <a:pt x="854" y="652"/>
                </a:lnTo>
                <a:lnTo>
                  <a:pt x="849" y="650"/>
                </a:lnTo>
                <a:lnTo>
                  <a:pt x="845" y="644"/>
                </a:lnTo>
                <a:lnTo>
                  <a:pt x="842" y="640"/>
                </a:lnTo>
                <a:lnTo>
                  <a:pt x="836" y="638"/>
                </a:lnTo>
                <a:lnTo>
                  <a:pt x="832" y="641"/>
                </a:lnTo>
                <a:lnTo>
                  <a:pt x="826" y="644"/>
                </a:lnTo>
                <a:lnTo>
                  <a:pt x="821" y="644"/>
                </a:lnTo>
                <a:lnTo>
                  <a:pt x="813" y="644"/>
                </a:lnTo>
                <a:lnTo>
                  <a:pt x="809" y="647"/>
                </a:lnTo>
                <a:lnTo>
                  <a:pt x="810" y="654"/>
                </a:lnTo>
                <a:lnTo>
                  <a:pt x="808" y="659"/>
                </a:lnTo>
                <a:lnTo>
                  <a:pt x="803" y="663"/>
                </a:lnTo>
                <a:lnTo>
                  <a:pt x="801" y="664"/>
                </a:lnTo>
                <a:lnTo>
                  <a:pt x="796" y="665"/>
                </a:lnTo>
                <a:lnTo>
                  <a:pt x="786" y="670"/>
                </a:lnTo>
                <a:lnTo>
                  <a:pt x="780" y="677"/>
                </a:lnTo>
                <a:lnTo>
                  <a:pt x="779" y="677"/>
                </a:lnTo>
                <a:lnTo>
                  <a:pt x="772" y="682"/>
                </a:lnTo>
                <a:lnTo>
                  <a:pt x="759" y="687"/>
                </a:lnTo>
                <a:lnTo>
                  <a:pt x="752" y="691"/>
                </a:lnTo>
                <a:lnTo>
                  <a:pt x="751" y="696"/>
                </a:lnTo>
                <a:lnTo>
                  <a:pt x="751" y="702"/>
                </a:lnTo>
                <a:lnTo>
                  <a:pt x="753" y="708"/>
                </a:lnTo>
                <a:lnTo>
                  <a:pt x="751" y="710"/>
                </a:lnTo>
                <a:lnTo>
                  <a:pt x="749" y="715"/>
                </a:lnTo>
                <a:lnTo>
                  <a:pt x="743" y="716"/>
                </a:lnTo>
                <a:lnTo>
                  <a:pt x="740" y="717"/>
                </a:lnTo>
                <a:lnTo>
                  <a:pt x="731" y="718"/>
                </a:lnTo>
                <a:lnTo>
                  <a:pt x="726" y="720"/>
                </a:lnTo>
                <a:lnTo>
                  <a:pt x="724" y="725"/>
                </a:lnTo>
                <a:lnTo>
                  <a:pt x="719" y="725"/>
                </a:lnTo>
                <a:lnTo>
                  <a:pt x="717" y="728"/>
                </a:lnTo>
                <a:lnTo>
                  <a:pt x="715" y="732"/>
                </a:lnTo>
                <a:lnTo>
                  <a:pt x="710" y="736"/>
                </a:lnTo>
                <a:lnTo>
                  <a:pt x="704" y="738"/>
                </a:lnTo>
                <a:lnTo>
                  <a:pt x="702" y="743"/>
                </a:lnTo>
                <a:lnTo>
                  <a:pt x="697" y="746"/>
                </a:lnTo>
                <a:lnTo>
                  <a:pt x="694" y="750"/>
                </a:lnTo>
                <a:lnTo>
                  <a:pt x="689" y="757"/>
                </a:lnTo>
                <a:lnTo>
                  <a:pt x="686" y="758"/>
                </a:lnTo>
                <a:lnTo>
                  <a:pt x="681" y="760"/>
                </a:lnTo>
                <a:lnTo>
                  <a:pt x="679" y="763"/>
                </a:lnTo>
                <a:lnTo>
                  <a:pt x="674" y="764"/>
                </a:lnTo>
                <a:lnTo>
                  <a:pt x="670" y="763"/>
                </a:lnTo>
                <a:lnTo>
                  <a:pt x="665" y="762"/>
                </a:lnTo>
                <a:lnTo>
                  <a:pt x="659" y="763"/>
                </a:lnTo>
                <a:lnTo>
                  <a:pt x="654" y="763"/>
                </a:lnTo>
                <a:lnTo>
                  <a:pt x="652" y="762"/>
                </a:lnTo>
                <a:lnTo>
                  <a:pt x="652" y="758"/>
                </a:lnTo>
                <a:lnTo>
                  <a:pt x="653" y="755"/>
                </a:lnTo>
                <a:lnTo>
                  <a:pt x="653" y="753"/>
                </a:lnTo>
                <a:lnTo>
                  <a:pt x="653" y="749"/>
                </a:lnTo>
                <a:lnTo>
                  <a:pt x="653" y="744"/>
                </a:lnTo>
                <a:lnTo>
                  <a:pt x="653" y="740"/>
                </a:lnTo>
                <a:lnTo>
                  <a:pt x="649" y="738"/>
                </a:lnTo>
                <a:lnTo>
                  <a:pt x="643" y="740"/>
                </a:lnTo>
                <a:lnTo>
                  <a:pt x="642" y="742"/>
                </a:lnTo>
                <a:lnTo>
                  <a:pt x="639" y="747"/>
                </a:lnTo>
                <a:lnTo>
                  <a:pt x="639" y="754"/>
                </a:lnTo>
                <a:lnTo>
                  <a:pt x="637" y="762"/>
                </a:lnTo>
                <a:lnTo>
                  <a:pt x="634" y="768"/>
                </a:lnTo>
                <a:lnTo>
                  <a:pt x="631" y="771"/>
                </a:lnTo>
                <a:lnTo>
                  <a:pt x="631" y="762"/>
                </a:lnTo>
                <a:lnTo>
                  <a:pt x="627" y="757"/>
                </a:lnTo>
                <a:lnTo>
                  <a:pt x="623" y="757"/>
                </a:lnTo>
                <a:lnTo>
                  <a:pt x="617" y="760"/>
                </a:lnTo>
                <a:lnTo>
                  <a:pt x="613" y="768"/>
                </a:lnTo>
                <a:lnTo>
                  <a:pt x="612" y="770"/>
                </a:lnTo>
                <a:lnTo>
                  <a:pt x="610" y="773"/>
                </a:lnTo>
                <a:lnTo>
                  <a:pt x="606" y="775"/>
                </a:lnTo>
                <a:lnTo>
                  <a:pt x="603" y="776"/>
                </a:lnTo>
                <a:lnTo>
                  <a:pt x="600" y="779"/>
                </a:lnTo>
                <a:lnTo>
                  <a:pt x="596" y="785"/>
                </a:lnTo>
                <a:lnTo>
                  <a:pt x="592" y="787"/>
                </a:lnTo>
                <a:lnTo>
                  <a:pt x="586" y="792"/>
                </a:lnTo>
                <a:lnTo>
                  <a:pt x="581" y="795"/>
                </a:lnTo>
                <a:lnTo>
                  <a:pt x="580" y="799"/>
                </a:lnTo>
                <a:lnTo>
                  <a:pt x="579" y="804"/>
                </a:lnTo>
                <a:lnTo>
                  <a:pt x="580" y="809"/>
                </a:lnTo>
                <a:lnTo>
                  <a:pt x="580" y="814"/>
                </a:lnTo>
                <a:lnTo>
                  <a:pt x="581" y="821"/>
                </a:lnTo>
                <a:lnTo>
                  <a:pt x="583" y="830"/>
                </a:lnTo>
                <a:lnTo>
                  <a:pt x="583" y="837"/>
                </a:lnTo>
                <a:lnTo>
                  <a:pt x="582" y="843"/>
                </a:lnTo>
                <a:lnTo>
                  <a:pt x="576" y="847"/>
                </a:lnTo>
                <a:lnTo>
                  <a:pt x="565" y="850"/>
                </a:lnTo>
                <a:lnTo>
                  <a:pt x="557" y="853"/>
                </a:lnTo>
                <a:lnTo>
                  <a:pt x="547" y="855"/>
                </a:lnTo>
                <a:lnTo>
                  <a:pt x="534" y="858"/>
                </a:lnTo>
                <a:lnTo>
                  <a:pt x="526" y="862"/>
                </a:lnTo>
                <a:lnTo>
                  <a:pt x="525" y="854"/>
                </a:lnTo>
                <a:lnTo>
                  <a:pt x="525" y="846"/>
                </a:lnTo>
                <a:close/>
              </a:path>
            </a:pathLst>
          </a:custGeom>
          <a:solidFill>
            <a:srgbClr val="599F40"/>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a:extLst>
              <a:ext uri="{FF2B5EF4-FFF2-40B4-BE49-F238E27FC236}">
                <a16:creationId xmlns:a16="http://schemas.microsoft.com/office/drawing/2014/main" id="{DCD62A43-7575-46ED-A250-060485CB81AB}"/>
              </a:ext>
            </a:extLst>
          </p:cNvPr>
          <p:cNvSpPr>
            <a:spLocks/>
          </p:cNvSpPr>
          <p:nvPr/>
        </p:nvSpPr>
        <p:spPr bwMode="auto">
          <a:xfrm>
            <a:off x="1176819" y="2985122"/>
            <a:ext cx="1953504" cy="1215545"/>
          </a:xfrm>
          <a:custGeom>
            <a:avLst/>
            <a:gdLst>
              <a:gd name="T0" fmla="*/ 212 w 1358"/>
              <a:gd name="T1" fmla="*/ 204 h 845"/>
              <a:gd name="T2" fmla="*/ 241 w 1358"/>
              <a:gd name="T3" fmla="*/ 184 h 845"/>
              <a:gd name="T4" fmla="*/ 232 w 1358"/>
              <a:gd name="T5" fmla="*/ 154 h 845"/>
              <a:gd name="T6" fmla="*/ 269 w 1358"/>
              <a:gd name="T7" fmla="*/ 129 h 845"/>
              <a:gd name="T8" fmla="*/ 309 w 1358"/>
              <a:gd name="T9" fmla="*/ 126 h 845"/>
              <a:gd name="T10" fmla="*/ 326 w 1358"/>
              <a:gd name="T11" fmla="*/ 101 h 845"/>
              <a:gd name="T12" fmla="*/ 344 w 1358"/>
              <a:gd name="T13" fmla="*/ 79 h 845"/>
              <a:gd name="T14" fmla="*/ 346 w 1358"/>
              <a:gd name="T15" fmla="*/ 40 h 845"/>
              <a:gd name="T16" fmla="*/ 367 w 1358"/>
              <a:gd name="T17" fmla="*/ 26 h 845"/>
              <a:gd name="T18" fmla="*/ 379 w 1358"/>
              <a:gd name="T19" fmla="*/ 14 h 845"/>
              <a:gd name="T20" fmla="*/ 402 w 1358"/>
              <a:gd name="T21" fmla="*/ 45 h 845"/>
              <a:gd name="T22" fmla="*/ 429 w 1358"/>
              <a:gd name="T23" fmla="*/ 48 h 845"/>
              <a:gd name="T24" fmla="*/ 475 w 1358"/>
              <a:gd name="T25" fmla="*/ 74 h 845"/>
              <a:gd name="T26" fmla="*/ 468 w 1358"/>
              <a:gd name="T27" fmla="*/ 99 h 845"/>
              <a:gd name="T28" fmla="*/ 504 w 1358"/>
              <a:gd name="T29" fmla="*/ 122 h 845"/>
              <a:gd name="T30" fmla="*/ 549 w 1358"/>
              <a:gd name="T31" fmla="*/ 121 h 845"/>
              <a:gd name="T32" fmla="*/ 774 w 1358"/>
              <a:gd name="T33" fmla="*/ 349 h 845"/>
              <a:gd name="T34" fmla="*/ 830 w 1358"/>
              <a:gd name="T35" fmla="*/ 399 h 845"/>
              <a:gd name="T36" fmla="*/ 904 w 1358"/>
              <a:gd name="T37" fmla="*/ 383 h 845"/>
              <a:gd name="T38" fmla="*/ 1006 w 1358"/>
              <a:gd name="T39" fmla="*/ 457 h 845"/>
              <a:gd name="T40" fmla="*/ 1076 w 1358"/>
              <a:gd name="T41" fmla="*/ 478 h 845"/>
              <a:gd name="T42" fmla="*/ 1171 w 1358"/>
              <a:gd name="T43" fmla="*/ 527 h 845"/>
              <a:gd name="T44" fmla="*/ 1300 w 1358"/>
              <a:gd name="T45" fmla="*/ 551 h 845"/>
              <a:gd name="T46" fmla="*/ 1332 w 1358"/>
              <a:gd name="T47" fmla="*/ 621 h 845"/>
              <a:gd name="T48" fmla="*/ 1285 w 1358"/>
              <a:gd name="T49" fmla="*/ 693 h 845"/>
              <a:gd name="T50" fmla="*/ 1195 w 1358"/>
              <a:gd name="T51" fmla="*/ 681 h 845"/>
              <a:gd name="T52" fmla="*/ 1091 w 1358"/>
              <a:gd name="T53" fmla="*/ 638 h 845"/>
              <a:gd name="T54" fmla="*/ 1032 w 1358"/>
              <a:gd name="T55" fmla="*/ 688 h 845"/>
              <a:gd name="T56" fmla="*/ 1024 w 1358"/>
              <a:gd name="T57" fmla="*/ 729 h 845"/>
              <a:gd name="T58" fmla="*/ 1049 w 1358"/>
              <a:gd name="T59" fmla="*/ 756 h 845"/>
              <a:gd name="T60" fmla="*/ 1096 w 1358"/>
              <a:gd name="T61" fmla="*/ 778 h 845"/>
              <a:gd name="T62" fmla="*/ 1028 w 1358"/>
              <a:gd name="T63" fmla="*/ 813 h 845"/>
              <a:gd name="T64" fmla="*/ 996 w 1358"/>
              <a:gd name="T65" fmla="*/ 845 h 845"/>
              <a:gd name="T66" fmla="*/ 947 w 1358"/>
              <a:gd name="T67" fmla="*/ 827 h 845"/>
              <a:gd name="T68" fmla="*/ 907 w 1358"/>
              <a:gd name="T69" fmla="*/ 829 h 845"/>
              <a:gd name="T70" fmla="*/ 881 w 1358"/>
              <a:gd name="T71" fmla="*/ 836 h 845"/>
              <a:gd name="T72" fmla="*/ 844 w 1358"/>
              <a:gd name="T73" fmla="*/ 813 h 845"/>
              <a:gd name="T74" fmla="*/ 809 w 1358"/>
              <a:gd name="T75" fmla="*/ 823 h 845"/>
              <a:gd name="T76" fmla="*/ 766 w 1358"/>
              <a:gd name="T77" fmla="*/ 827 h 845"/>
              <a:gd name="T78" fmla="*/ 742 w 1358"/>
              <a:gd name="T79" fmla="*/ 821 h 845"/>
              <a:gd name="T80" fmla="*/ 687 w 1358"/>
              <a:gd name="T81" fmla="*/ 796 h 845"/>
              <a:gd name="T82" fmla="*/ 574 w 1358"/>
              <a:gd name="T83" fmla="*/ 573 h 845"/>
              <a:gd name="T84" fmla="*/ 576 w 1358"/>
              <a:gd name="T85" fmla="*/ 469 h 845"/>
              <a:gd name="T86" fmla="*/ 393 w 1358"/>
              <a:gd name="T87" fmla="*/ 439 h 845"/>
              <a:gd name="T88" fmla="*/ 143 w 1358"/>
              <a:gd name="T89" fmla="*/ 555 h 845"/>
              <a:gd name="T90" fmla="*/ 4 w 1358"/>
              <a:gd name="T91" fmla="*/ 607 h 845"/>
              <a:gd name="T92" fmla="*/ 3 w 1358"/>
              <a:gd name="T93" fmla="*/ 580 h 845"/>
              <a:gd name="T94" fmla="*/ 4 w 1358"/>
              <a:gd name="T95" fmla="*/ 550 h 845"/>
              <a:gd name="T96" fmla="*/ 12 w 1358"/>
              <a:gd name="T97" fmla="*/ 528 h 845"/>
              <a:gd name="T98" fmla="*/ 16 w 1358"/>
              <a:gd name="T99" fmla="*/ 499 h 845"/>
              <a:gd name="T100" fmla="*/ 16 w 1358"/>
              <a:gd name="T101" fmla="*/ 478 h 845"/>
              <a:gd name="T102" fmla="*/ 17 w 1358"/>
              <a:gd name="T103" fmla="*/ 450 h 845"/>
              <a:gd name="T104" fmla="*/ 32 w 1358"/>
              <a:gd name="T105" fmla="*/ 433 h 845"/>
              <a:gd name="T106" fmla="*/ 62 w 1358"/>
              <a:gd name="T107" fmla="*/ 429 h 845"/>
              <a:gd name="T108" fmla="*/ 138 w 1358"/>
              <a:gd name="T109" fmla="*/ 422 h 845"/>
              <a:gd name="T110" fmla="*/ 150 w 1358"/>
              <a:gd name="T111" fmla="*/ 394 h 845"/>
              <a:gd name="T112" fmla="*/ 159 w 1358"/>
              <a:gd name="T113" fmla="*/ 361 h 845"/>
              <a:gd name="T114" fmla="*/ 167 w 1358"/>
              <a:gd name="T115" fmla="*/ 334 h 845"/>
              <a:gd name="T116" fmla="*/ 162 w 1358"/>
              <a:gd name="T117" fmla="*/ 300 h 845"/>
              <a:gd name="T118" fmla="*/ 188 w 1358"/>
              <a:gd name="T119" fmla="*/ 24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8" h="845">
                <a:moveTo>
                  <a:pt x="203" y="228"/>
                </a:moveTo>
                <a:lnTo>
                  <a:pt x="206" y="226"/>
                </a:lnTo>
                <a:lnTo>
                  <a:pt x="205" y="224"/>
                </a:lnTo>
                <a:lnTo>
                  <a:pt x="204" y="223"/>
                </a:lnTo>
                <a:lnTo>
                  <a:pt x="203" y="221"/>
                </a:lnTo>
                <a:lnTo>
                  <a:pt x="202" y="219"/>
                </a:lnTo>
                <a:lnTo>
                  <a:pt x="202" y="217"/>
                </a:lnTo>
                <a:lnTo>
                  <a:pt x="202" y="214"/>
                </a:lnTo>
                <a:lnTo>
                  <a:pt x="203" y="212"/>
                </a:lnTo>
                <a:lnTo>
                  <a:pt x="205" y="210"/>
                </a:lnTo>
                <a:lnTo>
                  <a:pt x="206" y="208"/>
                </a:lnTo>
                <a:lnTo>
                  <a:pt x="207" y="207"/>
                </a:lnTo>
                <a:lnTo>
                  <a:pt x="209" y="206"/>
                </a:lnTo>
                <a:lnTo>
                  <a:pt x="211" y="205"/>
                </a:lnTo>
                <a:lnTo>
                  <a:pt x="212" y="204"/>
                </a:lnTo>
                <a:lnTo>
                  <a:pt x="215" y="204"/>
                </a:lnTo>
                <a:lnTo>
                  <a:pt x="217" y="204"/>
                </a:lnTo>
                <a:lnTo>
                  <a:pt x="218" y="204"/>
                </a:lnTo>
                <a:lnTo>
                  <a:pt x="221" y="205"/>
                </a:lnTo>
                <a:lnTo>
                  <a:pt x="222" y="206"/>
                </a:lnTo>
                <a:lnTo>
                  <a:pt x="224" y="206"/>
                </a:lnTo>
                <a:lnTo>
                  <a:pt x="226" y="208"/>
                </a:lnTo>
                <a:lnTo>
                  <a:pt x="227" y="208"/>
                </a:lnTo>
                <a:lnTo>
                  <a:pt x="233" y="202"/>
                </a:lnTo>
                <a:lnTo>
                  <a:pt x="239" y="195"/>
                </a:lnTo>
                <a:lnTo>
                  <a:pt x="245" y="190"/>
                </a:lnTo>
                <a:lnTo>
                  <a:pt x="244" y="189"/>
                </a:lnTo>
                <a:lnTo>
                  <a:pt x="243" y="187"/>
                </a:lnTo>
                <a:lnTo>
                  <a:pt x="242" y="186"/>
                </a:lnTo>
                <a:lnTo>
                  <a:pt x="241" y="184"/>
                </a:lnTo>
                <a:lnTo>
                  <a:pt x="240" y="182"/>
                </a:lnTo>
                <a:lnTo>
                  <a:pt x="239" y="180"/>
                </a:lnTo>
                <a:lnTo>
                  <a:pt x="239" y="178"/>
                </a:lnTo>
                <a:lnTo>
                  <a:pt x="239" y="177"/>
                </a:lnTo>
                <a:lnTo>
                  <a:pt x="237" y="175"/>
                </a:lnTo>
                <a:lnTo>
                  <a:pt x="236" y="173"/>
                </a:lnTo>
                <a:lnTo>
                  <a:pt x="235" y="172"/>
                </a:lnTo>
                <a:lnTo>
                  <a:pt x="234" y="170"/>
                </a:lnTo>
                <a:lnTo>
                  <a:pt x="233" y="167"/>
                </a:lnTo>
                <a:lnTo>
                  <a:pt x="233" y="166"/>
                </a:lnTo>
                <a:lnTo>
                  <a:pt x="233" y="164"/>
                </a:lnTo>
                <a:lnTo>
                  <a:pt x="232" y="162"/>
                </a:lnTo>
                <a:lnTo>
                  <a:pt x="232" y="159"/>
                </a:lnTo>
                <a:lnTo>
                  <a:pt x="232" y="156"/>
                </a:lnTo>
                <a:lnTo>
                  <a:pt x="232" y="154"/>
                </a:lnTo>
                <a:lnTo>
                  <a:pt x="233" y="152"/>
                </a:lnTo>
                <a:lnTo>
                  <a:pt x="233" y="150"/>
                </a:lnTo>
                <a:lnTo>
                  <a:pt x="234" y="148"/>
                </a:lnTo>
                <a:lnTo>
                  <a:pt x="235" y="146"/>
                </a:lnTo>
                <a:lnTo>
                  <a:pt x="236" y="145"/>
                </a:lnTo>
                <a:lnTo>
                  <a:pt x="237" y="142"/>
                </a:lnTo>
                <a:lnTo>
                  <a:pt x="238" y="140"/>
                </a:lnTo>
                <a:lnTo>
                  <a:pt x="239" y="140"/>
                </a:lnTo>
                <a:lnTo>
                  <a:pt x="241" y="138"/>
                </a:lnTo>
                <a:lnTo>
                  <a:pt x="242" y="138"/>
                </a:lnTo>
                <a:lnTo>
                  <a:pt x="244" y="137"/>
                </a:lnTo>
                <a:lnTo>
                  <a:pt x="249" y="136"/>
                </a:lnTo>
                <a:lnTo>
                  <a:pt x="256" y="134"/>
                </a:lnTo>
                <a:lnTo>
                  <a:pt x="262" y="131"/>
                </a:lnTo>
                <a:lnTo>
                  <a:pt x="269" y="129"/>
                </a:lnTo>
                <a:lnTo>
                  <a:pt x="276" y="126"/>
                </a:lnTo>
                <a:lnTo>
                  <a:pt x="284" y="124"/>
                </a:lnTo>
                <a:lnTo>
                  <a:pt x="287" y="123"/>
                </a:lnTo>
                <a:lnTo>
                  <a:pt x="289" y="122"/>
                </a:lnTo>
                <a:lnTo>
                  <a:pt x="292" y="123"/>
                </a:lnTo>
                <a:lnTo>
                  <a:pt x="295" y="123"/>
                </a:lnTo>
                <a:lnTo>
                  <a:pt x="296" y="123"/>
                </a:lnTo>
                <a:lnTo>
                  <a:pt x="298" y="123"/>
                </a:lnTo>
                <a:lnTo>
                  <a:pt x="299" y="123"/>
                </a:lnTo>
                <a:lnTo>
                  <a:pt x="301" y="124"/>
                </a:lnTo>
                <a:lnTo>
                  <a:pt x="303" y="125"/>
                </a:lnTo>
                <a:lnTo>
                  <a:pt x="305" y="126"/>
                </a:lnTo>
                <a:lnTo>
                  <a:pt x="306" y="127"/>
                </a:lnTo>
                <a:lnTo>
                  <a:pt x="308" y="127"/>
                </a:lnTo>
                <a:lnTo>
                  <a:pt x="309" y="126"/>
                </a:lnTo>
                <a:lnTo>
                  <a:pt x="311" y="124"/>
                </a:lnTo>
                <a:lnTo>
                  <a:pt x="312" y="123"/>
                </a:lnTo>
                <a:lnTo>
                  <a:pt x="313" y="122"/>
                </a:lnTo>
                <a:lnTo>
                  <a:pt x="314" y="120"/>
                </a:lnTo>
                <a:lnTo>
                  <a:pt x="316" y="118"/>
                </a:lnTo>
                <a:lnTo>
                  <a:pt x="317" y="117"/>
                </a:lnTo>
                <a:lnTo>
                  <a:pt x="318" y="116"/>
                </a:lnTo>
                <a:lnTo>
                  <a:pt x="320" y="114"/>
                </a:lnTo>
                <a:lnTo>
                  <a:pt x="321" y="113"/>
                </a:lnTo>
                <a:lnTo>
                  <a:pt x="323" y="112"/>
                </a:lnTo>
                <a:lnTo>
                  <a:pt x="323" y="110"/>
                </a:lnTo>
                <a:lnTo>
                  <a:pt x="324" y="108"/>
                </a:lnTo>
                <a:lnTo>
                  <a:pt x="325" y="106"/>
                </a:lnTo>
                <a:lnTo>
                  <a:pt x="326" y="104"/>
                </a:lnTo>
                <a:lnTo>
                  <a:pt x="326" y="101"/>
                </a:lnTo>
                <a:lnTo>
                  <a:pt x="327" y="100"/>
                </a:lnTo>
                <a:lnTo>
                  <a:pt x="328" y="98"/>
                </a:lnTo>
                <a:lnTo>
                  <a:pt x="330" y="97"/>
                </a:lnTo>
                <a:lnTo>
                  <a:pt x="331" y="95"/>
                </a:lnTo>
                <a:lnTo>
                  <a:pt x="333" y="95"/>
                </a:lnTo>
                <a:lnTo>
                  <a:pt x="334" y="94"/>
                </a:lnTo>
                <a:lnTo>
                  <a:pt x="336" y="92"/>
                </a:lnTo>
                <a:lnTo>
                  <a:pt x="337" y="91"/>
                </a:lnTo>
                <a:lnTo>
                  <a:pt x="339" y="90"/>
                </a:lnTo>
                <a:lnTo>
                  <a:pt x="340" y="88"/>
                </a:lnTo>
                <a:lnTo>
                  <a:pt x="341" y="86"/>
                </a:lnTo>
                <a:lnTo>
                  <a:pt x="342" y="84"/>
                </a:lnTo>
                <a:lnTo>
                  <a:pt x="343" y="83"/>
                </a:lnTo>
                <a:lnTo>
                  <a:pt x="344" y="81"/>
                </a:lnTo>
                <a:lnTo>
                  <a:pt x="344" y="79"/>
                </a:lnTo>
                <a:lnTo>
                  <a:pt x="345" y="76"/>
                </a:lnTo>
                <a:lnTo>
                  <a:pt x="345" y="73"/>
                </a:lnTo>
                <a:lnTo>
                  <a:pt x="345" y="71"/>
                </a:lnTo>
                <a:lnTo>
                  <a:pt x="345" y="68"/>
                </a:lnTo>
                <a:lnTo>
                  <a:pt x="345" y="66"/>
                </a:lnTo>
                <a:lnTo>
                  <a:pt x="345" y="63"/>
                </a:lnTo>
                <a:lnTo>
                  <a:pt x="345" y="61"/>
                </a:lnTo>
                <a:lnTo>
                  <a:pt x="345" y="58"/>
                </a:lnTo>
                <a:lnTo>
                  <a:pt x="345" y="56"/>
                </a:lnTo>
                <a:lnTo>
                  <a:pt x="346" y="53"/>
                </a:lnTo>
                <a:lnTo>
                  <a:pt x="346" y="51"/>
                </a:lnTo>
                <a:lnTo>
                  <a:pt x="346" y="48"/>
                </a:lnTo>
                <a:lnTo>
                  <a:pt x="346" y="45"/>
                </a:lnTo>
                <a:lnTo>
                  <a:pt x="346" y="43"/>
                </a:lnTo>
                <a:lnTo>
                  <a:pt x="346" y="40"/>
                </a:lnTo>
                <a:lnTo>
                  <a:pt x="347" y="39"/>
                </a:lnTo>
                <a:lnTo>
                  <a:pt x="348" y="38"/>
                </a:lnTo>
                <a:lnTo>
                  <a:pt x="349" y="37"/>
                </a:lnTo>
                <a:lnTo>
                  <a:pt x="350" y="35"/>
                </a:lnTo>
                <a:lnTo>
                  <a:pt x="351" y="34"/>
                </a:lnTo>
                <a:lnTo>
                  <a:pt x="352" y="33"/>
                </a:lnTo>
                <a:lnTo>
                  <a:pt x="353" y="32"/>
                </a:lnTo>
                <a:lnTo>
                  <a:pt x="354" y="31"/>
                </a:lnTo>
                <a:lnTo>
                  <a:pt x="356" y="31"/>
                </a:lnTo>
                <a:lnTo>
                  <a:pt x="358" y="31"/>
                </a:lnTo>
                <a:lnTo>
                  <a:pt x="361" y="30"/>
                </a:lnTo>
                <a:lnTo>
                  <a:pt x="363" y="30"/>
                </a:lnTo>
                <a:lnTo>
                  <a:pt x="365" y="29"/>
                </a:lnTo>
                <a:lnTo>
                  <a:pt x="366" y="28"/>
                </a:lnTo>
                <a:lnTo>
                  <a:pt x="367" y="26"/>
                </a:lnTo>
                <a:lnTo>
                  <a:pt x="368" y="23"/>
                </a:lnTo>
                <a:lnTo>
                  <a:pt x="368" y="22"/>
                </a:lnTo>
                <a:lnTo>
                  <a:pt x="368" y="19"/>
                </a:lnTo>
                <a:lnTo>
                  <a:pt x="369" y="17"/>
                </a:lnTo>
                <a:lnTo>
                  <a:pt x="369" y="14"/>
                </a:lnTo>
                <a:lnTo>
                  <a:pt x="369" y="12"/>
                </a:lnTo>
                <a:lnTo>
                  <a:pt x="370" y="9"/>
                </a:lnTo>
                <a:lnTo>
                  <a:pt x="370" y="7"/>
                </a:lnTo>
                <a:lnTo>
                  <a:pt x="370" y="4"/>
                </a:lnTo>
                <a:lnTo>
                  <a:pt x="370" y="2"/>
                </a:lnTo>
                <a:lnTo>
                  <a:pt x="370" y="0"/>
                </a:lnTo>
                <a:lnTo>
                  <a:pt x="372" y="3"/>
                </a:lnTo>
                <a:lnTo>
                  <a:pt x="378" y="7"/>
                </a:lnTo>
                <a:lnTo>
                  <a:pt x="379" y="10"/>
                </a:lnTo>
                <a:lnTo>
                  <a:pt x="379" y="14"/>
                </a:lnTo>
                <a:lnTo>
                  <a:pt x="379" y="20"/>
                </a:lnTo>
                <a:lnTo>
                  <a:pt x="381" y="23"/>
                </a:lnTo>
                <a:lnTo>
                  <a:pt x="382" y="26"/>
                </a:lnTo>
                <a:lnTo>
                  <a:pt x="383" y="31"/>
                </a:lnTo>
                <a:lnTo>
                  <a:pt x="389" y="40"/>
                </a:lnTo>
                <a:lnTo>
                  <a:pt x="390" y="40"/>
                </a:lnTo>
                <a:lnTo>
                  <a:pt x="390" y="37"/>
                </a:lnTo>
                <a:lnTo>
                  <a:pt x="390" y="34"/>
                </a:lnTo>
                <a:lnTo>
                  <a:pt x="390" y="32"/>
                </a:lnTo>
                <a:lnTo>
                  <a:pt x="393" y="33"/>
                </a:lnTo>
                <a:lnTo>
                  <a:pt x="395" y="36"/>
                </a:lnTo>
                <a:lnTo>
                  <a:pt x="396" y="40"/>
                </a:lnTo>
                <a:lnTo>
                  <a:pt x="399" y="41"/>
                </a:lnTo>
                <a:lnTo>
                  <a:pt x="401" y="43"/>
                </a:lnTo>
                <a:lnTo>
                  <a:pt x="402" y="45"/>
                </a:lnTo>
                <a:lnTo>
                  <a:pt x="404" y="48"/>
                </a:lnTo>
                <a:lnTo>
                  <a:pt x="405" y="51"/>
                </a:lnTo>
                <a:lnTo>
                  <a:pt x="406" y="53"/>
                </a:lnTo>
                <a:lnTo>
                  <a:pt x="409" y="54"/>
                </a:lnTo>
                <a:lnTo>
                  <a:pt x="411" y="53"/>
                </a:lnTo>
                <a:lnTo>
                  <a:pt x="411" y="51"/>
                </a:lnTo>
                <a:lnTo>
                  <a:pt x="409" y="48"/>
                </a:lnTo>
                <a:lnTo>
                  <a:pt x="407" y="45"/>
                </a:lnTo>
                <a:lnTo>
                  <a:pt x="409" y="42"/>
                </a:lnTo>
                <a:lnTo>
                  <a:pt x="413" y="42"/>
                </a:lnTo>
                <a:lnTo>
                  <a:pt x="414" y="40"/>
                </a:lnTo>
                <a:lnTo>
                  <a:pt x="415" y="38"/>
                </a:lnTo>
                <a:lnTo>
                  <a:pt x="423" y="40"/>
                </a:lnTo>
                <a:lnTo>
                  <a:pt x="424" y="45"/>
                </a:lnTo>
                <a:lnTo>
                  <a:pt x="429" y="48"/>
                </a:lnTo>
                <a:lnTo>
                  <a:pt x="435" y="45"/>
                </a:lnTo>
                <a:lnTo>
                  <a:pt x="440" y="46"/>
                </a:lnTo>
                <a:lnTo>
                  <a:pt x="444" y="50"/>
                </a:lnTo>
                <a:lnTo>
                  <a:pt x="448" y="52"/>
                </a:lnTo>
                <a:lnTo>
                  <a:pt x="451" y="54"/>
                </a:lnTo>
                <a:lnTo>
                  <a:pt x="456" y="58"/>
                </a:lnTo>
                <a:lnTo>
                  <a:pt x="451" y="60"/>
                </a:lnTo>
                <a:lnTo>
                  <a:pt x="450" y="64"/>
                </a:lnTo>
                <a:lnTo>
                  <a:pt x="450" y="71"/>
                </a:lnTo>
                <a:lnTo>
                  <a:pt x="458" y="70"/>
                </a:lnTo>
                <a:lnTo>
                  <a:pt x="463" y="67"/>
                </a:lnTo>
                <a:lnTo>
                  <a:pt x="468" y="67"/>
                </a:lnTo>
                <a:lnTo>
                  <a:pt x="474" y="69"/>
                </a:lnTo>
                <a:lnTo>
                  <a:pt x="476" y="73"/>
                </a:lnTo>
                <a:lnTo>
                  <a:pt x="475" y="74"/>
                </a:lnTo>
                <a:lnTo>
                  <a:pt x="471" y="75"/>
                </a:lnTo>
                <a:lnTo>
                  <a:pt x="468" y="77"/>
                </a:lnTo>
                <a:lnTo>
                  <a:pt x="468" y="78"/>
                </a:lnTo>
                <a:lnTo>
                  <a:pt x="468" y="79"/>
                </a:lnTo>
                <a:lnTo>
                  <a:pt x="471" y="81"/>
                </a:lnTo>
                <a:lnTo>
                  <a:pt x="474" y="81"/>
                </a:lnTo>
                <a:lnTo>
                  <a:pt x="478" y="82"/>
                </a:lnTo>
                <a:lnTo>
                  <a:pt x="480" y="83"/>
                </a:lnTo>
                <a:lnTo>
                  <a:pt x="482" y="86"/>
                </a:lnTo>
                <a:lnTo>
                  <a:pt x="482" y="89"/>
                </a:lnTo>
                <a:lnTo>
                  <a:pt x="479" y="90"/>
                </a:lnTo>
                <a:lnTo>
                  <a:pt x="478" y="92"/>
                </a:lnTo>
                <a:lnTo>
                  <a:pt x="471" y="93"/>
                </a:lnTo>
                <a:lnTo>
                  <a:pt x="468" y="95"/>
                </a:lnTo>
                <a:lnTo>
                  <a:pt x="468" y="99"/>
                </a:lnTo>
                <a:lnTo>
                  <a:pt x="473" y="102"/>
                </a:lnTo>
                <a:lnTo>
                  <a:pt x="476" y="102"/>
                </a:lnTo>
                <a:lnTo>
                  <a:pt x="479" y="102"/>
                </a:lnTo>
                <a:lnTo>
                  <a:pt x="481" y="104"/>
                </a:lnTo>
                <a:lnTo>
                  <a:pt x="486" y="102"/>
                </a:lnTo>
                <a:lnTo>
                  <a:pt x="487" y="106"/>
                </a:lnTo>
                <a:lnTo>
                  <a:pt x="488" y="108"/>
                </a:lnTo>
                <a:lnTo>
                  <a:pt x="491" y="106"/>
                </a:lnTo>
                <a:lnTo>
                  <a:pt x="495" y="102"/>
                </a:lnTo>
                <a:lnTo>
                  <a:pt x="498" y="106"/>
                </a:lnTo>
                <a:lnTo>
                  <a:pt x="499" y="111"/>
                </a:lnTo>
                <a:lnTo>
                  <a:pt x="501" y="117"/>
                </a:lnTo>
                <a:lnTo>
                  <a:pt x="502" y="121"/>
                </a:lnTo>
                <a:lnTo>
                  <a:pt x="502" y="122"/>
                </a:lnTo>
                <a:lnTo>
                  <a:pt x="504" y="122"/>
                </a:lnTo>
                <a:lnTo>
                  <a:pt x="509" y="119"/>
                </a:lnTo>
                <a:lnTo>
                  <a:pt x="514" y="119"/>
                </a:lnTo>
                <a:lnTo>
                  <a:pt x="516" y="122"/>
                </a:lnTo>
                <a:lnTo>
                  <a:pt x="521" y="122"/>
                </a:lnTo>
                <a:lnTo>
                  <a:pt x="524" y="123"/>
                </a:lnTo>
                <a:lnTo>
                  <a:pt x="525" y="124"/>
                </a:lnTo>
                <a:lnTo>
                  <a:pt x="526" y="124"/>
                </a:lnTo>
                <a:lnTo>
                  <a:pt x="531" y="118"/>
                </a:lnTo>
                <a:lnTo>
                  <a:pt x="531" y="114"/>
                </a:lnTo>
                <a:lnTo>
                  <a:pt x="539" y="112"/>
                </a:lnTo>
                <a:lnTo>
                  <a:pt x="542" y="115"/>
                </a:lnTo>
                <a:lnTo>
                  <a:pt x="542" y="121"/>
                </a:lnTo>
                <a:lnTo>
                  <a:pt x="541" y="123"/>
                </a:lnTo>
                <a:lnTo>
                  <a:pt x="544" y="124"/>
                </a:lnTo>
                <a:lnTo>
                  <a:pt x="549" y="121"/>
                </a:lnTo>
                <a:lnTo>
                  <a:pt x="553" y="120"/>
                </a:lnTo>
                <a:lnTo>
                  <a:pt x="561" y="136"/>
                </a:lnTo>
                <a:lnTo>
                  <a:pt x="574" y="151"/>
                </a:lnTo>
                <a:lnTo>
                  <a:pt x="576" y="153"/>
                </a:lnTo>
                <a:lnTo>
                  <a:pt x="604" y="185"/>
                </a:lnTo>
                <a:lnTo>
                  <a:pt x="631" y="227"/>
                </a:lnTo>
                <a:lnTo>
                  <a:pt x="646" y="237"/>
                </a:lnTo>
                <a:lnTo>
                  <a:pt x="668" y="258"/>
                </a:lnTo>
                <a:lnTo>
                  <a:pt x="690" y="285"/>
                </a:lnTo>
                <a:lnTo>
                  <a:pt x="720" y="306"/>
                </a:lnTo>
                <a:lnTo>
                  <a:pt x="732" y="316"/>
                </a:lnTo>
                <a:lnTo>
                  <a:pt x="736" y="328"/>
                </a:lnTo>
                <a:lnTo>
                  <a:pt x="744" y="337"/>
                </a:lnTo>
                <a:lnTo>
                  <a:pt x="762" y="343"/>
                </a:lnTo>
                <a:lnTo>
                  <a:pt x="774" y="349"/>
                </a:lnTo>
                <a:lnTo>
                  <a:pt x="782" y="352"/>
                </a:lnTo>
                <a:lnTo>
                  <a:pt x="789" y="361"/>
                </a:lnTo>
                <a:lnTo>
                  <a:pt x="790" y="369"/>
                </a:lnTo>
                <a:lnTo>
                  <a:pt x="788" y="379"/>
                </a:lnTo>
                <a:lnTo>
                  <a:pt x="788" y="387"/>
                </a:lnTo>
                <a:lnTo>
                  <a:pt x="793" y="399"/>
                </a:lnTo>
                <a:lnTo>
                  <a:pt x="795" y="397"/>
                </a:lnTo>
                <a:lnTo>
                  <a:pt x="797" y="400"/>
                </a:lnTo>
                <a:lnTo>
                  <a:pt x="801" y="405"/>
                </a:lnTo>
                <a:lnTo>
                  <a:pt x="808" y="404"/>
                </a:lnTo>
                <a:lnTo>
                  <a:pt x="811" y="404"/>
                </a:lnTo>
                <a:lnTo>
                  <a:pt x="814" y="406"/>
                </a:lnTo>
                <a:lnTo>
                  <a:pt x="818" y="405"/>
                </a:lnTo>
                <a:lnTo>
                  <a:pt x="826" y="402"/>
                </a:lnTo>
                <a:lnTo>
                  <a:pt x="830" y="399"/>
                </a:lnTo>
                <a:lnTo>
                  <a:pt x="832" y="399"/>
                </a:lnTo>
                <a:lnTo>
                  <a:pt x="835" y="396"/>
                </a:lnTo>
                <a:lnTo>
                  <a:pt x="837" y="395"/>
                </a:lnTo>
                <a:lnTo>
                  <a:pt x="837" y="394"/>
                </a:lnTo>
                <a:lnTo>
                  <a:pt x="841" y="392"/>
                </a:lnTo>
                <a:lnTo>
                  <a:pt x="846" y="390"/>
                </a:lnTo>
                <a:lnTo>
                  <a:pt x="851" y="390"/>
                </a:lnTo>
                <a:lnTo>
                  <a:pt x="855" y="389"/>
                </a:lnTo>
                <a:lnTo>
                  <a:pt x="863" y="385"/>
                </a:lnTo>
                <a:lnTo>
                  <a:pt x="870" y="382"/>
                </a:lnTo>
                <a:lnTo>
                  <a:pt x="874" y="378"/>
                </a:lnTo>
                <a:lnTo>
                  <a:pt x="884" y="376"/>
                </a:lnTo>
                <a:lnTo>
                  <a:pt x="892" y="377"/>
                </a:lnTo>
                <a:lnTo>
                  <a:pt x="898" y="380"/>
                </a:lnTo>
                <a:lnTo>
                  <a:pt x="904" y="383"/>
                </a:lnTo>
                <a:lnTo>
                  <a:pt x="911" y="394"/>
                </a:lnTo>
                <a:lnTo>
                  <a:pt x="919" y="399"/>
                </a:lnTo>
                <a:lnTo>
                  <a:pt x="927" y="404"/>
                </a:lnTo>
                <a:lnTo>
                  <a:pt x="937" y="409"/>
                </a:lnTo>
                <a:lnTo>
                  <a:pt x="948" y="416"/>
                </a:lnTo>
                <a:lnTo>
                  <a:pt x="953" y="423"/>
                </a:lnTo>
                <a:lnTo>
                  <a:pt x="962" y="436"/>
                </a:lnTo>
                <a:lnTo>
                  <a:pt x="967" y="444"/>
                </a:lnTo>
                <a:lnTo>
                  <a:pt x="974" y="447"/>
                </a:lnTo>
                <a:lnTo>
                  <a:pt x="978" y="450"/>
                </a:lnTo>
                <a:lnTo>
                  <a:pt x="985" y="450"/>
                </a:lnTo>
                <a:lnTo>
                  <a:pt x="992" y="451"/>
                </a:lnTo>
                <a:lnTo>
                  <a:pt x="998" y="453"/>
                </a:lnTo>
                <a:lnTo>
                  <a:pt x="1002" y="456"/>
                </a:lnTo>
                <a:lnTo>
                  <a:pt x="1006" y="457"/>
                </a:lnTo>
                <a:lnTo>
                  <a:pt x="1012" y="461"/>
                </a:lnTo>
                <a:lnTo>
                  <a:pt x="1016" y="459"/>
                </a:lnTo>
                <a:lnTo>
                  <a:pt x="1021" y="458"/>
                </a:lnTo>
                <a:lnTo>
                  <a:pt x="1030" y="459"/>
                </a:lnTo>
                <a:lnTo>
                  <a:pt x="1033" y="461"/>
                </a:lnTo>
                <a:lnTo>
                  <a:pt x="1038" y="464"/>
                </a:lnTo>
                <a:lnTo>
                  <a:pt x="1045" y="466"/>
                </a:lnTo>
                <a:lnTo>
                  <a:pt x="1052" y="466"/>
                </a:lnTo>
                <a:lnTo>
                  <a:pt x="1056" y="466"/>
                </a:lnTo>
                <a:lnTo>
                  <a:pt x="1060" y="468"/>
                </a:lnTo>
                <a:lnTo>
                  <a:pt x="1065" y="469"/>
                </a:lnTo>
                <a:lnTo>
                  <a:pt x="1066" y="472"/>
                </a:lnTo>
                <a:lnTo>
                  <a:pt x="1068" y="475"/>
                </a:lnTo>
                <a:lnTo>
                  <a:pt x="1071" y="478"/>
                </a:lnTo>
                <a:lnTo>
                  <a:pt x="1076" y="478"/>
                </a:lnTo>
                <a:lnTo>
                  <a:pt x="1080" y="479"/>
                </a:lnTo>
                <a:lnTo>
                  <a:pt x="1086" y="479"/>
                </a:lnTo>
                <a:lnTo>
                  <a:pt x="1091" y="481"/>
                </a:lnTo>
                <a:lnTo>
                  <a:pt x="1097" y="484"/>
                </a:lnTo>
                <a:lnTo>
                  <a:pt x="1099" y="489"/>
                </a:lnTo>
                <a:lnTo>
                  <a:pt x="1106" y="497"/>
                </a:lnTo>
                <a:lnTo>
                  <a:pt x="1110" y="500"/>
                </a:lnTo>
                <a:lnTo>
                  <a:pt x="1121" y="505"/>
                </a:lnTo>
                <a:lnTo>
                  <a:pt x="1122" y="509"/>
                </a:lnTo>
                <a:lnTo>
                  <a:pt x="1128" y="515"/>
                </a:lnTo>
                <a:lnTo>
                  <a:pt x="1137" y="522"/>
                </a:lnTo>
                <a:lnTo>
                  <a:pt x="1146" y="523"/>
                </a:lnTo>
                <a:lnTo>
                  <a:pt x="1156" y="524"/>
                </a:lnTo>
                <a:lnTo>
                  <a:pt x="1165" y="524"/>
                </a:lnTo>
                <a:lnTo>
                  <a:pt x="1171" y="527"/>
                </a:lnTo>
                <a:lnTo>
                  <a:pt x="1176" y="536"/>
                </a:lnTo>
                <a:lnTo>
                  <a:pt x="1183" y="546"/>
                </a:lnTo>
                <a:lnTo>
                  <a:pt x="1189" y="554"/>
                </a:lnTo>
                <a:lnTo>
                  <a:pt x="1197" y="558"/>
                </a:lnTo>
                <a:lnTo>
                  <a:pt x="1208" y="558"/>
                </a:lnTo>
                <a:lnTo>
                  <a:pt x="1224" y="557"/>
                </a:lnTo>
                <a:lnTo>
                  <a:pt x="1233" y="556"/>
                </a:lnTo>
                <a:lnTo>
                  <a:pt x="1239" y="555"/>
                </a:lnTo>
                <a:lnTo>
                  <a:pt x="1249" y="558"/>
                </a:lnTo>
                <a:lnTo>
                  <a:pt x="1255" y="555"/>
                </a:lnTo>
                <a:lnTo>
                  <a:pt x="1267" y="552"/>
                </a:lnTo>
                <a:lnTo>
                  <a:pt x="1268" y="555"/>
                </a:lnTo>
                <a:lnTo>
                  <a:pt x="1277" y="555"/>
                </a:lnTo>
                <a:lnTo>
                  <a:pt x="1290" y="551"/>
                </a:lnTo>
                <a:lnTo>
                  <a:pt x="1300" y="551"/>
                </a:lnTo>
                <a:lnTo>
                  <a:pt x="1310" y="551"/>
                </a:lnTo>
                <a:lnTo>
                  <a:pt x="1322" y="552"/>
                </a:lnTo>
                <a:lnTo>
                  <a:pt x="1329" y="555"/>
                </a:lnTo>
                <a:lnTo>
                  <a:pt x="1334" y="563"/>
                </a:lnTo>
                <a:lnTo>
                  <a:pt x="1335" y="566"/>
                </a:lnTo>
                <a:lnTo>
                  <a:pt x="1343" y="566"/>
                </a:lnTo>
                <a:lnTo>
                  <a:pt x="1350" y="563"/>
                </a:lnTo>
                <a:lnTo>
                  <a:pt x="1357" y="561"/>
                </a:lnTo>
                <a:lnTo>
                  <a:pt x="1358" y="562"/>
                </a:lnTo>
                <a:lnTo>
                  <a:pt x="1349" y="580"/>
                </a:lnTo>
                <a:lnTo>
                  <a:pt x="1344" y="589"/>
                </a:lnTo>
                <a:lnTo>
                  <a:pt x="1340" y="599"/>
                </a:lnTo>
                <a:lnTo>
                  <a:pt x="1337" y="607"/>
                </a:lnTo>
                <a:lnTo>
                  <a:pt x="1334" y="615"/>
                </a:lnTo>
                <a:lnTo>
                  <a:pt x="1332" y="621"/>
                </a:lnTo>
                <a:lnTo>
                  <a:pt x="1329" y="626"/>
                </a:lnTo>
                <a:lnTo>
                  <a:pt x="1326" y="631"/>
                </a:lnTo>
                <a:lnTo>
                  <a:pt x="1325" y="638"/>
                </a:lnTo>
                <a:lnTo>
                  <a:pt x="1323" y="649"/>
                </a:lnTo>
                <a:lnTo>
                  <a:pt x="1323" y="660"/>
                </a:lnTo>
                <a:lnTo>
                  <a:pt x="1322" y="668"/>
                </a:lnTo>
                <a:lnTo>
                  <a:pt x="1322" y="674"/>
                </a:lnTo>
                <a:lnTo>
                  <a:pt x="1321" y="676"/>
                </a:lnTo>
                <a:lnTo>
                  <a:pt x="1321" y="680"/>
                </a:lnTo>
                <a:lnTo>
                  <a:pt x="1315" y="686"/>
                </a:lnTo>
                <a:lnTo>
                  <a:pt x="1309" y="691"/>
                </a:lnTo>
                <a:lnTo>
                  <a:pt x="1307" y="693"/>
                </a:lnTo>
                <a:lnTo>
                  <a:pt x="1301" y="694"/>
                </a:lnTo>
                <a:lnTo>
                  <a:pt x="1293" y="694"/>
                </a:lnTo>
                <a:lnTo>
                  <a:pt x="1285" y="693"/>
                </a:lnTo>
                <a:lnTo>
                  <a:pt x="1283" y="692"/>
                </a:lnTo>
                <a:lnTo>
                  <a:pt x="1273" y="691"/>
                </a:lnTo>
                <a:lnTo>
                  <a:pt x="1268" y="690"/>
                </a:lnTo>
                <a:lnTo>
                  <a:pt x="1260" y="688"/>
                </a:lnTo>
                <a:lnTo>
                  <a:pt x="1255" y="687"/>
                </a:lnTo>
                <a:lnTo>
                  <a:pt x="1248" y="685"/>
                </a:lnTo>
                <a:lnTo>
                  <a:pt x="1243" y="683"/>
                </a:lnTo>
                <a:lnTo>
                  <a:pt x="1237" y="683"/>
                </a:lnTo>
                <a:lnTo>
                  <a:pt x="1231" y="683"/>
                </a:lnTo>
                <a:lnTo>
                  <a:pt x="1224" y="683"/>
                </a:lnTo>
                <a:lnTo>
                  <a:pt x="1218" y="683"/>
                </a:lnTo>
                <a:lnTo>
                  <a:pt x="1210" y="682"/>
                </a:lnTo>
                <a:lnTo>
                  <a:pt x="1206" y="681"/>
                </a:lnTo>
                <a:lnTo>
                  <a:pt x="1200" y="682"/>
                </a:lnTo>
                <a:lnTo>
                  <a:pt x="1195" y="681"/>
                </a:lnTo>
                <a:lnTo>
                  <a:pt x="1192" y="681"/>
                </a:lnTo>
                <a:lnTo>
                  <a:pt x="1185" y="679"/>
                </a:lnTo>
                <a:lnTo>
                  <a:pt x="1178" y="677"/>
                </a:lnTo>
                <a:lnTo>
                  <a:pt x="1167" y="675"/>
                </a:lnTo>
                <a:lnTo>
                  <a:pt x="1161" y="674"/>
                </a:lnTo>
                <a:lnTo>
                  <a:pt x="1155" y="671"/>
                </a:lnTo>
                <a:lnTo>
                  <a:pt x="1143" y="668"/>
                </a:lnTo>
                <a:lnTo>
                  <a:pt x="1137" y="667"/>
                </a:lnTo>
                <a:lnTo>
                  <a:pt x="1120" y="657"/>
                </a:lnTo>
                <a:lnTo>
                  <a:pt x="1116" y="654"/>
                </a:lnTo>
                <a:lnTo>
                  <a:pt x="1111" y="650"/>
                </a:lnTo>
                <a:lnTo>
                  <a:pt x="1102" y="648"/>
                </a:lnTo>
                <a:lnTo>
                  <a:pt x="1099" y="644"/>
                </a:lnTo>
                <a:lnTo>
                  <a:pt x="1094" y="641"/>
                </a:lnTo>
                <a:lnTo>
                  <a:pt x="1091" y="638"/>
                </a:lnTo>
                <a:lnTo>
                  <a:pt x="1086" y="638"/>
                </a:lnTo>
                <a:lnTo>
                  <a:pt x="1087" y="639"/>
                </a:lnTo>
                <a:lnTo>
                  <a:pt x="1085" y="639"/>
                </a:lnTo>
                <a:lnTo>
                  <a:pt x="1083" y="639"/>
                </a:lnTo>
                <a:lnTo>
                  <a:pt x="1080" y="641"/>
                </a:lnTo>
                <a:lnTo>
                  <a:pt x="1077" y="645"/>
                </a:lnTo>
                <a:lnTo>
                  <a:pt x="1072" y="653"/>
                </a:lnTo>
                <a:lnTo>
                  <a:pt x="1068" y="655"/>
                </a:lnTo>
                <a:lnTo>
                  <a:pt x="1063" y="658"/>
                </a:lnTo>
                <a:lnTo>
                  <a:pt x="1060" y="660"/>
                </a:lnTo>
                <a:lnTo>
                  <a:pt x="1055" y="666"/>
                </a:lnTo>
                <a:lnTo>
                  <a:pt x="1047" y="671"/>
                </a:lnTo>
                <a:lnTo>
                  <a:pt x="1041" y="677"/>
                </a:lnTo>
                <a:lnTo>
                  <a:pt x="1034" y="683"/>
                </a:lnTo>
                <a:lnTo>
                  <a:pt x="1032" y="688"/>
                </a:lnTo>
                <a:lnTo>
                  <a:pt x="1026" y="694"/>
                </a:lnTo>
                <a:lnTo>
                  <a:pt x="1021" y="699"/>
                </a:lnTo>
                <a:lnTo>
                  <a:pt x="1019" y="701"/>
                </a:lnTo>
                <a:lnTo>
                  <a:pt x="1015" y="709"/>
                </a:lnTo>
                <a:lnTo>
                  <a:pt x="1014" y="712"/>
                </a:lnTo>
                <a:lnTo>
                  <a:pt x="1012" y="714"/>
                </a:lnTo>
                <a:lnTo>
                  <a:pt x="1011" y="715"/>
                </a:lnTo>
                <a:lnTo>
                  <a:pt x="1012" y="716"/>
                </a:lnTo>
                <a:lnTo>
                  <a:pt x="1012" y="718"/>
                </a:lnTo>
                <a:lnTo>
                  <a:pt x="1016" y="719"/>
                </a:lnTo>
                <a:lnTo>
                  <a:pt x="1017" y="720"/>
                </a:lnTo>
                <a:lnTo>
                  <a:pt x="1020" y="722"/>
                </a:lnTo>
                <a:lnTo>
                  <a:pt x="1021" y="725"/>
                </a:lnTo>
                <a:lnTo>
                  <a:pt x="1024" y="727"/>
                </a:lnTo>
                <a:lnTo>
                  <a:pt x="1024" y="729"/>
                </a:lnTo>
                <a:lnTo>
                  <a:pt x="1023" y="732"/>
                </a:lnTo>
                <a:lnTo>
                  <a:pt x="1024" y="736"/>
                </a:lnTo>
                <a:lnTo>
                  <a:pt x="1025" y="741"/>
                </a:lnTo>
                <a:lnTo>
                  <a:pt x="1027" y="741"/>
                </a:lnTo>
                <a:lnTo>
                  <a:pt x="1031" y="741"/>
                </a:lnTo>
                <a:lnTo>
                  <a:pt x="1034" y="739"/>
                </a:lnTo>
                <a:lnTo>
                  <a:pt x="1037" y="738"/>
                </a:lnTo>
                <a:lnTo>
                  <a:pt x="1041" y="734"/>
                </a:lnTo>
                <a:lnTo>
                  <a:pt x="1044" y="734"/>
                </a:lnTo>
                <a:lnTo>
                  <a:pt x="1049" y="738"/>
                </a:lnTo>
                <a:lnTo>
                  <a:pt x="1050" y="741"/>
                </a:lnTo>
                <a:lnTo>
                  <a:pt x="1049" y="743"/>
                </a:lnTo>
                <a:lnTo>
                  <a:pt x="1050" y="746"/>
                </a:lnTo>
                <a:lnTo>
                  <a:pt x="1051" y="750"/>
                </a:lnTo>
                <a:lnTo>
                  <a:pt x="1049" y="756"/>
                </a:lnTo>
                <a:lnTo>
                  <a:pt x="1051" y="759"/>
                </a:lnTo>
                <a:lnTo>
                  <a:pt x="1055" y="760"/>
                </a:lnTo>
                <a:lnTo>
                  <a:pt x="1059" y="763"/>
                </a:lnTo>
                <a:lnTo>
                  <a:pt x="1065" y="767"/>
                </a:lnTo>
                <a:lnTo>
                  <a:pt x="1068" y="769"/>
                </a:lnTo>
                <a:lnTo>
                  <a:pt x="1070" y="768"/>
                </a:lnTo>
                <a:lnTo>
                  <a:pt x="1072" y="768"/>
                </a:lnTo>
                <a:lnTo>
                  <a:pt x="1079" y="765"/>
                </a:lnTo>
                <a:lnTo>
                  <a:pt x="1086" y="764"/>
                </a:lnTo>
                <a:lnTo>
                  <a:pt x="1091" y="764"/>
                </a:lnTo>
                <a:lnTo>
                  <a:pt x="1093" y="766"/>
                </a:lnTo>
                <a:lnTo>
                  <a:pt x="1095" y="768"/>
                </a:lnTo>
                <a:lnTo>
                  <a:pt x="1097" y="771"/>
                </a:lnTo>
                <a:lnTo>
                  <a:pt x="1097" y="774"/>
                </a:lnTo>
                <a:lnTo>
                  <a:pt x="1096" y="778"/>
                </a:lnTo>
                <a:lnTo>
                  <a:pt x="1095" y="784"/>
                </a:lnTo>
                <a:lnTo>
                  <a:pt x="1095" y="787"/>
                </a:lnTo>
                <a:lnTo>
                  <a:pt x="1094" y="791"/>
                </a:lnTo>
                <a:lnTo>
                  <a:pt x="1091" y="793"/>
                </a:lnTo>
                <a:lnTo>
                  <a:pt x="1088" y="797"/>
                </a:lnTo>
                <a:lnTo>
                  <a:pt x="1083" y="799"/>
                </a:lnTo>
                <a:lnTo>
                  <a:pt x="1080" y="804"/>
                </a:lnTo>
                <a:lnTo>
                  <a:pt x="1080" y="805"/>
                </a:lnTo>
                <a:lnTo>
                  <a:pt x="1072" y="806"/>
                </a:lnTo>
                <a:lnTo>
                  <a:pt x="1061" y="807"/>
                </a:lnTo>
                <a:lnTo>
                  <a:pt x="1050" y="807"/>
                </a:lnTo>
                <a:lnTo>
                  <a:pt x="1041" y="808"/>
                </a:lnTo>
                <a:lnTo>
                  <a:pt x="1037" y="808"/>
                </a:lnTo>
                <a:lnTo>
                  <a:pt x="1031" y="810"/>
                </a:lnTo>
                <a:lnTo>
                  <a:pt x="1028" y="813"/>
                </a:lnTo>
                <a:lnTo>
                  <a:pt x="1027" y="815"/>
                </a:lnTo>
                <a:lnTo>
                  <a:pt x="1026" y="820"/>
                </a:lnTo>
                <a:lnTo>
                  <a:pt x="1026" y="823"/>
                </a:lnTo>
                <a:lnTo>
                  <a:pt x="1027" y="827"/>
                </a:lnTo>
                <a:lnTo>
                  <a:pt x="1027" y="832"/>
                </a:lnTo>
                <a:lnTo>
                  <a:pt x="1027" y="833"/>
                </a:lnTo>
                <a:lnTo>
                  <a:pt x="1026" y="834"/>
                </a:lnTo>
                <a:lnTo>
                  <a:pt x="1026" y="835"/>
                </a:lnTo>
                <a:lnTo>
                  <a:pt x="1023" y="838"/>
                </a:lnTo>
                <a:lnTo>
                  <a:pt x="1021" y="840"/>
                </a:lnTo>
                <a:lnTo>
                  <a:pt x="1019" y="842"/>
                </a:lnTo>
                <a:lnTo>
                  <a:pt x="1016" y="844"/>
                </a:lnTo>
                <a:lnTo>
                  <a:pt x="1010" y="845"/>
                </a:lnTo>
                <a:lnTo>
                  <a:pt x="1002" y="845"/>
                </a:lnTo>
                <a:lnTo>
                  <a:pt x="996" y="845"/>
                </a:lnTo>
                <a:lnTo>
                  <a:pt x="991" y="844"/>
                </a:lnTo>
                <a:lnTo>
                  <a:pt x="988" y="843"/>
                </a:lnTo>
                <a:lnTo>
                  <a:pt x="986" y="841"/>
                </a:lnTo>
                <a:lnTo>
                  <a:pt x="981" y="840"/>
                </a:lnTo>
                <a:lnTo>
                  <a:pt x="976" y="839"/>
                </a:lnTo>
                <a:lnTo>
                  <a:pt x="971" y="840"/>
                </a:lnTo>
                <a:lnTo>
                  <a:pt x="965" y="842"/>
                </a:lnTo>
                <a:lnTo>
                  <a:pt x="962" y="841"/>
                </a:lnTo>
                <a:lnTo>
                  <a:pt x="960" y="839"/>
                </a:lnTo>
                <a:lnTo>
                  <a:pt x="959" y="837"/>
                </a:lnTo>
                <a:lnTo>
                  <a:pt x="957" y="834"/>
                </a:lnTo>
                <a:lnTo>
                  <a:pt x="954" y="833"/>
                </a:lnTo>
                <a:lnTo>
                  <a:pt x="950" y="830"/>
                </a:lnTo>
                <a:lnTo>
                  <a:pt x="949" y="829"/>
                </a:lnTo>
                <a:lnTo>
                  <a:pt x="947" y="827"/>
                </a:lnTo>
                <a:lnTo>
                  <a:pt x="944" y="827"/>
                </a:lnTo>
                <a:lnTo>
                  <a:pt x="941" y="824"/>
                </a:lnTo>
                <a:lnTo>
                  <a:pt x="935" y="824"/>
                </a:lnTo>
                <a:lnTo>
                  <a:pt x="932" y="824"/>
                </a:lnTo>
                <a:lnTo>
                  <a:pt x="930" y="826"/>
                </a:lnTo>
                <a:lnTo>
                  <a:pt x="926" y="830"/>
                </a:lnTo>
                <a:lnTo>
                  <a:pt x="923" y="832"/>
                </a:lnTo>
                <a:lnTo>
                  <a:pt x="921" y="836"/>
                </a:lnTo>
                <a:lnTo>
                  <a:pt x="920" y="838"/>
                </a:lnTo>
                <a:lnTo>
                  <a:pt x="919" y="838"/>
                </a:lnTo>
                <a:lnTo>
                  <a:pt x="915" y="838"/>
                </a:lnTo>
                <a:lnTo>
                  <a:pt x="914" y="836"/>
                </a:lnTo>
                <a:lnTo>
                  <a:pt x="910" y="833"/>
                </a:lnTo>
                <a:lnTo>
                  <a:pt x="908" y="832"/>
                </a:lnTo>
                <a:lnTo>
                  <a:pt x="907" y="829"/>
                </a:lnTo>
                <a:lnTo>
                  <a:pt x="906" y="826"/>
                </a:lnTo>
                <a:lnTo>
                  <a:pt x="904" y="823"/>
                </a:lnTo>
                <a:lnTo>
                  <a:pt x="903" y="821"/>
                </a:lnTo>
                <a:lnTo>
                  <a:pt x="901" y="820"/>
                </a:lnTo>
                <a:lnTo>
                  <a:pt x="900" y="821"/>
                </a:lnTo>
                <a:lnTo>
                  <a:pt x="898" y="821"/>
                </a:lnTo>
                <a:lnTo>
                  <a:pt x="897" y="823"/>
                </a:lnTo>
                <a:lnTo>
                  <a:pt x="893" y="825"/>
                </a:lnTo>
                <a:lnTo>
                  <a:pt x="891" y="827"/>
                </a:lnTo>
                <a:lnTo>
                  <a:pt x="889" y="828"/>
                </a:lnTo>
                <a:lnTo>
                  <a:pt x="887" y="832"/>
                </a:lnTo>
                <a:lnTo>
                  <a:pt x="886" y="835"/>
                </a:lnTo>
                <a:lnTo>
                  <a:pt x="884" y="836"/>
                </a:lnTo>
                <a:lnTo>
                  <a:pt x="882" y="835"/>
                </a:lnTo>
                <a:lnTo>
                  <a:pt x="881" y="836"/>
                </a:lnTo>
                <a:lnTo>
                  <a:pt x="878" y="838"/>
                </a:lnTo>
                <a:lnTo>
                  <a:pt x="875" y="841"/>
                </a:lnTo>
                <a:lnTo>
                  <a:pt x="874" y="842"/>
                </a:lnTo>
                <a:lnTo>
                  <a:pt x="872" y="840"/>
                </a:lnTo>
                <a:lnTo>
                  <a:pt x="873" y="838"/>
                </a:lnTo>
                <a:lnTo>
                  <a:pt x="874" y="836"/>
                </a:lnTo>
                <a:lnTo>
                  <a:pt x="873" y="833"/>
                </a:lnTo>
                <a:lnTo>
                  <a:pt x="872" y="830"/>
                </a:lnTo>
                <a:lnTo>
                  <a:pt x="870" y="827"/>
                </a:lnTo>
                <a:lnTo>
                  <a:pt x="865" y="827"/>
                </a:lnTo>
                <a:lnTo>
                  <a:pt x="864" y="825"/>
                </a:lnTo>
                <a:lnTo>
                  <a:pt x="862" y="821"/>
                </a:lnTo>
                <a:lnTo>
                  <a:pt x="857" y="817"/>
                </a:lnTo>
                <a:lnTo>
                  <a:pt x="851" y="815"/>
                </a:lnTo>
                <a:lnTo>
                  <a:pt x="844" y="813"/>
                </a:lnTo>
                <a:lnTo>
                  <a:pt x="841" y="813"/>
                </a:lnTo>
                <a:lnTo>
                  <a:pt x="837" y="812"/>
                </a:lnTo>
                <a:lnTo>
                  <a:pt x="831" y="811"/>
                </a:lnTo>
                <a:lnTo>
                  <a:pt x="828" y="811"/>
                </a:lnTo>
                <a:lnTo>
                  <a:pt x="827" y="812"/>
                </a:lnTo>
                <a:lnTo>
                  <a:pt x="829" y="815"/>
                </a:lnTo>
                <a:lnTo>
                  <a:pt x="829" y="817"/>
                </a:lnTo>
                <a:lnTo>
                  <a:pt x="830" y="820"/>
                </a:lnTo>
                <a:lnTo>
                  <a:pt x="827" y="821"/>
                </a:lnTo>
                <a:lnTo>
                  <a:pt x="826" y="822"/>
                </a:lnTo>
                <a:lnTo>
                  <a:pt x="824" y="824"/>
                </a:lnTo>
                <a:lnTo>
                  <a:pt x="819" y="827"/>
                </a:lnTo>
                <a:lnTo>
                  <a:pt x="815" y="827"/>
                </a:lnTo>
                <a:lnTo>
                  <a:pt x="812" y="825"/>
                </a:lnTo>
                <a:lnTo>
                  <a:pt x="809" y="823"/>
                </a:lnTo>
                <a:lnTo>
                  <a:pt x="807" y="823"/>
                </a:lnTo>
                <a:lnTo>
                  <a:pt x="804" y="822"/>
                </a:lnTo>
                <a:lnTo>
                  <a:pt x="802" y="821"/>
                </a:lnTo>
                <a:lnTo>
                  <a:pt x="799" y="821"/>
                </a:lnTo>
                <a:lnTo>
                  <a:pt x="798" y="821"/>
                </a:lnTo>
                <a:lnTo>
                  <a:pt x="794" y="821"/>
                </a:lnTo>
                <a:lnTo>
                  <a:pt x="789" y="823"/>
                </a:lnTo>
                <a:lnTo>
                  <a:pt x="786" y="823"/>
                </a:lnTo>
                <a:lnTo>
                  <a:pt x="781" y="823"/>
                </a:lnTo>
                <a:lnTo>
                  <a:pt x="776" y="823"/>
                </a:lnTo>
                <a:lnTo>
                  <a:pt x="772" y="825"/>
                </a:lnTo>
                <a:lnTo>
                  <a:pt x="770" y="828"/>
                </a:lnTo>
                <a:lnTo>
                  <a:pt x="770" y="829"/>
                </a:lnTo>
                <a:lnTo>
                  <a:pt x="768" y="829"/>
                </a:lnTo>
                <a:lnTo>
                  <a:pt x="766" y="827"/>
                </a:lnTo>
                <a:lnTo>
                  <a:pt x="764" y="827"/>
                </a:lnTo>
                <a:lnTo>
                  <a:pt x="763" y="826"/>
                </a:lnTo>
                <a:lnTo>
                  <a:pt x="761" y="827"/>
                </a:lnTo>
                <a:lnTo>
                  <a:pt x="760" y="828"/>
                </a:lnTo>
                <a:lnTo>
                  <a:pt x="759" y="829"/>
                </a:lnTo>
                <a:lnTo>
                  <a:pt x="758" y="830"/>
                </a:lnTo>
                <a:lnTo>
                  <a:pt x="754" y="832"/>
                </a:lnTo>
                <a:lnTo>
                  <a:pt x="752" y="831"/>
                </a:lnTo>
                <a:lnTo>
                  <a:pt x="750" y="828"/>
                </a:lnTo>
                <a:lnTo>
                  <a:pt x="748" y="827"/>
                </a:lnTo>
                <a:lnTo>
                  <a:pt x="746" y="827"/>
                </a:lnTo>
                <a:lnTo>
                  <a:pt x="743" y="827"/>
                </a:lnTo>
                <a:lnTo>
                  <a:pt x="742" y="826"/>
                </a:lnTo>
                <a:lnTo>
                  <a:pt x="742" y="824"/>
                </a:lnTo>
                <a:lnTo>
                  <a:pt x="742" y="821"/>
                </a:lnTo>
                <a:lnTo>
                  <a:pt x="742" y="821"/>
                </a:lnTo>
                <a:lnTo>
                  <a:pt x="740" y="819"/>
                </a:lnTo>
                <a:lnTo>
                  <a:pt x="737" y="819"/>
                </a:lnTo>
                <a:lnTo>
                  <a:pt x="734" y="820"/>
                </a:lnTo>
                <a:lnTo>
                  <a:pt x="730" y="821"/>
                </a:lnTo>
                <a:lnTo>
                  <a:pt x="728" y="823"/>
                </a:lnTo>
                <a:lnTo>
                  <a:pt x="725" y="824"/>
                </a:lnTo>
                <a:lnTo>
                  <a:pt x="720" y="826"/>
                </a:lnTo>
                <a:lnTo>
                  <a:pt x="717" y="827"/>
                </a:lnTo>
                <a:lnTo>
                  <a:pt x="712" y="826"/>
                </a:lnTo>
                <a:lnTo>
                  <a:pt x="703" y="821"/>
                </a:lnTo>
                <a:lnTo>
                  <a:pt x="692" y="812"/>
                </a:lnTo>
                <a:lnTo>
                  <a:pt x="688" y="803"/>
                </a:lnTo>
                <a:lnTo>
                  <a:pt x="687" y="800"/>
                </a:lnTo>
                <a:lnTo>
                  <a:pt x="687" y="796"/>
                </a:lnTo>
                <a:lnTo>
                  <a:pt x="687" y="790"/>
                </a:lnTo>
                <a:lnTo>
                  <a:pt x="687" y="783"/>
                </a:lnTo>
                <a:lnTo>
                  <a:pt x="686" y="777"/>
                </a:lnTo>
                <a:lnTo>
                  <a:pt x="683" y="769"/>
                </a:lnTo>
                <a:lnTo>
                  <a:pt x="681" y="763"/>
                </a:lnTo>
                <a:lnTo>
                  <a:pt x="674" y="756"/>
                </a:lnTo>
                <a:lnTo>
                  <a:pt x="667" y="749"/>
                </a:lnTo>
                <a:lnTo>
                  <a:pt x="658" y="741"/>
                </a:lnTo>
                <a:lnTo>
                  <a:pt x="647" y="729"/>
                </a:lnTo>
                <a:lnTo>
                  <a:pt x="630" y="695"/>
                </a:lnTo>
                <a:lnTo>
                  <a:pt x="596" y="623"/>
                </a:lnTo>
                <a:lnTo>
                  <a:pt x="575" y="582"/>
                </a:lnTo>
                <a:lnTo>
                  <a:pt x="577" y="582"/>
                </a:lnTo>
                <a:lnTo>
                  <a:pt x="576" y="577"/>
                </a:lnTo>
                <a:lnTo>
                  <a:pt x="574" y="573"/>
                </a:lnTo>
                <a:lnTo>
                  <a:pt x="573" y="567"/>
                </a:lnTo>
                <a:lnTo>
                  <a:pt x="569" y="554"/>
                </a:lnTo>
                <a:lnTo>
                  <a:pt x="570" y="529"/>
                </a:lnTo>
                <a:lnTo>
                  <a:pt x="580" y="511"/>
                </a:lnTo>
                <a:lnTo>
                  <a:pt x="595" y="496"/>
                </a:lnTo>
                <a:lnTo>
                  <a:pt x="619" y="480"/>
                </a:lnTo>
                <a:lnTo>
                  <a:pt x="625" y="474"/>
                </a:lnTo>
                <a:lnTo>
                  <a:pt x="625" y="465"/>
                </a:lnTo>
                <a:lnTo>
                  <a:pt x="623" y="461"/>
                </a:lnTo>
                <a:lnTo>
                  <a:pt x="621" y="459"/>
                </a:lnTo>
                <a:lnTo>
                  <a:pt x="618" y="458"/>
                </a:lnTo>
                <a:lnTo>
                  <a:pt x="608" y="461"/>
                </a:lnTo>
                <a:lnTo>
                  <a:pt x="601" y="466"/>
                </a:lnTo>
                <a:lnTo>
                  <a:pt x="593" y="470"/>
                </a:lnTo>
                <a:lnTo>
                  <a:pt x="576" y="469"/>
                </a:lnTo>
                <a:lnTo>
                  <a:pt x="546" y="459"/>
                </a:lnTo>
                <a:lnTo>
                  <a:pt x="522" y="451"/>
                </a:lnTo>
                <a:lnTo>
                  <a:pt x="498" y="444"/>
                </a:lnTo>
                <a:lnTo>
                  <a:pt x="491" y="439"/>
                </a:lnTo>
                <a:lnTo>
                  <a:pt x="483" y="427"/>
                </a:lnTo>
                <a:lnTo>
                  <a:pt x="472" y="400"/>
                </a:lnTo>
                <a:lnTo>
                  <a:pt x="463" y="389"/>
                </a:lnTo>
                <a:lnTo>
                  <a:pt x="440" y="383"/>
                </a:lnTo>
                <a:lnTo>
                  <a:pt x="426" y="386"/>
                </a:lnTo>
                <a:lnTo>
                  <a:pt x="419" y="389"/>
                </a:lnTo>
                <a:lnTo>
                  <a:pt x="413" y="393"/>
                </a:lnTo>
                <a:lnTo>
                  <a:pt x="404" y="400"/>
                </a:lnTo>
                <a:lnTo>
                  <a:pt x="397" y="410"/>
                </a:lnTo>
                <a:lnTo>
                  <a:pt x="397" y="423"/>
                </a:lnTo>
                <a:lnTo>
                  <a:pt x="393" y="439"/>
                </a:lnTo>
                <a:lnTo>
                  <a:pt x="384" y="452"/>
                </a:lnTo>
                <a:lnTo>
                  <a:pt x="369" y="460"/>
                </a:lnTo>
                <a:lnTo>
                  <a:pt x="359" y="465"/>
                </a:lnTo>
                <a:lnTo>
                  <a:pt x="339" y="472"/>
                </a:lnTo>
                <a:lnTo>
                  <a:pt x="308" y="485"/>
                </a:lnTo>
                <a:lnTo>
                  <a:pt x="265" y="512"/>
                </a:lnTo>
                <a:lnTo>
                  <a:pt x="254" y="519"/>
                </a:lnTo>
                <a:lnTo>
                  <a:pt x="235" y="526"/>
                </a:lnTo>
                <a:lnTo>
                  <a:pt x="212" y="533"/>
                </a:lnTo>
                <a:lnTo>
                  <a:pt x="195" y="542"/>
                </a:lnTo>
                <a:lnTo>
                  <a:pt x="179" y="537"/>
                </a:lnTo>
                <a:lnTo>
                  <a:pt x="174" y="531"/>
                </a:lnTo>
                <a:lnTo>
                  <a:pt x="166" y="532"/>
                </a:lnTo>
                <a:lnTo>
                  <a:pt x="154" y="544"/>
                </a:lnTo>
                <a:lnTo>
                  <a:pt x="143" y="555"/>
                </a:lnTo>
                <a:lnTo>
                  <a:pt x="122" y="563"/>
                </a:lnTo>
                <a:lnTo>
                  <a:pt x="108" y="571"/>
                </a:lnTo>
                <a:lnTo>
                  <a:pt x="80" y="599"/>
                </a:lnTo>
                <a:lnTo>
                  <a:pt x="71" y="609"/>
                </a:lnTo>
                <a:lnTo>
                  <a:pt x="59" y="611"/>
                </a:lnTo>
                <a:lnTo>
                  <a:pt x="40" y="610"/>
                </a:lnTo>
                <a:lnTo>
                  <a:pt x="25" y="610"/>
                </a:lnTo>
                <a:lnTo>
                  <a:pt x="15" y="617"/>
                </a:lnTo>
                <a:lnTo>
                  <a:pt x="7" y="621"/>
                </a:lnTo>
                <a:lnTo>
                  <a:pt x="7" y="618"/>
                </a:lnTo>
                <a:lnTo>
                  <a:pt x="6" y="616"/>
                </a:lnTo>
                <a:lnTo>
                  <a:pt x="6" y="614"/>
                </a:lnTo>
                <a:lnTo>
                  <a:pt x="5" y="611"/>
                </a:lnTo>
                <a:lnTo>
                  <a:pt x="5" y="610"/>
                </a:lnTo>
                <a:lnTo>
                  <a:pt x="4" y="607"/>
                </a:lnTo>
                <a:lnTo>
                  <a:pt x="4" y="605"/>
                </a:lnTo>
                <a:lnTo>
                  <a:pt x="4" y="603"/>
                </a:lnTo>
                <a:lnTo>
                  <a:pt x="4" y="600"/>
                </a:lnTo>
                <a:lnTo>
                  <a:pt x="4" y="598"/>
                </a:lnTo>
                <a:lnTo>
                  <a:pt x="4" y="596"/>
                </a:lnTo>
                <a:lnTo>
                  <a:pt x="4" y="594"/>
                </a:lnTo>
                <a:lnTo>
                  <a:pt x="3" y="592"/>
                </a:lnTo>
                <a:lnTo>
                  <a:pt x="2" y="591"/>
                </a:lnTo>
                <a:lnTo>
                  <a:pt x="1" y="588"/>
                </a:lnTo>
                <a:lnTo>
                  <a:pt x="3" y="587"/>
                </a:lnTo>
                <a:lnTo>
                  <a:pt x="4" y="587"/>
                </a:lnTo>
                <a:lnTo>
                  <a:pt x="5" y="585"/>
                </a:lnTo>
                <a:lnTo>
                  <a:pt x="4" y="583"/>
                </a:lnTo>
                <a:lnTo>
                  <a:pt x="3" y="582"/>
                </a:lnTo>
                <a:lnTo>
                  <a:pt x="3" y="580"/>
                </a:lnTo>
                <a:lnTo>
                  <a:pt x="3" y="577"/>
                </a:lnTo>
                <a:lnTo>
                  <a:pt x="4" y="576"/>
                </a:lnTo>
                <a:lnTo>
                  <a:pt x="4" y="573"/>
                </a:lnTo>
                <a:lnTo>
                  <a:pt x="5" y="572"/>
                </a:lnTo>
                <a:lnTo>
                  <a:pt x="7" y="571"/>
                </a:lnTo>
                <a:lnTo>
                  <a:pt x="7" y="569"/>
                </a:lnTo>
                <a:lnTo>
                  <a:pt x="4" y="568"/>
                </a:lnTo>
                <a:lnTo>
                  <a:pt x="3" y="567"/>
                </a:lnTo>
                <a:lnTo>
                  <a:pt x="3" y="565"/>
                </a:lnTo>
                <a:lnTo>
                  <a:pt x="3" y="562"/>
                </a:lnTo>
                <a:lnTo>
                  <a:pt x="3" y="560"/>
                </a:lnTo>
                <a:lnTo>
                  <a:pt x="4" y="557"/>
                </a:lnTo>
                <a:lnTo>
                  <a:pt x="4" y="555"/>
                </a:lnTo>
                <a:lnTo>
                  <a:pt x="4" y="552"/>
                </a:lnTo>
                <a:lnTo>
                  <a:pt x="4" y="550"/>
                </a:lnTo>
                <a:lnTo>
                  <a:pt x="3" y="549"/>
                </a:lnTo>
                <a:lnTo>
                  <a:pt x="2" y="547"/>
                </a:lnTo>
                <a:lnTo>
                  <a:pt x="0" y="545"/>
                </a:lnTo>
                <a:lnTo>
                  <a:pt x="0" y="543"/>
                </a:lnTo>
                <a:lnTo>
                  <a:pt x="0" y="541"/>
                </a:lnTo>
                <a:lnTo>
                  <a:pt x="1" y="538"/>
                </a:lnTo>
                <a:lnTo>
                  <a:pt x="2" y="538"/>
                </a:lnTo>
                <a:lnTo>
                  <a:pt x="3" y="538"/>
                </a:lnTo>
                <a:lnTo>
                  <a:pt x="4" y="536"/>
                </a:lnTo>
                <a:lnTo>
                  <a:pt x="6" y="535"/>
                </a:lnTo>
                <a:lnTo>
                  <a:pt x="8" y="534"/>
                </a:lnTo>
                <a:lnTo>
                  <a:pt x="10" y="533"/>
                </a:lnTo>
                <a:lnTo>
                  <a:pt x="11" y="533"/>
                </a:lnTo>
                <a:lnTo>
                  <a:pt x="12" y="531"/>
                </a:lnTo>
                <a:lnTo>
                  <a:pt x="12" y="528"/>
                </a:lnTo>
                <a:lnTo>
                  <a:pt x="11" y="527"/>
                </a:lnTo>
                <a:lnTo>
                  <a:pt x="10" y="525"/>
                </a:lnTo>
                <a:lnTo>
                  <a:pt x="10" y="523"/>
                </a:lnTo>
                <a:lnTo>
                  <a:pt x="10" y="521"/>
                </a:lnTo>
                <a:lnTo>
                  <a:pt x="10" y="518"/>
                </a:lnTo>
                <a:lnTo>
                  <a:pt x="10" y="516"/>
                </a:lnTo>
                <a:lnTo>
                  <a:pt x="10" y="514"/>
                </a:lnTo>
                <a:lnTo>
                  <a:pt x="10" y="511"/>
                </a:lnTo>
                <a:lnTo>
                  <a:pt x="11" y="510"/>
                </a:lnTo>
                <a:lnTo>
                  <a:pt x="13" y="508"/>
                </a:lnTo>
                <a:lnTo>
                  <a:pt x="14" y="506"/>
                </a:lnTo>
                <a:lnTo>
                  <a:pt x="15" y="505"/>
                </a:lnTo>
                <a:lnTo>
                  <a:pt x="16" y="503"/>
                </a:lnTo>
                <a:lnTo>
                  <a:pt x="16" y="500"/>
                </a:lnTo>
                <a:lnTo>
                  <a:pt x="16" y="499"/>
                </a:lnTo>
                <a:lnTo>
                  <a:pt x="16" y="498"/>
                </a:lnTo>
                <a:lnTo>
                  <a:pt x="16" y="495"/>
                </a:lnTo>
                <a:lnTo>
                  <a:pt x="15" y="494"/>
                </a:lnTo>
                <a:lnTo>
                  <a:pt x="12" y="494"/>
                </a:lnTo>
                <a:lnTo>
                  <a:pt x="10" y="493"/>
                </a:lnTo>
                <a:lnTo>
                  <a:pt x="10" y="491"/>
                </a:lnTo>
                <a:lnTo>
                  <a:pt x="10" y="489"/>
                </a:lnTo>
                <a:lnTo>
                  <a:pt x="11" y="489"/>
                </a:lnTo>
                <a:lnTo>
                  <a:pt x="14" y="488"/>
                </a:lnTo>
                <a:lnTo>
                  <a:pt x="16" y="486"/>
                </a:lnTo>
                <a:lnTo>
                  <a:pt x="16" y="484"/>
                </a:lnTo>
                <a:lnTo>
                  <a:pt x="16" y="483"/>
                </a:lnTo>
                <a:lnTo>
                  <a:pt x="16" y="482"/>
                </a:lnTo>
                <a:lnTo>
                  <a:pt x="16" y="479"/>
                </a:lnTo>
                <a:lnTo>
                  <a:pt x="16" y="478"/>
                </a:lnTo>
                <a:lnTo>
                  <a:pt x="16" y="475"/>
                </a:lnTo>
                <a:lnTo>
                  <a:pt x="16" y="473"/>
                </a:lnTo>
                <a:lnTo>
                  <a:pt x="16" y="471"/>
                </a:lnTo>
                <a:lnTo>
                  <a:pt x="16" y="469"/>
                </a:lnTo>
                <a:lnTo>
                  <a:pt x="16" y="468"/>
                </a:lnTo>
                <a:lnTo>
                  <a:pt x="16" y="466"/>
                </a:lnTo>
                <a:lnTo>
                  <a:pt x="17" y="464"/>
                </a:lnTo>
                <a:lnTo>
                  <a:pt x="18" y="462"/>
                </a:lnTo>
                <a:lnTo>
                  <a:pt x="19" y="461"/>
                </a:lnTo>
                <a:lnTo>
                  <a:pt x="20" y="459"/>
                </a:lnTo>
                <a:lnTo>
                  <a:pt x="20" y="457"/>
                </a:lnTo>
                <a:lnTo>
                  <a:pt x="20" y="456"/>
                </a:lnTo>
                <a:lnTo>
                  <a:pt x="19" y="455"/>
                </a:lnTo>
                <a:lnTo>
                  <a:pt x="18" y="453"/>
                </a:lnTo>
                <a:lnTo>
                  <a:pt x="17" y="450"/>
                </a:lnTo>
                <a:lnTo>
                  <a:pt x="18" y="450"/>
                </a:lnTo>
                <a:lnTo>
                  <a:pt x="20" y="448"/>
                </a:lnTo>
                <a:lnTo>
                  <a:pt x="19" y="446"/>
                </a:lnTo>
                <a:lnTo>
                  <a:pt x="18" y="444"/>
                </a:lnTo>
                <a:lnTo>
                  <a:pt x="19" y="442"/>
                </a:lnTo>
                <a:lnTo>
                  <a:pt x="20" y="440"/>
                </a:lnTo>
                <a:lnTo>
                  <a:pt x="20" y="438"/>
                </a:lnTo>
                <a:lnTo>
                  <a:pt x="19" y="435"/>
                </a:lnTo>
                <a:lnTo>
                  <a:pt x="18" y="433"/>
                </a:lnTo>
                <a:lnTo>
                  <a:pt x="22" y="435"/>
                </a:lnTo>
                <a:lnTo>
                  <a:pt x="24" y="434"/>
                </a:lnTo>
                <a:lnTo>
                  <a:pt x="26" y="433"/>
                </a:lnTo>
                <a:lnTo>
                  <a:pt x="27" y="433"/>
                </a:lnTo>
                <a:lnTo>
                  <a:pt x="29" y="432"/>
                </a:lnTo>
                <a:lnTo>
                  <a:pt x="32" y="433"/>
                </a:lnTo>
                <a:lnTo>
                  <a:pt x="33" y="433"/>
                </a:lnTo>
                <a:lnTo>
                  <a:pt x="36" y="433"/>
                </a:lnTo>
                <a:lnTo>
                  <a:pt x="38" y="434"/>
                </a:lnTo>
                <a:lnTo>
                  <a:pt x="40" y="434"/>
                </a:lnTo>
                <a:lnTo>
                  <a:pt x="43" y="435"/>
                </a:lnTo>
                <a:lnTo>
                  <a:pt x="45" y="435"/>
                </a:lnTo>
                <a:lnTo>
                  <a:pt x="48" y="436"/>
                </a:lnTo>
                <a:lnTo>
                  <a:pt x="49" y="436"/>
                </a:lnTo>
                <a:lnTo>
                  <a:pt x="53" y="436"/>
                </a:lnTo>
                <a:lnTo>
                  <a:pt x="55" y="435"/>
                </a:lnTo>
                <a:lnTo>
                  <a:pt x="56" y="434"/>
                </a:lnTo>
                <a:lnTo>
                  <a:pt x="58" y="433"/>
                </a:lnTo>
                <a:lnTo>
                  <a:pt x="59" y="432"/>
                </a:lnTo>
                <a:lnTo>
                  <a:pt x="60" y="431"/>
                </a:lnTo>
                <a:lnTo>
                  <a:pt x="62" y="429"/>
                </a:lnTo>
                <a:lnTo>
                  <a:pt x="63" y="428"/>
                </a:lnTo>
                <a:lnTo>
                  <a:pt x="65" y="427"/>
                </a:lnTo>
                <a:lnTo>
                  <a:pt x="66" y="427"/>
                </a:lnTo>
                <a:lnTo>
                  <a:pt x="72" y="427"/>
                </a:lnTo>
                <a:lnTo>
                  <a:pt x="79" y="426"/>
                </a:lnTo>
                <a:lnTo>
                  <a:pt x="86" y="426"/>
                </a:lnTo>
                <a:lnTo>
                  <a:pt x="89" y="425"/>
                </a:lnTo>
                <a:lnTo>
                  <a:pt x="98" y="433"/>
                </a:lnTo>
                <a:lnTo>
                  <a:pt x="102" y="432"/>
                </a:lnTo>
                <a:lnTo>
                  <a:pt x="105" y="432"/>
                </a:lnTo>
                <a:lnTo>
                  <a:pt x="111" y="430"/>
                </a:lnTo>
                <a:lnTo>
                  <a:pt x="118" y="428"/>
                </a:lnTo>
                <a:lnTo>
                  <a:pt x="125" y="426"/>
                </a:lnTo>
                <a:lnTo>
                  <a:pt x="132" y="424"/>
                </a:lnTo>
                <a:lnTo>
                  <a:pt x="138" y="422"/>
                </a:lnTo>
                <a:lnTo>
                  <a:pt x="139" y="422"/>
                </a:lnTo>
                <a:lnTo>
                  <a:pt x="140" y="420"/>
                </a:lnTo>
                <a:lnTo>
                  <a:pt x="141" y="417"/>
                </a:lnTo>
                <a:lnTo>
                  <a:pt x="141" y="416"/>
                </a:lnTo>
                <a:lnTo>
                  <a:pt x="142" y="413"/>
                </a:lnTo>
                <a:lnTo>
                  <a:pt x="143" y="411"/>
                </a:lnTo>
                <a:lnTo>
                  <a:pt x="144" y="409"/>
                </a:lnTo>
                <a:lnTo>
                  <a:pt x="144" y="407"/>
                </a:lnTo>
                <a:lnTo>
                  <a:pt x="145" y="406"/>
                </a:lnTo>
                <a:lnTo>
                  <a:pt x="146" y="404"/>
                </a:lnTo>
                <a:lnTo>
                  <a:pt x="146" y="401"/>
                </a:lnTo>
                <a:lnTo>
                  <a:pt x="147" y="400"/>
                </a:lnTo>
                <a:lnTo>
                  <a:pt x="148" y="397"/>
                </a:lnTo>
                <a:lnTo>
                  <a:pt x="149" y="395"/>
                </a:lnTo>
                <a:lnTo>
                  <a:pt x="150" y="394"/>
                </a:lnTo>
                <a:lnTo>
                  <a:pt x="150" y="392"/>
                </a:lnTo>
                <a:lnTo>
                  <a:pt x="151" y="390"/>
                </a:lnTo>
                <a:lnTo>
                  <a:pt x="152" y="388"/>
                </a:lnTo>
                <a:lnTo>
                  <a:pt x="153" y="386"/>
                </a:lnTo>
                <a:lnTo>
                  <a:pt x="154" y="383"/>
                </a:lnTo>
                <a:lnTo>
                  <a:pt x="154" y="381"/>
                </a:lnTo>
                <a:lnTo>
                  <a:pt x="155" y="379"/>
                </a:lnTo>
                <a:lnTo>
                  <a:pt x="155" y="377"/>
                </a:lnTo>
                <a:lnTo>
                  <a:pt x="155" y="374"/>
                </a:lnTo>
                <a:lnTo>
                  <a:pt x="155" y="372"/>
                </a:lnTo>
                <a:lnTo>
                  <a:pt x="156" y="370"/>
                </a:lnTo>
                <a:lnTo>
                  <a:pt x="157" y="367"/>
                </a:lnTo>
                <a:lnTo>
                  <a:pt x="157" y="366"/>
                </a:lnTo>
                <a:lnTo>
                  <a:pt x="158" y="363"/>
                </a:lnTo>
                <a:lnTo>
                  <a:pt x="159" y="361"/>
                </a:lnTo>
                <a:lnTo>
                  <a:pt x="160" y="360"/>
                </a:lnTo>
                <a:lnTo>
                  <a:pt x="161" y="358"/>
                </a:lnTo>
                <a:lnTo>
                  <a:pt x="162" y="356"/>
                </a:lnTo>
                <a:lnTo>
                  <a:pt x="163" y="356"/>
                </a:lnTo>
                <a:lnTo>
                  <a:pt x="165" y="354"/>
                </a:lnTo>
                <a:lnTo>
                  <a:pt x="166" y="353"/>
                </a:lnTo>
                <a:lnTo>
                  <a:pt x="168" y="351"/>
                </a:lnTo>
                <a:lnTo>
                  <a:pt x="169" y="350"/>
                </a:lnTo>
                <a:lnTo>
                  <a:pt x="169" y="347"/>
                </a:lnTo>
                <a:lnTo>
                  <a:pt x="169" y="345"/>
                </a:lnTo>
                <a:lnTo>
                  <a:pt x="168" y="343"/>
                </a:lnTo>
                <a:lnTo>
                  <a:pt x="168" y="341"/>
                </a:lnTo>
                <a:lnTo>
                  <a:pt x="167" y="339"/>
                </a:lnTo>
                <a:lnTo>
                  <a:pt x="167" y="336"/>
                </a:lnTo>
                <a:lnTo>
                  <a:pt x="167" y="334"/>
                </a:lnTo>
                <a:lnTo>
                  <a:pt x="166" y="332"/>
                </a:lnTo>
                <a:lnTo>
                  <a:pt x="166" y="329"/>
                </a:lnTo>
                <a:lnTo>
                  <a:pt x="166" y="327"/>
                </a:lnTo>
                <a:lnTo>
                  <a:pt x="166" y="324"/>
                </a:lnTo>
                <a:lnTo>
                  <a:pt x="167" y="322"/>
                </a:lnTo>
                <a:lnTo>
                  <a:pt x="167" y="318"/>
                </a:lnTo>
                <a:lnTo>
                  <a:pt x="167" y="317"/>
                </a:lnTo>
                <a:lnTo>
                  <a:pt x="167" y="314"/>
                </a:lnTo>
                <a:lnTo>
                  <a:pt x="167" y="312"/>
                </a:lnTo>
                <a:lnTo>
                  <a:pt x="166" y="310"/>
                </a:lnTo>
                <a:lnTo>
                  <a:pt x="166" y="308"/>
                </a:lnTo>
                <a:lnTo>
                  <a:pt x="165" y="306"/>
                </a:lnTo>
                <a:lnTo>
                  <a:pt x="165" y="304"/>
                </a:lnTo>
                <a:lnTo>
                  <a:pt x="163" y="302"/>
                </a:lnTo>
                <a:lnTo>
                  <a:pt x="162" y="300"/>
                </a:lnTo>
                <a:lnTo>
                  <a:pt x="162" y="299"/>
                </a:lnTo>
                <a:lnTo>
                  <a:pt x="161" y="297"/>
                </a:lnTo>
                <a:lnTo>
                  <a:pt x="161" y="295"/>
                </a:lnTo>
                <a:lnTo>
                  <a:pt x="159" y="294"/>
                </a:lnTo>
                <a:lnTo>
                  <a:pt x="159" y="291"/>
                </a:lnTo>
                <a:lnTo>
                  <a:pt x="158" y="289"/>
                </a:lnTo>
                <a:lnTo>
                  <a:pt x="158" y="287"/>
                </a:lnTo>
                <a:lnTo>
                  <a:pt x="158" y="284"/>
                </a:lnTo>
                <a:lnTo>
                  <a:pt x="161" y="278"/>
                </a:lnTo>
                <a:lnTo>
                  <a:pt x="165" y="272"/>
                </a:lnTo>
                <a:lnTo>
                  <a:pt x="168" y="265"/>
                </a:lnTo>
                <a:lnTo>
                  <a:pt x="169" y="263"/>
                </a:lnTo>
                <a:lnTo>
                  <a:pt x="178" y="261"/>
                </a:lnTo>
                <a:lnTo>
                  <a:pt x="183" y="255"/>
                </a:lnTo>
                <a:lnTo>
                  <a:pt x="188" y="248"/>
                </a:lnTo>
                <a:lnTo>
                  <a:pt x="193" y="242"/>
                </a:lnTo>
                <a:lnTo>
                  <a:pt x="198" y="235"/>
                </a:lnTo>
                <a:lnTo>
                  <a:pt x="203" y="228"/>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5">
            <a:extLst>
              <a:ext uri="{FF2B5EF4-FFF2-40B4-BE49-F238E27FC236}">
                <a16:creationId xmlns:a16="http://schemas.microsoft.com/office/drawing/2014/main" id="{41EC060A-D337-4A9E-8096-0D812DBB324F}"/>
              </a:ext>
            </a:extLst>
          </p:cNvPr>
          <p:cNvSpPr>
            <a:spLocks/>
          </p:cNvSpPr>
          <p:nvPr/>
        </p:nvSpPr>
        <p:spPr bwMode="auto">
          <a:xfrm>
            <a:off x="1143733" y="3536074"/>
            <a:ext cx="1064501" cy="1186775"/>
          </a:xfrm>
          <a:custGeom>
            <a:avLst/>
            <a:gdLst>
              <a:gd name="T0" fmla="*/ 14 w 740"/>
              <a:gd name="T1" fmla="*/ 450 h 825"/>
              <a:gd name="T2" fmla="*/ 18 w 740"/>
              <a:gd name="T3" fmla="*/ 418 h 825"/>
              <a:gd name="T4" fmla="*/ 28 w 740"/>
              <a:gd name="T5" fmla="*/ 387 h 825"/>
              <a:gd name="T6" fmla="*/ 18 w 740"/>
              <a:gd name="T7" fmla="*/ 358 h 825"/>
              <a:gd name="T8" fmla="*/ 13 w 740"/>
              <a:gd name="T9" fmla="*/ 324 h 825"/>
              <a:gd name="T10" fmla="*/ 21 w 740"/>
              <a:gd name="T11" fmla="*/ 293 h 825"/>
              <a:gd name="T12" fmla="*/ 32 w 740"/>
              <a:gd name="T13" fmla="*/ 264 h 825"/>
              <a:gd name="T14" fmla="*/ 63 w 740"/>
              <a:gd name="T15" fmla="*/ 227 h 825"/>
              <a:gd name="T16" fmla="*/ 331 w 740"/>
              <a:gd name="T17" fmla="*/ 102 h 825"/>
              <a:gd name="T18" fmla="*/ 514 w 740"/>
              <a:gd name="T19" fmla="*/ 56 h 825"/>
              <a:gd name="T20" fmla="*/ 593 w 740"/>
              <a:gd name="T21" fmla="*/ 146 h 825"/>
              <a:gd name="T22" fmla="*/ 710 w 740"/>
              <a:gd name="T23" fmla="*/ 400 h 825"/>
              <a:gd name="T24" fmla="*/ 736 w 740"/>
              <a:gd name="T25" fmla="*/ 467 h 825"/>
              <a:gd name="T26" fmla="*/ 690 w 740"/>
              <a:gd name="T27" fmla="*/ 493 h 825"/>
              <a:gd name="T28" fmla="*/ 668 w 740"/>
              <a:gd name="T29" fmla="*/ 516 h 825"/>
              <a:gd name="T30" fmla="*/ 637 w 740"/>
              <a:gd name="T31" fmla="*/ 487 h 825"/>
              <a:gd name="T32" fmla="*/ 592 w 740"/>
              <a:gd name="T33" fmla="*/ 500 h 825"/>
              <a:gd name="T34" fmla="*/ 553 w 740"/>
              <a:gd name="T35" fmla="*/ 524 h 825"/>
              <a:gd name="T36" fmla="*/ 547 w 740"/>
              <a:gd name="T37" fmla="*/ 587 h 825"/>
              <a:gd name="T38" fmla="*/ 577 w 740"/>
              <a:gd name="T39" fmla="*/ 635 h 825"/>
              <a:gd name="T40" fmla="*/ 569 w 740"/>
              <a:gd name="T41" fmla="*/ 704 h 825"/>
              <a:gd name="T42" fmla="*/ 566 w 740"/>
              <a:gd name="T43" fmla="*/ 755 h 825"/>
              <a:gd name="T44" fmla="*/ 547 w 740"/>
              <a:gd name="T45" fmla="*/ 782 h 825"/>
              <a:gd name="T46" fmla="*/ 545 w 740"/>
              <a:gd name="T47" fmla="*/ 801 h 825"/>
              <a:gd name="T48" fmla="*/ 519 w 740"/>
              <a:gd name="T49" fmla="*/ 806 h 825"/>
              <a:gd name="T50" fmla="*/ 423 w 740"/>
              <a:gd name="T51" fmla="*/ 825 h 825"/>
              <a:gd name="T52" fmla="*/ 430 w 740"/>
              <a:gd name="T53" fmla="*/ 786 h 825"/>
              <a:gd name="T54" fmla="*/ 424 w 740"/>
              <a:gd name="T55" fmla="*/ 738 h 825"/>
              <a:gd name="T56" fmla="*/ 406 w 740"/>
              <a:gd name="T57" fmla="*/ 732 h 825"/>
              <a:gd name="T58" fmla="*/ 407 w 740"/>
              <a:gd name="T59" fmla="*/ 704 h 825"/>
              <a:gd name="T60" fmla="*/ 402 w 740"/>
              <a:gd name="T61" fmla="*/ 684 h 825"/>
              <a:gd name="T62" fmla="*/ 362 w 740"/>
              <a:gd name="T63" fmla="*/ 683 h 825"/>
              <a:gd name="T64" fmla="*/ 330 w 740"/>
              <a:gd name="T65" fmla="*/ 692 h 825"/>
              <a:gd name="T66" fmla="*/ 315 w 740"/>
              <a:gd name="T67" fmla="*/ 703 h 825"/>
              <a:gd name="T68" fmla="*/ 310 w 740"/>
              <a:gd name="T69" fmla="*/ 685 h 825"/>
              <a:gd name="T70" fmla="*/ 300 w 740"/>
              <a:gd name="T71" fmla="*/ 663 h 825"/>
              <a:gd name="T72" fmla="*/ 280 w 740"/>
              <a:gd name="T73" fmla="*/ 684 h 825"/>
              <a:gd name="T74" fmla="*/ 273 w 740"/>
              <a:gd name="T75" fmla="*/ 703 h 825"/>
              <a:gd name="T76" fmla="*/ 255 w 740"/>
              <a:gd name="T77" fmla="*/ 728 h 825"/>
              <a:gd name="T78" fmla="*/ 218 w 740"/>
              <a:gd name="T79" fmla="*/ 712 h 825"/>
              <a:gd name="T80" fmla="*/ 180 w 740"/>
              <a:gd name="T81" fmla="*/ 702 h 825"/>
              <a:gd name="T82" fmla="*/ 156 w 740"/>
              <a:gd name="T83" fmla="*/ 681 h 825"/>
              <a:gd name="T84" fmla="*/ 149 w 740"/>
              <a:gd name="T85" fmla="*/ 651 h 825"/>
              <a:gd name="T86" fmla="*/ 124 w 740"/>
              <a:gd name="T87" fmla="*/ 634 h 825"/>
              <a:gd name="T88" fmla="*/ 119 w 740"/>
              <a:gd name="T89" fmla="*/ 611 h 825"/>
              <a:gd name="T90" fmla="*/ 122 w 740"/>
              <a:gd name="T91" fmla="*/ 591 h 825"/>
              <a:gd name="T92" fmla="*/ 128 w 740"/>
              <a:gd name="T93" fmla="*/ 575 h 825"/>
              <a:gd name="T94" fmla="*/ 134 w 740"/>
              <a:gd name="T95" fmla="*/ 553 h 825"/>
              <a:gd name="T96" fmla="*/ 128 w 740"/>
              <a:gd name="T97" fmla="*/ 533 h 825"/>
              <a:gd name="T98" fmla="*/ 117 w 740"/>
              <a:gd name="T99" fmla="*/ 527 h 825"/>
              <a:gd name="T100" fmla="*/ 105 w 740"/>
              <a:gd name="T101" fmla="*/ 554 h 825"/>
              <a:gd name="T102" fmla="*/ 91 w 740"/>
              <a:gd name="T103" fmla="*/ 557 h 825"/>
              <a:gd name="T104" fmla="*/ 80 w 740"/>
              <a:gd name="T105" fmla="*/ 539 h 825"/>
              <a:gd name="T106" fmla="*/ 79 w 740"/>
              <a:gd name="T107" fmla="*/ 516 h 825"/>
              <a:gd name="T108" fmla="*/ 94 w 740"/>
              <a:gd name="T109" fmla="*/ 496 h 825"/>
              <a:gd name="T110" fmla="*/ 72 w 740"/>
              <a:gd name="T111" fmla="*/ 493 h 825"/>
              <a:gd name="T112" fmla="*/ 51 w 740"/>
              <a:gd name="T113" fmla="*/ 484 h 825"/>
              <a:gd name="T114" fmla="*/ 34 w 740"/>
              <a:gd name="T115" fmla="*/ 499 h 825"/>
              <a:gd name="T116" fmla="*/ 6 w 740"/>
              <a:gd name="T117" fmla="*/ 511 h 825"/>
              <a:gd name="T118" fmla="*/ 10 w 740"/>
              <a:gd name="T119" fmla="*/ 48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825">
                <a:moveTo>
                  <a:pt x="10" y="482"/>
                </a:moveTo>
                <a:lnTo>
                  <a:pt x="10" y="479"/>
                </a:lnTo>
                <a:lnTo>
                  <a:pt x="10" y="477"/>
                </a:lnTo>
                <a:lnTo>
                  <a:pt x="10" y="474"/>
                </a:lnTo>
                <a:lnTo>
                  <a:pt x="10" y="471"/>
                </a:lnTo>
                <a:lnTo>
                  <a:pt x="11" y="469"/>
                </a:lnTo>
                <a:lnTo>
                  <a:pt x="11" y="467"/>
                </a:lnTo>
                <a:lnTo>
                  <a:pt x="11" y="466"/>
                </a:lnTo>
                <a:lnTo>
                  <a:pt x="11" y="465"/>
                </a:lnTo>
                <a:lnTo>
                  <a:pt x="11" y="464"/>
                </a:lnTo>
                <a:lnTo>
                  <a:pt x="11" y="462"/>
                </a:lnTo>
                <a:lnTo>
                  <a:pt x="12" y="460"/>
                </a:lnTo>
                <a:lnTo>
                  <a:pt x="12" y="458"/>
                </a:lnTo>
                <a:lnTo>
                  <a:pt x="12" y="455"/>
                </a:lnTo>
                <a:lnTo>
                  <a:pt x="13" y="453"/>
                </a:lnTo>
                <a:lnTo>
                  <a:pt x="14" y="450"/>
                </a:lnTo>
                <a:lnTo>
                  <a:pt x="14" y="449"/>
                </a:lnTo>
                <a:lnTo>
                  <a:pt x="14" y="446"/>
                </a:lnTo>
                <a:lnTo>
                  <a:pt x="15" y="444"/>
                </a:lnTo>
                <a:lnTo>
                  <a:pt x="16" y="443"/>
                </a:lnTo>
                <a:lnTo>
                  <a:pt x="16" y="441"/>
                </a:lnTo>
                <a:lnTo>
                  <a:pt x="16" y="440"/>
                </a:lnTo>
                <a:lnTo>
                  <a:pt x="16" y="439"/>
                </a:lnTo>
                <a:lnTo>
                  <a:pt x="16" y="437"/>
                </a:lnTo>
                <a:lnTo>
                  <a:pt x="17" y="435"/>
                </a:lnTo>
                <a:lnTo>
                  <a:pt x="18" y="432"/>
                </a:lnTo>
                <a:lnTo>
                  <a:pt x="18" y="430"/>
                </a:lnTo>
                <a:lnTo>
                  <a:pt x="19" y="428"/>
                </a:lnTo>
                <a:lnTo>
                  <a:pt x="19" y="425"/>
                </a:lnTo>
                <a:lnTo>
                  <a:pt x="18" y="423"/>
                </a:lnTo>
                <a:lnTo>
                  <a:pt x="18" y="421"/>
                </a:lnTo>
                <a:lnTo>
                  <a:pt x="18" y="418"/>
                </a:lnTo>
                <a:lnTo>
                  <a:pt x="17" y="416"/>
                </a:lnTo>
                <a:lnTo>
                  <a:pt x="17" y="414"/>
                </a:lnTo>
                <a:lnTo>
                  <a:pt x="17" y="411"/>
                </a:lnTo>
                <a:lnTo>
                  <a:pt x="18" y="409"/>
                </a:lnTo>
                <a:lnTo>
                  <a:pt x="19" y="407"/>
                </a:lnTo>
                <a:lnTo>
                  <a:pt x="21" y="406"/>
                </a:lnTo>
                <a:lnTo>
                  <a:pt x="22" y="405"/>
                </a:lnTo>
                <a:lnTo>
                  <a:pt x="24" y="405"/>
                </a:lnTo>
                <a:lnTo>
                  <a:pt x="24" y="402"/>
                </a:lnTo>
                <a:lnTo>
                  <a:pt x="25" y="399"/>
                </a:lnTo>
                <a:lnTo>
                  <a:pt x="25" y="397"/>
                </a:lnTo>
                <a:lnTo>
                  <a:pt x="26" y="395"/>
                </a:lnTo>
                <a:lnTo>
                  <a:pt x="27" y="393"/>
                </a:lnTo>
                <a:lnTo>
                  <a:pt x="27" y="391"/>
                </a:lnTo>
                <a:lnTo>
                  <a:pt x="27" y="388"/>
                </a:lnTo>
                <a:lnTo>
                  <a:pt x="28" y="387"/>
                </a:lnTo>
                <a:lnTo>
                  <a:pt x="28" y="385"/>
                </a:lnTo>
                <a:lnTo>
                  <a:pt x="29" y="384"/>
                </a:lnTo>
                <a:lnTo>
                  <a:pt x="28" y="382"/>
                </a:lnTo>
                <a:lnTo>
                  <a:pt x="27" y="380"/>
                </a:lnTo>
                <a:lnTo>
                  <a:pt x="27" y="378"/>
                </a:lnTo>
                <a:lnTo>
                  <a:pt x="27" y="376"/>
                </a:lnTo>
                <a:lnTo>
                  <a:pt x="25" y="374"/>
                </a:lnTo>
                <a:lnTo>
                  <a:pt x="25" y="372"/>
                </a:lnTo>
                <a:lnTo>
                  <a:pt x="23" y="371"/>
                </a:lnTo>
                <a:lnTo>
                  <a:pt x="22" y="370"/>
                </a:lnTo>
                <a:lnTo>
                  <a:pt x="21" y="368"/>
                </a:lnTo>
                <a:lnTo>
                  <a:pt x="20" y="366"/>
                </a:lnTo>
                <a:lnTo>
                  <a:pt x="19" y="365"/>
                </a:lnTo>
                <a:lnTo>
                  <a:pt x="18" y="362"/>
                </a:lnTo>
                <a:lnTo>
                  <a:pt x="18" y="360"/>
                </a:lnTo>
                <a:lnTo>
                  <a:pt x="18" y="358"/>
                </a:lnTo>
                <a:lnTo>
                  <a:pt x="17" y="355"/>
                </a:lnTo>
                <a:lnTo>
                  <a:pt x="16" y="354"/>
                </a:lnTo>
                <a:lnTo>
                  <a:pt x="16" y="352"/>
                </a:lnTo>
                <a:lnTo>
                  <a:pt x="16" y="350"/>
                </a:lnTo>
                <a:lnTo>
                  <a:pt x="15" y="348"/>
                </a:lnTo>
                <a:lnTo>
                  <a:pt x="14" y="345"/>
                </a:lnTo>
                <a:lnTo>
                  <a:pt x="13" y="344"/>
                </a:lnTo>
                <a:lnTo>
                  <a:pt x="13" y="342"/>
                </a:lnTo>
                <a:lnTo>
                  <a:pt x="12" y="339"/>
                </a:lnTo>
                <a:lnTo>
                  <a:pt x="11" y="338"/>
                </a:lnTo>
                <a:lnTo>
                  <a:pt x="11" y="335"/>
                </a:lnTo>
                <a:lnTo>
                  <a:pt x="11" y="333"/>
                </a:lnTo>
                <a:lnTo>
                  <a:pt x="11" y="330"/>
                </a:lnTo>
                <a:lnTo>
                  <a:pt x="12" y="327"/>
                </a:lnTo>
                <a:lnTo>
                  <a:pt x="12" y="326"/>
                </a:lnTo>
                <a:lnTo>
                  <a:pt x="13" y="324"/>
                </a:lnTo>
                <a:lnTo>
                  <a:pt x="13" y="323"/>
                </a:lnTo>
                <a:lnTo>
                  <a:pt x="14" y="322"/>
                </a:lnTo>
                <a:lnTo>
                  <a:pt x="15" y="320"/>
                </a:lnTo>
                <a:lnTo>
                  <a:pt x="16" y="318"/>
                </a:lnTo>
                <a:lnTo>
                  <a:pt x="16" y="316"/>
                </a:lnTo>
                <a:lnTo>
                  <a:pt x="16" y="314"/>
                </a:lnTo>
                <a:lnTo>
                  <a:pt x="17" y="311"/>
                </a:lnTo>
                <a:lnTo>
                  <a:pt x="16" y="309"/>
                </a:lnTo>
                <a:lnTo>
                  <a:pt x="16" y="306"/>
                </a:lnTo>
                <a:lnTo>
                  <a:pt x="16" y="304"/>
                </a:lnTo>
                <a:lnTo>
                  <a:pt x="16" y="302"/>
                </a:lnTo>
                <a:lnTo>
                  <a:pt x="16" y="300"/>
                </a:lnTo>
                <a:lnTo>
                  <a:pt x="16" y="298"/>
                </a:lnTo>
                <a:lnTo>
                  <a:pt x="18" y="296"/>
                </a:lnTo>
                <a:lnTo>
                  <a:pt x="19" y="294"/>
                </a:lnTo>
                <a:lnTo>
                  <a:pt x="21" y="293"/>
                </a:lnTo>
                <a:lnTo>
                  <a:pt x="22" y="292"/>
                </a:lnTo>
                <a:lnTo>
                  <a:pt x="23" y="291"/>
                </a:lnTo>
                <a:lnTo>
                  <a:pt x="25" y="289"/>
                </a:lnTo>
                <a:lnTo>
                  <a:pt x="27" y="288"/>
                </a:lnTo>
                <a:lnTo>
                  <a:pt x="27" y="287"/>
                </a:lnTo>
                <a:lnTo>
                  <a:pt x="28" y="284"/>
                </a:lnTo>
                <a:lnTo>
                  <a:pt x="29" y="283"/>
                </a:lnTo>
                <a:lnTo>
                  <a:pt x="29" y="279"/>
                </a:lnTo>
                <a:lnTo>
                  <a:pt x="29" y="277"/>
                </a:lnTo>
                <a:lnTo>
                  <a:pt x="29" y="276"/>
                </a:lnTo>
                <a:lnTo>
                  <a:pt x="30" y="275"/>
                </a:lnTo>
                <a:lnTo>
                  <a:pt x="31" y="273"/>
                </a:lnTo>
                <a:lnTo>
                  <a:pt x="30" y="271"/>
                </a:lnTo>
                <a:lnTo>
                  <a:pt x="30" y="268"/>
                </a:lnTo>
                <a:lnTo>
                  <a:pt x="32" y="266"/>
                </a:lnTo>
                <a:lnTo>
                  <a:pt x="32" y="264"/>
                </a:lnTo>
                <a:lnTo>
                  <a:pt x="33" y="262"/>
                </a:lnTo>
                <a:lnTo>
                  <a:pt x="32" y="260"/>
                </a:lnTo>
                <a:lnTo>
                  <a:pt x="31" y="258"/>
                </a:lnTo>
                <a:lnTo>
                  <a:pt x="29" y="257"/>
                </a:lnTo>
                <a:lnTo>
                  <a:pt x="29" y="255"/>
                </a:lnTo>
                <a:lnTo>
                  <a:pt x="28" y="255"/>
                </a:lnTo>
                <a:lnTo>
                  <a:pt x="29" y="253"/>
                </a:lnTo>
                <a:lnTo>
                  <a:pt x="29" y="250"/>
                </a:lnTo>
                <a:lnTo>
                  <a:pt x="30" y="248"/>
                </a:lnTo>
                <a:lnTo>
                  <a:pt x="30" y="245"/>
                </a:lnTo>
                <a:lnTo>
                  <a:pt x="30" y="243"/>
                </a:lnTo>
                <a:lnTo>
                  <a:pt x="30" y="240"/>
                </a:lnTo>
                <a:lnTo>
                  <a:pt x="30" y="238"/>
                </a:lnTo>
                <a:lnTo>
                  <a:pt x="38" y="234"/>
                </a:lnTo>
                <a:lnTo>
                  <a:pt x="48" y="227"/>
                </a:lnTo>
                <a:lnTo>
                  <a:pt x="63" y="227"/>
                </a:lnTo>
                <a:lnTo>
                  <a:pt x="82" y="228"/>
                </a:lnTo>
                <a:lnTo>
                  <a:pt x="94" y="226"/>
                </a:lnTo>
                <a:lnTo>
                  <a:pt x="103" y="216"/>
                </a:lnTo>
                <a:lnTo>
                  <a:pt x="131" y="188"/>
                </a:lnTo>
                <a:lnTo>
                  <a:pt x="145" y="180"/>
                </a:lnTo>
                <a:lnTo>
                  <a:pt x="166" y="172"/>
                </a:lnTo>
                <a:lnTo>
                  <a:pt x="177" y="161"/>
                </a:lnTo>
                <a:lnTo>
                  <a:pt x="189" y="149"/>
                </a:lnTo>
                <a:lnTo>
                  <a:pt x="197" y="148"/>
                </a:lnTo>
                <a:lnTo>
                  <a:pt x="202" y="154"/>
                </a:lnTo>
                <a:lnTo>
                  <a:pt x="218" y="159"/>
                </a:lnTo>
                <a:lnTo>
                  <a:pt x="235" y="150"/>
                </a:lnTo>
                <a:lnTo>
                  <a:pt x="258" y="143"/>
                </a:lnTo>
                <a:lnTo>
                  <a:pt x="277" y="136"/>
                </a:lnTo>
                <a:lnTo>
                  <a:pt x="288" y="129"/>
                </a:lnTo>
                <a:lnTo>
                  <a:pt x="331" y="102"/>
                </a:lnTo>
                <a:lnTo>
                  <a:pt x="362" y="89"/>
                </a:lnTo>
                <a:lnTo>
                  <a:pt x="382" y="82"/>
                </a:lnTo>
                <a:lnTo>
                  <a:pt x="392" y="77"/>
                </a:lnTo>
                <a:lnTo>
                  <a:pt x="407" y="69"/>
                </a:lnTo>
                <a:lnTo>
                  <a:pt x="416" y="56"/>
                </a:lnTo>
                <a:lnTo>
                  <a:pt x="420" y="40"/>
                </a:lnTo>
                <a:lnTo>
                  <a:pt x="420" y="27"/>
                </a:lnTo>
                <a:lnTo>
                  <a:pt x="427" y="17"/>
                </a:lnTo>
                <a:lnTo>
                  <a:pt x="436" y="10"/>
                </a:lnTo>
                <a:lnTo>
                  <a:pt x="442" y="6"/>
                </a:lnTo>
                <a:lnTo>
                  <a:pt x="449" y="3"/>
                </a:lnTo>
                <a:lnTo>
                  <a:pt x="463" y="0"/>
                </a:lnTo>
                <a:lnTo>
                  <a:pt x="486" y="6"/>
                </a:lnTo>
                <a:lnTo>
                  <a:pt x="495" y="17"/>
                </a:lnTo>
                <a:lnTo>
                  <a:pt x="506" y="44"/>
                </a:lnTo>
                <a:lnTo>
                  <a:pt x="514" y="56"/>
                </a:lnTo>
                <a:lnTo>
                  <a:pt x="521" y="61"/>
                </a:lnTo>
                <a:lnTo>
                  <a:pt x="545" y="68"/>
                </a:lnTo>
                <a:lnTo>
                  <a:pt x="569" y="76"/>
                </a:lnTo>
                <a:lnTo>
                  <a:pt x="599" y="86"/>
                </a:lnTo>
                <a:lnTo>
                  <a:pt x="616" y="87"/>
                </a:lnTo>
                <a:lnTo>
                  <a:pt x="624" y="83"/>
                </a:lnTo>
                <a:lnTo>
                  <a:pt x="631" y="78"/>
                </a:lnTo>
                <a:lnTo>
                  <a:pt x="641" y="75"/>
                </a:lnTo>
                <a:lnTo>
                  <a:pt x="644" y="76"/>
                </a:lnTo>
                <a:lnTo>
                  <a:pt x="646" y="78"/>
                </a:lnTo>
                <a:lnTo>
                  <a:pt x="648" y="82"/>
                </a:lnTo>
                <a:lnTo>
                  <a:pt x="648" y="91"/>
                </a:lnTo>
                <a:lnTo>
                  <a:pt x="642" y="97"/>
                </a:lnTo>
                <a:lnTo>
                  <a:pt x="618" y="113"/>
                </a:lnTo>
                <a:lnTo>
                  <a:pt x="603" y="128"/>
                </a:lnTo>
                <a:lnTo>
                  <a:pt x="593" y="146"/>
                </a:lnTo>
                <a:lnTo>
                  <a:pt x="592" y="171"/>
                </a:lnTo>
                <a:lnTo>
                  <a:pt x="596" y="184"/>
                </a:lnTo>
                <a:lnTo>
                  <a:pt x="597" y="190"/>
                </a:lnTo>
                <a:lnTo>
                  <a:pt x="599" y="194"/>
                </a:lnTo>
                <a:lnTo>
                  <a:pt x="600" y="199"/>
                </a:lnTo>
                <a:lnTo>
                  <a:pt x="598" y="199"/>
                </a:lnTo>
                <a:lnTo>
                  <a:pt x="619" y="240"/>
                </a:lnTo>
                <a:lnTo>
                  <a:pt x="653" y="312"/>
                </a:lnTo>
                <a:lnTo>
                  <a:pt x="670" y="346"/>
                </a:lnTo>
                <a:lnTo>
                  <a:pt x="681" y="358"/>
                </a:lnTo>
                <a:lnTo>
                  <a:pt x="690" y="366"/>
                </a:lnTo>
                <a:lnTo>
                  <a:pt x="697" y="373"/>
                </a:lnTo>
                <a:lnTo>
                  <a:pt x="704" y="380"/>
                </a:lnTo>
                <a:lnTo>
                  <a:pt x="706" y="386"/>
                </a:lnTo>
                <a:lnTo>
                  <a:pt x="709" y="394"/>
                </a:lnTo>
                <a:lnTo>
                  <a:pt x="710" y="400"/>
                </a:lnTo>
                <a:lnTo>
                  <a:pt x="710" y="407"/>
                </a:lnTo>
                <a:lnTo>
                  <a:pt x="710" y="413"/>
                </a:lnTo>
                <a:lnTo>
                  <a:pt x="710" y="417"/>
                </a:lnTo>
                <a:lnTo>
                  <a:pt x="711" y="420"/>
                </a:lnTo>
                <a:lnTo>
                  <a:pt x="715" y="429"/>
                </a:lnTo>
                <a:lnTo>
                  <a:pt x="726" y="438"/>
                </a:lnTo>
                <a:lnTo>
                  <a:pt x="735" y="443"/>
                </a:lnTo>
                <a:lnTo>
                  <a:pt x="740" y="444"/>
                </a:lnTo>
                <a:lnTo>
                  <a:pt x="737" y="444"/>
                </a:lnTo>
                <a:lnTo>
                  <a:pt x="736" y="446"/>
                </a:lnTo>
                <a:lnTo>
                  <a:pt x="737" y="449"/>
                </a:lnTo>
                <a:lnTo>
                  <a:pt x="737" y="452"/>
                </a:lnTo>
                <a:lnTo>
                  <a:pt x="737" y="455"/>
                </a:lnTo>
                <a:lnTo>
                  <a:pt x="737" y="458"/>
                </a:lnTo>
                <a:lnTo>
                  <a:pt x="737" y="461"/>
                </a:lnTo>
                <a:lnTo>
                  <a:pt x="736" y="467"/>
                </a:lnTo>
                <a:lnTo>
                  <a:pt x="735" y="473"/>
                </a:lnTo>
                <a:lnTo>
                  <a:pt x="732" y="477"/>
                </a:lnTo>
                <a:lnTo>
                  <a:pt x="729" y="478"/>
                </a:lnTo>
                <a:lnTo>
                  <a:pt x="726" y="480"/>
                </a:lnTo>
                <a:lnTo>
                  <a:pt x="725" y="482"/>
                </a:lnTo>
                <a:lnTo>
                  <a:pt x="723" y="482"/>
                </a:lnTo>
                <a:lnTo>
                  <a:pt x="721" y="482"/>
                </a:lnTo>
                <a:lnTo>
                  <a:pt x="717" y="483"/>
                </a:lnTo>
                <a:lnTo>
                  <a:pt x="715" y="484"/>
                </a:lnTo>
                <a:lnTo>
                  <a:pt x="713" y="486"/>
                </a:lnTo>
                <a:lnTo>
                  <a:pt x="711" y="488"/>
                </a:lnTo>
                <a:lnTo>
                  <a:pt x="706" y="488"/>
                </a:lnTo>
                <a:lnTo>
                  <a:pt x="700" y="488"/>
                </a:lnTo>
                <a:lnTo>
                  <a:pt x="696" y="488"/>
                </a:lnTo>
                <a:lnTo>
                  <a:pt x="693" y="489"/>
                </a:lnTo>
                <a:lnTo>
                  <a:pt x="690" y="493"/>
                </a:lnTo>
                <a:lnTo>
                  <a:pt x="689" y="498"/>
                </a:lnTo>
                <a:lnTo>
                  <a:pt x="689" y="502"/>
                </a:lnTo>
                <a:lnTo>
                  <a:pt x="687" y="505"/>
                </a:lnTo>
                <a:lnTo>
                  <a:pt x="687" y="506"/>
                </a:lnTo>
                <a:lnTo>
                  <a:pt x="687" y="508"/>
                </a:lnTo>
                <a:lnTo>
                  <a:pt x="685" y="509"/>
                </a:lnTo>
                <a:lnTo>
                  <a:pt x="682" y="509"/>
                </a:lnTo>
                <a:lnTo>
                  <a:pt x="681" y="508"/>
                </a:lnTo>
                <a:lnTo>
                  <a:pt x="679" y="506"/>
                </a:lnTo>
                <a:lnTo>
                  <a:pt x="676" y="505"/>
                </a:lnTo>
                <a:lnTo>
                  <a:pt x="674" y="505"/>
                </a:lnTo>
                <a:lnTo>
                  <a:pt x="672" y="505"/>
                </a:lnTo>
                <a:lnTo>
                  <a:pt x="672" y="508"/>
                </a:lnTo>
                <a:lnTo>
                  <a:pt x="671" y="510"/>
                </a:lnTo>
                <a:lnTo>
                  <a:pt x="670" y="513"/>
                </a:lnTo>
                <a:lnTo>
                  <a:pt x="668" y="516"/>
                </a:lnTo>
                <a:lnTo>
                  <a:pt x="666" y="520"/>
                </a:lnTo>
                <a:lnTo>
                  <a:pt x="664" y="522"/>
                </a:lnTo>
                <a:lnTo>
                  <a:pt x="664" y="523"/>
                </a:lnTo>
                <a:lnTo>
                  <a:pt x="662" y="525"/>
                </a:lnTo>
                <a:lnTo>
                  <a:pt x="660" y="524"/>
                </a:lnTo>
                <a:lnTo>
                  <a:pt x="660" y="523"/>
                </a:lnTo>
                <a:lnTo>
                  <a:pt x="660" y="521"/>
                </a:lnTo>
                <a:lnTo>
                  <a:pt x="659" y="516"/>
                </a:lnTo>
                <a:lnTo>
                  <a:pt x="658" y="511"/>
                </a:lnTo>
                <a:lnTo>
                  <a:pt x="654" y="506"/>
                </a:lnTo>
                <a:lnTo>
                  <a:pt x="653" y="503"/>
                </a:lnTo>
                <a:lnTo>
                  <a:pt x="649" y="498"/>
                </a:lnTo>
                <a:lnTo>
                  <a:pt x="648" y="495"/>
                </a:lnTo>
                <a:lnTo>
                  <a:pt x="645" y="491"/>
                </a:lnTo>
                <a:lnTo>
                  <a:pt x="641" y="488"/>
                </a:lnTo>
                <a:lnTo>
                  <a:pt x="637" y="487"/>
                </a:lnTo>
                <a:lnTo>
                  <a:pt x="632" y="483"/>
                </a:lnTo>
                <a:lnTo>
                  <a:pt x="632" y="482"/>
                </a:lnTo>
                <a:lnTo>
                  <a:pt x="629" y="479"/>
                </a:lnTo>
                <a:lnTo>
                  <a:pt x="625" y="477"/>
                </a:lnTo>
                <a:lnTo>
                  <a:pt x="620" y="477"/>
                </a:lnTo>
                <a:lnTo>
                  <a:pt x="615" y="479"/>
                </a:lnTo>
                <a:lnTo>
                  <a:pt x="609" y="482"/>
                </a:lnTo>
                <a:lnTo>
                  <a:pt x="609" y="485"/>
                </a:lnTo>
                <a:lnTo>
                  <a:pt x="609" y="488"/>
                </a:lnTo>
                <a:lnTo>
                  <a:pt x="609" y="492"/>
                </a:lnTo>
                <a:lnTo>
                  <a:pt x="607" y="493"/>
                </a:lnTo>
                <a:lnTo>
                  <a:pt x="605" y="493"/>
                </a:lnTo>
                <a:lnTo>
                  <a:pt x="602" y="496"/>
                </a:lnTo>
                <a:lnTo>
                  <a:pt x="599" y="497"/>
                </a:lnTo>
                <a:lnTo>
                  <a:pt x="594" y="498"/>
                </a:lnTo>
                <a:lnTo>
                  <a:pt x="592" y="500"/>
                </a:lnTo>
                <a:lnTo>
                  <a:pt x="592" y="504"/>
                </a:lnTo>
                <a:lnTo>
                  <a:pt x="594" y="509"/>
                </a:lnTo>
                <a:lnTo>
                  <a:pt x="596" y="513"/>
                </a:lnTo>
                <a:lnTo>
                  <a:pt x="597" y="516"/>
                </a:lnTo>
                <a:lnTo>
                  <a:pt x="594" y="518"/>
                </a:lnTo>
                <a:lnTo>
                  <a:pt x="590" y="518"/>
                </a:lnTo>
                <a:lnTo>
                  <a:pt x="585" y="520"/>
                </a:lnTo>
                <a:lnTo>
                  <a:pt x="581" y="522"/>
                </a:lnTo>
                <a:lnTo>
                  <a:pt x="575" y="524"/>
                </a:lnTo>
                <a:lnTo>
                  <a:pt x="568" y="524"/>
                </a:lnTo>
                <a:lnTo>
                  <a:pt x="563" y="524"/>
                </a:lnTo>
                <a:lnTo>
                  <a:pt x="559" y="521"/>
                </a:lnTo>
                <a:lnTo>
                  <a:pt x="556" y="519"/>
                </a:lnTo>
                <a:lnTo>
                  <a:pt x="552" y="517"/>
                </a:lnTo>
                <a:lnTo>
                  <a:pt x="552" y="519"/>
                </a:lnTo>
                <a:lnTo>
                  <a:pt x="553" y="524"/>
                </a:lnTo>
                <a:lnTo>
                  <a:pt x="547" y="533"/>
                </a:lnTo>
                <a:lnTo>
                  <a:pt x="545" y="540"/>
                </a:lnTo>
                <a:lnTo>
                  <a:pt x="545" y="543"/>
                </a:lnTo>
                <a:lnTo>
                  <a:pt x="545" y="545"/>
                </a:lnTo>
                <a:lnTo>
                  <a:pt x="544" y="549"/>
                </a:lnTo>
                <a:lnTo>
                  <a:pt x="544" y="555"/>
                </a:lnTo>
                <a:lnTo>
                  <a:pt x="545" y="560"/>
                </a:lnTo>
                <a:lnTo>
                  <a:pt x="542" y="561"/>
                </a:lnTo>
                <a:lnTo>
                  <a:pt x="541" y="561"/>
                </a:lnTo>
                <a:lnTo>
                  <a:pt x="541" y="564"/>
                </a:lnTo>
                <a:lnTo>
                  <a:pt x="544" y="566"/>
                </a:lnTo>
                <a:lnTo>
                  <a:pt x="546" y="569"/>
                </a:lnTo>
                <a:lnTo>
                  <a:pt x="546" y="571"/>
                </a:lnTo>
                <a:lnTo>
                  <a:pt x="547" y="575"/>
                </a:lnTo>
                <a:lnTo>
                  <a:pt x="547" y="579"/>
                </a:lnTo>
                <a:lnTo>
                  <a:pt x="547" y="587"/>
                </a:lnTo>
                <a:lnTo>
                  <a:pt x="546" y="590"/>
                </a:lnTo>
                <a:lnTo>
                  <a:pt x="539" y="591"/>
                </a:lnTo>
                <a:lnTo>
                  <a:pt x="537" y="593"/>
                </a:lnTo>
                <a:lnTo>
                  <a:pt x="544" y="596"/>
                </a:lnTo>
                <a:lnTo>
                  <a:pt x="548" y="604"/>
                </a:lnTo>
                <a:lnTo>
                  <a:pt x="552" y="610"/>
                </a:lnTo>
                <a:lnTo>
                  <a:pt x="553" y="613"/>
                </a:lnTo>
                <a:lnTo>
                  <a:pt x="560" y="617"/>
                </a:lnTo>
                <a:lnTo>
                  <a:pt x="564" y="618"/>
                </a:lnTo>
                <a:lnTo>
                  <a:pt x="571" y="622"/>
                </a:lnTo>
                <a:lnTo>
                  <a:pt x="574" y="626"/>
                </a:lnTo>
                <a:lnTo>
                  <a:pt x="574" y="629"/>
                </a:lnTo>
                <a:lnTo>
                  <a:pt x="573" y="630"/>
                </a:lnTo>
                <a:lnTo>
                  <a:pt x="575" y="633"/>
                </a:lnTo>
                <a:lnTo>
                  <a:pt x="577" y="634"/>
                </a:lnTo>
                <a:lnTo>
                  <a:pt x="577" y="635"/>
                </a:lnTo>
                <a:lnTo>
                  <a:pt x="577" y="638"/>
                </a:lnTo>
                <a:lnTo>
                  <a:pt x="577" y="642"/>
                </a:lnTo>
                <a:lnTo>
                  <a:pt x="577" y="645"/>
                </a:lnTo>
                <a:lnTo>
                  <a:pt x="579" y="648"/>
                </a:lnTo>
                <a:lnTo>
                  <a:pt x="580" y="652"/>
                </a:lnTo>
                <a:lnTo>
                  <a:pt x="581" y="655"/>
                </a:lnTo>
                <a:lnTo>
                  <a:pt x="582" y="659"/>
                </a:lnTo>
                <a:lnTo>
                  <a:pt x="581" y="664"/>
                </a:lnTo>
                <a:lnTo>
                  <a:pt x="578" y="669"/>
                </a:lnTo>
                <a:lnTo>
                  <a:pt x="576" y="676"/>
                </a:lnTo>
                <a:lnTo>
                  <a:pt x="575" y="677"/>
                </a:lnTo>
                <a:lnTo>
                  <a:pt x="574" y="681"/>
                </a:lnTo>
                <a:lnTo>
                  <a:pt x="572" y="684"/>
                </a:lnTo>
                <a:lnTo>
                  <a:pt x="571" y="692"/>
                </a:lnTo>
                <a:lnTo>
                  <a:pt x="569" y="698"/>
                </a:lnTo>
                <a:lnTo>
                  <a:pt x="569" y="704"/>
                </a:lnTo>
                <a:lnTo>
                  <a:pt x="569" y="710"/>
                </a:lnTo>
                <a:lnTo>
                  <a:pt x="569" y="713"/>
                </a:lnTo>
                <a:lnTo>
                  <a:pt x="569" y="714"/>
                </a:lnTo>
                <a:lnTo>
                  <a:pt x="571" y="719"/>
                </a:lnTo>
                <a:lnTo>
                  <a:pt x="570" y="727"/>
                </a:lnTo>
                <a:lnTo>
                  <a:pt x="569" y="734"/>
                </a:lnTo>
                <a:lnTo>
                  <a:pt x="567" y="735"/>
                </a:lnTo>
                <a:lnTo>
                  <a:pt x="568" y="737"/>
                </a:lnTo>
                <a:lnTo>
                  <a:pt x="569" y="739"/>
                </a:lnTo>
                <a:lnTo>
                  <a:pt x="568" y="742"/>
                </a:lnTo>
                <a:lnTo>
                  <a:pt x="567" y="743"/>
                </a:lnTo>
                <a:lnTo>
                  <a:pt x="568" y="746"/>
                </a:lnTo>
                <a:lnTo>
                  <a:pt x="568" y="748"/>
                </a:lnTo>
                <a:lnTo>
                  <a:pt x="566" y="751"/>
                </a:lnTo>
                <a:lnTo>
                  <a:pt x="566" y="753"/>
                </a:lnTo>
                <a:lnTo>
                  <a:pt x="566" y="755"/>
                </a:lnTo>
                <a:lnTo>
                  <a:pt x="560" y="758"/>
                </a:lnTo>
                <a:lnTo>
                  <a:pt x="559" y="760"/>
                </a:lnTo>
                <a:lnTo>
                  <a:pt x="558" y="764"/>
                </a:lnTo>
                <a:lnTo>
                  <a:pt x="557" y="765"/>
                </a:lnTo>
                <a:lnTo>
                  <a:pt x="556" y="765"/>
                </a:lnTo>
                <a:lnTo>
                  <a:pt x="555" y="766"/>
                </a:lnTo>
                <a:lnTo>
                  <a:pt x="553" y="767"/>
                </a:lnTo>
                <a:lnTo>
                  <a:pt x="553" y="770"/>
                </a:lnTo>
                <a:lnTo>
                  <a:pt x="552" y="770"/>
                </a:lnTo>
                <a:lnTo>
                  <a:pt x="552" y="772"/>
                </a:lnTo>
                <a:lnTo>
                  <a:pt x="551" y="773"/>
                </a:lnTo>
                <a:lnTo>
                  <a:pt x="550" y="775"/>
                </a:lnTo>
                <a:lnTo>
                  <a:pt x="550" y="776"/>
                </a:lnTo>
                <a:lnTo>
                  <a:pt x="548" y="777"/>
                </a:lnTo>
                <a:lnTo>
                  <a:pt x="548" y="780"/>
                </a:lnTo>
                <a:lnTo>
                  <a:pt x="547" y="782"/>
                </a:lnTo>
                <a:lnTo>
                  <a:pt x="547" y="783"/>
                </a:lnTo>
                <a:lnTo>
                  <a:pt x="547" y="785"/>
                </a:lnTo>
                <a:lnTo>
                  <a:pt x="547" y="787"/>
                </a:lnTo>
                <a:lnTo>
                  <a:pt x="547" y="787"/>
                </a:lnTo>
                <a:lnTo>
                  <a:pt x="546" y="790"/>
                </a:lnTo>
                <a:lnTo>
                  <a:pt x="545" y="791"/>
                </a:lnTo>
                <a:lnTo>
                  <a:pt x="545" y="793"/>
                </a:lnTo>
                <a:lnTo>
                  <a:pt x="547" y="793"/>
                </a:lnTo>
                <a:lnTo>
                  <a:pt x="548" y="794"/>
                </a:lnTo>
                <a:lnTo>
                  <a:pt x="549" y="796"/>
                </a:lnTo>
                <a:lnTo>
                  <a:pt x="550" y="797"/>
                </a:lnTo>
                <a:lnTo>
                  <a:pt x="549" y="798"/>
                </a:lnTo>
                <a:lnTo>
                  <a:pt x="548" y="798"/>
                </a:lnTo>
                <a:lnTo>
                  <a:pt x="547" y="798"/>
                </a:lnTo>
                <a:lnTo>
                  <a:pt x="545" y="798"/>
                </a:lnTo>
                <a:lnTo>
                  <a:pt x="545" y="801"/>
                </a:lnTo>
                <a:lnTo>
                  <a:pt x="545" y="802"/>
                </a:lnTo>
                <a:lnTo>
                  <a:pt x="546" y="804"/>
                </a:lnTo>
                <a:lnTo>
                  <a:pt x="547" y="804"/>
                </a:lnTo>
                <a:lnTo>
                  <a:pt x="547" y="802"/>
                </a:lnTo>
                <a:lnTo>
                  <a:pt x="548" y="802"/>
                </a:lnTo>
                <a:lnTo>
                  <a:pt x="550" y="802"/>
                </a:lnTo>
                <a:lnTo>
                  <a:pt x="551" y="803"/>
                </a:lnTo>
                <a:lnTo>
                  <a:pt x="552" y="804"/>
                </a:lnTo>
                <a:lnTo>
                  <a:pt x="550" y="804"/>
                </a:lnTo>
                <a:lnTo>
                  <a:pt x="544" y="804"/>
                </a:lnTo>
                <a:lnTo>
                  <a:pt x="540" y="803"/>
                </a:lnTo>
                <a:lnTo>
                  <a:pt x="535" y="802"/>
                </a:lnTo>
                <a:lnTo>
                  <a:pt x="527" y="806"/>
                </a:lnTo>
                <a:lnTo>
                  <a:pt x="525" y="808"/>
                </a:lnTo>
                <a:lnTo>
                  <a:pt x="522" y="807"/>
                </a:lnTo>
                <a:lnTo>
                  <a:pt x="519" y="806"/>
                </a:lnTo>
                <a:lnTo>
                  <a:pt x="516" y="807"/>
                </a:lnTo>
                <a:lnTo>
                  <a:pt x="508" y="811"/>
                </a:lnTo>
                <a:lnTo>
                  <a:pt x="505" y="813"/>
                </a:lnTo>
                <a:lnTo>
                  <a:pt x="503" y="814"/>
                </a:lnTo>
                <a:lnTo>
                  <a:pt x="502" y="818"/>
                </a:lnTo>
                <a:lnTo>
                  <a:pt x="502" y="820"/>
                </a:lnTo>
                <a:lnTo>
                  <a:pt x="498" y="822"/>
                </a:lnTo>
                <a:lnTo>
                  <a:pt x="493" y="824"/>
                </a:lnTo>
                <a:lnTo>
                  <a:pt x="484" y="824"/>
                </a:lnTo>
                <a:lnTo>
                  <a:pt x="474" y="824"/>
                </a:lnTo>
                <a:lnTo>
                  <a:pt x="468" y="824"/>
                </a:lnTo>
                <a:lnTo>
                  <a:pt x="447" y="824"/>
                </a:lnTo>
                <a:lnTo>
                  <a:pt x="445" y="824"/>
                </a:lnTo>
                <a:lnTo>
                  <a:pt x="437" y="825"/>
                </a:lnTo>
                <a:lnTo>
                  <a:pt x="432" y="825"/>
                </a:lnTo>
                <a:lnTo>
                  <a:pt x="423" y="825"/>
                </a:lnTo>
                <a:lnTo>
                  <a:pt x="415" y="825"/>
                </a:lnTo>
                <a:lnTo>
                  <a:pt x="412" y="825"/>
                </a:lnTo>
                <a:lnTo>
                  <a:pt x="410" y="824"/>
                </a:lnTo>
                <a:lnTo>
                  <a:pt x="409" y="822"/>
                </a:lnTo>
                <a:lnTo>
                  <a:pt x="410" y="819"/>
                </a:lnTo>
                <a:lnTo>
                  <a:pt x="414" y="816"/>
                </a:lnTo>
                <a:lnTo>
                  <a:pt x="420" y="814"/>
                </a:lnTo>
                <a:lnTo>
                  <a:pt x="431" y="809"/>
                </a:lnTo>
                <a:lnTo>
                  <a:pt x="435" y="804"/>
                </a:lnTo>
                <a:lnTo>
                  <a:pt x="436" y="802"/>
                </a:lnTo>
                <a:lnTo>
                  <a:pt x="435" y="799"/>
                </a:lnTo>
                <a:lnTo>
                  <a:pt x="435" y="798"/>
                </a:lnTo>
                <a:lnTo>
                  <a:pt x="435" y="797"/>
                </a:lnTo>
                <a:lnTo>
                  <a:pt x="434" y="793"/>
                </a:lnTo>
                <a:lnTo>
                  <a:pt x="432" y="789"/>
                </a:lnTo>
                <a:lnTo>
                  <a:pt x="430" y="786"/>
                </a:lnTo>
                <a:lnTo>
                  <a:pt x="430" y="782"/>
                </a:lnTo>
                <a:lnTo>
                  <a:pt x="431" y="777"/>
                </a:lnTo>
                <a:lnTo>
                  <a:pt x="429" y="774"/>
                </a:lnTo>
                <a:lnTo>
                  <a:pt x="426" y="769"/>
                </a:lnTo>
                <a:lnTo>
                  <a:pt x="424" y="766"/>
                </a:lnTo>
                <a:lnTo>
                  <a:pt x="424" y="763"/>
                </a:lnTo>
                <a:lnTo>
                  <a:pt x="424" y="759"/>
                </a:lnTo>
                <a:lnTo>
                  <a:pt x="424" y="755"/>
                </a:lnTo>
                <a:lnTo>
                  <a:pt x="424" y="753"/>
                </a:lnTo>
                <a:lnTo>
                  <a:pt x="424" y="752"/>
                </a:lnTo>
                <a:lnTo>
                  <a:pt x="423" y="751"/>
                </a:lnTo>
                <a:lnTo>
                  <a:pt x="423" y="748"/>
                </a:lnTo>
                <a:lnTo>
                  <a:pt x="423" y="746"/>
                </a:lnTo>
                <a:lnTo>
                  <a:pt x="424" y="742"/>
                </a:lnTo>
                <a:lnTo>
                  <a:pt x="424" y="740"/>
                </a:lnTo>
                <a:lnTo>
                  <a:pt x="424" y="738"/>
                </a:lnTo>
                <a:lnTo>
                  <a:pt x="423" y="738"/>
                </a:lnTo>
                <a:lnTo>
                  <a:pt x="421" y="738"/>
                </a:lnTo>
                <a:lnTo>
                  <a:pt x="419" y="739"/>
                </a:lnTo>
                <a:lnTo>
                  <a:pt x="418" y="739"/>
                </a:lnTo>
                <a:lnTo>
                  <a:pt x="415" y="739"/>
                </a:lnTo>
                <a:lnTo>
                  <a:pt x="413" y="738"/>
                </a:lnTo>
                <a:lnTo>
                  <a:pt x="412" y="738"/>
                </a:lnTo>
                <a:lnTo>
                  <a:pt x="409" y="738"/>
                </a:lnTo>
                <a:lnTo>
                  <a:pt x="408" y="738"/>
                </a:lnTo>
                <a:lnTo>
                  <a:pt x="407" y="738"/>
                </a:lnTo>
                <a:lnTo>
                  <a:pt x="406" y="738"/>
                </a:lnTo>
                <a:lnTo>
                  <a:pt x="405" y="737"/>
                </a:lnTo>
                <a:lnTo>
                  <a:pt x="405" y="736"/>
                </a:lnTo>
                <a:lnTo>
                  <a:pt x="405" y="735"/>
                </a:lnTo>
                <a:lnTo>
                  <a:pt x="406" y="733"/>
                </a:lnTo>
                <a:lnTo>
                  <a:pt x="406" y="732"/>
                </a:lnTo>
                <a:lnTo>
                  <a:pt x="407" y="728"/>
                </a:lnTo>
                <a:lnTo>
                  <a:pt x="407" y="726"/>
                </a:lnTo>
                <a:lnTo>
                  <a:pt x="407" y="725"/>
                </a:lnTo>
                <a:lnTo>
                  <a:pt x="407" y="723"/>
                </a:lnTo>
                <a:lnTo>
                  <a:pt x="407" y="722"/>
                </a:lnTo>
                <a:lnTo>
                  <a:pt x="407" y="718"/>
                </a:lnTo>
                <a:lnTo>
                  <a:pt x="407" y="717"/>
                </a:lnTo>
                <a:lnTo>
                  <a:pt x="407" y="715"/>
                </a:lnTo>
                <a:lnTo>
                  <a:pt x="407" y="713"/>
                </a:lnTo>
                <a:lnTo>
                  <a:pt x="407" y="710"/>
                </a:lnTo>
                <a:lnTo>
                  <a:pt x="407" y="710"/>
                </a:lnTo>
                <a:lnTo>
                  <a:pt x="407" y="708"/>
                </a:lnTo>
                <a:lnTo>
                  <a:pt x="407" y="707"/>
                </a:lnTo>
                <a:lnTo>
                  <a:pt x="407" y="706"/>
                </a:lnTo>
                <a:lnTo>
                  <a:pt x="407" y="704"/>
                </a:lnTo>
                <a:lnTo>
                  <a:pt x="407" y="704"/>
                </a:lnTo>
                <a:lnTo>
                  <a:pt x="405" y="704"/>
                </a:lnTo>
                <a:lnTo>
                  <a:pt x="403" y="704"/>
                </a:lnTo>
                <a:lnTo>
                  <a:pt x="402" y="704"/>
                </a:lnTo>
                <a:lnTo>
                  <a:pt x="402" y="703"/>
                </a:lnTo>
                <a:lnTo>
                  <a:pt x="402" y="701"/>
                </a:lnTo>
                <a:lnTo>
                  <a:pt x="402" y="699"/>
                </a:lnTo>
                <a:lnTo>
                  <a:pt x="402" y="698"/>
                </a:lnTo>
                <a:lnTo>
                  <a:pt x="402" y="696"/>
                </a:lnTo>
                <a:lnTo>
                  <a:pt x="402" y="695"/>
                </a:lnTo>
                <a:lnTo>
                  <a:pt x="402" y="693"/>
                </a:lnTo>
                <a:lnTo>
                  <a:pt x="402" y="693"/>
                </a:lnTo>
                <a:lnTo>
                  <a:pt x="402" y="691"/>
                </a:lnTo>
                <a:lnTo>
                  <a:pt x="402" y="689"/>
                </a:lnTo>
                <a:lnTo>
                  <a:pt x="402" y="687"/>
                </a:lnTo>
                <a:lnTo>
                  <a:pt x="402" y="685"/>
                </a:lnTo>
                <a:lnTo>
                  <a:pt x="402" y="684"/>
                </a:lnTo>
                <a:lnTo>
                  <a:pt x="402" y="682"/>
                </a:lnTo>
                <a:lnTo>
                  <a:pt x="402" y="682"/>
                </a:lnTo>
                <a:lnTo>
                  <a:pt x="401" y="682"/>
                </a:lnTo>
                <a:lnTo>
                  <a:pt x="399" y="682"/>
                </a:lnTo>
                <a:lnTo>
                  <a:pt x="396" y="682"/>
                </a:lnTo>
                <a:lnTo>
                  <a:pt x="395" y="682"/>
                </a:lnTo>
                <a:lnTo>
                  <a:pt x="392" y="682"/>
                </a:lnTo>
                <a:lnTo>
                  <a:pt x="389" y="682"/>
                </a:lnTo>
                <a:lnTo>
                  <a:pt x="385" y="682"/>
                </a:lnTo>
                <a:lnTo>
                  <a:pt x="383" y="683"/>
                </a:lnTo>
                <a:lnTo>
                  <a:pt x="379" y="683"/>
                </a:lnTo>
                <a:lnTo>
                  <a:pt x="376" y="683"/>
                </a:lnTo>
                <a:lnTo>
                  <a:pt x="374" y="683"/>
                </a:lnTo>
                <a:lnTo>
                  <a:pt x="368" y="683"/>
                </a:lnTo>
                <a:lnTo>
                  <a:pt x="365" y="683"/>
                </a:lnTo>
                <a:lnTo>
                  <a:pt x="362" y="683"/>
                </a:lnTo>
                <a:lnTo>
                  <a:pt x="360" y="683"/>
                </a:lnTo>
                <a:lnTo>
                  <a:pt x="357" y="683"/>
                </a:lnTo>
                <a:lnTo>
                  <a:pt x="355" y="683"/>
                </a:lnTo>
                <a:lnTo>
                  <a:pt x="351" y="683"/>
                </a:lnTo>
                <a:lnTo>
                  <a:pt x="349" y="684"/>
                </a:lnTo>
                <a:lnTo>
                  <a:pt x="343" y="684"/>
                </a:lnTo>
                <a:lnTo>
                  <a:pt x="340" y="684"/>
                </a:lnTo>
                <a:lnTo>
                  <a:pt x="339" y="684"/>
                </a:lnTo>
                <a:lnTo>
                  <a:pt x="337" y="684"/>
                </a:lnTo>
                <a:lnTo>
                  <a:pt x="336" y="685"/>
                </a:lnTo>
                <a:lnTo>
                  <a:pt x="335" y="687"/>
                </a:lnTo>
                <a:lnTo>
                  <a:pt x="335" y="687"/>
                </a:lnTo>
                <a:lnTo>
                  <a:pt x="335" y="688"/>
                </a:lnTo>
                <a:lnTo>
                  <a:pt x="334" y="689"/>
                </a:lnTo>
                <a:lnTo>
                  <a:pt x="333" y="691"/>
                </a:lnTo>
                <a:lnTo>
                  <a:pt x="330" y="692"/>
                </a:lnTo>
                <a:lnTo>
                  <a:pt x="329" y="694"/>
                </a:lnTo>
                <a:lnTo>
                  <a:pt x="329" y="694"/>
                </a:lnTo>
                <a:lnTo>
                  <a:pt x="329" y="695"/>
                </a:lnTo>
                <a:lnTo>
                  <a:pt x="327" y="696"/>
                </a:lnTo>
                <a:lnTo>
                  <a:pt x="326" y="698"/>
                </a:lnTo>
                <a:lnTo>
                  <a:pt x="324" y="698"/>
                </a:lnTo>
                <a:lnTo>
                  <a:pt x="324" y="699"/>
                </a:lnTo>
                <a:lnTo>
                  <a:pt x="322" y="700"/>
                </a:lnTo>
                <a:lnTo>
                  <a:pt x="322" y="701"/>
                </a:lnTo>
                <a:lnTo>
                  <a:pt x="321" y="701"/>
                </a:lnTo>
                <a:lnTo>
                  <a:pt x="320" y="702"/>
                </a:lnTo>
                <a:lnTo>
                  <a:pt x="318" y="702"/>
                </a:lnTo>
                <a:lnTo>
                  <a:pt x="318" y="703"/>
                </a:lnTo>
                <a:lnTo>
                  <a:pt x="317" y="703"/>
                </a:lnTo>
                <a:lnTo>
                  <a:pt x="316" y="703"/>
                </a:lnTo>
                <a:lnTo>
                  <a:pt x="315" y="703"/>
                </a:lnTo>
                <a:lnTo>
                  <a:pt x="314" y="704"/>
                </a:lnTo>
                <a:lnTo>
                  <a:pt x="312" y="704"/>
                </a:lnTo>
                <a:lnTo>
                  <a:pt x="311" y="704"/>
                </a:lnTo>
                <a:lnTo>
                  <a:pt x="311" y="704"/>
                </a:lnTo>
                <a:lnTo>
                  <a:pt x="311" y="701"/>
                </a:lnTo>
                <a:lnTo>
                  <a:pt x="312" y="700"/>
                </a:lnTo>
                <a:lnTo>
                  <a:pt x="312" y="699"/>
                </a:lnTo>
                <a:lnTo>
                  <a:pt x="313" y="698"/>
                </a:lnTo>
                <a:lnTo>
                  <a:pt x="313" y="697"/>
                </a:lnTo>
                <a:lnTo>
                  <a:pt x="314" y="695"/>
                </a:lnTo>
                <a:lnTo>
                  <a:pt x="314" y="693"/>
                </a:lnTo>
                <a:lnTo>
                  <a:pt x="313" y="692"/>
                </a:lnTo>
                <a:lnTo>
                  <a:pt x="312" y="689"/>
                </a:lnTo>
                <a:lnTo>
                  <a:pt x="312" y="687"/>
                </a:lnTo>
                <a:lnTo>
                  <a:pt x="310" y="686"/>
                </a:lnTo>
                <a:lnTo>
                  <a:pt x="310" y="685"/>
                </a:lnTo>
                <a:lnTo>
                  <a:pt x="309" y="684"/>
                </a:lnTo>
                <a:lnTo>
                  <a:pt x="308" y="683"/>
                </a:lnTo>
                <a:lnTo>
                  <a:pt x="305" y="681"/>
                </a:lnTo>
                <a:lnTo>
                  <a:pt x="306" y="679"/>
                </a:lnTo>
                <a:lnTo>
                  <a:pt x="306" y="677"/>
                </a:lnTo>
                <a:lnTo>
                  <a:pt x="307" y="676"/>
                </a:lnTo>
                <a:lnTo>
                  <a:pt x="307" y="674"/>
                </a:lnTo>
                <a:lnTo>
                  <a:pt x="307" y="673"/>
                </a:lnTo>
                <a:lnTo>
                  <a:pt x="308" y="672"/>
                </a:lnTo>
                <a:lnTo>
                  <a:pt x="307" y="671"/>
                </a:lnTo>
                <a:lnTo>
                  <a:pt x="305" y="669"/>
                </a:lnTo>
                <a:lnTo>
                  <a:pt x="304" y="667"/>
                </a:lnTo>
                <a:lnTo>
                  <a:pt x="302" y="666"/>
                </a:lnTo>
                <a:lnTo>
                  <a:pt x="303" y="665"/>
                </a:lnTo>
                <a:lnTo>
                  <a:pt x="303" y="663"/>
                </a:lnTo>
                <a:lnTo>
                  <a:pt x="300" y="663"/>
                </a:lnTo>
                <a:lnTo>
                  <a:pt x="299" y="664"/>
                </a:lnTo>
                <a:lnTo>
                  <a:pt x="297" y="665"/>
                </a:lnTo>
                <a:lnTo>
                  <a:pt x="295" y="667"/>
                </a:lnTo>
                <a:lnTo>
                  <a:pt x="292" y="669"/>
                </a:lnTo>
                <a:lnTo>
                  <a:pt x="290" y="670"/>
                </a:lnTo>
                <a:lnTo>
                  <a:pt x="289" y="671"/>
                </a:lnTo>
                <a:lnTo>
                  <a:pt x="286" y="672"/>
                </a:lnTo>
                <a:lnTo>
                  <a:pt x="284" y="673"/>
                </a:lnTo>
                <a:lnTo>
                  <a:pt x="283" y="675"/>
                </a:lnTo>
                <a:lnTo>
                  <a:pt x="281" y="676"/>
                </a:lnTo>
                <a:lnTo>
                  <a:pt x="280" y="676"/>
                </a:lnTo>
                <a:lnTo>
                  <a:pt x="279" y="678"/>
                </a:lnTo>
                <a:lnTo>
                  <a:pt x="279" y="679"/>
                </a:lnTo>
                <a:lnTo>
                  <a:pt x="282" y="681"/>
                </a:lnTo>
                <a:lnTo>
                  <a:pt x="281" y="682"/>
                </a:lnTo>
                <a:lnTo>
                  <a:pt x="280" y="684"/>
                </a:lnTo>
                <a:lnTo>
                  <a:pt x="279" y="684"/>
                </a:lnTo>
                <a:lnTo>
                  <a:pt x="277" y="685"/>
                </a:lnTo>
                <a:lnTo>
                  <a:pt x="276" y="686"/>
                </a:lnTo>
                <a:lnTo>
                  <a:pt x="275" y="687"/>
                </a:lnTo>
                <a:lnTo>
                  <a:pt x="274" y="687"/>
                </a:lnTo>
                <a:lnTo>
                  <a:pt x="274" y="690"/>
                </a:lnTo>
                <a:lnTo>
                  <a:pt x="275" y="691"/>
                </a:lnTo>
                <a:lnTo>
                  <a:pt x="276" y="692"/>
                </a:lnTo>
                <a:lnTo>
                  <a:pt x="275" y="693"/>
                </a:lnTo>
                <a:lnTo>
                  <a:pt x="274" y="693"/>
                </a:lnTo>
                <a:lnTo>
                  <a:pt x="275" y="695"/>
                </a:lnTo>
                <a:lnTo>
                  <a:pt x="276" y="698"/>
                </a:lnTo>
                <a:lnTo>
                  <a:pt x="276" y="699"/>
                </a:lnTo>
                <a:lnTo>
                  <a:pt x="275" y="700"/>
                </a:lnTo>
                <a:lnTo>
                  <a:pt x="274" y="701"/>
                </a:lnTo>
                <a:lnTo>
                  <a:pt x="273" y="703"/>
                </a:lnTo>
                <a:lnTo>
                  <a:pt x="273" y="704"/>
                </a:lnTo>
                <a:lnTo>
                  <a:pt x="273" y="705"/>
                </a:lnTo>
                <a:lnTo>
                  <a:pt x="270" y="707"/>
                </a:lnTo>
                <a:lnTo>
                  <a:pt x="268" y="709"/>
                </a:lnTo>
                <a:lnTo>
                  <a:pt x="266" y="710"/>
                </a:lnTo>
                <a:lnTo>
                  <a:pt x="265" y="711"/>
                </a:lnTo>
                <a:lnTo>
                  <a:pt x="264" y="713"/>
                </a:lnTo>
                <a:lnTo>
                  <a:pt x="262" y="715"/>
                </a:lnTo>
                <a:lnTo>
                  <a:pt x="262" y="716"/>
                </a:lnTo>
                <a:lnTo>
                  <a:pt x="260" y="718"/>
                </a:lnTo>
                <a:lnTo>
                  <a:pt x="260" y="720"/>
                </a:lnTo>
                <a:lnTo>
                  <a:pt x="258" y="721"/>
                </a:lnTo>
                <a:lnTo>
                  <a:pt x="256" y="725"/>
                </a:lnTo>
                <a:lnTo>
                  <a:pt x="256" y="726"/>
                </a:lnTo>
                <a:lnTo>
                  <a:pt x="255" y="727"/>
                </a:lnTo>
                <a:lnTo>
                  <a:pt x="255" y="728"/>
                </a:lnTo>
                <a:lnTo>
                  <a:pt x="254" y="729"/>
                </a:lnTo>
                <a:lnTo>
                  <a:pt x="252" y="733"/>
                </a:lnTo>
                <a:lnTo>
                  <a:pt x="251" y="733"/>
                </a:lnTo>
                <a:lnTo>
                  <a:pt x="247" y="733"/>
                </a:lnTo>
                <a:lnTo>
                  <a:pt x="245" y="733"/>
                </a:lnTo>
                <a:lnTo>
                  <a:pt x="241" y="732"/>
                </a:lnTo>
                <a:lnTo>
                  <a:pt x="240" y="731"/>
                </a:lnTo>
                <a:lnTo>
                  <a:pt x="238" y="729"/>
                </a:lnTo>
                <a:lnTo>
                  <a:pt x="236" y="725"/>
                </a:lnTo>
                <a:lnTo>
                  <a:pt x="235" y="724"/>
                </a:lnTo>
                <a:lnTo>
                  <a:pt x="229" y="718"/>
                </a:lnTo>
                <a:lnTo>
                  <a:pt x="227" y="716"/>
                </a:lnTo>
                <a:lnTo>
                  <a:pt x="226" y="715"/>
                </a:lnTo>
                <a:lnTo>
                  <a:pt x="226" y="715"/>
                </a:lnTo>
                <a:lnTo>
                  <a:pt x="223" y="713"/>
                </a:lnTo>
                <a:lnTo>
                  <a:pt x="218" y="712"/>
                </a:lnTo>
                <a:lnTo>
                  <a:pt x="215" y="712"/>
                </a:lnTo>
                <a:lnTo>
                  <a:pt x="212" y="712"/>
                </a:lnTo>
                <a:lnTo>
                  <a:pt x="208" y="712"/>
                </a:lnTo>
                <a:lnTo>
                  <a:pt x="206" y="712"/>
                </a:lnTo>
                <a:lnTo>
                  <a:pt x="203" y="712"/>
                </a:lnTo>
                <a:lnTo>
                  <a:pt x="197" y="711"/>
                </a:lnTo>
                <a:lnTo>
                  <a:pt x="195" y="711"/>
                </a:lnTo>
                <a:lnTo>
                  <a:pt x="193" y="710"/>
                </a:lnTo>
                <a:lnTo>
                  <a:pt x="191" y="710"/>
                </a:lnTo>
                <a:lnTo>
                  <a:pt x="189" y="710"/>
                </a:lnTo>
                <a:lnTo>
                  <a:pt x="186" y="709"/>
                </a:lnTo>
                <a:lnTo>
                  <a:pt x="184" y="707"/>
                </a:lnTo>
                <a:lnTo>
                  <a:pt x="184" y="705"/>
                </a:lnTo>
                <a:lnTo>
                  <a:pt x="183" y="704"/>
                </a:lnTo>
                <a:lnTo>
                  <a:pt x="182" y="704"/>
                </a:lnTo>
                <a:lnTo>
                  <a:pt x="180" y="702"/>
                </a:lnTo>
                <a:lnTo>
                  <a:pt x="178" y="701"/>
                </a:lnTo>
                <a:lnTo>
                  <a:pt x="177" y="699"/>
                </a:lnTo>
                <a:lnTo>
                  <a:pt x="175" y="699"/>
                </a:lnTo>
                <a:lnTo>
                  <a:pt x="173" y="698"/>
                </a:lnTo>
                <a:lnTo>
                  <a:pt x="171" y="697"/>
                </a:lnTo>
                <a:lnTo>
                  <a:pt x="170" y="696"/>
                </a:lnTo>
                <a:lnTo>
                  <a:pt x="167" y="693"/>
                </a:lnTo>
                <a:lnTo>
                  <a:pt x="166" y="692"/>
                </a:lnTo>
                <a:lnTo>
                  <a:pt x="163" y="688"/>
                </a:lnTo>
                <a:lnTo>
                  <a:pt x="162" y="687"/>
                </a:lnTo>
                <a:lnTo>
                  <a:pt x="161" y="686"/>
                </a:lnTo>
                <a:lnTo>
                  <a:pt x="159" y="685"/>
                </a:lnTo>
                <a:lnTo>
                  <a:pt x="157" y="685"/>
                </a:lnTo>
                <a:lnTo>
                  <a:pt x="156" y="683"/>
                </a:lnTo>
                <a:lnTo>
                  <a:pt x="156" y="682"/>
                </a:lnTo>
                <a:lnTo>
                  <a:pt x="156" y="681"/>
                </a:lnTo>
                <a:lnTo>
                  <a:pt x="155" y="680"/>
                </a:lnTo>
                <a:lnTo>
                  <a:pt x="155" y="678"/>
                </a:lnTo>
                <a:lnTo>
                  <a:pt x="154" y="676"/>
                </a:lnTo>
                <a:lnTo>
                  <a:pt x="153" y="674"/>
                </a:lnTo>
                <a:lnTo>
                  <a:pt x="152" y="672"/>
                </a:lnTo>
                <a:lnTo>
                  <a:pt x="152" y="671"/>
                </a:lnTo>
                <a:lnTo>
                  <a:pt x="154" y="668"/>
                </a:lnTo>
                <a:lnTo>
                  <a:pt x="155" y="666"/>
                </a:lnTo>
                <a:lnTo>
                  <a:pt x="156" y="665"/>
                </a:lnTo>
                <a:lnTo>
                  <a:pt x="156" y="664"/>
                </a:lnTo>
                <a:lnTo>
                  <a:pt x="155" y="661"/>
                </a:lnTo>
                <a:lnTo>
                  <a:pt x="154" y="660"/>
                </a:lnTo>
                <a:lnTo>
                  <a:pt x="152" y="658"/>
                </a:lnTo>
                <a:lnTo>
                  <a:pt x="151" y="655"/>
                </a:lnTo>
                <a:lnTo>
                  <a:pt x="150" y="653"/>
                </a:lnTo>
                <a:lnTo>
                  <a:pt x="149" y="651"/>
                </a:lnTo>
                <a:lnTo>
                  <a:pt x="148" y="650"/>
                </a:lnTo>
                <a:lnTo>
                  <a:pt x="146" y="650"/>
                </a:lnTo>
                <a:lnTo>
                  <a:pt x="145" y="649"/>
                </a:lnTo>
                <a:lnTo>
                  <a:pt x="143" y="648"/>
                </a:lnTo>
                <a:lnTo>
                  <a:pt x="142" y="645"/>
                </a:lnTo>
                <a:lnTo>
                  <a:pt x="139" y="643"/>
                </a:lnTo>
                <a:lnTo>
                  <a:pt x="139" y="641"/>
                </a:lnTo>
                <a:lnTo>
                  <a:pt x="136" y="641"/>
                </a:lnTo>
                <a:lnTo>
                  <a:pt x="135" y="640"/>
                </a:lnTo>
                <a:lnTo>
                  <a:pt x="134" y="640"/>
                </a:lnTo>
                <a:lnTo>
                  <a:pt x="131" y="639"/>
                </a:lnTo>
                <a:lnTo>
                  <a:pt x="129" y="639"/>
                </a:lnTo>
                <a:lnTo>
                  <a:pt x="128" y="639"/>
                </a:lnTo>
                <a:lnTo>
                  <a:pt x="127" y="637"/>
                </a:lnTo>
                <a:lnTo>
                  <a:pt x="126" y="635"/>
                </a:lnTo>
                <a:lnTo>
                  <a:pt x="124" y="634"/>
                </a:lnTo>
                <a:lnTo>
                  <a:pt x="123" y="632"/>
                </a:lnTo>
                <a:lnTo>
                  <a:pt x="122" y="631"/>
                </a:lnTo>
                <a:lnTo>
                  <a:pt x="120" y="630"/>
                </a:lnTo>
                <a:lnTo>
                  <a:pt x="118" y="628"/>
                </a:lnTo>
                <a:lnTo>
                  <a:pt x="117" y="626"/>
                </a:lnTo>
                <a:lnTo>
                  <a:pt x="117" y="625"/>
                </a:lnTo>
                <a:lnTo>
                  <a:pt x="117" y="623"/>
                </a:lnTo>
                <a:lnTo>
                  <a:pt x="116" y="621"/>
                </a:lnTo>
                <a:lnTo>
                  <a:pt x="116" y="620"/>
                </a:lnTo>
                <a:lnTo>
                  <a:pt x="115" y="619"/>
                </a:lnTo>
                <a:lnTo>
                  <a:pt x="115" y="617"/>
                </a:lnTo>
                <a:lnTo>
                  <a:pt x="115" y="615"/>
                </a:lnTo>
                <a:lnTo>
                  <a:pt x="116" y="614"/>
                </a:lnTo>
                <a:lnTo>
                  <a:pt x="117" y="613"/>
                </a:lnTo>
                <a:lnTo>
                  <a:pt x="118" y="612"/>
                </a:lnTo>
                <a:lnTo>
                  <a:pt x="119" y="611"/>
                </a:lnTo>
                <a:lnTo>
                  <a:pt x="120" y="610"/>
                </a:lnTo>
                <a:lnTo>
                  <a:pt x="121" y="610"/>
                </a:lnTo>
                <a:lnTo>
                  <a:pt x="122" y="609"/>
                </a:lnTo>
                <a:lnTo>
                  <a:pt x="122" y="607"/>
                </a:lnTo>
                <a:lnTo>
                  <a:pt x="122" y="606"/>
                </a:lnTo>
                <a:lnTo>
                  <a:pt x="124" y="602"/>
                </a:lnTo>
                <a:lnTo>
                  <a:pt x="124" y="601"/>
                </a:lnTo>
                <a:lnTo>
                  <a:pt x="124" y="599"/>
                </a:lnTo>
                <a:lnTo>
                  <a:pt x="122" y="598"/>
                </a:lnTo>
                <a:lnTo>
                  <a:pt x="123" y="596"/>
                </a:lnTo>
                <a:lnTo>
                  <a:pt x="125" y="595"/>
                </a:lnTo>
                <a:lnTo>
                  <a:pt x="126" y="593"/>
                </a:lnTo>
                <a:lnTo>
                  <a:pt x="125" y="592"/>
                </a:lnTo>
                <a:lnTo>
                  <a:pt x="124" y="592"/>
                </a:lnTo>
                <a:lnTo>
                  <a:pt x="122" y="592"/>
                </a:lnTo>
                <a:lnTo>
                  <a:pt x="122" y="591"/>
                </a:lnTo>
                <a:lnTo>
                  <a:pt x="122" y="588"/>
                </a:lnTo>
                <a:lnTo>
                  <a:pt x="123" y="588"/>
                </a:lnTo>
                <a:lnTo>
                  <a:pt x="124" y="588"/>
                </a:lnTo>
                <a:lnTo>
                  <a:pt x="127" y="588"/>
                </a:lnTo>
                <a:lnTo>
                  <a:pt x="126" y="586"/>
                </a:lnTo>
                <a:lnTo>
                  <a:pt x="125" y="586"/>
                </a:lnTo>
                <a:lnTo>
                  <a:pt x="124" y="583"/>
                </a:lnTo>
                <a:lnTo>
                  <a:pt x="126" y="582"/>
                </a:lnTo>
                <a:lnTo>
                  <a:pt x="128" y="582"/>
                </a:lnTo>
                <a:lnTo>
                  <a:pt x="130" y="582"/>
                </a:lnTo>
                <a:lnTo>
                  <a:pt x="130" y="582"/>
                </a:lnTo>
                <a:lnTo>
                  <a:pt x="129" y="580"/>
                </a:lnTo>
                <a:lnTo>
                  <a:pt x="128" y="579"/>
                </a:lnTo>
                <a:lnTo>
                  <a:pt x="128" y="577"/>
                </a:lnTo>
                <a:lnTo>
                  <a:pt x="128" y="576"/>
                </a:lnTo>
                <a:lnTo>
                  <a:pt x="128" y="575"/>
                </a:lnTo>
                <a:lnTo>
                  <a:pt x="129" y="574"/>
                </a:lnTo>
                <a:lnTo>
                  <a:pt x="131" y="572"/>
                </a:lnTo>
                <a:lnTo>
                  <a:pt x="131" y="571"/>
                </a:lnTo>
                <a:lnTo>
                  <a:pt x="132" y="568"/>
                </a:lnTo>
                <a:lnTo>
                  <a:pt x="132" y="567"/>
                </a:lnTo>
                <a:lnTo>
                  <a:pt x="133" y="566"/>
                </a:lnTo>
                <a:lnTo>
                  <a:pt x="134" y="565"/>
                </a:lnTo>
                <a:lnTo>
                  <a:pt x="134" y="564"/>
                </a:lnTo>
                <a:lnTo>
                  <a:pt x="134" y="563"/>
                </a:lnTo>
                <a:lnTo>
                  <a:pt x="134" y="562"/>
                </a:lnTo>
                <a:lnTo>
                  <a:pt x="135" y="560"/>
                </a:lnTo>
                <a:lnTo>
                  <a:pt x="135" y="560"/>
                </a:lnTo>
                <a:lnTo>
                  <a:pt x="135" y="558"/>
                </a:lnTo>
                <a:lnTo>
                  <a:pt x="134" y="556"/>
                </a:lnTo>
                <a:lnTo>
                  <a:pt x="134" y="554"/>
                </a:lnTo>
                <a:lnTo>
                  <a:pt x="134" y="553"/>
                </a:lnTo>
                <a:lnTo>
                  <a:pt x="134" y="551"/>
                </a:lnTo>
                <a:lnTo>
                  <a:pt x="133" y="550"/>
                </a:lnTo>
                <a:lnTo>
                  <a:pt x="133" y="549"/>
                </a:lnTo>
                <a:lnTo>
                  <a:pt x="133" y="548"/>
                </a:lnTo>
                <a:lnTo>
                  <a:pt x="134" y="548"/>
                </a:lnTo>
                <a:lnTo>
                  <a:pt x="135" y="548"/>
                </a:lnTo>
                <a:lnTo>
                  <a:pt x="135" y="547"/>
                </a:lnTo>
                <a:lnTo>
                  <a:pt x="134" y="545"/>
                </a:lnTo>
                <a:lnTo>
                  <a:pt x="134" y="543"/>
                </a:lnTo>
                <a:lnTo>
                  <a:pt x="133" y="542"/>
                </a:lnTo>
                <a:lnTo>
                  <a:pt x="133" y="540"/>
                </a:lnTo>
                <a:lnTo>
                  <a:pt x="132" y="538"/>
                </a:lnTo>
                <a:lnTo>
                  <a:pt x="131" y="538"/>
                </a:lnTo>
                <a:lnTo>
                  <a:pt x="130" y="537"/>
                </a:lnTo>
                <a:lnTo>
                  <a:pt x="130" y="536"/>
                </a:lnTo>
                <a:lnTo>
                  <a:pt x="128" y="533"/>
                </a:lnTo>
                <a:lnTo>
                  <a:pt x="128" y="532"/>
                </a:lnTo>
                <a:lnTo>
                  <a:pt x="128" y="531"/>
                </a:lnTo>
                <a:lnTo>
                  <a:pt x="125" y="529"/>
                </a:lnTo>
                <a:lnTo>
                  <a:pt x="124" y="528"/>
                </a:lnTo>
                <a:lnTo>
                  <a:pt x="122" y="526"/>
                </a:lnTo>
                <a:lnTo>
                  <a:pt x="122" y="525"/>
                </a:lnTo>
                <a:lnTo>
                  <a:pt x="122" y="524"/>
                </a:lnTo>
                <a:lnTo>
                  <a:pt x="122" y="521"/>
                </a:lnTo>
                <a:lnTo>
                  <a:pt x="120" y="521"/>
                </a:lnTo>
                <a:lnTo>
                  <a:pt x="118" y="521"/>
                </a:lnTo>
                <a:lnTo>
                  <a:pt x="118" y="521"/>
                </a:lnTo>
                <a:lnTo>
                  <a:pt x="117" y="522"/>
                </a:lnTo>
                <a:lnTo>
                  <a:pt x="117" y="524"/>
                </a:lnTo>
                <a:lnTo>
                  <a:pt x="117" y="525"/>
                </a:lnTo>
                <a:lnTo>
                  <a:pt x="117" y="527"/>
                </a:lnTo>
                <a:lnTo>
                  <a:pt x="117" y="527"/>
                </a:lnTo>
                <a:lnTo>
                  <a:pt x="117" y="529"/>
                </a:lnTo>
                <a:lnTo>
                  <a:pt x="117" y="530"/>
                </a:lnTo>
                <a:lnTo>
                  <a:pt x="117" y="531"/>
                </a:lnTo>
                <a:lnTo>
                  <a:pt x="116" y="532"/>
                </a:lnTo>
                <a:lnTo>
                  <a:pt x="116" y="534"/>
                </a:lnTo>
                <a:lnTo>
                  <a:pt x="115" y="536"/>
                </a:lnTo>
                <a:lnTo>
                  <a:pt x="115" y="537"/>
                </a:lnTo>
                <a:lnTo>
                  <a:pt x="114" y="538"/>
                </a:lnTo>
                <a:lnTo>
                  <a:pt x="113" y="540"/>
                </a:lnTo>
                <a:lnTo>
                  <a:pt x="111" y="543"/>
                </a:lnTo>
                <a:lnTo>
                  <a:pt x="111" y="545"/>
                </a:lnTo>
                <a:lnTo>
                  <a:pt x="108" y="548"/>
                </a:lnTo>
                <a:lnTo>
                  <a:pt x="108" y="549"/>
                </a:lnTo>
                <a:lnTo>
                  <a:pt x="106" y="551"/>
                </a:lnTo>
                <a:lnTo>
                  <a:pt x="106" y="553"/>
                </a:lnTo>
                <a:lnTo>
                  <a:pt x="105" y="554"/>
                </a:lnTo>
                <a:lnTo>
                  <a:pt x="103" y="555"/>
                </a:lnTo>
                <a:lnTo>
                  <a:pt x="102" y="556"/>
                </a:lnTo>
                <a:lnTo>
                  <a:pt x="100" y="557"/>
                </a:lnTo>
                <a:lnTo>
                  <a:pt x="100" y="558"/>
                </a:lnTo>
                <a:lnTo>
                  <a:pt x="99" y="559"/>
                </a:lnTo>
                <a:lnTo>
                  <a:pt x="98" y="560"/>
                </a:lnTo>
                <a:lnTo>
                  <a:pt x="97" y="560"/>
                </a:lnTo>
                <a:lnTo>
                  <a:pt x="95" y="561"/>
                </a:lnTo>
                <a:lnTo>
                  <a:pt x="94" y="561"/>
                </a:lnTo>
                <a:lnTo>
                  <a:pt x="94" y="562"/>
                </a:lnTo>
                <a:lnTo>
                  <a:pt x="92" y="563"/>
                </a:lnTo>
                <a:lnTo>
                  <a:pt x="91" y="562"/>
                </a:lnTo>
                <a:lnTo>
                  <a:pt x="91" y="560"/>
                </a:lnTo>
                <a:lnTo>
                  <a:pt x="91" y="560"/>
                </a:lnTo>
                <a:lnTo>
                  <a:pt x="91" y="559"/>
                </a:lnTo>
                <a:lnTo>
                  <a:pt x="91" y="557"/>
                </a:lnTo>
                <a:lnTo>
                  <a:pt x="92" y="556"/>
                </a:lnTo>
                <a:lnTo>
                  <a:pt x="92" y="554"/>
                </a:lnTo>
                <a:lnTo>
                  <a:pt x="92" y="553"/>
                </a:lnTo>
                <a:lnTo>
                  <a:pt x="92" y="552"/>
                </a:lnTo>
                <a:lnTo>
                  <a:pt x="92" y="550"/>
                </a:lnTo>
                <a:lnTo>
                  <a:pt x="92" y="549"/>
                </a:lnTo>
                <a:lnTo>
                  <a:pt x="91" y="547"/>
                </a:lnTo>
                <a:lnTo>
                  <a:pt x="90" y="545"/>
                </a:lnTo>
                <a:lnTo>
                  <a:pt x="89" y="544"/>
                </a:lnTo>
                <a:lnTo>
                  <a:pt x="88" y="543"/>
                </a:lnTo>
                <a:lnTo>
                  <a:pt x="86" y="543"/>
                </a:lnTo>
                <a:lnTo>
                  <a:pt x="85" y="543"/>
                </a:lnTo>
                <a:lnTo>
                  <a:pt x="84" y="542"/>
                </a:lnTo>
                <a:lnTo>
                  <a:pt x="83" y="541"/>
                </a:lnTo>
                <a:lnTo>
                  <a:pt x="81" y="540"/>
                </a:lnTo>
                <a:lnTo>
                  <a:pt x="80" y="539"/>
                </a:lnTo>
                <a:lnTo>
                  <a:pt x="79" y="538"/>
                </a:lnTo>
                <a:lnTo>
                  <a:pt x="78" y="537"/>
                </a:lnTo>
                <a:lnTo>
                  <a:pt x="78" y="536"/>
                </a:lnTo>
                <a:lnTo>
                  <a:pt x="78" y="534"/>
                </a:lnTo>
                <a:lnTo>
                  <a:pt x="78" y="533"/>
                </a:lnTo>
                <a:lnTo>
                  <a:pt x="78" y="532"/>
                </a:lnTo>
                <a:lnTo>
                  <a:pt x="78" y="530"/>
                </a:lnTo>
                <a:lnTo>
                  <a:pt x="79" y="528"/>
                </a:lnTo>
                <a:lnTo>
                  <a:pt x="79" y="527"/>
                </a:lnTo>
                <a:lnTo>
                  <a:pt x="79" y="526"/>
                </a:lnTo>
                <a:lnTo>
                  <a:pt x="79" y="524"/>
                </a:lnTo>
                <a:lnTo>
                  <a:pt x="79" y="521"/>
                </a:lnTo>
                <a:lnTo>
                  <a:pt x="78" y="521"/>
                </a:lnTo>
                <a:lnTo>
                  <a:pt x="78" y="519"/>
                </a:lnTo>
                <a:lnTo>
                  <a:pt x="79" y="518"/>
                </a:lnTo>
                <a:lnTo>
                  <a:pt x="79" y="516"/>
                </a:lnTo>
                <a:lnTo>
                  <a:pt x="80" y="515"/>
                </a:lnTo>
                <a:lnTo>
                  <a:pt x="80" y="513"/>
                </a:lnTo>
                <a:lnTo>
                  <a:pt x="80" y="511"/>
                </a:lnTo>
                <a:lnTo>
                  <a:pt x="81" y="510"/>
                </a:lnTo>
                <a:lnTo>
                  <a:pt x="82" y="509"/>
                </a:lnTo>
                <a:lnTo>
                  <a:pt x="82" y="507"/>
                </a:lnTo>
                <a:lnTo>
                  <a:pt x="83" y="505"/>
                </a:lnTo>
                <a:lnTo>
                  <a:pt x="83" y="505"/>
                </a:lnTo>
                <a:lnTo>
                  <a:pt x="84" y="502"/>
                </a:lnTo>
                <a:lnTo>
                  <a:pt x="85" y="501"/>
                </a:lnTo>
                <a:lnTo>
                  <a:pt x="87" y="499"/>
                </a:lnTo>
                <a:lnTo>
                  <a:pt x="89" y="499"/>
                </a:lnTo>
                <a:lnTo>
                  <a:pt x="90" y="497"/>
                </a:lnTo>
                <a:lnTo>
                  <a:pt x="91" y="497"/>
                </a:lnTo>
                <a:lnTo>
                  <a:pt x="92" y="496"/>
                </a:lnTo>
                <a:lnTo>
                  <a:pt x="94" y="496"/>
                </a:lnTo>
                <a:lnTo>
                  <a:pt x="94" y="495"/>
                </a:lnTo>
                <a:lnTo>
                  <a:pt x="93" y="494"/>
                </a:lnTo>
                <a:lnTo>
                  <a:pt x="91" y="493"/>
                </a:lnTo>
                <a:lnTo>
                  <a:pt x="89" y="493"/>
                </a:lnTo>
                <a:lnTo>
                  <a:pt x="89" y="493"/>
                </a:lnTo>
                <a:lnTo>
                  <a:pt x="87" y="493"/>
                </a:lnTo>
                <a:lnTo>
                  <a:pt x="86" y="494"/>
                </a:lnTo>
                <a:lnTo>
                  <a:pt x="85" y="494"/>
                </a:lnTo>
                <a:lnTo>
                  <a:pt x="83" y="494"/>
                </a:lnTo>
                <a:lnTo>
                  <a:pt x="82" y="494"/>
                </a:lnTo>
                <a:lnTo>
                  <a:pt x="81" y="494"/>
                </a:lnTo>
                <a:lnTo>
                  <a:pt x="80" y="494"/>
                </a:lnTo>
                <a:lnTo>
                  <a:pt x="78" y="494"/>
                </a:lnTo>
                <a:lnTo>
                  <a:pt x="75" y="494"/>
                </a:lnTo>
                <a:lnTo>
                  <a:pt x="74" y="494"/>
                </a:lnTo>
                <a:lnTo>
                  <a:pt x="72" y="493"/>
                </a:lnTo>
                <a:lnTo>
                  <a:pt x="72" y="493"/>
                </a:lnTo>
                <a:lnTo>
                  <a:pt x="70" y="493"/>
                </a:lnTo>
                <a:lnTo>
                  <a:pt x="68" y="493"/>
                </a:lnTo>
                <a:lnTo>
                  <a:pt x="66" y="493"/>
                </a:lnTo>
                <a:lnTo>
                  <a:pt x="65" y="493"/>
                </a:lnTo>
                <a:lnTo>
                  <a:pt x="63" y="493"/>
                </a:lnTo>
                <a:lnTo>
                  <a:pt x="62" y="492"/>
                </a:lnTo>
                <a:lnTo>
                  <a:pt x="61" y="492"/>
                </a:lnTo>
                <a:lnTo>
                  <a:pt x="60" y="491"/>
                </a:lnTo>
                <a:lnTo>
                  <a:pt x="58" y="491"/>
                </a:lnTo>
                <a:lnTo>
                  <a:pt x="56" y="490"/>
                </a:lnTo>
                <a:lnTo>
                  <a:pt x="55" y="489"/>
                </a:lnTo>
                <a:lnTo>
                  <a:pt x="55" y="488"/>
                </a:lnTo>
                <a:lnTo>
                  <a:pt x="54" y="487"/>
                </a:lnTo>
                <a:lnTo>
                  <a:pt x="52" y="485"/>
                </a:lnTo>
                <a:lnTo>
                  <a:pt x="51" y="484"/>
                </a:lnTo>
                <a:lnTo>
                  <a:pt x="50" y="484"/>
                </a:lnTo>
                <a:lnTo>
                  <a:pt x="49" y="484"/>
                </a:lnTo>
                <a:lnTo>
                  <a:pt x="47" y="483"/>
                </a:lnTo>
                <a:lnTo>
                  <a:pt x="46" y="484"/>
                </a:lnTo>
                <a:lnTo>
                  <a:pt x="44" y="484"/>
                </a:lnTo>
                <a:lnTo>
                  <a:pt x="44" y="484"/>
                </a:lnTo>
                <a:lnTo>
                  <a:pt x="41" y="485"/>
                </a:lnTo>
                <a:lnTo>
                  <a:pt x="39" y="486"/>
                </a:lnTo>
                <a:lnTo>
                  <a:pt x="38" y="487"/>
                </a:lnTo>
                <a:lnTo>
                  <a:pt x="38" y="488"/>
                </a:lnTo>
                <a:lnTo>
                  <a:pt x="37" y="490"/>
                </a:lnTo>
                <a:lnTo>
                  <a:pt x="36" y="492"/>
                </a:lnTo>
                <a:lnTo>
                  <a:pt x="36" y="493"/>
                </a:lnTo>
                <a:lnTo>
                  <a:pt x="35" y="495"/>
                </a:lnTo>
                <a:lnTo>
                  <a:pt x="35" y="496"/>
                </a:lnTo>
                <a:lnTo>
                  <a:pt x="34" y="499"/>
                </a:lnTo>
                <a:lnTo>
                  <a:pt x="33" y="501"/>
                </a:lnTo>
                <a:lnTo>
                  <a:pt x="33" y="502"/>
                </a:lnTo>
                <a:lnTo>
                  <a:pt x="32" y="503"/>
                </a:lnTo>
                <a:lnTo>
                  <a:pt x="30" y="505"/>
                </a:lnTo>
                <a:lnTo>
                  <a:pt x="28" y="505"/>
                </a:lnTo>
                <a:lnTo>
                  <a:pt x="27" y="505"/>
                </a:lnTo>
                <a:lnTo>
                  <a:pt x="26" y="506"/>
                </a:lnTo>
                <a:lnTo>
                  <a:pt x="25" y="507"/>
                </a:lnTo>
                <a:lnTo>
                  <a:pt x="23" y="508"/>
                </a:lnTo>
                <a:lnTo>
                  <a:pt x="21" y="510"/>
                </a:lnTo>
                <a:lnTo>
                  <a:pt x="19" y="511"/>
                </a:lnTo>
                <a:lnTo>
                  <a:pt x="18" y="512"/>
                </a:lnTo>
                <a:lnTo>
                  <a:pt x="16" y="512"/>
                </a:lnTo>
                <a:lnTo>
                  <a:pt x="7" y="514"/>
                </a:lnTo>
                <a:lnTo>
                  <a:pt x="7" y="513"/>
                </a:lnTo>
                <a:lnTo>
                  <a:pt x="6" y="511"/>
                </a:lnTo>
                <a:lnTo>
                  <a:pt x="5" y="510"/>
                </a:lnTo>
                <a:lnTo>
                  <a:pt x="0" y="507"/>
                </a:lnTo>
                <a:lnTo>
                  <a:pt x="1" y="506"/>
                </a:lnTo>
                <a:lnTo>
                  <a:pt x="2" y="505"/>
                </a:lnTo>
                <a:lnTo>
                  <a:pt x="3" y="504"/>
                </a:lnTo>
                <a:lnTo>
                  <a:pt x="4" y="503"/>
                </a:lnTo>
                <a:lnTo>
                  <a:pt x="5" y="502"/>
                </a:lnTo>
                <a:lnTo>
                  <a:pt x="5" y="500"/>
                </a:lnTo>
                <a:lnTo>
                  <a:pt x="6" y="498"/>
                </a:lnTo>
                <a:lnTo>
                  <a:pt x="7" y="496"/>
                </a:lnTo>
                <a:lnTo>
                  <a:pt x="8" y="494"/>
                </a:lnTo>
                <a:lnTo>
                  <a:pt x="9" y="493"/>
                </a:lnTo>
                <a:lnTo>
                  <a:pt x="10" y="490"/>
                </a:lnTo>
                <a:lnTo>
                  <a:pt x="10" y="488"/>
                </a:lnTo>
                <a:lnTo>
                  <a:pt x="10" y="485"/>
                </a:lnTo>
                <a:lnTo>
                  <a:pt x="10" y="48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a:extLst>
              <a:ext uri="{FF2B5EF4-FFF2-40B4-BE49-F238E27FC236}">
                <a16:creationId xmlns:a16="http://schemas.microsoft.com/office/drawing/2014/main" id="{36D06DFE-1BE3-4E61-9565-696C298EAFC8}"/>
              </a:ext>
            </a:extLst>
          </p:cNvPr>
          <p:cNvSpPr>
            <a:spLocks/>
          </p:cNvSpPr>
          <p:nvPr/>
        </p:nvSpPr>
        <p:spPr bwMode="auto">
          <a:xfrm>
            <a:off x="1916216" y="4151758"/>
            <a:ext cx="566775" cy="627193"/>
          </a:xfrm>
          <a:custGeom>
            <a:avLst/>
            <a:gdLst>
              <a:gd name="T0" fmla="*/ 373 w 394"/>
              <a:gd name="T1" fmla="*/ 276 h 436"/>
              <a:gd name="T2" fmla="*/ 357 w 394"/>
              <a:gd name="T3" fmla="*/ 282 h 436"/>
              <a:gd name="T4" fmla="*/ 338 w 394"/>
              <a:gd name="T5" fmla="*/ 282 h 436"/>
              <a:gd name="T6" fmla="*/ 317 w 394"/>
              <a:gd name="T7" fmla="*/ 281 h 436"/>
              <a:gd name="T8" fmla="*/ 294 w 394"/>
              <a:gd name="T9" fmla="*/ 285 h 436"/>
              <a:gd name="T10" fmla="*/ 280 w 394"/>
              <a:gd name="T11" fmla="*/ 300 h 436"/>
              <a:gd name="T12" fmla="*/ 276 w 394"/>
              <a:gd name="T13" fmla="*/ 325 h 436"/>
              <a:gd name="T14" fmla="*/ 271 w 394"/>
              <a:gd name="T15" fmla="*/ 342 h 436"/>
              <a:gd name="T16" fmla="*/ 261 w 394"/>
              <a:gd name="T17" fmla="*/ 359 h 436"/>
              <a:gd name="T18" fmla="*/ 248 w 394"/>
              <a:gd name="T19" fmla="*/ 363 h 436"/>
              <a:gd name="T20" fmla="*/ 244 w 394"/>
              <a:gd name="T21" fmla="*/ 373 h 436"/>
              <a:gd name="T22" fmla="*/ 230 w 394"/>
              <a:gd name="T23" fmla="*/ 383 h 436"/>
              <a:gd name="T24" fmla="*/ 220 w 394"/>
              <a:gd name="T25" fmla="*/ 399 h 436"/>
              <a:gd name="T26" fmla="*/ 217 w 394"/>
              <a:gd name="T27" fmla="*/ 416 h 436"/>
              <a:gd name="T28" fmla="*/ 179 w 394"/>
              <a:gd name="T29" fmla="*/ 423 h 436"/>
              <a:gd name="T30" fmla="*/ 140 w 394"/>
              <a:gd name="T31" fmla="*/ 433 h 436"/>
              <a:gd name="T32" fmla="*/ 125 w 394"/>
              <a:gd name="T33" fmla="*/ 424 h 436"/>
              <a:gd name="T34" fmla="*/ 125 w 394"/>
              <a:gd name="T35" fmla="*/ 410 h 436"/>
              <a:gd name="T36" fmla="*/ 116 w 394"/>
              <a:gd name="T37" fmla="*/ 402 h 436"/>
              <a:gd name="T38" fmla="*/ 88 w 394"/>
              <a:gd name="T39" fmla="*/ 393 h 436"/>
              <a:gd name="T40" fmla="*/ 76 w 394"/>
              <a:gd name="T41" fmla="*/ 402 h 436"/>
              <a:gd name="T42" fmla="*/ 60 w 394"/>
              <a:gd name="T43" fmla="*/ 410 h 436"/>
              <a:gd name="T44" fmla="*/ 51 w 394"/>
              <a:gd name="T45" fmla="*/ 385 h 436"/>
              <a:gd name="T46" fmla="*/ 25 w 394"/>
              <a:gd name="T47" fmla="*/ 371 h 436"/>
              <a:gd name="T48" fmla="*/ 8 w 394"/>
              <a:gd name="T49" fmla="*/ 374 h 436"/>
              <a:gd name="T50" fmla="*/ 10 w 394"/>
              <a:gd name="T51" fmla="*/ 365 h 436"/>
              <a:gd name="T52" fmla="*/ 11 w 394"/>
              <a:gd name="T53" fmla="*/ 352 h 436"/>
              <a:gd name="T54" fmla="*/ 18 w 394"/>
              <a:gd name="T55" fmla="*/ 338 h 436"/>
              <a:gd name="T56" fmla="*/ 31 w 394"/>
              <a:gd name="T57" fmla="*/ 320 h 436"/>
              <a:gd name="T58" fmla="*/ 34 w 394"/>
              <a:gd name="T59" fmla="*/ 291 h 436"/>
              <a:gd name="T60" fmla="*/ 38 w 394"/>
              <a:gd name="T61" fmla="*/ 249 h 436"/>
              <a:gd name="T62" fmla="*/ 40 w 394"/>
              <a:gd name="T63" fmla="*/ 214 h 436"/>
              <a:gd name="T64" fmla="*/ 27 w 394"/>
              <a:gd name="T65" fmla="*/ 190 h 436"/>
              <a:gd name="T66" fmla="*/ 10 w 394"/>
              <a:gd name="T67" fmla="*/ 159 h 436"/>
              <a:gd name="T68" fmla="*/ 8 w 394"/>
              <a:gd name="T69" fmla="*/ 132 h 436"/>
              <a:gd name="T70" fmla="*/ 15 w 394"/>
              <a:gd name="T71" fmla="*/ 89 h 436"/>
              <a:gd name="T72" fmla="*/ 57 w 394"/>
              <a:gd name="T73" fmla="*/ 90 h 436"/>
              <a:gd name="T74" fmla="*/ 68 w 394"/>
              <a:gd name="T75" fmla="*/ 65 h 436"/>
              <a:gd name="T76" fmla="*/ 92 w 394"/>
              <a:gd name="T77" fmla="*/ 51 h 436"/>
              <a:gd name="T78" fmla="*/ 117 w 394"/>
              <a:gd name="T79" fmla="*/ 78 h 436"/>
              <a:gd name="T80" fmla="*/ 129 w 394"/>
              <a:gd name="T81" fmla="*/ 92 h 436"/>
              <a:gd name="T82" fmla="*/ 144 w 394"/>
              <a:gd name="T83" fmla="*/ 80 h 436"/>
              <a:gd name="T84" fmla="*/ 156 w 394"/>
              <a:gd name="T85" fmla="*/ 61 h 436"/>
              <a:gd name="T86" fmla="*/ 186 w 394"/>
              <a:gd name="T87" fmla="*/ 54 h 436"/>
              <a:gd name="T88" fmla="*/ 200 w 394"/>
              <a:gd name="T89" fmla="*/ 27 h 436"/>
              <a:gd name="T90" fmla="*/ 216 w 394"/>
              <a:gd name="T91" fmla="*/ 10 h 436"/>
              <a:gd name="T92" fmla="*/ 232 w 394"/>
              <a:gd name="T93" fmla="*/ 16 h 436"/>
              <a:gd name="T94" fmla="*/ 249 w 394"/>
              <a:gd name="T95" fmla="*/ 15 h 436"/>
              <a:gd name="T96" fmla="*/ 272 w 394"/>
              <a:gd name="T97" fmla="*/ 12 h 436"/>
              <a:gd name="T98" fmla="*/ 298 w 394"/>
              <a:gd name="T99" fmla="*/ 14 h 436"/>
              <a:gd name="T100" fmla="*/ 313 w 394"/>
              <a:gd name="T101" fmla="*/ 1 h 436"/>
              <a:gd name="T102" fmla="*/ 350 w 394"/>
              <a:gd name="T103" fmla="*/ 14 h 436"/>
              <a:gd name="T104" fmla="*/ 361 w 394"/>
              <a:gd name="T105" fmla="*/ 30 h 436"/>
              <a:gd name="T106" fmla="*/ 379 w 394"/>
              <a:gd name="T107" fmla="*/ 14 h 436"/>
              <a:gd name="T108" fmla="*/ 394 w 394"/>
              <a:gd name="T109" fmla="*/ 21 h 436"/>
              <a:gd name="T110" fmla="*/ 379 w 394"/>
              <a:gd name="T111" fmla="*/ 53 h 436"/>
              <a:gd name="T112" fmla="*/ 349 w 394"/>
              <a:gd name="T113" fmla="*/ 77 h 436"/>
              <a:gd name="T114" fmla="*/ 338 w 394"/>
              <a:gd name="T115" fmla="*/ 96 h 436"/>
              <a:gd name="T116" fmla="*/ 336 w 394"/>
              <a:gd name="T117" fmla="*/ 128 h 436"/>
              <a:gd name="T118" fmla="*/ 328 w 394"/>
              <a:gd name="T119" fmla="*/ 158 h 436"/>
              <a:gd name="T120" fmla="*/ 329 w 394"/>
              <a:gd name="T121" fmla="*/ 197 h 436"/>
              <a:gd name="T122" fmla="*/ 353 w 394"/>
              <a:gd name="T123" fmla="*/ 2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4" h="436">
                <a:moveTo>
                  <a:pt x="367" y="265"/>
                </a:moveTo>
                <a:lnTo>
                  <a:pt x="370" y="266"/>
                </a:lnTo>
                <a:lnTo>
                  <a:pt x="373" y="266"/>
                </a:lnTo>
                <a:lnTo>
                  <a:pt x="373" y="268"/>
                </a:lnTo>
                <a:lnTo>
                  <a:pt x="373" y="270"/>
                </a:lnTo>
                <a:lnTo>
                  <a:pt x="373" y="271"/>
                </a:lnTo>
                <a:lnTo>
                  <a:pt x="373" y="274"/>
                </a:lnTo>
                <a:lnTo>
                  <a:pt x="373" y="275"/>
                </a:lnTo>
                <a:lnTo>
                  <a:pt x="373" y="276"/>
                </a:lnTo>
                <a:lnTo>
                  <a:pt x="371" y="277"/>
                </a:lnTo>
                <a:lnTo>
                  <a:pt x="370" y="278"/>
                </a:lnTo>
                <a:lnTo>
                  <a:pt x="368" y="280"/>
                </a:lnTo>
                <a:lnTo>
                  <a:pt x="368" y="281"/>
                </a:lnTo>
                <a:lnTo>
                  <a:pt x="366" y="281"/>
                </a:lnTo>
                <a:lnTo>
                  <a:pt x="363" y="282"/>
                </a:lnTo>
                <a:lnTo>
                  <a:pt x="362" y="282"/>
                </a:lnTo>
                <a:lnTo>
                  <a:pt x="359" y="282"/>
                </a:lnTo>
                <a:lnTo>
                  <a:pt x="357" y="282"/>
                </a:lnTo>
                <a:lnTo>
                  <a:pt x="356" y="282"/>
                </a:lnTo>
                <a:lnTo>
                  <a:pt x="355" y="282"/>
                </a:lnTo>
                <a:lnTo>
                  <a:pt x="353" y="283"/>
                </a:lnTo>
                <a:lnTo>
                  <a:pt x="351" y="283"/>
                </a:lnTo>
                <a:lnTo>
                  <a:pt x="349" y="283"/>
                </a:lnTo>
                <a:lnTo>
                  <a:pt x="346" y="283"/>
                </a:lnTo>
                <a:lnTo>
                  <a:pt x="344" y="283"/>
                </a:lnTo>
                <a:lnTo>
                  <a:pt x="340" y="282"/>
                </a:lnTo>
                <a:lnTo>
                  <a:pt x="338" y="282"/>
                </a:lnTo>
                <a:lnTo>
                  <a:pt x="336" y="282"/>
                </a:lnTo>
                <a:lnTo>
                  <a:pt x="334" y="282"/>
                </a:lnTo>
                <a:lnTo>
                  <a:pt x="331" y="282"/>
                </a:lnTo>
                <a:lnTo>
                  <a:pt x="329" y="281"/>
                </a:lnTo>
                <a:lnTo>
                  <a:pt x="328" y="281"/>
                </a:lnTo>
                <a:lnTo>
                  <a:pt x="323" y="280"/>
                </a:lnTo>
                <a:lnTo>
                  <a:pt x="323" y="280"/>
                </a:lnTo>
                <a:lnTo>
                  <a:pt x="321" y="281"/>
                </a:lnTo>
                <a:lnTo>
                  <a:pt x="317" y="281"/>
                </a:lnTo>
                <a:lnTo>
                  <a:pt x="314" y="281"/>
                </a:lnTo>
                <a:lnTo>
                  <a:pt x="312" y="282"/>
                </a:lnTo>
                <a:lnTo>
                  <a:pt x="309" y="282"/>
                </a:lnTo>
                <a:lnTo>
                  <a:pt x="306" y="282"/>
                </a:lnTo>
                <a:lnTo>
                  <a:pt x="306" y="282"/>
                </a:lnTo>
                <a:lnTo>
                  <a:pt x="301" y="282"/>
                </a:lnTo>
                <a:lnTo>
                  <a:pt x="299" y="283"/>
                </a:lnTo>
                <a:lnTo>
                  <a:pt x="295" y="283"/>
                </a:lnTo>
                <a:lnTo>
                  <a:pt x="294" y="285"/>
                </a:lnTo>
                <a:lnTo>
                  <a:pt x="291" y="286"/>
                </a:lnTo>
                <a:lnTo>
                  <a:pt x="289" y="287"/>
                </a:lnTo>
                <a:lnTo>
                  <a:pt x="284" y="288"/>
                </a:lnTo>
                <a:lnTo>
                  <a:pt x="282" y="291"/>
                </a:lnTo>
                <a:lnTo>
                  <a:pt x="281" y="293"/>
                </a:lnTo>
                <a:lnTo>
                  <a:pt x="281" y="293"/>
                </a:lnTo>
                <a:lnTo>
                  <a:pt x="281" y="297"/>
                </a:lnTo>
                <a:lnTo>
                  <a:pt x="280" y="299"/>
                </a:lnTo>
                <a:lnTo>
                  <a:pt x="280" y="300"/>
                </a:lnTo>
                <a:lnTo>
                  <a:pt x="279" y="302"/>
                </a:lnTo>
                <a:lnTo>
                  <a:pt x="279" y="303"/>
                </a:lnTo>
                <a:lnTo>
                  <a:pt x="278" y="306"/>
                </a:lnTo>
                <a:lnTo>
                  <a:pt x="278" y="308"/>
                </a:lnTo>
                <a:lnTo>
                  <a:pt x="276" y="310"/>
                </a:lnTo>
                <a:lnTo>
                  <a:pt x="277" y="315"/>
                </a:lnTo>
                <a:lnTo>
                  <a:pt x="277" y="318"/>
                </a:lnTo>
                <a:lnTo>
                  <a:pt x="277" y="320"/>
                </a:lnTo>
                <a:lnTo>
                  <a:pt x="276" y="325"/>
                </a:lnTo>
                <a:lnTo>
                  <a:pt x="276" y="326"/>
                </a:lnTo>
                <a:lnTo>
                  <a:pt x="275" y="328"/>
                </a:lnTo>
                <a:lnTo>
                  <a:pt x="275" y="331"/>
                </a:lnTo>
                <a:lnTo>
                  <a:pt x="273" y="332"/>
                </a:lnTo>
                <a:lnTo>
                  <a:pt x="273" y="335"/>
                </a:lnTo>
                <a:lnTo>
                  <a:pt x="273" y="337"/>
                </a:lnTo>
                <a:lnTo>
                  <a:pt x="273" y="340"/>
                </a:lnTo>
                <a:lnTo>
                  <a:pt x="273" y="341"/>
                </a:lnTo>
                <a:lnTo>
                  <a:pt x="271" y="342"/>
                </a:lnTo>
                <a:lnTo>
                  <a:pt x="270" y="344"/>
                </a:lnTo>
                <a:lnTo>
                  <a:pt x="269" y="346"/>
                </a:lnTo>
                <a:lnTo>
                  <a:pt x="268" y="348"/>
                </a:lnTo>
                <a:lnTo>
                  <a:pt x="264" y="351"/>
                </a:lnTo>
                <a:lnTo>
                  <a:pt x="262" y="352"/>
                </a:lnTo>
                <a:lnTo>
                  <a:pt x="262" y="353"/>
                </a:lnTo>
                <a:lnTo>
                  <a:pt x="262" y="355"/>
                </a:lnTo>
                <a:lnTo>
                  <a:pt x="261" y="358"/>
                </a:lnTo>
                <a:lnTo>
                  <a:pt x="261" y="359"/>
                </a:lnTo>
                <a:lnTo>
                  <a:pt x="260" y="361"/>
                </a:lnTo>
                <a:lnTo>
                  <a:pt x="258" y="363"/>
                </a:lnTo>
                <a:lnTo>
                  <a:pt x="257" y="364"/>
                </a:lnTo>
                <a:lnTo>
                  <a:pt x="256" y="365"/>
                </a:lnTo>
                <a:lnTo>
                  <a:pt x="256" y="365"/>
                </a:lnTo>
                <a:lnTo>
                  <a:pt x="254" y="365"/>
                </a:lnTo>
                <a:lnTo>
                  <a:pt x="250" y="364"/>
                </a:lnTo>
                <a:lnTo>
                  <a:pt x="249" y="363"/>
                </a:lnTo>
                <a:lnTo>
                  <a:pt x="248" y="363"/>
                </a:lnTo>
                <a:lnTo>
                  <a:pt x="245" y="364"/>
                </a:lnTo>
                <a:lnTo>
                  <a:pt x="243" y="364"/>
                </a:lnTo>
                <a:lnTo>
                  <a:pt x="242" y="365"/>
                </a:lnTo>
                <a:lnTo>
                  <a:pt x="241" y="366"/>
                </a:lnTo>
                <a:lnTo>
                  <a:pt x="242" y="367"/>
                </a:lnTo>
                <a:lnTo>
                  <a:pt x="242" y="369"/>
                </a:lnTo>
                <a:lnTo>
                  <a:pt x="243" y="370"/>
                </a:lnTo>
                <a:lnTo>
                  <a:pt x="244" y="372"/>
                </a:lnTo>
                <a:lnTo>
                  <a:pt x="244" y="373"/>
                </a:lnTo>
                <a:lnTo>
                  <a:pt x="242" y="375"/>
                </a:lnTo>
                <a:lnTo>
                  <a:pt x="240" y="376"/>
                </a:lnTo>
                <a:lnTo>
                  <a:pt x="239" y="376"/>
                </a:lnTo>
                <a:lnTo>
                  <a:pt x="238" y="377"/>
                </a:lnTo>
                <a:lnTo>
                  <a:pt x="237" y="378"/>
                </a:lnTo>
                <a:lnTo>
                  <a:pt x="235" y="380"/>
                </a:lnTo>
                <a:lnTo>
                  <a:pt x="234" y="381"/>
                </a:lnTo>
                <a:lnTo>
                  <a:pt x="232" y="381"/>
                </a:lnTo>
                <a:lnTo>
                  <a:pt x="230" y="383"/>
                </a:lnTo>
                <a:lnTo>
                  <a:pt x="228" y="384"/>
                </a:lnTo>
                <a:lnTo>
                  <a:pt x="227" y="386"/>
                </a:lnTo>
                <a:lnTo>
                  <a:pt x="225" y="387"/>
                </a:lnTo>
                <a:lnTo>
                  <a:pt x="224" y="389"/>
                </a:lnTo>
                <a:lnTo>
                  <a:pt x="223" y="392"/>
                </a:lnTo>
                <a:lnTo>
                  <a:pt x="222" y="393"/>
                </a:lnTo>
                <a:lnTo>
                  <a:pt x="222" y="395"/>
                </a:lnTo>
                <a:lnTo>
                  <a:pt x="220" y="397"/>
                </a:lnTo>
                <a:lnTo>
                  <a:pt x="220" y="399"/>
                </a:lnTo>
                <a:lnTo>
                  <a:pt x="220" y="401"/>
                </a:lnTo>
                <a:lnTo>
                  <a:pt x="220" y="402"/>
                </a:lnTo>
                <a:lnTo>
                  <a:pt x="220" y="406"/>
                </a:lnTo>
                <a:lnTo>
                  <a:pt x="220" y="409"/>
                </a:lnTo>
                <a:lnTo>
                  <a:pt x="220" y="411"/>
                </a:lnTo>
                <a:lnTo>
                  <a:pt x="219" y="414"/>
                </a:lnTo>
                <a:lnTo>
                  <a:pt x="219" y="414"/>
                </a:lnTo>
                <a:lnTo>
                  <a:pt x="218" y="416"/>
                </a:lnTo>
                <a:lnTo>
                  <a:pt x="217" y="416"/>
                </a:lnTo>
                <a:lnTo>
                  <a:pt x="211" y="417"/>
                </a:lnTo>
                <a:lnTo>
                  <a:pt x="206" y="419"/>
                </a:lnTo>
                <a:lnTo>
                  <a:pt x="199" y="420"/>
                </a:lnTo>
                <a:lnTo>
                  <a:pt x="192" y="420"/>
                </a:lnTo>
                <a:lnTo>
                  <a:pt x="189" y="419"/>
                </a:lnTo>
                <a:lnTo>
                  <a:pt x="186" y="419"/>
                </a:lnTo>
                <a:lnTo>
                  <a:pt x="184" y="419"/>
                </a:lnTo>
                <a:lnTo>
                  <a:pt x="182" y="420"/>
                </a:lnTo>
                <a:lnTo>
                  <a:pt x="179" y="423"/>
                </a:lnTo>
                <a:lnTo>
                  <a:pt x="174" y="428"/>
                </a:lnTo>
                <a:lnTo>
                  <a:pt x="172" y="431"/>
                </a:lnTo>
                <a:lnTo>
                  <a:pt x="168" y="432"/>
                </a:lnTo>
                <a:lnTo>
                  <a:pt x="161" y="431"/>
                </a:lnTo>
                <a:lnTo>
                  <a:pt x="158" y="428"/>
                </a:lnTo>
                <a:lnTo>
                  <a:pt x="151" y="426"/>
                </a:lnTo>
                <a:lnTo>
                  <a:pt x="146" y="427"/>
                </a:lnTo>
                <a:lnTo>
                  <a:pt x="143" y="431"/>
                </a:lnTo>
                <a:lnTo>
                  <a:pt x="140" y="433"/>
                </a:lnTo>
                <a:lnTo>
                  <a:pt x="137" y="436"/>
                </a:lnTo>
                <a:lnTo>
                  <a:pt x="133" y="436"/>
                </a:lnTo>
                <a:lnTo>
                  <a:pt x="131" y="432"/>
                </a:lnTo>
                <a:lnTo>
                  <a:pt x="130" y="431"/>
                </a:lnTo>
                <a:lnTo>
                  <a:pt x="127" y="431"/>
                </a:lnTo>
                <a:lnTo>
                  <a:pt x="127" y="429"/>
                </a:lnTo>
                <a:lnTo>
                  <a:pt x="126" y="427"/>
                </a:lnTo>
                <a:lnTo>
                  <a:pt x="126" y="426"/>
                </a:lnTo>
                <a:lnTo>
                  <a:pt x="125" y="424"/>
                </a:lnTo>
                <a:lnTo>
                  <a:pt x="125" y="423"/>
                </a:lnTo>
                <a:lnTo>
                  <a:pt x="125" y="421"/>
                </a:lnTo>
                <a:lnTo>
                  <a:pt x="127" y="420"/>
                </a:lnTo>
                <a:lnTo>
                  <a:pt x="128" y="418"/>
                </a:lnTo>
                <a:lnTo>
                  <a:pt x="127" y="417"/>
                </a:lnTo>
                <a:lnTo>
                  <a:pt x="125" y="415"/>
                </a:lnTo>
                <a:lnTo>
                  <a:pt x="125" y="414"/>
                </a:lnTo>
                <a:lnTo>
                  <a:pt x="125" y="412"/>
                </a:lnTo>
                <a:lnTo>
                  <a:pt x="125" y="410"/>
                </a:lnTo>
                <a:lnTo>
                  <a:pt x="125" y="409"/>
                </a:lnTo>
                <a:lnTo>
                  <a:pt x="125" y="408"/>
                </a:lnTo>
                <a:lnTo>
                  <a:pt x="125" y="406"/>
                </a:lnTo>
                <a:lnTo>
                  <a:pt x="124" y="405"/>
                </a:lnTo>
                <a:lnTo>
                  <a:pt x="122" y="405"/>
                </a:lnTo>
                <a:lnTo>
                  <a:pt x="122" y="404"/>
                </a:lnTo>
                <a:lnTo>
                  <a:pt x="120" y="403"/>
                </a:lnTo>
                <a:lnTo>
                  <a:pt x="118" y="403"/>
                </a:lnTo>
                <a:lnTo>
                  <a:pt x="116" y="402"/>
                </a:lnTo>
                <a:lnTo>
                  <a:pt x="113" y="402"/>
                </a:lnTo>
                <a:lnTo>
                  <a:pt x="111" y="401"/>
                </a:lnTo>
                <a:lnTo>
                  <a:pt x="104" y="397"/>
                </a:lnTo>
                <a:lnTo>
                  <a:pt x="102" y="395"/>
                </a:lnTo>
                <a:lnTo>
                  <a:pt x="96" y="392"/>
                </a:lnTo>
                <a:lnTo>
                  <a:pt x="94" y="392"/>
                </a:lnTo>
                <a:lnTo>
                  <a:pt x="93" y="392"/>
                </a:lnTo>
                <a:lnTo>
                  <a:pt x="91" y="392"/>
                </a:lnTo>
                <a:lnTo>
                  <a:pt x="88" y="393"/>
                </a:lnTo>
                <a:lnTo>
                  <a:pt x="87" y="393"/>
                </a:lnTo>
                <a:lnTo>
                  <a:pt x="85" y="393"/>
                </a:lnTo>
                <a:lnTo>
                  <a:pt x="83" y="395"/>
                </a:lnTo>
                <a:lnTo>
                  <a:pt x="83" y="396"/>
                </a:lnTo>
                <a:lnTo>
                  <a:pt x="80" y="398"/>
                </a:lnTo>
                <a:lnTo>
                  <a:pt x="79" y="398"/>
                </a:lnTo>
                <a:lnTo>
                  <a:pt x="77" y="399"/>
                </a:lnTo>
                <a:lnTo>
                  <a:pt x="77" y="400"/>
                </a:lnTo>
                <a:lnTo>
                  <a:pt x="76" y="402"/>
                </a:lnTo>
                <a:lnTo>
                  <a:pt x="74" y="403"/>
                </a:lnTo>
                <a:lnTo>
                  <a:pt x="72" y="404"/>
                </a:lnTo>
                <a:lnTo>
                  <a:pt x="72" y="405"/>
                </a:lnTo>
                <a:lnTo>
                  <a:pt x="69" y="407"/>
                </a:lnTo>
                <a:lnTo>
                  <a:pt x="67" y="408"/>
                </a:lnTo>
                <a:lnTo>
                  <a:pt x="66" y="410"/>
                </a:lnTo>
                <a:lnTo>
                  <a:pt x="63" y="410"/>
                </a:lnTo>
                <a:lnTo>
                  <a:pt x="62" y="410"/>
                </a:lnTo>
                <a:lnTo>
                  <a:pt x="60" y="410"/>
                </a:lnTo>
                <a:lnTo>
                  <a:pt x="60" y="410"/>
                </a:lnTo>
                <a:lnTo>
                  <a:pt x="59" y="409"/>
                </a:lnTo>
                <a:lnTo>
                  <a:pt x="57" y="409"/>
                </a:lnTo>
                <a:lnTo>
                  <a:pt x="56" y="407"/>
                </a:lnTo>
                <a:lnTo>
                  <a:pt x="56" y="406"/>
                </a:lnTo>
                <a:lnTo>
                  <a:pt x="56" y="404"/>
                </a:lnTo>
                <a:lnTo>
                  <a:pt x="55" y="401"/>
                </a:lnTo>
                <a:lnTo>
                  <a:pt x="53" y="395"/>
                </a:lnTo>
                <a:lnTo>
                  <a:pt x="51" y="385"/>
                </a:lnTo>
                <a:lnTo>
                  <a:pt x="49" y="376"/>
                </a:lnTo>
                <a:lnTo>
                  <a:pt x="48" y="366"/>
                </a:lnTo>
                <a:lnTo>
                  <a:pt x="48" y="365"/>
                </a:lnTo>
                <a:lnTo>
                  <a:pt x="47" y="361"/>
                </a:lnTo>
                <a:lnTo>
                  <a:pt x="46" y="360"/>
                </a:lnTo>
                <a:lnTo>
                  <a:pt x="44" y="361"/>
                </a:lnTo>
                <a:lnTo>
                  <a:pt x="41" y="364"/>
                </a:lnTo>
                <a:lnTo>
                  <a:pt x="34" y="367"/>
                </a:lnTo>
                <a:lnTo>
                  <a:pt x="25" y="371"/>
                </a:lnTo>
                <a:lnTo>
                  <a:pt x="18" y="375"/>
                </a:lnTo>
                <a:lnTo>
                  <a:pt x="15" y="376"/>
                </a:lnTo>
                <a:lnTo>
                  <a:pt x="14" y="375"/>
                </a:lnTo>
                <a:lnTo>
                  <a:pt x="13" y="374"/>
                </a:lnTo>
                <a:lnTo>
                  <a:pt x="11" y="374"/>
                </a:lnTo>
                <a:lnTo>
                  <a:pt x="10" y="374"/>
                </a:lnTo>
                <a:lnTo>
                  <a:pt x="10" y="376"/>
                </a:lnTo>
                <a:lnTo>
                  <a:pt x="9" y="376"/>
                </a:lnTo>
                <a:lnTo>
                  <a:pt x="8" y="374"/>
                </a:lnTo>
                <a:lnTo>
                  <a:pt x="8" y="373"/>
                </a:lnTo>
                <a:lnTo>
                  <a:pt x="8" y="370"/>
                </a:lnTo>
                <a:lnTo>
                  <a:pt x="10" y="370"/>
                </a:lnTo>
                <a:lnTo>
                  <a:pt x="11" y="370"/>
                </a:lnTo>
                <a:lnTo>
                  <a:pt x="12" y="370"/>
                </a:lnTo>
                <a:lnTo>
                  <a:pt x="13" y="369"/>
                </a:lnTo>
                <a:lnTo>
                  <a:pt x="12" y="368"/>
                </a:lnTo>
                <a:lnTo>
                  <a:pt x="11" y="366"/>
                </a:lnTo>
                <a:lnTo>
                  <a:pt x="10" y="365"/>
                </a:lnTo>
                <a:lnTo>
                  <a:pt x="8" y="365"/>
                </a:lnTo>
                <a:lnTo>
                  <a:pt x="8" y="363"/>
                </a:lnTo>
                <a:lnTo>
                  <a:pt x="9" y="362"/>
                </a:lnTo>
                <a:lnTo>
                  <a:pt x="10" y="359"/>
                </a:lnTo>
                <a:lnTo>
                  <a:pt x="10" y="359"/>
                </a:lnTo>
                <a:lnTo>
                  <a:pt x="10" y="357"/>
                </a:lnTo>
                <a:lnTo>
                  <a:pt x="10" y="355"/>
                </a:lnTo>
                <a:lnTo>
                  <a:pt x="10" y="354"/>
                </a:lnTo>
                <a:lnTo>
                  <a:pt x="11" y="352"/>
                </a:lnTo>
                <a:lnTo>
                  <a:pt x="11" y="349"/>
                </a:lnTo>
                <a:lnTo>
                  <a:pt x="13" y="348"/>
                </a:lnTo>
                <a:lnTo>
                  <a:pt x="13" y="347"/>
                </a:lnTo>
                <a:lnTo>
                  <a:pt x="14" y="345"/>
                </a:lnTo>
                <a:lnTo>
                  <a:pt x="15" y="344"/>
                </a:lnTo>
                <a:lnTo>
                  <a:pt x="15" y="342"/>
                </a:lnTo>
                <a:lnTo>
                  <a:pt x="16" y="342"/>
                </a:lnTo>
                <a:lnTo>
                  <a:pt x="16" y="339"/>
                </a:lnTo>
                <a:lnTo>
                  <a:pt x="18" y="338"/>
                </a:lnTo>
                <a:lnTo>
                  <a:pt x="19" y="337"/>
                </a:lnTo>
                <a:lnTo>
                  <a:pt x="20" y="337"/>
                </a:lnTo>
                <a:lnTo>
                  <a:pt x="21" y="336"/>
                </a:lnTo>
                <a:lnTo>
                  <a:pt x="22" y="332"/>
                </a:lnTo>
                <a:lnTo>
                  <a:pt x="23" y="330"/>
                </a:lnTo>
                <a:lnTo>
                  <a:pt x="29" y="327"/>
                </a:lnTo>
                <a:lnTo>
                  <a:pt x="29" y="325"/>
                </a:lnTo>
                <a:lnTo>
                  <a:pt x="29" y="323"/>
                </a:lnTo>
                <a:lnTo>
                  <a:pt x="31" y="320"/>
                </a:lnTo>
                <a:lnTo>
                  <a:pt x="31" y="318"/>
                </a:lnTo>
                <a:lnTo>
                  <a:pt x="30" y="315"/>
                </a:lnTo>
                <a:lnTo>
                  <a:pt x="31" y="314"/>
                </a:lnTo>
                <a:lnTo>
                  <a:pt x="32" y="311"/>
                </a:lnTo>
                <a:lnTo>
                  <a:pt x="31" y="309"/>
                </a:lnTo>
                <a:lnTo>
                  <a:pt x="30" y="307"/>
                </a:lnTo>
                <a:lnTo>
                  <a:pt x="32" y="306"/>
                </a:lnTo>
                <a:lnTo>
                  <a:pt x="33" y="299"/>
                </a:lnTo>
                <a:lnTo>
                  <a:pt x="34" y="291"/>
                </a:lnTo>
                <a:lnTo>
                  <a:pt x="32" y="286"/>
                </a:lnTo>
                <a:lnTo>
                  <a:pt x="32" y="285"/>
                </a:lnTo>
                <a:lnTo>
                  <a:pt x="32" y="282"/>
                </a:lnTo>
                <a:lnTo>
                  <a:pt x="32" y="276"/>
                </a:lnTo>
                <a:lnTo>
                  <a:pt x="32" y="270"/>
                </a:lnTo>
                <a:lnTo>
                  <a:pt x="34" y="264"/>
                </a:lnTo>
                <a:lnTo>
                  <a:pt x="35" y="256"/>
                </a:lnTo>
                <a:lnTo>
                  <a:pt x="37" y="253"/>
                </a:lnTo>
                <a:lnTo>
                  <a:pt x="38" y="249"/>
                </a:lnTo>
                <a:lnTo>
                  <a:pt x="39" y="248"/>
                </a:lnTo>
                <a:lnTo>
                  <a:pt x="41" y="241"/>
                </a:lnTo>
                <a:lnTo>
                  <a:pt x="44" y="236"/>
                </a:lnTo>
                <a:lnTo>
                  <a:pt x="45" y="231"/>
                </a:lnTo>
                <a:lnTo>
                  <a:pt x="44" y="227"/>
                </a:lnTo>
                <a:lnTo>
                  <a:pt x="43" y="224"/>
                </a:lnTo>
                <a:lnTo>
                  <a:pt x="42" y="220"/>
                </a:lnTo>
                <a:lnTo>
                  <a:pt x="40" y="217"/>
                </a:lnTo>
                <a:lnTo>
                  <a:pt x="40" y="214"/>
                </a:lnTo>
                <a:lnTo>
                  <a:pt x="40" y="210"/>
                </a:lnTo>
                <a:lnTo>
                  <a:pt x="40" y="207"/>
                </a:lnTo>
                <a:lnTo>
                  <a:pt x="40" y="206"/>
                </a:lnTo>
                <a:lnTo>
                  <a:pt x="38" y="205"/>
                </a:lnTo>
                <a:lnTo>
                  <a:pt x="36" y="202"/>
                </a:lnTo>
                <a:lnTo>
                  <a:pt x="37" y="201"/>
                </a:lnTo>
                <a:lnTo>
                  <a:pt x="37" y="198"/>
                </a:lnTo>
                <a:lnTo>
                  <a:pt x="34" y="194"/>
                </a:lnTo>
                <a:lnTo>
                  <a:pt x="27" y="190"/>
                </a:lnTo>
                <a:lnTo>
                  <a:pt x="23" y="189"/>
                </a:lnTo>
                <a:lnTo>
                  <a:pt x="16" y="185"/>
                </a:lnTo>
                <a:lnTo>
                  <a:pt x="15" y="182"/>
                </a:lnTo>
                <a:lnTo>
                  <a:pt x="11" y="176"/>
                </a:lnTo>
                <a:lnTo>
                  <a:pt x="7" y="168"/>
                </a:lnTo>
                <a:lnTo>
                  <a:pt x="0" y="165"/>
                </a:lnTo>
                <a:lnTo>
                  <a:pt x="2" y="163"/>
                </a:lnTo>
                <a:lnTo>
                  <a:pt x="9" y="162"/>
                </a:lnTo>
                <a:lnTo>
                  <a:pt x="10" y="159"/>
                </a:lnTo>
                <a:lnTo>
                  <a:pt x="10" y="151"/>
                </a:lnTo>
                <a:lnTo>
                  <a:pt x="10" y="147"/>
                </a:lnTo>
                <a:lnTo>
                  <a:pt x="9" y="143"/>
                </a:lnTo>
                <a:lnTo>
                  <a:pt x="9" y="141"/>
                </a:lnTo>
                <a:lnTo>
                  <a:pt x="7" y="138"/>
                </a:lnTo>
                <a:lnTo>
                  <a:pt x="4" y="136"/>
                </a:lnTo>
                <a:lnTo>
                  <a:pt x="4" y="133"/>
                </a:lnTo>
                <a:lnTo>
                  <a:pt x="5" y="133"/>
                </a:lnTo>
                <a:lnTo>
                  <a:pt x="8" y="132"/>
                </a:lnTo>
                <a:lnTo>
                  <a:pt x="7" y="127"/>
                </a:lnTo>
                <a:lnTo>
                  <a:pt x="7" y="121"/>
                </a:lnTo>
                <a:lnTo>
                  <a:pt x="8" y="117"/>
                </a:lnTo>
                <a:lnTo>
                  <a:pt x="8" y="115"/>
                </a:lnTo>
                <a:lnTo>
                  <a:pt x="8" y="112"/>
                </a:lnTo>
                <a:lnTo>
                  <a:pt x="10" y="105"/>
                </a:lnTo>
                <a:lnTo>
                  <a:pt x="16" y="96"/>
                </a:lnTo>
                <a:lnTo>
                  <a:pt x="15" y="91"/>
                </a:lnTo>
                <a:lnTo>
                  <a:pt x="15" y="89"/>
                </a:lnTo>
                <a:lnTo>
                  <a:pt x="19" y="91"/>
                </a:lnTo>
                <a:lnTo>
                  <a:pt x="22" y="93"/>
                </a:lnTo>
                <a:lnTo>
                  <a:pt x="26" y="96"/>
                </a:lnTo>
                <a:lnTo>
                  <a:pt x="31" y="96"/>
                </a:lnTo>
                <a:lnTo>
                  <a:pt x="38" y="96"/>
                </a:lnTo>
                <a:lnTo>
                  <a:pt x="44" y="94"/>
                </a:lnTo>
                <a:lnTo>
                  <a:pt x="48" y="92"/>
                </a:lnTo>
                <a:lnTo>
                  <a:pt x="53" y="90"/>
                </a:lnTo>
                <a:lnTo>
                  <a:pt x="57" y="90"/>
                </a:lnTo>
                <a:lnTo>
                  <a:pt x="60" y="88"/>
                </a:lnTo>
                <a:lnTo>
                  <a:pt x="59" y="85"/>
                </a:lnTo>
                <a:lnTo>
                  <a:pt x="57" y="81"/>
                </a:lnTo>
                <a:lnTo>
                  <a:pt x="55" y="76"/>
                </a:lnTo>
                <a:lnTo>
                  <a:pt x="55" y="72"/>
                </a:lnTo>
                <a:lnTo>
                  <a:pt x="57" y="70"/>
                </a:lnTo>
                <a:lnTo>
                  <a:pt x="62" y="69"/>
                </a:lnTo>
                <a:lnTo>
                  <a:pt x="65" y="68"/>
                </a:lnTo>
                <a:lnTo>
                  <a:pt x="68" y="65"/>
                </a:lnTo>
                <a:lnTo>
                  <a:pt x="70" y="65"/>
                </a:lnTo>
                <a:lnTo>
                  <a:pt x="72" y="64"/>
                </a:lnTo>
                <a:lnTo>
                  <a:pt x="72" y="60"/>
                </a:lnTo>
                <a:lnTo>
                  <a:pt x="72" y="57"/>
                </a:lnTo>
                <a:lnTo>
                  <a:pt x="72" y="54"/>
                </a:lnTo>
                <a:lnTo>
                  <a:pt x="78" y="51"/>
                </a:lnTo>
                <a:lnTo>
                  <a:pt x="83" y="49"/>
                </a:lnTo>
                <a:lnTo>
                  <a:pt x="88" y="49"/>
                </a:lnTo>
                <a:lnTo>
                  <a:pt x="92" y="51"/>
                </a:lnTo>
                <a:lnTo>
                  <a:pt x="95" y="54"/>
                </a:lnTo>
                <a:lnTo>
                  <a:pt x="95" y="55"/>
                </a:lnTo>
                <a:lnTo>
                  <a:pt x="100" y="59"/>
                </a:lnTo>
                <a:lnTo>
                  <a:pt x="104" y="60"/>
                </a:lnTo>
                <a:lnTo>
                  <a:pt x="108" y="63"/>
                </a:lnTo>
                <a:lnTo>
                  <a:pt x="111" y="67"/>
                </a:lnTo>
                <a:lnTo>
                  <a:pt x="112" y="70"/>
                </a:lnTo>
                <a:lnTo>
                  <a:pt x="116" y="75"/>
                </a:lnTo>
                <a:lnTo>
                  <a:pt x="117" y="78"/>
                </a:lnTo>
                <a:lnTo>
                  <a:pt x="121" y="83"/>
                </a:lnTo>
                <a:lnTo>
                  <a:pt x="122" y="88"/>
                </a:lnTo>
                <a:lnTo>
                  <a:pt x="123" y="93"/>
                </a:lnTo>
                <a:lnTo>
                  <a:pt x="123" y="95"/>
                </a:lnTo>
                <a:lnTo>
                  <a:pt x="123" y="96"/>
                </a:lnTo>
                <a:lnTo>
                  <a:pt x="125" y="97"/>
                </a:lnTo>
                <a:lnTo>
                  <a:pt x="127" y="95"/>
                </a:lnTo>
                <a:lnTo>
                  <a:pt x="127" y="94"/>
                </a:lnTo>
                <a:lnTo>
                  <a:pt x="129" y="92"/>
                </a:lnTo>
                <a:lnTo>
                  <a:pt x="131" y="88"/>
                </a:lnTo>
                <a:lnTo>
                  <a:pt x="133" y="85"/>
                </a:lnTo>
                <a:lnTo>
                  <a:pt x="134" y="82"/>
                </a:lnTo>
                <a:lnTo>
                  <a:pt x="135" y="80"/>
                </a:lnTo>
                <a:lnTo>
                  <a:pt x="135" y="77"/>
                </a:lnTo>
                <a:lnTo>
                  <a:pt x="137" y="77"/>
                </a:lnTo>
                <a:lnTo>
                  <a:pt x="139" y="77"/>
                </a:lnTo>
                <a:lnTo>
                  <a:pt x="142" y="78"/>
                </a:lnTo>
                <a:lnTo>
                  <a:pt x="144" y="80"/>
                </a:lnTo>
                <a:lnTo>
                  <a:pt x="145" y="81"/>
                </a:lnTo>
                <a:lnTo>
                  <a:pt x="148" y="81"/>
                </a:lnTo>
                <a:lnTo>
                  <a:pt x="150" y="80"/>
                </a:lnTo>
                <a:lnTo>
                  <a:pt x="150" y="78"/>
                </a:lnTo>
                <a:lnTo>
                  <a:pt x="150" y="77"/>
                </a:lnTo>
                <a:lnTo>
                  <a:pt x="152" y="74"/>
                </a:lnTo>
                <a:lnTo>
                  <a:pt x="152" y="70"/>
                </a:lnTo>
                <a:lnTo>
                  <a:pt x="153" y="65"/>
                </a:lnTo>
                <a:lnTo>
                  <a:pt x="156" y="61"/>
                </a:lnTo>
                <a:lnTo>
                  <a:pt x="159" y="60"/>
                </a:lnTo>
                <a:lnTo>
                  <a:pt x="163" y="60"/>
                </a:lnTo>
                <a:lnTo>
                  <a:pt x="169" y="60"/>
                </a:lnTo>
                <a:lnTo>
                  <a:pt x="174" y="60"/>
                </a:lnTo>
                <a:lnTo>
                  <a:pt x="176" y="58"/>
                </a:lnTo>
                <a:lnTo>
                  <a:pt x="178" y="56"/>
                </a:lnTo>
                <a:lnTo>
                  <a:pt x="180" y="55"/>
                </a:lnTo>
                <a:lnTo>
                  <a:pt x="184" y="54"/>
                </a:lnTo>
                <a:lnTo>
                  <a:pt x="186" y="54"/>
                </a:lnTo>
                <a:lnTo>
                  <a:pt x="188" y="54"/>
                </a:lnTo>
                <a:lnTo>
                  <a:pt x="189" y="52"/>
                </a:lnTo>
                <a:lnTo>
                  <a:pt x="192" y="50"/>
                </a:lnTo>
                <a:lnTo>
                  <a:pt x="195" y="49"/>
                </a:lnTo>
                <a:lnTo>
                  <a:pt x="198" y="45"/>
                </a:lnTo>
                <a:lnTo>
                  <a:pt x="199" y="39"/>
                </a:lnTo>
                <a:lnTo>
                  <a:pt x="200" y="33"/>
                </a:lnTo>
                <a:lnTo>
                  <a:pt x="200" y="30"/>
                </a:lnTo>
                <a:lnTo>
                  <a:pt x="200" y="27"/>
                </a:lnTo>
                <a:lnTo>
                  <a:pt x="200" y="24"/>
                </a:lnTo>
                <a:lnTo>
                  <a:pt x="200" y="21"/>
                </a:lnTo>
                <a:lnTo>
                  <a:pt x="199" y="18"/>
                </a:lnTo>
                <a:lnTo>
                  <a:pt x="200" y="16"/>
                </a:lnTo>
                <a:lnTo>
                  <a:pt x="203" y="16"/>
                </a:lnTo>
                <a:lnTo>
                  <a:pt x="206" y="15"/>
                </a:lnTo>
                <a:lnTo>
                  <a:pt x="211" y="13"/>
                </a:lnTo>
                <a:lnTo>
                  <a:pt x="214" y="12"/>
                </a:lnTo>
                <a:lnTo>
                  <a:pt x="216" y="10"/>
                </a:lnTo>
                <a:lnTo>
                  <a:pt x="220" y="9"/>
                </a:lnTo>
                <a:lnTo>
                  <a:pt x="223" y="8"/>
                </a:lnTo>
                <a:lnTo>
                  <a:pt x="226" y="8"/>
                </a:lnTo>
                <a:lnTo>
                  <a:pt x="228" y="10"/>
                </a:lnTo>
                <a:lnTo>
                  <a:pt x="228" y="10"/>
                </a:lnTo>
                <a:lnTo>
                  <a:pt x="228" y="13"/>
                </a:lnTo>
                <a:lnTo>
                  <a:pt x="228" y="15"/>
                </a:lnTo>
                <a:lnTo>
                  <a:pt x="229" y="16"/>
                </a:lnTo>
                <a:lnTo>
                  <a:pt x="232" y="16"/>
                </a:lnTo>
                <a:lnTo>
                  <a:pt x="234" y="16"/>
                </a:lnTo>
                <a:lnTo>
                  <a:pt x="236" y="17"/>
                </a:lnTo>
                <a:lnTo>
                  <a:pt x="238" y="20"/>
                </a:lnTo>
                <a:lnTo>
                  <a:pt x="240" y="21"/>
                </a:lnTo>
                <a:lnTo>
                  <a:pt x="244" y="19"/>
                </a:lnTo>
                <a:lnTo>
                  <a:pt x="245" y="18"/>
                </a:lnTo>
                <a:lnTo>
                  <a:pt x="246" y="17"/>
                </a:lnTo>
                <a:lnTo>
                  <a:pt x="247" y="16"/>
                </a:lnTo>
                <a:lnTo>
                  <a:pt x="249" y="15"/>
                </a:lnTo>
                <a:lnTo>
                  <a:pt x="250" y="16"/>
                </a:lnTo>
                <a:lnTo>
                  <a:pt x="252" y="16"/>
                </a:lnTo>
                <a:lnTo>
                  <a:pt x="254" y="18"/>
                </a:lnTo>
                <a:lnTo>
                  <a:pt x="256" y="18"/>
                </a:lnTo>
                <a:lnTo>
                  <a:pt x="256" y="17"/>
                </a:lnTo>
                <a:lnTo>
                  <a:pt x="258" y="14"/>
                </a:lnTo>
                <a:lnTo>
                  <a:pt x="262" y="12"/>
                </a:lnTo>
                <a:lnTo>
                  <a:pt x="267" y="12"/>
                </a:lnTo>
                <a:lnTo>
                  <a:pt x="272" y="12"/>
                </a:lnTo>
                <a:lnTo>
                  <a:pt x="275" y="12"/>
                </a:lnTo>
                <a:lnTo>
                  <a:pt x="280" y="10"/>
                </a:lnTo>
                <a:lnTo>
                  <a:pt x="284" y="10"/>
                </a:lnTo>
                <a:lnTo>
                  <a:pt x="285" y="10"/>
                </a:lnTo>
                <a:lnTo>
                  <a:pt x="288" y="10"/>
                </a:lnTo>
                <a:lnTo>
                  <a:pt x="290" y="11"/>
                </a:lnTo>
                <a:lnTo>
                  <a:pt x="293" y="12"/>
                </a:lnTo>
                <a:lnTo>
                  <a:pt x="295" y="12"/>
                </a:lnTo>
                <a:lnTo>
                  <a:pt x="298" y="14"/>
                </a:lnTo>
                <a:lnTo>
                  <a:pt x="301" y="16"/>
                </a:lnTo>
                <a:lnTo>
                  <a:pt x="305" y="16"/>
                </a:lnTo>
                <a:lnTo>
                  <a:pt x="310" y="13"/>
                </a:lnTo>
                <a:lnTo>
                  <a:pt x="312" y="11"/>
                </a:lnTo>
                <a:lnTo>
                  <a:pt x="313" y="10"/>
                </a:lnTo>
                <a:lnTo>
                  <a:pt x="316" y="9"/>
                </a:lnTo>
                <a:lnTo>
                  <a:pt x="315" y="6"/>
                </a:lnTo>
                <a:lnTo>
                  <a:pt x="315" y="4"/>
                </a:lnTo>
                <a:lnTo>
                  <a:pt x="313" y="1"/>
                </a:lnTo>
                <a:lnTo>
                  <a:pt x="314" y="0"/>
                </a:lnTo>
                <a:lnTo>
                  <a:pt x="317" y="0"/>
                </a:lnTo>
                <a:lnTo>
                  <a:pt x="323" y="1"/>
                </a:lnTo>
                <a:lnTo>
                  <a:pt x="327" y="2"/>
                </a:lnTo>
                <a:lnTo>
                  <a:pt x="330" y="2"/>
                </a:lnTo>
                <a:lnTo>
                  <a:pt x="337" y="4"/>
                </a:lnTo>
                <a:lnTo>
                  <a:pt x="343" y="6"/>
                </a:lnTo>
                <a:lnTo>
                  <a:pt x="348" y="10"/>
                </a:lnTo>
                <a:lnTo>
                  <a:pt x="350" y="14"/>
                </a:lnTo>
                <a:lnTo>
                  <a:pt x="351" y="16"/>
                </a:lnTo>
                <a:lnTo>
                  <a:pt x="356" y="16"/>
                </a:lnTo>
                <a:lnTo>
                  <a:pt x="358" y="19"/>
                </a:lnTo>
                <a:lnTo>
                  <a:pt x="359" y="22"/>
                </a:lnTo>
                <a:lnTo>
                  <a:pt x="360" y="25"/>
                </a:lnTo>
                <a:lnTo>
                  <a:pt x="359" y="27"/>
                </a:lnTo>
                <a:lnTo>
                  <a:pt x="358" y="29"/>
                </a:lnTo>
                <a:lnTo>
                  <a:pt x="360" y="31"/>
                </a:lnTo>
                <a:lnTo>
                  <a:pt x="361" y="30"/>
                </a:lnTo>
                <a:lnTo>
                  <a:pt x="364" y="27"/>
                </a:lnTo>
                <a:lnTo>
                  <a:pt x="367" y="25"/>
                </a:lnTo>
                <a:lnTo>
                  <a:pt x="368" y="24"/>
                </a:lnTo>
                <a:lnTo>
                  <a:pt x="370" y="25"/>
                </a:lnTo>
                <a:lnTo>
                  <a:pt x="372" y="24"/>
                </a:lnTo>
                <a:lnTo>
                  <a:pt x="373" y="21"/>
                </a:lnTo>
                <a:lnTo>
                  <a:pt x="375" y="17"/>
                </a:lnTo>
                <a:lnTo>
                  <a:pt x="377" y="16"/>
                </a:lnTo>
                <a:lnTo>
                  <a:pt x="379" y="14"/>
                </a:lnTo>
                <a:lnTo>
                  <a:pt x="383" y="12"/>
                </a:lnTo>
                <a:lnTo>
                  <a:pt x="384" y="10"/>
                </a:lnTo>
                <a:lnTo>
                  <a:pt x="386" y="10"/>
                </a:lnTo>
                <a:lnTo>
                  <a:pt x="387" y="9"/>
                </a:lnTo>
                <a:lnTo>
                  <a:pt x="389" y="10"/>
                </a:lnTo>
                <a:lnTo>
                  <a:pt x="390" y="12"/>
                </a:lnTo>
                <a:lnTo>
                  <a:pt x="392" y="15"/>
                </a:lnTo>
                <a:lnTo>
                  <a:pt x="393" y="18"/>
                </a:lnTo>
                <a:lnTo>
                  <a:pt x="394" y="21"/>
                </a:lnTo>
                <a:lnTo>
                  <a:pt x="394" y="25"/>
                </a:lnTo>
                <a:lnTo>
                  <a:pt x="392" y="28"/>
                </a:lnTo>
                <a:lnTo>
                  <a:pt x="387" y="33"/>
                </a:lnTo>
                <a:lnTo>
                  <a:pt x="385" y="35"/>
                </a:lnTo>
                <a:lnTo>
                  <a:pt x="384" y="38"/>
                </a:lnTo>
                <a:lnTo>
                  <a:pt x="384" y="41"/>
                </a:lnTo>
                <a:lnTo>
                  <a:pt x="384" y="44"/>
                </a:lnTo>
                <a:lnTo>
                  <a:pt x="384" y="46"/>
                </a:lnTo>
                <a:lnTo>
                  <a:pt x="379" y="53"/>
                </a:lnTo>
                <a:lnTo>
                  <a:pt x="378" y="54"/>
                </a:lnTo>
                <a:lnTo>
                  <a:pt x="374" y="56"/>
                </a:lnTo>
                <a:lnTo>
                  <a:pt x="372" y="59"/>
                </a:lnTo>
                <a:lnTo>
                  <a:pt x="370" y="61"/>
                </a:lnTo>
                <a:lnTo>
                  <a:pt x="368" y="64"/>
                </a:lnTo>
                <a:lnTo>
                  <a:pt x="363" y="67"/>
                </a:lnTo>
                <a:lnTo>
                  <a:pt x="358" y="70"/>
                </a:lnTo>
                <a:lnTo>
                  <a:pt x="351" y="75"/>
                </a:lnTo>
                <a:lnTo>
                  <a:pt x="349" y="77"/>
                </a:lnTo>
                <a:lnTo>
                  <a:pt x="348" y="77"/>
                </a:lnTo>
                <a:lnTo>
                  <a:pt x="347" y="81"/>
                </a:lnTo>
                <a:lnTo>
                  <a:pt x="345" y="82"/>
                </a:lnTo>
                <a:lnTo>
                  <a:pt x="343" y="84"/>
                </a:lnTo>
                <a:lnTo>
                  <a:pt x="342" y="87"/>
                </a:lnTo>
                <a:lnTo>
                  <a:pt x="342" y="89"/>
                </a:lnTo>
                <a:lnTo>
                  <a:pt x="341" y="91"/>
                </a:lnTo>
                <a:lnTo>
                  <a:pt x="339" y="93"/>
                </a:lnTo>
                <a:lnTo>
                  <a:pt x="338" y="96"/>
                </a:lnTo>
                <a:lnTo>
                  <a:pt x="337" y="96"/>
                </a:lnTo>
                <a:lnTo>
                  <a:pt x="336" y="99"/>
                </a:lnTo>
                <a:lnTo>
                  <a:pt x="335" y="104"/>
                </a:lnTo>
                <a:lnTo>
                  <a:pt x="339" y="107"/>
                </a:lnTo>
                <a:lnTo>
                  <a:pt x="339" y="111"/>
                </a:lnTo>
                <a:lnTo>
                  <a:pt x="339" y="117"/>
                </a:lnTo>
                <a:lnTo>
                  <a:pt x="338" y="119"/>
                </a:lnTo>
                <a:lnTo>
                  <a:pt x="338" y="122"/>
                </a:lnTo>
                <a:lnTo>
                  <a:pt x="336" y="128"/>
                </a:lnTo>
                <a:lnTo>
                  <a:pt x="334" y="132"/>
                </a:lnTo>
                <a:lnTo>
                  <a:pt x="334" y="135"/>
                </a:lnTo>
                <a:lnTo>
                  <a:pt x="332" y="139"/>
                </a:lnTo>
                <a:lnTo>
                  <a:pt x="330" y="141"/>
                </a:lnTo>
                <a:lnTo>
                  <a:pt x="329" y="143"/>
                </a:lnTo>
                <a:lnTo>
                  <a:pt x="329" y="148"/>
                </a:lnTo>
                <a:lnTo>
                  <a:pt x="329" y="149"/>
                </a:lnTo>
                <a:lnTo>
                  <a:pt x="329" y="151"/>
                </a:lnTo>
                <a:lnTo>
                  <a:pt x="328" y="158"/>
                </a:lnTo>
                <a:lnTo>
                  <a:pt x="326" y="163"/>
                </a:lnTo>
                <a:lnTo>
                  <a:pt x="325" y="167"/>
                </a:lnTo>
                <a:lnTo>
                  <a:pt x="322" y="174"/>
                </a:lnTo>
                <a:lnTo>
                  <a:pt x="320" y="180"/>
                </a:lnTo>
                <a:lnTo>
                  <a:pt x="318" y="185"/>
                </a:lnTo>
                <a:lnTo>
                  <a:pt x="320" y="187"/>
                </a:lnTo>
                <a:lnTo>
                  <a:pt x="326" y="189"/>
                </a:lnTo>
                <a:lnTo>
                  <a:pt x="328" y="192"/>
                </a:lnTo>
                <a:lnTo>
                  <a:pt x="329" y="197"/>
                </a:lnTo>
                <a:lnTo>
                  <a:pt x="333" y="203"/>
                </a:lnTo>
                <a:lnTo>
                  <a:pt x="334" y="208"/>
                </a:lnTo>
                <a:lnTo>
                  <a:pt x="336" y="211"/>
                </a:lnTo>
                <a:lnTo>
                  <a:pt x="340" y="221"/>
                </a:lnTo>
                <a:lnTo>
                  <a:pt x="340" y="226"/>
                </a:lnTo>
                <a:lnTo>
                  <a:pt x="342" y="231"/>
                </a:lnTo>
                <a:lnTo>
                  <a:pt x="347" y="241"/>
                </a:lnTo>
                <a:lnTo>
                  <a:pt x="351" y="250"/>
                </a:lnTo>
                <a:lnTo>
                  <a:pt x="353" y="254"/>
                </a:lnTo>
                <a:lnTo>
                  <a:pt x="359" y="257"/>
                </a:lnTo>
                <a:lnTo>
                  <a:pt x="362" y="259"/>
                </a:lnTo>
                <a:lnTo>
                  <a:pt x="366" y="261"/>
                </a:lnTo>
                <a:lnTo>
                  <a:pt x="367" y="26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7">
            <a:extLst>
              <a:ext uri="{FF2B5EF4-FFF2-40B4-BE49-F238E27FC236}">
                <a16:creationId xmlns:a16="http://schemas.microsoft.com/office/drawing/2014/main" id="{BA702306-8158-4AAC-BC5A-8E657D750C5C}"/>
              </a:ext>
            </a:extLst>
          </p:cNvPr>
          <p:cNvSpPr>
            <a:spLocks/>
          </p:cNvSpPr>
          <p:nvPr/>
        </p:nvSpPr>
        <p:spPr bwMode="auto">
          <a:xfrm>
            <a:off x="2373664" y="4141689"/>
            <a:ext cx="522181" cy="467517"/>
          </a:xfrm>
          <a:custGeom>
            <a:avLst/>
            <a:gdLst>
              <a:gd name="T0" fmla="*/ 89 w 363"/>
              <a:gd name="T1" fmla="*/ 32 h 325"/>
              <a:gd name="T2" fmla="*/ 109 w 363"/>
              <a:gd name="T3" fmla="*/ 20 h 325"/>
              <a:gd name="T4" fmla="*/ 125 w 363"/>
              <a:gd name="T5" fmla="*/ 30 h 325"/>
              <a:gd name="T6" fmla="*/ 144 w 363"/>
              <a:gd name="T7" fmla="*/ 35 h 325"/>
              <a:gd name="T8" fmla="*/ 170 w 363"/>
              <a:gd name="T9" fmla="*/ 41 h 325"/>
              <a:gd name="T10" fmla="*/ 194 w 363"/>
              <a:gd name="T11" fmla="*/ 31 h 325"/>
              <a:gd name="T12" fmla="*/ 194 w 363"/>
              <a:gd name="T13" fmla="*/ 16 h 325"/>
              <a:gd name="T14" fmla="*/ 218 w 363"/>
              <a:gd name="T15" fmla="*/ 3 h 325"/>
              <a:gd name="T16" fmla="*/ 255 w 363"/>
              <a:gd name="T17" fmla="*/ 3 h 325"/>
              <a:gd name="T18" fmla="*/ 252 w 363"/>
              <a:gd name="T19" fmla="*/ 27 h 325"/>
              <a:gd name="T20" fmla="*/ 252 w 363"/>
              <a:gd name="T21" fmla="*/ 37 h 325"/>
              <a:gd name="T22" fmla="*/ 269 w 363"/>
              <a:gd name="T23" fmla="*/ 24 h 325"/>
              <a:gd name="T24" fmla="*/ 298 w 363"/>
              <a:gd name="T25" fmla="*/ 16 h 325"/>
              <a:gd name="T26" fmla="*/ 309 w 363"/>
              <a:gd name="T27" fmla="*/ 19 h 325"/>
              <a:gd name="T28" fmla="*/ 307 w 363"/>
              <a:gd name="T29" fmla="*/ 32 h 325"/>
              <a:gd name="T30" fmla="*/ 313 w 363"/>
              <a:gd name="T31" fmla="*/ 45 h 325"/>
              <a:gd name="T32" fmla="*/ 307 w 363"/>
              <a:gd name="T33" fmla="*/ 57 h 325"/>
              <a:gd name="T34" fmla="*/ 289 w 363"/>
              <a:gd name="T35" fmla="*/ 58 h 325"/>
              <a:gd name="T36" fmla="*/ 293 w 363"/>
              <a:gd name="T37" fmla="*/ 93 h 325"/>
              <a:gd name="T38" fmla="*/ 312 w 363"/>
              <a:gd name="T39" fmla="*/ 111 h 325"/>
              <a:gd name="T40" fmla="*/ 344 w 363"/>
              <a:gd name="T41" fmla="*/ 117 h 325"/>
              <a:gd name="T42" fmla="*/ 354 w 363"/>
              <a:gd name="T43" fmla="*/ 147 h 325"/>
              <a:gd name="T44" fmla="*/ 327 w 363"/>
              <a:gd name="T45" fmla="*/ 168 h 325"/>
              <a:gd name="T46" fmla="*/ 324 w 363"/>
              <a:gd name="T47" fmla="*/ 186 h 325"/>
              <a:gd name="T48" fmla="*/ 310 w 363"/>
              <a:gd name="T49" fmla="*/ 189 h 325"/>
              <a:gd name="T50" fmla="*/ 302 w 363"/>
              <a:gd name="T51" fmla="*/ 201 h 325"/>
              <a:gd name="T52" fmla="*/ 296 w 363"/>
              <a:gd name="T53" fmla="*/ 215 h 325"/>
              <a:gd name="T54" fmla="*/ 293 w 363"/>
              <a:gd name="T55" fmla="*/ 237 h 325"/>
              <a:gd name="T56" fmla="*/ 289 w 363"/>
              <a:gd name="T57" fmla="*/ 256 h 325"/>
              <a:gd name="T58" fmla="*/ 279 w 363"/>
              <a:gd name="T59" fmla="*/ 272 h 325"/>
              <a:gd name="T60" fmla="*/ 268 w 363"/>
              <a:gd name="T61" fmla="*/ 289 h 325"/>
              <a:gd name="T62" fmla="*/ 257 w 363"/>
              <a:gd name="T63" fmla="*/ 305 h 325"/>
              <a:gd name="T64" fmla="*/ 239 w 363"/>
              <a:gd name="T65" fmla="*/ 317 h 325"/>
              <a:gd name="T66" fmla="*/ 225 w 363"/>
              <a:gd name="T67" fmla="*/ 319 h 325"/>
              <a:gd name="T68" fmla="*/ 209 w 363"/>
              <a:gd name="T69" fmla="*/ 322 h 325"/>
              <a:gd name="T70" fmla="*/ 195 w 363"/>
              <a:gd name="T71" fmla="*/ 321 h 325"/>
              <a:gd name="T72" fmla="*/ 192 w 363"/>
              <a:gd name="T73" fmla="*/ 310 h 325"/>
              <a:gd name="T74" fmla="*/ 190 w 363"/>
              <a:gd name="T75" fmla="*/ 294 h 325"/>
              <a:gd name="T76" fmla="*/ 187 w 363"/>
              <a:gd name="T77" fmla="*/ 280 h 325"/>
              <a:gd name="T78" fmla="*/ 181 w 363"/>
              <a:gd name="T79" fmla="*/ 267 h 325"/>
              <a:gd name="T80" fmla="*/ 173 w 363"/>
              <a:gd name="T81" fmla="*/ 263 h 325"/>
              <a:gd name="T82" fmla="*/ 155 w 363"/>
              <a:gd name="T83" fmla="*/ 264 h 325"/>
              <a:gd name="T84" fmla="*/ 139 w 363"/>
              <a:gd name="T85" fmla="*/ 266 h 325"/>
              <a:gd name="T86" fmla="*/ 122 w 363"/>
              <a:gd name="T87" fmla="*/ 262 h 325"/>
              <a:gd name="T88" fmla="*/ 106 w 363"/>
              <a:gd name="T89" fmla="*/ 261 h 325"/>
              <a:gd name="T90" fmla="*/ 91 w 363"/>
              <a:gd name="T91" fmla="*/ 259 h 325"/>
              <a:gd name="T92" fmla="*/ 77 w 363"/>
              <a:gd name="T93" fmla="*/ 255 h 325"/>
              <a:gd name="T94" fmla="*/ 66 w 363"/>
              <a:gd name="T95" fmla="*/ 261 h 325"/>
              <a:gd name="T96" fmla="*/ 58 w 363"/>
              <a:gd name="T97" fmla="*/ 271 h 325"/>
              <a:gd name="T98" fmla="*/ 44 w 363"/>
              <a:gd name="T99" fmla="*/ 266 h 325"/>
              <a:gd name="T100" fmla="*/ 22 w 363"/>
              <a:gd name="T101" fmla="*/ 233 h 325"/>
              <a:gd name="T102" fmla="*/ 10 w 363"/>
              <a:gd name="T103" fmla="*/ 199 h 325"/>
              <a:gd name="T104" fmla="*/ 7 w 363"/>
              <a:gd name="T105" fmla="*/ 174 h 325"/>
              <a:gd name="T106" fmla="*/ 11 w 363"/>
              <a:gd name="T107" fmla="*/ 150 h 325"/>
              <a:gd name="T108" fmla="*/ 20 w 363"/>
              <a:gd name="T109" fmla="*/ 129 h 325"/>
              <a:gd name="T110" fmla="*/ 18 w 363"/>
              <a:gd name="T111" fmla="*/ 106 h 325"/>
              <a:gd name="T112" fmla="*/ 24 w 363"/>
              <a:gd name="T113" fmla="*/ 94 h 325"/>
              <a:gd name="T114" fmla="*/ 33 w 363"/>
              <a:gd name="T115" fmla="*/ 82 h 325"/>
              <a:gd name="T116" fmla="*/ 56 w 363"/>
              <a:gd name="T117" fmla="*/ 63 h 325"/>
              <a:gd name="T118" fmla="*/ 66 w 363"/>
              <a:gd name="T119" fmla="*/ 45 h 325"/>
              <a:gd name="T120" fmla="*/ 78 w 363"/>
              <a:gd name="T121"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325">
                <a:moveTo>
                  <a:pt x="78" y="29"/>
                </a:moveTo>
                <a:lnTo>
                  <a:pt x="82" y="32"/>
                </a:lnTo>
                <a:lnTo>
                  <a:pt x="83" y="34"/>
                </a:lnTo>
                <a:lnTo>
                  <a:pt x="87" y="34"/>
                </a:lnTo>
                <a:lnTo>
                  <a:pt x="88" y="34"/>
                </a:lnTo>
                <a:lnTo>
                  <a:pt x="89" y="32"/>
                </a:lnTo>
                <a:lnTo>
                  <a:pt x="91" y="28"/>
                </a:lnTo>
                <a:lnTo>
                  <a:pt x="94" y="26"/>
                </a:lnTo>
                <a:lnTo>
                  <a:pt x="98" y="22"/>
                </a:lnTo>
                <a:lnTo>
                  <a:pt x="100" y="20"/>
                </a:lnTo>
                <a:lnTo>
                  <a:pt x="103" y="20"/>
                </a:lnTo>
                <a:lnTo>
                  <a:pt x="109" y="20"/>
                </a:lnTo>
                <a:lnTo>
                  <a:pt x="112" y="23"/>
                </a:lnTo>
                <a:lnTo>
                  <a:pt x="115" y="23"/>
                </a:lnTo>
                <a:lnTo>
                  <a:pt x="117" y="25"/>
                </a:lnTo>
                <a:lnTo>
                  <a:pt x="118" y="26"/>
                </a:lnTo>
                <a:lnTo>
                  <a:pt x="122" y="29"/>
                </a:lnTo>
                <a:lnTo>
                  <a:pt x="125" y="30"/>
                </a:lnTo>
                <a:lnTo>
                  <a:pt x="127" y="33"/>
                </a:lnTo>
                <a:lnTo>
                  <a:pt x="128" y="35"/>
                </a:lnTo>
                <a:lnTo>
                  <a:pt x="130" y="37"/>
                </a:lnTo>
                <a:lnTo>
                  <a:pt x="133" y="38"/>
                </a:lnTo>
                <a:lnTo>
                  <a:pt x="139" y="36"/>
                </a:lnTo>
                <a:lnTo>
                  <a:pt x="144" y="35"/>
                </a:lnTo>
                <a:lnTo>
                  <a:pt x="149" y="36"/>
                </a:lnTo>
                <a:lnTo>
                  <a:pt x="154" y="37"/>
                </a:lnTo>
                <a:lnTo>
                  <a:pt x="156" y="39"/>
                </a:lnTo>
                <a:lnTo>
                  <a:pt x="159" y="40"/>
                </a:lnTo>
                <a:lnTo>
                  <a:pt x="164" y="41"/>
                </a:lnTo>
                <a:lnTo>
                  <a:pt x="170" y="41"/>
                </a:lnTo>
                <a:lnTo>
                  <a:pt x="178" y="41"/>
                </a:lnTo>
                <a:lnTo>
                  <a:pt x="184" y="40"/>
                </a:lnTo>
                <a:lnTo>
                  <a:pt x="187" y="38"/>
                </a:lnTo>
                <a:lnTo>
                  <a:pt x="189" y="36"/>
                </a:lnTo>
                <a:lnTo>
                  <a:pt x="191" y="34"/>
                </a:lnTo>
                <a:lnTo>
                  <a:pt x="194" y="31"/>
                </a:lnTo>
                <a:lnTo>
                  <a:pt x="194" y="30"/>
                </a:lnTo>
                <a:lnTo>
                  <a:pt x="195" y="29"/>
                </a:lnTo>
                <a:lnTo>
                  <a:pt x="195" y="28"/>
                </a:lnTo>
                <a:lnTo>
                  <a:pt x="195" y="23"/>
                </a:lnTo>
                <a:lnTo>
                  <a:pt x="194" y="19"/>
                </a:lnTo>
                <a:lnTo>
                  <a:pt x="194" y="16"/>
                </a:lnTo>
                <a:lnTo>
                  <a:pt x="195" y="11"/>
                </a:lnTo>
                <a:lnTo>
                  <a:pt x="196" y="9"/>
                </a:lnTo>
                <a:lnTo>
                  <a:pt x="199" y="6"/>
                </a:lnTo>
                <a:lnTo>
                  <a:pt x="205" y="4"/>
                </a:lnTo>
                <a:lnTo>
                  <a:pt x="209" y="4"/>
                </a:lnTo>
                <a:lnTo>
                  <a:pt x="218" y="3"/>
                </a:lnTo>
                <a:lnTo>
                  <a:pt x="229" y="3"/>
                </a:lnTo>
                <a:lnTo>
                  <a:pt x="240" y="2"/>
                </a:lnTo>
                <a:lnTo>
                  <a:pt x="248" y="1"/>
                </a:lnTo>
                <a:lnTo>
                  <a:pt x="252" y="0"/>
                </a:lnTo>
                <a:lnTo>
                  <a:pt x="255" y="0"/>
                </a:lnTo>
                <a:lnTo>
                  <a:pt x="255" y="3"/>
                </a:lnTo>
                <a:lnTo>
                  <a:pt x="255" y="6"/>
                </a:lnTo>
                <a:lnTo>
                  <a:pt x="254" y="9"/>
                </a:lnTo>
                <a:lnTo>
                  <a:pt x="255" y="11"/>
                </a:lnTo>
                <a:lnTo>
                  <a:pt x="254" y="14"/>
                </a:lnTo>
                <a:lnTo>
                  <a:pt x="253" y="18"/>
                </a:lnTo>
                <a:lnTo>
                  <a:pt x="252" y="27"/>
                </a:lnTo>
                <a:lnTo>
                  <a:pt x="252" y="29"/>
                </a:lnTo>
                <a:lnTo>
                  <a:pt x="251" y="32"/>
                </a:lnTo>
                <a:lnTo>
                  <a:pt x="251" y="33"/>
                </a:lnTo>
                <a:lnTo>
                  <a:pt x="251" y="35"/>
                </a:lnTo>
                <a:lnTo>
                  <a:pt x="251" y="37"/>
                </a:lnTo>
                <a:lnTo>
                  <a:pt x="252" y="37"/>
                </a:lnTo>
                <a:lnTo>
                  <a:pt x="256" y="35"/>
                </a:lnTo>
                <a:lnTo>
                  <a:pt x="259" y="32"/>
                </a:lnTo>
                <a:lnTo>
                  <a:pt x="262" y="30"/>
                </a:lnTo>
                <a:lnTo>
                  <a:pt x="264" y="28"/>
                </a:lnTo>
                <a:lnTo>
                  <a:pt x="267" y="27"/>
                </a:lnTo>
                <a:lnTo>
                  <a:pt x="269" y="24"/>
                </a:lnTo>
                <a:lnTo>
                  <a:pt x="271" y="23"/>
                </a:lnTo>
                <a:lnTo>
                  <a:pt x="273" y="22"/>
                </a:lnTo>
                <a:lnTo>
                  <a:pt x="278" y="17"/>
                </a:lnTo>
                <a:lnTo>
                  <a:pt x="279" y="17"/>
                </a:lnTo>
                <a:lnTo>
                  <a:pt x="288" y="16"/>
                </a:lnTo>
                <a:lnTo>
                  <a:pt x="298" y="16"/>
                </a:lnTo>
                <a:lnTo>
                  <a:pt x="304" y="16"/>
                </a:lnTo>
                <a:lnTo>
                  <a:pt x="306" y="15"/>
                </a:lnTo>
                <a:lnTo>
                  <a:pt x="307" y="15"/>
                </a:lnTo>
                <a:lnTo>
                  <a:pt x="311" y="15"/>
                </a:lnTo>
                <a:lnTo>
                  <a:pt x="312" y="17"/>
                </a:lnTo>
                <a:lnTo>
                  <a:pt x="309" y="19"/>
                </a:lnTo>
                <a:lnTo>
                  <a:pt x="307" y="21"/>
                </a:lnTo>
                <a:lnTo>
                  <a:pt x="305" y="21"/>
                </a:lnTo>
                <a:lnTo>
                  <a:pt x="304" y="23"/>
                </a:lnTo>
                <a:lnTo>
                  <a:pt x="305" y="25"/>
                </a:lnTo>
                <a:lnTo>
                  <a:pt x="307" y="28"/>
                </a:lnTo>
                <a:lnTo>
                  <a:pt x="307" y="32"/>
                </a:lnTo>
                <a:lnTo>
                  <a:pt x="308" y="35"/>
                </a:lnTo>
                <a:lnTo>
                  <a:pt x="311" y="37"/>
                </a:lnTo>
                <a:lnTo>
                  <a:pt x="312" y="39"/>
                </a:lnTo>
                <a:lnTo>
                  <a:pt x="315" y="41"/>
                </a:lnTo>
                <a:lnTo>
                  <a:pt x="315" y="44"/>
                </a:lnTo>
                <a:lnTo>
                  <a:pt x="313" y="45"/>
                </a:lnTo>
                <a:lnTo>
                  <a:pt x="311" y="46"/>
                </a:lnTo>
                <a:lnTo>
                  <a:pt x="308" y="48"/>
                </a:lnTo>
                <a:lnTo>
                  <a:pt x="307" y="49"/>
                </a:lnTo>
                <a:lnTo>
                  <a:pt x="307" y="50"/>
                </a:lnTo>
                <a:lnTo>
                  <a:pt x="307" y="55"/>
                </a:lnTo>
                <a:lnTo>
                  <a:pt x="307" y="57"/>
                </a:lnTo>
                <a:lnTo>
                  <a:pt x="307" y="59"/>
                </a:lnTo>
                <a:lnTo>
                  <a:pt x="301" y="61"/>
                </a:lnTo>
                <a:lnTo>
                  <a:pt x="299" y="61"/>
                </a:lnTo>
                <a:lnTo>
                  <a:pt x="294" y="59"/>
                </a:lnTo>
                <a:lnTo>
                  <a:pt x="292" y="57"/>
                </a:lnTo>
                <a:lnTo>
                  <a:pt x="289" y="58"/>
                </a:lnTo>
                <a:lnTo>
                  <a:pt x="288" y="61"/>
                </a:lnTo>
                <a:lnTo>
                  <a:pt x="288" y="63"/>
                </a:lnTo>
                <a:lnTo>
                  <a:pt x="289" y="67"/>
                </a:lnTo>
                <a:lnTo>
                  <a:pt x="290" y="73"/>
                </a:lnTo>
                <a:lnTo>
                  <a:pt x="292" y="79"/>
                </a:lnTo>
                <a:lnTo>
                  <a:pt x="293" y="93"/>
                </a:lnTo>
                <a:lnTo>
                  <a:pt x="294" y="97"/>
                </a:lnTo>
                <a:lnTo>
                  <a:pt x="297" y="106"/>
                </a:lnTo>
                <a:lnTo>
                  <a:pt x="301" y="109"/>
                </a:lnTo>
                <a:lnTo>
                  <a:pt x="305" y="111"/>
                </a:lnTo>
                <a:lnTo>
                  <a:pt x="311" y="111"/>
                </a:lnTo>
                <a:lnTo>
                  <a:pt x="312" y="111"/>
                </a:lnTo>
                <a:lnTo>
                  <a:pt x="315" y="111"/>
                </a:lnTo>
                <a:lnTo>
                  <a:pt x="323" y="111"/>
                </a:lnTo>
                <a:lnTo>
                  <a:pt x="331" y="111"/>
                </a:lnTo>
                <a:lnTo>
                  <a:pt x="339" y="111"/>
                </a:lnTo>
                <a:lnTo>
                  <a:pt x="342" y="114"/>
                </a:lnTo>
                <a:lnTo>
                  <a:pt x="344" y="117"/>
                </a:lnTo>
                <a:lnTo>
                  <a:pt x="346" y="121"/>
                </a:lnTo>
                <a:lnTo>
                  <a:pt x="349" y="124"/>
                </a:lnTo>
                <a:lnTo>
                  <a:pt x="354" y="128"/>
                </a:lnTo>
                <a:lnTo>
                  <a:pt x="363" y="129"/>
                </a:lnTo>
                <a:lnTo>
                  <a:pt x="356" y="143"/>
                </a:lnTo>
                <a:lnTo>
                  <a:pt x="354" y="147"/>
                </a:lnTo>
                <a:lnTo>
                  <a:pt x="350" y="150"/>
                </a:lnTo>
                <a:lnTo>
                  <a:pt x="344" y="154"/>
                </a:lnTo>
                <a:lnTo>
                  <a:pt x="339" y="157"/>
                </a:lnTo>
                <a:lnTo>
                  <a:pt x="334" y="161"/>
                </a:lnTo>
                <a:lnTo>
                  <a:pt x="330" y="165"/>
                </a:lnTo>
                <a:lnTo>
                  <a:pt x="327" y="168"/>
                </a:lnTo>
                <a:lnTo>
                  <a:pt x="325" y="172"/>
                </a:lnTo>
                <a:lnTo>
                  <a:pt x="325" y="175"/>
                </a:lnTo>
                <a:lnTo>
                  <a:pt x="325" y="178"/>
                </a:lnTo>
                <a:lnTo>
                  <a:pt x="324" y="180"/>
                </a:lnTo>
                <a:lnTo>
                  <a:pt x="324" y="183"/>
                </a:lnTo>
                <a:lnTo>
                  <a:pt x="324" y="186"/>
                </a:lnTo>
                <a:lnTo>
                  <a:pt x="323" y="188"/>
                </a:lnTo>
                <a:lnTo>
                  <a:pt x="320" y="191"/>
                </a:lnTo>
                <a:lnTo>
                  <a:pt x="318" y="191"/>
                </a:lnTo>
                <a:lnTo>
                  <a:pt x="316" y="190"/>
                </a:lnTo>
                <a:lnTo>
                  <a:pt x="312" y="189"/>
                </a:lnTo>
                <a:lnTo>
                  <a:pt x="310" y="189"/>
                </a:lnTo>
                <a:lnTo>
                  <a:pt x="309" y="190"/>
                </a:lnTo>
                <a:lnTo>
                  <a:pt x="307" y="194"/>
                </a:lnTo>
                <a:lnTo>
                  <a:pt x="305" y="196"/>
                </a:lnTo>
                <a:lnTo>
                  <a:pt x="305" y="197"/>
                </a:lnTo>
                <a:lnTo>
                  <a:pt x="303" y="199"/>
                </a:lnTo>
                <a:lnTo>
                  <a:pt x="302" y="201"/>
                </a:lnTo>
                <a:lnTo>
                  <a:pt x="301" y="204"/>
                </a:lnTo>
                <a:lnTo>
                  <a:pt x="300" y="205"/>
                </a:lnTo>
                <a:lnTo>
                  <a:pt x="298" y="207"/>
                </a:lnTo>
                <a:lnTo>
                  <a:pt x="297" y="211"/>
                </a:lnTo>
                <a:lnTo>
                  <a:pt x="296" y="212"/>
                </a:lnTo>
                <a:lnTo>
                  <a:pt x="296" y="215"/>
                </a:lnTo>
                <a:lnTo>
                  <a:pt x="295" y="219"/>
                </a:lnTo>
                <a:lnTo>
                  <a:pt x="294" y="223"/>
                </a:lnTo>
                <a:lnTo>
                  <a:pt x="293" y="225"/>
                </a:lnTo>
                <a:lnTo>
                  <a:pt x="294" y="228"/>
                </a:lnTo>
                <a:lnTo>
                  <a:pt x="293" y="233"/>
                </a:lnTo>
                <a:lnTo>
                  <a:pt x="293" y="237"/>
                </a:lnTo>
                <a:lnTo>
                  <a:pt x="293" y="239"/>
                </a:lnTo>
                <a:lnTo>
                  <a:pt x="293" y="242"/>
                </a:lnTo>
                <a:lnTo>
                  <a:pt x="292" y="246"/>
                </a:lnTo>
                <a:lnTo>
                  <a:pt x="291" y="248"/>
                </a:lnTo>
                <a:lnTo>
                  <a:pt x="290" y="252"/>
                </a:lnTo>
                <a:lnTo>
                  <a:pt x="289" y="256"/>
                </a:lnTo>
                <a:lnTo>
                  <a:pt x="288" y="259"/>
                </a:lnTo>
                <a:lnTo>
                  <a:pt x="285" y="263"/>
                </a:lnTo>
                <a:lnTo>
                  <a:pt x="284" y="266"/>
                </a:lnTo>
                <a:lnTo>
                  <a:pt x="282" y="268"/>
                </a:lnTo>
                <a:lnTo>
                  <a:pt x="281" y="269"/>
                </a:lnTo>
                <a:lnTo>
                  <a:pt x="279" y="272"/>
                </a:lnTo>
                <a:lnTo>
                  <a:pt x="278" y="274"/>
                </a:lnTo>
                <a:lnTo>
                  <a:pt x="275" y="277"/>
                </a:lnTo>
                <a:lnTo>
                  <a:pt x="273" y="280"/>
                </a:lnTo>
                <a:lnTo>
                  <a:pt x="272" y="284"/>
                </a:lnTo>
                <a:lnTo>
                  <a:pt x="270" y="287"/>
                </a:lnTo>
                <a:lnTo>
                  <a:pt x="268" y="289"/>
                </a:lnTo>
                <a:lnTo>
                  <a:pt x="266" y="292"/>
                </a:lnTo>
                <a:lnTo>
                  <a:pt x="263" y="295"/>
                </a:lnTo>
                <a:lnTo>
                  <a:pt x="262" y="297"/>
                </a:lnTo>
                <a:lnTo>
                  <a:pt x="261" y="300"/>
                </a:lnTo>
                <a:lnTo>
                  <a:pt x="259" y="302"/>
                </a:lnTo>
                <a:lnTo>
                  <a:pt x="257" y="305"/>
                </a:lnTo>
                <a:lnTo>
                  <a:pt x="252" y="311"/>
                </a:lnTo>
                <a:lnTo>
                  <a:pt x="251" y="311"/>
                </a:lnTo>
                <a:lnTo>
                  <a:pt x="248" y="313"/>
                </a:lnTo>
                <a:lnTo>
                  <a:pt x="245" y="314"/>
                </a:lnTo>
                <a:lnTo>
                  <a:pt x="242" y="316"/>
                </a:lnTo>
                <a:lnTo>
                  <a:pt x="239" y="317"/>
                </a:lnTo>
                <a:lnTo>
                  <a:pt x="236" y="317"/>
                </a:lnTo>
                <a:lnTo>
                  <a:pt x="233" y="317"/>
                </a:lnTo>
                <a:lnTo>
                  <a:pt x="231" y="317"/>
                </a:lnTo>
                <a:lnTo>
                  <a:pt x="230" y="318"/>
                </a:lnTo>
                <a:lnTo>
                  <a:pt x="228" y="318"/>
                </a:lnTo>
                <a:lnTo>
                  <a:pt x="225" y="319"/>
                </a:lnTo>
                <a:lnTo>
                  <a:pt x="224" y="320"/>
                </a:lnTo>
                <a:lnTo>
                  <a:pt x="221" y="321"/>
                </a:lnTo>
                <a:lnTo>
                  <a:pt x="217" y="322"/>
                </a:lnTo>
                <a:lnTo>
                  <a:pt x="215" y="322"/>
                </a:lnTo>
                <a:lnTo>
                  <a:pt x="212" y="322"/>
                </a:lnTo>
                <a:lnTo>
                  <a:pt x="209" y="322"/>
                </a:lnTo>
                <a:lnTo>
                  <a:pt x="206" y="325"/>
                </a:lnTo>
                <a:lnTo>
                  <a:pt x="203" y="323"/>
                </a:lnTo>
                <a:lnTo>
                  <a:pt x="201" y="323"/>
                </a:lnTo>
                <a:lnTo>
                  <a:pt x="199" y="322"/>
                </a:lnTo>
                <a:lnTo>
                  <a:pt x="197" y="322"/>
                </a:lnTo>
                <a:lnTo>
                  <a:pt x="195" y="321"/>
                </a:lnTo>
                <a:lnTo>
                  <a:pt x="194" y="320"/>
                </a:lnTo>
                <a:lnTo>
                  <a:pt x="193" y="317"/>
                </a:lnTo>
                <a:lnTo>
                  <a:pt x="193" y="316"/>
                </a:lnTo>
                <a:lnTo>
                  <a:pt x="192" y="314"/>
                </a:lnTo>
                <a:lnTo>
                  <a:pt x="192" y="311"/>
                </a:lnTo>
                <a:lnTo>
                  <a:pt x="192" y="310"/>
                </a:lnTo>
                <a:lnTo>
                  <a:pt x="193" y="306"/>
                </a:lnTo>
                <a:lnTo>
                  <a:pt x="193" y="305"/>
                </a:lnTo>
                <a:lnTo>
                  <a:pt x="192" y="300"/>
                </a:lnTo>
                <a:lnTo>
                  <a:pt x="192" y="300"/>
                </a:lnTo>
                <a:lnTo>
                  <a:pt x="191" y="296"/>
                </a:lnTo>
                <a:lnTo>
                  <a:pt x="190" y="294"/>
                </a:lnTo>
                <a:lnTo>
                  <a:pt x="190" y="291"/>
                </a:lnTo>
                <a:lnTo>
                  <a:pt x="189" y="289"/>
                </a:lnTo>
                <a:lnTo>
                  <a:pt x="189" y="286"/>
                </a:lnTo>
                <a:lnTo>
                  <a:pt x="189" y="284"/>
                </a:lnTo>
                <a:lnTo>
                  <a:pt x="188" y="283"/>
                </a:lnTo>
                <a:lnTo>
                  <a:pt x="187" y="280"/>
                </a:lnTo>
                <a:lnTo>
                  <a:pt x="185" y="277"/>
                </a:lnTo>
                <a:lnTo>
                  <a:pt x="184" y="276"/>
                </a:lnTo>
                <a:lnTo>
                  <a:pt x="184" y="274"/>
                </a:lnTo>
                <a:lnTo>
                  <a:pt x="182" y="272"/>
                </a:lnTo>
                <a:lnTo>
                  <a:pt x="181" y="270"/>
                </a:lnTo>
                <a:lnTo>
                  <a:pt x="181" y="267"/>
                </a:lnTo>
                <a:lnTo>
                  <a:pt x="179" y="265"/>
                </a:lnTo>
                <a:lnTo>
                  <a:pt x="178" y="263"/>
                </a:lnTo>
                <a:lnTo>
                  <a:pt x="177" y="262"/>
                </a:lnTo>
                <a:lnTo>
                  <a:pt x="176" y="262"/>
                </a:lnTo>
                <a:lnTo>
                  <a:pt x="174" y="263"/>
                </a:lnTo>
                <a:lnTo>
                  <a:pt x="173" y="263"/>
                </a:lnTo>
                <a:lnTo>
                  <a:pt x="171" y="264"/>
                </a:lnTo>
                <a:lnTo>
                  <a:pt x="168" y="265"/>
                </a:lnTo>
                <a:lnTo>
                  <a:pt x="166" y="265"/>
                </a:lnTo>
                <a:lnTo>
                  <a:pt x="163" y="265"/>
                </a:lnTo>
                <a:lnTo>
                  <a:pt x="158" y="264"/>
                </a:lnTo>
                <a:lnTo>
                  <a:pt x="155" y="264"/>
                </a:lnTo>
                <a:lnTo>
                  <a:pt x="152" y="265"/>
                </a:lnTo>
                <a:lnTo>
                  <a:pt x="150" y="266"/>
                </a:lnTo>
                <a:lnTo>
                  <a:pt x="146" y="266"/>
                </a:lnTo>
                <a:lnTo>
                  <a:pt x="141" y="266"/>
                </a:lnTo>
                <a:lnTo>
                  <a:pt x="139" y="266"/>
                </a:lnTo>
                <a:lnTo>
                  <a:pt x="139" y="266"/>
                </a:lnTo>
                <a:lnTo>
                  <a:pt x="135" y="265"/>
                </a:lnTo>
                <a:lnTo>
                  <a:pt x="132" y="265"/>
                </a:lnTo>
                <a:lnTo>
                  <a:pt x="128" y="265"/>
                </a:lnTo>
                <a:lnTo>
                  <a:pt x="127" y="263"/>
                </a:lnTo>
                <a:lnTo>
                  <a:pt x="124" y="262"/>
                </a:lnTo>
                <a:lnTo>
                  <a:pt x="122" y="262"/>
                </a:lnTo>
                <a:lnTo>
                  <a:pt x="119" y="263"/>
                </a:lnTo>
                <a:lnTo>
                  <a:pt x="116" y="263"/>
                </a:lnTo>
                <a:lnTo>
                  <a:pt x="112" y="262"/>
                </a:lnTo>
                <a:lnTo>
                  <a:pt x="111" y="262"/>
                </a:lnTo>
                <a:lnTo>
                  <a:pt x="108" y="261"/>
                </a:lnTo>
                <a:lnTo>
                  <a:pt x="106" y="261"/>
                </a:lnTo>
                <a:lnTo>
                  <a:pt x="103" y="261"/>
                </a:lnTo>
                <a:lnTo>
                  <a:pt x="100" y="261"/>
                </a:lnTo>
                <a:lnTo>
                  <a:pt x="98" y="260"/>
                </a:lnTo>
                <a:lnTo>
                  <a:pt x="95" y="260"/>
                </a:lnTo>
                <a:lnTo>
                  <a:pt x="94" y="259"/>
                </a:lnTo>
                <a:lnTo>
                  <a:pt x="91" y="259"/>
                </a:lnTo>
                <a:lnTo>
                  <a:pt x="89" y="257"/>
                </a:lnTo>
                <a:lnTo>
                  <a:pt x="87" y="256"/>
                </a:lnTo>
                <a:lnTo>
                  <a:pt x="84" y="255"/>
                </a:lnTo>
                <a:lnTo>
                  <a:pt x="81" y="255"/>
                </a:lnTo>
                <a:lnTo>
                  <a:pt x="79" y="255"/>
                </a:lnTo>
                <a:lnTo>
                  <a:pt x="77" y="255"/>
                </a:lnTo>
                <a:lnTo>
                  <a:pt x="74" y="256"/>
                </a:lnTo>
                <a:lnTo>
                  <a:pt x="72" y="256"/>
                </a:lnTo>
                <a:lnTo>
                  <a:pt x="72" y="257"/>
                </a:lnTo>
                <a:lnTo>
                  <a:pt x="70" y="258"/>
                </a:lnTo>
                <a:lnTo>
                  <a:pt x="68" y="260"/>
                </a:lnTo>
                <a:lnTo>
                  <a:pt x="66" y="261"/>
                </a:lnTo>
                <a:lnTo>
                  <a:pt x="62" y="265"/>
                </a:lnTo>
                <a:lnTo>
                  <a:pt x="61" y="266"/>
                </a:lnTo>
                <a:lnTo>
                  <a:pt x="61" y="266"/>
                </a:lnTo>
                <a:lnTo>
                  <a:pt x="60" y="267"/>
                </a:lnTo>
                <a:lnTo>
                  <a:pt x="59" y="269"/>
                </a:lnTo>
                <a:lnTo>
                  <a:pt x="58" y="271"/>
                </a:lnTo>
                <a:lnTo>
                  <a:pt x="56" y="272"/>
                </a:lnTo>
                <a:lnTo>
                  <a:pt x="55" y="273"/>
                </a:lnTo>
                <a:lnTo>
                  <a:pt x="52" y="273"/>
                </a:lnTo>
                <a:lnTo>
                  <a:pt x="49" y="272"/>
                </a:lnTo>
                <a:lnTo>
                  <a:pt x="48" y="268"/>
                </a:lnTo>
                <a:lnTo>
                  <a:pt x="44" y="266"/>
                </a:lnTo>
                <a:lnTo>
                  <a:pt x="41" y="264"/>
                </a:lnTo>
                <a:lnTo>
                  <a:pt x="35" y="261"/>
                </a:lnTo>
                <a:lnTo>
                  <a:pt x="33" y="257"/>
                </a:lnTo>
                <a:lnTo>
                  <a:pt x="29" y="248"/>
                </a:lnTo>
                <a:lnTo>
                  <a:pt x="24" y="238"/>
                </a:lnTo>
                <a:lnTo>
                  <a:pt x="22" y="233"/>
                </a:lnTo>
                <a:lnTo>
                  <a:pt x="22" y="228"/>
                </a:lnTo>
                <a:lnTo>
                  <a:pt x="18" y="218"/>
                </a:lnTo>
                <a:lnTo>
                  <a:pt x="16" y="215"/>
                </a:lnTo>
                <a:lnTo>
                  <a:pt x="15" y="210"/>
                </a:lnTo>
                <a:lnTo>
                  <a:pt x="11" y="204"/>
                </a:lnTo>
                <a:lnTo>
                  <a:pt x="10" y="199"/>
                </a:lnTo>
                <a:lnTo>
                  <a:pt x="8" y="196"/>
                </a:lnTo>
                <a:lnTo>
                  <a:pt x="2" y="194"/>
                </a:lnTo>
                <a:lnTo>
                  <a:pt x="0" y="192"/>
                </a:lnTo>
                <a:lnTo>
                  <a:pt x="2" y="187"/>
                </a:lnTo>
                <a:lnTo>
                  <a:pt x="4" y="181"/>
                </a:lnTo>
                <a:lnTo>
                  <a:pt x="7" y="174"/>
                </a:lnTo>
                <a:lnTo>
                  <a:pt x="8" y="170"/>
                </a:lnTo>
                <a:lnTo>
                  <a:pt x="10" y="165"/>
                </a:lnTo>
                <a:lnTo>
                  <a:pt x="11" y="158"/>
                </a:lnTo>
                <a:lnTo>
                  <a:pt x="11" y="156"/>
                </a:lnTo>
                <a:lnTo>
                  <a:pt x="11" y="155"/>
                </a:lnTo>
                <a:lnTo>
                  <a:pt x="11" y="150"/>
                </a:lnTo>
                <a:lnTo>
                  <a:pt x="12" y="148"/>
                </a:lnTo>
                <a:lnTo>
                  <a:pt x="14" y="146"/>
                </a:lnTo>
                <a:lnTo>
                  <a:pt x="16" y="142"/>
                </a:lnTo>
                <a:lnTo>
                  <a:pt x="16" y="139"/>
                </a:lnTo>
                <a:lnTo>
                  <a:pt x="18" y="135"/>
                </a:lnTo>
                <a:lnTo>
                  <a:pt x="20" y="129"/>
                </a:lnTo>
                <a:lnTo>
                  <a:pt x="20" y="126"/>
                </a:lnTo>
                <a:lnTo>
                  <a:pt x="21" y="124"/>
                </a:lnTo>
                <a:lnTo>
                  <a:pt x="21" y="118"/>
                </a:lnTo>
                <a:lnTo>
                  <a:pt x="21" y="114"/>
                </a:lnTo>
                <a:lnTo>
                  <a:pt x="17" y="111"/>
                </a:lnTo>
                <a:lnTo>
                  <a:pt x="18" y="106"/>
                </a:lnTo>
                <a:lnTo>
                  <a:pt x="19" y="103"/>
                </a:lnTo>
                <a:lnTo>
                  <a:pt x="20" y="103"/>
                </a:lnTo>
                <a:lnTo>
                  <a:pt x="21" y="100"/>
                </a:lnTo>
                <a:lnTo>
                  <a:pt x="23" y="98"/>
                </a:lnTo>
                <a:lnTo>
                  <a:pt x="24" y="96"/>
                </a:lnTo>
                <a:lnTo>
                  <a:pt x="24" y="94"/>
                </a:lnTo>
                <a:lnTo>
                  <a:pt x="25" y="91"/>
                </a:lnTo>
                <a:lnTo>
                  <a:pt x="27" y="89"/>
                </a:lnTo>
                <a:lnTo>
                  <a:pt x="29" y="88"/>
                </a:lnTo>
                <a:lnTo>
                  <a:pt x="30" y="84"/>
                </a:lnTo>
                <a:lnTo>
                  <a:pt x="31" y="84"/>
                </a:lnTo>
                <a:lnTo>
                  <a:pt x="33" y="82"/>
                </a:lnTo>
                <a:lnTo>
                  <a:pt x="40" y="77"/>
                </a:lnTo>
                <a:lnTo>
                  <a:pt x="45" y="74"/>
                </a:lnTo>
                <a:lnTo>
                  <a:pt x="50" y="71"/>
                </a:lnTo>
                <a:lnTo>
                  <a:pt x="52" y="68"/>
                </a:lnTo>
                <a:lnTo>
                  <a:pt x="54" y="66"/>
                </a:lnTo>
                <a:lnTo>
                  <a:pt x="56" y="63"/>
                </a:lnTo>
                <a:lnTo>
                  <a:pt x="60" y="61"/>
                </a:lnTo>
                <a:lnTo>
                  <a:pt x="61" y="60"/>
                </a:lnTo>
                <a:lnTo>
                  <a:pt x="66" y="53"/>
                </a:lnTo>
                <a:lnTo>
                  <a:pt x="66" y="51"/>
                </a:lnTo>
                <a:lnTo>
                  <a:pt x="66" y="48"/>
                </a:lnTo>
                <a:lnTo>
                  <a:pt x="66" y="45"/>
                </a:lnTo>
                <a:lnTo>
                  <a:pt x="67" y="42"/>
                </a:lnTo>
                <a:lnTo>
                  <a:pt x="69" y="40"/>
                </a:lnTo>
                <a:lnTo>
                  <a:pt x="74" y="35"/>
                </a:lnTo>
                <a:lnTo>
                  <a:pt x="76" y="32"/>
                </a:lnTo>
                <a:lnTo>
                  <a:pt x="76" y="28"/>
                </a:lnTo>
                <a:lnTo>
                  <a:pt x="78" y="29"/>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a:extLst>
              <a:ext uri="{FF2B5EF4-FFF2-40B4-BE49-F238E27FC236}">
                <a16:creationId xmlns:a16="http://schemas.microsoft.com/office/drawing/2014/main" id="{C8C09F67-AD0C-4072-844B-E2A4B14CABA7}"/>
              </a:ext>
            </a:extLst>
          </p:cNvPr>
          <p:cNvSpPr>
            <a:spLocks/>
          </p:cNvSpPr>
          <p:nvPr/>
        </p:nvSpPr>
        <p:spPr bwMode="auto">
          <a:xfrm>
            <a:off x="2098907" y="4345958"/>
            <a:ext cx="916334" cy="1047239"/>
          </a:xfrm>
          <a:custGeom>
            <a:avLst/>
            <a:gdLst>
              <a:gd name="T0" fmla="*/ 181 w 637"/>
              <a:gd name="T1" fmla="*/ 667 h 728"/>
              <a:gd name="T2" fmla="*/ 151 w 637"/>
              <a:gd name="T3" fmla="*/ 639 h 728"/>
              <a:gd name="T4" fmla="*/ 119 w 637"/>
              <a:gd name="T5" fmla="*/ 612 h 728"/>
              <a:gd name="T6" fmla="*/ 93 w 637"/>
              <a:gd name="T7" fmla="*/ 593 h 728"/>
              <a:gd name="T8" fmla="*/ 64 w 637"/>
              <a:gd name="T9" fmla="*/ 572 h 728"/>
              <a:gd name="T10" fmla="*/ 49 w 637"/>
              <a:gd name="T11" fmla="*/ 562 h 728"/>
              <a:gd name="T12" fmla="*/ 67 w 637"/>
              <a:gd name="T13" fmla="*/ 561 h 728"/>
              <a:gd name="T14" fmla="*/ 87 w 637"/>
              <a:gd name="T15" fmla="*/ 543 h 728"/>
              <a:gd name="T16" fmla="*/ 51 w 637"/>
              <a:gd name="T17" fmla="*/ 529 h 728"/>
              <a:gd name="T18" fmla="*/ 55 w 637"/>
              <a:gd name="T19" fmla="*/ 523 h 728"/>
              <a:gd name="T20" fmla="*/ 74 w 637"/>
              <a:gd name="T21" fmla="*/ 498 h 728"/>
              <a:gd name="T22" fmla="*/ 84 w 637"/>
              <a:gd name="T23" fmla="*/ 465 h 728"/>
              <a:gd name="T24" fmla="*/ 79 w 637"/>
              <a:gd name="T25" fmla="*/ 433 h 728"/>
              <a:gd name="T26" fmla="*/ 52 w 637"/>
              <a:gd name="T27" fmla="*/ 470 h 728"/>
              <a:gd name="T28" fmla="*/ 35 w 637"/>
              <a:gd name="T29" fmla="*/ 461 h 728"/>
              <a:gd name="T30" fmla="*/ 0 w 637"/>
              <a:gd name="T31" fmla="*/ 432 h 728"/>
              <a:gd name="T32" fmla="*/ 12 w 637"/>
              <a:gd name="T33" fmla="*/ 396 h 728"/>
              <a:gd name="T34" fmla="*/ 56 w 637"/>
              <a:gd name="T35" fmla="*/ 363 h 728"/>
              <a:gd name="T36" fmla="*/ 71 w 637"/>
              <a:gd name="T37" fmla="*/ 324 h 728"/>
              <a:gd name="T38" fmla="*/ 89 w 637"/>
              <a:gd name="T39" fmla="*/ 284 h 728"/>
              <a:gd name="T40" fmla="*/ 105 w 637"/>
              <a:gd name="T41" fmla="*/ 246 h 728"/>
              <a:gd name="T42" fmla="*/ 127 w 637"/>
              <a:gd name="T43" fmla="*/ 230 h 728"/>
              <a:gd name="T44" fmla="*/ 146 w 637"/>
              <a:gd name="T45" fmla="*/ 197 h 728"/>
              <a:gd name="T46" fmla="*/ 162 w 637"/>
              <a:gd name="T47" fmla="*/ 152 h 728"/>
              <a:gd name="T48" fmla="*/ 211 w 637"/>
              <a:gd name="T49" fmla="*/ 147 h 728"/>
              <a:gd name="T50" fmla="*/ 246 w 637"/>
              <a:gd name="T51" fmla="*/ 139 h 728"/>
              <a:gd name="T52" fmla="*/ 272 w 637"/>
              <a:gd name="T53" fmla="*/ 113 h 728"/>
              <a:gd name="T54" fmla="*/ 323 w 637"/>
              <a:gd name="T55" fmla="*/ 123 h 728"/>
              <a:gd name="T56" fmla="*/ 372 w 637"/>
              <a:gd name="T57" fmla="*/ 125 h 728"/>
              <a:gd name="T58" fmla="*/ 383 w 637"/>
              <a:gd name="T59" fmla="*/ 172 h 728"/>
              <a:gd name="T60" fmla="*/ 424 w 637"/>
              <a:gd name="T61" fmla="*/ 175 h 728"/>
              <a:gd name="T62" fmla="*/ 470 w 637"/>
              <a:gd name="T63" fmla="*/ 130 h 728"/>
              <a:gd name="T64" fmla="*/ 488 w 637"/>
              <a:gd name="T65" fmla="*/ 69 h 728"/>
              <a:gd name="T66" fmla="*/ 516 w 637"/>
              <a:gd name="T67" fmla="*/ 33 h 728"/>
              <a:gd name="T68" fmla="*/ 580 w 637"/>
              <a:gd name="T69" fmla="*/ 8 h 728"/>
              <a:gd name="T70" fmla="*/ 605 w 637"/>
              <a:gd name="T71" fmla="*/ 12 h 728"/>
              <a:gd name="T72" fmla="*/ 624 w 637"/>
              <a:gd name="T73" fmla="*/ 58 h 728"/>
              <a:gd name="T74" fmla="*/ 626 w 637"/>
              <a:gd name="T75" fmla="*/ 86 h 728"/>
              <a:gd name="T76" fmla="*/ 625 w 637"/>
              <a:gd name="T77" fmla="*/ 113 h 728"/>
              <a:gd name="T78" fmla="*/ 626 w 637"/>
              <a:gd name="T79" fmla="*/ 135 h 728"/>
              <a:gd name="T80" fmla="*/ 625 w 637"/>
              <a:gd name="T81" fmla="*/ 158 h 728"/>
              <a:gd name="T82" fmla="*/ 604 w 637"/>
              <a:gd name="T83" fmla="*/ 172 h 728"/>
              <a:gd name="T84" fmla="*/ 596 w 637"/>
              <a:gd name="T85" fmla="*/ 201 h 728"/>
              <a:gd name="T86" fmla="*/ 587 w 637"/>
              <a:gd name="T87" fmla="*/ 230 h 728"/>
              <a:gd name="T88" fmla="*/ 577 w 637"/>
              <a:gd name="T89" fmla="*/ 253 h 728"/>
              <a:gd name="T90" fmla="*/ 558 w 637"/>
              <a:gd name="T91" fmla="*/ 279 h 728"/>
              <a:gd name="T92" fmla="*/ 557 w 637"/>
              <a:gd name="T93" fmla="*/ 319 h 728"/>
              <a:gd name="T94" fmla="*/ 548 w 637"/>
              <a:gd name="T95" fmla="*/ 363 h 728"/>
              <a:gd name="T96" fmla="*/ 487 w 637"/>
              <a:gd name="T97" fmla="*/ 394 h 728"/>
              <a:gd name="T98" fmla="*/ 459 w 637"/>
              <a:gd name="T99" fmla="*/ 373 h 728"/>
              <a:gd name="T100" fmla="*/ 454 w 637"/>
              <a:gd name="T101" fmla="*/ 338 h 728"/>
              <a:gd name="T102" fmla="*/ 324 w 637"/>
              <a:gd name="T103" fmla="*/ 379 h 728"/>
              <a:gd name="T104" fmla="*/ 289 w 637"/>
              <a:gd name="T105" fmla="*/ 423 h 728"/>
              <a:gd name="T106" fmla="*/ 299 w 637"/>
              <a:gd name="T107" fmla="*/ 460 h 728"/>
              <a:gd name="T108" fmla="*/ 305 w 637"/>
              <a:gd name="T109" fmla="*/ 489 h 728"/>
              <a:gd name="T110" fmla="*/ 286 w 637"/>
              <a:gd name="T111" fmla="*/ 515 h 728"/>
              <a:gd name="T112" fmla="*/ 267 w 637"/>
              <a:gd name="T113" fmla="*/ 535 h 728"/>
              <a:gd name="T114" fmla="*/ 252 w 637"/>
              <a:gd name="T115" fmla="*/ 561 h 728"/>
              <a:gd name="T116" fmla="*/ 273 w 637"/>
              <a:gd name="T117" fmla="*/ 593 h 728"/>
              <a:gd name="T118" fmla="*/ 287 w 637"/>
              <a:gd name="T119" fmla="*/ 608 h 728"/>
              <a:gd name="T120" fmla="*/ 291 w 637"/>
              <a:gd name="T121" fmla="*/ 62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728">
                <a:moveTo>
                  <a:pt x="230" y="721"/>
                </a:moveTo>
                <a:lnTo>
                  <a:pt x="229" y="719"/>
                </a:lnTo>
                <a:lnTo>
                  <a:pt x="228" y="717"/>
                </a:lnTo>
                <a:lnTo>
                  <a:pt x="226" y="716"/>
                </a:lnTo>
                <a:lnTo>
                  <a:pt x="222" y="711"/>
                </a:lnTo>
                <a:lnTo>
                  <a:pt x="221" y="710"/>
                </a:lnTo>
                <a:lnTo>
                  <a:pt x="219" y="707"/>
                </a:lnTo>
                <a:lnTo>
                  <a:pt x="214" y="701"/>
                </a:lnTo>
                <a:lnTo>
                  <a:pt x="208" y="696"/>
                </a:lnTo>
                <a:lnTo>
                  <a:pt x="208" y="695"/>
                </a:lnTo>
                <a:lnTo>
                  <a:pt x="206" y="693"/>
                </a:lnTo>
                <a:lnTo>
                  <a:pt x="204" y="690"/>
                </a:lnTo>
                <a:lnTo>
                  <a:pt x="198" y="684"/>
                </a:lnTo>
                <a:lnTo>
                  <a:pt x="197" y="684"/>
                </a:lnTo>
                <a:lnTo>
                  <a:pt x="192" y="678"/>
                </a:lnTo>
                <a:lnTo>
                  <a:pt x="189" y="674"/>
                </a:lnTo>
                <a:lnTo>
                  <a:pt x="188" y="673"/>
                </a:lnTo>
                <a:lnTo>
                  <a:pt x="186" y="673"/>
                </a:lnTo>
                <a:lnTo>
                  <a:pt x="186" y="673"/>
                </a:lnTo>
                <a:lnTo>
                  <a:pt x="181" y="667"/>
                </a:lnTo>
                <a:lnTo>
                  <a:pt x="180" y="667"/>
                </a:lnTo>
                <a:lnTo>
                  <a:pt x="179" y="665"/>
                </a:lnTo>
                <a:lnTo>
                  <a:pt x="178" y="665"/>
                </a:lnTo>
                <a:lnTo>
                  <a:pt x="178" y="664"/>
                </a:lnTo>
                <a:lnTo>
                  <a:pt x="174" y="661"/>
                </a:lnTo>
                <a:lnTo>
                  <a:pt x="168" y="655"/>
                </a:lnTo>
                <a:lnTo>
                  <a:pt x="164" y="651"/>
                </a:lnTo>
                <a:lnTo>
                  <a:pt x="162" y="650"/>
                </a:lnTo>
                <a:lnTo>
                  <a:pt x="162" y="650"/>
                </a:lnTo>
                <a:lnTo>
                  <a:pt x="161" y="649"/>
                </a:lnTo>
                <a:lnTo>
                  <a:pt x="159" y="647"/>
                </a:lnTo>
                <a:lnTo>
                  <a:pt x="159" y="646"/>
                </a:lnTo>
                <a:lnTo>
                  <a:pt x="157" y="645"/>
                </a:lnTo>
                <a:lnTo>
                  <a:pt x="157" y="645"/>
                </a:lnTo>
                <a:lnTo>
                  <a:pt x="153" y="641"/>
                </a:lnTo>
                <a:lnTo>
                  <a:pt x="150" y="639"/>
                </a:lnTo>
                <a:lnTo>
                  <a:pt x="149" y="639"/>
                </a:lnTo>
                <a:lnTo>
                  <a:pt x="150" y="638"/>
                </a:lnTo>
                <a:lnTo>
                  <a:pt x="151" y="640"/>
                </a:lnTo>
                <a:lnTo>
                  <a:pt x="151" y="639"/>
                </a:lnTo>
                <a:lnTo>
                  <a:pt x="151" y="638"/>
                </a:lnTo>
                <a:lnTo>
                  <a:pt x="150" y="638"/>
                </a:lnTo>
                <a:lnTo>
                  <a:pt x="148" y="637"/>
                </a:lnTo>
                <a:lnTo>
                  <a:pt x="146" y="634"/>
                </a:lnTo>
                <a:lnTo>
                  <a:pt x="145" y="634"/>
                </a:lnTo>
                <a:lnTo>
                  <a:pt x="143" y="633"/>
                </a:lnTo>
                <a:lnTo>
                  <a:pt x="142" y="633"/>
                </a:lnTo>
                <a:lnTo>
                  <a:pt x="140" y="629"/>
                </a:lnTo>
                <a:lnTo>
                  <a:pt x="138" y="629"/>
                </a:lnTo>
                <a:lnTo>
                  <a:pt x="136" y="627"/>
                </a:lnTo>
                <a:lnTo>
                  <a:pt x="132" y="623"/>
                </a:lnTo>
                <a:lnTo>
                  <a:pt x="131" y="623"/>
                </a:lnTo>
                <a:lnTo>
                  <a:pt x="128" y="620"/>
                </a:lnTo>
                <a:lnTo>
                  <a:pt x="128" y="619"/>
                </a:lnTo>
                <a:lnTo>
                  <a:pt x="127" y="618"/>
                </a:lnTo>
                <a:lnTo>
                  <a:pt x="125" y="618"/>
                </a:lnTo>
                <a:lnTo>
                  <a:pt x="123" y="616"/>
                </a:lnTo>
                <a:lnTo>
                  <a:pt x="122" y="614"/>
                </a:lnTo>
                <a:lnTo>
                  <a:pt x="121" y="614"/>
                </a:lnTo>
                <a:lnTo>
                  <a:pt x="119" y="612"/>
                </a:lnTo>
                <a:lnTo>
                  <a:pt x="118" y="612"/>
                </a:lnTo>
                <a:lnTo>
                  <a:pt x="116" y="611"/>
                </a:lnTo>
                <a:lnTo>
                  <a:pt x="114" y="608"/>
                </a:lnTo>
                <a:lnTo>
                  <a:pt x="112" y="607"/>
                </a:lnTo>
                <a:lnTo>
                  <a:pt x="112" y="606"/>
                </a:lnTo>
                <a:lnTo>
                  <a:pt x="109" y="605"/>
                </a:lnTo>
                <a:lnTo>
                  <a:pt x="107" y="604"/>
                </a:lnTo>
                <a:lnTo>
                  <a:pt x="107" y="602"/>
                </a:lnTo>
                <a:lnTo>
                  <a:pt x="107" y="603"/>
                </a:lnTo>
                <a:lnTo>
                  <a:pt x="106" y="603"/>
                </a:lnTo>
                <a:lnTo>
                  <a:pt x="104" y="601"/>
                </a:lnTo>
                <a:lnTo>
                  <a:pt x="103" y="600"/>
                </a:lnTo>
                <a:lnTo>
                  <a:pt x="102" y="600"/>
                </a:lnTo>
                <a:lnTo>
                  <a:pt x="100" y="597"/>
                </a:lnTo>
                <a:lnTo>
                  <a:pt x="99" y="597"/>
                </a:lnTo>
                <a:lnTo>
                  <a:pt x="97" y="595"/>
                </a:lnTo>
                <a:lnTo>
                  <a:pt x="95" y="594"/>
                </a:lnTo>
                <a:lnTo>
                  <a:pt x="95" y="593"/>
                </a:lnTo>
                <a:lnTo>
                  <a:pt x="95" y="593"/>
                </a:lnTo>
                <a:lnTo>
                  <a:pt x="93" y="593"/>
                </a:lnTo>
                <a:lnTo>
                  <a:pt x="90" y="589"/>
                </a:lnTo>
                <a:lnTo>
                  <a:pt x="89" y="589"/>
                </a:lnTo>
                <a:lnTo>
                  <a:pt x="88" y="587"/>
                </a:lnTo>
                <a:lnTo>
                  <a:pt x="85" y="586"/>
                </a:lnTo>
                <a:lnTo>
                  <a:pt x="83" y="584"/>
                </a:lnTo>
                <a:lnTo>
                  <a:pt x="82" y="584"/>
                </a:lnTo>
                <a:lnTo>
                  <a:pt x="80" y="582"/>
                </a:lnTo>
                <a:lnTo>
                  <a:pt x="79" y="582"/>
                </a:lnTo>
                <a:lnTo>
                  <a:pt x="78" y="580"/>
                </a:lnTo>
                <a:lnTo>
                  <a:pt x="77" y="580"/>
                </a:lnTo>
                <a:lnTo>
                  <a:pt x="75" y="578"/>
                </a:lnTo>
                <a:lnTo>
                  <a:pt x="74" y="578"/>
                </a:lnTo>
                <a:lnTo>
                  <a:pt x="73" y="577"/>
                </a:lnTo>
                <a:lnTo>
                  <a:pt x="72" y="576"/>
                </a:lnTo>
                <a:lnTo>
                  <a:pt x="71" y="575"/>
                </a:lnTo>
                <a:lnTo>
                  <a:pt x="70" y="575"/>
                </a:lnTo>
                <a:lnTo>
                  <a:pt x="69" y="574"/>
                </a:lnTo>
                <a:lnTo>
                  <a:pt x="67" y="573"/>
                </a:lnTo>
                <a:lnTo>
                  <a:pt x="65" y="572"/>
                </a:lnTo>
                <a:lnTo>
                  <a:pt x="64" y="572"/>
                </a:lnTo>
                <a:lnTo>
                  <a:pt x="63" y="571"/>
                </a:lnTo>
                <a:lnTo>
                  <a:pt x="64" y="570"/>
                </a:lnTo>
                <a:lnTo>
                  <a:pt x="63" y="569"/>
                </a:lnTo>
                <a:lnTo>
                  <a:pt x="62" y="569"/>
                </a:lnTo>
                <a:lnTo>
                  <a:pt x="61" y="569"/>
                </a:lnTo>
                <a:lnTo>
                  <a:pt x="61" y="568"/>
                </a:lnTo>
                <a:lnTo>
                  <a:pt x="60" y="568"/>
                </a:lnTo>
                <a:lnTo>
                  <a:pt x="58" y="567"/>
                </a:lnTo>
                <a:lnTo>
                  <a:pt x="56" y="566"/>
                </a:lnTo>
                <a:lnTo>
                  <a:pt x="56" y="566"/>
                </a:lnTo>
                <a:lnTo>
                  <a:pt x="56" y="565"/>
                </a:lnTo>
                <a:lnTo>
                  <a:pt x="55" y="563"/>
                </a:lnTo>
                <a:lnTo>
                  <a:pt x="53" y="563"/>
                </a:lnTo>
                <a:lnTo>
                  <a:pt x="51" y="561"/>
                </a:lnTo>
                <a:lnTo>
                  <a:pt x="50" y="561"/>
                </a:lnTo>
                <a:lnTo>
                  <a:pt x="49" y="559"/>
                </a:lnTo>
                <a:lnTo>
                  <a:pt x="48" y="559"/>
                </a:lnTo>
                <a:lnTo>
                  <a:pt x="48" y="560"/>
                </a:lnTo>
                <a:lnTo>
                  <a:pt x="50" y="561"/>
                </a:lnTo>
                <a:lnTo>
                  <a:pt x="49" y="562"/>
                </a:lnTo>
                <a:lnTo>
                  <a:pt x="48" y="561"/>
                </a:lnTo>
                <a:lnTo>
                  <a:pt x="47" y="561"/>
                </a:lnTo>
                <a:lnTo>
                  <a:pt x="47" y="560"/>
                </a:lnTo>
                <a:lnTo>
                  <a:pt x="45" y="558"/>
                </a:lnTo>
                <a:lnTo>
                  <a:pt x="45" y="558"/>
                </a:lnTo>
                <a:lnTo>
                  <a:pt x="44" y="557"/>
                </a:lnTo>
                <a:lnTo>
                  <a:pt x="40" y="556"/>
                </a:lnTo>
                <a:lnTo>
                  <a:pt x="34" y="553"/>
                </a:lnTo>
                <a:lnTo>
                  <a:pt x="40" y="545"/>
                </a:lnTo>
                <a:lnTo>
                  <a:pt x="41" y="545"/>
                </a:lnTo>
                <a:lnTo>
                  <a:pt x="43" y="545"/>
                </a:lnTo>
                <a:lnTo>
                  <a:pt x="45" y="545"/>
                </a:lnTo>
                <a:lnTo>
                  <a:pt x="48" y="544"/>
                </a:lnTo>
                <a:lnTo>
                  <a:pt x="54" y="549"/>
                </a:lnTo>
                <a:lnTo>
                  <a:pt x="56" y="551"/>
                </a:lnTo>
                <a:lnTo>
                  <a:pt x="60" y="555"/>
                </a:lnTo>
                <a:lnTo>
                  <a:pt x="61" y="556"/>
                </a:lnTo>
                <a:lnTo>
                  <a:pt x="62" y="557"/>
                </a:lnTo>
                <a:lnTo>
                  <a:pt x="66" y="561"/>
                </a:lnTo>
                <a:lnTo>
                  <a:pt x="67" y="561"/>
                </a:lnTo>
                <a:lnTo>
                  <a:pt x="67" y="562"/>
                </a:lnTo>
                <a:lnTo>
                  <a:pt x="69" y="563"/>
                </a:lnTo>
                <a:lnTo>
                  <a:pt x="71" y="564"/>
                </a:lnTo>
                <a:lnTo>
                  <a:pt x="72" y="565"/>
                </a:lnTo>
                <a:lnTo>
                  <a:pt x="73" y="566"/>
                </a:lnTo>
                <a:lnTo>
                  <a:pt x="75" y="566"/>
                </a:lnTo>
                <a:lnTo>
                  <a:pt x="77" y="566"/>
                </a:lnTo>
                <a:lnTo>
                  <a:pt x="79" y="565"/>
                </a:lnTo>
                <a:lnTo>
                  <a:pt x="79" y="564"/>
                </a:lnTo>
                <a:lnTo>
                  <a:pt x="81" y="562"/>
                </a:lnTo>
                <a:lnTo>
                  <a:pt x="82" y="561"/>
                </a:lnTo>
                <a:lnTo>
                  <a:pt x="83" y="560"/>
                </a:lnTo>
                <a:lnTo>
                  <a:pt x="84" y="557"/>
                </a:lnTo>
                <a:lnTo>
                  <a:pt x="85" y="556"/>
                </a:lnTo>
                <a:lnTo>
                  <a:pt x="86" y="554"/>
                </a:lnTo>
                <a:lnTo>
                  <a:pt x="86" y="553"/>
                </a:lnTo>
                <a:lnTo>
                  <a:pt x="87" y="548"/>
                </a:lnTo>
                <a:lnTo>
                  <a:pt x="87" y="546"/>
                </a:lnTo>
                <a:lnTo>
                  <a:pt x="87" y="545"/>
                </a:lnTo>
                <a:lnTo>
                  <a:pt x="87" y="543"/>
                </a:lnTo>
                <a:lnTo>
                  <a:pt x="87" y="541"/>
                </a:lnTo>
                <a:lnTo>
                  <a:pt x="86" y="540"/>
                </a:lnTo>
                <a:lnTo>
                  <a:pt x="85" y="540"/>
                </a:lnTo>
                <a:lnTo>
                  <a:pt x="84" y="539"/>
                </a:lnTo>
                <a:lnTo>
                  <a:pt x="82" y="537"/>
                </a:lnTo>
                <a:lnTo>
                  <a:pt x="81" y="536"/>
                </a:lnTo>
                <a:lnTo>
                  <a:pt x="79" y="535"/>
                </a:lnTo>
                <a:lnTo>
                  <a:pt x="75" y="534"/>
                </a:lnTo>
                <a:lnTo>
                  <a:pt x="73" y="534"/>
                </a:lnTo>
                <a:lnTo>
                  <a:pt x="70" y="534"/>
                </a:lnTo>
                <a:lnTo>
                  <a:pt x="67" y="533"/>
                </a:lnTo>
                <a:lnTo>
                  <a:pt x="64" y="532"/>
                </a:lnTo>
                <a:lnTo>
                  <a:pt x="62" y="532"/>
                </a:lnTo>
                <a:lnTo>
                  <a:pt x="61" y="531"/>
                </a:lnTo>
                <a:lnTo>
                  <a:pt x="58" y="530"/>
                </a:lnTo>
                <a:lnTo>
                  <a:pt x="57" y="529"/>
                </a:lnTo>
                <a:lnTo>
                  <a:pt x="56" y="529"/>
                </a:lnTo>
                <a:lnTo>
                  <a:pt x="55" y="529"/>
                </a:lnTo>
                <a:lnTo>
                  <a:pt x="52" y="529"/>
                </a:lnTo>
                <a:lnTo>
                  <a:pt x="51" y="529"/>
                </a:lnTo>
                <a:lnTo>
                  <a:pt x="48" y="530"/>
                </a:lnTo>
                <a:lnTo>
                  <a:pt x="47" y="531"/>
                </a:lnTo>
                <a:lnTo>
                  <a:pt x="45" y="532"/>
                </a:lnTo>
                <a:lnTo>
                  <a:pt x="44" y="533"/>
                </a:lnTo>
                <a:lnTo>
                  <a:pt x="42" y="533"/>
                </a:lnTo>
                <a:lnTo>
                  <a:pt x="41" y="533"/>
                </a:lnTo>
                <a:lnTo>
                  <a:pt x="40" y="533"/>
                </a:lnTo>
                <a:lnTo>
                  <a:pt x="39" y="533"/>
                </a:lnTo>
                <a:lnTo>
                  <a:pt x="38" y="530"/>
                </a:lnTo>
                <a:lnTo>
                  <a:pt x="39" y="528"/>
                </a:lnTo>
                <a:lnTo>
                  <a:pt x="40" y="527"/>
                </a:lnTo>
                <a:lnTo>
                  <a:pt x="40" y="526"/>
                </a:lnTo>
                <a:lnTo>
                  <a:pt x="40" y="524"/>
                </a:lnTo>
                <a:lnTo>
                  <a:pt x="45" y="523"/>
                </a:lnTo>
                <a:lnTo>
                  <a:pt x="47" y="523"/>
                </a:lnTo>
                <a:lnTo>
                  <a:pt x="49" y="523"/>
                </a:lnTo>
                <a:lnTo>
                  <a:pt x="50" y="522"/>
                </a:lnTo>
                <a:lnTo>
                  <a:pt x="51" y="522"/>
                </a:lnTo>
                <a:lnTo>
                  <a:pt x="54" y="523"/>
                </a:lnTo>
                <a:lnTo>
                  <a:pt x="55" y="523"/>
                </a:lnTo>
                <a:lnTo>
                  <a:pt x="56" y="523"/>
                </a:lnTo>
                <a:lnTo>
                  <a:pt x="57" y="525"/>
                </a:lnTo>
                <a:lnTo>
                  <a:pt x="60" y="525"/>
                </a:lnTo>
                <a:lnTo>
                  <a:pt x="61" y="525"/>
                </a:lnTo>
                <a:lnTo>
                  <a:pt x="62" y="524"/>
                </a:lnTo>
                <a:lnTo>
                  <a:pt x="63" y="523"/>
                </a:lnTo>
                <a:lnTo>
                  <a:pt x="64" y="522"/>
                </a:lnTo>
                <a:lnTo>
                  <a:pt x="65" y="520"/>
                </a:lnTo>
                <a:lnTo>
                  <a:pt x="65" y="519"/>
                </a:lnTo>
                <a:lnTo>
                  <a:pt x="67" y="517"/>
                </a:lnTo>
                <a:lnTo>
                  <a:pt x="68" y="515"/>
                </a:lnTo>
                <a:lnTo>
                  <a:pt x="70" y="512"/>
                </a:lnTo>
                <a:lnTo>
                  <a:pt x="71" y="512"/>
                </a:lnTo>
                <a:lnTo>
                  <a:pt x="72" y="508"/>
                </a:lnTo>
                <a:lnTo>
                  <a:pt x="73" y="506"/>
                </a:lnTo>
                <a:lnTo>
                  <a:pt x="73" y="504"/>
                </a:lnTo>
                <a:lnTo>
                  <a:pt x="73" y="502"/>
                </a:lnTo>
                <a:lnTo>
                  <a:pt x="74" y="501"/>
                </a:lnTo>
                <a:lnTo>
                  <a:pt x="74" y="499"/>
                </a:lnTo>
                <a:lnTo>
                  <a:pt x="74" y="498"/>
                </a:lnTo>
                <a:lnTo>
                  <a:pt x="74" y="496"/>
                </a:lnTo>
                <a:lnTo>
                  <a:pt x="74" y="495"/>
                </a:lnTo>
                <a:lnTo>
                  <a:pt x="74" y="493"/>
                </a:lnTo>
                <a:lnTo>
                  <a:pt x="74" y="492"/>
                </a:lnTo>
                <a:lnTo>
                  <a:pt x="74" y="490"/>
                </a:lnTo>
                <a:lnTo>
                  <a:pt x="73" y="490"/>
                </a:lnTo>
                <a:lnTo>
                  <a:pt x="83" y="491"/>
                </a:lnTo>
                <a:lnTo>
                  <a:pt x="89" y="492"/>
                </a:lnTo>
                <a:lnTo>
                  <a:pt x="90" y="492"/>
                </a:lnTo>
                <a:lnTo>
                  <a:pt x="90" y="489"/>
                </a:lnTo>
                <a:lnTo>
                  <a:pt x="90" y="487"/>
                </a:lnTo>
                <a:lnTo>
                  <a:pt x="88" y="484"/>
                </a:lnTo>
                <a:lnTo>
                  <a:pt x="87" y="482"/>
                </a:lnTo>
                <a:lnTo>
                  <a:pt x="86" y="479"/>
                </a:lnTo>
                <a:lnTo>
                  <a:pt x="83" y="476"/>
                </a:lnTo>
                <a:lnTo>
                  <a:pt x="83" y="474"/>
                </a:lnTo>
                <a:lnTo>
                  <a:pt x="84" y="471"/>
                </a:lnTo>
                <a:lnTo>
                  <a:pt x="84" y="469"/>
                </a:lnTo>
                <a:lnTo>
                  <a:pt x="84" y="467"/>
                </a:lnTo>
                <a:lnTo>
                  <a:pt x="84" y="465"/>
                </a:lnTo>
                <a:lnTo>
                  <a:pt x="84" y="462"/>
                </a:lnTo>
                <a:lnTo>
                  <a:pt x="85" y="460"/>
                </a:lnTo>
                <a:lnTo>
                  <a:pt x="85" y="457"/>
                </a:lnTo>
                <a:lnTo>
                  <a:pt x="86" y="457"/>
                </a:lnTo>
                <a:lnTo>
                  <a:pt x="86" y="455"/>
                </a:lnTo>
                <a:lnTo>
                  <a:pt x="87" y="454"/>
                </a:lnTo>
                <a:lnTo>
                  <a:pt x="87" y="452"/>
                </a:lnTo>
                <a:lnTo>
                  <a:pt x="87" y="450"/>
                </a:lnTo>
                <a:lnTo>
                  <a:pt x="88" y="448"/>
                </a:lnTo>
                <a:lnTo>
                  <a:pt x="88" y="446"/>
                </a:lnTo>
                <a:lnTo>
                  <a:pt x="88" y="444"/>
                </a:lnTo>
                <a:lnTo>
                  <a:pt x="88" y="442"/>
                </a:lnTo>
                <a:lnTo>
                  <a:pt x="87" y="440"/>
                </a:lnTo>
                <a:lnTo>
                  <a:pt x="87" y="438"/>
                </a:lnTo>
                <a:lnTo>
                  <a:pt x="86" y="438"/>
                </a:lnTo>
                <a:lnTo>
                  <a:pt x="84" y="435"/>
                </a:lnTo>
                <a:lnTo>
                  <a:pt x="84" y="435"/>
                </a:lnTo>
                <a:lnTo>
                  <a:pt x="83" y="434"/>
                </a:lnTo>
                <a:lnTo>
                  <a:pt x="81" y="433"/>
                </a:lnTo>
                <a:lnTo>
                  <a:pt x="79" y="433"/>
                </a:lnTo>
                <a:lnTo>
                  <a:pt x="77" y="435"/>
                </a:lnTo>
                <a:lnTo>
                  <a:pt x="75" y="435"/>
                </a:lnTo>
                <a:lnTo>
                  <a:pt x="74" y="436"/>
                </a:lnTo>
                <a:lnTo>
                  <a:pt x="73" y="438"/>
                </a:lnTo>
                <a:lnTo>
                  <a:pt x="73" y="439"/>
                </a:lnTo>
                <a:lnTo>
                  <a:pt x="70" y="440"/>
                </a:lnTo>
                <a:lnTo>
                  <a:pt x="69" y="443"/>
                </a:lnTo>
                <a:lnTo>
                  <a:pt x="67" y="445"/>
                </a:lnTo>
                <a:lnTo>
                  <a:pt x="65" y="447"/>
                </a:lnTo>
                <a:lnTo>
                  <a:pt x="63" y="449"/>
                </a:lnTo>
                <a:lnTo>
                  <a:pt x="62" y="451"/>
                </a:lnTo>
                <a:lnTo>
                  <a:pt x="62" y="453"/>
                </a:lnTo>
                <a:lnTo>
                  <a:pt x="60" y="455"/>
                </a:lnTo>
                <a:lnTo>
                  <a:pt x="59" y="457"/>
                </a:lnTo>
                <a:lnTo>
                  <a:pt x="57" y="459"/>
                </a:lnTo>
                <a:lnTo>
                  <a:pt x="57" y="461"/>
                </a:lnTo>
                <a:lnTo>
                  <a:pt x="56" y="463"/>
                </a:lnTo>
                <a:lnTo>
                  <a:pt x="55" y="466"/>
                </a:lnTo>
                <a:lnTo>
                  <a:pt x="53" y="468"/>
                </a:lnTo>
                <a:lnTo>
                  <a:pt x="52" y="470"/>
                </a:lnTo>
                <a:lnTo>
                  <a:pt x="52" y="473"/>
                </a:lnTo>
                <a:lnTo>
                  <a:pt x="51" y="473"/>
                </a:lnTo>
                <a:lnTo>
                  <a:pt x="51" y="475"/>
                </a:lnTo>
                <a:lnTo>
                  <a:pt x="51" y="478"/>
                </a:lnTo>
                <a:lnTo>
                  <a:pt x="50" y="480"/>
                </a:lnTo>
                <a:lnTo>
                  <a:pt x="50" y="482"/>
                </a:lnTo>
                <a:lnTo>
                  <a:pt x="49" y="484"/>
                </a:lnTo>
                <a:lnTo>
                  <a:pt x="48" y="486"/>
                </a:lnTo>
                <a:lnTo>
                  <a:pt x="47" y="487"/>
                </a:lnTo>
                <a:lnTo>
                  <a:pt x="45" y="485"/>
                </a:lnTo>
                <a:lnTo>
                  <a:pt x="45" y="484"/>
                </a:lnTo>
                <a:lnTo>
                  <a:pt x="43" y="481"/>
                </a:lnTo>
                <a:lnTo>
                  <a:pt x="42" y="478"/>
                </a:lnTo>
                <a:lnTo>
                  <a:pt x="40" y="475"/>
                </a:lnTo>
                <a:lnTo>
                  <a:pt x="40" y="473"/>
                </a:lnTo>
                <a:lnTo>
                  <a:pt x="39" y="471"/>
                </a:lnTo>
                <a:lnTo>
                  <a:pt x="38" y="468"/>
                </a:lnTo>
                <a:lnTo>
                  <a:pt x="37" y="466"/>
                </a:lnTo>
                <a:lnTo>
                  <a:pt x="36" y="462"/>
                </a:lnTo>
                <a:lnTo>
                  <a:pt x="35" y="461"/>
                </a:lnTo>
                <a:lnTo>
                  <a:pt x="34" y="459"/>
                </a:lnTo>
                <a:lnTo>
                  <a:pt x="35" y="457"/>
                </a:lnTo>
                <a:lnTo>
                  <a:pt x="34" y="455"/>
                </a:lnTo>
                <a:lnTo>
                  <a:pt x="34" y="452"/>
                </a:lnTo>
                <a:lnTo>
                  <a:pt x="33" y="451"/>
                </a:lnTo>
                <a:lnTo>
                  <a:pt x="32" y="449"/>
                </a:lnTo>
                <a:lnTo>
                  <a:pt x="31" y="447"/>
                </a:lnTo>
                <a:lnTo>
                  <a:pt x="20" y="445"/>
                </a:lnTo>
                <a:lnTo>
                  <a:pt x="19" y="445"/>
                </a:lnTo>
                <a:lnTo>
                  <a:pt x="17" y="443"/>
                </a:lnTo>
                <a:lnTo>
                  <a:pt x="15" y="442"/>
                </a:lnTo>
                <a:lnTo>
                  <a:pt x="13" y="441"/>
                </a:lnTo>
                <a:lnTo>
                  <a:pt x="12" y="440"/>
                </a:lnTo>
                <a:lnTo>
                  <a:pt x="11" y="440"/>
                </a:lnTo>
                <a:lnTo>
                  <a:pt x="7" y="439"/>
                </a:lnTo>
                <a:lnTo>
                  <a:pt x="6" y="439"/>
                </a:lnTo>
                <a:lnTo>
                  <a:pt x="5" y="438"/>
                </a:lnTo>
                <a:lnTo>
                  <a:pt x="3" y="436"/>
                </a:lnTo>
                <a:lnTo>
                  <a:pt x="1" y="435"/>
                </a:lnTo>
                <a:lnTo>
                  <a:pt x="0" y="432"/>
                </a:lnTo>
                <a:lnTo>
                  <a:pt x="0" y="431"/>
                </a:lnTo>
                <a:lnTo>
                  <a:pt x="0" y="429"/>
                </a:lnTo>
                <a:lnTo>
                  <a:pt x="0" y="427"/>
                </a:lnTo>
                <a:lnTo>
                  <a:pt x="0" y="425"/>
                </a:lnTo>
                <a:lnTo>
                  <a:pt x="1" y="424"/>
                </a:lnTo>
                <a:lnTo>
                  <a:pt x="3" y="424"/>
                </a:lnTo>
                <a:lnTo>
                  <a:pt x="5" y="423"/>
                </a:lnTo>
                <a:lnTo>
                  <a:pt x="6" y="421"/>
                </a:lnTo>
                <a:lnTo>
                  <a:pt x="6" y="418"/>
                </a:lnTo>
                <a:lnTo>
                  <a:pt x="5" y="417"/>
                </a:lnTo>
                <a:lnTo>
                  <a:pt x="5" y="414"/>
                </a:lnTo>
                <a:lnTo>
                  <a:pt x="5" y="412"/>
                </a:lnTo>
                <a:lnTo>
                  <a:pt x="5" y="410"/>
                </a:lnTo>
                <a:lnTo>
                  <a:pt x="5" y="407"/>
                </a:lnTo>
                <a:lnTo>
                  <a:pt x="5" y="406"/>
                </a:lnTo>
                <a:lnTo>
                  <a:pt x="6" y="404"/>
                </a:lnTo>
                <a:lnTo>
                  <a:pt x="6" y="403"/>
                </a:lnTo>
                <a:lnTo>
                  <a:pt x="9" y="401"/>
                </a:lnTo>
                <a:lnTo>
                  <a:pt x="11" y="399"/>
                </a:lnTo>
                <a:lnTo>
                  <a:pt x="12" y="396"/>
                </a:lnTo>
                <a:lnTo>
                  <a:pt x="14" y="395"/>
                </a:lnTo>
                <a:lnTo>
                  <a:pt x="15" y="393"/>
                </a:lnTo>
                <a:lnTo>
                  <a:pt x="15" y="391"/>
                </a:lnTo>
                <a:lnTo>
                  <a:pt x="16" y="390"/>
                </a:lnTo>
                <a:lnTo>
                  <a:pt x="17" y="387"/>
                </a:lnTo>
                <a:lnTo>
                  <a:pt x="18" y="385"/>
                </a:lnTo>
                <a:lnTo>
                  <a:pt x="19" y="384"/>
                </a:lnTo>
                <a:lnTo>
                  <a:pt x="23" y="383"/>
                </a:lnTo>
                <a:lnTo>
                  <a:pt x="25" y="381"/>
                </a:lnTo>
                <a:lnTo>
                  <a:pt x="27" y="380"/>
                </a:lnTo>
                <a:lnTo>
                  <a:pt x="31" y="377"/>
                </a:lnTo>
                <a:lnTo>
                  <a:pt x="36" y="374"/>
                </a:lnTo>
                <a:lnTo>
                  <a:pt x="38" y="372"/>
                </a:lnTo>
                <a:lnTo>
                  <a:pt x="40" y="371"/>
                </a:lnTo>
                <a:lnTo>
                  <a:pt x="44" y="368"/>
                </a:lnTo>
                <a:lnTo>
                  <a:pt x="46" y="367"/>
                </a:lnTo>
                <a:lnTo>
                  <a:pt x="48" y="366"/>
                </a:lnTo>
                <a:lnTo>
                  <a:pt x="50" y="365"/>
                </a:lnTo>
                <a:lnTo>
                  <a:pt x="55" y="363"/>
                </a:lnTo>
                <a:lnTo>
                  <a:pt x="56" y="363"/>
                </a:lnTo>
                <a:lnTo>
                  <a:pt x="58" y="362"/>
                </a:lnTo>
                <a:lnTo>
                  <a:pt x="60" y="360"/>
                </a:lnTo>
                <a:lnTo>
                  <a:pt x="62" y="359"/>
                </a:lnTo>
                <a:lnTo>
                  <a:pt x="63" y="358"/>
                </a:lnTo>
                <a:lnTo>
                  <a:pt x="65" y="357"/>
                </a:lnTo>
                <a:lnTo>
                  <a:pt x="67" y="356"/>
                </a:lnTo>
                <a:lnTo>
                  <a:pt x="67" y="354"/>
                </a:lnTo>
                <a:lnTo>
                  <a:pt x="68" y="352"/>
                </a:lnTo>
                <a:lnTo>
                  <a:pt x="68" y="348"/>
                </a:lnTo>
                <a:lnTo>
                  <a:pt x="68" y="346"/>
                </a:lnTo>
                <a:lnTo>
                  <a:pt x="69" y="342"/>
                </a:lnTo>
                <a:lnTo>
                  <a:pt x="70" y="340"/>
                </a:lnTo>
                <a:lnTo>
                  <a:pt x="70" y="339"/>
                </a:lnTo>
                <a:lnTo>
                  <a:pt x="71" y="336"/>
                </a:lnTo>
                <a:lnTo>
                  <a:pt x="71" y="335"/>
                </a:lnTo>
                <a:lnTo>
                  <a:pt x="71" y="333"/>
                </a:lnTo>
                <a:lnTo>
                  <a:pt x="71" y="331"/>
                </a:lnTo>
                <a:lnTo>
                  <a:pt x="71" y="329"/>
                </a:lnTo>
                <a:lnTo>
                  <a:pt x="71" y="325"/>
                </a:lnTo>
                <a:lnTo>
                  <a:pt x="71" y="324"/>
                </a:lnTo>
                <a:lnTo>
                  <a:pt x="71" y="318"/>
                </a:lnTo>
                <a:lnTo>
                  <a:pt x="71" y="316"/>
                </a:lnTo>
                <a:lnTo>
                  <a:pt x="71" y="314"/>
                </a:lnTo>
                <a:lnTo>
                  <a:pt x="71" y="312"/>
                </a:lnTo>
                <a:lnTo>
                  <a:pt x="71" y="309"/>
                </a:lnTo>
                <a:lnTo>
                  <a:pt x="71" y="307"/>
                </a:lnTo>
                <a:lnTo>
                  <a:pt x="72" y="305"/>
                </a:lnTo>
                <a:lnTo>
                  <a:pt x="72" y="302"/>
                </a:lnTo>
                <a:lnTo>
                  <a:pt x="73" y="300"/>
                </a:lnTo>
                <a:lnTo>
                  <a:pt x="73" y="298"/>
                </a:lnTo>
                <a:lnTo>
                  <a:pt x="73" y="295"/>
                </a:lnTo>
                <a:lnTo>
                  <a:pt x="76" y="293"/>
                </a:lnTo>
                <a:lnTo>
                  <a:pt x="77" y="291"/>
                </a:lnTo>
                <a:lnTo>
                  <a:pt x="78" y="291"/>
                </a:lnTo>
                <a:lnTo>
                  <a:pt x="79" y="290"/>
                </a:lnTo>
                <a:lnTo>
                  <a:pt x="80" y="289"/>
                </a:lnTo>
                <a:lnTo>
                  <a:pt x="82" y="288"/>
                </a:lnTo>
                <a:lnTo>
                  <a:pt x="84" y="287"/>
                </a:lnTo>
                <a:lnTo>
                  <a:pt x="86" y="285"/>
                </a:lnTo>
                <a:lnTo>
                  <a:pt x="89" y="284"/>
                </a:lnTo>
                <a:lnTo>
                  <a:pt x="90" y="283"/>
                </a:lnTo>
                <a:lnTo>
                  <a:pt x="91" y="281"/>
                </a:lnTo>
                <a:lnTo>
                  <a:pt x="92" y="279"/>
                </a:lnTo>
                <a:lnTo>
                  <a:pt x="92" y="279"/>
                </a:lnTo>
                <a:lnTo>
                  <a:pt x="93" y="276"/>
                </a:lnTo>
                <a:lnTo>
                  <a:pt x="93" y="274"/>
                </a:lnTo>
                <a:lnTo>
                  <a:pt x="93" y="271"/>
                </a:lnTo>
                <a:lnTo>
                  <a:pt x="93" y="267"/>
                </a:lnTo>
                <a:lnTo>
                  <a:pt x="93" y="266"/>
                </a:lnTo>
                <a:lnTo>
                  <a:pt x="93" y="264"/>
                </a:lnTo>
                <a:lnTo>
                  <a:pt x="93" y="262"/>
                </a:lnTo>
                <a:lnTo>
                  <a:pt x="95" y="260"/>
                </a:lnTo>
                <a:lnTo>
                  <a:pt x="95" y="258"/>
                </a:lnTo>
                <a:lnTo>
                  <a:pt x="96" y="257"/>
                </a:lnTo>
                <a:lnTo>
                  <a:pt x="97" y="254"/>
                </a:lnTo>
                <a:lnTo>
                  <a:pt x="98" y="252"/>
                </a:lnTo>
                <a:lnTo>
                  <a:pt x="100" y="251"/>
                </a:lnTo>
                <a:lnTo>
                  <a:pt x="101" y="249"/>
                </a:lnTo>
                <a:lnTo>
                  <a:pt x="103" y="248"/>
                </a:lnTo>
                <a:lnTo>
                  <a:pt x="105" y="246"/>
                </a:lnTo>
                <a:lnTo>
                  <a:pt x="107" y="246"/>
                </a:lnTo>
                <a:lnTo>
                  <a:pt x="108" y="245"/>
                </a:lnTo>
                <a:lnTo>
                  <a:pt x="110" y="243"/>
                </a:lnTo>
                <a:lnTo>
                  <a:pt x="111" y="242"/>
                </a:lnTo>
                <a:lnTo>
                  <a:pt x="112" y="241"/>
                </a:lnTo>
                <a:lnTo>
                  <a:pt x="113" y="241"/>
                </a:lnTo>
                <a:lnTo>
                  <a:pt x="115" y="240"/>
                </a:lnTo>
                <a:lnTo>
                  <a:pt x="117" y="238"/>
                </a:lnTo>
                <a:lnTo>
                  <a:pt x="117" y="237"/>
                </a:lnTo>
                <a:lnTo>
                  <a:pt x="116" y="235"/>
                </a:lnTo>
                <a:lnTo>
                  <a:pt x="115" y="234"/>
                </a:lnTo>
                <a:lnTo>
                  <a:pt x="115" y="232"/>
                </a:lnTo>
                <a:lnTo>
                  <a:pt x="114" y="231"/>
                </a:lnTo>
                <a:lnTo>
                  <a:pt x="115" y="230"/>
                </a:lnTo>
                <a:lnTo>
                  <a:pt x="116" y="229"/>
                </a:lnTo>
                <a:lnTo>
                  <a:pt x="118" y="229"/>
                </a:lnTo>
                <a:lnTo>
                  <a:pt x="121" y="228"/>
                </a:lnTo>
                <a:lnTo>
                  <a:pt x="122" y="228"/>
                </a:lnTo>
                <a:lnTo>
                  <a:pt x="123" y="229"/>
                </a:lnTo>
                <a:lnTo>
                  <a:pt x="127" y="230"/>
                </a:lnTo>
                <a:lnTo>
                  <a:pt x="129" y="230"/>
                </a:lnTo>
                <a:lnTo>
                  <a:pt x="129" y="230"/>
                </a:lnTo>
                <a:lnTo>
                  <a:pt x="130" y="229"/>
                </a:lnTo>
                <a:lnTo>
                  <a:pt x="131" y="228"/>
                </a:lnTo>
                <a:lnTo>
                  <a:pt x="133" y="226"/>
                </a:lnTo>
                <a:lnTo>
                  <a:pt x="134" y="224"/>
                </a:lnTo>
                <a:lnTo>
                  <a:pt x="134" y="223"/>
                </a:lnTo>
                <a:lnTo>
                  <a:pt x="135" y="220"/>
                </a:lnTo>
                <a:lnTo>
                  <a:pt x="135" y="218"/>
                </a:lnTo>
                <a:lnTo>
                  <a:pt x="135" y="217"/>
                </a:lnTo>
                <a:lnTo>
                  <a:pt x="137" y="216"/>
                </a:lnTo>
                <a:lnTo>
                  <a:pt x="141" y="213"/>
                </a:lnTo>
                <a:lnTo>
                  <a:pt x="142" y="211"/>
                </a:lnTo>
                <a:lnTo>
                  <a:pt x="143" y="209"/>
                </a:lnTo>
                <a:lnTo>
                  <a:pt x="144" y="207"/>
                </a:lnTo>
                <a:lnTo>
                  <a:pt x="146" y="206"/>
                </a:lnTo>
                <a:lnTo>
                  <a:pt x="146" y="205"/>
                </a:lnTo>
                <a:lnTo>
                  <a:pt x="146" y="202"/>
                </a:lnTo>
                <a:lnTo>
                  <a:pt x="146" y="200"/>
                </a:lnTo>
                <a:lnTo>
                  <a:pt x="146" y="197"/>
                </a:lnTo>
                <a:lnTo>
                  <a:pt x="148" y="196"/>
                </a:lnTo>
                <a:lnTo>
                  <a:pt x="148" y="193"/>
                </a:lnTo>
                <a:lnTo>
                  <a:pt x="149" y="191"/>
                </a:lnTo>
                <a:lnTo>
                  <a:pt x="149" y="190"/>
                </a:lnTo>
                <a:lnTo>
                  <a:pt x="150" y="185"/>
                </a:lnTo>
                <a:lnTo>
                  <a:pt x="150" y="183"/>
                </a:lnTo>
                <a:lnTo>
                  <a:pt x="150" y="180"/>
                </a:lnTo>
                <a:lnTo>
                  <a:pt x="149" y="175"/>
                </a:lnTo>
                <a:lnTo>
                  <a:pt x="151" y="173"/>
                </a:lnTo>
                <a:lnTo>
                  <a:pt x="151" y="171"/>
                </a:lnTo>
                <a:lnTo>
                  <a:pt x="152" y="168"/>
                </a:lnTo>
                <a:lnTo>
                  <a:pt x="152" y="167"/>
                </a:lnTo>
                <a:lnTo>
                  <a:pt x="153" y="165"/>
                </a:lnTo>
                <a:lnTo>
                  <a:pt x="153" y="164"/>
                </a:lnTo>
                <a:lnTo>
                  <a:pt x="154" y="162"/>
                </a:lnTo>
                <a:lnTo>
                  <a:pt x="154" y="158"/>
                </a:lnTo>
                <a:lnTo>
                  <a:pt x="154" y="158"/>
                </a:lnTo>
                <a:lnTo>
                  <a:pt x="155" y="156"/>
                </a:lnTo>
                <a:lnTo>
                  <a:pt x="157" y="153"/>
                </a:lnTo>
                <a:lnTo>
                  <a:pt x="162" y="152"/>
                </a:lnTo>
                <a:lnTo>
                  <a:pt x="164" y="151"/>
                </a:lnTo>
                <a:lnTo>
                  <a:pt x="167" y="150"/>
                </a:lnTo>
                <a:lnTo>
                  <a:pt x="168" y="148"/>
                </a:lnTo>
                <a:lnTo>
                  <a:pt x="172" y="148"/>
                </a:lnTo>
                <a:lnTo>
                  <a:pt x="174" y="147"/>
                </a:lnTo>
                <a:lnTo>
                  <a:pt x="179" y="147"/>
                </a:lnTo>
                <a:lnTo>
                  <a:pt x="179" y="147"/>
                </a:lnTo>
                <a:lnTo>
                  <a:pt x="182" y="147"/>
                </a:lnTo>
                <a:lnTo>
                  <a:pt x="185" y="147"/>
                </a:lnTo>
                <a:lnTo>
                  <a:pt x="187" y="146"/>
                </a:lnTo>
                <a:lnTo>
                  <a:pt x="190" y="146"/>
                </a:lnTo>
                <a:lnTo>
                  <a:pt x="194" y="146"/>
                </a:lnTo>
                <a:lnTo>
                  <a:pt x="196" y="145"/>
                </a:lnTo>
                <a:lnTo>
                  <a:pt x="196" y="145"/>
                </a:lnTo>
                <a:lnTo>
                  <a:pt x="201" y="146"/>
                </a:lnTo>
                <a:lnTo>
                  <a:pt x="202" y="146"/>
                </a:lnTo>
                <a:lnTo>
                  <a:pt x="204" y="147"/>
                </a:lnTo>
                <a:lnTo>
                  <a:pt x="207" y="147"/>
                </a:lnTo>
                <a:lnTo>
                  <a:pt x="209" y="147"/>
                </a:lnTo>
                <a:lnTo>
                  <a:pt x="211" y="147"/>
                </a:lnTo>
                <a:lnTo>
                  <a:pt x="213" y="147"/>
                </a:lnTo>
                <a:lnTo>
                  <a:pt x="217" y="148"/>
                </a:lnTo>
                <a:lnTo>
                  <a:pt x="219" y="148"/>
                </a:lnTo>
                <a:lnTo>
                  <a:pt x="222" y="148"/>
                </a:lnTo>
                <a:lnTo>
                  <a:pt x="224" y="148"/>
                </a:lnTo>
                <a:lnTo>
                  <a:pt x="226" y="148"/>
                </a:lnTo>
                <a:lnTo>
                  <a:pt x="228" y="147"/>
                </a:lnTo>
                <a:lnTo>
                  <a:pt x="229" y="147"/>
                </a:lnTo>
                <a:lnTo>
                  <a:pt x="230" y="147"/>
                </a:lnTo>
                <a:lnTo>
                  <a:pt x="232" y="147"/>
                </a:lnTo>
                <a:lnTo>
                  <a:pt x="235" y="147"/>
                </a:lnTo>
                <a:lnTo>
                  <a:pt x="236" y="147"/>
                </a:lnTo>
                <a:lnTo>
                  <a:pt x="239" y="146"/>
                </a:lnTo>
                <a:lnTo>
                  <a:pt x="241" y="146"/>
                </a:lnTo>
                <a:lnTo>
                  <a:pt x="241" y="145"/>
                </a:lnTo>
                <a:lnTo>
                  <a:pt x="243" y="143"/>
                </a:lnTo>
                <a:lnTo>
                  <a:pt x="244" y="142"/>
                </a:lnTo>
                <a:lnTo>
                  <a:pt x="246" y="141"/>
                </a:lnTo>
                <a:lnTo>
                  <a:pt x="246" y="140"/>
                </a:lnTo>
                <a:lnTo>
                  <a:pt x="246" y="139"/>
                </a:lnTo>
                <a:lnTo>
                  <a:pt x="246" y="136"/>
                </a:lnTo>
                <a:lnTo>
                  <a:pt x="246" y="135"/>
                </a:lnTo>
                <a:lnTo>
                  <a:pt x="246" y="133"/>
                </a:lnTo>
                <a:lnTo>
                  <a:pt x="246" y="131"/>
                </a:lnTo>
                <a:lnTo>
                  <a:pt x="247" y="130"/>
                </a:lnTo>
                <a:lnTo>
                  <a:pt x="249" y="129"/>
                </a:lnTo>
                <a:lnTo>
                  <a:pt x="250" y="127"/>
                </a:lnTo>
                <a:lnTo>
                  <a:pt x="251" y="125"/>
                </a:lnTo>
                <a:lnTo>
                  <a:pt x="252" y="124"/>
                </a:lnTo>
                <a:lnTo>
                  <a:pt x="252" y="124"/>
                </a:lnTo>
                <a:lnTo>
                  <a:pt x="253" y="123"/>
                </a:lnTo>
                <a:lnTo>
                  <a:pt x="257" y="119"/>
                </a:lnTo>
                <a:lnTo>
                  <a:pt x="259" y="118"/>
                </a:lnTo>
                <a:lnTo>
                  <a:pt x="261" y="116"/>
                </a:lnTo>
                <a:lnTo>
                  <a:pt x="263" y="115"/>
                </a:lnTo>
                <a:lnTo>
                  <a:pt x="263" y="114"/>
                </a:lnTo>
                <a:lnTo>
                  <a:pt x="265" y="114"/>
                </a:lnTo>
                <a:lnTo>
                  <a:pt x="268" y="113"/>
                </a:lnTo>
                <a:lnTo>
                  <a:pt x="270" y="113"/>
                </a:lnTo>
                <a:lnTo>
                  <a:pt x="272" y="113"/>
                </a:lnTo>
                <a:lnTo>
                  <a:pt x="275" y="113"/>
                </a:lnTo>
                <a:lnTo>
                  <a:pt x="278" y="114"/>
                </a:lnTo>
                <a:lnTo>
                  <a:pt x="280" y="115"/>
                </a:lnTo>
                <a:lnTo>
                  <a:pt x="282" y="117"/>
                </a:lnTo>
                <a:lnTo>
                  <a:pt x="285" y="117"/>
                </a:lnTo>
                <a:lnTo>
                  <a:pt x="286" y="118"/>
                </a:lnTo>
                <a:lnTo>
                  <a:pt x="289" y="118"/>
                </a:lnTo>
                <a:lnTo>
                  <a:pt x="291" y="119"/>
                </a:lnTo>
                <a:lnTo>
                  <a:pt x="294" y="119"/>
                </a:lnTo>
                <a:lnTo>
                  <a:pt x="297" y="119"/>
                </a:lnTo>
                <a:lnTo>
                  <a:pt x="299" y="119"/>
                </a:lnTo>
                <a:lnTo>
                  <a:pt x="302" y="120"/>
                </a:lnTo>
                <a:lnTo>
                  <a:pt x="303" y="120"/>
                </a:lnTo>
                <a:lnTo>
                  <a:pt x="307" y="121"/>
                </a:lnTo>
                <a:lnTo>
                  <a:pt x="310" y="121"/>
                </a:lnTo>
                <a:lnTo>
                  <a:pt x="313" y="120"/>
                </a:lnTo>
                <a:lnTo>
                  <a:pt x="315" y="120"/>
                </a:lnTo>
                <a:lnTo>
                  <a:pt x="318" y="121"/>
                </a:lnTo>
                <a:lnTo>
                  <a:pt x="319" y="123"/>
                </a:lnTo>
                <a:lnTo>
                  <a:pt x="323" y="123"/>
                </a:lnTo>
                <a:lnTo>
                  <a:pt x="326" y="123"/>
                </a:lnTo>
                <a:lnTo>
                  <a:pt x="330" y="124"/>
                </a:lnTo>
                <a:lnTo>
                  <a:pt x="330" y="124"/>
                </a:lnTo>
                <a:lnTo>
                  <a:pt x="332" y="124"/>
                </a:lnTo>
                <a:lnTo>
                  <a:pt x="337" y="124"/>
                </a:lnTo>
                <a:lnTo>
                  <a:pt x="341" y="124"/>
                </a:lnTo>
                <a:lnTo>
                  <a:pt x="343" y="123"/>
                </a:lnTo>
                <a:lnTo>
                  <a:pt x="346" y="122"/>
                </a:lnTo>
                <a:lnTo>
                  <a:pt x="349" y="122"/>
                </a:lnTo>
                <a:lnTo>
                  <a:pt x="354" y="123"/>
                </a:lnTo>
                <a:lnTo>
                  <a:pt x="357" y="123"/>
                </a:lnTo>
                <a:lnTo>
                  <a:pt x="359" y="123"/>
                </a:lnTo>
                <a:lnTo>
                  <a:pt x="362" y="122"/>
                </a:lnTo>
                <a:lnTo>
                  <a:pt x="364" y="121"/>
                </a:lnTo>
                <a:lnTo>
                  <a:pt x="365" y="121"/>
                </a:lnTo>
                <a:lnTo>
                  <a:pt x="367" y="120"/>
                </a:lnTo>
                <a:lnTo>
                  <a:pt x="368" y="120"/>
                </a:lnTo>
                <a:lnTo>
                  <a:pt x="369" y="121"/>
                </a:lnTo>
                <a:lnTo>
                  <a:pt x="370" y="123"/>
                </a:lnTo>
                <a:lnTo>
                  <a:pt x="372" y="125"/>
                </a:lnTo>
                <a:lnTo>
                  <a:pt x="372" y="128"/>
                </a:lnTo>
                <a:lnTo>
                  <a:pt x="373" y="130"/>
                </a:lnTo>
                <a:lnTo>
                  <a:pt x="375" y="132"/>
                </a:lnTo>
                <a:lnTo>
                  <a:pt x="375" y="134"/>
                </a:lnTo>
                <a:lnTo>
                  <a:pt x="376" y="135"/>
                </a:lnTo>
                <a:lnTo>
                  <a:pt x="378" y="138"/>
                </a:lnTo>
                <a:lnTo>
                  <a:pt x="379" y="141"/>
                </a:lnTo>
                <a:lnTo>
                  <a:pt x="380" y="142"/>
                </a:lnTo>
                <a:lnTo>
                  <a:pt x="380" y="144"/>
                </a:lnTo>
                <a:lnTo>
                  <a:pt x="380" y="147"/>
                </a:lnTo>
                <a:lnTo>
                  <a:pt x="381" y="149"/>
                </a:lnTo>
                <a:lnTo>
                  <a:pt x="381" y="152"/>
                </a:lnTo>
                <a:lnTo>
                  <a:pt x="382" y="154"/>
                </a:lnTo>
                <a:lnTo>
                  <a:pt x="383" y="158"/>
                </a:lnTo>
                <a:lnTo>
                  <a:pt x="383" y="158"/>
                </a:lnTo>
                <a:lnTo>
                  <a:pt x="384" y="163"/>
                </a:lnTo>
                <a:lnTo>
                  <a:pt x="384" y="164"/>
                </a:lnTo>
                <a:lnTo>
                  <a:pt x="383" y="168"/>
                </a:lnTo>
                <a:lnTo>
                  <a:pt x="383" y="169"/>
                </a:lnTo>
                <a:lnTo>
                  <a:pt x="383" y="172"/>
                </a:lnTo>
                <a:lnTo>
                  <a:pt x="384" y="174"/>
                </a:lnTo>
                <a:lnTo>
                  <a:pt x="384" y="175"/>
                </a:lnTo>
                <a:lnTo>
                  <a:pt x="385" y="178"/>
                </a:lnTo>
                <a:lnTo>
                  <a:pt x="386" y="179"/>
                </a:lnTo>
                <a:lnTo>
                  <a:pt x="388" y="180"/>
                </a:lnTo>
                <a:lnTo>
                  <a:pt x="390" y="180"/>
                </a:lnTo>
                <a:lnTo>
                  <a:pt x="392" y="181"/>
                </a:lnTo>
                <a:lnTo>
                  <a:pt x="394" y="181"/>
                </a:lnTo>
                <a:lnTo>
                  <a:pt x="397" y="183"/>
                </a:lnTo>
                <a:lnTo>
                  <a:pt x="400" y="180"/>
                </a:lnTo>
                <a:lnTo>
                  <a:pt x="403" y="180"/>
                </a:lnTo>
                <a:lnTo>
                  <a:pt x="406" y="180"/>
                </a:lnTo>
                <a:lnTo>
                  <a:pt x="408" y="180"/>
                </a:lnTo>
                <a:lnTo>
                  <a:pt x="412" y="179"/>
                </a:lnTo>
                <a:lnTo>
                  <a:pt x="415" y="178"/>
                </a:lnTo>
                <a:lnTo>
                  <a:pt x="416" y="177"/>
                </a:lnTo>
                <a:lnTo>
                  <a:pt x="419" y="176"/>
                </a:lnTo>
                <a:lnTo>
                  <a:pt x="421" y="176"/>
                </a:lnTo>
                <a:lnTo>
                  <a:pt x="422" y="175"/>
                </a:lnTo>
                <a:lnTo>
                  <a:pt x="424" y="175"/>
                </a:lnTo>
                <a:lnTo>
                  <a:pt x="427" y="175"/>
                </a:lnTo>
                <a:lnTo>
                  <a:pt x="430" y="175"/>
                </a:lnTo>
                <a:lnTo>
                  <a:pt x="433" y="174"/>
                </a:lnTo>
                <a:lnTo>
                  <a:pt x="436" y="172"/>
                </a:lnTo>
                <a:lnTo>
                  <a:pt x="439" y="171"/>
                </a:lnTo>
                <a:lnTo>
                  <a:pt x="442" y="169"/>
                </a:lnTo>
                <a:lnTo>
                  <a:pt x="443" y="169"/>
                </a:lnTo>
                <a:lnTo>
                  <a:pt x="448" y="163"/>
                </a:lnTo>
                <a:lnTo>
                  <a:pt x="450" y="160"/>
                </a:lnTo>
                <a:lnTo>
                  <a:pt x="452" y="158"/>
                </a:lnTo>
                <a:lnTo>
                  <a:pt x="453" y="155"/>
                </a:lnTo>
                <a:lnTo>
                  <a:pt x="454" y="153"/>
                </a:lnTo>
                <a:lnTo>
                  <a:pt x="457" y="150"/>
                </a:lnTo>
                <a:lnTo>
                  <a:pt x="459" y="147"/>
                </a:lnTo>
                <a:lnTo>
                  <a:pt x="461" y="145"/>
                </a:lnTo>
                <a:lnTo>
                  <a:pt x="463" y="142"/>
                </a:lnTo>
                <a:lnTo>
                  <a:pt x="464" y="138"/>
                </a:lnTo>
                <a:lnTo>
                  <a:pt x="466" y="135"/>
                </a:lnTo>
                <a:lnTo>
                  <a:pt x="469" y="132"/>
                </a:lnTo>
                <a:lnTo>
                  <a:pt x="470" y="130"/>
                </a:lnTo>
                <a:lnTo>
                  <a:pt x="472" y="127"/>
                </a:lnTo>
                <a:lnTo>
                  <a:pt x="473" y="126"/>
                </a:lnTo>
                <a:lnTo>
                  <a:pt x="475" y="124"/>
                </a:lnTo>
                <a:lnTo>
                  <a:pt x="476" y="121"/>
                </a:lnTo>
                <a:lnTo>
                  <a:pt x="479" y="117"/>
                </a:lnTo>
                <a:lnTo>
                  <a:pt x="480" y="114"/>
                </a:lnTo>
                <a:lnTo>
                  <a:pt x="481" y="110"/>
                </a:lnTo>
                <a:lnTo>
                  <a:pt x="482" y="106"/>
                </a:lnTo>
                <a:lnTo>
                  <a:pt x="483" y="104"/>
                </a:lnTo>
                <a:lnTo>
                  <a:pt x="484" y="100"/>
                </a:lnTo>
                <a:lnTo>
                  <a:pt x="484" y="97"/>
                </a:lnTo>
                <a:lnTo>
                  <a:pt x="484" y="95"/>
                </a:lnTo>
                <a:lnTo>
                  <a:pt x="484" y="91"/>
                </a:lnTo>
                <a:lnTo>
                  <a:pt x="485" y="86"/>
                </a:lnTo>
                <a:lnTo>
                  <a:pt x="484" y="83"/>
                </a:lnTo>
                <a:lnTo>
                  <a:pt x="485" y="81"/>
                </a:lnTo>
                <a:lnTo>
                  <a:pt x="486" y="77"/>
                </a:lnTo>
                <a:lnTo>
                  <a:pt x="487" y="73"/>
                </a:lnTo>
                <a:lnTo>
                  <a:pt x="487" y="70"/>
                </a:lnTo>
                <a:lnTo>
                  <a:pt x="488" y="69"/>
                </a:lnTo>
                <a:lnTo>
                  <a:pt x="489" y="65"/>
                </a:lnTo>
                <a:lnTo>
                  <a:pt x="491" y="63"/>
                </a:lnTo>
                <a:lnTo>
                  <a:pt x="492" y="62"/>
                </a:lnTo>
                <a:lnTo>
                  <a:pt x="493" y="59"/>
                </a:lnTo>
                <a:lnTo>
                  <a:pt x="494" y="57"/>
                </a:lnTo>
                <a:lnTo>
                  <a:pt x="496" y="55"/>
                </a:lnTo>
                <a:lnTo>
                  <a:pt x="496" y="54"/>
                </a:lnTo>
                <a:lnTo>
                  <a:pt x="498" y="52"/>
                </a:lnTo>
                <a:lnTo>
                  <a:pt x="500" y="48"/>
                </a:lnTo>
                <a:lnTo>
                  <a:pt x="501" y="47"/>
                </a:lnTo>
                <a:lnTo>
                  <a:pt x="503" y="47"/>
                </a:lnTo>
                <a:lnTo>
                  <a:pt x="507" y="48"/>
                </a:lnTo>
                <a:lnTo>
                  <a:pt x="509" y="49"/>
                </a:lnTo>
                <a:lnTo>
                  <a:pt x="511" y="49"/>
                </a:lnTo>
                <a:lnTo>
                  <a:pt x="514" y="46"/>
                </a:lnTo>
                <a:lnTo>
                  <a:pt x="515" y="44"/>
                </a:lnTo>
                <a:lnTo>
                  <a:pt x="515" y="41"/>
                </a:lnTo>
                <a:lnTo>
                  <a:pt x="515" y="38"/>
                </a:lnTo>
                <a:lnTo>
                  <a:pt x="516" y="36"/>
                </a:lnTo>
                <a:lnTo>
                  <a:pt x="516" y="33"/>
                </a:lnTo>
                <a:lnTo>
                  <a:pt x="516" y="30"/>
                </a:lnTo>
                <a:lnTo>
                  <a:pt x="518" y="26"/>
                </a:lnTo>
                <a:lnTo>
                  <a:pt x="521" y="23"/>
                </a:lnTo>
                <a:lnTo>
                  <a:pt x="525" y="19"/>
                </a:lnTo>
                <a:lnTo>
                  <a:pt x="530" y="15"/>
                </a:lnTo>
                <a:lnTo>
                  <a:pt x="535" y="12"/>
                </a:lnTo>
                <a:lnTo>
                  <a:pt x="541" y="8"/>
                </a:lnTo>
                <a:lnTo>
                  <a:pt x="545" y="5"/>
                </a:lnTo>
                <a:lnTo>
                  <a:pt x="547" y="1"/>
                </a:lnTo>
                <a:lnTo>
                  <a:pt x="550" y="2"/>
                </a:lnTo>
                <a:lnTo>
                  <a:pt x="558" y="7"/>
                </a:lnTo>
                <a:lnTo>
                  <a:pt x="564" y="8"/>
                </a:lnTo>
                <a:lnTo>
                  <a:pt x="565" y="8"/>
                </a:lnTo>
                <a:lnTo>
                  <a:pt x="566" y="7"/>
                </a:lnTo>
                <a:lnTo>
                  <a:pt x="569" y="6"/>
                </a:lnTo>
                <a:lnTo>
                  <a:pt x="570" y="7"/>
                </a:lnTo>
                <a:lnTo>
                  <a:pt x="572" y="8"/>
                </a:lnTo>
                <a:lnTo>
                  <a:pt x="575" y="8"/>
                </a:lnTo>
                <a:lnTo>
                  <a:pt x="577" y="8"/>
                </a:lnTo>
                <a:lnTo>
                  <a:pt x="580" y="8"/>
                </a:lnTo>
                <a:lnTo>
                  <a:pt x="583" y="6"/>
                </a:lnTo>
                <a:lnTo>
                  <a:pt x="585" y="5"/>
                </a:lnTo>
                <a:lnTo>
                  <a:pt x="587" y="4"/>
                </a:lnTo>
                <a:lnTo>
                  <a:pt x="590" y="3"/>
                </a:lnTo>
                <a:lnTo>
                  <a:pt x="593" y="2"/>
                </a:lnTo>
                <a:lnTo>
                  <a:pt x="596" y="2"/>
                </a:lnTo>
                <a:lnTo>
                  <a:pt x="598" y="1"/>
                </a:lnTo>
                <a:lnTo>
                  <a:pt x="600" y="1"/>
                </a:lnTo>
                <a:lnTo>
                  <a:pt x="603" y="0"/>
                </a:lnTo>
                <a:lnTo>
                  <a:pt x="604" y="0"/>
                </a:lnTo>
                <a:lnTo>
                  <a:pt x="605" y="0"/>
                </a:lnTo>
                <a:lnTo>
                  <a:pt x="608" y="2"/>
                </a:lnTo>
                <a:lnTo>
                  <a:pt x="609" y="2"/>
                </a:lnTo>
                <a:lnTo>
                  <a:pt x="609" y="3"/>
                </a:lnTo>
                <a:lnTo>
                  <a:pt x="609" y="5"/>
                </a:lnTo>
                <a:lnTo>
                  <a:pt x="608" y="7"/>
                </a:lnTo>
                <a:lnTo>
                  <a:pt x="607" y="7"/>
                </a:lnTo>
                <a:lnTo>
                  <a:pt x="607" y="8"/>
                </a:lnTo>
                <a:lnTo>
                  <a:pt x="606" y="11"/>
                </a:lnTo>
                <a:lnTo>
                  <a:pt x="605" y="12"/>
                </a:lnTo>
                <a:lnTo>
                  <a:pt x="605" y="14"/>
                </a:lnTo>
                <a:lnTo>
                  <a:pt x="605" y="14"/>
                </a:lnTo>
                <a:lnTo>
                  <a:pt x="606" y="17"/>
                </a:lnTo>
                <a:lnTo>
                  <a:pt x="608" y="19"/>
                </a:lnTo>
                <a:lnTo>
                  <a:pt x="608" y="21"/>
                </a:lnTo>
                <a:lnTo>
                  <a:pt x="609" y="23"/>
                </a:lnTo>
                <a:lnTo>
                  <a:pt x="609" y="27"/>
                </a:lnTo>
                <a:lnTo>
                  <a:pt x="610" y="30"/>
                </a:lnTo>
                <a:lnTo>
                  <a:pt x="610" y="32"/>
                </a:lnTo>
                <a:lnTo>
                  <a:pt x="611" y="36"/>
                </a:lnTo>
                <a:lnTo>
                  <a:pt x="611" y="40"/>
                </a:lnTo>
                <a:lnTo>
                  <a:pt x="612" y="41"/>
                </a:lnTo>
                <a:lnTo>
                  <a:pt x="614" y="43"/>
                </a:lnTo>
                <a:lnTo>
                  <a:pt x="615" y="46"/>
                </a:lnTo>
                <a:lnTo>
                  <a:pt x="618" y="49"/>
                </a:lnTo>
                <a:lnTo>
                  <a:pt x="619" y="51"/>
                </a:lnTo>
                <a:lnTo>
                  <a:pt x="621" y="52"/>
                </a:lnTo>
                <a:lnTo>
                  <a:pt x="622" y="55"/>
                </a:lnTo>
                <a:lnTo>
                  <a:pt x="624" y="57"/>
                </a:lnTo>
                <a:lnTo>
                  <a:pt x="624" y="58"/>
                </a:lnTo>
                <a:lnTo>
                  <a:pt x="625" y="59"/>
                </a:lnTo>
                <a:lnTo>
                  <a:pt x="626" y="61"/>
                </a:lnTo>
                <a:lnTo>
                  <a:pt x="627" y="63"/>
                </a:lnTo>
                <a:lnTo>
                  <a:pt x="629" y="65"/>
                </a:lnTo>
                <a:lnTo>
                  <a:pt x="630" y="67"/>
                </a:lnTo>
                <a:lnTo>
                  <a:pt x="631" y="69"/>
                </a:lnTo>
                <a:lnTo>
                  <a:pt x="632" y="71"/>
                </a:lnTo>
                <a:lnTo>
                  <a:pt x="635" y="74"/>
                </a:lnTo>
                <a:lnTo>
                  <a:pt x="635" y="76"/>
                </a:lnTo>
                <a:lnTo>
                  <a:pt x="636" y="79"/>
                </a:lnTo>
                <a:lnTo>
                  <a:pt x="637" y="81"/>
                </a:lnTo>
                <a:lnTo>
                  <a:pt x="637" y="84"/>
                </a:lnTo>
                <a:lnTo>
                  <a:pt x="637" y="86"/>
                </a:lnTo>
                <a:lnTo>
                  <a:pt x="637" y="86"/>
                </a:lnTo>
                <a:lnTo>
                  <a:pt x="634" y="87"/>
                </a:lnTo>
                <a:lnTo>
                  <a:pt x="632" y="86"/>
                </a:lnTo>
                <a:lnTo>
                  <a:pt x="631" y="86"/>
                </a:lnTo>
                <a:lnTo>
                  <a:pt x="629" y="86"/>
                </a:lnTo>
                <a:lnTo>
                  <a:pt x="628" y="86"/>
                </a:lnTo>
                <a:lnTo>
                  <a:pt x="626" y="86"/>
                </a:lnTo>
                <a:lnTo>
                  <a:pt x="626" y="87"/>
                </a:lnTo>
                <a:lnTo>
                  <a:pt x="625" y="89"/>
                </a:lnTo>
                <a:lnTo>
                  <a:pt x="624" y="91"/>
                </a:lnTo>
                <a:lnTo>
                  <a:pt x="623" y="91"/>
                </a:lnTo>
                <a:lnTo>
                  <a:pt x="622" y="92"/>
                </a:lnTo>
                <a:lnTo>
                  <a:pt x="621" y="93"/>
                </a:lnTo>
                <a:lnTo>
                  <a:pt x="621" y="92"/>
                </a:lnTo>
                <a:lnTo>
                  <a:pt x="618" y="91"/>
                </a:lnTo>
                <a:lnTo>
                  <a:pt x="618" y="93"/>
                </a:lnTo>
                <a:lnTo>
                  <a:pt x="617" y="95"/>
                </a:lnTo>
                <a:lnTo>
                  <a:pt x="617" y="97"/>
                </a:lnTo>
                <a:lnTo>
                  <a:pt x="616" y="99"/>
                </a:lnTo>
                <a:lnTo>
                  <a:pt x="615" y="102"/>
                </a:lnTo>
                <a:lnTo>
                  <a:pt x="618" y="104"/>
                </a:lnTo>
                <a:lnTo>
                  <a:pt x="618" y="106"/>
                </a:lnTo>
                <a:lnTo>
                  <a:pt x="619" y="107"/>
                </a:lnTo>
                <a:lnTo>
                  <a:pt x="620" y="108"/>
                </a:lnTo>
                <a:lnTo>
                  <a:pt x="621" y="113"/>
                </a:lnTo>
                <a:lnTo>
                  <a:pt x="623" y="113"/>
                </a:lnTo>
                <a:lnTo>
                  <a:pt x="625" y="113"/>
                </a:lnTo>
                <a:lnTo>
                  <a:pt x="626" y="113"/>
                </a:lnTo>
                <a:lnTo>
                  <a:pt x="627" y="114"/>
                </a:lnTo>
                <a:lnTo>
                  <a:pt x="630" y="115"/>
                </a:lnTo>
                <a:lnTo>
                  <a:pt x="631" y="117"/>
                </a:lnTo>
                <a:lnTo>
                  <a:pt x="631" y="118"/>
                </a:lnTo>
                <a:lnTo>
                  <a:pt x="631" y="119"/>
                </a:lnTo>
                <a:lnTo>
                  <a:pt x="631" y="120"/>
                </a:lnTo>
                <a:lnTo>
                  <a:pt x="630" y="121"/>
                </a:lnTo>
                <a:lnTo>
                  <a:pt x="629" y="122"/>
                </a:lnTo>
                <a:lnTo>
                  <a:pt x="628" y="123"/>
                </a:lnTo>
                <a:lnTo>
                  <a:pt x="627" y="124"/>
                </a:lnTo>
                <a:lnTo>
                  <a:pt x="626" y="124"/>
                </a:lnTo>
                <a:lnTo>
                  <a:pt x="626" y="125"/>
                </a:lnTo>
                <a:lnTo>
                  <a:pt x="626" y="126"/>
                </a:lnTo>
                <a:lnTo>
                  <a:pt x="626" y="128"/>
                </a:lnTo>
                <a:lnTo>
                  <a:pt x="625" y="130"/>
                </a:lnTo>
                <a:lnTo>
                  <a:pt x="624" y="131"/>
                </a:lnTo>
                <a:lnTo>
                  <a:pt x="624" y="133"/>
                </a:lnTo>
                <a:lnTo>
                  <a:pt x="624" y="134"/>
                </a:lnTo>
                <a:lnTo>
                  <a:pt x="626" y="135"/>
                </a:lnTo>
                <a:lnTo>
                  <a:pt x="626" y="136"/>
                </a:lnTo>
                <a:lnTo>
                  <a:pt x="626" y="139"/>
                </a:lnTo>
                <a:lnTo>
                  <a:pt x="627" y="139"/>
                </a:lnTo>
                <a:lnTo>
                  <a:pt x="628" y="141"/>
                </a:lnTo>
                <a:lnTo>
                  <a:pt x="627" y="141"/>
                </a:lnTo>
                <a:lnTo>
                  <a:pt x="627" y="142"/>
                </a:lnTo>
                <a:lnTo>
                  <a:pt x="626" y="144"/>
                </a:lnTo>
                <a:lnTo>
                  <a:pt x="626" y="146"/>
                </a:lnTo>
                <a:lnTo>
                  <a:pt x="626" y="147"/>
                </a:lnTo>
                <a:lnTo>
                  <a:pt x="626" y="147"/>
                </a:lnTo>
                <a:lnTo>
                  <a:pt x="627" y="149"/>
                </a:lnTo>
                <a:lnTo>
                  <a:pt x="628" y="150"/>
                </a:lnTo>
                <a:lnTo>
                  <a:pt x="631" y="152"/>
                </a:lnTo>
                <a:lnTo>
                  <a:pt x="631" y="152"/>
                </a:lnTo>
                <a:lnTo>
                  <a:pt x="631" y="153"/>
                </a:lnTo>
                <a:lnTo>
                  <a:pt x="631" y="154"/>
                </a:lnTo>
                <a:lnTo>
                  <a:pt x="628" y="157"/>
                </a:lnTo>
                <a:lnTo>
                  <a:pt x="627" y="158"/>
                </a:lnTo>
                <a:lnTo>
                  <a:pt x="626" y="158"/>
                </a:lnTo>
                <a:lnTo>
                  <a:pt x="625" y="158"/>
                </a:lnTo>
                <a:lnTo>
                  <a:pt x="624" y="158"/>
                </a:lnTo>
                <a:lnTo>
                  <a:pt x="622" y="158"/>
                </a:lnTo>
                <a:lnTo>
                  <a:pt x="620" y="158"/>
                </a:lnTo>
                <a:lnTo>
                  <a:pt x="618" y="158"/>
                </a:lnTo>
                <a:lnTo>
                  <a:pt x="616" y="158"/>
                </a:lnTo>
                <a:lnTo>
                  <a:pt x="615" y="159"/>
                </a:lnTo>
                <a:lnTo>
                  <a:pt x="613" y="159"/>
                </a:lnTo>
                <a:lnTo>
                  <a:pt x="611" y="160"/>
                </a:lnTo>
                <a:lnTo>
                  <a:pt x="609" y="160"/>
                </a:lnTo>
                <a:lnTo>
                  <a:pt x="608" y="161"/>
                </a:lnTo>
                <a:lnTo>
                  <a:pt x="606" y="161"/>
                </a:lnTo>
                <a:lnTo>
                  <a:pt x="604" y="162"/>
                </a:lnTo>
                <a:lnTo>
                  <a:pt x="604" y="163"/>
                </a:lnTo>
                <a:lnTo>
                  <a:pt x="604" y="166"/>
                </a:lnTo>
                <a:lnTo>
                  <a:pt x="604" y="167"/>
                </a:lnTo>
                <a:lnTo>
                  <a:pt x="604" y="168"/>
                </a:lnTo>
                <a:lnTo>
                  <a:pt x="604" y="169"/>
                </a:lnTo>
                <a:lnTo>
                  <a:pt x="604" y="170"/>
                </a:lnTo>
                <a:lnTo>
                  <a:pt x="604" y="171"/>
                </a:lnTo>
                <a:lnTo>
                  <a:pt x="604" y="172"/>
                </a:lnTo>
                <a:lnTo>
                  <a:pt x="605" y="174"/>
                </a:lnTo>
                <a:lnTo>
                  <a:pt x="606" y="174"/>
                </a:lnTo>
                <a:lnTo>
                  <a:pt x="606" y="175"/>
                </a:lnTo>
                <a:lnTo>
                  <a:pt x="606" y="176"/>
                </a:lnTo>
                <a:lnTo>
                  <a:pt x="606" y="177"/>
                </a:lnTo>
                <a:lnTo>
                  <a:pt x="605" y="179"/>
                </a:lnTo>
                <a:lnTo>
                  <a:pt x="604" y="180"/>
                </a:lnTo>
                <a:lnTo>
                  <a:pt x="603" y="182"/>
                </a:lnTo>
                <a:lnTo>
                  <a:pt x="602" y="184"/>
                </a:lnTo>
                <a:lnTo>
                  <a:pt x="600" y="185"/>
                </a:lnTo>
                <a:lnTo>
                  <a:pt x="599" y="185"/>
                </a:lnTo>
                <a:lnTo>
                  <a:pt x="598" y="187"/>
                </a:lnTo>
                <a:lnTo>
                  <a:pt x="598" y="190"/>
                </a:lnTo>
                <a:lnTo>
                  <a:pt x="598" y="191"/>
                </a:lnTo>
                <a:lnTo>
                  <a:pt x="597" y="191"/>
                </a:lnTo>
                <a:lnTo>
                  <a:pt x="595" y="192"/>
                </a:lnTo>
                <a:lnTo>
                  <a:pt x="595" y="194"/>
                </a:lnTo>
                <a:lnTo>
                  <a:pt x="596" y="196"/>
                </a:lnTo>
                <a:lnTo>
                  <a:pt x="596" y="197"/>
                </a:lnTo>
                <a:lnTo>
                  <a:pt x="596" y="201"/>
                </a:lnTo>
                <a:lnTo>
                  <a:pt x="596" y="203"/>
                </a:lnTo>
                <a:lnTo>
                  <a:pt x="598" y="206"/>
                </a:lnTo>
                <a:lnTo>
                  <a:pt x="598" y="207"/>
                </a:lnTo>
                <a:lnTo>
                  <a:pt x="598" y="208"/>
                </a:lnTo>
                <a:lnTo>
                  <a:pt x="597" y="210"/>
                </a:lnTo>
                <a:lnTo>
                  <a:pt x="595" y="211"/>
                </a:lnTo>
                <a:lnTo>
                  <a:pt x="594" y="212"/>
                </a:lnTo>
                <a:lnTo>
                  <a:pt x="593" y="213"/>
                </a:lnTo>
                <a:lnTo>
                  <a:pt x="591" y="215"/>
                </a:lnTo>
                <a:lnTo>
                  <a:pt x="590" y="218"/>
                </a:lnTo>
                <a:lnTo>
                  <a:pt x="593" y="219"/>
                </a:lnTo>
                <a:lnTo>
                  <a:pt x="594" y="220"/>
                </a:lnTo>
                <a:lnTo>
                  <a:pt x="594" y="222"/>
                </a:lnTo>
                <a:lnTo>
                  <a:pt x="593" y="223"/>
                </a:lnTo>
                <a:lnTo>
                  <a:pt x="592" y="223"/>
                </a:lnTo>
                <a:lnTo>
                  <a:pt x="590" y="224"/>
                </a:lnTo>
                <a:lnTo>
                  <a:pt x="588" y="226"/>
                </a:lnTo>
                <a:lnTo>
                  <a:pt x="587" y="227"/>
                </a:lnTo>
                <a:lnTo>
                  <a:pt x="587" y="229"/>
                </a:lnTo>
                <a:lnTo>
                  <a:pt x="587" y="230"/>
                </a:lnTo>
                <a:lnTo>
                  <a:pt x="587" y="231"/>
                </a:lnTo>
                <a:lnTo>
                  <a:pt x="586" y="233"/>
                </a:lnTo>
                <a:lnTo>
                  <a:pt x="584" y="235"/>
                </a:lnTo>
                <a:lnTo>
                  <a:pt x="584" y="237"/>
                </a:lnTo>
                <a:lnTo>
                  <a:pt x="584" y="238"/>
                </a:lnTo>
                <a:lnTo>
                  <a:pt x="583" y="240"/>
                </a:lnTo>
                <a:lnTo>
                  <a:pt x="583" y="241"/>
                </a:lnTo>
                <a:lnTo>
                  <a:pt x="582" y="243"/>
                </a:lnTo>
                <a:lnTo>
                  <a:pt x="582" y="244"/>
                </a:lnTo>
                <a:lnTo>
                  <a:pt x="580" y="244"/>
                </a:lnTo>
                <a:lnTo>
                  <a:pt x="579" y="245"/>
                </a:lnTo>
                <a:lnTo>
                  <a:pt x="577" y="246"/>
                </a:lnTo>
                <a:lnTo>
                  <a:pt x="576" y="246"/>
                </a:lnTo>
                <a:lnTo>
                  <a:pt x="575" y="246"/>
                </a:lnTo>
                <a:lnTo>
                  <a:pt x="575" y="247"/>
                </a:lnTo>
                <a:lnTo>
                  <a:pt x="574" y="248"/>
                </a:lnTo>
                <a:lnTo>
                  <a:pt x="575" y="251"/>
                </a:lnTo>
                <a:lnTo>
                  <a:pt x="576" y="252"/>
                </a:lnTo>
                <a:lnTo>
                  <a:pt x="576" y="252"/>
                </a:lnTo>
                <a:lnTo>
                  <a:pt x="577" y="253"/>
                </a:lnTo>
                <a:lnTo>
                  <a:pt x="578" y="254"/>
                </a:lnTo>
                <a:lnTo>
                  <a:pt x="579" y="256"/>
                </a:lnTo>
                <a:lnTo>
                  <a:pt x="578" y="257"/>
                </a:lnTo>
                <a:lnTo>
                  <a:pt x="577" y="257"/>
                </a:lnTo>
                <a:lnTo>
                  <a:pt x="576" y="257"/>
                </a:lnTo>
                <a:lnTo>
                  <a:pt x="574" y="259"/>
                </a:lnTo>
                <a:lnTo>
                  <a:pt x="572" y="259"/>
                </a:lnTo>
                <a:lnTo>
                  <a:pt x="571" y="260"/>
                </a:lnTo>
                <a:lnTo>
                  <a:pt x="569" y="261"/>
                </a:lnTo>
                <a:lnTo>
                  <a:pt x="567" y="262"/>
                </a:lnTo>
                <a:lnTo>
                  <a:pt x="566" y="263"/>
                </a:lnTo>
                <a:lnTo>
                  <a:pt x="564" y="265"/>
                </a:lnTo>
                <a:lnTo>
                  <a:pt x="564" y="267"/>
                </a:lnTo>
                <a:lnTo>
                  <a:pt x="563" y="268"/>
                </a:lnTo>
                <a:lnTo>
                  <a:pt x="562" y="270"/>
                </a:lnTo>
                <a:lnTo>
                  <a:pt x="562" y="271"/>
                </a:lnTo>
                <a:lnTo>
                  <a:pt x="561" y="274"/>
                </a:lnTo>
                <a:lnTo>
                  <a:pt x="559" y="274"/>
                </a:lnTo>
                <a:lnTo>
                  <a:pt x="559" y="275"/>
                </a:lnTo>
                <a:lnTo>
                  <a:pt x="558" y="279"/>
                </a:lnTo>
                <a:lnTo>
                  <a:pt x="558" y="280"/>
                </a:lnTo>
                <a:lnTo>
                  <a:pt x="557" y="281"/>
                </a:lnTo>
                <a:lnTo>
                  <a:pt x="557" y="283"/>
                </a:lnTo>
                <a:lnTo>
                  <a:pt x="556" y="284"/>
                </a:lnTo>
                <a:lnTo>
                  <a:pt x="554" y="285"/>
                </a:lnTo>
                <a:lnTo>
                  <a:pt x="555" y="287"/>
                </a:lnTo>
                <a:lnTo>
                  <a:pt x="555" y="288"/>
                </a:lnTo>
                <a:lnTo>
                  <a:pt x="555" y="290"/>
                </a:lnTo>
                <a:lnTo>
                  <a:pt x="555" y="291"/>
                </a:lnTo>
                <a:lnTo>
                  <a:pt x="554" y="294"/>
                </a:lnTo>
                <a:lnTo>
                  <a:pt x="554" y="296"/>
                </a:lnTo>
                <a:lnTo>
                  <a:pt x="554" y="298"/>
                </a:lnTo>
                <a:lnTo>
                  <a:pt x="553" y="301"/>
                </a:lnTo>
                <a:lnTo>
                  <a:pt x="552" y="306"/>
                </a:lnTo>
                <a:lnTo>
                  <a:pt x="554" y="308"/>
                </a:lnTo>
                <a:lnTo>
                  <a:pt x="554" y="311"/>
                </a:lnTo>
                <a:lnTo>
                  <a:pt x="555" y="313"/>
                </a:lnTo>
                <a:lnTo>
                  <a:pt x="556" y="315"/>
                </a:lnTo>
                <a:lnTo>
                  <a:pt x="556" y="317"/>
                </a:lnTo>
                <a:lnTo>
                  <a:pt x="557" y="319"/>
                </a:lnTo>
                <a:lnTo>
                  <a:pt x="557" y="322"/>
                </a:lnTo>
                <a:lnTo>
                  <a:pt x="558" y="324"/>
                </a:lnTo>
                <a:lnTo>
                  <a:pt x="557" y="325"/>
                </a:lnTo>
                <a:lnTo>
                  <a:pt x="557" y="327"/>
                </a:lnTo>
                <a:lnTo>
                  <a:pt x="555" y="329"/>
                </a:lnTo>
                <a:lnTo>
                  <a:pt x="554" y="332"/>
                </a:lnTo>
                <a:lnTo>
                  <a:pt x="553" y="335"/>
                </a:lnTo>
                <a:lnTo>
                  <a:pt x="553" y="337"/>
                </a:lnTo>
                <a:lnTo>
                  <a:pt x="553" y="340"/>
                </a:lnTo>
                <a:lnTo>
                  <a:pt x="553" y="344"/>
                </a:lnTo>
                <a:lnTo>
                  <a:pt x="552" y="344"/>
                </a:lnTo>
                <a:lnTo>
                  <a:pt x="551" y="346"/>
                </a:lnTo>
                <a:lnTo>
                  <a:pt x="549" y="349"/>
                </a:lnTo>
                <a:lnTo>
                  <a:pt x="548" y="351"/>
                </a:lnTo>
                <a:lnTo>
                  <a:pt x="547" y="353"/>
                </a:lnTo>
                <a:lnTo>
                  <a:pt x="546" y="356"/>
                </a:lnTo>
                <a:lnTo>
                  <a:pt x="547" y="358"/>
                </a:lnTo>
                <a:lnTo>
                  <a:pt x="548" y="359"/>
                </a:lnTo>
                <a:lnTo>
                  <a:pt x="548" y="361"/>
                </a:lnTo>
                <a:lnTo>
                  <a:pt x="548" y="363"/>
                </a:lnTo>
                <a:lnTo>
                  <a:pt x="549" y="364"/>
                </a:lnTo>
                <a:lnTo>
                  <a:pt x="546" y="373"/>
                </a:lnTo>
                <a:lnTo>
                  <a:pt x="545" y="374"/>
                </a:lnTo>
                <a:lnTo>
                  <a:pt x="541" y="378"/>
                </a:lnTo>
                <a:lnTo>
                  <a:pt x="539" y="379"/>
                </a:lnTo>
                <a:lnTo>
                  <a:pt x="536" y="380"/>
                </a:lnTo>
                <a:lnTo>
                  <a:pt x="529" y="384"/>
                </a:lnTo>
                <a:lnTo>
                  <a:pt x="528" y="385"/>
                </a:lnTo>
                <a:lnTo>
                  <a:pt x="526" y="386"/>
                </a:lnTo>
                <a:lnTo>
                  <a:pt x="524" y="388"/>
                </a:lnTo>
                <a:lnTo>
                  <a:pt x="523" y="390"/>
                </a:lnTo>
                <a:lnTo>
                  <a:pt x="520" y="396"/>
                </a:lnTo>
                <a:lnTo>
                  <a:pt x="506" y="400"/>
                </a:lnTo>
                <a:lnTo>
                  <a:pt x="503" y="398"/>
                </a:lnTo>
                <a:lnTo>
                  <a:pt x="501" y="397"/>
                </a:lnTo>
                <a:lnTo>
                  <a:pt x="498" y="396"/>
                </a:lnTo>
                <a:lnTo>
                  <a:pt x="495" y="392"/>
                </a:lnTo>
                <a:lnTo>
                  <a:pt x="493" y="392"/>
                </a:lnTo>
                <a:lnTo>
                  <a:pt x="491" y="393"/>
                </a:lnTo>
                <a:lnTo>
                  <a:pt x="487" y="394"/>
                </a:lnTo>
                <a:lnTo>
                  <a:pt x="484" y="396"/>
                </a:lnTo>
                <a:lnTo>
                  <a:pt x="481" y="399"/>
                </a:lnTo>
                <a:lnTo>
                  <a:pt x="478" y="402"/>
                </a:lnTo>
                <a:lnTo>
                  <a:pt x="475" y="405"/>
                </a:lnTo>
                <a:lnTo>
                  <a:pt x="474" y="407"/>
                </a:lnTo>
                <a:lnTo>
                  <a:pt x="472" y="409"/>
                </a:lnTo>
                <a:lnTo>
                  <a:pt x="470" y="409"/>
                </a:lnTo>
                <a:lnTo>
                  <a:pt x="469" y="408"/>
                </a:lnTo>
                <a:lnTo>
                  <a:pt x="468" y="406"/>
                </a:lnTo>
                <a:lnTo>
                  <a:pt x="465" y="402"/>
                </a:lnTo>
                <a:lnTo>
                  <a:pt x="464" y="399"/>
                </a:lnTo>
                <a:lnTo>
                  <a:pt x="464" y="395"/>
                </a:lnTo>
                <a:lnTo>
                  <a:pt x="464" y="390"/>
                </a:lnTo>
                <a:lnTo>
                  <a:pt x="465" y="386"/>
                </a:lnTo>
                <a:lnTo>
                  <a:pt x="464" y="385"/>
                </a:lnTo>
                <a:lnTo>
                  <a:pt x="464" y="382"/>
                </a:lnTo>
                <a:lnTo>
                  <a:pt x="464" y="380"/>
                </a:lnTo>
                <a:lnTo>
                  <a:pt x="462" y="377"/>
                </a:lnTo>
                <a:lnTo>
                  <a:pt x="460" y="374"/>
                </a:lnTo>
                <a:lnTo>
                  <a:pt x="459" y="373"/>
                </a:lnTo>
                <a:lnTo>
                  <a:pt x="459" y="370"/>
                </a:lnTo>
                <a:lnTo>
                  <a:pt x="458" y="368"/>
                </a:lnTo>
                <a:lnTo>
                  <a:pt x="457" y="367"/>
                </a:lnTo>
                <a:lnTo>
                  <a:pt x="457" y="365"/>
                </a:lnTo>
                <a:lnTo>
                  <a:pt x="457" y="362"/>
                </a:lnTo>
                <a:lnTo>
                  <a:pt x="459" y="360"/>
                </a:lnTo>
                <a:lnTo>
                  <a:pt x="459" y="358"/>
                </a:lnTo>
                <a:lnTo>
                  <a:pt x="461" y="357"/>
                </a:lnTo>
                <a:lnTo>
                  <a:pt x="464" y="357"/>
                </a:lnTo>
                <a:lnTo>
                  <a:pt x="465" y="357"/>
                </a:lnTo>
                <a:lnTo>
                  <a:pt x="466" y="356"/>
                </a:lnTo>
                <a:lnTo>
                  <a:pt x="468" y="354"/>
                </a:lnTo>
                <a:lnTo>
                  <a:pt x="469" y="350"/>
                </a:lnTo>
                <a:lnTo>
                  <a:pt x="468" y="345"/>
                </a:lnTo>
                <a:lnTo>
                  <a:pt x="467" y="343"/>
                </a:lnTo>
                <a:lnTo>
                  <a:pt x="466" y="341"/>
                </a:lnTo>
                <a:lnTo>
                  <a:pt x="464" y="340"/>
                </a:lnTo>
                <a:lnTo>
                  <a:pt x="462" y="339"/>
                </a:lnTo>
                <a:lnTo>
                  <a:pt x="459" y="339"/>
                </a:lnTo>
                <a:lnTo>
                  <a:pt x="454" y="338"/>
                </a:lnTo>
                <a:lnTo>
                  <a:pt x="425" y="338"/>
                </a:lnTo>
                <a:lnTo>
                  <a:pt x="351" y="337"/>
                </a:lnTo>
                <a:lnTo>
                  <a:pt x="344" y="339"/>
                </a:lnTo>
                <a:lnTo>
                  <a:pt x="340" y="346"/>
                </a:lnTo>
                <a:lnTo>
                  <a:pt x="337" y="351"/>
                </a:lnTo>
                <a:lnTo>
                  <a:pt x="336" y="353"/>
                </a:lnTo>
                <a:lnTo>
                  <a:pt x="333" y="357"/>
                </a:lnTo>
                <a:lnTo>
                  <a:pt x="332" y="357"/>
                </a:lnTo>
                <a:lnTo>
                  <a:pt x="330" y="361"/>
                </a:lnTo>
                <a:lnTo>
                  <a:pt x="329" y="363"/>
                </a:lnTo>
                <a:lnTo>
                  <a:pt x="328" y="364"/>
                </a:lnTo>
                <a:lnTo>
                  <a:pt x="327" y="366"/>
                </a:lnTo>
                <a:lnTo>
                  <a:pt x="326" y="368"/>
                </a:lnTo>
                <a:lnTo>
                  <a:pt x="325" y="370"/>
                </a:lnTo>
                <a:lnTo>
                  <a:pt x="325" y="371"/>
                </a:lnTo>
                <a:lnTo>
                  <a:pt x="324" y="373"/>
                </a:lnTo>
                <a:lnTo>
                  <a:pt x="324" y="374"/>
                </a:lnTo>
                <a:lnTo>
                  <a:pt x="324" y="376"/>
                </a:lnTo>
                <a:lnTo>
                  <a:pt x="324" y="378"/>
                </a:lnTo>
                <a:lnTo>
                  <a:pt x="324" y="379"/>
                </a:lnTo>
                <a:lnTo>
                  <a:pt x="322" y="382"/>
                </a:lnTo>
                <a:lnTo>
                  <a:pt x="319" y="382"/>
                </a:lnTo>
                <a:lnTo>
                  <a:pt x="317" y="384"/>
                </a:lnTo>
                <a:lnTo>
                  <a:pt x="315" y="385"/>
                </a:lnTo>
                <a:lnTo>
                  <a:pt x="312" y="386"/>
                </a:lnTo>
                <a:lnTo>
                  <a:pt x="309" y="388"/>
                </a:lnTo>
                <a:lnTo>
                  <a:pt x="306" y="391"/>
                </a:lnTo>
                <a:lnTo>
                  <a:pt x="303" y="393"/>
                </a:lnTo>
                <a:lnTo>
                  <a:pt x="302" y="396"/>
                </a:lnTo>
                <a:lnTo>
                  <a:pt x="300" y="398"/>
                </a:lnTo>
                <a:lnTo>
                  <a:pt x="298" y="401"/>
                </a:lnTo>
                <a:lnTo>
                  <a:pt x="297" y="403"/>
                </a:lnTo>
                <a:lnTo>
                  <a:pt x="296" y="406"/>
                </a:lnTo>
                <a:lnTo>
                  <a:pt x="294" y="410"/>
                </a:lnTo>
                <a:lnTo>
                  <a:pt x="292" y="411"/>
                </a:lnTo>
                <a:lnTo>
                  <a:pt x="292" y="412"/>
                </a:lnTo>
                <a:lnTo>
                  <a:pt x="291" y="415"/>
                </a:lnTo>
                <a:lnTo>
                  <a:pt x="291" y="417"/>
                </a:lnTo>
                <a:lnTo>
                  <a:pt x="290" y="419"/>
                </a:lnTo>
                <a:lnTo>
                  <a:pt x="289" y="423"/>
                </a:lnTo>
                <a:lnTo>
                  <a:pt x="289" y="425"/>
                </a:lnTo>
                <a:lnTo>
                  <a:pt x="288" y="428"/>
                </a:lnTo>
                <a:lnTo>
                  <a:pt x="288" y="430"/>
                </a:lnTo>
                <a:lnTo>
                  <a:pt x="288" y="433"/>
                </a:lnTo>
                <a:lnTo>
                  <a:pt x="288" y="435"/>
                </a:lnTo>
                <a:lnTo>
                  <a:pt x="288" y="438"/>
                </a:lnTo>
                <a:lnTo>
                  <a:pt x="289" y="440"/>
                </a:lnTo>
                <a:lnTo>
                  <a:pt x="289" y="441"/>
                </a:lnTo>
                <a:lnTo>
                  <a:pt x="291" y="444"/>
                </a:lnTo>
                <a:lnTo>
                  <a:pt x="291" y="446"/>
                </a:lnTo>
                <a:lnTo>
                  <a:pt x="291" y="447"/>
                </a:lnTo>
                <a:lnTo>
                  <a:pt x="293" y="450"/>
                </a:lnTo>
                <a:lnTo>
                  <a:pt x="294" y="451"/>
                </a:lnTo>
                <a:lnTo>
                  <a:pt x="294" y="452"/>
                </a:lnTo>
                <a:lnTo>
                  <a:pt x="295" y="454"/>
                </a:lnTo>
                <a:lnTo>
                  <a:pt x="297" y="455"/>
                </a:lnTo>
                <a:lnTo>
                  <a:pt x="297" y="457"/>
                </a:lnTo>
                <a:lnTo>
                  <a:pt x="298" y="458"/>
                </a:lnTo>
                <a:lnTo>
                  <a:pt x="299" y="459"/>
                </a:lnTo>
                <a:lnTo>
                  <a:pt x="299" y="460"/>
                </a:lnTo>
                <a:lnTo>
                  <a:pt x="302" y="462"/>
                </a:lnTo>
                <a:lnTo>
                  <a:pt x="305" y="462"/>
                </a:lnTo>
                <a:lnTo>
                  <a:pt x="308" y="464"/>
                </a:lnTo>
                <a:lnTo>
                  <a:pt x="308" y="466"/>
                </a:lnTo>
                <a:lnTo>
                  <a:pt x="308" y="468"/>
                </a:lnTo>
                <a:lnTo>
                  <a:pt x="308" y="468"/>
                </a:lnTo>
                <a:lnTo>
                  <a:pt x="308" y="469"/>
                </a:lnTo>
                <a:lnTo>
                  <a:pt x="308" y="471"/>
                </a:lnTo>
                <a:lnTo>
                  <a:pt x="308" y="472"/>
                </a:lnTo>
                <a:lnTo>
                  <a:pt x="308" y="473"/>
                </a:lnTo>
                <a:lnTo>
                  <a:pt x="306" y="474"/>
                </a:lnTo>
                <a:lnTo>
                  <a:pt x="305" y="476"/>
                </a:lnTo>
                <a:lnTo>
                  <a:pt x="305" y="478"/>
                </a:lnTo>
                <a:lnTo>
                  <a:pt x="305" y="481"/>
                </a:lnTo>
                <a:lnTo>
                  <a:pt x="304" y="483"/>
                </a:lnTo>
                <a:lnTo>
                  <a:pt x="303" y="484"/>
                </a:lnTo>
                <a:lnTo>
                  <a:pt x="303" y="485"/>
                </a:lnTo>
                <a:lnTo>
                  <a:pt x="303" y="487"/>
                </a:lnTo>
                <a:lnTo>
                  <a:pt x="304" y="487"/>
                </a:lnTo>
                <a:lnTo>
                  <a:pt x="305" y="489"/>
                </a:lnTo>
                <a:lnTo>
                  <a:pt x="304" y="490"/>
                </a:lnTo>
                <a:lnTo>
                  <a:pt x="303" y="491"/>
                </a:lnTo>
                <a:lnTo>
                  <a:pt x="302" y="492"/>
                </a:lnTo>
                <a:lnTo>
                  <a:pt x="302" y="493"/>
                </a:lnTo>
                <a:lnTo>
                  <a:pt x="302" y="493"/>
                </a:lnTo>
                <a:lnTo>
                  <a:pt x="301" y="494"/>
                </a:lnTo>
                <a:lnTo>
                  <a:pt x="299" y="496"/>
                </a:lnTo>
                <a:lnTo>
                  <a:pt x="297" y="498"/>
                </a:lnTo>
                <a:lnTo>
                  <a:pt x="297" y="500"/>
                </a:lnTo>
                <a:lnTo>
                  <a:pt x="295" y="501"/>
                </a:lnTo>
                <a:lnTo>
                  <a:pt x="293" y="503"/>
                </a:lnTo>
                <a:lnTo>
                  <a:pt x="291" y="505"/>
                </a:lnTo>
                <a:lnTo>
                  <a:pt x="289" y="507"/>
                </a:lnTo>
                <a:lnTo>
                  <a:pt x="288" y="509"/>
                </a:lnTo>
                <a:lnTo>
                  <a:pt x="285" y="510"/>
                </a:lnTo>
                <a:lnTo>
                  <a:pt x="285" y="512"/>
                </a:lnTo>
                <a:lnTo>
                  <a:pt x="285" y="512"/>
                </a:lnTo>
                <a:lnTo>
                  <a:pt x="285" y="513"/>
                </a:lnTo>
                <a:lnTo>
                  <a:pt x="286" y="514"/>
                </a:lnTo>
                <a:lnTo>
                  <a:pt x="286" y="515"/>
                </a:lnTo>
                <a:lnTo>
                  <a:pt x="285" y="516"/>
                </a:lnTo>
                <a:lnTo>
                  <a:pt x="285" y="517"/>
                </a:lnTo>
                <a:lnTo>
                  <a:pt x="285" y="518"/>
                </a:lnTo>
                <a:lnTo>
                  <a:pt x="285" y="519"/>
                </a:lnTo>
                <a:lnTo>
                  <a:pt x="286" y="520"/>
                </a:lnTo>
                <a:lnTo>
                  <a:pt x="287" y="521"/>
                </a:lnTo>
                <a:lnTo>
                  <a:pt x="287" y="522"/>
                </a:lnTo>
                <a:lnTo>
                  <a:pt x="287" y="523"/>
                </a:lnTo>
                <a:lnTo>
                  <a:pt x="286" y="524"/>
                </a:lnTo>
                <a:lnTo>
                  <a:pt x="285" y="527"/>
                </a:lnTo>
                <a:lnTo>
                  <a:pt x="283" y="529"/>
                </a:lnTo>
                <a:lnTo>
                  <a:pt x="280" y="531"/>
                </a:lnTo>
                <a:lnTo>
                  <a:pt x="278" y="532"/>
                </a:lnTo>
                <a:lnTo>
                  <a:pt x="277" y="534"/>
                </a:lnTo>
                <a:lnTo>
                  <a:pt x="275" y="535"/>
                </a:lnTo>
                <a:lnTo>
                  <a:pt x="274" y="537"/>
                </a:lnTo>
                <a:lnTo>
                  <a:pt x="272" y="537"/>
                </a:lnTo>
                <a:lnTo>
                  <a:pt x="270" y="537"/>
                </a:lnTo>
                <a:lnTo>
                  <a:pt x="269" y="536"/>
                </a:lnTo>
                <a:lnTo>
                  <a:pt x="267" y="535"/>
                </a:lnTo>
                <a:lnTo>
                  <a:pt x="265" y="534"/>
                </a:lnTo>
                <a:lnTo>
                  <a:pt x="263" y="534"/>
                </a:lnTo>
                <a:lnTo>
                  <a:pt x="263" y="536"/>
                </a:lnTo>
                <a:lnTo>
                  <a:pt x="263" y="538"/>
                </a:lnTo>
                <a:lnTo>
                  <a:pt x="263" y="539"/>
                </a:lnTo>
                <a:lnTo>
                  <a:pt x="262" y="541"/>
                </a:lnTo>
                <a:lnTo>
                  <a:pt x="260" y="542"/>
                </a:lnTo>
                <a:lnTo>
                  <a:pt x="257" y="541"/>
                </a:lnTo>
                <a:lnTo>
                  <a:pt x="256" y="542"/>
                </a:lnTo>
                <a:lnTo>
                  <a:pt x="256" y="544"/>
                </a:lnTo>
                <a:lnTo>
                  <a:pt x="256" y="545"/>
                </a:lnTo>
                <a:lnTo>
                  <a:pt x="256" y="547"/>
                </a:lnTo>
                <a:lnTo>
                  <a:pt x="255" y="550"/>
                </a:lnTo>
                <a:lnTo>
                  <a:pt x="256" y="551"/>
                </a:lnTo>
                <a:lnTo>
                  <a:pt x="257" y="552"/>
                </a:lnTo>
                <a:lnTo>
                  <a:pt x="258" y="554"/>
                </a:lnTo>
                <a:lnTo>
                  <a:pt x="258" y="556"/>
                </a:lnTo>
                <a:lnTo>
                  <a:pt x="256" y="558"/>
                </a:lnTo>
                <a:lnTo>
                  <a:pt x="252" y="560"/>
                </a:lnTo>
                <a:lnTo>
                  <a:pt x="252" y="561"/>
                </a:lnTo>
                <a:lnTo>
                  <a:pt x="251" y="563"/>
                </a:lnTo>
                <a:lnTo>
                  <a:pt x="250" y="566"/>
                </a:lnTo>
                <a:lnTo>
                  <a:pt x="250" y="568"/>
                </a:lnTo>
                <a:lnTo>
                  <a:pt x="251" y="570"/>
                </a:lnTo>
                <a:lnTo>
                  <a:pt x="252" y="573"/>
                </a:lnTo>
                <a:lnTo>
                  <a:pt x="256" y="575"/>
                </a:lnTo>
                <a:lnTo>
                  <a:pt x="258" y="576"/>
                </a:lnTo>
                <a:lnTo>
                  <a:pt x="259" y="576"/>
                </a:lnTo>
                <a:lnTo>
                  <a:pt x="261" y="577"/>
                </a:lnTo>
                <a:lnTo>
                  <a:pt x="263" y="581"/>
                </a:lnTo>
                <a:lnTo>
                  <a:pt x="263" y="583"/>
                </a:lnTo>
                <a:lnTo>
                  <a:pt x="264" y="586"/>
                </a:lnTo>
                <a:lnTo>
                  <a:pt x="265" y="588"/>
                </a:lnTo>
                <a:lnTo>
                  <a:pt x="267" y="588"/>
                </a:lnTo>
                <a:lnTo>
                  <a:pt x="269" y="587"/>
                </a:lnTo>
                <a:lnTo>
                  <a:pt x="269" y="587"/>
                </a:lnTo>
                <a:lnTo>
                  <a:pt x="270" y="589"/>
                </a:lnTo>
                <a:lnTo>
                  <a:pt x="272" y="590"/>
                </a:lnTo>
                <a:lnTo>
                  <a:pt x="273" y="590"/>
                </a:lnTo>
                <a:lnTo>
                  <a:pt x="273" y="593"/>
                </a:lnTo>
                <a:lnTo>
                  <a:pt x="273" y="594"/>
                </a:lnTo>
                <a:lnTo>
                  <a:pt x="274" y="595"/>
                </a:lnTo>
                <a:lnTo>
                  <a:pt x="274" y="595"/>
                </a:lnTo>
                <a:lnTo>
                  <a:pt x="275" y="597"/>
                </a:lnTo>
                <a:lnTo>
                  <a:pt x="275" y="598"/>
                </a:lnTo>
                <a:lnTo>
                  <a:pt x="274" y="599"/>
                </a:lnTo>
                <a:lnTo>
                  <a:pt x="274" y="601"/>
                </a:lnTo>
                <a:lnTo>
                  <a:pt x="276" y="599"/>
                </a:lnTo>
                <a:lnTo>
                  <a:pt x="278" y="600"/>
                </a:lnTo>
                <a:lnTo>
                  <a:pt x="279" y="601"/>
                </a:lnTo>
                <a:lnTo>
                  <a:pt x="278" y="603"/>
                </a:lnTo>
                <a:lnTo>
                  <a:pt x="279" y="605"/>
                </a:lnTo>
                <a:lnTo>
                  <a:pt x="280" y="606"/>
                </a:lnTo>
                <a:lnTo>
                  <a:pt x="280" y="606"/>
                </a:lnTo>
                <a:lnTo>
                  <a:pt x="282" y="607"/>
                </a:lnTo>
                <a:lnTo>
                  <a:pt x="283" y="606"/>
                </a:lnTo>
                <a:lnTo>
                  <a:pt x="284" y="606"/>
                </a:lnTo>
                <a:lnTo>
                  <a:pt x="285" y="606"/>
                </a:lnTo>
                <a:lnTo>
                  <a:pt x="285" y="606"/>
                </a:lnTo>
                <a:lnTo>
                  <a:pt x="287" y="608"/>
                </a:lnTo>
                <a:lnTo>
                  <a:pt x="289" y="608"/>
                </a:lnTo>
                <a:lnTo>
                  <a:pt x="289" y="606"/>
                </a:lnTo>
                <a:lnTo>
                  <a:pt x="290" y="604"/>
                </a:lnTo>
                <a:lnTo>
                  <a:pt x="291" y="603"/>
                </a:lnTo>
                <a:lnTo>
                  <a:pt x="291" y="603"/>
                </a:lnTo>
                <a:lnTo>
                  <a:pt x="292" y="604"/>
                </a:lnTo>
                <a:lnTo>
                  <a:pt x="292" y="606"/>
                </a:lnTo>
                <a:lnTo>
                  <a:pt x="294" y="607"/>
                </a:lnTo>
                <a:lnTo>
                  <a:pt x="295" y="608"/>
                </a:lnTo>
                <a:lnTo>
                  <a:pt x="295" y="610"/>
                </a:lnTo>
                <a:lnTo>
                  <a:pt x="296" y="611"/>
                </a:lnTo>
                <a:lnTo>
                  <a:pt x="297" y="611"/>
                </a:lnTo>
                <a:lnTo>
                  <a:pt x="297" y="612"/>
                </a:lnTo>
                <a:lnTo>
                  <a:pt x="297" y="613"/>
                </a:lnTo>
                <a:lnTo>
                  <a:pt x="297" y="613"/>
                </a:lnTo>
                <a:lnTo>
                  <a:pt x="298" y="616"/>
                </a:lnTo>
                <a:lnTo>
                  <a:pt x="298" y="617"/>
                </a:lnTo>
                <a:lnTo>
                  <a:pt x="297" y="617"/>
                </a:lnTo>
                <a:lnTo>
                  <a:pt x="294" y="620"/>
                </a:lnTo>
                <a:lnTo>
                  <a:pt x="291" y="626"/>
                </a:lnTo>
                <a:lnTo>
                  <a:pt x="284" y="635"/>
                </a:lnTo>
                <a:lnTo>
                  <a:pt x="279" y="645"/>
                </a:lnTo>
                <a:lnTo>
                  <a:pt x="274" y="654"/>
                </a:lnTo>
                <a:lnTo>
                  <a:pt x="269" y="665"/>
                </a:lnTo>
                <a:lnTo>
                  <a:pt x="265" y="673"/>
                </a:lnTo>
                <a:lnTo>
                  <a:pt x="261" y="683"/>
                </a:lnTo>
                <a:lnTo>
                  <a:pt x="260" y="684"/>
                </a:lnTo>
                <a:lnTo>
                  <a:pt x="257" y="691"/>
                </a:lnTo>
                <a:lnTo>
                  <a:pt x="255" y="695"/>
                </a:lnTo>
                <a:lnTo>
                  <a:pt x="252" y="703"/>
                </a:lnTo>
                <a:lnTo>
                  <a:pt x="251" y="705"/>
                </a:lnTo>
                <a:lnTo>
                  <a:pt x="249" y="707"/>
                </a:lnTo>
                <a:lnTo>
                  <a:pt x="235" y="728"/>
                </a:lnTo>
                <a:lnTo>
                  <a:pt x="235" y="727"/>
                </a:lnTo>
                <a:lnTo>
                  <a:pt x="233" y="724"/>
                </a:lnTo>
                <a:lnTo>
                  <a:pt x="230" y="721"/>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9">
            <a:extLst>
              <a:ext uri="{FF2B5EF4-FFF2-40B4-BE49-F238E27FC236}">
                <a16:creationId xmlns:a16="http://schemas.microsoft.com/office/drawing/2014/main" id="{8AA7B927-05F1-4F4E-BFBF-F4325BA31B76}"/>
              </a:ext>
            </a:extLst>
          </p:cNvPr>
          <p:cNvSpPr>
            <a:spLocks/>
          </p:cNvSpPr>
          <p:nvPr/>
        </p:nvSpPr>
        <p:spPr bwMode="auto">
          <a:xfrm>
            <a:off x="2458536" y="4435146"/>
            <a:ext cx="959490" cy="1038608"/>
          </a:xfrm>
          <a:custGeom>
            <a:avLst/>
            <a:gdLst>
              <a:gd name="T0" fmla="*/ 96 w 667"/>
              <a:gd name="T1" fmla="*/ 612 h 722"/>
              <a:gd name="T2" fmla="*/ 85 w 667"/>
              <a:gd name="T3" fmla="*/ 576 h 722"/>
              <a:gd name="T4" fmla="*/ 65 w 667"/>
              <a:gd name="T5" fmla="*/ 564 h 722"/>
              <a:gd name="T6" fmla="*/ 50 w 667"/>
              <a:gd name="T7" fmla="*/ 561 h 722"/>
              <a:gd name="T8" fmla="*/ 41 w 667"/>
              <a:gd name="T9" fmla="*/ 541 h 722"/>
              <a:gd name="T10" fmla="*/ 24 w 667"/>
              <a:gd name="T11" fmla="*/ 539 h 722"/>
              <a:gd name="T12" fmla="*/ 13 w 667"/>
              <a:gd name="T13" fmla="*/ 519 h 722"/>
              <a:gd name="T14" fmla="*/ 5 w 667"/>
              <a:gd name="T15" fmla="*/ 488 h 722"/>
              <a:gd name="T16" fmla="*/ 24 w 667"/>
              <a:gd name="T17" fmla="*/ 475 h 722"/>
              <a:gd name="T18" fmla="*/ 36 w 667"/>
              <a:gd name="T19" fmla="*/ 452 h 722"/>
              <a:gd name="T20" fmla="*/ 53 w 667"/>
              <a:gd name="T21" fmla="*/ 429 h 722"/>
              <a:gd name="T22" fmla="*/ 58 w 667"/>
              <a:gd name="T23" fmla="*/ 406 h 722"/>
              <a:gd name="T24" fmla="*/ 39 w 667"/>
              <a:gd name="T25" fmla="*/ 379 h 722"/>
              <a:gd name="T26" fmla="*/ 48 w 667"/>
              <a:gd name="T27" fmla="*/ 339 h 722"/>
              <a:gd name="T28" fmla="*/ 75 w 667"/>
              <a:gd name="T29" fmla="*/ 308 h 722"/>
              <a:gd name="T30" fmla="*/ 214 w 667"/>
              <a:gd name="T31" fmla="*/ 278 h 722"/>
              <a:gd name="T32" fmla="*/ 209 w 667"/>
              <a:gd name="T33" fmla="*/ 311 h 722"/>
              <a:gd name="T34" fmla="*/ 228 w 667"/>
              <a:gd name="T35" fmla="*/ 340 h 722"/>
              <a:gd name="T36" fmla="*/ 286 w 667"/>
              <a:gd name="T37" fmla="*/ 318 h 722"/>
              <a:gd name="T38" fmla="*/ 303 w 667"/>
              <a:gd name="T39" fmla="*/ 278 h 722"/>
              <a:gd name="T40" fmla="*/ 304 w 667"/>
              <a:gd name="T41" fmla="*/ 236 h 722"/>
              <a:gd name="T42" fmla="*/ 312 w 667"/>
              <a:gd name="T43" fmla="*/ 208 h 722"/>
              <a:gd name="T44" fmla="*/ 326 w 667"/>
              <a:gd name="T45" fmla="*/ 190 h 722"/>
              <a:gd name="T46" fmla="*/ 337 w 667"/>
              <a:gd name="T47" fmla="*/ 169 h 722"/>
              <a:gd name="T48" fmla="*/ 348 w 667"/>
              <a:gd name="T49" fmla="*/ 146 h 722"/>
              <a:gd name="T50" fmla="*/ 354 w 667"/>
              <a:gd name="T51" fmla="*/ 118 h 722"/>
              <a:gd name="T52" fmla="*/ 358 w 667"/>
              <a:gd name="T53" fmla="*/ 99 h 722"/>
              <a:gd name="T54" fmla="*/ 381 w 667"/>
              <a:gd name="T55" fmla="*/ 90 h 722"/>
              <a:gd name="T56" fmla="*/ 375 w 667"/>
              <a:gd name="T57" fmla="*/ 68 h 722"/>
              <a:gd name="T58" fmla="*/ 373 w 667"/>
              <a:gd name="T59" fmla="*/ 51 h 722"/>
              <a:gd name="T60" fmla="*/ 375 w 667"/>
              <a:gd name="T61" fmla="*/ 27 h 722"/>
              <a:gd name="T62" fmla="*/ 396 w 667"/>
              <a:gd name="T63" fmla="*/ 12 h 722"/>
              <a:gd name="T64" fmla="*/ 440 w 667"/>
              <a:gd name="T65" fmla="*/ 16 h 722"/>
              <a:gd name="T66" fmla="*/ 445 w 667"/>
              <a:gd name="T67" fmla="*/ 29 h 722"/>
              <a:gd name="T68" fmla="*/ 428 w 667"/>
              <a:gd name="T69" fmla="*/ 45 h 722"/>
              <a:gd name="T70" fmla="*/ 454 w 667"/>
              <a:gd name="T71" fmla="*/ 59 h 722"/>
              <a:gd name="T72" fmla="*/ 477 w 667"/>
              <a:gd name="T73" fmla="*/ 46 h 722"/>
              <a:gd name="T74" fmla="*/ 527 w 667"/>
              <a:gd name="T75" fmla="*/ 70 h 722"/>
              <a:gd name="T76" fmla="*/ 556 w 667"/>
              <a:gd name="T77" fmla="*/ 90 h 722"/>
              <a:gd name="T78" fmla="*/ 581 w 667"/>
              <a:gd name="T79" fmla="*/ 101 h 722"/>
              <a:gd name="T80" fmla="*/ 588 w 667"/>
              <a:gd name="T81" fmla="*/ 127 h 722"/>
              <a:gd name="T82" fmla="*/ 661 w 667"/>
              <a:gd name="T83" fmla="*/ 162 h 722"/>
              <a:gd name="T84" fmla="*/ 639 w 667"/>
              <a:gd name="T85" fmla="*/ 276 h 722"/>
              <a:gd name="T86" fmla="*/ 629 w 667"/>
              <a:gd name="T87" fmla="*/ 339 h 722"/>
              <a:gd name="T88" fmla="*/ 620 w 667"/>
              <a:gd name="T89" fmla="*/ 428 h 722"/>
              <a:gd name="T90" fmla="*/ 567 w 667"/>
              <a:gd name="T91" fmla="*/ 451 h 722"/>
              <a:gd name="T92" fmla="*/ 539 w 667"/>
              <a:gd name="T93" fmla="*/ 470 h 722"/>
              <a:gd name="T94" fmla="*/ 503 w 667"/>
              <a:gd name="T95" fmla="*/ 480 h 722"/>
              <a:gd name="T96" fmla="*/ 441 w 667"/>
              <a:gd name="T97" fmla="*/ 486 h 722"/>
              <a:gd name="T98" fmla="*/ 432 w 667"/>
              <a:gd name="T99" fmla="*/ 549 h 722"/>
              <a:gd name="T100" fmla="*/ 480 w 667"/>
              <a:gd name="T101" fmla="*/ 612 h 722"/>
              <a:gd name="T102" fmla="*/ 449 w 667"/>
              <a:gd name="T103" fmla="*/ 675 h 722"/>
              <a:gd name="T104" fmla="*/ 399 w 667"/>
              <a:gd name="T105" fmla="*/ 715 h 722"/>
              <a:gd name="T106" fmla="*/ 344 w 667"/>
              <a:gd name="T107" fmla="*/ 701 h 722"/>
              <a:gd name="T108" fmla="*/ 259 w 667"/>
              <a:gd name="T109" fmla="*/ 603 h 722"/>
              <a:gd name="T110" fmla="*/ 203 w 667"/>
              <a:gd name="T111" fmla="*/ 617 h 722"/>
              <a:gd name="T112" fmla="*/ 180 w 667"/>
              <a:gd name="T113" fmla="*/ 611 h 722"/>
              <a:gd name="T114" fmla="*/ 157 w 667"/>
              <a:gd name="T115" fmla="*/ 619 h 722"/>
              <a:gd name="T116" fmla="*/ 126 w 667"/>
              <a:gd name="T117" fmla="*/ 628 h 722"/>
              <a:gd name="T118" fmla="*/ 114 w 667"/>
              <a:gd name="T119" fmla="*/ 65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722">
                <a:moveTo>
                  <a:pt x="108" y="655"/>
                </a:moveTo>
                <a:lnTo>
                  <a:pt x="106" y="655"/>
                </a:lnTo>
                <a:lnTo>
                  <a:pt x="103" y="655"/>
                </a:lnTo>
                <a:lnTo>
                  <a:pt x="102" y="655"/>
                </a:lnTo>
                <a:lnTo>
                  <a:pt x="102" y="656"/>
                </a:lnTo>
                <a:lnTo>
                  <a:pt x="101" y="656"/>
                </a:lnTo>
                <a:lnTo>
                  <a:pt x="100" y="655"/>
                </a:lnTo>
                <a:lnTo>
                  <a:pt x="100" y="655"/>
                </a:lnTo>
                <a:lnTo>
                  <a:pt x="99" y="646"/>
                </a:lnTo>
                <a:lnTo>
                  <a:pt x="97" y="644"/>
                </a:lnTo>
                <a:lnTo>
                  <a:pt x="95" y="642"/>
                </a:lnTo>
                <a:lnTo>
                  <a:pt x="94" y="639"/>
                </a:lnTo>
                <a:lnTo>
                  <a:pt x="92" y="634"/>
                </a:lnTo>
                <a:lnTo>
                  <a:pt x="91" y="627"/>
                </a:lnTo>
                <a:lnTo>
                  <a:pt x="93" y="622"/>
                </a:lnTo>
                <a:lnTo>
                  <a:pt x="94" y="617"/>
                </a:lnTo>
                <a:lnTo>
                  <a:pt x="96" y="612"/>
                </a:lnTo>
                <a:lnTo>
                  <a:pt x="97" y="609"/>
                </a:lnTo>
                <a:lnTo>
                  <a:pt x="98" y="605"/>
                </a:lnTo>
                <a:lnTo>
                  <a:pt x="99" y="602"/>
                </a:lnTo>
                <a:lnTo>
                  <a:pt x="100" y="601"/>
                </a:lnTo>
                <a:lnTo>
                  <a:pt x="95" y="597"/>
                </a:lnTo>
                <a:lnTo>
                  <a:pt x="91" y="597"/>
                </a:lnTo>
                <a:lnTo>
                  <a:pt x="91" y="597"/>
                </a:lnTo>
                <a:lnTo>
                  <a:pt x="88" y="598"/>
                </a:lnTo>
                <a:lnTo>
                  <a:pt x="86" y="597"/>
                </a:lnTo>
                <a:lnTo>
                  <a:pt x="86" y="594"/>
                </a:lnTo>
                <a:lnTo>
                  <a:pt x="86" y="594"/>
                </a:lnTo>
                <a:lnTo>
                  <a:pt x="86" y="590"/>
                </a:lnTo>
                <a:lnTo>
                  <a:pt x="86" y="588"/>
                </a:lnTo>
                <a:lnTo>
                  <a:pt x="86" y="585"/>
                </a:lnTo>
                <a:lnTo>
                  <a:pt x="85" y="583"/>
                </a:lnTo>
                <a:lnTo>
                  <a:pt x="86" y="578"/>
                </a:lnTo>
                <a:lnTo>
                  <a:pt x="85" y="576"/>
                </a:lnTo>
                <a:lnTo>
                  <a:pt x="83" y="573"/>
                </a:lnTo>
                <a:lnTo>
                  <a:pt x="81" y="571"/>
                </a:lnTo>
                <a:lnTo>
                  <a:pt x="80" y="569"/>
                </a:lnTo>
                <a:lnTo>
                  <a:pt x="80" y="567"/>
                </a:lnTo>
                <a:lnTo>
                  <a:pt x="81" y="566"/>
                </a:lnTo>
                <a:lnTo>
                  <a:pt x="81" y="564"/>
                </a:lnTo>
                <a:lnTo>
                  <a:pt x="80" y="564"/>
                </a:lnTo>
                <a:lnTo>
                  <a:pt x="76" y="562"/>
                </a:lnTo>
                <a:lnTo>
                  <a:pt x="74" y="563"/>
                </a:lnTo>
                <a:lnTo>
                  <a:pt x="75" y="565"/>
                </a:lnTo>
                <a:lnTo>
                  <a:pt x="74" y="566"/>
                </a:lnTo>
                <a:lnTo>
                  <a:pt x="72" y="565"/>
                </a:lnTo>
                <a:lnTo>
                  <a:pt x="71" y="563"/>
                </a:lnTo>
                <a:lnTo>
                  <a:pt x="70" y="563"/>
                </a:lnTo>
                <a:lnTo>
                  <a:pt x="69" y="563"/>
                </a:lnTo>
                <a:lnTo>
                  <a:pt x="67" y="565"/>
                </a:lnTo>
                <a:lnTo>
                  <a:pt x="65" y="564"/>
                </a:lnTo>
                <a:lnTo>
                  <a:pt x="66" y="562"/>
                </a:lnTo>
                <a:lnTo>
                  <a:pt x="66" y="561"/>
                </a:lnTo>
                <a:lnTo>
                  <a:pt x="64" y="561"/>
                </a:lnTo>
                <a:lnTo>
                  <a:pt x="63" y="560"/>
                </a:lnTo>
                <a:lnTo>
                  <a:pt x="62" y="560"/>
                </a:lnTo>
                <a:lnTo>
                  <a:pt x="60" y="558"/>
                </a:lnTo>
                <a:lnTo>
                  <a:pt x="58" y="560"/>
                </a:lnTo>
                <a:lnTo>
                  <a:pt x="59" y="561"/>
                </a:lnTo>
                <a:lnTo>
                  <a:pt x="58" y="565"/>
                </a:lnTo>
                <a:lnTo>
                  <a:pt x="59" y="565"/>
                </a:lnTo>
                <a:lnTo>
                  <a:pt x="58" y="567"/>
                </a:lnTo>
                <a:lnTo>
                  <a:pt x="56" y="565"/>
                </a:lnTo>
                <a:lnTo>
                  <a:pt x="55" y="566"/>
                </a:lnTo>
                <a:lnTo>
                  <a:pt x="52" y="567"/>
                </a:lnTo>
                <a:lnTo>
                  <a:pt x="51" y="567"/>
                </a:lnTo>
                <a:lnTo>
                  <a:pt x="51" y="563"/>
                </a:lnTo>
                <a:lnTo>
                  <a:pt x="50" y="561"/>
                </a:lnTo>
                <a:lnTo>
                  <a:pt x="48" y="560"/>
                </a:lnTo>
                <a:lnTo>
                  <a:pt x="47" y="558"/>
                </a:lnTo>
                <a:lnTo>
                  <a:pt x="47" y="555"/>
                </a:lnTo>
                <a:lnTo>
                  <a:pt x="48" y="555"/>
                </a:lnTo>
                <a:lnTo>
                  <a:pt x="48" y="554"/>
                </a:lnTo>
                <a:lnTo>
                  <a:pt x="47" y="551"/>
                </a:lnTo>
                <a:lnTo>
                  <a:pt x="47" y="551"/>
                </a:lnTo>
                <a:lnTo>
                  <a:pt x="47" y="550"/>
                </a:lnTo>
                <a:lnTo>
                  <a:pt x="47" y="549"/>
                </a:lnTo>
                <a:lnTo>
                  <a:pt x="46" y="549"/>
                </a:lnTo>
                <a:lnTo>
                  <a:pt x="45" y="548"/>
                </a:lnTo>
                <a:lnTo>
                  <a:pt x="45" y="546"/>
                </a:lnTo>
                <a:lnTo>
                  <a:pt x="44" y="545"/>
                </a:lnTo>
                <a:lnTo>
                  <a:pt x="42" y="544"/>
                </a:lnTo>
                <a:lnTo>
                  <a:pt x="42" y="542"/>
                </a:lnTo>
                <a:lnTo>
                  <a:pt x="41" y="541"/>
                </a:lnTo>
                <a:lnTo>
                  <a:pt x="41" y="541"/>
                </a:lnTo>
                <a:lnTo>
                  <a:pt x="40" y="542"/>
                </a:lnTo>
                <a:lnTo>
                  <a:pt x="39" y="544"/>
                </a:lnTo>
                <a:lnTo>
                  <a:pt x="39" y="546"/>
                </a:lnTo>
                <a:lnTo>
                  <a:pt x="37" y="546"/>
                </a:lnTo>
                <a:lnTo>
                  <a:pt x="35" y="544"/>
                </a:lnTo>
                <a:lnTo>
                  <a:pt x="35" y="544"/>
                </a:lnTo>
                <a:lnTo>
                  <a:pt x="34" y="544"/>
                </a:lnTo>
                <a:lnTo>
                  <a:pt x="33" y="544"/>
                </a:lnTo>
                <a:lnTo>
                  <a:pt x="32" y="545"/>
                </a:lnTo>
                <a:lnTo>
                  <a:pt x="30" y="544"/>
                </a:lnTo>
                <a:lnTo>
                  <a:pt x="30" y="544"/>
                </a:lnTo>
                <a:lnTo>
                  <a:pt x="29" y="543"/>
                </a:lnTo>
                <a:lnTo>
                  <a:pt x="28" y="541"/>
                </a:lnTo>
                <a:lnTo>
                  <a:pt x="29" y="539"/>
                </a:lnTo>
                <a:lnTo>
                  <a:pt x="28" y="538"/>
                </a:lnTo>
                <a:lnTo>
                  <a:pt x="26" y="537"/>
                </a:lnTo>
                <a:lnTo>
                  <a:pt x="24" y="539"/>
                </a:lnTo>
                <a:lnTo>
                  <a:pt x="24" y="537"/>
                </a:lnTo>
                <a:lnTo>
                  <a:pt x="25" y="536"/>
                </a:lnTo>
                <a:lnTo>
                  <a:pt x="25" y="535"/>
                </a:lnTo>
                <a:lnTo>
                  <a:pt x="24" y="533"/>
                </a:lnTo>
                <a:lnTo>
                  <a:pt x="24" y="533"/>
                </a:lnTo>
                <a:lnTo>
                  <a:pt x="23" y="532"/>
                </a:lnTo>
                <a:lnTo>
                  <a:pt x="23" y="531"/>
                </a:lnTo>
                <a:lnTo>
                  <a:pt x="23" y="528"/>
                </a:lnTo>
                <a:lnTo>
                  <a:pt x="22" y="528"/>
                </a:lnTo>
                <a:lnTo>
                  <a:pt x="20" y="527"/>
                </a:lnTo>
                <a:lnTo>
                  <a:pt x="19" y="525"/>
                </a:lnTo>
                <a:lnTo>
                  <a:pt x="19" y="525"/>
                </a:lnTo>
                <a:lnTo>
                  <a:pt x="17" y="526"/>
                </a:lnTo>
                <a:lnTo>
                  <a:pt x="15" y="526"/>
                </a:lnTo>
                <a:lnTo>
                  <a:pt x="14" y="524"/>
                </a:lnTo>
                <a:lnTo>
                  <a:pt x="13" y="521"/>
                </a:lnTo>
                <a:lnTo>
                  <a:pt x="13" y="519"/>
                </a:lnTo>
                <a:lnTo>
                  <a:pt x="11" y="515"/>
                </a:lnTo>
                <a:lnTo>
                  <a:pt x="9" y="514"/>
                </a:lnTo>
                <a:lnTo>
                  <a:pt x="8" y="514"/>
                </a:lnTo>
                <a:lnTo>
                  <a:pt x="6" y="513"/>
                </a:lnTo>
                <a:lnTo>
                  <a:pt x="2" y="511"/>
                </a:lnTo>
                <a:lnTo>
                  <a:pt x="1" y="508"/>
                </a:lnTo>
                <a:lnTo>
                  <a:pt x="0" y="506"/>
                </a:lnTo>
                <a:lnTo>
                  <a:pt x="0" y="504"/>
                </a:lnTo>
                <a:lnTo>
                  <a:pt x="1" y="501"/>
                </a:lnTo>
                <a:lnTo>
                  <a:pt x="2" y="499"/>
                </a:lnTo>
                <a:lnTo>
                  <a:pt x="2" y="498"/>
                </a:lnTo>
                <a:lnTo>
                  <a:pt x="6" y="496"/>
                </a:lnTo>
                <a:lnTo>
                  <a:pt x="8" y="494"/>
                </a:lnTo>
                <a:lnTo>
                  <a:pt x="8" y="492"/>
                </a:lnTo>
                <a:lnTo>
                  <a:pt x="7" y="490"/>
                </a:lnTo>
                <a:lnTo>
                  <a:pt x="6" y="489"/>
                </a:lnTo>
                <a:lnTo>
                  <a:pt x="5" y="488"/>
                </a:lnTo>
                <a:lnTo>
                  <a:pt x="6" y="485"/>
                </a:lnTo>
                <a:lnTo>
                  <a:pt x="6" y="483"/>
                </a:lnTo>
                <a:lnTo>
                  <a:pt x="6" y="482"/>
                </a:lnTo>
                <a:lnTo>
                  <a:pt x="6" y="480"/>
                </a:lnTo>
                <a:lnTo>
                  <a:pt x="7" y="479"/>
                </a:lnTo>
                <a:lnTo>
                  <a:pt x="10" y="480"/>
                </a:lnTo>
                <a:lnTo>
                  <a:pt x="12" y="479"/>
                </a:lnTo>
                <a:lnTo>
                  <a:pt x="13" y="477"/>
                </a:lnTo>
                <a:lnTo>
                  <a:pt x="13" y="476"/>
                </a:lnTo>
                <a:lnTo>
                  <a:pt x="13" y="474"/>
                </a:lnTo>
                <a:lnTo>
                  <a:pt x="13" y="472"/>
                </a:lnTo>
                <a:lnTo>
                  <a:pt x="15" y="472"/>
                </a:lnTo>
                <a:lnTo>
                  <a:pt x="17" y="473"/>
                </a:lnTo>
                <a:lnTo>
                  <a:pt x="19" y="474"/>
                </a:lnTo>
                <a:lnTo>
                  <a:pt x="20" y="475"/>
                </a:lnTo>
                <a:lnTo>
                  <a:pt x="22" y="475"/>
                </a:lnTo>
                <a:lnTo>
                  <a:pt x="24" y="475"/>
                </a:lnTo>
                <a:lnTo>
                  <a:pt x="25" y="473"/>
                </a:lnTo>
                <a:lnTo>
                  <a:pt x="27" y="472"/>
                </a:lnTo>
                <a:lnTo>
                  <a:pt x="28" y="470"/>
                </a:lnTo>
                <a:lnTo>
                  <a:pt x="30" y="469"/>
                </a:lnTo>
                <a:lnTo>
                  <a:pt x="33" y="467"/>
                </a:lnTo>
                <a:lnTo>
                  <a:pt x="35" y="465"/>
                </a:lnTo>
                <a:lnTo>
                  <a:pt x="36" y="462"/>
                </a:lnTo>
                <a:lnTo>
                  <a:pt x="37" y="461"/>
                </a:lnTo>
                <a:lnTo>
                  <a:pt x="37" y="460"/>
                </a:lnTo>
                <a:lnTo>
                  <a:pt x="37" y="459"/>
                </a:lnTo>
                <a:lnTo>
                  <a:pt x="36" y="458"/>
                </a:lnTo>
                <a:lnTo>
                  <a:pt x="35" y="457"/>
                </a:lnTo>
                <a:lnTo>
                  <a:pt x="35" y="456"/>
                </a:lnTo>
                <a:lnTo>
                  <a:pt x="35" y="455"/>
                </a:lnTo>
                <a:lnTo>
                  <a:pt x="35" y="454"/>
                </a:lnTo>
                <a:lnTo>
                  <a:pt x="36" y="453"/>
                </a:lnTo>
                <a:lnTo>
                  <a:pt x="36" y="452"/>
                </a:lnTo>
                <a:lnTo>
                  <a:pt x="35" y="451"/>
                </a:lnTo>
                <a:lnTo>
                  <a:pt x="35" y="450"/>
                </a:lnTo>
                <a:lnTo>
                  <a:pt x="35" y="450"/>
                </a:lnTo>
                <a:lnTo>
                  <a:pt x="35" y="448"/>
                </a:lnTo>
                <a:lnTo>
                  <a:pt x="38" y="447"/>
                </a:lnTo>
                <a:lnTo>
                  <a:pt x="39" y="445"/>
                </a:lnTo>
                <a:lnTo>
                  <a:pt x="41" y="443"/>
                </a:lnTo>
                <a:lnTo>
                  <a:pt x="43" y="441"/>
                </a:lnTo>
                <a:lnTo>
                  <a:pt x="45" y="439"/>
                </a:lnTo>
                <a:lnTo>
                  <a:pt x="47" y="438"/>
                </a:lnTo>
                <a:lnTo>
                  <a:pt x="47" y="436"/>
                </a:lnTo>
                <a:lnTo>
                  <a:pt x="49" y="434"/>
                </a:lnTo>
                <a:lnTo>
                  <a:pt x="51" y="432"/>
                </a:lnTo>
                <a:lnTo>
                  <a:pt x="52" y="431"/>
                </a:lnTo>
                <a:lnTo>
                  <a:pt x="52" y="431"/>
                </a:lnTo>
                <a:lnTo>
                  <a:pt x="52" y="430"/>
                </a:lnTo>
                <a:lnTo>
                  <a:pt x="53" y="429"/>
                </a:lnTo>
                <a:lnTo>
                  <a:pt x="54" y="428"/>
                </a:lnTo>
                <a:lnTo>
                  <a:pt x="55" y="427"/>
                </a:lnTo>
                <a:lnTo>
                  <a:pt x="54" y="425"/>
                </a:lnTo>
                <a:lnTo>
                  <a:pt x="53" y="425"/>
                </a:lnTo>
                <a:lnTo>
                  <a:pt x="53" y="423"/>
                </a:lnTo>
                <a:lnTo>
                  <a:pt x="53" y="422"/>
                </a:lnTo>
                <a:lnTo>
                  <a:pt x="54" y="421"/>
                </a:lnTo>
                <a:lnTo>
                  <a:pt x="55" y="419"/>
                </a:lnTo>
                <a:lnTo>
                  <a:pt x="55" y="416"/>
                </a:lnTo>
                <a:lnTo>
                  <a:pt x="55" y="414"/>
                </a:lnTo>
                <a:lnTo>
                  <a:pt x="56" y="412"/>
                </a:lnTo>
                <a:lnTo>
                  <a:pt x="58" y="411"/>
                </a:lnTo>
                <a:lnTo>
                  <a:pt x="58" y="410"/>
                </a:lnTo>
                <a:lnTo>
                  <a:pt x="58" y="409"/>
                </a:lnTo>
                <a:lnTo>
                  <a:pt x="58" y="407"/>
                </a:lnTo>
                <a:lnTo>
                  <a:pt x="58" y="406"/>
                </a:lnTo>
                <a:lnTo>
                  <a:pt x="58" y="406"/>
                </a:lnTo>
                <a:lnTo>
                  <a:pt x="58" y="404"/>
                </a:lnTo>
                <a:lnTo>
                  <a:pt x="58" y="402"/>
                </a:lnTo>
                <a:lnTo>
                  <a:pt x="55" y="400"/>
                </a:lnTo>
                <a:lnTo>
                  <a:pt x="52" y="400"/>
                </a:lnTo>
                <a:lnTo>
                  <a:pt x="49" y="398"/>
                </a:lnTo>
                <a:lnTo>
                  <a:pt x="49" y="397"/>
                </a:lnTo>
                <a:lnTo>
                  <a:pt x="48" y="396"/>
                </a:lnTo>
                <a:lnTo>
                  <a:pt x="47" y="395"/>
                </a:lnTo>
                <a:lnTo>
                  <a:pt x="47" y="393"/>
                </a:lnTo>
                <a:lnTo>
                  <a:pt x="45" y="392"/>
                </a:lnTo>
                <a:lnTo>
                  <a:pt x="44" y="390"/>
                </a:lnTo>
                <a:lnTo>
                  <a:pt x="44" y="389"/>
                </a:lnTo>
                <a:lnTo>
                  <a:pt x="43" y="388"/>
                </a:lnTo>
                <a:lnTo>
                  <a:pt x="41" y="385"/>
                </a:lnTo>
                <a:lnTo>
                  <a:pt x="41" y="384"/>
                </a:lnTo>
                <a:lnTo>
                  <a:pt x="41" y="382"/>
                </a:lnTo>
                <a:lnTo>
                  <a:pt x="39" y="379"/>
                </a:lnTo>
                <a:lnTo>
                  <a:pt x="39" y="378"/>
                </a:lnTo>
                <a:lnTo>
                  <a:pt x="38" y="376"/>
                </a:lnTo>
                <a:lnTo>
                  <a:pt x="38" y="373"/>
                </a:lnTo>
                <a:lnTo>
                  <a:pt x="38" y="371"/>
                </a:lnTo>
                <a:lnTo>
                  <a:pt x="38" y="368"/>
                </a:lnTo>
                <a:lnTo>
                  <a:pt x="38" y="366"/>
                </a:lnTo>
                <a:lnTo>
                  <a:pt x="39" y="363"/>
                </a:lnTo>
                <a:lnTo>
                  <a:pt x="39" y="361"/>
                </a:lnTo>
                <a:lnTo>
                  <a:pt x="40" y="357"/>
                </a:lnTo>
                <a:lnTo>
                  <a:pt x="41" y="355"/>
                </a:lnTo>
                <a:lnTo>
                  <a:pt x="41" y="353"/>
                </a:lnTo>
                <a:lnTo>
                  <a:pt x="42" y="350"/>
                </a:lnTo>
                <a:lnTo>
                  <a:pt x="42" y="349"/>
                </a:lnTo>
                <a:lnTo>
                  <a:pt x="44" y="348"/>
                </a:lnTo>
                <a:lnTo>
                  <a:pt x="46" y="344"/>
                </a:lnTo>
                <a:lnTo>
                  <a:pt x="47" y="341"/>
                </a:lnTo>
                <a:lnTo>
                  <a:pt x="48" y="339"/>
                </a:lnTo>
                <a:lnTo>
                  <a:pt x="50" y="336"/>
                </a:lnTo>
                <a:lnTo>
                  <a:pt x="52" y="334"/>
                </a:lnTo>
                <a:lnTo>
                  <a:pt x="53" y="331"/>
                </a:lnTo>
                <a:lnTo>
                  <a:pt x="56" y="329"/>
                </a:lnTo>
                <a:lnTo>
                  <a:pt x="59" y="326"/>
                </a:lnTo>
                <a:lnTo>
                  <a:pt x="62" y="324"/>
                </a:lnTo>
                <a:lnTo>
                  <a:pt x="65" y="323"/>
                </a:lnTo>
                <a:lnTo>
                  <a:pt x="67" y="322"/>
                </a:lnTo>
                <a:lnTo>
                  <a:pt x="69" y="320"/>
                </a:lnTo>
                <a:lnTo>
                  <a:pt x="72" y="320"/>
                </a:lnTo>
                <a:lnTo>
                  <a:pt x="74" y="317"/>
                </a:lnTo>
                <a:lnTo>
                  <a:pt x="74" y="316"/>
                </a:lnTo>
                <a:lnTo>
                  <a:pt x="74" y="314"/>
                </a:lnTo>
                <a:lnTo>
                  <a:pt x="74" y="312"/>
                </a:lnTo>
                <a:lnTo>
                  <a:pt x="74" y="311"/>
                </a:lnTo>
                <a:lnTo>
                  <a:pt x="75" y="309"/>
                </a:lnTo>
                <a:lnTo>
                  <a:pt x="75" y="308"/>
                </a:lnTo>
                <a:lnTo>
                  <a:pt x="76" y="306"/>
                </a:lnTo>
                <a:lnTo>
                  <a:pt x="77" y="304"/>
                </a:lnTo>
                <a:lnTo>
                  <a:pt x="78" y="302"/>
                </a:lnTo>
                <a:lnTo>
                  <a:pt x="79" y="301"/>
                </a:lnTo>
                <a:lnTo>
                  <a:pt x="80" y="299"/>
                </a:lnTo>
                <a:lnTo>
                  <a:pt x="82" y="295"/>
                </a:lnTo>
                <a:lnTo>
                  <a:pt x="83" y="295"/>
                </a:lnTo>
                <a:lnTo>
                  <a:pt x="86" y="291"/>
                </a:lnTo>
                <a:lnTo>
                  <a:pt x="87" y="289"/>
                </a:lnTo>
                <a:lnTo>
                  <a:pt x="90" y="284"/>
                </a:lnTo>
                <a:lnTo>
                  <a:pt x="94" y="277"/>
                </a:lnTo>
                <a:lnTo>
                  <a:pt x="101" y="275"/>
                </a:lnTo>
                <a:lnTo>
                  <a:pt x="175" y="276"/>
                </a:lnTo>
                <a:lnTo>
                  <a:pt x="204" y="276"/>
                </a:lnTo>
                <a:lnTo>
                  <a:pt x="209" y="277"/>
                </a:lnTo>
                <a:lnTo>
                  <a:pt x="212" y="277"/>
                </a:lnTo>
                <a:lnTo>
                  <a:pt x="214" y="278"/>
                </a:lnTo>
                <a:lnTo>
                  <a:pt x="216" y="279"/>
                </a:lnTo>
                <a:lnTo>
                  <a:pt x="217" y="281"/>
                </a:lnTo>
                <a:lnTo>
                  <a:pt x="218" y="283"/>
                </a:lnTo>
                <a:lnTo>
                  <a:pt x="219" y="288"/>
                </a:lnTo>
                <a:lnTo>
                  <a:pt x="218" y="292"/>
                </a:lnTo>
                <a:lnTo>
                  <a:pt x="216" y="294"/>
                </a:lnTo>
                <a:lnTo>
                  <a:pt x="215" y="295"/>
                </a:lnTo>
                <a:lnTo>
                  <a:pt x="214" y="295"/>
                </a:lnTo>
                <a:lnTo>
                  <a:pt x="211" y="295"/>
                </a:lnTo>
                <a:lnTo>
                  <a:pt x="209" y="296"/>
                </a:lnTo>
                <a:lnTo>
                  <a:pt x="209" y="298"/>
                </a:lnTo>
                <a:lnTo>
                  <a:pt x="207" y="300"/>
                </a:lnTo>
                <a:lnTo>
                  <a:pt x="207" y="303"/>
                </a:lnTo>
                <a:lnTo>
                  <a:pt x="207" y="305"/>
                </a:lnTo>
                <a:lnTo>
                  <a:pt x="208" y="306"/>
                </a:lnTo>
                <a:lnTo>
                  <a:pt x="209" y="308"/>
                </a:lnTo>
                <a:lnTo>
                  <a:pt x="209" y="311"/>
                </a:lnTo>
                <a:lnTo>
                  <a:pt x="210" y="312"/>
                </a:lnTo>
                <a:lnTo>
                  <a:pt x="212" y="315"/>
                </a:lnTo>
                <a:lnTo>
                  <a:pt x="214" y="318"/>
                </a:lnTo>
                <a:lnTo>
                  <a:pt x="214" y="320"/>
                </a:lnTo>
                <a:lnTo>
                  <a:pt x="214" y="323"/>
                </a:lnTo>
                <a:lnTo>
                  <a:pt x="215" y="324"/>
                </a:lnTo>
                <a:lnTo>
                  <a:pt x="214" y="328"/>
                </a:lnTo>
                <a:lnTo>
                  <a:pt x="214" y="333"/>
                </a:lnTo>
                <a:lnTo>
                  <a:pt x="214" y="337"/>
                </a:lnTo>
                <a:lnTo>
                  <a:pt x="215" y="340"/>
                </a:lnTo>
                <a:lnTo>
                  <a:pt x="218" y="344"/>
                </a:lnTo>
                <a:lnTo>
                  <a:pt x="219" y="346"/>
                </a:lnTo>
                <a:lnTo>
                  <a:pt x="220" y="347"/>
                </a:lnTo>
                <a:lnTo>
                  <a:pt x="222" y="347"/>
                </a:lnTo>
                <a:lnTo>
                  <a:pt x="224" y="345"/>
                </a:lnTo>
                <a:lnTo>
                  <a:pt x="225" y="343"/>
                </a:lnTo>
                <a:lnTo>
                  <a:pt x="228" y="340"/>
                </a:lnTo>
                <a:lnTo>
                  <a:pt x="231" y="337"/>
                </a:lnTo>
                <a:lnTo>
                  <a:pt x="234" y="334"/>
                </a:lnTo>
                <a:lnTo>
                  <a:pt x="237" y="332"/>
                </a:lnTo>
                <a:lnTo>
                  <a:pt x="241" y="331"/>
                </a:lnTo>
                <a:lnTo>
                  <a:pt x="243" y="330"/>
                </a:lnTo>
                <a:lnTo>
                  <a:pt x="245" y="330"/>
                </a:lnTo>
                <a:lnTo>
                  <a:pt x="248" y="334"/>
                </a:lnTo>
                <a:lnTo>
                  <a:pt x="251" y="335"/>
                </a:lnTo>
                <a:lnTo>
                  <a:pt x="253" y="336"/>
                </a:lnTo>
                <a:lnTo>
                  <a:pt x="256" y="338"/>
                </a:lnTo>
                <a:lnTo>
                  <a:pt x="270" y="334"/>
                </a:lnTo>
                <a:lnTo>
                  <a:pt x="273" y="328"/>
                </a:lnTo>
                <a:lnTo>
                  <a:pt x="274" y="326"/>
                </a:lnTo>
                <a:lnTo>
                  <a:pt x="276" y="324"/>
                </a:lnTo>
                <a:lnTo>
                  <a:pt x="278" y="323"/>
                </a:lnTo>
                <a:lnTo>
                  <a:pt x="279" y="322"/>
                </a:lnTo>
                <a:lnTo>
                  <a:pt x="286" y="318"/>
                </a:lnTo>
                <a:lnTo>
                  <a:pt x="289" y="317"/>
                </a:lnTo>
                <a:lnTo>
                  <a:pt x="291" y="316"/>
                </a:lnTo>
                <a:lnTo>
                  <a:pt x="295" y="312"/>
                </a:lnTo>
                <a:lnTo>
                  <a:pt x="296" y="311"/>
                </a:lnTo>
                <a:lnTo>
                  <a:pt x="299" y="302"/>
                </a:lnTo>
                <a:lnTo>
                  <a:pt x="298" y="301"/>
                </a:lnTo>
                <a:lnTo>
                  <a:pt x="298" y="299"/>
                </a:lnTo>
                <a:lnTo>
                  <a:pt x="298" y="297"/>
                </a:lnTo>
                <a:lnTo>
                  <a:pt x="297" y="296"/>
                </a:lnTo>
                <a:lnTo>
                  <a:pt x="296" y="294"/>
                </a:lnTo>
                <a:lnTo>
                  <a:pt x="297" y="291"/>
                </a:lnTo>
                <a:lnTo>
                  <a:pt x="298" y="289"/>
                </a:lnTo>
                <a:lnTo>
                  <a:pt x="299" y="287"/>
                </a:lnTo>
                <a:lnTo>
                  <a:pt x="301" y="284"/>
                </a:lnTo>
                <a:lnTo>
                  <a:pt x="302" y="282"/>
                </a:lnTo>
                <a:lnTo>
                  <a:pt x="303" y="282"/>
                </a:lnTo>
                <a:lnTo>
                  <a:pt x="303" y="278"/>
                </a:lnTo>
                <a:lnTo>
                  <a:pt x="303" y="275"/>
                </a:lnTo>
                <a:lnTo>
                  <a:pt x="303" y="273"/>
                </a:lnTo>
                <a:lnTo>
                  <a:pt x="304" y="270"/>
                </a:lnTo>
                <a:lnTo>
                  <a:pt x="305" y="267"/>
                </a:lnTo>
                <a:lnTo>
                  <a:pt x="307" y="265"/>
                </a:lnTo>
                <a:lnTo>
                  <a:pt x="307" y="263"/>
                </a:lnTo>
                <a:lnTo>
                  <a:pt x="308" y="262"/>
                </a:lnTo>
                <a:lnTo>
                  <a:pt x="307" y="260"/>
                </a:lnTo>
                <a:lnTo>
                  <a:pt x="307" y="257"/>
                </a:lnTo>
                <a:lnTo>
                  <a:pt x="306" y="255"/>
                </a:lnTo>
                <a:lnTo>
                  <a:pt x="306" y="253"/>
                </a:lnTo>
                <a:lnTo>
                  <a:pt x="305" y="251"/>
                </a:lnTo>
                <a:lnTo>
                  <a:pt x="304" y="249"/>
                </a:lnTo>
                <a:lnTo>
                  <a:pt x="304" y="246"/>
                </a:lnTo>
                <a:lnTo>
                  <a:pt x="302" y="244"/>
                </a:lnTo>
                <a:lnTo>
                  <a:pt x="303" y="239"/>
                </a:lnTo>
                <a:lnTo>
                  <a:pt x="304" y="236"/>
                </a:lnTo>
                <a:lnTo>
                  <a:pt x="304" y="234"/>
                </a:lnTo>
                <a:lnTo>
                  <a:pt x="304" y="232"/>
                </a:lnTo>
                <a:lnTo>
                  <a:pt x="305" y="229"/>
                </a:lnTo>
                <a:lnTo>
                  <a:pt x="305" y="228"/>
                </a:lnTo>
                <a:lnTo>
                  <a:pt x="305" y="226"/>
                </a:lnTo>
                <a:lnTo>
                  <a:pt x="305" y="225"/>
                </a:lnTo>
                <a:lnTo>
                  <a:pt x="304" y="223"/>
                </a:lnTo>
                <a:lnTo>
                  <a:pt x="306" y="222"/>
                </a:lnTo>
                <a:lnTo>
                  <a:pt x="307" y="221"/>
                </a:lnTo>
                <a:lnTo>
                  <a:pt x="307" y="219"/>
                </a:lnTo>
                <a:lnTo>
                  <a:pt x="308" y="218"/>
                </a:lnTo>
                <a:lnTo>
                  <a:pt x="308" y="217"/>
                </a:lnTo>
                <a:lnTo>
                  <a:pt x="309" y="213"/>
                </a:lnTo>
                <a:lnTo>
                  <a:pt x="309" y="212"/>
                </a:lnTo>
                <a:lnTo>
                  <a:pt x="311" y="212"/>
                </a:lnTo>
                <a:lnTo>
                  <a:pt x="312" y="209"/>
                </a:lnTo>
                <a:lnTo>
                  <a:pt x="312" y="208"/>
                </a:lnTo>
                <a:lnTo>
                  <a:pt x="313" y="206"/>
                </a:lnTo>
                <a:lnTo>
                  <a:pt x="314" y="205"/>
                </a:lnTo>
                <a:lnTo>
                  <a:pt x="314" y="203"/>
                </a:lnTo>
                <a:lnTo>
                  <a:pt x="316" y="201"/>
                </a:lnTo>
                <a:lnTo>
                  <a:pt x="317" y="200"/>
                </a:lnTo>
                <a:lnTo>
                  <a:pt x="319" y="199"/>
                </a:lnTo>
                <a:lnTo>
                  <a:pt x="321" y="198"/>
                </a:lnTo>
                <a:lnTo>
                  <a:pt x="322" y="197"/>
                </a:lnTo>
                <a:lnTo>
                  <a:pt x="324" y="197"/>
                </a:lnTo>
                <a:lnTo>
                  <a:pt x="326" y="195"/>
                </a:lnTo>
                <a:lnTo>
                  <a:pt x="327" y="195"/>
                </a:lnTo>
                <a:lnTo>
                  <a:pt x="328" y="195"/>
                </a:lnTo>
                <a:lnTo>
                  <a:pt x="329" y="194"/>
                </a:lnTo>
                <a:lnTo>
                  <a:pt x="328" y="192"/>
                </a:lnTo>
                <a:lnTo>
                  <a:pt x="327" y="191"/>
                </a:lnTo>
                <a:lnTo>
                  <a:pt x="326" y="190"/>
                </a:lnTo>
                <a:lnTo>
                  <a:pt x="326" y="190"/>
                </a:lnTo>
                <a:lnTo>
                  <a:pt x="325" y="189"/>
                </a:lnTo>
                <a:lnTo>
                  <a:pt x="324" y="186"/>
                </a:lnTo>
                <a:lnTo>
                  <a:pt x="325" y="185"/>
                </a:lnTo>
                <a:lnTo>
                  <a:pt x="325" y="184"/>
                </a:lnTo>
                <a:lnTo>
                  <a:pt x="326" y="184"/>
                </a:lnTo>
                <a:lnTo>
                  <a:pt x="327" y="184"/>
                </a:lnTo>
                <a:lnTo>
                  <a:pt x="329" y="183"/>
                </a:lnTo>
                <a:lnTo>
                  <a:pt x="330" y="182"/>
                </a:lnTo>
                <a:lnTo>
                  <a:pt x="332" y="182"/>
                </a:lnTo>
                <a:lnTo>
                  <a:pt x="332" y="181"/>
                </a:lnTo>
                <a:lnTo>
                  <a:pt x="333" y="179"/>
                </a:lnTo>
                <a:lnTo>
                  <a:pt x="333" y="178"/>
                </a:lnTo>
                <a:lnTo>
                  <a:pt x="334" y="176"/>
                </a:lnTo>
                <a:lnTo>
                  <a:pt x="334" y="175"/>
                </a:lnTo>
                <a:lnTo>
                  <a:pt x="334" y="173"/>
                </a:lnTo>
                <a:lnTo>
                  <a:pt x="336" y="171"/>
                </a:lnTo>
                <a:lnTo>
                  <a:pt x="337" y="169"/>
                </a:lnTo>
                <a:lnTo>
                  <a:pt x="337" y="168"/>
                </a:lnTo>
                <a:lnTo>
                  <a:pt x="337" y="167"/>
                </a:lnTo>
                <a:lnTo>
                  <a:pt x="337" y="165"/>
                </a:lnTo>
                <a:lnTo>
                  <a:pt x="338" y="164"/>
                </a:lnTo>
                <a:lnTo>
                  <a:pt x="340" y="162"/>
                </a:lnTo>
                <a:lnTo>
                  <a:pt x="342" y="161"/>
                </a:lnTo>
                <a:lnTo>
                  <a:pt x="343" y="161"/>
                </a:lnTo>
                <a:lnTo>
                  <a:pt x="344" y="160"/>
                </a:lnTo>
                <a:lnTo>
                  <a:pt x="344" y="158"/>
                </a:lnTo>
                <a:lnTo>
                  <a:pt x="343" y="157"/>
                </a:lnTo>
                <a:lnTo>
                  <a:pt x="340" y="156"/>
                </a:lnTo>
                <a:lnTo>
                  <a:pt x="341" y="153"/>
                </a:lnTo>
                <a:lnTo>
                  <a:pt x="343" y="151"/>
                </a:lnTo>
                <a:lnTo>
                  <a:pt x="344" y="150"/>
                </a:lnTo>
                <a:lnTo>
                  <a:pt x="345" y="149"/>
                </a:lnTo>
                <a:lnTo>
                  <a:pt x="347" y="148"/>
                </a:lnTo>
                <a:lnTo>
                  <a:pt x="348" y="146"/>
                </a:lnTo>
                <a:lnTo>
                  <a:pt x="348" y="145"/>
                </a:lnTo>
                <a:lnTo>
                  <a:pt x="348" y="144"/>
                </a:lnTo>
                <a:lnTo>
                  <a:pt x="346" y="141"/>
                </a:lnTo>
                <a:lnTo>
                  <a:pt x="346" y="139"/>
                </a:lnTo>
                <a:lnTo>
                  <a:pt x="346" y="135"/>
                </a:lnTo>
                <a:lnTo>
                  <a:pt x="346" y="134"/>
                </a:lnTo>
                <a:lnTo>
                  <a:pt x="345" y="132"/>
                </a:lnTo>
                <a:lnTo>
                  <a:pt x="345" y="130"/>
                </a:lnTo>
                <a:lnTo>
                  <a:pt x="347" y="129"/>
                </a:lnTo>
                <a:lnTo>
                  <a:pt x="348" y="129"/>
                </a:lnTo>
                <a:lnTo>
                  <a:pt x="348" y="128"/>
                </a:lnTo>
                <a:lnTo>
                  <a:pt x="348" y="125"/>
                </a:lnTo>
                <a:lnTo>
                  <a:pt x="349" y="123"/>
                </a:lnTo>
                <a:lnTo>
                  <a:pt x="350" y="123"/>
                </a:lnTo>
                <a:lnTo>
                  <a:pt x="352" y="122"/>
                </a:lnTo>
                <a:lnTo>
                  <a:pt x="353" y="120"/>
                </a:lnTo>
                <a:lnTo>
                  <a:pt x="354" y="118"/>
                </a:lnTo>
                <a:lnTo>
                  <a:pt x="355" y="117"/>
                </a:lnTo>
                <a:lnTo>
                  <a:pt x="356" y="115"/>
                </a:lnTo>
                <a:lnTo>
                  <a:pt x="356" y="114"/>
                </a:lnTo>
                <a:lnTo>
                  <a:pt x="356" y="113"/>
                </a:lnTo>
                <a:lnTo>
                  <a:pt x="356" y="112"/>
                </a:lnTo>
                <a:lnTo>
                  <a:pt x="355" y="112"/>
                </a:lnTo>
                <a:lnTo>
                  <a:pt x="354" y="110"/>
                </a:lnTo>
                <a:lnTo>
                  <a:pt x="354" y="109"/>
                </a:lnTo>
                <a:lnTo>
                  <a:pt x="354" y="108"/>
                </a:lnTo>
                <a:lnTo>
                  <a:pt x="354" y="107"/>
                </a:lnTo>
                <a:lnTo>
                  <a:pt x="354" y="106"/>
                </a:lnTo>
                <a:lnTo>
                  <a:pt x="354" y="105"/>
                </a:lnTo>
                <a:lnTo>
                  <a:pt x="354" y="104"/>
                </a:lnTo>
                <a:lnTo>
                  <a:pt x="354" y="101"/>
                </a:lnTo>
                <a:lnTo>
                  <a:pt x="354" y="100"/>
                </a:lnTo>
                <a:lnTo>
                  <a:pt x="356" y="99"/>
                </a:lnTo>
                <a:lnTo>
                  <a:pt x="358" y="99"/>
                </a:lnTo>
                <a:lnTo>
                  <a:pt x="359" y="98"/>
                </a:lnTo>
                <a:lnTo>
                  <a:pt x="361" y="98"/>
                </a:lnTo>
                <a:lnTo>
                  <a:pt x="363" y="97"/>
                </a:lnTo>
                <a:lnTo>
                  <a:pt x="365" y="97"/>
                </a:lnTo>
                <a:lnTo>
                  <a:pt x="366" y="96"/>
                </a:lnTo>
                <a:lnTo>
                  <a:pt x="368" y="96"/>
                </a:lnTo>
                <a:lnTo>
                  <a:pt x="370" y="96"/>
                </a:lnTo>
                <a:lnTo>
                  <a:pt x="372" y="96"/>
                </a:lnTo>
                <a:lnTo>
                  <a:pt x="374" y="96"/>
                </a:lnTo>
                <a:lnTo>
                  <a:pt x="375" y="96"/>
                </a:lnTo>
                <a:lnTo>
                  <a:pt x="376" y="96"/>
                </a:lnTo>
                <a:lnTo>
                  <a:pt x="377" y="96"/>
                </a:lnTo>
                <a:lnTo>
                  <a:pt x="378" y="95"/>
                </a:lnTo>
                <a:lnTo>
                  <a:pt x="381" y="92"/>
                </a:lnTo>
                <a:lnTo>
                  <a:pt x="381" y="91"/>
                </a:lnTo>
                <a:lnTo>
                  <a:pt x="381" y="90"/>
                </a:lnTo>
                <a:lnTo>
                  <a:pt x="381" y="90"/>
                </a:lnTo>
                <a:lnTo>
                  <a:pt x="378" y="88"/>
                </a:lnTo>
                <a:lnTo>
                  <a:pt x="377" y="87"/>
                </a:lnTo>
                <a:lnTo>
                  <a:pt x="376" y="85"/>
                </a:lnTo>
                <a:lnTo>
                  <a:pt x="376" y="85"/>
                </a:lnTo>
                <a:lnTo>
                  <a:pt x="376" y="84"/>
                </a:lnTo>
                <a:lnTo>
                  <a:pt x="376" y="82"/>
                </a:lnTo>
                <a:lnTo>
                  <a:pt x="377" y="80"/>
                </a:lnTo>
                <a:lnTo>
                  <a:pt x="377" y="79"/>
                </a:lnTo>
                <a:lnTo>
                  <a:pt x="378" y="79"/>
                </a:lnTo>
                <a:lnTo>
                  <a:pt x="377" y="77"/>
                </a:lnTo>
                <a:lnTo>
                  <a:pt x="376" y="77"/>
                </a:lnTo>
                <a:lnTo>
                  <a:pt x="376" y="74"/>
                </a:lnTo>
                <a:lnTo>
                  <a:pt x="376" y="73"/>
                </a:lnTo>
                <a:lnTo>
                  <a:pt x="374" y="72"/>
                </a:lnTo>
                <a:lnTo>
                  <a:pt x="374" y="71"/>
                </a:lnTo>
                <a:lnTo>
                  <a:pt x="374" y="69"/>
                </a:lnTo>
                <a:lnTo>
                  <a:pt x="375" y="68"/>
                </a:lnTo>
                <a:lnTo>
                  <a:pt x="376" y="66"/>
                </a:lnTo>
                <a:lnTo>
                  <a:pt x="376" y="64"/>
                </a:lnTo>
                <a:lnTo>
                  <a:pt x="376" y="63"/>
                </a:lnTo>
                <a:lnTo>
                  <a:pt x="376" y="62"/>
                </a:lnTo>
                <a:lnTo>
                  <a:pt x="377" y="62"/>
                </a:lnTo>
                <a:lnTo>
                  <a:pt x="378" y="61"/>
                </a:lnTo>
                <a:lnTo>
                  <a:pt x="379" y="60"/>
                </a:lnTo>
                <a:lnTo>
                  <a:pt x="380" y="59"/>
                </a:lnTo>
                <a:lnTo>
                  <a:pt x="381" y="58"/>
                </a:lnTo>
                <a:lnTo>
                  <a:pt x="381" y="57"/>
                </a:lnTo>
                <a:lnTo>
                  <a:pt x="381" y="56"/>
                </a:lnTo>
                <a:lnTo>
                  <a:pt x="381" y="55"/>
                </a:lnTo>
                <a:lnTo>
                  <a:pt x="380" y="53"/>
                </a:lnTo>
                <a:lnTo>
                  <a:pt x="377" y="52"/>
                </a:lnTo>
                <a:lnTo>
                  <a:pt x="376" y="51"/>
                </a:lnTo>
                <a:lnTo>
                  <a:pt x="375" y="51"/>
                </a:lnTo>
                <a:lnTo>
                  <a:pt x="373" y="51"/>
                </a:lnTo>
                <a:lnTo>
                  <a:pt x="371" y="51"/>
                </a:lnTo>
                <a:lnTo>
                  <a:pt x="370" y="46"/>
                </a:lnTo>
                <a:lnTo>
                  <a:pt x="369" y="45"/>
                </a:lnTo>
                <a:lnTo>
                  <a:pt x="368" y="44"/>
                </a:lnTo>
                <a:lnTo>
                  <a:pt x="368" y="42"/>
                </a:lnTo>
                <a:lnTo>
                  <a:pt x="365" y="40"/>
                </a:lnTo>
                <a:lnTo>
                  <a:pt x="366" y="37"/>
                </a:lnTo>
                <a:lnTo>
                  <a:pt x="367" y="35"/>
                </a:lnTo>
                <a:lnTo>
                  <a:pt x="367" y="33"/>
                </a:lnTo>
                <a:lnTo>
                  <a:pt x="368" y="31"/>
                </a:lnTo>
                <a:lnTo>
                  <a:pt x="368" y="29"/>
                </a:lnTo>
                <a:lnTo>
                  <a:pt x="371" y="30"/>
                </a:lnTo>
                <a:lnTo>
                  <a:pt x="371" y="31"/>
                </a:lnTo>
                <a:lnTo>
                  <a:pt x="372" y="30"/>
                </a:lnTo>
                <a:lnTo>
                  <a:pt x="373" y="29"/>
                </a:lnTo>
                <a:lnTo>
                  <a:pt x="374" y="29"/>
                </a:lnTo>
                <a:lnTo>
                  <a:pt x="375" y="27"/>
                </a:lnTo>
                <a:lnTo>
                  <a:pt x="376" y="25"/>
                </a:lnTo>
                <a:lnTo>
                  <a:pt x="376" y="24"/>
                </a:lnTo>
                <a:lnTo>
                  <a:pt x="378" y="24"/>
                </a:lnTo>
                <a:lnTo>
                  <a:pt x="379" y="24"/>
                </a:lnTo>
                <a:lnTo>
                  <a:pt x="381" y="24"/>
                </a:lnTo>
                <a:lnTo>
                  <a:pt x="382" y="24"/>
                </a:lnTo>
                <a:lnTo>
                  <a:pt x="384" y="25"/>
                </a:lnTo>
                <a:lnTo>
                  <a:pt x="387" y="24"/>
                </a:lnTo>
                <a:lnTo>
                  <a:pt x="387" y="24"/>
                </a:lnTo>
                <a:lnTo>
                  <a:pt x="391" y="23"/>
                </a:lnTo>
                <a:lnTo>
                  <a:pt x="393" y="21"/>
                </a:lnTo>
                <a:lnTo>
                  <a:pt x="394" y="18"/>
                </a:lnTo>
                <a:lnTo>
                  <a:pt x="395" y="18"/>
                </a:lnTo>
                <a:lnTo>
                  <a:pt x="395" y="17"/>
                </a:lnTo>
                <a:lnTo>
                  <a:pt x="396" y="14"/>
                </a:lnTo>
                <a:lnTo>
                  <a:pt x="396" y="12"/>
                </a:lnTo>
                <a:lnTo>
                  <a:pt x="396" y="12"/>
                </a:lnTo>
                <a:lnTo>
                  <a:pt x="398" y="10"/>
                </a:lnTo>
                <a:lnTo>
                  <a:pt x="399" y="8"/>
                </a:lnTo>
                <a:lnTo>
                  <a:pt x="400" y="7"/>
                </a:lnTo>
                <a:lnTo>
                  <a:pt x="402" y="7"/>
                </a:lnTo>
                <a:lnTo>
                  <a:pt x="403" y="6"/>
                </a:lnTo>
                <a:lnTo>
                  <a:pt x="405" y="4"/>
                </a:lnTo>
                <a:lnTo>
                  <a:pt x="425" y="1"/>
                </a:lnTo>
                <a:lnTo>
                  <a:pt x="432" y="0"/>
                </a:lnTo>
                <a:lnTo>
                  <a:pt x="434" y="3"/>
                </a:lnTo>
                <a:lnTo>
                  <a:pt x="434" y="5"/>
                </a:lnTo>
                <a:lnTo>
                  <a:pt x="435" y="7"/>
                </a:lnTo>
                <a:lnTo>
                  <a:pt x="437" y="9"/>
                </a:lnTo>
                <a:lnTo>
                  <a:pt x="437" y="11"/>
                </a:lnTo>
                <a:lnTo>
                  <a:pt x="437" y="12"/>
                </a:lnTo>
                <a:lnTo>
                  <a:pt x="438" y="13"/>
                </a:lnTo>
                <a:lnTo>
                  <a:pt x="438" y="15"/>
                </a:lnTo>
                <a:lnTo>
                  <a:pt x="440" y="16"/>
                </a:lnTo>
                <a:lnTo>
                  <a:pt x="442" y="16"/>
                </a:lnTo>
                <a:lnTo>
                  <a:pt x="443" y="16"/>
                </a:lnTo>
                <a:lnTo>
                  <a:pt x="444" y="16"/>
                </a:lnTo>
                <a:lnTo>
                  <a:pt x="446" y="16"/>
                </a:lnTo>
                <a:lnTo>
                  <a:pt x="447" y="16"/>
                </a:lnTo>
                <a:lnTo>
                  <a:pt x="449" y="16"/>
                </a:lnTo>
                <a:lnTo>
                  <a:pt x="450" y="16"/>
                </a:lnTo>
                <a:lnTo>
                  <a:pt x="451" y="17"/>
                </a:lnTo>
                <a:lnTo>
                  <a:pt x="451" y="18"/>
                </a:lnTo>
                <a:lnTo>
                  <a:pt x="451" y="19"/>
                </a:lnTo>
                <a:lnTo>
                  <a:pt x="450" y="21"/>
                </a:lnTo>
                <a:lnTo>
                  <a:pt x="449" y="23"/>
                </a:lnTo>
                <a:lnTo>
                  <a:pt x="449" y="24"/>
                </a:lnTo>
                <a:lnTo>
                  <a:pt x="448" y="24"/>
                </a:lnTo>
                <a:lnTo>
                  <a:pt x="447" y="26"/>
                </a:lnTo>
                <a:lnTo>
                  <a:pt x="446" y="27"/>
                </a:lnTo>
                <a:lnTo>
                  <a:pt x="445" y="29"/>
                </a:lnTo>
                <a:lnTo>
                  <a:pt x="443" y="29"/>
                </a:lnTo>
                <a:lnTo>
                  <a:pt x="442" y="30"/>
                </a:lnTo>
                <a:lnTo>
                  <a:pt x="440" y="31"/>
                </a:lnTo>
                <a:lnTo>
                  <a:pt x="439" y="32"/>
                </a:lnTo>
                <a:lnTo>
                  <a:pt x="438" y="33"/>
                </a:lnTo>
                <a:lnTo>
                  <a:pt x="437" y="34"/>
                </a:lnTo>
                <a:lnTo>
                  <a:pt x="435" y="35"/>
                </a:lnTo>
                <a:lnTo>
                  <a:pt x="434" y="35"/>
                </a:lnTo>
                <a:lnTo>
                  <a:pt x="432" y="35"/>
                </a:lnTo>
                <a:lnTo>
                  <a:pt x="431" y="36"/>
                </a:lnTo>
                <a:lnTo>
                  <a:pt x="430" y="37"/>
                </a:lnTo>
                <a:lnTo>
                  <a:pt x="429" y="38"/>
                </a:lnTo>
                <a:lnTo>
                  <a:pt x="428" y="40"/>
                </a:lnTo>
                <a:lnTo>
                  <a:pt x="428" y="40"/>
                </a:lnTo>
                <a:lnTo>
                  <a:pt x="428" y="42"/>
                </a:lnTo>
                <a:lnTo>
                  <a:pt x="428" y="43"/>
                </a:lnTo>
                <a:lnTo>
                  <a:pt x="428" y="45"/>
                </a:lnTo>
                <a:lnTo>
                  <a:pt x="429" y="48"/>
                </a:lnTo>
                <a:lnTo>
                  <a:pt x="429" y="50"/>
                </a:lnTo>
                <a:lnTo>
                  <a:pt x="429" y="52"/>
                </a:lnTo>
                <a:lnTo>
                  <a:pt x="429" y="53"/>
                </a:lnTo>
                <a:lnTo>
                  <a:pt x="430" y="56"/>
                </a:lnTo>
                <a:lnTo>
                  <a:pt x="432" y="57"/>
                </a:lnTo>
                <a:lnTo>
                  <a:pt x="436" y="57"/>
                </a:lnTo>
                <a:lnTo>
                  <a:pt x="438" y="57"/>
                </a:lnTo>
                <a:lnTo>
                  <a:pt x="440" y="57"/>
                </a:lnTo>
                <a:lnTo>
                  <a:pt x="442" y="56"/>
                </a:lnTo>
                <a:lnTo>
                  <a:pt x="443" y="56"/>
                </a:lnTo>
                <a:lnTo>
                  <a:pt x="446" y="56"/>
                </a:lnTo>
                <a:lnTo>
                  <a:pt x="449" y="57"/>
                </a:lnTo>
                <a:lnTo>
                  <a:pt x="450" y="57"/>
                </a:lnTo>
                <a:lnTo>
                  <a:pt x="451" y="57"/>
                </a:lnTo>
                <a:lnTo>
                  <a:pt x="453" y="57"/>
                </a:lnTo>
                <a:lnTo>
                  <a:pt x="454" y="59"/>
                </a:lnTo>
                <a:lnTo>
                  <a:pt x="454" y="60"/>
                </a:lnTo>
                <a:lnTo>
                  <a:pt x="454" y="62"/>
                </a:lnTo>
                <a:lnTo>
                  <a:pt x="456" y="63"/>
                </a:lnTo>
                <a:lnTo>
                  <a:pt x="458" y="63"/>
                </a:lnTo>
                <a:lnTo>
                  <a:pt x="459" y="62"/>
                </a:lnTo>
                <a:lnTo>
                  <a:pt x="459" y="61"/>
                </a:lnTo>
                <a:lnTo>
                  <a:pt x="459" y="60"/>
                </a:lnTo>
                <a:lnTo>
                  <a:pt x="460" y="59"/>
                </a:lnTo>
                <a:lnTo>
                  <a:pt x="461" y="58"/>
                </a:lnTo>
                <a:lnTo>
                  <a:pt x="465" y="57"/>
                </a:lnTo>
                <a:lnTo>
                  <a:pt x="468" y="56"/>
                </a:lnTo>
                <a:lnTo>
                  <a:pt x="471" y="53"/>
                </a:lnTo>
                <a:lnTo>
                  <a:pt x="472" y="51"/>
                </a:lnTo>
                <a:lnTo>
                  <a:pt x="473" y="50"/>
                </a:lnTo>
                <a:lnTo>
                  <a:pt x="474" y="48"/>
                </a:lnTo>
                <a:lnTo>
                  <a:pt x="475" y="47"/>
                </a:lnTo>
                <a:lnTo>
                  <a:pt x="477" y="46"/>
                </a:lnTo>
                <a:lnTo>
                  <a:pt x="479" y="46"/>
                </a:lnTo>
                <a:lnTo>
                  <a:pt x="482" y="45"/>
                </a:lnTo>
                <a:lnTo>
                  <a:pt x="485" y="45"/>
                </a:lnTo>
                <a:lnTo>
                  <a:pt x="486" y="44"/>
                </a:lnTo>
                <a:lnTo>
                  <a:pt x="488" y="44"/>
                </a:lnTo>
                <a:lnTo>
                  <a:pt x="489" y="44"/>
                </a:lnTo>
                <a:lnTo>
                  <a:pt x="491" y="43"/>
                </a:lnTo>
                <a:lnTo>
                  <a:pt x="492" y="42"/>
                </a:lnTo>
                <a:lnTo>
                  <a:pt x="493" y="41"/>
                </a:lnTo>
                <a:lnTo>
                  <a:pt x="493" y="40"/>
                </a:lnTo>
                <a:lnTo>
                  <a:pt x="494" y="39"/>
                </a:lnTo>
                <a:lnTo>
                  <a:pt x="494" y="37"/>
                </a:lnTo>
                <a:lnTo>
                  <a:pt x="497" y="36"/>
                </a:lnTo>
                <a:lnTo>
                  <a:pt x="500" y="36"/>
                </a:lnTo>
                <a:lnTo>
                  <a:pt x="501" y="36"/>
                </a:lnTo>
                <a:lnTo>
                  <a:pt x="503" y="37"/>
                </a:lnTo>
                <a:lnTo>
                  <a:pt x="527" y="70"/>
                </a:lnTo>
                <a:lnTo>
                  <a:pt x="528" y="71"/>
                </a:lnTo>
                <a:lnTo>
                  <a:pt x="530" y="73"/>
                </a:lnTo>
                <a:lnTo>
                  <a:pt x="533" y="75"/>
                </a:lnTo>
                <a:lnTo>
                  <a:pt x="534" y="76"/>
                </a:lnTo>
                <a:lnTo>
                  <a:pt x="551" y="68"/>
                </a:lnTo>
                <a:lnTo>
                  <a:pt x="553" y="69"/>
                </a:lnTo>
                <a:lnTo>
                  <a:pt x="554" y="71"/>
                </a:lnTo>
                <a:lnTo>
                  <a:pt x="555" y="74"/>
                </a:lnTo>
                <a:lnTo>
                  <a:pt x="555" y="76"/>
                </a:lnTo>
                <a:lnTo>
                  <a:pt x="551" y="79"/>
                </a:lnTo>
                <a:lnTo>
                  <a:pt x="552" y="80"/>
                </a:lnTo>
                <a:lnTo>
                  <a:pt x="553" y="82"/>
                </a:lnTo>
                <a:lnTo>
                  <a:pt x="555" y="83"/>
                </a:lnTo>
                <a:lnTo>
                  <a:pt x="556" y="84"/>
                </a:lnTo>
                <a:lnTo>
                  <a:pt x="556" y="85"/>
                </a:lnTo>
                <a:lnTo>
                  <a:pt x="556" y="88"/>
                </a:lnTo>
                <a:lnTo>
                  <a:pt x="556" y="90"/>
                </a:lnTo>
                <a:lnTo>
                  <a:pt x="558" y="91"/>
                </a:lnTo>
                <a:lnTo>
                  <a:pt x="559" y="92"/>
                </a:lnTo>
                <a:lnTo>
                  <a:pt x="562" y="92"/>
                </a:lnTo>
                <a:lnTo>
                  <a:pt x="564" y="91"/>
                </a:lnTo>
                <a:lnTo>
                  <a:pt x="566" y="90"/>
                </a:lnTo>
                <a:lnTo>
                  <a:pt x="567" y="89"/>
                </a:lnTo>
                <a:lnTo>
                  <a:pt x="569" y="89"/>
                </a:lnTo>
                <a:lnTo>
                  <a:pt x="570" y="89"/>
                </a:lnTo>
                <a:lnTo>
                  <a:pt x="572" y="90"/>
                </a:lnTo>
                <a:lnTo>
                  <a:pt x="572" y="92"/>
                </a:lnTo>
                <a:lnTo>
                  <a:pt x="573" y="93"/>
                </a:lnTo>
                <a:lnTo>
                  <a:pt x="574" y="95"/>
                </a:lnTo>
                <a:lnTo>
                  <a:pt x="576" y="97"/>
                </a:lnTo>
                <a:lnTo>
                  <a:pt x="577" y="99"/>
                </a:lnTo>
                <a:lnTo>
                  <a:pt x="578" y="100"/>
                </a:lnTo>
                <a:lnTo>
                  <a:pt x="579" y="101"/>
                </a:lnTo>
                <a:lnTo>
                  <a:pt x="581" y="101"/>
                </a:lnTo>
                <a:lnTo>
                  <a:pt x="582" y="103"/>
                </a:lnTo>
                <a:lnTo>
                  <a:pt x="582" y="105"/>
                </a:lnTo>
                <a:lnTo>
                  <a:pt x="582" y="106"/>
                </a:lnTo>
                <a:lnTo>
                  <a:pt x="581" y="107"/>
                </a:lnTo>
                <a:lnTo>
                  <a:pt x="582" y="110"/>
                </a:lnTo>
                <a:lnTo>
                  <a:pt x="582" y="112"/>
                </a:lnTo>
                <a:lnTo>
                  <a:pt x="582" y="113"/>
                </a:lnTo>
                <a:lnTo>
                  <a:pt x="582" y="115"/>
                </a:lnTo>
                <a:lnTo>
                  <a:pt x="582" y="117"/>
                </a:lnTo>
                <a:lnTo>
                  <a:pt x="583" y="119"/>
                </a:lnTo>
                <a:lnTo>
                  <a:pt x="583" y="120"/>
                </a:lnTo>
                <a:lnTo>
                  <a:pt x="584" y="122"/>
                </a:lnTo>
                <a:lnTo>
                  <a:pt x="585" y="123"/>
                </a:lnTo>
                <a:lnTo>
                  <a:pt x="585" y="124"/>
                </a:lnTo>
                <a:lnTo>
                  <a:pt x="585" y="126"/>
                </a:lnTo>
                <a:lnTo>
                  <a:pt x="586" y="127"/>
                </a:lnTo>
                <a:lnTo>
                  <a:pt x="588" y="127"/>
                </a:lnTo>
                <a:lnTo>
                  <a:pt x="592" y="125"/>
                </a:lnTo>
                <a:lnTo>
                  <a:pt x="594" y="124"/>
                </a:lnTo>
                <a:lnTo>
                  <a:pt x="596" y="124"/>
                </a:lnTo>
                <a:lnTo>
                  <a:pt x="599" y="123"/>
                </a:lnTo>
                <a:lnTo>
                  <a:pt x="604" y="123"/>
                </a:lnTo>
                <a:lnTo>
                  <a:pt x="609" y="123"/>
                </a:lnTo>
                <a:lnTo>
                  <a:pt x="633" y="117"/>
                </a:lnTo>
                <a:lnTo>
                  <a:pt x="636" y="116"/>
                </a:lnTo>
                <a:lnTo>
                  <a:pt x="648" y="137"/>
                </a:lnTo>
                <a:lnTo>
                  <a:pt x="650" y="140"/>
                </a:lnTo>
                <a:lnTo>
                  <a:pt x="651" y="140"/>
                </a:lnTo>
                <a:lnTo>
                  <a:pt x="654" y="141"/>
                </a:lnTo>
                <a:lnTo>
                  <a:pt x="655" y="144"/>
                </a:lnTo>
                <a:lnTo>
                  <a:pt x="656" y="145"/>
                </a:lnTo>
                <a:lnTo>
                  <a:pt x="657" y="146"/>
                </a:lnTo>
                <a:lnTo>
                  <a:pt x="659" y="151"/>
                </a:lnTo>
                <a:lnTo>
                  <a:pt x="661" y="162"/>
                </a:lnTo>
                <a:lnTo>
                  <a:pt x="661" y="165"/>
                </a:lnTo>
                <a:lnTo>
                  <a:pt x="663" y="169"/>
                </a:lnTo>
                <a:lnTo>
                  <a:pt x="665" y="173"/>
                </a:lnTo>
                <a:lnTo>
                  <a:pt x="667" y="179"/>
                </a:lnTo>
                <a:lnTo>
                  <a:pt x="667" y="184"/>
                </a:lnTo>
                <a:lnTo>
                  <a:pt x="667" y="184"/>
                </a:lnTo>
                <a:lnTo>
                  <a:pt x="665" y="190"/>
                </a:lnTo>
                <a:lnTo>
                  <a:pt x="656" y="205"/>
                </a:lnTo>
                <a:lnTo>
                  <a:pt x="654" y="211"/>
                </a:lnTo>
                <a:lnTo>
                  <a:pt x="651" y="218"/>
                </a:lnTo>
                <a:lnTo>
                  <a:pt x="651" y="228"/>
                </a:lnTo>
                <a:lnTo>
                  <a:pt x="651" y="234"/>
                </a:lnTo>
                <a:lnTo>
                  <a:pt x="652" y="242"/>
                </a:lnTo>
                <a:lnTo>
                  <a:pt x="652" y="244"/>
                </a:lnTo>
                <a:lnTo>
                  <a:pt x="650" y="256"/>
                </a:lnTo>
                <a:lnTo>
                  <a:pt x="641" y="267"/>
                </a:lnTo>
                <a:lnTo>
                  <a:pt x="639" y="276"/>
                </a:lnTo>
                <a:lnTo>
                  <a:pt x="634" y="284"/>
                </a:lnTo>
                <a:lnTo>
                  <a:pt x="629" y="293"/>
                </a:lnTo>
                <a:lnTo>
                  <a:pt x="627" y="297"/>
                </a:lnTo>
                <a:lnTo>
                  <a:pt x="625" y="301"/>
                </a:lnTo>
                <a:lnTo>
                  <a:pt x="627" y="304"/>
                </a:lnTo>
                <a:lnTo>
                  <a:pt x="628" y="306"/>
                </a:lnTo>
                <a:lnTo>
                  <a:pt x="628" y="307"/>
                </a:lnTo>
                <a:lnTo>
                  <a:pt x="629" y="310"/>
                </a:lnTo>
                <a:lnTo>
                  <a:pt x="630" y="311"/>
                </a:lnTo>
                <a:lnTo>
                  <a:pt x="630" y="312"/>
                </a:lnTo>
                <a:lnTo>
                  <a:pt x="630" y="313"/>
                </a:lnTo>
                <a:lnTo>
                  <a:pt x="632" y="317"/>
                </a:lnTo>
                <a:lnTo>
                  <a:pt x="633" y="319"/>
                </a:lnTo>
                <a:lnTo>
                  <a:pt x="633" y="322"/>
                </a:lnTo>
                <a:lnTo>
                  <a:pt x="632" y="329"/>
                </a:lnTo>
                <a:lnTo>
                  <a:pt x="631" y="336"/>
                </a:lnTo>
                <a:lnTo>
                  <a:pt x="629" y="339"/>
                </a:lnTo>
                <a:lnTo>
                  <a:pt x="628" y="347"/>
                </a:lnTo>
                <a:lnTo>
                  <a:pt x="632" y="358"/>
                </a:lnTo>
                <a:lnTo>
                  <a:pt x="642" y="374"/>
                </a:lnTo>
                <a:lnTo>
                  <a:pt x="644" y="384"/>
                </a:lnTo>
                <a:lnTo>
                  <a:pt x="645" y="398"/>
                </a:lnTo>
                <a:lnTo>
                  <a:pt x="645" y="406"/>
                </a:lnTo>
                <a:lnTo>
                  <a:pt x="646" y="414"/>
                </a:lnTo>
                <a:lnTo>
                  <a:pt x="648" y="427"/>
                </a:lnTo>
                <a:lnTo>
                  <a:pt x="644" y="428"/>
                </a:lnTo>
                <a:lnTo>
                  <a:pt x="643" y="428"/>
                </a:lnTo>
                <a:lnTo>
                  <a:pt x="640" y="430"/>
                </a:lnTo>
                <a:lnTo>
                  <a:pt x="639" y="431"/>
                </a:lnTo>
                <a:lnTo>
                  <a:pt x="633" y="431"/>
                </a:lnTo>
                <a:lnTo>
                  <a:pt x="630" y="428"/>
                </a:lnTo>
                <a:lnTo>
                  <a:pt x="628" y="428"/>
                </a:lnTo>
                <a:lnTo>
                  <a:pt x="624" y="427"/>
                </a:lnTo>
                <a:lnTo>
                  <a:pt x="620" y="428"/>
                </a:lnTo>
                <a:lnTo>
                  <a:pt x="616" y="428"/>
                </a:lnTo>
                <a:lnTo>
                  <a:pt x="611" y="428"/>
                </a:lnTo>
                <a:lnTo>
                  <a:pt x="607" y="429"/>
                </a:lnTo>
                <a:lnTo>
                  <a:pt x="602" y="429"/>
                </a:lnTo>
                <a:lnTo>
                  <a:pt x="598" y="430"/>
                </a:lnTo>
                <a:lnTo>
                  <a:pt x="595" y="431"/>
                </a:lnTo>
                <a:lnTo>
                  <a:pt x="594" y="431"/>
                </a:lnTo>
                <a:lnTo>
                  <a:pt x="592" y="432"/>
                </a:lnTo>
                <a:lnTo>
                  <a:pt x="591" y="432"/>
                </a:lnTo>
                <a:lnTo>
                  <a:pt x="589" y="434"/>
                </a:lnTo>
                <a:lnTo>
                  <a:pt x="585" y="436"/>
                </a:lnTo>
                <a:lnTo>
                  <a:pt x="583" y="441"/>
                </a:lnTo>
                <a:lnTo>
                  <a:pt x="579" y="444"/>
                </a:lnTo>
                <a:lnTo>
                  <a:pt x="578" y="445"/>
                </a:lnTo>
                <a:lnTo>
                  <a:pt x="574" y="447"/>
                </a:lnTo>
                <a:lnTo>
                  <a:pt x="568" y="450"/>
                </a:lnTo>
                <a:lnTo>
                  <a:pt x="567" y="451"/>
                </a:lnTo>
                <a:lnTo>
                  <a:pt x="561" y="455"/>
                </a:lnTo>
                <a:lnTo>
                  <a:pt x="561" y="456"/>
                </a:lnTo>
                <a:lnTo>
                  <a:pt x="559" y="457"/>
                </a:lnTo>
                <a:lnTo>
                  <a:pt x="558" y="458"/>
                </a:lnTo>
                <a:lnTo>
                  <a:pt x="557" y="460"/>
                </a:lnTo>
                <a:lnTo>
                  <a:pt x="555" y="461"/>
                </a:lnTo>
                <a:lnTo>
                  <a:pt x="555" y="463"/>
                </a:lnTo>
                <a:lnTo>
                  <a:pt x="554" y="464"/>
                </a:lnTo>
                <a:lnTo>
                  <a:pt x="552" y="465"/>
                </a:lnTo>
                <a:lnTo>
                  <a:pt x="550" y="466"/>
                </a:lnTo>
                <a:lnTo>
                  <a:pt x="549" y="467"/>
                </a:lnTo>
                <a:lnTo>
                  <a:pt x="548" y="467"/>
                </a:lnTo>
                <a:lnTo>
                  <a:pt x="547" y="467"/>
                </a:lnTo>
                <a:lnTo>
                  <a:pt x="545" y="468"/>
                </a:lnTo>
                <a:lnTo>
                  <a:pt x="543" y="469"/>
                </a:lnTo>
                <a:lnTo>
                  <a:pt x="542" y="469"/>
                </a:lnTo>
                <a:lnTo>
                  <a:pt x="539" y="470"/>
                </a:lnTo>
                <a:lnTo>
                  <a:pt x="537" y="471"/>
                </a:lnTo>
                <a:lnTo>
                  <a:pt x="535" y="472"/>
                </a:lnTo>
                <a:lnTo>
                  <a:pt x="531" y="472"/>
                </a:lnTo>
                <a:lnTo>
                  <a:pt x="529" y="472"/>
                </a:lnTo>
                <a:lnTo>
                  <a:pt x="527" y="472"/>
                </a:lnTo>
                <a:lnTo>
                  <a:pt x="526" y="472"/>
                </a:lnTo>
                <a:lnTo>
                  <a:pt x="523" y="474"/>
                </a:lnTo>
                <a:lnTo>
                  <a:pt x="520" y="474"/>
                </a:lnTo>
                <a:lnTo>
                  <a:pt x="517" y="474"/>
                </a:lnTo>
                <a:lnTo>
                  <a:pt x="516" y="475"/>
                </a:lnTo>
                <a:lnTo>
                  <a:pt x="513" y="476"/>
                </a:lnTo>
                <a:lnTo>
                  <a:pt x="512" y="477"/>
                </a:lnTo>
                <a:lnTo>
                  <a:pt x="511" y="478"/>
                </a:lnTo>
                <a:lnTo>
                  <a:pt x="509" y="478"/>
                </a:lnTo>
                <a:lnTo>
                  <a:pt x="506" y="479"/>
                </a:lnTo>
                <a:lnTo>
                  <a:pt x="505" y="479"/>
                </a:lnTo>
                <a:lnTo>
                  <a:pt x="503" y="480"/>
                </a:lnTo>
                <a:lnTo>
                  <a:pt x="499" y="481"/>
                </a:lnTo>
                <a:lnTo>
                  <a:pt x="496" y="483"/>
                </a:lnTo>
                <a:lnTo>
                  <a:pt x="492" y="488"/>
                </a:lnTo>
                <a:lnTo>
                  <a:pt x="488" y="493"/>
                </a:lnTo>
                <a:lnTo>
                  <a:pt x="485" y="498"/>
                </a:lnTo>
                <a:lnTo>
                  <a:pt x="482" y="500"/>
                </a:lnTo>
                <a:lnTo>
                  <a:pt x="478" y="504"/>
                </a:lnTo>
                <a:lnTo>
                  <a:pt x="473" y="509"/>
                </a:lnTo>
                <a:lnTo>
                  <a:pt x="469" y="513"/>
                </a:lnTo>
                <a:lnTo>
                  <a:pt x="463" y="511"/>
                </a:lnTo>
                <a:lnTo>
                  <a:pt x="462" y="506"/>
                </a:lnTo>
                <a:lnTo>
                  <a:pt x="460" y="501"/>
                </a:lnTo>
                <a:lnTo>
                  <a:pt x="457" y="497"/>
                </a:lnTo>
                <a:lnTo>
                  <a:pt x="452" y="493"/>
                </a:lnTo>
                <a:lnTo>
                  <a:pt x="448" y="490"/>
                </a:lnTo>
                <a:lnTo>
                  <a:pt x="445" y="489"/>
                </a:lnTo>
                <a:lnTo>
                  <a:pt x="441" y="486"/>
                </a:lnTo>
                <a:lnTo>
                  <a:pt x="436" y="483"/>
                </a:lnTo>
                <a:lnTo>
                  <a:pt x="432" y="485"/>
                </a:lnTo>
                <a:lnTo>
                  <a:pt x="430" y="486"/>
                </a:lnTo>
                <a:lnTo>
                  <a:pt x="428" y="489"/>
                </a:lnTo>
                <a:lnTo>
                  <a:pt x="426" y="491"/>
                </a:lnTo>
                <a:lnTo>
                  <a:pt x="423" y="494"/>
                </a:lnTo>
                <a:lnTo>
                  <a:pt x="421" y="498"/>
                </a:lnTo>
                <a:lnTo>
                  <a:pt x="420" y="504"/>
                </a:lnTo>
                <a:lnTo>
                  <a:pt x="420" y="509"/>
                </a:lnTo>
                <a:lnTo>
                  <a:pt x="416" y="513"/>
                </a:lnTo>
                <a:lnTo>
                  <a:pt x="419" y="519"/>
                </a:lnTo>
                <a:lnTo>
                  <a:pt x="423" y="522"/>
                </a:lnTo>
                <a:lnTo>
                  <a:pt x="430" y="528"/>
                </a:lnTo>
                <a:lnTo>
                  <a:pt x="431" y="537"/>
                </a:lnTo>
                <a:lnTo>
                  <a:pt x="431" y="540"/>
                </a:lnTo>
                <a:lnTo>
                  <a:pt x="432" y="544"/>
                </a:lnTo>
                <a:lnTo>
                  <a:pt x="432" y="549"/>
                </a:lnTo>
                <a:lnTo>
                  <a:pt x="433" y="552"/>
                </a:lnTo>
                <a:lnTo>
                  <a:pt x="435" y="558"/>
                </a:lnTo>
                <a:lnTo>
                  <a:pt x="437" y="564"/>
                </a:lnTo>
                <a:lnTo>
                  <a:pt x="438" y="569"/>
                </a:lnTo>
                <a:lnTo>
                  <a:pt x="441" y="574"/>
                </a:lnTo>
                <a:lnTo>
                  <a:pt x="444" y="578"/>
                </a:lnTo>
                <a:lnTo>
                  <a:pt x="448" y="582"/>
                </a:lnTo>
                <a:lnTo>
                  <a:pt x="450" y="585"/>
                </a:lnTo>
                <a:lnTo>
                  <a:pt x="452" y="590"/>
                </a:lnTo>
                <a:lnTo>
                  <a:pt x="455" y="593"/>
                </a:lnTo>
                <a:lnTo>
                  <a:pt x="459" y="596"/>
                </a:lnTo>
                <a:lnTo>
                  <a:pt x="461" y="600"/>
                </a:lnTo>
                <a:lnTo>
                  <a:pt x="465" y="603"/>
                </a:lnTo>
                <a:lnTo>
                  <a:pt x="468" y="605"/>
                </a:lnTo>
                <a:lnTo>
                  <a:pt x="474" y="607"/>
                </a:lnTo>
                <a:lnTo>
                  <a:pt x="477" y="609"/>
                </a:lnTo>
                <a:lnTo>
                  <a:pt x="480" y="612"/>
                </a:lnTo>
                <a:lnTo>
                  <a:pt x="487" y="616"/>
                </a:lnTo>
                <a:lnTo>
                  <a:pt x="484" y="625"/>
                </a:lnTo>
                <a:lnTo>
                  <a:pt x="483" y="628"/>
                </a:lnTo>
                <a:lnTo>
                  <a:pt x="482" y="633"/>
                </a:lnTo>
                <a:lnTo>
                  <a:pt x="482" y="635"/>
                </a:lnTo>
                <a:lnTo>
                  <a:pt x="477" y="643"/>
                </a:lnTo>
                <a:lnTo>
                  <a:pt x="476" y="647"/>
                </a:lnTo>
                <a:lnTo>
                  <a:pt x="473" y="651"/>
                </a:lnTo>
                <a:lnTo>
                  <a:pt x="471" y="655"/>
                </a:lnTo>
                <a:lnTo>
                  <a:pt x="467" y="659"/>
                </a:lnTo>
                <a:lnTo>
                  <a:pt x="466" y="661"/>
                </a:lnTo>
                <a:lnTo>
                  <a:pt x="465" y="662"/>
                </a:lnTo>
                <a:lnTo>
                  <a:pt x="464" y="663"/>
                </a:lnTo>
                <a:lnTo>
                  <a:pt x="461" y="666"/>
                </a:lnTo>
                <a:lnTo>
                  <a:pt x="456" y="668"/>
                </a:lnTo>
                <a:lnTo>
                  <a:pt x="452" y="672"/>
                </a:lnTo>
                <a:lnTo>
                  <a:pt x="449" y="675"/>
                </a:lnTo>
                <a:lnTo>
                  <a:pt x="445" y="678"/>
                </a:lnTo>
                <a:lnTo>
                  <a:pt x="442" y="680"/>
                </a:lnTo>
                <a:lnTo>
                  <a:pt x="438" y="683"/>
                </a:lnTo>
                <a:lnTo>
                  <a:pt x="438" y="683"/>
                </a:lnTo>
                <a:lnTo>
                  <a:pt x="433" y="685"/>
                </a:lnTo>
                <a:lnTo>
                  <a:pt x="430" y="691"/>
                </a:lnTo>
                <a:lnTo>
                  <a:pt x="428" y="695"/>
                </a:lnTo>
                <a:lnTo>
                  <a:pt x="426" y="699"/>
                </a:lnTo>
                <a:lnTo>
                  <a:pt x="422" y="703"/>
                </a:lnTo>
                <a:lnTo>
                  <a:pt x="417" y="705"/>
                </a:lnTo>
                <a:lnTo>
                  <a:pt x="415" y="706"/>
                </a:lnTo>
                <a:lnTo>
                  <a:pt x="415" y="705"/>
                </a:lnTo>
                <a:lnTo>
                  <a:pt x="410" y="711"/>
                </a:lnTo>
                <a:lnTo>
                  <a:pt x="405" y="713"/>
                </a:lnTo>
                <a:lnTo>
                  <a:pt x="404" y="714"/>
                </a:lnTo>
                <a:lnTo>
                  <a:pt x="402" y="715"/>
                </a:lnTo>
                <a:lnTo>
                  <a:pt x="399" y="715"/>
                </a:lnTo>
                <a:lnTo>
                  <a:pt x="397" y="715"/>
                </a:lnTo>
                <a:lnTo>
                  <a:pt x="396" y="715"/>
                </a:lnTo>
                <a:lnTo>
                  <a:pt x="393" y="715"/>
                </a:lnTo>
                <a:lnTo>
                  <a:pt x="392" y="715"/>
                </a:lnTo>
                <a:lnTo>
                  <a:pt x="389" y="716"/>
                </a:lnTo>
                <a:lnTo>
                  <a:pt x="387" y="716"/>
                </a:lnTo>
                <a:lnTo>
                  <a:pt x="382" y="718"/>
                </a:lnTo>
                <a:lnTo>
                  <a:pt x="379" y="721"/>
                </a:lnTo>
                <a:lnTo>
                  <a:pt x="374" y="721"/>
                </a:lnTo>
                <a:lnTo>
                  <a:pt x="370" y="720"/>
                </a:lnTo>
                <a:lnTo>
                  <a:pt x="363" y="722"/>
                </a:lnTo>
                <a:lnTo>
                  <a:pt x="356" y="721"/>
                </a:lnTo>
                <a:lnTo>
                  <a:pt x="354" y="716"/>
                </a:lnTo>
                <a:lnTo>
                  <a:pt x="349" y="712"/>
                </a:lnTo>
                <a:lnTo>
                  <a:pt x="349" y="708"/>
                </a:lnTo>
                <a:lnTo>
                  <a:pt x="348" y="703"/>
                </a:lnTo>
                <a:lnTo>
                  <a:pt x="344" y="701"/>
                </a:lnTo>
                <a:lnTo>
                  <a:pt x="346" y="699"/>
                </a:lnTo>
                <a:lnTo>
                  <a:pt x="348" y="696"/>
                </a:lnTo>
                <a:lnTo>
                  <a:pt x="349" y="690"/>
                </a:lnTo>
                <a:lnTo>
                  <a:pt x="349" y="683"/>
                </a:lnTo>
                <a:lnTo>
                  <a:pt x="351" y="680"/>
                </a:lnTo>
                <a:lnTo>
                  <a:pt x="355" y="671"/>
                </a:lnTo>
                <a:lnTo>
                  <a:pt x="320" y="645"/>
                </a:lnTo>
                <a:lnTo>
                  <a:pt x="321" y="641"/>
                </a:lnTo>
                <a:lnTo>
                  <a:pt x="320" y="638"/>
                </a:lnTo>
                <a:lnTo>
                  <a:pt x="316" y="635"/>
                </a:lnTo>
                <a:lnTo>
                  <a:pt x="312" y="628"/>
                </a:lnTo>
                <a:lnTo>
                  <a:pt x="306" y="630"/>
                </a:lnTo>
                <a:lnTo>
                  <a:pt x="293" y="623"/>
                </a:lnTo>
                <a:lnTo>
                  <a:pt x="291" y="622"/>
                </a:lnTo>
                <a:lnTo>
                  <a:pt x="287" y="619"/>
                </a:lnTo>
                <a:lnTo>
                  <a:pt x="268" y="609"/>
                </a:lnTo>
                <a:lnTo>
                  <a:pt x="259" y="603"/>
                </a:lnTo>
                <a:lnTo>
                  <a:pt x="256" y="602"/>
                </a:lnTo>
                <a:lnTo>
                  <a:pt x="256" y="603"/>
                </a:lnTo>
                <a:lnTo>
                  <a:pt x="252" y="610"/>
                </a:lnTo>
                <a:lnTo>
                  <a:pt x="244" y="611"/>
                </a:lnTo>
                <a:lnTo>
                  <a:pt x="240" y="611"/>
                </a:lnTo>
                <a:lnTo>
                  <a:pt x="236" y="613"/>
                </a:lnTo>
                <a:lnTo>
                  <a:pt x="231" y="613"/>
                </a:lnTo>
                <a:lnTo>
                  <a:pt x="227" y="616"/>
                </a:lnTo>
                <a:lnTo>
                  <a:pt x="223" y="618"/>
                </a:lnTo>
                <a:lnTo>
                  <a:pt x="220" y="621"/>
                </a:lnTo>
                <a:lnTo>
                  <a:pt x="218" y="626"/>
                </a:lnTo>
                <a:lnTo>
                  <a:pt x="214" y="627"/>
                </a:lnTo>
                <a:lnTo>
                  <a:pt x="209" y="628"/>
                </a:lnTo>
                <a:lnTo>
                  <a:pt x="204" y="627"/>
                </a:lnTo>
                <a:lnTo>
                  <a:pt x="203" y="621"/>
                </a:lnTo>
                <a:lnTo>
                  <a:pt x="203" y="618"/>
                </a:lnTo>
                <a:lnTo>
                  <a:pt x="203" y="617"/>
                </a:lnTo>
                <a:lnTo>
                  <a:pt x="201" y="617"/>
                </a:lnTo>
                <a:lnTo>
                  <a:pt x="199" y="617"/>
                </a:lnTo>
                <a:lnTo>
                  <a:pt x="197" y="616"/>
                </a:lnTo>
                <a:lnTo>
                  <a:pt x="196" y="614"/>
                </a:lnTo>
                <a:lnTo>
                  <a:pt x="197" y="611"/>
                </a:lnTo>
                <a:lnTo>
                  <a:pt x="197" y="611"/>
                </a:lnTo>
                <a:lnTo>
                  <a:pt x="195" y="609"/>
                </a:lnTo>
                <a:lnTo>
                  <a:pt x="192" y="608"/>
                </a:lnTo>
                <a:lnTo>
                  <a:pt x="191" y="608"/>
                </a:lnTo>
                <a:lnTo>
                  <a:pt x="189" y="605"/>
                </a:lnTo>
                <a:lnTo>
                  <a:pt x="188" y="606"/>
                </a:lnTo>
                <a:lnTo>
                  <a:pt x="186" y="607"/>
                </a:lnTo>
                <a:lnTo>
                  <a:pt x="186" y="609"/>
                </a:lnTo>
                <a:lnTo>
                  <a:pt x="186" y="611"/>
                </a:lnTo>
                <a:lnTo>
                  <a:pt x="184" y="611"/>
                </a:lnTo>
                <a:lnTo>
                  <a:pt x="182" y="611"/>
                </a:lnTo>
                <a:lnTo>
                  <a:pt x="180" y="611"/>
                </a:lnTo>
                <a:lnTo>
                  <a:pt x="176" y="611"/>
                </a:lnTo>
                <a:lnTo>
                  <a:pt x="174" y="613"/>
                </a:lnTo>
                <a:lnTo>
                  <a:pt x="173" y="614"/>
                </a:lnTo>
                <a:lnTo>
                  <a:pt x="172" y="612"/>
                </a:lnTo>
                <a:lnTo>
                  <a:pt x="172" y="611"/>
                </a:lnTo>
                <a:lnTo>
                  <a:pt x="171" y="609"/>
                </a:lnTo>
                <a:lnTo>
                  <a:pt x="169" y="607"/>
                </a:lnTo>
                <a:lnTo>
                  <a:pt x="168" y="606"/>
                </a:lnTo>
                <a:lnTo>
                  <a:pt x="165" y="608"/>
                </a:lnTo>
                <a:lnTo>
                  <a:pt x="164" y="609"/>
                </a:lnTo>
                <a:lnTo>
                  <a:pt x="162" y="611"/>
                </a:lnTo>
                <a:lnTo>
                  <a:pt x="162" y="613"/>
                </a:lnTo>
                <a:lnTo>
                  <a:pt x="164" y="616"/>
                </a:lnTo>
                <a:lnTo>
                  <a:pt x="164" y="617"/>
                </a:lnTo>
                <a:lnTo>
                  <a:pt x="164" y="619"/>
                </a:lnTo>
                <a:lnTo>
                  <a:pt x="161" y="620"/>
                </a:lnTo>
                <a:lnTo>
                  <a:pt x="157" y="619"/>
                </a:lnTo>
                <a:lnTo>
                  <a:pt x="158" y="618"/>
                </a:lnTo>
                <a:lnTo>
                  <a:pt x="155" y="615"/>
                </a:lnTo>
                <a:lnTo>
                  <a:pt x="151" y="614"/>
                </a:lnTo>
                <a:lnTo>
                  <a:pt x="148" y="615"/>
                </a:lnTo>
                <a:lnTo>
                  <a:pt x="147" y="616"/>
                </a:lnTo>
                <a:lnTo>
                  <a:pt x="142" y="615"/>
                </a:lnTo>
                <a:lnTo>
                  <a:pt x="137" y="615"/>
                </a:lnTo>
                <a:lnTo>
                  <a:pt x="134" y="616"/>
                </a:lnTo>
                <a:lnTo>
                  <a:pt x="129" y="616"/>
                </a:lnTo>
                <a:lnTo>
                  <a:pt x="127" y="615"/>
                </a:lnTo>
                <a:lnTo>
                  <a:pt x="125" y="614"/>
                </a:lnTo>
                <a:lnTo>
                  <a:pt x="123" y="615"/>
                </a:lnTo>
                <a:lnTo>
                  <a:pt x="121" y="620"/>
                </a:lnTo>
                <a:lnTo>
                  <a:pt x="122" y="624"/>
                </a:lnTo>
                <a:lnTo>
                  <a:pt x="122" y="626"/>
                </a:lnTo>
                <a:lnTo>
                  <a:pt x="122" y="629"/>
                </a:lnTo>
                <a:lnTo>
                  <a:pt x="126" y="628"/>
                </a:lnTo>
                <a:lnTo>
                  <a:pt x="134" y="633"/>
                </a:lnTo>
                <a:lnTo>
                  <a:pt x="136" y="633"/>
                </a:lnTo>
                <a:lnTo>
                  <a:pt x="134" y="633"/>
                </a:lnTo>
                <a:lnTo>
                  <a:pt x="134" y="633"/>
                </a:lnTo>
                <a:lnTo>
                  <a:pt x="133" y="633"/>
                </a:lnTo>
                <a:lnTo>
                  <a:pt x="130" y="636"/>
                </a:lnTo>
                <a:lnTo>
                  <a:pt x="129" y="638"/>
                </a:lnTo>
                <a:lnTo>
                  <a:pt x="127" y="640"/>
                </a:lnTo>
                <a:lnTo>
                  <a:pt x="125" y="641"/>
                </a:lnTo>
                <a:lnTo>
                  <a:pt x="124" y="643"/>
                </a:lnTo>
                <a:lnTo>
                  <a:pt x="123" y="643"/>
                </a:lnTo>
                <a:lnTo>
                  <a:pt x="122" y="644"/>
                </a:lnTo>
                <a:lnTo>
                  <a:pt x="120" y="644"/>
                </a:lnTo>
                <a:lnTo>
                  <a:pt x="119" y="646"/>
                </a:lnTo>
                <a:lnTo>
                  <a:pt x="118" y="646"/>
                </a:lnTo>
                <a:lnTo>
                  <a:pt x="115" y="648"/>
                </a:lnTo>
                <a:lnTo>
                  <a:pt x="114" y="650"/>
                </a:lnTo>
                <a:lnTo>
                  <a:pt x="111" y="652"/>
                </a:lnTo>
                <a:lnTo>
                  <a:pt x="111" y="653"/>
                </a:lnTo>
                <a:lnTo>
                  <a:pt x="108" y="655"/>
                </a:lnTo>
                <a:lnTo>
                  <a:pt x="108" y="655"/>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a:extLst>
              <a:ext uri="{FF2B5EF4-FFF2-40B4-BE49-F238E27FC236}">
                <a16:creationId xmlns:a16="http://schemas.microsoft.com/office/drawing/2014/main" id="{789E83DF-A9FE-4987-80BA-95978CC7140E}"/>
              </a:ext>
            </a:extLst>
          </p:cNvPr>
          <p:cNvSpPr>
            <a:spLocks/>
          </p:cNvSpPr>
          <p:nvPr/>
        </p:nvSpPr>
        <p:spPr bwMode="auto">
          <a:xfrm>
            <a:off x="3370555" y="4879647"/>
            <a:ext cx="397030" cy="607053"/>
          </a:xfrm>
          <a:custGeom>
            <a:avLst/>
            <a:gdLst>
              <a:gd name="T0" fmla="*/ 276 w 276"/>
              <a:gd name="T1" fmla="*/ 296 h 422"/>
              <a:gd name="T2" fmla="*/ 251 w 276"/>
              <a:gd name="T3" fmla="*/ 314 h 422"/>
              <a:gd name="T4" fmla="*/ 244 w 276"/>
              <a:gd name="T5" fmla="*/ 339 h 422"/>
              <a:gd name="T6" fmla="*/ 236 w 276"/>
              <a:gd name="T7" fmla="*/ 340 h 422"/>
              <a:gd name="T8" fmla="*/ 228 w 276"/>
              <a:gd name="T9" fmla="*/ 341 h 422"/>
              <a:gd name="T10" fmla="*/ 223 w 276"/>
              <a:gd name="T11" fmla="*/ 346 h 422"/>
              <a:gd name="T12" fmla="*/ 217 w 276"/>
              <a:gd name="T13" fmla="*/ 352 h 422"/>
              <a:gd name="T14" fmla="*/ 211 w 276"/>
              <a:gd name="T15" fmla="*/ 349 h 422"/>
              <a:gd name="T16" fmla="*/ 203 w 276"/>
              <a:gd name="T17" fmla="*/ 346 h 422"/>
              <a:gd name="T18" fmla="*/ 195 w 276"/>
              <a:gd name="T19" fmla="*/ 345 h 422"/>
              <a:gd name="T20" fmla="*/ 188 w 276"/>
              <a:gd name="T21" fmla="*/ 343 h 422"/>
              <a:gd name="T22" fmla="*/ 179 w 276"/>
              <a:gd name="T23" fmla="*/ 341 h 422"/>
              <a:gd name="T24" fmla="*/ 172 w 276"/>
              <a:gd name="T25" fmla="*/ 341 h 422"/>
              <a:gd name="T26" fmla="*/ 164 w 276"/>
              <a:gd name="T27" fmla="*/ 341 h 422"/>
              <a:gd name="T28" fmla="*/ 157 w 276"/>
              <a:gd name="T29" fmla="*/ 346 h 422"/>
              <a:gd name="T30" fmla="*/ 147 w 276"/>
              <a:gd name="T31" fmla="*/ 350 h 422"/>
              <a:gd name="T32" fmla="*/ 140 w 276"/>
              <a:gd name="T33" fmla="*/ 356 h 422"/>
              <a:gd name="T34" fmla="*/ 133 w 276"/>
              <a:gd name="T35" fmla="*/ 365 h 422"/>
              <a:gd name="T36" fmla="*/ 126 w 276"/>
              <a:gd name="T37" fmla="*/ 373 h 422"/>
              <a:gd name="T38" fmla="*/ 121 w 276"/>
              <a:gd name="T39" fmla="*/ 378 h 422"/>
              <a:gd name="T40" fmla="*/ 112 w 276"/>
              <a:gd name="T41" fmla="*/ 381 h 422"/>
              <a:gd name="T42" fmla="*/ 104 w 276"/>
              <a:gd name="T43" fmla="*/ 386 h 422"/>
              <a:gd name="T44" fmla="*/ 100 w 276"/>
              <a:gd name="T45" fmla="*/ 393 h 422"/>
              <a:gd name="T46" fmla="*/ 98 w 276"/>
              <a:gd name="T47" fmla="*/ 404 h 422"/>
              <a:gd name="T48" fmla="*/ 96 w 276"/>
              <a:gd name="T49" fmla="*/ 413 h 422"/>
              <a:gd name="T50" fmla="*/ 90 w 276"/>
              <a:gd name="T51" fmla="*/ 411 h 422"/>
              <a:gd name="T52" fmla="*/ 84 w 276"/>
              <a:gd name="T53" fmla="*/ 406 h 422"/>
              <a:gd name="T54" fmla="*/ 77 w 276"/>
              <a:gd name="T55" fmla="*/ 401 h 422"/>
              <a:gd name="T56" fmla="*/ 70 w 276"/>
              <a:gd name="T57" fmla="*/ 396 h 422"/>
              <a:gd name="T58" fmla="*/ 61 w 276"/>
              <a:gd name="T59" fmla="*/ 396 h 422"/>
              <a:gd name="T60" fmla="*/ 54 w 276"/>
              <a:gd name="T61" fmla="*/ 396 h 422"/>
              <a:gd name="T62" fmla="*/ 44 w 276"/>
              <a:gd name="T63" fmla="*/ 400 h 422"/>
              <a:gd name="T64" fmla="*/ 36 w 276"/>
              <a:gd name="T65" fmla="*/ 404 h 422"/>
              <a:gd name="T66" fmla="*/ 28 w 276"/>
              <a:gd name="T67" fmla="*/ 409 h 422"/>
              <a:gd name="T68" fmla="*/ 19 w 276"/>
              <a:gd name="T69" fmla="*/ 417 h 422"/>
              <a:gd name="T70" fmla="*/ 0 w 276"/>
              <a:gd name="T71" fmla="*/ 419 h 422"/>
              <a:gd name="T72" fmla="*/ 10 w 276"/>
              <a:gd name="T73" fmla="*/ 369 h 422"/>
              <a:gd name="T74" fmla="*/ 31 w 276"/>
              <a:gd name="T75" fmla="*/ 330 h 422"/>
              <a:gd name="T76" fmla="*/ 33 w 276"/>
              <a:gd name="T77" fmla="*/ 289 h 422"/>
              <a:gd name="T78" fmla="*/ 48 w 276"/>
              <a:gd name="T79" fmla="*/ 265 h 422"/>
              <a:gd name="T80" fmla="*/ 52 w 276"/>
              <a:gd name="T81" fmla="*/ 242 h 422"/>
              <a:gd name="T82" fmla="*/ 36 w 276"/>
              <a:gd name="T83" fmla="*/ 209 h 422"/>
              <a:gd name="T84" fmla="*/ 31 w 276"/>
              <a:gd name="T85" fmla="*/ 175 h 422"/>
              <a:gd name="T86" fmla="*/ 21 w 276"/>
              <a:gd name="T87" fmla="*/ 141 h 422"/>
              <a:gd name="T88" fmla="*/ 33 w 276"/>
              <a:gd name="T89" fmla="*/ 98 h 422"/>
              <a:gd name="T90" fmla="*/ 67 w 276"/>
              <a:gd name="T91" fmla="*/ 64 h 422"/>
              <a:gd name="T92" fmla="*/ 78 w 276"/>
              <a:gd name="T93" fmla="*/ 30 h 422"/>
              <a:gd name="T94" fmla="*/ 99 w 276"/>
              <a:gd name="T95" fmla="*/ 11 h 422"/>
              <a:gd name="T96" fmla="*/ 117 w 276"/>
              <a:gd name="T97" fmla="*/ 30 h 422"/>
              <a:gd name="T98" fmla="*/ 140 w 276"/>
              <a:gd name="T99" fmla="*/ 35 h 422"/>
              <a:gd name="T100" fmla="*/ 171 w 276"/>
              <a:gd name="T101" fmla="*/ 45 h 422"/>
              <a:gd name="T102" fmla="*/ 194 w 276"/>
              <a:gd name="T103" fmla="*/ 65 h 422"/>
              <a:gd name="T104" fmla="*/ 177 w 276"/>
              <a:gd name="T105" fmla="*/ 93 h 422"/>
              <a:gd name="T106" fmla="*/ 162 w 276"/>
              <a:gd name="T107" fmla="*/ 124 h 422"/>
              <a:gd name="T108" fmla="*/ 156 w 276"/>
              <a:gd name="T109" fmla="*/ 138 h 422"/>
              <a:gd name="T110" fmla="*/ 189 w 276"/>
              <a:gd name="T111" fmla="*/ 157 h 422"/>
              <a:gd name="T112" fmla="*/ 206 w 276"/>
              <a:gd name="T113" fmla="*/ 191 h 422"/>
              <a:gd name="T114" fmla="*/ 201 w 276"/>
              <a:gd name="T115" fmla="*/ 214 h 422"/>
              <a:gd name="T116" fmla="*/ 222 w 276"/>
              <a:gd name="T117" fmla="*/ 222 h 422"/>
              <a:gd name="T118" fmla="*/ 230 w 276"/>
              <a:gd name="T119" fmla="*/ 252 h 422"/>
              <a:gd name="T120" fmla="*/ 245 w 276"/>
              <a:gd name="T121" fmla="*/ 27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422">
                <a:moveTo>
                  <a:pt x="249" y="290"/>
                </a:moveTo>
                <a:lnTo>
                  <a:pt x="251" y="291"/>
                </a:lnTo>
                <a:lnTo>
                  <a:pt x="256" y="294"/>
                </a:lnTo>
                <a:lnTo>
                  <a:pt x="262" y="296"/>
                </a:lnTo>
                <a:lnTo>
                  <a:pt x="265" y="296"/>
                </a:lnTo>
                <a:lnTo>
                  <a:pt x="272" y="296"/>
                </a:lnTo>
                <a:lnTo>
                  <a:pt x="276" y="296"/>
                </a:lnTo>
                <a:lnTo>
                  <a:pt x="276" y="299"/>
                </a:lnTo>
                <a:lnTo>
                  <a:pt x="274" y="301"/>
                </a:lnTo>
                <a:lnTo>
                  <a:pt x="270" y="312"/>
                </a:lnTo>
                <a:lnTo>
                  <a:pt x="268" y="314"/>
                </a:lnTo>
                <a:lnTo>
                  <a:pt x="262" y="314"/>
                </a:lnTo>
                <a:lnTo>
                  <a:pt x="255" y="314"/>
                </a:lnTo>
                <a:lnTo>
                  <a:pt x="251" y="314"/>
                </a:lnTo>
                <a:lnTo>
                  <a:pt x="247" y="317"/>
                </a:lnTo>
                <a:lnTo>
                  <a:pt x="245" y="322"/>
                </a:lnTo>
                <a:lnTo>
                  <a:pt x="243" y="327"/>
                </a:lnTo>
                <a:lnTo>
                  <a:pt x="244" y="333"/>
                </a:lnTo>
                <a:lnTo>
                  <a:pt x="245" y="337"/>
                </a:lnTo>
                <a:lnTo>
                  <a:pt x="245" y="338"/>
                </a:lnTo>
                <a:lnTo>
                  <a:pt x="244" y="339"/>
                </a:lnTo>
                <a:lnTo>
                  <a:pt x="243" y="340"/>
                </a:lnTo>
                <a:lnTo>
                  <a:pt x="242" y="340"/>
                </a:lnTo>
                <a:lnTo>
                  <a:pt x="241" y="340"/>
                </a:lnTo>
                <a:lnTo>
                  <a:pt x="240" y="341"/>
                </a:lnTo>
                <a:lnTo>
                  <a:pt x="238" y="340"/>
                </a:lnTo>
                <a:lnTo>
                  <a:pt x="237" y="340"/>
                </a:lnTo>
                <a:lnTo>
                  <a:pt x="236" y="340"/>
                </a:lnTo>
                <a:lnTo>
                  <a:pt x="234" y="340"/>
                </a:lnTo>
                <a:lnTo>
                  <a:pt x="233" y="340"/>
                </a:lnTo>
                <a:lnTo>
                  <a:pt x="232" y="340"/>
                </a:lnTo>
                <a:lnTo>
                  <a:pt x="231" y="340"/>
                </a:lnTo>
                <a:lnTo>
                  <a:pt x="230" y="340"/>
                </a:lnTo>
                <a:lnTo>
                  <a:pt x="228" y="341"/>
                </a:lnTo>
                <a:lnTo>
                  <a:pt x="228" y="341"/>
                </a:lnTo>
                <a:lnTo>
                  <a:pt x="227" y="341"/>
                </a:lnTo>
                <a:lnTo>
                  <a:pt x="226" y="341"/>
                </a:lnTo>
                <a:lnTo>
                  <a:pt x="225" y="342"/>
                </a:lnTo>
                <a:lnTo>
                  <a:pt x="224" y="343"/>
                </a:lnTo>
                <a:lnTo>
                  <a:pt x="223" y="344"/>
                </a:lnTo>
                <a:lnTo>
                  <a:pt x="223" y="345"/>
                </a:lnTo>
                <a:lnTo>
                  <a:pt x="223" y="346"/>
                </a:lnTo>
                <a:lnTo>
                  <a:pt x="222" y="347"/>
                </a:lnTo>
                <a:lnTo>
                  <a:pt x="221" y="348"/>
                </a:lnTo>
                <a:lnTo>
                  <a:pt x="220" y="349"/>
                </a:lnTo>
                <a:lnTo>
                  <a:pt x="220" y="351"/>
                </a:lnTo>
                <a:lnTo>
                  <a:pt x="219" y="352"/>
                </a:lnTo>
                <a:lnTo>
                  <a:pt x="218" y="352"/>
                </a:lnTo>
                <a:lnTo>
                  <a:pt x="217" y="352"/>
                </a:lnTo>
                <a:lnTo>
                  <a:pt x="217" y="352"/>
                </a:lnTo>
                <a:lnTo>
                  <a:pt x="215" y="352"/>
                </a:lnTo>
                <a:lnTo>
                  <a:pt x="214" y="352"/>
                </a:lnTo>
                <a:lnTo>
                  <a:pt x="213" y="351"/>
                </a:lnTo>
                <a:lnTo>
                  <a:pt x="212" y="350"/>
                </a:lnTo>
                <a:lnTo>
                  <a:pt x="211" y="350"/>
                </a:lnTo>
                <a:lnTo>
                  <a:pt x="211" y="349"/>
                </a:lnTo>
                <a:lnTo>
                  <a:pt x="210" y="349"/>
                </a:lnTo>
                <a:lnTo>
                  <a:pt x="208" y="348"/>
                </a:lnTo>
                <a:lnTo>
                  <a:pt x="207" y="348"/>
                </a:lnTo>
                <a:lnTo>
                  <a:pt x="206" y="347"/>
                </a:lnTo>
                <a:lnTo>
                  <a:pt x="205" y="347"/>
                </a:lnTo>
                <a:lnTo>
                  <a:pt x="204" y="346"/>
                </a:lnTo>
                <a:lnTo>
                  <a:pt x="203" y="346"/>
                </a:lnTo>
                <a:lnTo>
                  <a:pt x="202" y="346"/>
                </a:lnTo>
                <a:lnTo>
                  <a:pt x="200" y="346"/>
                </a:lnTo>
                <a:lnTo>
                  <a:pt x="200" y="346"/>
                </a:lnTo>
                <a:lnTo>
                  <a:pt x="198" y="345"/>
                </a:lnTo>
                <a:lnTo>
                  <a:pt x="196" y="345"/>
                </a:lnTo>
                <a:lnTo>
                  <a:pt x="195" y="345"/>
                </a:lnTo>
                <a:lnTo>
                  <a:pt x="195" y="345"/>
                </a:lnTo>
                <a:lnTo>
                  <a:pt x="194" y="345"/>
                </a:lnTo>
                <a:lnTo>
                  <a:pt x="193" y="345"/>
                </a:lnTo>
                <a:lnTo>
                  <a:pt x="192" y="345"/>
                </a:lnTo>
                <a:lnTo>
                  <a:pt x="191" y="344"/>
                </a:lnTo>
                <a:lnTo>
                  <a:pt x="190" y="344"/>
                </a:lnTo>
                <a:lnTo>
                  <a:pt x="189" y="344"/>
                </a:lnTo>
                <a:lnTo>
                  <a:pt x="188" y="343"/>
                </a:lnTo>
                <a:lnTo>
                  <a:pt x="186" y="342"/>
                </a:lnTo>
                <a:lnTo>
                  <a:pt x="186" y="342"/>
                </a:lnTo>
                <a:lnTo>
                  <a:pt x="184" y="342"/>
                </a:lnTo>
                <a:lnTo>
                  <a:pt x="183" y="342"/>
                </a:lnTo>
                <a:lnTo>
                  <a:pt x="182" y="342"/>
                </a:lnTo>
                <a:lnTo>
                  <a:pt x="180" y="341"/>
                </a:lnTo>
                <a:lnTo>
                  <a:pt x="179" y="341"/>
                </a:lnTo>
                <a:lnTo>
                  <a:pt x="178" y="341"/>
                </a:lnTo>
                <a:lnTo>
                  <a:pt x="177" y="341"/>
                </a:lnTo>
                <a:lnTo>
                  <a:pt x="176" y="341"/>
                </a:lnTo>
                <a:lnTo>
                  <a:pt x="175" y="341"/>
                </a:lnTo>
                <a:lnTo>
                  <a:pt x="174" y="341"/>
                </a:lnTo>
                <a:lnTo>
                  <a:pt x="173" y="341"/>
                </a:lnTo>
                <a:lnTo>
                  <a:pt x="172" y="341"/>
                </a:lnTo>
                <a:lnTo>
                  <a:pt x="172" y="341"/>
                </a:lnTo>
                <a:lnTo>
                  <a:pt x="170" y="341"/>
                </a:lnTo>
                <a:lnTo>
                  <a:pt x="169" y="341"/>
                </a:lnTo>
                <a:lnTo>
                  <a:pt x="168" y="341"/>
                </a:lnTo>
                <a:lnTo>
                  <a:pt x="167" y="341"/>
                </a:lnTo>
                <a:lnTo>
                  <a:pt x="166" y="341"/>
                </a:lnTo>
                <a:lnTo>
                  <a:pt x="164" y="341"/>
                </a:lnTo>
                <a:lnTo>
                  <a:pt x="162" y="342"/>
                </a:lnTo>
                <a:lnTo>
                  <a:pt x="161" y="342"/>
                </a:lnTo>
                <a:lnTo>
                  <a:pt x="161" y="343"/>
                </a:lnTo>
                <a:lnTo>
                  <a:pt x="160" y="344"/>
                </a:lnTo>
                <a:lnTo>
                  <a:pt x="159" y="345"/>
                </a:lnTo>
                <a:lnTo>
                  <a:pt x="158" y="346"/>
                </a:lnTo>
                <a:lnTo>
                  <a:pt x="157" y="346"/>
                </a:lnTo>
                <a:lnTo>
                  <a:pt x="156" y="346"/>
                </a:lnTo>
                <a:lnTo>
                  <a:pt x="156" y="347"/>
                </a:lnTo>
                <a:lnTo>
                  <a:pt x="154" y="349"/>
                </a:lnTo>
                <a:lnTo>
                  <a:pt x="151" y="349"/>
                </a:lnTo>
                <a:lnTo>
                  <a:pt x="150" y="349"/>
                </a:lnTo>
                <a:lnTo>
                  <a:pt x="150" y="349"/>
                </a:lnTo>
                <a:lnTo>
                  <a:pt x="147" y="350"/>
                </a:lnTo>
                <a:lnTo>
                  <a:pt x="145" y="351"/>
                </a:lnTo>
                <a:lnTo>
                  <a:pt x="144" y="352"/>
                </a:lnTo>
                <a:lnTo>
                  <a:pt x="143" y="352"/>
                </a:lnTo>
                <a:lnTo>
                  <a:pt x="142" y="352"/>
                </a:lnTo>
                <a:lnTo>
                  <a:pt x="142" y="354"/>
                </a:lnTo>
                <a:lnTo>
                  <a:pt x="141" y="355"/>
                </a:lnTo>
                <a:lnTo>
                  <a:pt x="140" y="356"/>
                </a:lnTo>
                <a:lnTo>
                  <a:pt x="139" y="357"/>
                </a:lnTo>
                <a:lnTo>
                  <a:pt x="138" y="358"/>
                </a:lnTo>
                <a:lnTo>
                  <a:pt x="138" y="359"/>
                </a:lnTo>
                <a:lnTo>
                  <a:pt x="137" y="361"/>
                </a:lnTo>
                <a:lnTo>
                  <a:pt x="135" y="363"/>
                </a:lnTo>
                <a:lnTo>
                  <a:pt x="133" y="364"/>
                </a:lnTo>
                <a:lnTo>
                  <a:pt x="133" y="365"/>
                </a:lnTo>
                <a:lnTo>
                  <a:pt x="130" y="368"/>
                </a:lnTo>
                <a:lnTo>
                  <a:pt x="130" y="368"/>
                </a:lnTo>
                <a:lnTo>
                  <a:pt x="128" y="369"/>
                </a:lnTo>
                <a:lnTo>
                  <a:pt x="128" y="370"/>
                </a:lnTo>
                <a:lnTo>
                  <a:pt x="127" y="371"/>
                </a:lnTo>
                <a:lnTo>
                  <a:pt x="127" y="372"/>
                </a:lnTo>
                <a:lnTo>
                  <a:pt x="126" y="373"/>
                </a:lnTo>
                <a:lnTo>
                  <a:pt x="126" y="374"/>
                </a:lnTo>
                <a:lnTo>
                  <a:pt x="125" y="374"/>
                </a:lnTo>
                <a:lnTo>
                  <a:pt x="124" y="376"/>
                </a:lnTo>
                <a:lnTo>
                  <a:pt x="123" y="376"/>
                </a:lnTo>
                <a:lnTo>
                  <a:pt x="122" y="377"/>
                </a:lnTo>
                <a:lnTo>
                  <a:pt x="122" y="378"/>
                </a:lnTo>
                <a:lnTo>
                  <a:pt x="121" y="378"/>
                </a:lnTo>
                <a:lnTo>
                  <a:pt x="120" y="379"/>
                </a:lnTo>
                <a:lnTo>
                  <a:pt x="118" y="379"/>
                </a:lnTo>
                <a:lnTo>
                  <a:pt x="117" y="379"/>
                </a:lnTo>
                <a:lnTo>
                  <a:pt x="117" y="380"/>
                </a:lnTo>
                <a:lnTo>
                  <a:pt x="115" y="380"/>
                </a:lnTo>
                <a:lnTo>
                  <a:pt x="114" y="381"/>
                </a:lnTo>
                <a:lnTo>
                  <a:pt x="112" y="381"/>
                </a:lnTo>
                <a:lnTo>
                  <a:pt x="111" y="382"/>
                </a:lnTo>
                <a:lnTo>
                  <a:pt x="109" y="383"/>
                </a:lnTo>
                <a:lnTo>
                  <a:pt x="108" y="384"/>
                </a:lnTo>
                <a:lnTo>
                  <a:pt x="107" y="384"/>
                </a:lnTo>
                <a:lnTo>
                  <a:pt x="106" y="385"/>
                </a:lnTo>
                <a:lnTo>
                  <a:pt x="105" y="385"/>
                </a:lnTo>
                <a:lnTo>
                  <a:pt x="104" y="386"/>
                </a:lnTo>
                <a:lnTo>
                  <a:pt x="103" y="386"/>
                </a:lnTo>
                <a:lnTo>
                  <a:pt x="102" y="387"/>
                </a:lnTo>
                <a:lnTo>
                  <a:pt x="101" y="388"/>
                </a:lnTo>
                <a:lnTo>
                  <a:pt x="100" y="389"/>
                </a:lnTo>
                <a:lnTo>
                  <a:pt x="100" y="390"/>
                </a:lnTo>
                <a:lnTo>
                  <a:pt x="100" y="391"/>
                </a:lnTo>
                <a:lnTo>
                  <a:pt x="100" y="393"/>
                </a:lnTo>
                <a:lnTo>
                  <a:pt x="99" y="395"/>
                </a:lnTo>
                <a:lnTo>
                  <a:pt x="99" y="396"/>
                </a:lnTo>
                <a:lnTo>
                  <a:pt x="99" y="399"/>
                </a:lnTo>
                <a:lnTo>
                  <a:pt x="99" y="400"/>
                </a:lnTo>
                <a:lnTo>
                  <a:pt x="99" y="402"/>
                </a:lnTo>
                <a:lnTo>
                  <a:pt x="99" y="402"/>
                </a:lnTo>
                <a:lnTo>
                  <a:pt x="98" y="404"/>
                </a:lnTo>
                <a:lnTo>
                  <a:pt x="98" y="405"/>
                </a:lnTo>
                <a:lnTo>
                  <a:pt x="98" y="407"/>
                </a:lnTo>
                <a:lnTo>
                  <a:pt x="98" y="408"/>
                </a:lnTo>
                <a:lnTo>
                  <a:pt x="98" y="409"/>
                </a:lnTo>
                <a:lnTo>
                  <a:pt x="98" y="411"/>
                </a:lnTo>
                <a:lnTo>
                  <a:pt x="97" y="412"/>
                </a:lnTo>
                <a:lnTo>
                  <a:pt x="96" y="413"/>
                </a:lnTo>
                <a:lnTo>
                  <a:pt x="95" y="413"/>
                </a:lnTo>
                <a:lnTo>
                  <a:pt x="94" y="413"/>
                </a:lnTo>
                <a:lnTo>
                  <a:pt x="94" y="413"/>
                </a:lnTo>
                <a:lnTo>
                  <a:pt x="93" y="413"/>
                </a:lnTo>
                <a:lnTo>
                  <a:pt x="92" y="413"/>
                </a:lnTo>
                <a:lnTo>
                  <a:pt x="91" y="412"/>
                </a:lnTo>
                <a:lnTo>
                  <a:pt x="90" y="411"/>
                </a:lnTo>
                <a:lnTo>
                  <a:pt x="89" y="411"/>
                </a:lnTo>
                <a:lnTo>
                  <a:pt x="89" y="410"/>
                </a:lnTo>
                <a:lnTo>
                  <a:pt x="89" y="409"/>
                </a:lnTo>
                <a:lnTo>
                  <a:pt x="87" y="408"/>
                </a:lnTo>
                <a:lnTo>
                  <a:pt x="86" y="407"/>
                </a:lnTo>
                <a:lnTo>
                  <a:pt x="85" y="407"/>
                </a:lnTo>
                <a:lnTo>
                  <a:pt x="84" y="406"/>
                </a:lnTo>
                <a:lnTo>
                  <a:pt x="83" y="405"/>
                </a:lnTo>
                <a:lnTo>
                  <a:pt x="83" y="404"/>
                </a:lnTo>
                <a:lnTo>
                  <a:pt x="81" y="403"/>
                </a:lnTo>
                <a:lnTo>
                  <a:pt x="80" y="403"/>
                </a:lnTo>
                <a:lnTo>
                  <a:pt x="78" y="402"/>
                </a:lnTo>
                <a:lnTo>
                  <a:pt x="78" y="402"/>
                </a:lnTo>
                <a:lnTo>
                  <a:pt x="77" y="401"/>
                </a:lnTo>
                <a:lnTo>
                  <a:pt x="75" y="400"/>
                </a:lnTo>
                <a:lnTo>
                  <a:pt x="75" y="399"/>
                </a:lnTo>
                <a:lnTo>
                  <a:pt x="74" y="399"/>
                </a:lnTo>
                <a:lnTo>
                  <a:pt x="73" y="398"/>
                </a:lnTo>
                <a:lnTo>
                  <a:pt x="72" y="397"/>
                </a:lnTo>
                <a:lnTo>
                  <a:pt x="72" y="397"/>
                </a:lnTo>
                <a:lnTo>
                  <a:pt x="70" y="396"/>
                </a:lnTo>
                <a:lnTo>
                  <a:pt x="69" y="396"/>
                </a:lnTo>
                <a:lnTo>
                  <a:pt x="67" y="396"/>
                </a:lnTo>
                <a:lnTo>
                  <a:pt x="66" y="396"/>
                </a:lnTo>
                <a:lnTo>
                  <a:pt x="66" y="396"/>
                </a:lnTo>
                <a:lnTo>
                  <a:pt x="64" y="396"/>
                </a:lnTo>
                <a:lnTo>
                  <a:pt x="63" y="396"/>
                </a:lnTo>
                <a:lnTo>
                  <a:pt x="61" y="396"/>
                </a:lnTo>
                <a:lnTo>
                  <a:pt x="61" y="396"/>
                </a:lnTo>
                <a:lnTo>
                  <a:pt x="60" y="396"/>
                </a:lnTo>
                <a:lnTo>
                  <a:pt x="59" y="396"/>
                </a:lnTo>
                <a:lnTo>
                  <a:pt x="58" y="396"/>
                </a:lnTo>
                <a:lnTo>
                  <a:pt x="56" y="396"/>
                </a:lnTo>
                <a:lnTo>
                  <a:pt x="55" y="396"/>
                </a:lnTo>
                <a:lnTo>
                  <a:pt x="54" y="396"/>
                </a:lnTo>
                <a:lnTo>
                  <a:pt x="52" y="396"/>
                </a:lnTo>
                <a:lnTo>
                  <a:pt x="50" y="397"/>
                </a:lnTo>
                <a:lnTo>
                  <a:pt x="49" y="397"/>
                </a:lnTo>
                <a:lnTo>
                  <a:pt x="48" y="398"/>
                </a:lnTo>
                <a:lnTo>
                  <a:pt x="47" y="398"/>
                </a:lnTo>
                <a:lnTo>
                  <a:pt x="45" y="399"/>
                </a:lnTo>
                <a:lnTo>
                  <a:pt x="44" y="400"/>
                </a:lnTo>
                <a:lnTo>
                  <a:pt x="44" y="401"/>
                </a:lnTo>
                <a:lnTo>
                  <a:pt x="42" y="402"/>
                </a:lnTo>
                <a:lnTo>
                  <a:pt x="40" y="402"/>
                </a:lnTo>
                <a:lnTo>
                  <a:pt x="39" y="402"/>
                </a:lnTo>
                <a:lnTo>
                  <a:pt x="38" y="403"/>
                </a:lnTo>
                <a:lnTo>
                  <a:pt x="38" y="403"/>
                </a:lnTo>
                <a:lnTo>
                  <a:pt x="36" y="404"/>
                </a:lnTo>
                <a:lnTo>
                  <a:pt x="35" y="404"/>
                </a:lnTo>
                <a:lnTo>
                  <a:pt x="34" y="405"/>
                </a:lnTo>
                <a:lnTo>
                  <a:pt x="33" y="406"/>
                </a:lnTo>
                <a:lnTo>
                  <a:pt x="32" y="407"/>
                </a:lnTo>
                <a:lnTo>
                  <a:pt x="30" y="407"/>
                </a:lnTo>
                <a:lnTo>
                  <a:pt x="30" y="408"/>
                </a:lnTo>
                <a:lnTo>
                  <a:pt x="28" y="409"/>
                </a:lnTo>
                <a:lnTo>
                  <a:pt x="27" y="411"/>
                </a:lnTo>
                <a:lnTo>
                  <a:pt x="25" y="412"/>
                </a:lnTo>
                <a:lnTo>
                  <a:pt x="24" y="413"/>
                </a:lnTo>
                <a:lnTo>
                  <a:pt x="23" y="413"/>
                </a:lnTo>
                <a:lnTo>
                  <a:pt x="22" y="414"/>
                </a:lnTo>
                <a:lnTo>
                  <a:pt x="20" y="416"/>
                </a:lnTo>
                <a:lnTo>
                  <a:pt x="19" y="417"/>
                </a:lnTo>
                <a:lnTo>
                  <a:pt x="18" y="418"/>
                </a:lnTo>
                <a:lnTo>
                  <a:pt x="16" y="418"/>
                </a:lnTo>
                <a:lnTo>
                  <a:pt x="15" y="420"/>
                </a:lnTo>
                <a:lnTo>
                  <a:pt x="14" y="422"/>
                </a:lnTo>
                <a:lnTo>
                  <a:pt x="12" y="422"/>
                </a:lnTo>
                <a:lnTo>
                  <a:pt x="7" y="421"/>
                </a:lnTo>
                <a:lnTo>
                  <a:pt x="0" y="419"/>
                </a:lnTo>
                <a:lnTo>
                  <a:pt x="4" y="413"/>
                </a:lnTo>
                <a:lnTo>
                  <a:pt x="9" y="402"/>
                </a:lnTo>
                <a:lnTo>
                  <a:pt x="8" y="400"/>
                </a:lnTo>
                <a:lnTo>
                  <a:pt x="7" y="392"/>
                </a:lnTo>
                <a:lnTo>
                  <a:pt x="7" y="385"/>
                </a:lnTo>
                <a:lnTo>
                  <a:pt x="10" y="376"/>
                </a:lnTo>
                <a:lnTo>
                  <a:pt x="10" y="369"/>
                </a:lnTo>
                <a:lnTo>
                  <a:pt x="16" y="363"/>
                </a:lnTo>
                <a:lnTo>
                  <a:pt x="18" y="357"/>
                </a:lnTo>
                <a:lnTo>
                  <a:pt x="22" y="354"/>
                </a:lnTo>
                <a:lnTo>
                  <a:pt x="25" y="347"/>
                </a:lnTo>
                <a:lnTo>
                  <a:pt x="27" y="342"/>
                </a:lnTo>
                <a:lnTo>
                  <a:pt x="29" y="336"/>
                </a:lnTo>
                <a:lnTo>
                  <a:pt x="31" y="330"/>
                </a:lnTo>
                <a:lnTo>
                  <a:pt x="33" y="325"/>
                </a:lnTo>
                <a:lnTo>
                  <a:pt x="33" y="321"/>
                </a:lnTo>
                <a:lnTo>
                  <a:pt x="34" y="317"/>
                </a:lnTo>
                <a:lnTo>
                  <a:pt x="36" y="308"/>
                </a:lnTo>
                <a:lnTo>
                  <a:pt x="37" y="302"/>
                </a:lnTo>
                <a:lnTo>
                  <a:pt x="36" y="296"/>
                </a:lnTo>
                <a:lnTo>
                  <a:pt x="33" y="289"/>
                </a:lnTo>
                <a:lnTo>
                  <a:pt x="30" y="283"/>
                </a:lnTo>
                <a:lnTo>
                  <a:pt x="31" y="280"/>
                </a:lnTo>
                <a:lnTo>
                  <a:pt x="35" y="275"/>
                </a:lnTo>
                <a:lnTo>
                  <a:pt x="41" y="272"/>
                </a:lnTo>
                <a:lnTo>
                  <a:pt x="45" y="269"/>
                </a:lnTo>
                <a:lnTo>
                  <a:pt x="48" y="266"/>
                </a:lnTo>
                <a:lnTo>
                  <a:pt x="48" y="265"/>
                </a:lnTo>
                <a:lnTo>
                  <a:pt x="48" y="264"/>
                </a:lnTo>
                <a:lnTo>
                  <a:pt x="49" y="260"/>
                </a:lnTo>
                <a:lnTo>
                  <a:pt x="50" y="256"/>
                </a:lnTo>
                <a:lnTo>
                  <a:pt x="51" y="252"/>
                </a:lnTo>
                <a:lnTo>
                  <a:pt x="52" y="252"/>
                </a:lnTo>
                <a:lnTo>
                  <a:pt x="53" y="247"/>
                </a:lnTo>
                <a:lnTo>
                  <a:pt x="52" y="242"/>
                </a:lnTo>
                <a:lnTo>
                  <a:pt x="50" y="241"/>
                </a:lnTo>
                <a:lnTo>
                  <a:pt x="47" y="238"/>
                </a:lnTo>
                <a:lnTo>
                  <a:pt x="43" y="231"/>
                </a:lnTo>
                <a:lnTo>
                  <a:pt x="40" y="225"/>
                </a:lnTo>
                <a:lnTo>
                  <a:pt x="38" y="220"/>
                </a:lnTo>
                <a:lnTo>
                  <a:pt x="36" y="212"/>
                </a:lnTo>
                <a:lnTo>
                  <a:pt x="36" y="209"/>
                </a:lnTo>
                <a:lnTo>
                  <a:pt x="35" y="206"/>
                </a:lnTo>
                <a:lnTo>
                  <a:pt x="34" y="201"/>
                </a:lnTo>
                <a:lnTo>
                  <a:pt x="33" y="196"/>
                </a:lnTo>
                <a:lnTo>
                  <a:pt x="33" y="191"/>
                </a:lnTo>
                <a:lnTo>
                  <a:pt x="33" y="186"/>
                </a:lnTo>
                <a:lnTo>
                  <a:pt x="32" y="180"/>
                </a:lnTo>
                <a:lnTo>
                  <a:pt x="31" y="175"/>
                </a:lnTo>
                <a:lnTo>
                  <a:pt x="29" y="169"/>
                </a:lnTo>
                <a:lnTo>
                  <a:pt x="26" y="164"/>
                </a:lnTo>
                <a:lnTo>
                  <a:pt x="25" y="159"/>
                </a:lnTo>
                <a:lnTo>
                  <a:pt x="24" y="154"/>
                </a:lnTo>
                <a:lnTo>
                  <a:pt x="23" y="150"/>
                </a:lnTo>
                <a:lnTo>
                  <a:pt x="22" y="144"/>
                </a:lnTo>
                <a:lnTo>
                  <a:pt x="21" y="141"/>
                </a:lnTo>
                <a:lnTo>
                  <a:pt x="19" y="136"/>
                </a:lnTo>
                <a:lnTo>
                  <a:pt x="16" y="130"/>
                </a:lnTo>
                <a:lnTo>
                  <a:pt x="15" y="124"/>
                </a:lnTo>
                <a:lnTo>
                  <a:pt x="14" y="118"/>
                </a:lnTo>
                <a:lnTo>
                  <a:pt x="12" y="105"/>
                </a:lnTo>
                <a:lnTo>
                  <a:pt x="20" y="101"/>
                </a:lnTo>
                <a:lnTo>
                  <a:pt x="33" y="98"/>
                </a:lnTo>
                <a:lnTo>
                  <a:pt x="43" y="96"/>
                </a:lnTo>
                <a:lnTo>
                  <a:pt x="51" y="93"/>
                </a:lnTo>
                <a:lnTo>
                  <a:pt x="62" y="90"/>
                </a:lnTo>
                <a:lnTo>
                  <a:pt x="68" y="86"/>
                </a:lnTo>
                <a:lnTo>
                  <a:pt x="69" y="80"/>
                </a:lnTo>
                <a:lnTo>
                  <a:pt x="69" y="73"/>
                </a:lnTo>
                <a:lnTo>
                  <a:pt x="67" y="64"/>
                </a:lnTo>
                <a:lnTo>
                  <a:pt x="66" y="57"/>
                </a:lnTo>
                <a:lnTo>
                  <a:pt x="66" y="52"/>
                </a:lnTo>
                <a:lnTo>
                  <a:pt x="65" y="47"/>
                </a:lnTo>
                <a:lnTo>
                  <a:pt x="66" y="42"/>
                </a:lnTo>
                <a:lnTo>
                  <a:pt x="67" y="38"/>
                </a:lnTo>
                <a:lnTo>
                  <a:pt x="72" y="35"/>
                </a:lnTo>
                <a:lnTo>
                  <a:pt x="78" y="30"/>
                </a:lnTo>
                <a:lnTo>
                  <a:pt x="82" y="28"/>
                </a:lnTo>
                <a:lnTo>
                  <a:pt x="86" y="22"/>
                </a:lnTo>
                <a:lnTo>
                  <a:pt x="89" y="19"/>
                </a:lnTo>
                <a:lnTo>
                  <a:pt x="92" y="18"/>
                </a:lnTo>
                <a:lnTo>
                  <a:pt x="96" y="16"/>
                </a:lnTo>
                <a:lnTo>
                  <a:pt x="98" y="13"/>
                </a:lnTo>
                <a:lnTo>
                  <a:pt x="99" y="11"/>
                </a:lnTo>
                <a:lnTo>
                  <a:pt x="103" y="3"/>
                </a:lnTo>
                <a:lnTo>
                  <a:pt x="109" y="0"/>
                </a:lnTo>
                <a:lnTo>
                  <a:pt x="113" y="0"/>
                </a:lnTo>
                <a:lnTo>
                  <a:pt x="117" y="5"/>
                </a:lnTo>
                <a:lnTo>
                  <a:pt x="117" y="14"/>
                </a:lnTo>
                <a:lnTo>
                  <a:pt x="117" y="25"/>
                </a:lnTo>
                <a:lnTo>
                  <a:pt x="117" y="30"/>
                </a:lnTo>
                <a:lnTo>
                  <a:pt x="117" y="36"/>
                </a:lnTo>
                <a:lnTo>
                  <a:pt x="117" y="40"/>
                </a:lnTo>
                <a:lnTo>
                  <a:pt x="122" y="37"/>
                </a:lnTo>
                <a:lnTo>
                  <a:pt x="127" y="36"/>
                </a:lnTo>
                <a:lnTo>
                  <a:pt x="131" y="36"/>
                </a:lnTo>
                <a:lnTo>
                  <a:pt x="137" y="35"/>
                </a:lnTo>
                <a:lnTo>
                  <a:pt x="140" y="35"/>
                </a:lnTo>
                <a:lnTo>
                  <a:pt x="146" y="36"/>
                </a:lnTo>
                <a:lnTo>
                  <a:pt x="150" y="37"/>
                </a:lnTo>
                <a:lnTo>
                  <a:pt x="156" y="41"/>
                </a:lnTo>
                <a:lnTo>
                  <a:pt x="161" y="45"/>
                </a:lnTo>
                <a:lnTo>
                  <a:pt x="163" y="47"/>
                </a:lnTo>
                <a:lnTo>
                  <a:pt x="167" y="46"/>
                </a:lnTo>
                <a:lnTo>
                  <a:pt x="171" y="45"/>
                </a:lnTo>
                <a:lnTo>
                  <a:pt x="179" y="48"/>
                </a:lnTo>
                <a:lnTo>
                  <a:pt x="184" y="49"/>
                </a:lnTo>
                <a:lnTo>
                  <a:pt x="189" y="53"/>
                </a:lnTo>
                <a:lnTo>
                  <a:pt x="194" y="55"/>
                </a:lnTo>
                <a:lnTo>
                  <a:pt x="195" y="58"/>
                </a:lnTo>
                <a:lnTo>
                  <a:pt x="195" y="62"/>
                </a:lnTo>
                <a:lnTo>
                  <a:pt x="194" y="65"/>
                </a:lnTo>
                <a:lnTo>
                  <a:pt x="192" y="69"/>
                </a:lnTo>
                <a:lnTo>
                  <a:pt x="189" y="73"/>
                </a:lnTo>
                <a:lnTo>
                  <a:pt x="189" y="77"/>
                </a:lnTo>
                <a:lnTo>
                  <a:pt x="186" y="81"/>
                </a:lnTo>
                <a:lnTo>
                  <a:pt x="179" y="88"/>
                </a:lnTo>
                <a:lnTo>
                  <a:pt x="178" y="91"/>
                </a:lnTo>
                <a:lnTo>
                  <a:pt x="177" y="93"/>
                </a:lnTo>
                <a:lnTo>
                  <a:pt x="174" y="96"/>
                </a:lnTo>
                <a:lnTo>
                  <a:pt x="168" y="97"/>
                </a:lnTo>
                <a:lnTo>
                  <a:pt x="165" y="100"/>
                </a:lnTo>
                <a:lnTo>
                  <a:pt x="162" y="107"/>
                </a:lnTo>
                <a:lnTo>
                  <a:pt x="161" y="113"/>
                </a:lnTo>
                <a:lnTo>
                  <a:pt x="161" y="118"/>
                </a:lnTo>
                <a:lnTo>
                  <a:pt x="162" y="124"/>
                </a:lnTo>
                <a:lnTo>
                  <a:pt x="163" y="128"/>
                </a:lnTo>
                <a:lnTo>
                  <a:pt x="161" y="129"/>
                </a:lnTo>
                <a:lnTo>
                  <a:pt x="158" y="128"/>
                </a:lnTo>
                <a:lnTo>
                  <a:pt x="156" y="130"/>
                </a:lnTo>
                <a:lnTo>
                  <a:pt x="156" y="135"/>
                </a:lnTo>
                <a:lnTo>
                  <a:pt x="156" y="136"/>
                </a:lnTo>
                <a:lnTo>
                  <a:pt x="156" y="138"/>
                </a:lnTo>
                <a:lnTo>
                  <a:pt x="155" y="140"/>
                </a:lnTo>
                <a:lnTo>
                  <a:pt x="156" y="140"/>
                </a:lnTo>
                <a:lnTo>
                  <a:pt x="159" y="141"/>
                </a:lnTo>
                <a:lnTo>
                  <a:pt x="169" y="142"/>
                </a:lnTo>
                <a:lnTo>
                  <a:pt x="178" y="145"/>
                </a:lnTo>
                <a:lnTo>
                  <a:pt x="181" y="148"/>
                </a:lnTo>
                <a:lnTo>
                  <a:pt x="189" y="157"/>
                </a:lnTo>
                <a:lnTo>
                  <a:pt x="194" y="162"/>
                </a:lnTo>
                <a:lnTo>
                  <a:pt x="197" y="168"/>
                </a:lnTo>
                <a:lnTo>
                  <a:pt x="199" y="173"/>
                </a:lnTo>
                <a:lnTo>
                  <a:pt x="201" y="180"/>
                </a:lnTo>
                <a:lnTo>
                  <a:pt x="202" y="183"/>
                </a:lnTo>
                <a:lnTo>
                  <a:pt x="204" y="188"/>
                </a:lnTo>
                <a:lnTo>
                  <a:pt x="206" y="191"/>
                </a:lnTo>
                <a:lnTo>
                  <a:pt x="207" y="194"/>
                </a:lnTo>
                <a:lnTo>
                  <a:pt x="206" y="195"/>
                </a:lnTo>
                <a:lnTo>
                  <a:pt x="202" y="197"/>
                </a:lnTo>
                <a:lnTo>
                  <a:pt x="200" y="200"/>
                </a:lnTo>
                <a:lnTo>
                  <a:pt x="200" y="206"/>
                </a:lnTo>
                <a:lnTo>
                  <a:pt x="202" y="211"/>
                </a:lnTo>
                <a:lnTo>
                  <a:pt x="201" y="214"/>
                </a:lnTo>
                <a:lnTo>
                  <a:pt x="201" y="218"/>
                </a:lnTo>
                <a:lnTo>
                  <a:pt x="201" y="219"/>
                </a:lnTo>
                <a:lnTo>
                  <a:pt x="203" y="223"/>
                </a:lnTo>
                <a:lnTo>
                  <a:pt x="205" y="224"/>
                </a:lnTo>
                <a:lnTo>
                  <a:pt x="212" y="222"/>
                </a:lnTo>
                <a:lnTo>
                  <a:pt x="217" y="219"/>
                </a:lnTo>
                <a:lnTo>
                  <a:pt x="222" y="222"/>
                </a:lnTo>
                <a:lnTo>
                  <a:pt x="223" y="228"/>
                </a:lnTo>
                <a:lnTo>
                  <a:pt x="223" y="232"/>
                </a:lnTo>
                <a:lnTo>
                  <a:pt x="225" y="234"/>
                </a:lnTo>
                <a:lnTo>
                  <a:pt x="229" y="236"/>
                </a:lnTo>
                <a:lnTo>
                  <a:pt x="231" y="239"/>
                </a:lnTo>
                <a:lnTo>
                  <a:pt x="232" y="243"/>
                </a:lnTo>
                <a:lnTo>
                  <a:pt x="230" y="252"/>
                </a:lnTo>
                <a:lnTo>
                  <a:pt x="231" y="258"/>
                </a:lnTo>
                <a:lnTo>
                  <a:pt x="234" y="263"/>
                </a:lnTo>
                <a:lnTo>
                  <a:pt x="237" y="269"/>
                </a:lnTo>
                <a:lnTo>
                  <a:pt x="240" y="271"/>
                </a:lnTo>
                <a:lnTo>
                  <a:pt x="241" y="272"/>
                </a:lnTo>
                <a:lnTo>
                  <a:pt x="243" y="273"/>
                </a:lnTo>
                <a:lnTo>
                  <a:pt x="245" y="279"/>
                </a:lnTo>
                <a:lnTo>
                  <a:pt x="246" y="285"/>
                </a:lnTo>
                <a:lnTo>
                  <a:pt x="249" y="290"/>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
            <a:extLst>
              <a:ext uri="{FF2B5EF4-FFF2-40B4-BE49-F238E27FC236}">
                <a16:creationId xmlns:a16="http://schemas.microsoft.com/office/drawing/2014/main" id="{44657F7C-B205-4235-99E1-1F048DD17ABB}"/>
              </a:ext>
            </a:extLst>
          </p:cNvPr>
          <p:cNvSpPr>
            <a:spLocks/>
          </p:cNvSpPr>
          <p:nvPr/>
        </p:nvSpPr>
        <p:spPr bwMode="auto">
          <a:xfrm>
            <a:off x="3538861" y="4708464"/>
            <a:ext cx="546636" cy="664594"/>
          </a:xfrm>
          <a:custGeom>
            <a:avLst/>
            <a:gdLst>
              <a:gd name="T0" fmla="*/ 344 w 380"/>
              <a:gd name="T1" fmla="*/ 178 h 462"/>
              <a:gd name="T2" fmla="*/ 319 w 380"/>
              <a:gd name="T3" fmla="*/ 184 h 462"/>
              <a:gd name="T4" fmla="*/ 302 w 380"/>
              <a:gd name="T5" fmla="*/ 195 h 462"/>
              <a:gd name="T6" fmla="*/ 320 w 380"/>
              <a:gd name="T7" fmla="*/ 267 h 462"/>
              <a:gd name="T8" fmla="*/ 304 w 380"/>
              <a:gd name="T9" fmla="*/ 324 h 462"/>
              <a:gd name="T10" fmla="*/ 316 w 380"/>
              <a:gd name="T11" fmla="*/ 365 h 462"/>
              <a:gd name="T12" fmla="*/ 289 w 380"/>
              <a:gd name="T13" fmla="*/ 408 h 462"/>
              <a:gd name="T14" fmla="*/ 300 w 380"/>
              <a:gd name="T15" fmla="*/ 437 h 462"/>
              <a:gd name="T16" fmla="*/ 292 w 380"/>
              <a:gd name="T17" fmla="*/ 460 h 462"/>
              <a:gd name="T18" fmla="*/ 245 w 380"/>
              <a:gd name="T19" fmla="*/ 438 h 462"/>
              <a:gd name="T20" fmla="*/ 220 w 380"/>
              <a:gd name="T21" fmla="*/ 426 h 462"/>
              <a:gd name="T22" fmla="*/ 190 w 380"/>
              <a:gd name="T23" fmla="*/ 430 h 462"/>
              <a:gd name="T24" fmla="*/ 174 w 380"/>
              <a:gd name="T25" fmla="*/ 416 h 462"/>
              <a:gd name="T26" fmla="*/ 145 w 380"/>
              <a:gd name="T27" fmla="*/ 415 h 462"/>
              <a:gd name="T28" fmla="*/ 128 w 380"/>
              <a:gd name="T29" fmla="*/ 398 h 462"/>
              <a:gd name="T30" fmla="*/ 117 w 380"/>
              <a:gd name="T31" fmla="*/ 382 h 462"/>
              <a:gd name="T32" fmla="*/ 112 w 380"/>
              <a:gd name="T33" fmla="*/ 355 h 462"/>
              <a:gd name="T34" fmla="*/ 100 w 380"/>
              <a:gd name="T35" fmla="*/ 338 h 462"/>
              <a:gd name="T36" fmla="*/ 84 w 380"/>
              <a:gd name="T37" fmla="*/ 337 h 462"/>
              <a:gd name="T38" fmla="*/ 85 w 380"/>
              <a:gd name="T39" fmla="*/ 316 h 462"/>
              <a:gd name="T40" fmla="*/ 85 w 380"/>
              <a:gd name="T41" fmla="*/ 302 h 462"/>
              <a:gd name="T42" fmla="*/ 72 w 380"/>
              <a:gd name="T43" fmla="*/ 276 h 462"/>
              <a:gd name="T44" fmla="*/ 39 w 380"/>
              <a:gd name="T45" fmla="*/ 259 h 462"/>
              <a:gd name="T46" fmla="*/ 39 w 380"/>
              <a:gd name="T47" fmla="*/ 249 h 462"/>
              <a:gd name="T48" fmla="*/ 44 w 380"/>
              <a:gd name="T49" fmla="*/ 237 h 462"/>
              <a:gd name="T50" fmla="*/ 57 w 380"/>
              <a:gd name="T51" fmla="*/ 215 h 462"/>
              <a:gd name="T52" fmla="*/ 72 w 380"/>
              <a:gd name="T53" fmla="*/ 196 h 462"/>
              <a:gd name="T54" fmla="*/ 78 w 380"/>
              <a:gd name="T55" fmla="*/ 177 h 462"/>
              <a:gd name="T56" fmla="*/ 54 w 380"/>
              <a:gd name="T57" fmla="*/ 164 h 462"/>
              <a:gd name="T58" fmla="*/ 33 w 380"/>
              <a:gd name="T59" fmla="*/ 156 h 462"/>
              <a:gd name="T60" fmla="*/ 10 w 380"/>
              <a:gd name="T61" fmla="*/ 155 h 462"/>
              <a:gd name="T62" fmla="*/ 0 w 380"/>
              <a:gd name="T63" fmla="*/ 144 h 462"/>
              <a:gd name="T64" fmla="*/ 8 w 380"/>
              <a:gd name="T65" fmla="*/ 109 h 462"/>
              <a:gd name="T66" fmla="*/ 22 w 380"/>
              <a:gd name="T67" fmla="*/ 106 h 462"/>
              <a:gd name="T68" fmla="*/ 21 w 380"/>
              <a:gd name="T69" fmla="*/ 124 h 462"/>
              <a:gd name="T70" fmla="*/ 43 w 380"/>
              <a:gd name="T71" fmla="*/ 126 h 462"/>
              <a:gd name="T72" fmla="*/ 63 w 380"/>
              <a:gd name="T73" fmla="*/ 112 h 462"/>
              <a:gd name="T74" fmla="*/ 84 w 380"/>
              <a:gd name="T75" fmla="*/ 94 h 462"/>
              <a:gd name="T76" fmla="*/ 100 w 380"/>
              <a:gd name="T77" fmla="*/ 80 h 462"/>
              <a:gd name="T78" fmla="*/ 122 w 380"/>
              <a:gd name="T79" fmla="*/ 70 h 462"/>
              <a:gd name="T80" fmla="*/ 141 w 380"/>
              <a:gd name="T81" fmla="*/ 44 h 462"/>
              <a:gd name="T82" fmla="*/ 170 w 380"/>
              <a:gd name="T83" fmla="*/ 26 h 462"/>
              <a:gd name="T84" fmla="*/ 182 w 380"/>
              <a:gd name="T85" fmla="*/ 6 h 462"/>
              <a:gd name="T86" fmla="*/ 211 w 380"/>
              <a:gd name="T87" fmla="*/ 2 h 462"/>
              <a:gd name="T88" fmla="*/ 232 w 380"/>
              <a:gd name="T89" fmla="*/ 27 h 462"/>
              <a:gd name="T90" fmla="*/ 241 w 380"/>
              <a:gd name="T91" fmla="*/ 44 h 462"/>
              <a:gd name="T92" fmla="*/ 251 w 380"/>
              <a:gd name="T93" fmla="*/ 65 h 462"/>
              <a:gd name="T94" fmla="*/ 279 w 380"/>
              <a:gd name="T95" fmla="*/ 86 h 462"/>
              <a:gd name="T96" fmla="*/ 314 w 380"/>
              <a:gd name="T97" fmla="*/ 94 h 462"/>
              <a:gd name="T98" fmla="*/ 340 w 380"/>
              <a:gd name="T99" fmla="*/ 91 h 462"/>
              <a:gd name="T100" fmla="*/ 369 w 380"/>
              <a:gd name="T101" fmla="*/ 93 h 462"/>
              <a:gd name="T102" fmla="*/ 374 w 380"/>
              <a:gd name="T103" fmla="*/ 111 h 462"/>
              <a:gd name="T104" fmla="*/ 379 w 380"/>
              <a:gd name="T105" fmla="*/ 125 h 462"/>
              <a:gd name="T106" fmla="*/ 366 w 380"/>
              <a:gd name="T107" fmla="*/ 13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462">
                <a:moveTo>
                  <a:pt x="356" y="153"/>
                </a:moveTo>
                <a:lnTo>
                  <a:pt x="352" y="163"/>
                </a:lnTo>
                <a:lnTo>
                  <a:pt x="348" y="169"/>
                </a:lnTo>
                <a:lnTo>
                  <a:pt x="346" y="175"/>
                </a:lnTo>
                <a:lnTo>
                  <a:pt x="344" y="178"/>
                </a:lnTo>
                <a:lnTo>
                  <a:pt x="341" y="182"/>
                </a:lnTo>
                <a:lnTo>
                  <a:pt x="342" y="184"/>
                </a:lnTo>
                <a:lnTo>
                  <a:pt x="340" y="185"/>
                </a:lnTo>
                <a:lnTo>
                  <a:pt x="330" y="184"/>
                </a:lnTo>
                <a:lnTo>
                  <a:pt x="319" y="184"/>
                </a:lnTo>
                <a:lnTo>
                  <a:pt x="310" y="184"/>
                </a:lnTo>
                <a:lnTo>
                  <a:pt x="303" y="183"/>
                </a:lnTo>
                <a:lnTo>
                  <a:pt x="300" y="186"/>
                </a:lnTo>
                <a:lnTo>
                  <a:pt x="301" y="194"/>
                </a:lnTo>
                <a:lnTo>
                  <a:pt x="302" y="195"/>
                </a:lnTo>
                <a:lnTo>
                  <a:pt x="307" y="204"/>
                </a:lnTo>
                <a:lnTo>
                  <a:pt x="313" y="213"/>
                </a:lnTo>
                <a:lnTo>
                  <a:pt x="319" y="248"/>
                </a:lnTo>
                <a:lnTo>
                  <a:pt x="320" y="257"/>
                </a:lnTo>
                <a:lnTo>
                  <a:pt x="320" y="267"/>
                </a:lnTo>
                <a:lnTo>
                  <a:pt x="321" y="282"/>
                </a:lnTo>
                <a:lnTo>
                  <a:pt x="316" y="294"/>
                </a:lnTo>
                <a:lnTo>
                  <a:pt x="309" y="303"/>
                </a:lnTo>
                <a:lnTo>
                  <a:pt x="304" y="316"/>
                </a:lnTo>
                <a:lnTo>
                  <a:pt x="304" y="324"/>
                </a:lnTo>
                <a:lnTo>
                  <a:pt x="309" y="335"/>
                </a:lnTo>
                <a:lnTo>
                  <a:pt x="311" y="338"/>
                </a:lnTo>
                <a:lnTo>
                  <a:pt x="313" y="343"/>
                </a:lnTo>
                <a:lnTo>
                  <a:pt x="315" y="353"/>
                </a:lnTo>
                <a:lnTo>
                  <a:pt x="316" y="365"/>
                </a:lnTo>
                <a:lnTo>
                  <a:pt x="311" y="388"/>
                </a:lnTo>
                <a:lnTo>
                  <a:pt x="306" y="399"/>
                </a:lnTo>
                <a:lnTo>
                  <a:pt x="300" y="404"/>
                </a:lnTo>
                <a:lnTo>
                  <a:pt x="296" y="404"/>
                </a:lnTo>
                <a:lnTo>
                  <a:pt x="289" y="408"/>
                </a:lnTo>
                <a:lnTo>
                  <a:pt x="288" y="409"/>
                </a:lnTo>
                <a:lnTo>
                  <a:pt x="286" y="413"/>
                </a:lnTo>
                <a:lnTo>
                  <a:pt x="288" y="421"/>
                </a:lnTo>
                <a:lnTo>
                  <a:pt x="291" y="428"/>
                </a:lnTo>
                <a:lnTo>
                  <a:pt x="300" y="437"/>
                </a:lnTo>
                <a:lnTo>
                  <a:pt x="305" y="443"/>
                </a:lnTo>
                <a:lnTo>
                  <a:pt x="307" y="454"/>
                </a:lnTo>
                <a:lnTo>
                  <a:pt x="302" y="460"/>
                </a:lnTo>
                <a:lnTo>
                  <a:pt x="297" y="462"/>
                </a:lnTo>
                <a:lnTo>
                  <a:pt x="292" y="460"/>
                </a:lnTo>
                <a:lnTo>
                  <a:pt x="287" y="460"/>
                </a:lnTo>
                <a:lnTo>
                  <a:pt x="275" y="454"/>
                </a:lnTo>
                <a:lnTo>
                  <a:pt x="257" y="448"/>
                </a:lnTo>
                <a:lnTo>
                  <a:pt x="251" y="444"/>
                </a:lnTo>
                <a:lnTo>
                  <a:pt x="245" y="438"/>
                </a:lnTo>
                <a:lnTo>
                  <a:pt x="240" y="434"/>
                </a:lnTo>
                <a:lnTo>
                  <a:pt x="235" y="428"/>
                </a:lnTo>
                <a:lnTo>
                  <a:pt x="230" y="425"/>
                </a:lnTo>
                <a:lnTo>
                  <a:pt x="227" y="424"/>
                </a:lnTo>
                <a:lnTo>
                  <a:pt x="220" y="426"/>
                </a:lnTo>
                <a:lnTo>
                  <a:pt x="212" y="427"/>
                </a:lnTo>
                <a:lnTo>
                  <a:pt x="207" y="426"/>
                </a:lnTo>
                <a:lnTo>
                  <a:pt x="203" y="427"/>
                </a:lnTo>
                <a:lnTo>
                  <a:pt x="195" y="430"/>
                </a:lnTo>
                <a:lnTo>
                  <a:pt x="190" y="430"/>
                </a:lnTo>
                <a:lnTo>
                  <a:pt x="185" y="427"/>
                </a:lnTo>
                <a:lnTo>
                  <a:pt x="182" y="422"/>
                </a:lnTo>
                <a:lnTo>
                  <a:pt x="178" y="418"/>
                </a:lnTo>
                <a:lnTo>
                  <a:pt x="177" y="418"/>
                </a:lnTo>
                <a:lnTo>
                  <a:pt x="174" y="416"/>
                </a:lnTo>
                <a:lnTo>
                  <a:pt x="168" y="416"/>
                </a:lnTo>
                <a:lnTo>
                  <a:pt x="159" y="415"/>
                </a:lnTo>
                <a:lnTo>
                  <a:pt x="155" y="415"/>
                </a:lnTo>
                <a:lnTo>
                  <a:pt x="148" y="415"/>
                </a:lnTo>
                <a:lnTo>
                  <a:pt x="145" y="415"/>
                </a:lnTo>
                <a:lnTo>
                  <a:pt x="139" y="413"/>
                </a:lnTo>
                <a:lnTo>
                  <a:pt x="134" y="410"/>
                </a:lnTo>
                <a:lnTo>
                  <a:pt x="132" y="409"/>
                </a:lnTo>
                <a:lnTo>
                  <a:pt x="129" y="404"/>
                </a:lnTo>
                <a:lnTo>
                  <a:pt x="128" y="398"/>
                </a:lnTo>
                <a:lnTo>
                  <a:pt x="126" y="392"/>
                </a:lnTo>
                <a:lnTo>
                  <a:pt x="124" y="391"/>
                </a:lnTo>
                <a:lnTo>
                  <a:pt x="123" y="390"/>
                </a:lnTo>
                <a:lnTo>
                  <a:pt x="120" y="388"/>
                </a:lnTo>
                <a:lnTo>
                  <a:pt x="117" y="382"/>
                </a:lnTo>
                <a:lnTo>
                  <a:pt x="114" y="377"/>
                </a:lnTo>
                <a:lnTo>
                  <a:pt x="113" y="371"/>
                </a:lnTo>
                <a:lnTo>
                  <a:pt x="115" y="362"/>
                </a:lnTo>
                <a:lnTo>
                  <a:pt x="114" y="358"/>
                </a:lnTo>
                <a:lnTo>
                  <a:pt x="112" y="355"/>
                </a:lnTo>
                <a:lnTo>
                  <a:pt x="108" y="353"/>
                </a:lnTo>
                <a:lnTo>
                  <a:pt x="106" y="351"/>
                </a:lnTo>
                <a:lnTo>
                  <a:pt x="106" y="347"/>
                </a:lnTo>
                <a:lnTo>
                  <a:pt x="105" y="341"/>
                </a:lnTo>
                <a:lnTo>
                  <a:pt x="100" y="338"/>
                </a:lnTo>
                <a:lnTo>
                  <a:pt x="95" y="341"/>
                </a:lnTo>
                <a:lnTo>
                  <a:pt x="88" y="343"/>
                </a:lnTo>
                <a:lnTo>
                  <a:pt x="86" y="342"/>
                </a:lnTo>
                <a:lnTo>
                  <a:pt x="84" y="338"/>
                </a:lnTo>
                <a:lnTo>
                  <a:pt x="84" y="337"/>
                </a:lnTo>
                <a:lnTo>
                  <a:pt x="84" y="333"/>
                </a:lnTo>
                <a:lnTo>
                  <a:pt x="85" y="330"/>
                </a:lnTo>
                <a:lnTo>
                  <a:pt x="83" y="325"/>
                </a:lnTo>
                <a:lnTo>
                  <a:pt x="83" y="319"/>
                </a:lnTo>
                <a:lnTo>
                  <a:pt x="85" y="316"/>
                </a:lnTo>
                <a:lnTo>
                  <a:pt x="89" y="314"/>
                </a:lnTo>
                <a:lnTo>
                  <a:pt x="90" y="313"/>
                </a:lnTo>
                <a:lnTo>
                  <a:pt x="89" y="310"/>
                </a:lnTo>
                <a:lnTo>
                  <a:pt x="87" y="307"/>
                </a:lnTo>
                <a:lnTo>
                  <a:pt x="85" y="302"/>
                </a:lnTo>
                <a:lnTo>
                  <a:pt x="84" y="299"/>
                </a:lnTo>
                <a:lnTo>
                  <a:pt x="82" y="292"/>
                </a:lnTo>
                <a:lnTo>
                  <a:pt x="80" y="287"/>
                </a:lnTo>
                <a:lnTo>
                  <a:pt x="77" y="281"/>
                </a:lnTo>
                <a:lnTo>
                  <a:pt x="72" y="276"/>
                </a:lnTo>
                <a:lnTo>
                  <a:pt x="64" y="267"/>
                </a:lnTo>
                <a:lnTo>
                  <a:pt x="61" y="264"/>
                </a:lnTo>
                <a:lnTo>
                  <a:pt x="52" y="261"/>
                </a:lnTo>
                <a:lnTo>
                  <a:pt x="42" y="260"/>
                </a:lnTo>
                <a:lnTo>
                  <a:pt x="39" y="259"/>
                </a:lnTo>
                <a:lnTo>
                  <a:pt x="38" y="259"/>
                </a:lnTo>
                <a:lnTo>
                  <a:pt x="39" y="257"/>
                </a:lnTo>
                <a:lnTo>
                  <a:pt x="39" y="255"/>
                </a:lnTo>
                <a:lnTo>
                  <a:pt x="39" y="254"/>
                </a:lnTo>
                <a:lnTo>
                  <a:pt x="39" y="249"/>
                </a:lnTo>
                <a:lnTo>
                  <a:pt x="41" y="247"/>
                </a:lnTo>
                <a:lnTo>
                  <a:pt x="44" y="248"/>
                </a:lnTo>
                <a:lnTo>
                  <a:pt x="46" y="247"/>
                </a:lnTo>
                <a:lnTo>
                  <a:pt x="45" y="243"/>
                </a:lnTo>
                <a:lnTo>
                  <a:pt x="44" y="237"/>
                </a:lnTo>
                <a:lnTo>
                  <a:pt x="44" y="232"/>
                </a:lnTo>
                <a:lnTo>
                  <a:pt x="45" y="226"/>
                </a:lnTo>
                <a:lnTo>
                  <a:pt x="48" y="219"/>
                </a:lnTo>
                <a:lnTo>
                  <a:pt x="51" y="216"/>
                </a:lnTo>
                <a:lnTo>
                  <a:pt x="57" y="215"/>
                </a:lnTo>
                <a:lnTo>
                  <a:pt x="60" y="212"/>
                </a:lnTo>
                <a:lnTo>
                  <a:pt x="61" y="210"/>
                </a:lnTo>
                <a:lnTo>
                  <a:pt x="62" y="207"/>
                </a:lnTo>
                <a:lnTo>
                  <a:pt x="69" y="200"/>
                </a:lnTo>
                <a:lnTo>
                  <a:pt x="72" y="196"/>
                </a:lnTo>
                <a:lnTo>
                  <a:pt x="72" y="192"/>
                </a:lnTo>
                <a:lnTo>
                  <a:pt x="75" y="188"/>
                </a:lnTo>
                <a:lnTo>
                  <a:pt x="77" y="184"/>
                </a:lnTo>
                <a:lnTo>
                  <a:pt x="78" y="181"/>
                </a:lnTo>
                <a:lnTo>
                  <a:pt x="78" y="177"/>
                </a:lnTo>
                <a:lnTo>
                  <a:pt x="77" y="174"/>
                </a:lnTo>
                <a:lnTo>
                  <a:pt x="72" y="172"/>
                </a:lnTo>
                <a:lnTo>
                  <a:pt x="67" y="168"/>
                </a:lnTo>
                <a:lnTo>
                  <a:pt x="62" y="167"/>
                </a:lnTo>
                <a:lnTo>
                  <a:pt x="54" y="164"/>
                </a:lnTo>
                <a:lnTo>
                  <a:pt x="50" y="165"/>
                </a:lnTo>
                <a:lnTo>
                  <a:pt x="46" y="166"/>
                </a:lnTo>
                <a:lnTo>
                  <a:pt x="44" y="164"/>
                </a:lnTo>
                <a:lnTo>
                  <a:pt x="39" y="160"/>
                </a:lnTo>
                <a:lnTo>
                  <a:pt x="33" y="156"/>
                </a:lnTo>
                <a:lnTo>
                  <a:pt x="29" y="155"/>
                </a:lnTo>
                <a:lnTo>
                  <a:pt x="23" y="154"/>
                </a:lnTo>
                <a:lnTo>
                  <a:pt x="20" y="154"/>
                </a:lnTo>
                <a:lnTo>
                  <a:pt x="14" y="155"/>
                </a:lnTo>
                <a:lnTo>
                  <a:pt x="10" y="155"/>
                </a:lnTo>
                <a:lnTo>
                  <a:pt x="5" y="156"/>
                </a:lnTo>
                <a:lnTo>
                  <a:pt x="0" y="159"/>
                </a:lnTo>
                <a:lnTo>
                  <a:pt x="0" y="155"/>
                </a:lnTo>
                <a:lnTo>
                  <a:pt x="0" y="149"/>
                </a:lnTo>
                <a:lnTo>
                  <a:pt x="0" y="144"/>
                </a:lnTo>
                <a:lnTo>
                  <a:pt x="0" y="133"/>
                </a:lnTo>
                <a:lnTo>
                  <a:pt x="3" y="130"/>
                </a:lnTo>
                <a:lnTo>
                  <a:pt x="6" y="124"/>
                </a:lnTo>
                <a:lnTo>
                  <a:pt x="8" y="116"/>
                </a:lnTo>
                <a:lnTo>
                  <a:pt x="8" y="109"/>
                </a:lnTo>
                <a:lnTo>
                  <a:pt x="11" y="104"/>
                </a:lnTo>
                <a:lnTo>
                  <a:pt x="12" y="102"/>
                </a:lnTo>
                <a:lnTo>
                  <a:pt x="18" y="100"/>
                </a:lnTo>
                <a:lnTo>
                  <a:pt x="22" y="102"/>
                </a:lnTo>
                <a:lnTo>
                  <a:pt x="22" y="106"/>
                </a:lnTo>
                <a:lnTo>
                  <a:pt x="22" y="111"/>
                </a:lnTo>
                <a:lnTo>
                  <a:pt x="22" y="115"/>
                </a:lnTo>
                <a:lnTo>
                  <a:pt x="22" y="117"/>
                </a:lnTo>
                <a:lnTo>
                  <a:pt x="21" y="120"/>
                </a:lnTo>
                <a:lnTo>
                  <a:pt x="21" y="124"/>
                </a:lnTo>
                <a:lnTo>
                  <a:pt x="23" y="125"/>
                </a:lnTo>
                <a:lnTo>
                  <a:pt x="28" y="125"/>
                </a:lnTo>
                <a:lnTo>
                  <a:pt x="34" y="124"/>
                </a:lnTo>
                <a:lnTo>
                  <a:pt x="39" y="125"/>
                </a:lnTo>
                <a:lnTo>
                  <a:pt x="43" y="126"/>
                </a:lnTo>
                <a:lnTo>
                  <a:pt x="48" y="125"/>
                </a:lnTo>
                <a:lnTo>
                  <a:pt x="50" y="122"/>
                </a:lnTo>
                <a:lnTo>
                  <a:pt x="55" y="120"/>
                </a:lnTo>
                <a:lnTo>
                  <a:pt x="58" y="119"/>
                </a:lnTo>
                <a:lnTo>
                  <a:pt x="63" y="112"/>
                </a:lnTo>
                <a:lnTo>
                  <a:pt x="66" y="108"/>
                </a:lnTo>
                <a:lnTo>
                  <a:pt x="71" y="105"/>
                </a:lnTo>
                <a:lnTo>
                  <a:pt x="73" y="100"/>
                </a:lnTo>
                <a:lnTo>
                  <a:pt x="79" y="98"/>
                </a:lnTo>
                <a:lnTo>
                  <a:pt x="84" y="94"/>
                </a:lnTo>
                <a:lnTo>
                  <a:pt x="86" y="90"/>
                </a:lnTo>
                <a:lnTo>
                  <a:pt x="88" y="87"/>
                </a:lnTo>
                <a:lnTo>
                  <a:pt x="93" y="87"/>
                </a:lnTo>
                <a:lnTo>
                  <a:pt x="95" y="82"/>
                </a:lnTo>
                <a:lnTo>
                  <a:pt x="100" y="80"/>
                </a:lnTo>
                <a:lnTo>
                  <a:pt x="109" y="79"/>
                </a:lnTo>
                <a:lnTo>
                  <a:pt x="112" y="78"/>
                </a:lnTo>
                <a:lnTo>
                  <a:pt x="118" y="77"/>
                </a:lnTo>
                <a:lnTo>
                  <a:pt x="120" y="72"/>
                </a:lnTo>
                <a:lnTo>
                  <a:pt x="122" y="70"/>
                </a:lnTo>
                <a:lnTo>
                  <a:pt x="120" y="64"/>
                </a:lnTo>
                <a:lnTo>
                  <a:pt x="120" y="58"/>
                </a:lnTo>
                <a:lnTo>
                  <a:pt x="121" y="53"/>
                </a:lnTo>
                <a:lnTo>
                  <a:pt x="128" y="49"/>
                </a:lnTo>
                <a:lnTo>
                  <a:pt x="141" y="44"/>
                </a:lnTo>
                <a:lnTo>
                  <a:pt x="148" y="39"/>
                </a:lnTo>
                <a:lnTo>
                  <a:pt x="149" y="39"/>
                </a:lnTo>
                <a:lnTo>
                  <a:pt x="155" y="32"/>
                </a:lnTo>
                <a:lnTo>
                  <a:pt x="165" y="27"/>
                </a:lnTo>
                <a:lnTo>
                  <a:pt x="170" y="26"/>
                </a:lnTo>
                <a:lnTo>
                  <a:pt x="172" y="25"/>
                </a:lnTo>
                <a:lnTo>
                  <a:pt x="177" y="21"/>
                </a:lnTo>
                <a:lnTo>
                  <a:pt x="179" y="16"/>
                </a:lnTo>
                <a:lnTo>
                  <a:pt x="178" y="9"/>
                </a:lnTo>
                <a:lnTo>
                  <a:pt x="182" y="6"/>
                </a:lnTo>
                <a:lnTo>
                  <a:pt x="190" y="6"/>
                </a:lnTo>
                <a:lnTo>
                  <a:pt x="195" y="6"/>
                </a:lnTo>
                <a:lnTo>
                  <a:pt x="201" y="3"/>
                </a:lnTo>
                <a:lnTo>
                  <a:pt x="205" y="0"/>
                </a:lnTo>
                <a:lnTo>
                  <a:pt x="211" y="2"/>
                </a:lnTo>
                <a:lnTo>
                  <a:pt x="214" y="6"/>
                </a:lnTo>
                <a:lnTo>
                  <a:pt x="218" y="12"/>
                </a:lnTo>
                <a:lnTo>
                  <a:pt x="223" y="14"/>
                </a:lnTo>
                <a:lnTo>
                  <a:pt x="229" y="22"/>
                </a:lnTo>
                <a:lnTo>
                  <a:pt x="232" y="27"/>
                </a:lnTo>
                <a:lnTo>
                  <a:pt x="234" y="28"/>
                </a:lnTo>
                <a:lnTo>
                  <a:pt x="237" y="33"/>
                </a:lnTo>
                <a:lnTo>
                  <a:pt x="239" y="38"/>
                </a:lnTo>
                <a:lnTo>
                  <a:pt x="240" y="41"/>
                </a:lnTo>
                <a:lnTo>
                  <a:pt x="241" y="44"/>
                </a:lnTo>
                <a:lnTo>
                  <a:pt x="243" y="47"/>
                </a:lnTo>
                <a:lnTo>
                  <a:pt x="245" y="50"/>
                </a:lnTo>
                <a:lnTo>
                  <a:pt x="245" y="52"/>
                </a:lnTo>
                <a:lnTo>
                  <a:pt x="247" y="60"/>
                </a:lnTo>
                <a:lnTo>
                  <a:pt x="251" y="65"/>
                </a:lnTo>
                <a:lnTo>
                  <a:pt x="252" y="67"/>
                </a:lnTo>
                <a:lnTo>
                  <a:pt x="262" y="71"/>
                </a:lnTo>
                <a:lnTo>
                  <a:pt x="269" y="73"/>
                </a:lnTo>
                <a:lnTo>
                  <a:pt x="275" y="79"/>
                </a:lnTo>
                <a:lnTo>
                  <a:pt x="279" y="86"/>
                </a:lnTo>
                <a:lnTo>
                  <a:pt x="285" y="93"/>
                </a:lnTo>
                <a:lnTo>
                  <a:pt x="290" y="98"/>
                </a:lnTo>
                <a:lnTo>
                  <a:pt x="297" y="100"/>
                </a:lnTo>
                <a:lnTo>
                  <a:pt x="308" y="95"/>
                </a:lnTo>
                <a:lnTo>
                  <a:pt x="314" y="94"/>
                </a:lnTo>
                <a:lnTo>
                  <a:pt x="320" y="88"/>
                </a:lnTo>
                <a:lnTo>
                  <a:pt x="325" y="88"/>
                </a:lnTo>
                <a:lnTo>
                  <a:pt x="330" y="90"/>
                </a:lnTo>
                <a:lnTo>
                  <a:pt x="335" y="91"/>
                </a:lnTo>
                <a:lnTo>
                  <a:pt x="340" y="91"/>
                </a:lnTo>
                <a:lnTo>
                  <a:pt x="346" y="88"/>
                </a:lnTo>
                <a:lnTo>
                  <a:pt x="353" y="88"/>
                </a:lnTo>
                <a:lnTo>
                  <a:pt x="362" y="88"/>
                </a:lnTo>
                <a:lnTo>
                  <a:pt x="365" y="88"/>
                </a:lnTo>
                <a:lnTo>
                  <a:pt x="369" y="93"/>
                </a:lnTo>
                <a:lnTo>
                  <a:pt x="369" y="94"/>
                </a:lnTo>
                <a:lnTo>
                  <a:pt x="372" y="97"/>
                </a:lnTo>
                <a:lnTo>
                  <a:pt x="374" y="99"/>
                </a:lnTo>
                <a:lnTo>
                  <a:pt x="375" y="102"/>
                </a:lnTo>
                <a:lnTo>
                  <a:pt x="374" y="111"/>
                </a:lnTo>
                <a:lnTo>
                  <a:pt x="374" y="117"/>
                </a:lnTo>
                <a:lnTo>
                  <a:pt x="374" y="122"/>
                </a:lnTo>
                <a:lnTo>
                  <a:pt x="374" y="124"/>
                </a:lnTo>
                <a:lnTo>
                  <a:pt x="375" y="125"/>
                </a:lnTo>
                <a:lnTo>
                  <a:pt x="379" y="125"/>
                </a:lnTo>
                <a:lnTo>
                  <a:pt x="380" y="127"/>
                </a:lnTo>
                <a:lnTo>
                  <a:pt x="377" y="129"/>
                </a:lnTo>
                <a:lnTo>
                  <a:pt x="374" y="133"/>
                </a:lnTo>
                <a:lnTo>
                  <a:pt x="370" y="135"/>
                </a:lnTo>
                <a:lnTo>
                  <a:pt x="366" y="138"/>
                </a:lnTo>
                <a:lnTo>
                  <a:pt x="362" y="142"/>
                </a:lnTo>
                <a:lnTo>
                  <a:pt x="357" y="150"/>
                </a:lnTo>
                <a:lnTo>
                  <a:pt x="356" y="153"/>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2">
            <a:extLst>
              <a:ext uri="{FF2B5EF4-FFF2-40B4-BE49-F238E27FC236}">
                <a16:creationId xmlns:a16="http://schemas.microsoft.com/office/drawing/2014/main" id="{906E874A-FA16-4E5D-8909-F3CD19E85808}"/>
              </a:ext>
            </a:extLst>
          </p:cNvPr>
          <p:cNvSpPr>
            <a:spLocks/>
          </p:cNvSpPr>
          <p:nvPr/>
        </p:nvSpPr>
        <p:spPr bwMode="auto">
          <a:xfrm>
            <a:off x="3879789" y="4881085"/>
            <a:ext cx="517866" cy="625754"/>
          </a:xfrm>
          <a:custGeom>
            <a:avLst/>
            <a:gdLst>
              <a:gd name="T0" fmla="*/ 317 w 360"/>
              <a:gd name="T1" fmla="*/ 87 h 435"/>
              <a:gd name="T2" fmla="*/ 327 w 360"/>
              <a:gd name="T3" fmla="*/ 96 h 435"/>
              <a:gd name="T4" fmla="*/ 336 w 360"/>
              <a:gd name="T5" fmla="*/ 101 h 435"/>
              <a:gd name="T6" fmla="*/ 342 w 360"/>
              <a:gd name="T7" fmla="*/ 110 h 435"/>
              <a:gd name="T8" fmla="*/ 341 w 360"/>
              <a:gd name="T9" fmla="*/ 121 h 435"/>
              <a:gd name="T10" fmla="*/ 352 w 360"/>
              <a:gd name="T11" fmla="*/ 139 h 435"/>
              <a:gd name="T12" fmla="*/ 360 w 360"/>
              <a:gd name="T13" fmla="*/ 149 h 435"/>
              <a:gd name="T14" fmla="*/ 355 w 360"/>
              <a:gd name="T15" fmla="*/ 162 h 435"/>
              <a:gd name="T16" fmla="*/ 336 w 360"/>
              <a:gd name="T17" fmla="*/ 183 h 435"/>
              <a:gd name="T18" fmla="*/ 342 w 360"/>
              <a:gd name="T19" fmla="*/ 216 h 435"/>
              <a:gd name="T20" fmla="*/ 327 w 360"/>
              <a:gd name="T21" fmla="*/ 235 h 435"/>
              <a:gd name="T22" fmla="*/ 307 w 360"/>
              <a:gd name="T23" fmla="*/ 262 h 435"/>
              <a:gd name="T24" fmla="*/ 298 w 360"/>
              <a:gd name="T25" fmla="*/ 277 h 435"/>
              <a:gd name="T26" fmla="*/ 293 w 360"/>
              <a:gd name="T27" fmla="*/ 306 h 435"/>
              <a:gd name="T28" fmla="*/ 279 w 360"/>
              <a:gd name="T29" fmla="*/ 306 h 435"/>
              <a:gd name="T30" fmla="*/ 257 w 360"/>
              <a:gd name="T31" fmla="*/ 316 h 435"/>
              <a:gd name="T32" fmla="*/ 229 w 360"/>
              <a:gd name="T33" fmla="*/ 334 h 435"/>
              <a:gd name="T34" fmla="*/ 221 w 360"/>
              <a:gd name="T35" fmla="*/ 327 h 435"/>
              <a:gd name="T36" fmla="*/ 214 w 360"/>
              <a:gd name="T37" fmla="*/ 315 h 435"/>
              <a:gd name="T38" fmla="*/ 198 w 360"/>
              <a:gd name="T39" fmla="*/ 311 h 435"/>
              <a:gd name="T40" fmla="*/ 178 w 360"/>
              <a:gd name="T41" fmla="*/ 318 h 435"/>
              <a:gd name="T42" fmla="*/ 176 w 360"/>
              <a:gd name="T43" fmla="*/ 333 h 435"/>
              <a:gd name="T44" fmla="*/ 179 w 360"/>
              <a:gd name="T45" fmla="*/ 345 h 435"/>
              <a:gd name="T46" fmla="*/ 177 w 360"/>
              <a:gd name="T47" fmla="*/ 356 h 435"/>
              <a:gd name="T48" fmla="*/ 169 w 360"/>
              <a:gd name="T49" fmla="*/ 366 h 435"/>
              <a:gd name="T50" fmla="*/ 159 w 360"/>
              <a:gd name="T51" fmla="*/ 375 h 435"/>
              <a:gd name="T52" fmla="*/ 167 w 360"/>
              <a:gd name="T53" fmla="*/ 400 h 435"/>
              <a:gd name="T54" fmla="*/ 159 w 360"/>
              <a:gd name="T55" fmla="*/ 401 h 435"/>
              <a:gd name="T56" fmla="*/ 148 w 360"/>
              <a:gd name="T57" fmla="*/ 409 h 435"/>
              <a:gd name="T58" fmla="*/ 145 w 360"/>
              <a:gd name="T59" fmla="*/ 422 h 435"/>
              <a:gd name="T60" fmla="*/ 138 w 360"/>
              <a:gd name="T61" fmla="*/ 435 h 435"/>
              <a:gd name="T62" fmla="*/ 109 w 360"/>
              <a:gd name="T63" fmla="*/ 416 h 435"/>
              <a:gd name="T64" fmla="*/ 89 w 360"/>
              <a:gd name="T65" fmla="*/ 385 h 435"/>
              <a:gd name="T66" fmla="*/ 36 w 360"/>
              <a:gd name="T67" fmla="*/ 380 h 435"/>
              <a:gd name="T68" fmla="*/ 6 w 360"/>
              <a:gd name="T69" fmla="*/ 373 h 435"/>
              <a:gd name="T70" fmla="*/ 1 w 360"/>
              <a:gd name="T71" fmla="*/ 349 h 435"/>
              <a:gd name="T72" fmla="*/ 14 w 360"/>
              <a:gd name="T73" fmla="*/ 324 h 435"/>
              <a:gd name="T74" fmla="*/ 70 w 360"/>
              <a:gd name="T75" fmla="*/ 334 h 435"/>
              <a:gd name="T76" fmla="*/ 52 w 360"/>
              <a:gd name="T77" fmla="*/ 288 h 435"/>
              <a:gd name="T78" fmla="*/ 76 w 360"/>
              <a:gd name="T79" fmla="*/ 223 h 435"/>
              <a:gd name="T80" fmla="*/ 84 w 360"/>
              <a:gd name="T81" fmla="*/ 162 h 435"/>
              <a:gd name="T82" fmla="*/ 64 w 360"/>
              <a:gd name="T83" fmla="*/ 74 h 435"/>
              <a:gd name="T84" fmla="*/ 105 w 360"/>
              <a:gd name="T85" fmla="*/ 64 h 435"/>
              <a:gd name="T86" fmla="*/ 121 w 360"/>
              <a:gd name="T87" fmla="*/ 76 h 435"/>
              <a:gd name="T88" fmla="*/ 146 w 360"/>
              <a:gd name="T89" fmla="*/ 100 h 435"/>
              <a:gd name="T90" fmla="*/ 168 w 360"/>
              <a:gd name="T91" fmla="*/ 94 h 435"/>
              <a:gd name="T92" fmla="*/ 176 w 360"/>
              <a:gd name="T93" fmla="*/ 58 h 435"/>
              <a:gd name="T94" fmla="*/ 191 w 360"/>
              <a:gd name="T95" fmla="*/ 33 h 435"/>
              <a:gd name="T96" fmla="*/ 218 w 360"/>
              <a:gd name="T97" fmla="*/ 35 h 435"/>
              <a:gd name="T98" fmla="*/ 238 w 360"/>
              <a:gd name="T99" fmla="*/ 25 h 435"/>
              <a:gd name="T100" fmla="*/ 253 w 360"/>
              <a:gd name="T101" fmla="*/ 9 h 435"/>
              <a:gd name="T102" fmla="*/ 273 w 360"/>
              <a:gd name="T103" fmla="*/ 0 h 435"/>
              <a:gd name="T104" fmla="*/ 283 w 360"/>
              <a:gd name="T105" fmla="*/ 17 h 435"/>
              <a:gd name="T106" fmla="*/ 288 w 360"/>
              <a:gd name="T107" fmla="*/ 32 h 435"/>
              <a:gd name="T108" fmla="*/ 296 w 360"/>
              <a:gd name="T109" fmla="*/ 47 h 435"/>
              <a:gd name="T110" fmla="*/ 309 w 360"/>
              <a:gd name="T111" fmla="*/ 6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435">
                <a:moveTo>
                  <a:pt x="307" y="77"/>
                </a:moveTo>
                <a:lnTo>
                  <a:pt x="308" y="79"/>
                </a:lnTo>
                <a:lnTo>
                  <a:pt x="308" y="82"/>
                </a:lnTo>
                <a:lnTo>
                  <a:pt x="310" y="81"/>
                </a:lnTo>
                <a:lnTo>
                  <a:pt x="311" y="84"/>
                </a:lnTo>
                <a:lnTo>
                  <a:pt x="314" y="87"/>
                </a:lnTo>
                <a:lnTo>
                  <a:pt x="317" y="87"/>
                </a:lnTo>
                <a:lnTo>
                  <a:pt x="319" y="88"/>
                </a:lnTo>
                <a:lnTo>
                  <a:pt x="321" y="92"/>
                </a:lnTo>
                <a:lnTo>
                  <a:pt x="323" y="92"/>
                </a:lnTo>
                <a:lnTo>
                  <a:pt x="326" y="92"/>
                </a:lnTo>
                <a:lnTo>
                  <a:pt x="327" y="92"/>
                </a:lnTo>
                <a:lnTo>
                  <a:pt x="327" y="94"/>
                </a:lnTo>
                <a:lnTo>
                  <a:pt x="327" y="96"/>
                </a:lnTo>
                <a:lnTo>
                  <a:pt x="327" y="98"/>
                </a:lnTo>
                <a:lnTo>
                  <a:pt x="328" y="99"/>
                </a:lnTo>
                <a:lnTo>
                  <a:pt x="330" y="98"/>
                </a:lnTo>
                <a:lnTo>
                  <a:pt x="333" y="97"/>
                </a:lnTo>
                <a:lnTo>
                  <a:pt x="334" y="97"/>
                </a:lnTo>
                <a:lnTo>
                  <a:pt x="335" y="100"/>
                </a:lnTo>
                <a:lnTo>
                  <a:pt x="336" y="101"/>
                </a:lnTo>
                <a:lnTo>
                  <a:pt x="338" y="102"/>
                </a:lnTo>
                <a:lnTo>
                  <a:pt x="338" y="104"/>
                </a:lnTo>
                <a:lnTo>
                  <a:pt x="335" y="105"/>
                </a:lnTo>
                <a:lnTo>
                  <a:pt x="334" y="107"/>
                </a:lnTo>
                <a:lnTo>
                  <a:pt x="334" y="107"/>
                </a:lnTo>
                <a:lnTo>
                  <a:pt x="336" y="109"/>
                </a:lnTo>
                <a:lnTo>
                  <a:pt x="342" y="110"/>
                </a:lnTo>
                <a:lnTo>
                  <a:pt x="344" y="110"/>
                </a:lnTo>
                <a:lnTo>
                  <a:pt x="345" y="111"/>
                </a:lnTo>
                <a:lnTo>
                  <a:pt x="345" y="112"/>
                </a:lnTo>
                <a:lnTo>
                  <a:pt x="346" y="115"/>
                </a:lnTo>
                <a:lnTo>
                  <a:pt x="343" y="117"/>
                </a:lnTo>
                <a:lnTo>
                  <a:pt x="342" y="119"/>
                </a:lnTo>
                <a:lnTo>
                  <a:pt x="341" y="121"/>
                </a:lnTo>
                <a:lnTo>
                  <a:pt x="340" y="123"/>
                </a:lnTo>
                <a:lnTo>
                  <a:pt x="341" y="125"/>
                </a:lnTo>
                <a:lnTo>
                  <a:pt x="347" y="125"/>
                </a:lnTo>
                <a:lnTo>
                  <a:pt x="347" y="130"/>
                </a:lnTo>
                <a:lnTo>
                  <a:pt x="349" y="134"/>
                </a:lnTo>
                <a:lnTo>
                  <a:pt x="353" y="138"/>
                </a:lnTo>
                <a:lnTo>
                  <a:pt x="352" y="139"/>
                </a:lnTo>
                <a:lnTo>
                  <a:pt x="350" y="140"/>
                </a:lnTo>
                <a:lnTo>
                  <a:pt x="350" y="143"/>
                </a:lnTo>
                <a:lnTo>
                  <a:pt x="355" y="143"/>
                </a:lnTo>
                <a:lnTo>
                  <a:pt x="355" y="145"/>
                </a:lnTo>
                <a:lnTo>
                  <a:pt x="358" y="144"/>
                </a:lnTo>
                <a:lnTo>
                  <a:pt x="360" y="145"/>
                </a:lnTo>
                <a:lnTo>
                  <a:pt x="360" y="149"/>
                </a:lnTo>
                <a:lnTo>
                  <a:pt x="360" y="151"/>
                </a:lnTo>
                <a:lnTo>
                  <a:pt x="360" y="152"/>
                </a:lnTo>
                <a:lnTo>
                  <a:pt x="359" y="153"/>
                </a:lnTo>
                <a:lnTo>
                  <a:pt x="356" y="154"/>
                </a:lnTo>
                <a:lnTo>
                  <a:pt x="355" y="155"/>
                </a:lnTo>
                <a:lnTo>
                  <a:pt x="356" y="159"/>
                </a:lnTo>
                <a:lnTo>
                  <a:pt x="355" y="162"/>
                </a:lnTo>
                <a:lnTo>
                  <a:pt x="349" y="163"/>
                </a:lnTo>
                <a:lnTo>
                  <a:pt x="343" y="164"/>
                </a:lnTo>
                <a:lnTo>
                  <a:pt x="341" y="166"/>
                </a:lnTo>
                <a:lnTo>
                  <a:pt x="339" y="169"/>
                </a:lnTo>
                <a:lnTo>
                  <a:pt x="338" y="174"/>
                </a:lnTo>
                <a:lnTo>
                  <a:pt x="337" y="178"/>
                </a:lnTo>
                <a:lnTo>
                  <a:pt x="336" y="183"/>
                </a:lnTo>
                <a:lnTo>
                  <a:pt x="334" y="192"/>
                </a:lnTo>
                <a:lnTo>
                  <a:pt x="336" y="196"/>
                </a:lnTo>
                <a:lnTo>
                  <a:pt x="340" y="201"/>
                </a:lnTo>
                <a:lnTo>
                  <a:pt x="342" y="202"/>
                </a:lnTo>
                <a:lnTo>
                  <a:pt x="344" y="206"/>
                </a:lnTo>
                <a:lnTo>
                  <a:pt x="344" y="210"/>
                </a:lnTo>
                <a:lnTo>
                  <a:pt x="342" y="216"/>
                </a:lnTo>
                <a:lnTo>
                  <a:pt x="340" y="219"/>
                </a:lnTo>
                <a:lnTo>
                  <a:pt x="339" y="223"/>
                </a:lnTo>
                <a:lnTo>
                  <a:pt x="338" y="228"/>
                </a:lnTo>
                <a:lnTo>
                  <a:pt x="335" y="230"/>
                </a:lnTo>
                <a:lnTo>
                  <a:pt x="332" y="232"/>
                </a:lnTo>
                <a:lnTo>
                  <a:pt x="330" y="234"/>
                </a:lnTo>
                <a:lnTo>
                  <a:pt x="327" y="235"/>
                </a:lnTo>
                <a:lnTo>
                  <a:pt x="323" y="243"/>
                </a:lnTo>
                <a:lnTo>
                  <a:pt x="323" y="244"/>
                </a:lnTo>
                <a:lnTo>
                  <a:pt x="321" y="245"/>
                </a:lnTo>
                <a:lnTo>
                  <a:pt x="320" y="247"/>
                </a:lnTo>
                <a:lnTo>
                  <a:pt x="314" y="252"/>
                </a:lnTo>
                <a:lnTo>
                  <a:pt x="310" y="259"/>
                </a:lnTo>
                <a:lnTo>
                  <a:pt x="307" y="262"/>
                </a:lnTo>
                <a:lnTo>
                  <a:pt x="305" y="264"/>
                </a:lnTo>
                <a:lnTo>
                  <a:pt x="305" y="267"/>
                </a:lnTo>
                <a:lnTo>
                  <a:pt x="302" y="268"/>
                </a:lnTo>
                <a:lnTo>
                  <a:pt x="299" y="270"/>
                </a:lnTo>
                <a:lnTo>
                  <a:pt x="299" y="273"/>
                </a:lnTo>
                <a:lnTo>
                  <a:pt x="299" y="274"/>
                </a:lnTo>
                <a:lnTo>
                  <a:pt x="298" y="277"/>
                </a:lnTo>
                <a:lnTo>
                  <a:pt x="298" y="279"/>
                </a:lnTo>
                <a:lnTo>
                  <a:pt x="298" y="282"/>
                </a:lnTo>
                <a:lnTo>
                  <a:pt x="298" y="286"/>
                </a:lnTo>
                <a:lnTo>
                  <a:pt x="295" y="290"/>
                </a:lnTo>
                <a:lnTo>
                  <a:pt x="294" y="295"/>
                </a:lnTo>
                <a:lnTo>
                  <a:pt x="293" y="301"/>
                </a:lnTo>
                <a:lnTo>
                  <a:pt x="293" y="306"/>
                </a:lnTo>
                <a:lnTo>
                  <a:pt x="292" y="311"/>
                </a:lnTo>
                <a:lnTo>
                  <a:pt x="288" y="312"/>
                </a:lnTo>
                <a:lnTo>
                  <a:pt x="284" y="313"/>
                </a:lnTo>
                <a:lnTo>
                  <a:pt x="282" y="313"/>
                </a:lnTo>
                <a:lnTo>
                  <a:pt x="281" y="311"/>
                </a:lnTo>
                <a:lnTo>
                  <a:pt x="280" y="307"/>
                </a:lnTo>
                <a:lnTo>
                  <a:pt x="279" y="306"/>
                </a:lnTo>
                <a:lnTo>
                  <a:pt x="277" y="306"/>
                </a:lnTo>
                <a:lnTo>
                  <a:pt x="274" y="306"/>
                </a:lnTo>
                <a:lnTo>
                  <a:pt x="271" y="307"/>
                </a:lnTo>
                <a:lnTo>
                  <a:pt x="268" y="306"/>
                </a:lnTo>
                <a:lnTo>
                  <a:pt x="266" y="307"/>
                </a:lnTo>
                <a:lnTo>
                  <a:pt x="261" y="311"/>
                </a:lnTo>
                <a:lnTo>
                  <a:pt x="257" y="316"/>
                </a:lnTo>
                <a:lnTo>
                  <a:pt x="251" y="321"/>
                </a:lnTo>
                <a:lnTo>
                  <a:pt x="249" y="323"/>
                </a:lnTo>
                <a:lnTo>
                  <a:pt x="247" y="324"/>
                </a:lnTo>
                <a:lnTo>
                  <a:pt x="241" y="325"/>
                </a:lnTo>
                <a:lnTo>
                  <a:pt x="239" y="327"/>
                </a:lnTo>
                <a:lnTo>
                  <a:pt x="234" y="330"/>
                </a:lnTo>
                <a:lnTo>
                  <a:pt x="229" y="334"/>
                </a:lnTo>
                <a:lnTo>
                  <a:pt x="226" y="336"/>
                </a:lnTo>
                <a:lnTo>
                  <a:pt x="225" y="335"/>
                </a:lnTo>
                <a:lnTo>
                  <a:pt x="224" y="334"/>
                </a:lnTo>
                <a:lnTo>
                  <a:pt x="223" y="332"/>
                </a:lnTo>
                <a:lnTo>
                  <a:pt x="223" y="330"/>
                </a:lnTo>
                <a:lnTo>
                  <a:pt x="222" y="329"/>
                </a:lnTo>
                <a:lnTo>
                  <a:pt x="221" y="327"/>
                </a:lnTo>
                <a:lnTo>
                  <a:pt x="221" y="324"/>
                </a:lnTo>
                <a:lnTo>
                  <a:pt x="220" y="323"/>
                </a:lnTo>
                <a:lnTo>
                  <a:pt x="219" y="321"/>
                </a:lnTo>
                <a:lnTo>
                  <a:pt x="218" y="320"/>
                </a:lnTo>
                <a:lnTo>
                  <a:pt x="217" y="318"/>
                </a:lnTo>
                <a:lnTo>
                  <a:pt x="216" y="316"/>
                </a:lnTo>
                <a:lnTo>
                  <a:pt x="214" y="315"/>
                </a:lnTo>
                <a:lnTo>
                  <a:pt x="212" y="313"/>
                </a:lnTo>
                <a:lnTo>
                  <a:pt x="210" y="312"/>
                </a:lnTo>
                <a:lnTo>
                  <a:pt x="208" y="310"/>
                </a:lnTo>
                <a:lnTo>
                  <a:pt x="204" y="309"/>
                </a:lnTo>
                <a:lnTo>
                  <a:pt x="203" y="309"/>
                </a:lnTo>
                <a:lnTo>
                  <a:pt x="201" y="310"/>
                </a:lnTo>
                <a:lnTo>
                  <a:pt x="198" y="311"/>
                </a:lnTo>
                <a:lnTo>
                  <a:pt x="195" y="312"/>
                </a:lnTo>
                <a:lnTo>
                  <a:pt x="193" y="312"/>
                </a:lnTo>
                <a:lnTo>
                  <a:pt x="191" y="313"/>
                </a:lnTo>
                <a:lnTo>
                  <a:pt x="187" y="315"/>
                </a:lnTo>
                <a:lnTo>
                  <a:pt x="185" y="316"/>
                </a:lnTo>
                <a:lnTo>
                  <a:pt x="182" y="317"/>
                </a:lnTo>
                <a:lnTo>
                  <a:pt x="178" y="318"/>
                </a:lnTo>
                <a:lnTo>
                  <a:pt x="176" y="319"/>
                </a:lnTo>
                <a:lnTo>
                  <a:pt x="173" y="323"/>
                </a:lnTo>
                <a:lnTo>
                  <a:pt x="173" y="324"/>
                </a:lnTo>
                <a:lnTo>
                  <a:pt x="173" y="326"/>
                </a:lnTo>
                <a:lnTo>
                  <a:pt x="174" y="328"/>
                </a:lnTo>
                <a:lnTo>
                  <a:pt x="175" y="330"/>
                </a:lnTo>
                <a:lnTo>
                  <a:pt x="176" y="333"/>
                </a:lnTo>
                <a:lnTo>
                  <a:pt x="177" y="334"/>
                </a:lnTo>
                <a:lnTo>
                  <a:pt x="175" y="336"/>
                </a:lnTo>
                <a:lnTo>
                  <a:pt x="174" y="338"/>
                </a:lnTo>
                <a:lnTo>
                  <a:pt x="174" y="340"/>
                </a:lnTo>
                <a:lnTo>
                  <a:pt x="174" y="341"/>
                </a:lnTo>
                <a:lnTo>
                  <a:pt x="176" y="343"/>
                </a:lnTo>
                <a:lnTo>
                  <a:pt x="179" y="345"/>
                </a:lnTo>
                <a:lnTo>
                  <a:pt x="182" y="346"/>
                </a:lnTo>
                <a:lnTo>
                  <a:pt x="182" y="348"/>
                </a:lnTo>
                <a:lnTo>
                  <a:pt x="183" y="350"/>
                </a:lnTo>
                <a:lnTo>
                  <a:pt x="183" y="351"/>
                </a:lnTo>
                <a:lnTo>
                  <a:pt x="181" y="351"/>
                </a:lnTo>
                <a:lnTo>
                  <a:pt x="179" y="352"/>
                </a:lnTo>
                <a:lnTo>
                  <a:pt x="177" y="356"/>
                </a:lnTo>
                <a:lnTo>
                  <a:pt x="176" y="358"/>
                </a:lnTo>
                <a:lnTo>
                  <a:pt x="174" y="359"/>
                </a:lnTo>
                <a:lnTo>
                  <a:pt x="173" y="360"/>
                </a:lnTo>
                <a:lnTo>
                  <a:pt x="171" y="361"/>
                </a:lnTo>
                <a:lnTo>
                  <a:pt x="170" y="362"/>
                </a:lnTo>
                <a:lnTo>
                  <a:pt x="169" y="364"/>
                </a:lnTo>
                <a:lnTo>
                  <a:pt x="169" y="366"/>
                </a:lnTo>
                <a:lnTo>
                  <a:pt x="169" y="368"/>
                </a:lnTo>
                <a:lnTo>
                  <a:pt x="167" y="370"/>
                </a:lnTo>
                <a:lnTo>
                  <a:pt x="166" y="373"/>
                </a:lnTo>
                <a:lnTo>
                  <a:pt x="165" y="374"/>
                </a:lnTo>
                <a:lnTo>
                  <a:pt x="165" y="373"/>
                </a:lnTo>
                <a:lnTo>
                  <a:pt x="162" y="374"/>
                </a:lnTo>
                <a:lnTo>
                  <a:pt x="159" y="375"/>
                </a:lnTo>
                <a:lnTo>
                  <a:pt x="157" y="377"/>
                </a:lnTo>
                <a:lnTo>
                  <a:pt x="155" y="380"/>
                </a:lnTo>
                <a:lnTo>
                  <a:pt x="155" y="382"/>
                </a:lnTo>
                <a:lnTo>
                  <a:pt x="155" y="383"/>
                </a:lnTo>
                <a:lnTo>
                  <a:pt x="159" y="389"/>
                </a:lnTo>
                <a:lnTo>
                  <a:pt x="162" y="394"/>
                </a:lnTo>
                <a:lnTo>
                  <a:pt x="167" y="400"/>
                </a:lnTo>
                <a:lnTo>
                  <a:pt x="170" y="403"/>
                </a:lnTo>
                <a:lnTo>
                  <a:pt x="167" y="402"/>
                </a:lnTo>
                <a:lnTo>
                  <a:pt x="165" y="401"/>
                </a:lnTo>
                <a:lnTo>
                  <a:pt x="164" y="401"/>
                </a:lnTo>
                <a:lnTo>
                  <a:pt x="162" y="401"/>
                </a:lnTo>
                <a:lnTo>
                  <a:pt x="161" y="401"/>
                </a:lnTo>
                <a:lnTo>
                  <a:pt x="159" y="401"/>
                </a:lnTo>
                <a:lnTo>
                  <a:pt x="159" y="402"/>
                </a:lnTo>
                <a:lnTo>
                  <a:pt x="156" y="402"/>
                </a:lnTo>
                <a:lnTo>
                  <a:pt x="154" y="404"/>
                </a:lnTo>
                <a:lnTo>
                  <a:pt x="153" y="405"/>
                </a:lnTo>
                <a:lnTo>
                  <a:pt x="150" y="406"/>
                </a:lnTo>
                <a:lnTo>
                  <a:pt x="150" y="407"/>
                </a:lnTo>
                <a:lnTo>
                  <a:pt x="148" y="409"/>
                </a:lnTo>
                <a:lnTo>
                  <a:pt x="148" y="412"/>
                </a:lnTo>
                <a:lnTo>
                  <a:pt x="148" y="412"/>
                </a:lnTo>
                <a:lnTo>
                  <a:pt x="148" y="413"/>
                </a:lnTo>
                <a:lnTo>
                  <a:pt x="148" y="416"/>
                </a:lnTo>
                <a:lnTo>
                  <a:pt x="147" y="417"/>
                </a:lnTo>
                <a:lnTo>
                  <a:pt x="147" y="420"/>
                </a:lnTo>
                <a:lnTo>
                  <a:pt x="145" y="422"/>
                </a:lnTo>
                <a:lnTo>
                  <a:pt x="144" y="423"/>
                </a:lnTo>
                <a:lnTo>
                  <a:pt x="142" y="425"/>
                </a:lnTo>
                <a:lnTo>
                  <a:pt x="140" y="428"/>
                </a:lnTo>
                <a:lnTo>
                  <a:pt x="137" y="429"/>
                </a:lnTo>
                <a:lnTo>
                  <a:pt x="137" y="431"/>
                </a:lnTo>
                <a:lnTo>
                  <a:pt x="138" y="433"/>
                </a:lnTo>
                <a:lnTo>
                  <a:pt x="138" y="435"/>
                </a:lnTo>
                <a:lnTo>
                  <a:pt x="137" y="434"/>
                </a:lnTo>
                <a:lnTo>
                  <a:pt x="131" y="432"/>
                </a:lnTo>
                <a:lnTo>
                  <a:pt x="127" y="431"/>
                </a:lnTo>
                <a:lnTo>
                  <a:pt x="119" y="425"/>
                </a:lnTo>
                <a:lnTo>
                  <a:pt x="115" y="421"/>
                </a:lnTo>
                <a:lnTo>
                  <a:pt x="111" y="419"/>
                </a:lnTo>
                <a:lnTo>
                  <a:pt x="109" y="416"/>
                </a:lnTo>
                <a:lnTo>
                  <a:pt x="104" y="412"/>
                </a:lnTo>
                <a:lnTo>
                  <a:pt x="102" y="406"/>
                </a:lnTo>
                <a:lnTo>
                  <a:pt x="100" y="400"/>
                </a:lnTo>
                <a:lnTo>
                  <a:pt x="100" y="394"/>
                </a:lnTo>
                <a:lnTo>
                  <a:pt x="98" y="389"/>
                </a:lnTo>
                <a:lnTo>
                  <a:pt x="95" y="388"/>
                </a:lnTo>
                <a:lnTo>
                  <a:pt x="89" y="385"/>
                </a:lnTo>
                <a:lnTo>
                  <a:pt x="86" y="385"/>
                </a:lnTo>
                <a:lnTo>
                  <a:pt x="75" y="384"/>
                </a:lnTo>
                <a:lnTo>
                  <a:pt x="69" y="384"/>
                </a:lnTo>
                <a:lnTo>
                  <a:pt x="65" y="383"/>
                </a:lnTo>
                <a:lnTo>
                  <a:pt x="58" y="382"/>
                </a:lnTo>
                <a:lnTo>
                  <a:pt x="47" y="381"/>
                </a:lnTo>
                <a:lnTo>
                  <a:pt x="36" y="380"/>
                </a:lnTo>
                <a:lnTo>
                  <a:pt x="31" y="380"/>
                </a:lnTo>
                <a:lnTo>
                  <a:pt x="26" y="378"/>
                </a:lnTo>
                <a:lnTo>
                  <a:pt x="23" y="378"/>
                </a:lnTo>
                <a:lnTo>
                  <a:pt x="19" y="376"/>
                </a:lnTo>
                <a:lnTo>
                  <a:pt x="13" y="374"/>
                </a:lnTo>
                <a:lnTo>
                  <a:pt x="11" y="373"/>
                </a:lnTo>
                <a:lnTo>
                  <a:pt x="6" y="373"/>
                </a:lnTo>
                <a:lnTo>
                  <a:pt x="3" y="373"/>
                </a:lnTo>
                <a:lnTo>
                  <a:pt x="1" y="371"/>
                </a:lnTo>
                <a:lnTo>
                  <a:pt x="0" y="367"/>
                </a:lnTo>
                <a:lnTo>
                  <a:pt x="0" y="363"/>
                </a:lnTo>
                <a:lnTo>
                  <a:pt x="0" y="361"/>
                </a:lnTo>
                <a:lnTo>
                  <a:pt x="2" y="356"/>
                </a:lnTo>
                <a:lnTo>
                  <a:pt x="1" y="349"/>
                </a:lnTo>
                <a:lnTo>
                  <a:pt x="5" y="335"/>
                </a:lnTo>
                <a:lnTo>
                  <a:pt x="6" y="330"/>
                </a:lnTo>
                <a:lnTo>
                  <a:pt x="6" y="326"/>
                </a:lnTo>
                <a:lnTo>
                  <a:pt x="6" y="319"/>
                </a:lnTo>
                <a:lnTo>
                  <a:pt x="3" y="314"/>
                </a:lnTo>
                <a:lnTo>
                  <a:pt x="8" y="318"/>
                </a:lnTo>
                <a:lnTo>
                  <a:pt x="14" y="324"/>
                </a:lnTo>
                <a:lnTo>
                  <a:pt x="20" y="328"/>
                </a:lnTo>
                <a:lnTo>
                  <a:pt x="38" y="334"/>
                </a:lnTo>
                <a:lnTo>
                  <a:pt x="50" y="340"/>
                </a:lnTo>
                <a:lnTo>
                  <a:pt x="55" y="340"/>
                </a:lnTo>
                <a:lnTo>
                  <a:pt x="60" y="342"/>
                </a:lnTo>
                <a:lnTo>
                  <a:pt x="65" y="340"/>
                </a:lnTo>
                <a:lnTo>
                  <a:pt x="70" y="334"/>
                </a:lnTo>
                <a:lnTo>
                  <a:pt x="68" y="323"/>
                </a:lnTo>
                <a:lnTo>
                  <a:pt x="63" y="317"/>
                </a:lnTo>
                <a:lnTo>
                  <a:pt x="54" y="308"/>
                </a:lnTo>
                <a:lnTo>
                  <a:pt x="51" y="301"/>
                </a:lnTo>
                <a:lnTo>
                  <a:pt x="49" y="293"/>
                </a:lnTo>
                <a:lnTo>
                  <a:pt x="51" y="289"/>
                </a:lnTo>
                <a:lnTo>
                  <a:pt x="52" y="288"/>
                </a:lnTo>
                <a:lnTo>
                  <a:pt x="59" y="284"/>
                </a:lnTo>
                <a:lnTo>
                  <a:pt x="63" y="284"/>
                </a:lnTo>
                <a:lnTo>
                  <a:pt x="69" y="279"/>
                </a:lnTo>
                <a:lnTo>
                  <a:pt x="74" y="268"/>
                </a:lnTo>
                <a:lnTo>
                  <a:pt x="79" y="245"/>
                </a:lnTo>
                <a:lnTo>
                  <a:pt x="78" y="233"/>
                </a:lnTo>
                <a:lnTo>
                  <a:pt x="76" y="223"/>
                </a:lnTo>
                <a:lnTo>
                  <a:pt x="74" y="218"/>
                </a:lnTo>
                <a:lnTo>
                  <a:pt x="72" y="215"/>
                </a:lnTo>
                <a:lnTo>
                  <a:pt x="67" y="204"/>
                </a:lnTo>
                <a:lnTo>
                  <a:pt x="67" y="196"/>
                </a:lnTo>
                <a:lnTo>
                  <a:pt x="72" y="183"/>
                </a:lnTo>
                <a:lnTo>
                  <a:pt x="79" y="174"/>
                </a:lnTo>
                <a:lnTo>
                  <a:pt x="84" y="162"/>
                </a:lnTo>
                <a:lnTo>
                  <a:pt x="83" y="147"/>
                </a:lnTo>
                <a:lnTo>
                  <a:pt x="83" y="137"/>
                </a:lnTo>
                <a:lnTo>
                  <a:pt x="82" y="128"/>
                </a:lnTo>
                <a:lnTo>
                  <a:pt x="76" y="93"/>
                </a:lnTo>
                <a:lnTo>
                  <a:pt x="70" y="84"/>
                </a:lnTo>
                <a:lnTo>
                  <a:pt x="65" y="75"/>
                </a:lnTo>
                <a:lnTo>
                  <a:pt x="64" y="74"/>
                </a:lnTo>
                <a:lnTo>
                  <a:pt x="63" y="66"/>
                </a:lnTo>
                <a:lnTo>
                  <a:pt x="66" y="63"/>
                </a:lnTo>
                <a:lnTo>
                  <a:pt x="73" y="64"/>
                </a:lnTo>
                <a:lnTo>
                  <a:pt x="82" y="64"/>
                </a:lnTo>
                <a:lnTo>
                  <a:pt x="93" y="64"/>
                </a:lnTo>
                <a:lnTo>
                  <a:pt x="103" y="65"/>
                </a:lnTo>
                <a:lnTo>
                  <a:pt x="105" y="64"/>
                </a:lnTo>
                <a:lnTo>
                  <a:pt x="111" y="63"/>
                </a:lnTo>
                <a:lnTo>
                  <a:pt x="115" y="63"/>
                </a:lnTo>
                <a:lnTo>
                  <a:pt x="116" y="68"/>
                </a:lnTo>
                <a:lnTo>
                  <a:pt x="116" y="70"/>
                </a:lnTo>
                <a:lnTo>
                  <a:pt x="117" y="72"/>
                </a:lnTo>
                <a:lnTo>
                  <a:pt x="120" y="74"/>
                </a:lnTo>
                <a:lnTo>
                  <a:pt x="121" y="76"/>
                </a:lnTo>
                <a:lnTo>
                  <a:pt x="123" y="82"/>
                </a:lnTo>
                <a:lnTo>
                  <a:pt x="125" y="85"/>
                </a:lnTo>
                <a:lnTo>
                  <a:pt x="130" y="90"/>
                </a:lnTo>
                <a:lnTo>
                  <a:pt x="133" y="93"/>
                </a:lnTo>
                <a:lnTo>
                  <a:pt x="137" y="96"/>
                </a:lnTo>
                <a:lnTo>
                  <a:pt x="142" y="98"/>
                </a:lnTo>
                <a:lnTo>
                  <a:pt x="146" y="100"/>
                </a:lnTo>
                <a:lnTo>
                  <a:pt x="151" y="102"/>
                </a:lnTo>
                <a:lnTo>
                  <a:pt x="154" y="104"/>
                </a:lnTo>
                <a:lnTo>
                  <a:pt x="154" y="104"/>
                </a:lnTo>
                <a:lnTo>
                  <a:pt x="161" y="104"/>
                </a:lnTo>
                <a:lnTo>
                  <a:pt x="164" y="101"/>
                </a:lnTo>
                <a:lnTo>
                  <a:pt x="166" y="100"/>
                </a:lnTo>
                <a:lnTo>
                  <a:pt x="168" y="94"/>
                </a:lnTo>
                <a:lnTo>
                  <a:pt x="170" y="90"/>
                </a:lnTo>
                <a:lnTo>
                  <a:pt x="172" y="85"/>
                </a:lnTo>
                <a:lnTo>
                  <a:pt x="175" y="77"/>
                </a:lnTo>
                <a:lnTo>
                  <a:pt x="176" y="74"/>
                </a:lnTo>
                <a:lnTo>
                  <a:pt x="176" y="71"/>
                </a:lnTo>
                <a:lnTo>
                  <a:pt x="176" y="64"/>
                </a:lnTo>
                <a:lnTo>
                  <a:pt x="176" y="58"/>
                </a:lnTo>
                <a:lnTo>
                  <a:pt x="176" y="54"/>
                </a:lnTo>
                <a:lnTo>
                  <a:pt x="176" y="51"/>
                </a:lnTo>
                <a:lnTo>
                  <a:pt x="176" y="43"/>
                </a:lnTo>
                <a:lnTo>
                  <a:pt x="179" y="37"/>
                </a:lnTo>
                <a:lnTo>
                  <a:pt x="182" y="34"/>
                </a:lnTo>
                <a:lnTo>
                  <a:pt x="184" y="33"/>
                </a:lnTo>
                <a:lnTo>
                  <a:pt x="191" y="33"/>
                </a:lnTo>
                <a:lnTo>
                  <a:pt x="195" y="34"/>
                </a:lnTo>
                <a:lnTo>
                  <a:pt x="201" y="35"/>
                </a:lnTo>
                <a:lnTo>
                  <a:pt x="207" y="34"/>
                </a:lnTo>
                <a:lnTo>
                  <a:pt x="210" y="33"/>
                </a:lnTo>
                <a:lnTo>
                  <a:pt x="212" y="34"/>
                </a:lnTo>
                <a:lnTo>
                  <a:pt x="216" y="34"/>
                </a:lnTo>
                <a:lnTo>
                  <a:pt x="218" y="35"/>
                </a:lnTo>
                <a:lnTo>
                  <a:pt x="220" y="36"/>
                </a:lnTo>
                <a:lnTo>
                  <a:pt x="221" y="34"/>
                </a:lnTo>
                <a:lnTo>
                  <a:pt x="225" y="35"/>
                </a:lnTo>
                <a:lnTo>
                  <a:pt x="231" y="34"/>
                </a:lnTo>
                <a:lnTo>
                  <a:pt x="234" y="32"/>
                </a:lnTo>
                <a:lnTo>
                  <a:pt x="238" y="29"/>
                </a:lnTo>
                <a:lnTo>
                  <a:pt x="238" y="25"/>
                </a:lnTo>
                <a:lnTo>
                  <a:pt x="238" y="22"/>
                </a:lnTo>
                <a:lnTo>
                  <a:pt x="239" y="20"/>
                </a:lnTo>
                <a:lnTo>
                  <a:pt x="241" y="17"/>
                </a:lnTo>
                <a:lnTo>
                  <a:pt x="243" y="15"/>
                </a:lnTo>
                <a:lnTo>
                  <a:pt x="246" y="13"/>
                </a:lnTo>
                <a:lnTo>
                  <a:pt x="249" y="10"/>
                </a:lnTo>
                <a:lnTo>
                  <a:pt x="253" y="9"/>
                </a:lnTo>
                <a:lnTo>
                  <a:pt x="256" y="8"/>
                </a:lnTo>
                <a:lnTo>
                  <a:pt x="259" y="8"/>
                </a:lnTo>
                <a:lnTo>
                  <a:pt x="265" y="9"/>
                </a:lnTo>
                <a:lnTo>
                  <a:pt x="267" y="7"/>
                </a:lnTo>
                <a:lnTo>
                  <a:pt x="270" y="3"/>
                </a:lnTo>
                <a:lnTo>
                  <a:pt x="271" y="0"/>
                </a:lnTo>
                <a:lnTo>
                  <a:pt x="273" y="0"/>
                </a:lnTo>
                <a:lnTo>
                  <a:pt x="276" y="2"/>
                </a:lnTo>
                <a:lnTo>
                  <a:pt x="277" y="5"/>
                </a:lnTo>
                <a:lnTo>
                  <a:pt x="279" y="9"/>
                </a:lnTo>
                <a:lnTo>
                  <a:pt x="279" y="11"/>
                </a:lnTo>
                <a:lnTo>
                  <a:pt x="279" y="12"/>
                </a:lnTo>
                <a:lnTo>
                  <a:pt x="281" y="13"/>
                </a:lnTo>
                <a:lnTo>
                  <a:pt x="283" y="17"/>
                </a:lnTo>
                <a:lnTo>
                  <a:pt x="285" y="23"/>
                </a:lnTo>
                <a:lnTo>
                  <a:pt x="284" y="24"/>
                </a:lnTo>
                <a:lnTo>
                  <a:pt x="282" y="24"/>
                </a:lnTo>
                <a:lnTo>
                  <a:pt x="280" y="24"/>
                </a:lnTo>
                <a:lnTo>
                  <a:pt x="283" y="26"/>
                </a:lnTo>
                <a:lnTo>
                  <a:pt x="287" y="28"/>
                </a:lnTo>
                <a:lnTo>
                  <a:pt x="288" y="32"/>
                </a:lnTo>
                <a:lnTo>
                  <a:pt x="288" y="34"/>
                </a:lnTo>
                <a:lnTo>
                  <a:pt x="291" y="33"/>
                </a:lnTo>
                <a:lnTo>
                  <a:pt x="293" y="35"/>
                </a:lnTo>
                <a:lnTo>
                  <a:pt x="291" y="37"/>
                </a:lnTo>
                <a:lnTo>
                  <a:pt x="290" y="40"/>
                </a:lnTo>
                <a:lnTo>
                  <a:pt x="292" y="41"/>
                </a:lnTo>
                <a:lnTo>
                  <a:pt x="296" y="47"/>
                </a:lnTo>
                <a:lnTo>
                  <a:pt x="299" y="51"/>
                </a:lnTo>
                <a:lnTo>
                  <a:pt x="301" y="54"/>
                </a:lnTo>
                <a:lnTo>
                  <a:pt x="300" y="58"/>
                </a:lnTo>
                <a:lnTo>
                  <a:pt x="302" y="63"/>
                </a:lnTo>
                <a:lnTo>
                  <a:pt x="305" y="64"/>
                </a:lnTo>
                <a:lnTo>
                  <a:pt x="307" y="64"/>
                </a:lnTo>
                <a:lnTo>
                  <a:pt x="309" y="68"/>
                </a:lnTo>
                <a:lnTo>
                  <a:pt x="308" y="69"/>
                </a:lnTo>
                <a:lnTo>
                  <a:pt x="307" y="70"/>
                </a:lnTo>
                <a:lnTo>
                  <a:pt x="307" y="72"/>
                </a:lnTo>
                <a:lnTo>
                  <a:pt x="305" y="73"/>
                </a:lnTo>
                <a:lnTo>
                  <a:pt x="305" y="75"/>
                </a:lnTo>
                <a:lnTo>
                  <a:pt x="307" y="77"/>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3">
            <a:extLst>
              <a:ext uri="{FF2B5EF4-FFF2-40B4-BE49-F238E27FC236}">
                <a16:creationId xmlns:a16="http://schemas.microsoft.com/office/drawing/2014/main" id="{2A9B144A-4A1E-45A8-AE0A-353D40555E87}"/>
              </a:ext>
            </a:extLst>
          </p:cNvPr>
          <p:cNvSpPr>
            <a:spLocks noEditPoints="1"/>
          </p:cNvSpPr>
          <p:nvPr/>
        </p:nvSpPr>
        <p:spPr bwMode="auto">
          <a:xfrm>
            <a:off x="4050973" y="4826422"/>
            <a:ext cx="919211" cy="1241439"/>
          </a:xfrm>
          <a:custGeom>
            <a:avLst/>
            <a:gdLst>
              <a:gd name="T0" fmla="*/ 177 w 639"/>
              <a:gd name="T1" fmla="*/ 810 h 863"/>
              <a:gd name="T2" fmla="*/ 178 w 639"/>
              <a:gd name="T3" fmla="*/ 802 h 863"/>
              <a:gd name="T4" fmla="*/ 216 w 639"/>
              <a:gd name="T5" fmla="*/ 796 h 863"/>
              <a:gd name="T6" fmla="*/ 163 w 639"/>
              <a:gd name="T7" fmla="*/ 786 h 863"/>
              <a:gd name="T8" fmla="*/ 398 w 639"/>
              <a:gd name="T9" fmla="*/ 13 h 863"/>
              <a:gd name="T10" fmla="*/ 437 w 639"/>
              <a:gd name="T11" fmla="*/ 37 h 863"/>
              <a:gd name="T12" fmla="*/ 447 w 639"/>
              <a:gd name="T13" fmla="*/ 67 h 863"/>
              <a:gd name="T14" fmla="*/ 460 w 639"/>
              <a:gd name="T15" fmla="*/ 91 h 863"/>
              <a:gd name="T16" fmla="*/ 518 w 639"/>
              <a:gd name="T17" fmla="*/ 82 h 863"/>
              <a:gd name="T18" fmla="*/ 577 w 639"/>
              <a:gd name="T19" fmla="*/ 77 h 863"/>
              <a:gd name="T20" fmla="*/ 620 w 639"/>
              <a:gd name="T21" fmla="*/ 128 h 863"/>
              <a:gd name="T22" fmla="*/ 635 w 639"/>
              <a:gd name="T23" fmla="*/ 175 h 863"/>
              <a:gd name="T24" fmla="*/ 588 w 639"/>
              <a:gd name="T25" fmla="*/ 222 h 863"/>
              <a:gd name="T26" fmla="*/ 521 w 639"/>
              <a:gd name="T27" fmla="*/ 298 h 863"/>
              <a:gd name="T28" fmla="*/ 398 w 639"/>
              <a:gd name="T29" fmla="*/ 429 h 863"/>
              <a:gd name="T30" fmla="*/ 389 w 639"/>
              <a:gd name="T31" fmla="*/ 479 h 863"/>
              <a:gd name="T32" fmla="*/ 392 w 639"/>
              <a:gd name="T33" fmla="*/ 573 h 863"/>
              <a:gd name="T34" fmla="*/ 358 w 639"/>
              <a:gd name="T35" fmla="*/ 700 h 863"/>
              <a:gd name="T36" fmla="*/ 331 w 639"/>
              <a:gd name="T37" fmla="*/ 741 h 863"/>
              <a:gd name="T38" fmla="*/ 307 w 639"/>
              <a:gd name="T39" fmla="*/ 777 h 863"/>
              <a:gd name="T40" fmla="*/ 281 w 639"/>
              <a:gd name="T41" fmla="*/ 813 h 863"/>
              <a:gd name="T42" fmla="*/ 266 w 639"/>
              <a:gd name="T43" fmla="*/ 841 h 863"/>
              <a:gd name="T44" fmla="*/ 254 w 639"/>
              <a:gd name="T45" fmla="*/ 863 h 863"/>
              <a:gd name="T46" fmla="*/ 248 w 639"/>
              <a:gd name="T47" fmla="*/ 848 h 863"/>
              <a:gd name="T48" fmla="*/ 258 w 639"/>
              <a:gd name="T49" fmla="*/ 841 h 863"/>
              <a:gd name="T50" fmla="*/ 235 w 639"/>
              <a:gd name="T51" fmla="*/ 845 h 863"/>
              <a:gd name="T52" fmla="*/ 219 w 639"/>
              <a:gd name="T53" fmla="*/ 833 h 863"/>
              <a:gd name="T54" fmla="*/ 224 w 639"/>
              <a:gd name="T55" fmla="*/ 814 h 863"/>
              <a:gd name="T56" fmla="*/ 204 w 639"/>
              <a:gd name="T57" fmla="*/ 789 h 863"/>
              <a:gd name="T58" fmla="*/ 218 w 639"/>
              <a:gd name="T59" fmla="*/ 800 h 863"/>
              <a:gd name="T60" fmla="*/ 214 w 639"/>
              <a:gd name="T61" fmla="*/ 828 h 863"/>
              <a:gd name="T62" fmla="*/ 191 w 639"/>
              <a:gd name="T63" fmla="*/ 816 h 863"/>
              <a:gd name="T64" fmla="*/ 184 w 639"/>
              <a:gd name="T65" fmla="*/ 805 h 863"/>
              <a:gd name="T66" fmla="*/ 178 w 639"/>
              <a:gd name="T67" fmla="*/ 793 h 863"/>
              <a:gd name="T68" fmla="*/ 158 w 639"/>
              <a:gd name="T69" fmla="*/ 773 h 863"/>
              <a:gd name="T70" fmla="*/ 164 w 639"/>
              <a:gd name="T71" fmla="*/ 794 h 863"/>
              <a:gd name="T72" fmla="*/ 150 w 639"/>
              <a:gd name="T73" fmla="*/ 787 h 863"/>
              <a:gd name="T74" fmla="*/ 91 w 639"/>
              <a:gd name="T75" fmla="*/ 690 h 863"/>
              <a:gd name="T76" fmla="*/ 47 w 639"/>
              <a:gd name="T77" fmla="*/ 649 h 863"/>
              <a:gd name="T78" fmla="*/ 24 w 639"/>
              <a:gd name="T79" fmla="*/ 620 h 863"/>
              <a:gd name="T80" fmla="*/ 1 w 639"/>
              <a:gd name="T81" fmla="*/ 610 h 863"/>
              <a:gd name="T82" fmla="*/ 24 w 639"/>
              <a:gd name="T83" fmla="*/ 608 h 863"/>
              <a:gd name="T84" fmla="*/ 57 w 639"/>
              <a:gd name="T85" fmla="*/ 600 h 863"/>
              <a:gd name="T86" fmla="*/ 32 w 639"/>
              <a:gd name="T87" fmla="*/ 546 h 863"/>
              <a:gd name="T88" fmla="*/ 29 w 639"/>
              <a:gd name="T89" fmla="*/ 485 h 863"/>
              <a:gd name="T90" fmla="*/ 34 w 639"/>
              <a:gd name="T91" fmla="*/ 443 h 863"/>
              <a:gd name="T92" fmla="*/ 48 w 639"/>
              <a:gd name="T93" fmla="*/ 408 h 863"/>
              <a:gd name="T94" fmla="*/ 57 w 639"/>
              <a:gd name="T95" fmla="*/ 371 h 863"/>
              <a:gd name="T96" fmla="*/ 98 w 639"/>
              <a:gd name="T97" fmla="*/ 356 h 863"/>
              <a:gd name="T98" fmla="*/ 152 w 639"/>
              <a:gd name="T99" fmla="*/ 345 h 863"/>
              <a:gd name="T100" fmla="*/ 186 w 639"/>
              <a:gd name="T101" fmla="*/ 302 h 863"/>
              <a:gd name="T102" fmla="*/ 218 w 639"/>
              <a:gd name="T103" fmla="*/ 216 h 863"/>
              <a:gd name="T104" fmla="*/ 228 w 639"/>
              <a:gd name="T105" fmla="*/ 168 h 863"/>
              <a:gd name="T106" fmla="*/ 209 w 639"/>
              <a:gd name="T107" fmla="*/ 137 h 863"/>
              <a:gd name="T108" fmla="*/ 186 w 639"/>
              <a:gd name="T109" fmla="*/ 102 h 863"/>
              <a:gd name="T110" fmla="*/ 208 w 639"/>
              <a:gd name="T111" fmla="*/ 75 h 863"/>
              <a:gd name="T112" fmla="*/ 238 w 639"/>
              <a:gd name="T113" fmla="*/ 58 h 863"/>
              <a:gd name="T114" fmla="*/ 292 w 639"/>
              <a:gd name="T115" fmla="*/ 50 h 863"/>
              <a:gd name="T116" fmla="*/ 305 w 639"/>
              <a:gd name="T117" fmla="*/ 23 h 863"/>
              <a:gd name="T118" fmla="*/ 329 w 639"/>
              <a:gd name="T119" fmla="*/ 6 h 863"/>
              <a:gd name="T120" fmla="*/ 376 w 639"/>
              <a:gd name="T121" fmla="*/ 6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9" h="863">
                <a:moveTo>
                  <a:pt x="282" y="821"/>
                </a:moveTo>
                <a:lnTo>
                  <a:pt x="281" y="821"/>
                </a:lnTo>
                <a:lnTo>
                  <a:pt x="278" y="818"/>
                </a:lnTo>
                <a:lnTo>
                  <a:pt x="278" y="817"/>
                </a:lnTo>
                <a:lnTo>
                  <a:pt x="279" y="816"/>
                </a:lnTo>
                <a:lnTo>
                  <a:pt x="281" y="815"/>
                </a:lnTo>
                <a:lnTo>
                  <a:pt x="281" y="814"/>
                </a:lnTo>
                <a:lnTo>
                  <a:pt x="282" y="813"/>
                </a:lnTo>
                <a:lnTo>
                  <a:pt x="284" y="813"/>
                </a:lnTo>
                <a:lnTo>
                  <a:pt x="284" y="814"/>
                </a:lnTo>
                <a:lnTo>
                  <a:pt x="284" y="815"/>
                </a:lnTo>
                <a:lnTo>
                  <a:pt x="285" y="815"/>
                </a:lnTo>
                <a:lnTo>
                  <a:pt x="285" y="816"/>
                </a:lnTo>
                <a:lnTo>
                  <a:pt x="286" y="818"/>
                </a:lnTo>
                <a:lnTo>
                  <a:pt x="286" y="818"/>
                </a:lnTo>
                <a:lnTo>
                  <a:pt x="286" y="819"/>
                </a:lnTo>
                <a:lnTo>
                  <a:pt x="284" y="819"/>
                </a:lnTo>
                <a:lnTo>
                  <a:pt x="283" y="820"/>
                </a:lnTo>
                <a:lnTo>
                  <a:pt x="282" y="821"/>
                </a:lnTo>
                <a:close/>
                <a:moveTo>
                  <a:pt x="174" y="807"/>
                </a:moveTo>
                <a:lnTo>
                  <a:pt x="174" y="808"/>
                </a:lnTo>
                <a:lnTo>
                  <a:pt x="174" y="808"/>
                </a:lnTo>
                <a:lnTo>
                  <a:pt x="177" y="810"/>
                </a:lnTo>
                <a:lnTo>
                  <a:pt x="179" y="811"/>
                </a:lnTo>
                <a:lnTo>
                  <a:pt x="180" y="812"/>
                </a:lnTo>
                <a:lnTo>
                  <a:pt x="182" y="815"/>
                </a:lnTo>
                <a:lnTo>
                  <a:pt x="183" y="817"/>
                </a:lnTo>
                <a:lnTo>
                  <a:pt x="183" y="818"/>
                </a:lnTo>
                <a:lnTo>
                  <a:pt x="183" y="819"/>
                </a:lnTo>
                <a:lnTo>
                  <a:pt x="183" y="821"/>
                </a:lnTo>
                <a:lnTo>
                  <a:pt x="183" y="821"/>
                </a:lnTo>
                <a:lnTo>
                  <a:pt x="180" y="823"/>
                </a:lnTo>
                <a:lnTo>
                  <a:pt x="180" y="823"/>
                </a:lnTo>
                <a:lnTo>
                  <a:pt x="180" y="822"/>
                </a:lnTo>
                <a:lnTo>
                  <a:pt x="178" y="821"/>
                </a:lnTo>
                <a:lnTo>
                  <a:pt x="175" y="820"/>
                </a:lnTo>
                <a:lnTo>
                  <a:pt x="174" y="819"/>
                </a:lnTo>
                <a:lnTo>
                  <a:pt x="173" y="816"/>
                </a:lnTo>
                <a:lnTo>
                  <a:pt x="172" y="815"/>
                </a:lnTo>
                <a:lnTo>
                  <a:pt x="171" y="812"/>
                </a:lnTo>
                <a:lnTo>
                  <a:pt x="171" y="808"/>
                </a:lnTo>
                <a:lnTo>
                  <a:pt x="174" y="807"/>
                </a:lnTo>
                <a:close/>
                <a:moveTo>
                  <a:pt x="180" y="800"/>
                </a:moveTo>
                <a:lnTo>
                  <a:pt x="180" y="801"/>
                </a:lnTo>
                <a:lnTo>
                  <a:pt x="180" y="802"/>
                </a:lnTo>
                <a:lnTo>
                  <a:pt x="178" y="802"/>
                </a:lnTo>
                <a:lnTo>
                  <a:pt x="178" y="801"/>
                </a:lnTo>
                <a:lnTo>
                  <a:pt x="176" y="801"/>
                </a:lnTo>
                <a:lnTo>
                  <a:pt x="175" y="800"/>
                </a:lnTo>
                <a:lnTo>
                  <a:pt x="174" y="800"/>
                </a:lnTo>
                <a:lnTo>
                  <a:pt x="174" y="799"/>
                </a:lnTo>
                <a:lnTo>
                  <a:pt x="174" y="798"/>
                </a:lnTo>
                <a:lnTo>
                  <a:pt x="173" y="796"/>
                </a:lnTo>
                <a:lnTo>
                  <a:pt x="173" y="794"/>
                </a:lnTo>
                <a:lnTo>
                  <a:pt x="174" y="793"/>
                </a:lnTo>
                <a:lnTo>
                  <a:pt x="175" y="793"/>
                </a:lnTo>
                <a:lnTo>
                  <a:pt x="177" y="794"/>
                </a:lnTo>
                <a:lnTo>
                  <a:pt x="178" y="794"/>
                </a:lnTo>
                <a:lnTo>
                  <a:pt x="181" y="796"/>
                </a:lnTo>
                <a:lnTo>
                  <a:pt x="182" y="797"/>
                </a:lnTo>
                <a:lnTo>
                  <a:pt x="182" y="798"/>
                </a:lnTo>
                <a:lnTo>
                  <a:pt x="181" y="799"/>
                </a:lnTo>
                <a:lnTo>
                  <a:pt x="180" y="799"/>
                </a:lnTo>
                <a:lnTo>
                  <a:pt x="180" y="800"/>
                </a:lnTo>
                <a:close/>
                <a:moveTo>
                  <a:pt x="212" y="793"/>
                </a:moveTo>
                <a:lnTo>
                  <a:pt x="213" y="793"/>
                </a:lnTo>
                <a:lnTo>
                  <a:pt x="214" y="793"/>
                </a:lnTo>
                <a:lnTo>
                  <a:pt x="216" y="795"/>
                </a:lnTo>
                <a:lnTo>
                  <a:pt x="216" y="796"/>
                </a:lnTo>
                <a:lnTo>
                  <a:pt x="217" y="797"/>
                </a:lnTo>
                <a:lnTo>
                  <a:pt x="216" y="798"/>
                </a:lnTo>
                <a:lnTo>
                  <a:pt x="214" y="798"/>
                </a:lnTo>
                <a:lnTo>
                  <a:pt x="213" y="796"/>
                </a:lnTo>
                <a:lnTo>
                  <a:pt x="212" y="795"/>
                </a:lnTo>
                <a:lnTo>
                  <a:pt x="211" y="794"/>
                </a:lnTo>
                <a:lnTo>
                  <a:pt x="211" y="793"/>
                </a:lnTo>
                <a:lnTo>
                  <a:pt x="212" y="793"/>
                </a:lnTo>
                <a:close/>
                <a:moveTo>
                  <a:pt x="159" y="783"/>
                </a:moveTo>
                <a:lnTo>
                  <a:pt x="158" y="783"/>
                </a:lnTo>
                <a:lnTo>
                  <a:pt x="158" y="782"/>
                </a:lnTo>
                <a:lnTo>
                  <a:pt x="158" y="781"/>
                </a:lnTo>
                <a:lnTo>
                  <a:pt x="157" y="781"/>
                </a:lnTo>
                <a:lnTo>
                  <a:pt x="157" y="778"/>
                </a:lnTo>
                <a:lnTo>
                  <a:pt x="158" y="778"/>
                </a:lnTo>
                <a:lnTo>
                  <a:pt x="158" y="779"/>
                </a:lnTo>
                <a:lnTo>
                  <a:pt x="158" y="780"/>
                </a:lnTo>
                <a:lnTo>
                  <a:pt x="159" y="781"/>
                </a:lnTo>
                <a:lnTo>
                  <a:pt x="159" y="782"/>
                </a:lnTo>
                <a:lnTo>
                  <a:pt x="159" y="783"/>
                </a:lnTo>
                <a:close/>
                <a:moveTo>
                  <a:pt x="163" y="785"/>
                </a:moveTo>
                <a:lnTo>
                  <a:pt x="163" y="786"/>
                </a:lnTo>
                <a:lnTo>
                  <a:pt x="163" y="786"/>
                </a:lnTo>
                <a:lnTo>
                  <a:pt x="162" y="786"/>
                </a:lnTo>
                <a:lnTo>
                  <a:pt x="161" y="786"/>
                </a:lnTo>
                <a:lnTo>
                  <a:pt x="160" y="784"/>
                </a:lnTo>
                <a:lnTo>
                  <a:pt x="160" y="782"/>
                </a:lnTo>
                <a:lnTo>
                  <a:pt x="159" y="782"/>
                </a:lnTo>
                <a:lnTo>
                  <a:pt x="159" y="780"/>
                </a:lnTo>
                <a:lnTo>
                  <a:pt x="159" y="778"/>
                </a:lnTo>
                <a:lnTo>
                  <a:pt x="159" y="777"/>
                </a:lnTo>
                <a:lnTo>
                  <a:pt x="159" y="777"/>
                </a:lnTo>
                <a:lnTo>
                  <a:pt x="158" y="777"/>
                </a:lnTo>
                <a:lnTo>
                  <a:pt x="158" y="776"/>
                </a:lnTo>
                <a:lnTo>
                  <a:pt x="159" y="776"/>
                </a:lnTo>
                <a:lnTo>
                  <a:pt x="162" y="777"/>
                </a:lnTo>
                <a:lnTo>
                  <a:pt x="163" y="779"/>
                </a:lnTo>
                <a:lnTo>
                  <a:pt x="164" y="779"/>
                </a:lnTo>
                <a:lnTo>
                  <a:pt x="164" y="782"/>
                </a:lnTo>
                <a:lnTo>
                  <a:pt x="163" y="782"/>
                </a:lnTo>
                <a:lnTo>
                  <a:pt x="164" y="783"/>
                </a:lnTo>
                <a:lnTo>
                  <a:pt x="163" y="784"/>
                </a:lnTo>
                <a:lnTo>
                  <a:pt x="163" y="785"/>
                </a:lnTo>
                <a:close/>
                <a:moveTo>
                  <a:pt x="394" y="12"/>
                </a:moveTo>
                <a:lnTo>
                  <a:pt x="396" y="12"/>
                </a:lnTo>
                <a:lnTo>
                  <a:pt x="398" y="13"/>
                </a:lnTo>
                <a:lnTo>
                  <a:pt x="398" y="14"/>
                </a:lnTo>
                <a:lnTo>
                  <a:pt x="400" y="16"/>
                </a:lnTo>
                <a:lnTo>
                  <a:pt x="402" y="17"/>
                </a:lnTo>
                <a:lnTo>
                  <a:pt x="403" y="17"/>
                </a:lnTo>
                <a:lnTo>
                  <a:pt x="404" y="18"/>
                </a:lnTo>
                <a:lnTo>
                  <a:pt x="406" y="18"/>
                </a:lnTo>
                <a:lnTo>
                  <a:pt x="409" y="21"/>
                </a:lnTo>
                <a:lnTo>
                  <a:pt x="411" y="22"/>
                </a:lnTo>
                <a:lnTo>
                  <a:pt x="414" y="23"/>
                </a:lnTo>
                <a:lnTo>
                  <a:pt x="415" y="23"/>
                </a:lnTo>
                <a:lnTo>
                  <a:pt x="418" y="24"/>
                </a:lnTo>
                <a:lnTo>
                  <a:pt x="420" y="25"/>
                </a:lnTo>
                <a:lnTo>
                  <a:pt x="422" y="27"/>
                </a:lnTo>
                <a:lnTo>
                  <a:pt x="424" y="28"/>
                </a:lnTo>
                <a:lnTo>
                  <a:pt x="425" y="29"/>
                </a:lnTo>
                <a:lnTo>
                  <a:pt x="426" y="29"/>
                </a:lnTo>
                <a:lnTo>
                  <a:pt x="427" y="30"/>
                </a:lnTo>
                <a:lnTo>
                  <a:pt x="428" y="31"/>
                </a:lnTo>
                <a:lnTo>
                  <a:pt x="430" y="32"/>
                </a:lnTo>
                <a:lnTo>
                  <a:pt x="432" y="34"/>
                </a:lnTo>
                <a:lnTo>
                  <a:pt x="433" y="34"/>
                </a:lnTo>
                <a:lnTo>
                  <a:pt x="435" y="36"/>
                </a:lnTo>
                <a:lnTo>
                  <a:pt x="437" y="37"/>
                </a:lnTo>
                <a:lnTo>
                  <a:pt x="438" y="39"/>
                </a:lnTo>
                <a:lnTo>
                  <a:pt x="440" y="40"/>
                </a:lnTo>
                <a:lnTo>
                  <a:pt x="442" y="40"/>
                </a:lnTo>
                <a:lnTo>
                  <a:pt x="443" y="41"/>
                </a:lnTo>
                <a:lnTo>
                  <a:pt x="443" y="42"/>
                </a:lnTo>
                <a:lnTo>
                  <a:pt x="444" y="43"/>
                </a:lnTo>
                <a:lnTo>
                  <a:pt x="445" y="44"/>
                </a:lnTo>
                <a:lnTo>
                  <a:pt x="446" y="45"/>
                </a:lnTo>
                <a:lnTo>
                  <a:pt x="448" y="46"/>
                </a:lnTo>
                <a:lnTo>
                  <a:pt x="449" y="48"/>
                </a:lnTo>
                <a:lnTo>
                  <a:pt x="450" y="50"/>
                </a:lnTo>
                <a:lnTo>
                  <a:pt x="451" y="51"/>
                </a:lnTo>
                <a:lnTo>
                  <a:pt x="451" y="51"/>
                </a:lnTo>
                <a:lnTo>
                  <a:pt x="452" y="53"/>
                </a:lnTo>
                <a:lnTo>
                  <a:pt x="452" y="55"/>
                </a:lnTo>
                <a:lnTo>
                  <a:pt x="452" y="56"/>
                </a:lnTo>
                <a:lnTo>
                  <a:pt x="451" y="56"/>
                </a:lnTo>
                <a:lnTo>
                  <a:pt x="450" y="58"/>
                </a:lnTo>
                <a:lnTo>
                  <a:pt x="450" y="60"/>
                </a:lnTo>
                <a:lnTo>
                  <a:pt x="448" y="62"/>
                </a:lnTo>
                <a:lnTo>
                  <a:pt x="448" y="63"/>
                </a:lnTo>
                <a:lnTo>
                  <a:pt x="448" y="65"/>
                </a:lnTo>
                <a:lnTo>
                  <a:pt x="447" y="67"/>
                </a:lnTo>
                <a:lnTo>
                  <a:pt x="446" y="67"/>
                </a:lnTo>
                <a:lnTo>
                  <a:pt x="445" y="70"/>
                </a:lnTo>
                <a:lnTo>
                  <a:pt x="445" y="71"/>
                </a:lnTo>
                <a:lnTo>
                  <a:pt x="444" y="72"/>
                </a:lnTo>
                <a:lnTo>
                  <a:pt x="443" y="73"/>
                </a:lnTo>
                <a:lnTo>
                  <a:pt x="443" y="73"/>
                </a:lnTo>
                <a:lnTo>
                  <a:pt x="442" y="75"/>
                </a:lnTo>
                <a:lnTo>
                  <a:pt x="442" y="77"/>
                </a:lnTo>
                <a:lnTo>
                  <a:pt x="441" y="78"/>
                </a:lnTo>
                <a:lnTo>
                  <a:pt x="442" y="79"/>
                </a:lnTo>
                <a:lnTo>
                  <a:pt x="442" y="80"/>
                </a:lnTo>
                <a:lnTo>
                  <a:pt x="443" y="80"/>
                </a:lnTo>
                <a:lnTo>
                  <a:pt x="444" y="80"/>
                </a:lnTo>
                <a:lnTo>
                  <a:pt x="445" y="79"/>
                </a:lnTo>
                <a:lnTo>
                  <a:pt x="446" y="79"/>
                </a:lnTo>
                <a:lnTo>
                  <a:pt x="448" y="79"/>
                </a:lnTo>
                <a:lnTo>
                  <a:pt x="448" y="79"/>
                </a:lnTo>
                <a:lnTo>
                  <a:pt x="449" y="79"/>
                </a:lnTo>
                <a:lnTo>
                  <a:pt x="450" y="79"/>
                </a:lnTo>
                <a:lnTo>
                  <a:pt x="453" y="84"/>
                </a:lnTo>
                <a:lnTo>
                  <a:pt x="455" y="86"/>
                </a:lnTo>
                <a:lnTo>
                  <a:pt x="458" y="89"/>
                </a:lnTo>
                <a:lnTo>
                  <a:pt x="460" y="91"/>
                </a:lnTo>
                <a:lnTo>
                  <a:pt x="463" y="94"/>
                </a:lnTo>
                <a:lnTo>
                  <a:pt x="465" y="95"/>
                </a:lnTo>
                <a:lnTo>
                  <a:pt x="467" y="97"/>
                </a:lnTo>
                <a:lnTo>
                  <a:pt x="472" y="99"/>
                </a:lnTo>
                <a:lnTo>
                  <a:pt x="476" y="99"/>
                </a:lnTo>
                <a:lnTo>
                  <a:pt x="482" y="99"/>
                </a:lnTo>
                <a:lnTo>
                  <a:pt x="484" y="98"/>
                </a:lnTo>
                <a:lnTo>
                  <a:pt x="486" y="96"/>
                </a:lnTo>
                <a:lnTo>
                  <a:pt x="487" y="95"/>
                </a:lnTo>
                <a:lnTo>
                  <a:pt x="490" y="95"/>
                </a:lnTo>
                <a:lnTo>
                  <a:pt x="493" y="94"/>
                </a:lnTo>
                <a:lnTo>
                  <a:pt x="495" y="92"/>
                </a:lnTo>
                <a:lnTo>
                  <a:pt x="497" y="91"/>
                </a:lnTo>
                <a:lnTo>
                  <a:pt x="499" y="90"/>
                </a:lnTo>
                <a:lnTo>
                  <a:pt x="502" y="87"/>
                </a:lnTo>
                <a:lnTo>
                  <a:pt x="504" y="86"/>
                </a:lnTo>
                <a:lnTo>
                  <a:pt x="507" y="84"/>
                </a:lnTo>
                <a:lnTo>
                  <a:pt x="508" y="84"/>
                </a:lnTo>
                <a:lnTo>
                  <a:pt x="510" y="83"/>
                </a:lnTo>
                <a:lnTo>
                  <a:pt x="512" y="83"/>
                </a:lnTo>
                <a:lnTo>
                  <a:pt x="514" y="83"/>
                </a:lnTo>
                <a:lnTo>
                  <a:pt x="515" y="83"/>
                </a:lnTo>
                <a:lnTo>
                  <a:pt x="518" y="82"/>
                </a:lnTo>
                <a:lnTo>
                  <a:pt x="520" y="82"/>
                </a:lnTo>
                <a:lnTo>
                  <a:pt x="521" y="81"/>
                </a:lnTo>
                <a:lnTo>
                  <a:pt x="522" y="81"/>
                </a:lnTo>
                <a:lnTo>
                  <a:pt x="526" y="79"/>
                </a:lnTo>
                <a:lnTo>
                  <a:pt x="529" y="78"/>
                </a:lnTo>
                <a:lnTo>
                  <a:pt x="532" y="78"/>
                </a:lnTo>
                <a:lnTo>
                  <a:pt x="536" y="76"/>
                </a:lnTo>
                <a:lnTo>
                  <a:pt x="538" y="74"/>
                </a:lnTo>
                <a:lnTo>
                  <a:pt x="543" y="73"/>
                </a:lnTo>
                <a:lnTo>
                  <a:pt x="547" y="72"/>
                </a:lnTo>
                <a:lnTo>
                  <a:pt x="550" y="71"/>
                </a:lnTo>
                <a:lnTo>
                  <a:pt x="554" y="69"/>
                </a:lnTo>
                <a:lnTo>
                  <a:pt x="558" y="69"/>
                </a:lnTo>
                <a:lnTo>
                  <a:pt x="560" y="69"/>
                </a:lnTo>
                <a:lnTo>
                  <a:pt x="563" y="69"/>
                </a:lnTo>
                <a:lnTo>
                  <a:pt x="566" y="68"/>
                </a:lnTo>
                <a:lnTo>
                  <a:pt x="568" y="68"/>
                </a:lnTo>
                <a:lnTo>
                  <a:pt x="570" y="68"/>
                </a:lnTo>
                <a:lnTo>
                  <a:pt x="571" y="68"/>
                </a:lnTo>
                <a:lnTo>
                  <a:pt x="572" y="70"/>
                </a:lnTo>
                <a:lnTo>
                  <a:pt x="574" y="72"/>
                </a:lnTo>
                <a:lnTo>
                  <a:pt x="575" y="73"/>
                </a:lnTo>
                <a:lnTo>
                  <a:pt x="577" y="77"/>
                </a:lnTo>
                <a:lnTo>
                  <a:pt x="578" y="79"/>
                </a:lnTo>
                <a:lnTo>
                  <a:pt x="581" y="83"/>
                </a:lnTo>
                <a:lnTo>
                  <a:pt x="584" y="87"/>
                </a:lnTo>
                <a:lnTo>
                  <a:pt x="588" y="90"/>
                </a:lnTo>
                <a:lnTo>
                  <a:pt x="590" y="94"/>
                </a:lnTo>
                <a:lnTo>
                  <a:pt x="592" y="97"/>
                </a:lnTo>
                <a:lnTo>
                  <a:pt x="594" y="99"/>
                </a:lnTo>
                <a:lnTo>
                  <a:pt x="595" y="101"/>
                </a:lnTo>
                <a:lnTo>
                  <a:pt x="598" y="105"/>
                </a:lnTo>
                <a:lnTo>
                  <a:pt x="599" y="106"/>
                </a:lnTo>
                <a:lnTo>
                  <a:pt x="601" y="107"/>
                </a:lnTo>
                <a:lnTo>
                  <a:pt x="603" y="108"/>
                </a:lnTo>
                <a:lnTo>
                  <a:pt x="605" y="111"/>
                </a:lnTo>
                <a:lnTo>
                  <a:pt x="607" y="112"/>
                </a:lnTo>
                <a:lnTo>
                  <a:pt x="609" y="113"/>
                </a:lnTo>
                <a:lnTo>
                  <a:pt x="611" y="115"/>
                </a:lnTo>
                <a:lnTo>
                  <a:pt x="612" y="117"/>
                </a:lnTo>
                <a:lnTo>
                  <a:pt x="614" y="119"/>
                </a:lnTo>
                <a:lnTo>
                  <a:pt x="616" y="121"/>
                </a:lnTo>
                <a:lnTo>
                  <a:pt x="616" y="123"/>
                </a:lnTo>
                <a:lnTo>
                  <a:pt x="618" y="125"/>
                </a:lnTo>
                <a:lnTo>
                  <a:pt x="619" y="126"/>
                </a:lnTo>
                <a:lnTo>
                  <a:pt x="620" y="128"/>
                </a:lnTo>
                <a:lnTo>
                  <a:pt x="621" y="129"/>
                </a:lnTo>
                <a:lnTo>
                  <a:pt x="623" y="133"/>
                </a:lnTo>
                <a:lnTo>
                  <a:pt x="625" y="135"/>
                </a:lnTo>
                <a:lnTo>
                  <a:pt x="627" y="136"/>
                </a:lnTo>
                <a:lnTo>
                  <a:pt x="628" y="139"/>
                </a:lnTo>
                <a:lnTo>
                  <a:pt x="630" y="139"/>
                </a:lnTo>
                <a:lnTo>
                  <a:pt x="632" y="140"/>
                </a:lnTo>
                <a:lnTo>
                  <a:pt x="633" y="142"/>
                </a:lnTo>
                <a:lnTo>
                  <a:pt x="634" y="143"/>
                </a:lnTo>
                <a:lnTo>
                  <a:pt x="636" y="144"/>
                </a:lnTo>
                <a:lnTo>
                  <a:pt x="638" y="145"/>
                </a:lnTo>
                <a:lnTo>
                  <a:pt x="638" y="145"/>
                </a:lnTo>
                <a:lnTo>
                  <a:pt x="638" y="146"/>
                </a:lnTo>
                <a:lnTo>
                  <a:pt x="639" y="148"/>
                </a:lnTo>
                <a:lnTo>
                  <a:pt x="639" y="149"/>
                </a:lnTo>
                <a:lnTo>
                  <a:pt x="639" y="150"/>
                </a:lnTo>
                <a:lnTo>
                  <a:pt x="639" y="153"/>
                </a:lnTo>
                <a:lnTo>
                  <a:pt x="639" y="155"/>
                </a:lnTo>
                <a:lnTo>
                  <a:pt x="639" y="156"/>
                </a:lnTo>
                <a:lnTo>
                  <a:pt x="638" y="159"/>
                </a:lnTo>
                <a:lnTo>
                  <a:pt x="638" y="160"/>
                </a:lnTo>
                <a:lnTo>
                  <a:pt x="637" y="173"/>
                </a:lnTo>
                <a:lnTo>
                  <a:pt x="635" y="175"/>
                </a:lnTo>
                <a:lnTo>
                  <a:pt x="633" y="181"/>
                </a:lnTo>
                <a:lnTo>
                  <a:pt x="634" y="183"/>
                </a:lnTo>
                <a:lnTo>
                  <a:pt x="633" y="185"/>
                </a:lnTo>
                <a:lnTo>
                  <a:pt x="633" y="189"/>
                </a:lnTo>
                <a:lnTo>
                  <a:pt x="631" y="194"/>
                </a:lnTo>
                <a:lnTo>
                  <a:pt x="631" y="200"/>
                </a:lnTo>
                <a:lnTo>
                  <a:pt x="629" y="201"/>
                </a:lnTo>
                <a:lnTo>
                  <a:pt x="628" y="206"/>
                </a:lnTo>
                <a:lnTo>
                  <a:pt x="627" y="211"/>
                </a:lnTo>
                <a:lnTo>
                  <a:pt x="626" y="217"/>
                </a:lnTo>
                <a:lnTo>
                  <a:pt x="624" y="222"/>
                </a:lnTo>
                <a:lnTo>
                  <a:pt x="623" y="227"/>
                </a:lnTo>
                <a:lnTo>
                  <a:pt x="617" y="225"/>
                </a:lnTo>
                <a:lnTo>
                  <a:pt x="615" y="223"/>
                </a:lnTo>
                <a:lnTo>
                  <a:pt x="611" y="222"/>
                </a:lnTo>
                <a:lnTo>
                  <a:pt x="604" y="217"/>
                </a:lnTo>
                <a:lnTo>
                  <a:pt x="598" y="215"/>
                </a:lnTo>
                <a:lnTo>
                  <a:pt x="592" y="212"/>
                </a:lnTo>
                <a:lnTo>
                  <a:pt x="590" y="212"/>
                </a:lnTo>
                <a:lnTo>
                  <a:pt x="589" y="213"/>
                </a:lnTo>
                <a:lnTo>
                  <a:pt x="588" y="218"/>
                </a:lnTo>
                <a:lnTo>
                  <a:pt x="589" y="219"/>
                </a:lnTo>
                <a:lnTo>
                  <a:pt x="588" y="222"/>
                </a:lnTo>
                <a:lnTo>
                  <a:pt x="588" y="223"/>
                </a:lnTo>
                <a:lnTo>
                  <a:pt x="586" y="225"/>
                </a:lnTo>
                <a:lnTo>
                  <a:pt x="586" y="226"/>
                </a:lnTo>
                <a:lnTo>
                  <a:pt x="587" y="228"/>
                </a:lnTo>
                <a:lnTo>
                  <a:pt x="586" y="231"/>
                </a:lnTo>
                <a:lnTo>
                  <a:pt x="587" y="233"/>
                </a:lnTo>
                <a:lnTo>
                  <a:pt x="586" y="234"/>
                </a:lnTo>
                <a:lnTo>
                  <a:pt x="585" y="235"/>
                </a:lnTo>
                <a:lnTo>
                  <a:pt x="585" y="236"/>
                </a:lnTo>
                <a:lnTo>
                  <a:pt x="584" y="237"/>
                </a:lnTo>
                <a:lnTo>
                  <a:pt x="584" y="238"/>
                </a:lnTo>
                <a:lnTo>
                  <a:pt x="582" y="239"/>
                </a:lnTo>
                <a:lnTo>
                  <a:pt x="582" y="238"/>
                </a:lnTo>
                <a:lnTo>
                  <a:pt x="581" y="238"/>
                </a:lnTo>
                <a:lnTo>
                  <a:pt x="581" y="239"/>
                </a:lnTo>
                <a:lnTo>
                  <a:pt x="582" y="239"/>
                </a:lnTo>
                <a:lnTo>
                  <a:pt x="581" y="240"/>
                </a:lnTo>
                <a:lnTo>
                  <a:pt x="581" y="241"/>
                </a:lnTo>
                <a:lnTo>
                  <a:pt x="576" y="245"/>
                </a:lnTo>
                <a:lnTo>
                  <a:pt x="565" y="265"/>
                </a:lnTo>
                <a:lnTo>
                  <a:pt x="558" y="278"/>
                </a:lnTo>
                <a:lnTo>
                  <a:pt x="537" y="284"/>
                </a:lnTo>
                <a:lnTo>
                  <a:pt x="521" y="298"/>
                </a:lnTo>
                <a:lnTo>
                  <a:pt x="514" y="315"/>
                </a:lnTo>
                <a:lnTo>
                  <a:pt x="485" y="340"/>
                </a:lnTo>
                <a:lnTo>
                  <a:pt x="463" y="361"/>
                </a:lnTo>
                <a:lnTo>
                  <a:pt x="451" y="372"/>
                </a:lnTo>
                <a:lnTo>
                  <a:pt x="438" y="380"/>
                </a:lnTo>
                <a:lnTo>
                  <a:pt x="426" y="387"/>
                </a:lnTo>
                <a:lnTo>
                  <a:pt x="425" y="389"/>
                </a:lnTo>
                <a:lnTo>
                  <a:pt x="418" y="391"/>
                </a:lnTo>
                <a:lnTo>
                  <a:pt x="416" y="393"/>
                </a:lnTo>
                <a:lnTo>
                  <a:pt x="414" y="400"/>
                </a:lnTo>
                <a:lnTo>
                  <a:pt x="411" y="404"/>
                </a:lnTo>
                <a:lnTo>
                  <a:pt x="409" y="405"/>
                </a:lnTo>
                <a:lnTo>
                  <a:pt x="404" y="408"/>
                </a:lnTo>
                <a:lnTo>
                  <a:pt x="399" y="410"/>
                </a:lnTo>
                <a:lnTo>
                  <a:pt x="397" y="412"/>
                </a:lnTo>
                <a:lnTo>
                  <a:pt x="395" y="416"/>
                </a:lnTo>
                <a:lnTo>
                  <a:pt x="393" y="418"/>
                </a:lnTo>
                <a:lnTo>
                  <a:pt x="391" y="419"/>
                </a:lnTo>
                <a:lnTo>
                  <a:pt x="390" y="422"/>
                </a:lnTo>
                <a:lnTo>
                  <a:pt x="391" y="424"/>
                </a:lnTo>
                <a:lnTo>
                  <a:pt x="392" y="425"/>
                </a:lnTo>
                <a:lnTo>
                  <a:pt x="397" y="427"/>
                </a:lnTo>
                <a:lnTo>
                  <a:pt x="398" y="429"/>
                </a:lnTo>
                <a:lnTo>
                  <a:pt x="400" y="430"/>
                </a:lnTo>
                <a:lnTo>
                  <a:pt x="401" y="432"/>
                </a:lnTo>
                <a:lnTo>
                  <a:pt x="401" y="434"/>
                </a:lnTo>
                <a:lnTo>
                  <a:pt x="400" y="436"/>
                </a:lnTo>
                <a:lnTo>
                  <a:pt x="396" y="440"/>
                </a:lnTo>
                <a:lnTo>
                  <a:pt x="395" y="443"/>
                </a:lnTo>
                <a:lnTo>
                  <a:pt x="395" y="444"/>
                </a:lnTo>
                <a:lnTo>
                  <a:pt x="398" y="447"/>
                </a:lnTo>
                <a:lnTo>
                  <a:pt x="397" y="448"/>
                </a:lnTo>
                <a:lnTo>
                  <a:pt x="395" y="451"/>
                </a:lnTo>
                <a:lnTo>
                  <a:pt x="394" y="453"/>
                </a:lnTo>
                <a:lnTo>
                  <a:pt x="392" y="455"/>
                </a:lnTo>
                <a:lnTo>
                  <a:pt x="390" y="458"/>
                </a:lnTo>
                <a:lnTo>
                  <a:pt x="387" y="463"/>
                </a:lnTo>
                <a:lnTo>
                  <a:pt x="386" y="463"/>
                </a:lnTo>
                <a:lnTo>
                  <a:pt x="383" y="461"/>
                </a:lnTo>
                <a:lnTo>
                  <a:pt x="381" y="461"/>
                </a:lnTo>
                <a:lnTo>
                  <a:pt x="381" y="463"/>
                </a:lnTo>
                <a:lnTo>
                  <a:pt x="381" y="466"/>
                </a:lnTo>
                <a:lnTo>
                  <a:pt x="382" y="467"/>
                </a:lnTo>
                <a:lnTo>
                  <a:pt x="382" y="472"/>
                </a:lnTo>
                <a:lnTo>
                  <a:pt x="388" y="477"/>
                </a:lnTo>
                <a:lnTo>
                  <a:pt x="389" y="479"/>
                </a:lnTo>
                <a:lnTo>
                  <a:pt x="393" y="482"/>
                </a:lnTo>
                <a:lnTo>
                  <a:pt x="396" y="484"/>
                </a:lnTo>
                <a:lnTo>
                  <a:pt x="398" y="490"/>
                </a:lnTo>
                <a:lnTo>
                  <a:pt x="401" y="493"/>
                </a:lnTo>
                <a:lnTo>
                  <a:pt x="407" y="496"/>
                </a:lnTo>
                <a:lnTo>
                  <a:pt x="411" y="500"/>
                </a:lnTo>
                <a:lnTo>
                  <a:pt x="414" y="505"/>
                </a:lnTo>
                <a:lnTo>
                  <a:pt x="415" y="509"/>
                </a:lnTo>
                <a:lnTo>
                  <a:pt x="417" y="513"/>
                </a:lnTo>
                <a:lnTo>
                  <a:pt x="416" y="518"/>
                </a:lnTo>
                <a:lnTo>
                  <a:pt x="415" y="520"/>
                </a:lnTo>
                <a:lnTo>
                  <a:pt x="413" y="521"/>
                </a:lnTo>
                <a:lnTo>
                  <a:pt x="412" y="524"/>
                </a:lnTo>
                <a:lnTo>
                  <a:pt x="410" y="530"/>
                </a:lnTo>
                <a:lnTo>
                  <a:pt x="405" y="536"/>
                </a:lnTo>
                <a:lnTo>
                  <a:pt x="402" y="540"/>
                </a:lnTo>
                <a:lnTo>
                  <a:pt x="400" y="544"/>
                </a:lnTo>
                <a:lnTo>
                  <a:pt x="399" y="551"/>
                </a:lnTo>
                <a:lnTo>
                  <a:pt x="398" y="556"/>
                </a:lnTo>
                <a:lnTo>
                  <a:pt x="393" y="563"/>
                </a:lnTo>
                <a:lnTo>
                  <a:pt x="390" y="566"/>
                </a:lnTo>
                <a:lnTo>
                  <a:pt x="390" y="570"/>
                </a:lnTo>
                <a:lnTo>
                  <a:pt x="392" y="573"/>
                </a:lnTo>
                <a:lnTo>
                  <a:pt x="392" y="577"/>
                </a:lnTo>
                <a:lnTo>
                  <a:pt x="391" y="582"/>
                </a:lnTo>
                <a:lnTo>
                  <a:pt x="392" y="590"/>
                </a:lnTo>
                <a:lnTo>
                  <a:pt x="391" y="594"/>
                </a:lnTo>
                <a:lnTo>
                  <a:pt x="389" y="600"/>
                </a:lnTo>
                <a:lnTo>
                  <a:pt x="388" y="607"/>
                </a:lnTo>
                <a:lnTo>
                  <a:pt x="389" y="614"/>
                </a:lnTo>
                <a:lnTo>
                  <a:pt x="387" y="618"/>
                </a:lnTo>
                <a:lnTo>
                  <a:pt x="382" y="629"/>
                </a:lnTo>
                <a:lnTo>
                  <a:pt x="381" y="636"/>
                </a:lnTo>
                <a:lnTo>
                  <a:pt x="380" y="646"/>
                </a:lnTo>
                <a:lnTo>
                  <a:pt x="381" y="653"/>
                </a:lnTo>
                <a:lnTo>
                  <a:pt x="382" y="658"/>
                </a:lnTo>
                <a:lnTo>
                  <a:pt x="384" y="660"/>
                </a:lnTo>
                <a:lnTo>
                  <a:pt x="385" y="668"/>
                </a:lnTo>
                <a:lnTo>
                  <a:pt x="381" y="671"/>
                </a:lnTo>
                <a:lnTo>
                  <a:pt x="378" y="675"/>
                </a:lnTo>
                <a:lnTo>
                  <a:pt x="376" y="681"/>
                </a:lnTo>
                <a:lnTo>
                  <a:pt x="373" y="685"/>
                </a:lnTo>
                <a:lnTo>
                  <a:pt x="371" y="690"/>
                </a:lnTo>
                <a:lnTo>
                  <a:pt x="370" y="693"/>
                </a:lnTo>
                <a:lnTo>
                  <a:pt x="363" y="699"/>
                </a:lnTo>
                <a:lnTo>
                  <a:pt x="358" y="700"/>
                </a:lnTo>
                <a:lnTo>
                  <a:pt x="354" y="702"/>
                </a:lnTo>
                <a:lnTo>
                  <a:pt x="353" y="704"/>
                </a:lnTo>
                <a:lnTo>
                  <a:pt x="354" y="705"/>
                </a:lnTo>
                <a:lnTo>
                  <a:pt x="354" y="707"/>
                </a:lnTo>
                <a:lnTo>
                  <a:pt x="352" y="709"/>
                </a:lnTo>
                <a:lnTo>
                  <a:pt x="350" y="710"/>
                </a:lnTo>
                <a:lnTo>
                  <a:pt x="349" y="711"/>
                </a:lnTo>
                <a:lnTo>
                  <a:pt x="346" y="712"/>
                </a:lnTo>
                <a:lnTo>
                  <a:pt x="345" y="714"/>
                </a:lnTo>
                <a:lnTo>
                  <a:pt x="345" y="716"/>
                </a:lnTo>
                <a:lnTo>
                  <a:pt x="344" y="719"/>
                </a:lnTo>
                <a:lnTo>
                  <a:pt x="341" y="725"/>
                </a:lnTo>
                <a:lnTo>
                  <a:pt x="342" y="727"/>
                </a:lnTo>
                <a:lnTo>
                  <a:pt x="342" y="728"/>
                </a:lnTo>
                <a:lnTo>
                  <a:pt x="341" y="729"/>
                </a:lnTo>
                <a:lnTo>
                  <a:pt x="339" y="730"/>
                </a:lnTo>
                <a:lnTo>
                  <a:pt x="338" y="731"/>
                </a:lnTo>
                <a:lnTo>
                  <a:pt x="338" y="732"/>
                </a:lnTo>
                <a:lnTo>
                  <a:pt x="338" y="734"/>
                </a:lnTo>
                <a:lnTo>
                  <a:pt x="336" y="736"/>
                </a:lnTo>
                <a:lnTo>
                  <a:pt x="335" y="738"/>
                </a:lnTo>
                <a:lnTo>
                  <a:pt x="334" y="739"/>
                </a:lnTo>
                <a:lnTo>
                  <a:pt x="331" y="741"/>
                </a:lnTo>
                <a:lnTo>
                  <a:pt x="331" y="742"/>
                </a:lnTo>
                <a:lnTo>
                  <a:pt x="334" y="743"/>
                </a:lnTo>
                <a:lnTo>
                  <a:pt x="335" y="745"/>
                </a:lnTo>
                <a:lnTo>
                  <a:pt x="335" y="747"/>
                </a:lnTo>
                <a:lnTo>
                  <a:pt x="333" y="747"/>
                </a:lnTo>
                <a:lnTo>
                  <a:pt x="331" y="748"/>
                </a:lnTo>
                <a:lnTo>
                  <a:pt x="331" y="749"/>
                </a:lnTo>
                <a:lnTo>
                  <a:pt x="331" y="748"/>
                </a:lnTo>
                <a:lnTo>
                  <a:pt x="328" y="749"/>
                </a:lnTo>
                <a:lnTo>
                  <a:pt x="328" y="752"/>
                </a:lnTo>
                <a:lnTo>
                  <a:pt x="324" y="755"/>
                </a:lnTo>
                <a:lnTo>
                  <a:pt x="323" y="757"/>
                </a:lnTo>
                <a:lnTo>
                  <a:pt x="325" y="760"/>
                </a:lnTo>
                <a:lnTo>
                  <a:pt x="322" y="760"/>
                </a:lnTo>
                <a:lnTo>
                  <a:pt x="320" y="763"/>
                </a:lnTo>
                <a:lnTo>
                  <a:pt x="318" y="762"/>
                </a:lnTo>
                <a:lnTo>
                  <a:pt x="316" y="764"/>
                </a:lnTo>
                <a:lnTo>
                  <a:pt x="316" y="766"/>
                </a:lnTo>
                <a:lnTo>
                  <a:pt x="317" y="769"/>
                </a:lnTo>
                <a:lnTo>
                  <a:pt x="318" y="772"/>
                </a:lnTo>
                <a:lnTo>
                  <a:pt x="317" y="775"/>
                </a:lnTo>
                <a:lnTo>
                  <a:pt x="314" y="777"/>
                </a:lnTo>
                <a:lnTo>
                  <a:pt x="307" y="777"/>
                </a:lnTo>
                <a:lnTo>
                  <a:pt x="304" y="778"/>
                </a:lnTo>
                <a:lnTo>
                  <a:pt x="303" y="782"/>
                </a:lnTo>
                <a:lnTo>
                  <a:pt x="301" y="784"/>
                </a:lnTo>
                <a:lnTo>
                  <a:pt x="298" y="786"/>
                </a:lnTo>
                <a:lnTo>
                  <a:pt x="298" y="791"/>
                </a:lnTo>
                <a:lnTo>
                  <a:pt x="298" y="793"/>
                </a:lnTo>
                <a:lnTo>
                  <a:pt x="301" y="796"/>
                </a:lnTo>
                <a:lnTo>
                  <a:pt x="304" y="798"/>
                </a:lnTo>
                <a:lnTo>
                  <a:pt x="308" y="803"/>
                </a:lnTo>
                <a:lnTo>
                  <a:pt x="309" y="808"/>
                </a:lnTo>
                <a:lnTo>
                  <a:pt x="309" y="810"/>
                </a:lnTo>
                <a:lnTo>
                  <a:pt x="302" y="814"/>
                </a:lnTo>
                <a:lnTo>
                  <a:pt x="297" y="817"/>
                </a:lnTo>
                <a:lnTo>
                  <a:pt x="290" y="819"/>
                </a:lnTo>
                <a:lnTo>
                  <a:pt x="289" y="818"/>
                </a:lnTo>
                <a:lnTo>
                  <a:pt x="286" y="818"/>
                </a:lnTo>
                <a:lnTo>
                  <a:pt x="286" y="815"/>
                </a:lnTo>
                <a:lnTo>
                  <a:pt x="286" y="815"/>
                </a:lnTo>
                <a:lnTo>
                  <a:pt x="285" y="814"/>
                </a:lnTo>
                <a:lnTo>
                  <a:pt x="286" y="813"/>
                </a:lnTo>
                <a:lnTo>
                  <a:pt x="286" y="812"/>
                </a:lnTo>
                <a:lnTo>
                  <a:pt x="281" y="812"/>
                </a:lnTo>
                <a:lnTo>
                  <a:pt x="281" y="813"/>
                </a:lnTo>
                <a:lnTo>
                  <a:pt x="280" y="815"/>
                </a:lnTo>
                <a:lnTo>
                  <a:pt x="278" y="815"/>
                </a:lnTo>
                <a:lnTo>
                  <a:pt x="277" y="815"/>
                </a:lnTo>
                <a:lnTo>
                  <a:pt x="276" y="815"/>
                </a:lnTo>
                <a:lnTo>
                  <a:pt x="275" y="816"/>
                </a:lnTo>
                <a:lnTo>
                  <a:pt x="275" y="818"/>
                </a:lnTo>
                <a:lnTo>
                  <a:pt x="273" y="820"/>
                </a:lnTo>
                <a:lnTo>
                  <a:pt x="272" y="821"/>
                </a:lnTo>
                <a:lnTo>
                  <a:pt x="272" y="822"/>
                </a:lnTo>
                <a:lnTo>
                  <a:pt x="271" y="824"/>
                </a:lnTo>
                <a:lnTo>
                  <a:pt x="270" y="825"/>
                </a:lnTo>
                <a:lnTo>
                  <a:pt x="270" y="826"/>
                </a:lnTo>
                <a:lnTo>
                  <a:pt x="270" y="827"/>
                </a:lnTo>
                <a:lnTo>
                  <a:pt x="269" y="828"/>
                </a:lnTo>
                <a:lnTo>
                  <a:pt x="269" y="830"/>
                </a:lnTo>
                <a:lnTo>
                  <a:pt x="268" y="830"/>
                </a:lnTo>
                <a:lnTo>
                  <a:pt x="268" y="831"/>
                </a:lnTo>
                <a:lnTo>
                  <a:pt x="268" y="832"/>
                </a:lnTo>
                <a:lnTo>
                  <a:pt x="267" y="832"/>
                </a:lnTo>
                <a:lnTo>
                  <a:pt x="267" y="837"/>
                </a:lnTo>
                <a:lnTo>
                  <a:pt x="267" y="839"/>
                </a:lnTo>
                <a:lnTo>
                  <a:pt x="266" y="840"/>
                </a:lnTo>
                <a:lnTo>
                  <a:pt x="266" y="841"/>
                </a:lnTo>
                <a:lnTo>
                  <a:pt x="267" y="841"/>
                </a:lnTo>
                <a:lnTo>
                  <a:pt x="267" y="842"/>
                </a:lnTo>
                <a:lnTo>
                  <a:pt x="266" y="843"/>
                </a:lnTo>
                <a:lnTo>
                  <a:pt x="267" y="846"/>
                </a:lnTo>
                <a:lnTo>
                  <a:pt x="268" y="848"/>
                </a:lnTo>
                <a:lnTo>
                  <a:pt x="270" y="850"/>
                </a:lnTo>
                <a:lnTo>
                  <a:pt x="270" y="852"/>
                </a:lnTo>
                <a:lnTo>
                  <a:pt x="271" y="853"/>
                </a:lnTo>
                <a:lnTo>
                  <a:pt x="271" y="854"/>
                </a:lnTo>
                <a:lnTo>
                  <a:pt x="270" y="855"/>
                </a:lnTo>
                <a:lnTo>
                  <a:pt x="269" y="855"/>
                </a:lnTo>
                <a:lnTo>
                  <a:pt x="267" y="857"/>
                </a:lnTo>
                <a:lnTo>
                  <a:pt x="264" y="857"/>
                </a:lnTo>
                <a:lnTo>
                  <a:pt x="263" y="857"/>
                </a:lnTo>
                <a:lnTo>
                  <a:pt x="262" y="857"/>
                </a:lnTo>
                <a:lnTo>
                  <a:pt x="262" y="858"/>
                </a:lnTo>
                <a:lnTo>
                  <a:pt x="262" y="859"/>
                </a:lnTo>
                <a:lnTo>
                  <a:pt x="262" y="860"/>
                </a:lnTo>
                <a:lnTo>
                  <a:pt x="262" y="861"/>
                </a:lnTo>
                <a:lnTo>
                  <a:pt x="260" y="861"/>
                </a:lnTo>
                <a:lnTo>
                  <a:pt x="256" y="861"/>
                </a:lnTo>
                <a:lnTo>
                  <a:pt x="255" y="862"/>
                </a:lnTo>
                <a:lnTo>
                  <a:pt x="254" y="863"/>
                </a:lnTo>
                <a:lnTo>
                  <a:pt x="253" y="863"/>
                </a:lnTo>
                <a:lnTo>
                  <a:pt x="252" y="862"/>
                </a:lnTo>
                <a:lnTo>
                  <a:pt x="251" y="861"/>
                </a:lnTo>
                <a:lnTo>
                  <a:pt x="250" y="861"/>
                </a:lnTo>
                <a:lnTo>
                  <a:pt x="250" y="862"/>
                </a:lnTo>
                <a:lnTo>
                  <a:pt x="251" y="862"/>
                </a:lnTo>
                <a:lnTo>
                  <a:pt x="250" y="862"/>
                </a:lnTo>
                <a:lnTo>
                  <a:pt x="249" y="861"/>
                </a:lnTo>
                <a:lnTo>
                  <a:pt x="247" y="860"/>
                </a:lnTo>
                <a:lnTo>
                  <a:pt x="245" y="860"/>
                </a:lnTo>
                <a:lnTo>
                  <a:pt x="244" y="860"/>
                </a:lnTo>
                <a:lnTo>
                  <a:pt x="242" y="860"/>
                </a:lnTo>
                <a:lnTo>
                  <a:pt x="242" y="859"/>
                </a:lnTo>
                <a:lnTo>
                  <a:pt x="242" y="858"/>
                </a:lnTo>
                <a:lnTo>
                  <a:pt x="242" y="857"/>
                </a:lnTo>
                <a:lnTo>
                  <a:pt x="242" y="854"/>
                </a:lnTo>
                <a:lnTo>
                  <a:pt x="243" y="854"/>
                </a:lnTo>
                <a:lnTo>
                  <a:pt x="244" y="850"/>
                </a:lnTo>
                <a:lnTo>
                  <a:pt x="244" y="849"/>
                </a:lnTo>
                <a:lnTo>
                  <a:pt x="244" y="849"/>
                </a:lnTo>
                <a:lnTo>
                  <a:pt x="246" y="848"/>
                </a:lnTo>
                <a:lnTo>
                  <a:pt x="247" y="848"/>
                </a:lnTo>
                <a:lnTo>
                  <a:pt x="248" y="848"/>
                </a:lnTo>
                <a:lnTo>
                  <a:pt x="249" y="848"/>
                </a:lnTo>
                <a:lnTo>
                  <a:pt x="249" y="847"/>
                </a:lnTo>
                <a:lnTo>
                  <a:pt x="250" y="848"/>
                </a:lnTo>
                <a:lnTo>
                  <a:pt x="253" y="848"/>
                </a:lnTo>
                <a:lnTo>
                  <a:pt x="253" y="847"/>
                </a:lnTo>
                <a:lnTo>
                  <a:pt x="255" y="846"/>
                </a:lnTo>
                <a:lnTo>
                  <a:pt x="255" y="845"/>
                </a:lnTo>
                <a:lnTo>
                  <a:pt x="256" y="844"/>
                </a:lnTo>
                <a:lnTo>
                  <a:pt x="257" y="843"/>
                </a:lnTo>
                <a:lnTo>
                  <a:pt x="258" y="843"/>
                </a:lnTo>
                <a:lnTo>
                  <a:pt x="258" y="842"/>
                </a:lnTo>
                <a:lnTo>
                  <a:pt x="260" y="842"/>
                </a:lnTo>
                <a:lnTo>
                  <a:pt x="260" y="841"/>
                </a:lnTo>
                <a:lnTo>
                  <a:pt x="261" y="841"/>
                </a:lnTo>
                <a:lnTo>
                  <a:pt x="262" y="840"/>
                </a:lnTo>
                <a:lnTo>
                  <a:pt x="262" y="838"/>
                </a:lnTo>
                <a:lnTo>
                  <a:pt x="261" y="837"/>
                </a:lnTo>
                <a:lnTo>
                  <a:pt x="261" y="837"/>
                </a:lnTo>
                <a:lnTo>
                  <a:pt x="260" y="837"/>
                </a:lnTo>
                <a:lnTo>
                  <a:pt x="261" y="837"/>
                </a:lnTo>
                <a:lnTo>
                  <a:pt x="261" y="840"/>
                </a:lnTo>
                <a:lnTo>
                  <a:pt x="259" y="841"/>
                </a:lnTo>
                <a:lnTo>
                  <a:pt x="258" y="841"/>
                </a:lnTo>
                <a:lnTo>
                  <a:pt x="257" y="842"/>
                </a:lnTo>
                <a:lnTo>
                  <a:pt x="256" y="842"/>
                </a:lnTo>
                <a:lnTo>
                  <a:pt x="255" y="843"/>
                </a:lnTo>
                <a:lnTo>
                  <a:pt x="254" y="845"/>
                </a:lnTo>
                <a:lnTo>
                  <a:pt x="253" y="847"/>
                </a:lnTo>
                <a:lnTo>
                  <a:pt x="251" y="847"/>
                </a:lnTo>
                <a:lnTo>
                  <a:pt x="248" y="844"/>
                </a:lnTo>
                <a:lnTo>
                  <a:pt x="247" y="843"/>
                </a:lnTo>
                <a:lnTo>
                  <a:pt x="247" y="843"/>
                </a:lnTo>
                <a:lnTo>
                  <a:pt x="247" y="842"/>
                </a:lnTo>
                <a:lnTo>
                  <a:pt x="245" y="839"/>
                </a:lnTo>
                <a:lnTo>
                  <a:pt x="244" y="838"/>
                </a:lnTo>
                <a:lnTo>
                  <a:pt x="243" y="837"/>
                </a:lnTo>
                <a:lnTo>
                  <a:pt x="242" y="837"/>
                </a:lnTo>
                <a:lnTo>
                  <a:pt x="242" y="838"/>
                </a:lnTo>
                <a:lnTo>
                  <a:pt x="242" y="840"/>
                </a:lnTo>
                <a:lnTo>
                  <a:pt x="242" y="842"/>
                </a:lnTo>
                <a:lnTo>
                  <a:pt x="240" y="843"/>
                </a:lnTo>
                <a:lnTo>
                  <a:pt x="240" y="844"/>
                </a:lnTo>
                <a:lnTo>
                  <a:pt x="238" y="845"/>
                </a:lnTo>
                <a:lnTo>
                  <a:pt x="237" y="845"/>
                </a:lnTo>
                <a:lnTo>
                  <a:pt x="236" y="845"/>
                </a:lnTo>
                <a:lnTo>
                  <a:pt x="235" y="845"/>
                </a:lnTo>
                <a:lnTo>
                  <a:pt x="234" y="845"/>
                </a:lnTo>
                <a:lnTo>
                  <a:pt x="234" y="846"/>
                </a:lnTo>
                <a:lnTo>
                  <a:pt x="232" y="848"/>
                </a:lnTo>
                <a:lnTo>
                  <a:pt x="231" y="848"/>
                </a:lnTo>
                <a:lnTo>
                  <a:pt x="231" y="849"/>
                </a:lnTo>
                <a:lnTo>
                  <a:pt x="230" y="849"/>
                </a:lnTo>
                <a:lnTo>
                  <a:pt x="225" y="849"/>
                </a:lnTo>
                <a:lnTo>
                  <a:pt x="225" y="848"/>
                </a:lnTo>
                <a:lnTo>
                  <a:pt x="224" y="848"/>
                </a:lnTo>
                <a:lnTo>
                  <a:pt x="223" y="846"/>
                </a:lnTo>
                <a:lnTo>
                  <a:pt x="223" y="845"/>
                </a:lnTo>
                <a:lnTo>
                  <a:pt x="221" y="847"/>
                </a:lnTo>
                <a:lnTo>
                  <a:pt x="220" y="847"/>
                </a:lnTo>
                <a:lnTo>
                  <a:pt x="219" y="847"/>
                </a:lnTo>
                <a:lnTo>
                  <a:pt x="218" y="846"/>
                </a:lnTo>
                <a:lnTo>
                  <a:pt x="217" y="845"/>
                </a:lnTo>
                <a:lnTo>
                  <a:pt x="215" y="842"/>
                </a:lnTo>
                <a:lnTo>
                  <a:pt x="214" y="840"/>
                </a:lnTo>
                <a:lnTo>
                  <a:pt x="213" y="839"/>
                </a:lnTo>
                <a:lnTo>
                  <a:pt x="216" y="836"/>
                </a:lnTo>
                <a:lnTo>
                  <a:pt x="217" y="836"/>
                </a:lnTo>
                <a:lnTo>
                  <a:pt x="219" y="834"/>
                </a:lnTo>
                <a:lnTo>
                  <a:pt x="219" y="833"/>
                </a:lnTo>
                <a:lnTo>
                  <a:pt x="223" y="833"/>
                </a:lnTo>
                <a:lnTo>
                  <a:pt x="224" y="832"/>
                </a:lnTo>
                <a:lnTo>
                  <a:pt x="223" y="832"/>
                </a:lnTo>
                <a:lnTo>
                  <a:pt x="220" y="832"/>
                </a:lnTo>
                <a:lnTo>
                  <a:pt x="219" y="832"/>
                </a:lnTo>
                <a:lnTo>
                  <a:pt x="219" y="832"/>
                </a:lnTo>
                <a:lnTo>
                  <a:pt x="218" y="831"/>
                </a:lnTo>
                <a:lnTo>
                  <a:pt x="218" y="829"/>
                </a:lnTo>
                <a:lnTo>
                  <a:pt x="219" y="826"/>
                </a:lnTo>
                <a:lnTo>
                  <a:pt x="219" y="826"/>
                </a:lnTo>
                <a:lnTo>
                  <a:pt x="220" y="824"/>
                </a:lnTo>
                <a:lnTo>
                  <a:pt x="221" y="822"/>
                </a:lnTo>
                <a:lnTo>
                  <a:pt x="221" y="821"/>
                </a:lnTo>
                <a:lnTo>
                  <a:pt x="221" y="820"/>
                </a:lnTo>
                <a:lnTo>
                  <a:pt x="222" y="820"/>
                </a:lnTo>
                <a:lnTo>
                  <a:pt x="222" y="819"/>
                </a:lnTo>
                <a:lnTo>
                  <a:pt x="222" y="818"/>
                </a:lnTo>
                <a:lnTo>
                  <a:pt x="222" y="817"/>
                </a:lnTo>
                <a:lnTo>
                  <a:pt x="223" y="817"/>
                </a:lnTo>
                <a:lnTo>
                  <a:pt x="223" y="816"/>
                </a:lnTo>
                <a:lnTo>
                  <a:pt x="223" y="815"/>
                </a:lnTo>
                <a:lnTo>
                  <a:pt x="223" y="814"/>
                </a:lnTo>
                <a:lnTo>
                  <a:pt x="224" y="814"/>
                </a:lnTo>
                <a:lnTo>
                  <a:pt x="224" y="807"/>
                </a:lnTo>
                <a:lnTo>
                  <a:pt x="223" y="807"/>
                </a:lnTo>
                <a:lnTo>
                  <a:pt x="223" y="806"/>
                </a:lnTo>
                <a:lnTo>
                  <a:pt x="223" y="804"/>
                </a:lnTo>
                <a:lnTo>
                  <a:pt x="223" y="804"/>
                </a:lnTo>
                <a:lnTo>
                  <a:pt x="222" y="804"/>
                </a:lnTo>
                <a:lnTo>
                  <a:pt x="222" y="803"/>
                </a:lnTo>
                <a:lnTo>
                  <a:pt x="221" y="802"/>
                </a:lnTo>
                <a:lnTo>
                  <a:pt x="219" y="799"/>
                </a:lnTo>
                <a:lnTo>
                  <a:pt x="219" y="799"/>
                </a:lnTo>
                <a:lnTo>
                  <a:pt x="219" y="798"/>
                </a:lnTo>
                <a:lnTo>
                  <a:pt x="219" y="797"/>
                </a:lnTo>
                <a:lnTo>
                  <a:pt x="218" y="797"/>
                </a:lnTo>
                <a:lnTo>
                  <a:pt x="215" y="793"/>
                </a:lnTo>
                <a:lnTo>
                  <a:pt x="214" y="793"/>
                </a:lnTo>
                <a:lnTo>
                  <a:pt x="213" y="793"/>
                </a:lnTo>
                <a:lnTo>
                  <a:pt x="212" y="793"/>
                </a:lnTo>
                <a:lnTo>
                  <a:pt x="210" y="793"/>
                </a:lnTo>
                <a:lnTo>
                  <a:pt x="209" y="792"/>
                </a:lnTo>
                <a:lnTo>
                  <a:pt x="208" y="792"/>
                </a:lnTo>
                <a:lnTo>
                  <a:pt x="208" y="791"/>
                </a:lnTo>
                <a:lnTo>
                  <a:pt x="207" y="791"/>
                </a:lnTo>
                <a:lnTo>
                  <a:pt x="204" y="789"/>
                </a:lnTo>
                <a:lnTo>
                  <a:pt x="200" y="785"/>
                </a:lnTo>
                <a:lnTo>
                  <a:pt x="199" y="784"/>
                </a:lnTo>
                <a:lnTo>
                  <a:pt x="198" y="782"/>
                </a:lnTo>
                <a:lnTo>
                  <a:pt x="198" y="782"/>
                </a:lnTo>
                <a:lnTo>
                  <a:pt x="197" y="781"/>
                </a:lnTo>
                <a:lnTo>
                  <a:pt x="197" y="782"/>
                </a:lnTo>
                <a:lnTo>
                  <a:pt x="197" y="783"/>
                </a:lnTo>
                <a:lnTo>
                  <a:pt x="197" y="784"/>
                </a:lnTo>
                <a:lnTo>
                  <a:pt x="198" y="785"/>
                </a:lnTo>
                <a:lnTo>
                  <a:pt x="200" y="788"/>
                </a:lnTo>
                <a:lnTo>
                  <a:pt x="201" y="788"/>
                </a:lnTo>
                <a:lnTo>
                  <a:pt x="202" y="790"/>
                </a:lnTo>
                <a:lnTo>
                  <a:pt x="203" y="790"/>
                </a:lnTo>
                <a:lnTo>
                  <a:pt x="206" y="792"/>
                </a:lnTo>
                <a:lnTo>
                  <a:pt x="208" y="793"/>
                </a:lnTo>
                <a:lnTo>
                  <a:pt x="208" y="793"/>
                </a:lnTo>
                <a:lnTo>
                  <a:pt x="209" y="794"/>
                </a:lnTo>
                <a:lnTo>
                  <a:pt x="211" y="796"/>
                </a:lnTo>
                <a:lnTo>
                  <a:pt x="214" y="798"/>
                </a:lnTo>
                <a:lnTo>
                  <a:pt x="214" y="798"/>
                </a:lnTo>
                <a:lnTo>
                  <a:pt x="216" y="798"/>
                </a:lnTo>
                <a:lnTo>
                  <a:pt x="218" y="799"/>
                </a:lnTo>
                <a:lnTo>
                  <a:pt x="218" y="800"/>
                </a:lnTo>
                <a:lnTo>
                  <a:pt x="219" y="801"/>
                </a:lnTo>
                <a:lnTo>
                  <a:pt x="219" y="803"/>
                </a:lnTo>
                <a:lnTo>
                  <a:pt x="220" y="804"/>
                </a:lnTo>
                <a:lnTo>
                  <a:pt x="220" y="805"/>
                </a:lnTo>
                <a:lnTo>
                  <a:pt x="221" y="805"/>
                </a:lnTo>
                <a:lnTo>
                  <a:pt x="221" y="807"/>
                </a:lnTo>
                <a:lnTo>
                  <a:pt x="222" y="808"/>
                </a:lnTo>
                <a:lnTo>
                  <a:pt x="222" y="810"/>
                </a:lnTo>
                <a:lnTo>
                  <a:pt x="222" y="813"/>
                </a:lnTo>
                <a:lnTo>
                  <a:pt x="222" y="814"/>
                </a:lnTo>
                <a:lnTo>
                  <a:pt x="221" y="815"/>
                </a:lnTo>
                <a:lnTo>
                  <a:pt x="220" y="816"/>
                </a:lnTo>
                <a:lnTo>
                  <a:pt x="219" y="817"/>
                </a:lnTo>
                <a:lnTo>
                  <a:pt x="219" y="818"/>
                </a:lnTo>
                <a:lnTo>
                  <a:pt x="219" y="819"/>
                </a:lnTo>
                <a:lnTo>
                  <a:pt x="219" y="820"/>
                </a:lnTo>
                <a:lnTo>
                  <a:pt x="218" y="823"/>
                </a:lnTo>
                <a:lnTo>
                  <a:pt x="217" y="824"/>
                </a:lnTo>
                <a:lnTo>
                  <a:pt x="219" y="825"/>
                </a:lnTo>
                <a:lnTo>
                  <a:pt x="217" y="826"/>
                </a:lnTo>
                <a:lnTo>
                  <a:pt x="216" y="827"/>
                </a:lnTo>
                <a:lnTo>
                  <a:pt x="215" y="827"/>
                </a:lnTo>
                <a:lnTo>
                  <a:pt x="214" y="828"/>
                </a:lnTo>
                <a:lnTo>
                  <a:pt x="212" y="829"/>
                </a:lnTo>
                <a:lnTo>
                  <a:pt x="211" y="829"/>
                </a:lnTo>
                <a:lnTo>
                  <a:pt x="210" y="829"/>
                </a:lnTo>
                <a:lnTo>
                  <a:pt x="209" y="830"/>
                </a:lnTo>
                <a:lnTo>
                  <a:pt x="208" y="830"/>
                </a:lnTo>
                <a:lnTo>
                  <a:pt x="208" y="829"/>
                </a:lnTo>
                <a:lnTo>
                  <a:pt x="207" y="829"/>
                </a:lnTo>
                <a:lnTo>
                  <a:pt x="206" y="829"/>
                </a:lnTo>
                <a:lnTo>
                  <a:pt x="204" y="827"/>
                </a:lnTo>
                <a:lnTo>
                  <a:pt x="203" y="826"/>
                </a:lnTo>
                <a:lnTo>
                  <a:pt x="202" y="826"/>
                </a:lnTo>
                <a:lnTo>
                  <a:pt x="202" y="826"/>
                </a:lnTo>
                <a:lnTo>
                  <a:pt x="197" y="824"/>
                </a:lnTo>
                <a:lnTo>
                  <a:pt x="197" y="823"/>
                </a:lnTo>
                <a:lnTo>
                  <a:pt x="197" y="822"/>
                </a:lnTo>
                <a:lnTo>
                  <a:pt x="196" y="822"/>
                </a:lnTo>
                <a:lnTo>
                  <a:pt x="195" y="821"/>
                </a:lnTo>
                <a:lnTo>
                  <a:pt x="194" y="820"/>
                </a:lnTo>
                <a:lnTo>
                  <a:pt x="193" y="820"/>
                </a:lnTo>
                <a:lnTo>
                  <a:pt x="192" y="819"/>
                </a:lnTo>
                <a:lnTo>
                  <a:pt x="191" y="818"/>
                </a:lnTo>
                <a:lnTo>
                  <a:pt x="192" y="818"/>
                </a:lnTo>
                <a:lnTo>
                  <a:pt x="191" y="816"/>
                </a:lnTo>
                <a:lnTo>
                  <a:pt x="192" y="815"/>
                </a:lnTo>
                <a:lnTo>
                  <a:pt x="193" y="815"/>
                </a:lnTo>
                <a:lnTo>
                  <a:pt x="192" y="815"/>
                </a:lnTo>
                <a:lnTo>
                  <a:pt x="192" y="814"/>
                </a:lnTo>
                <a:lnTo>
                  <a:pt x="192" y="812"/>
                </a:lnTo>
                <a:lnTo>
                  <a:pt x="193" y="810"/>
                </a:lnTo>
                <a:lnTo>
                  <a:pt x="194" y="810"/>
                </a:lnTo>
                <a:lnTo>
                  <a:pt x="195" y="810"/>
                </a:lnTo>
                <a:lnTo>
                  <a:pt x="196" y="810"/>
                </a:lnTo>
                <a:lnTo>
                  <a:pt x="196" y="812"/>
                </a:lnTo>
                <a:lnTo>
                  <a:pt x="196" y="810"/>
                </a:lnTo>
                <a:lnTo>
                  <a:pt x="196" y="809"/>
                </a:lnTo>
                <a:lnTo>
                  <a:pt x="194" y="809"/>
                </a:lnTo>
                <a:lnTo>
                  <a:pt x="192" y="810"/>
                </a:lnTo>
                <a:lnTo>
                  <a:pt x="191" y="810"/>
                </a:lnTo>
                <a:lnTo>
                  <a:pt x="191" y="810"/>
                </a:lnTo>
                <a:lnTo>
                  <a:pt x="189" y="810"/>
                </a:lnTo>
                <a:lnTo>
                  <a:pt x="187" y="810"/>
                </a:lnTo>
                <a:lnTo>
                  <a:pt x="187" y="808"/>
                </a:lnTo>
                <a:lnTo>
                  <a:pt x="186" y="808"/>
                </a:lnTo>
                <a:lnTo>
                  <a:pt x="186" y="807"/>
                </a:lnTo>
                <a:lnTo>
                  <a:pt x="185" y="807"/>
                </a:lnTo>
                <a:lnTo>
                  <a:pt x="184" y="805"/>
                </a:lnTo>
                <a:lnTo>
                  <a:pt x="184" y="804"/>
                </a:lnTo>
                <a:lnTo>
                  <a:pt x="183" y="804"/>
                </a:lnTo>
                <a:lnTo>
                  <a:pt x="183" y="802"/>
                </a:lnTo>
                <a:lnTo>
                  <a:pt x="185" y="800"/>
                </a:lnTo>
                <a:lnTo>
                  <a:pt x="185" y="799"/>
                </a:lnTo>
                <a:lnTo>
                  <a:pt x="186" y="798"/>
                </a:lnTo>
                <a:lnTo>
                  <a:pt x="186" y="797"/>
                </a:lnTo>
                <a:lnTo>
                  <a:pt x="184" y="795"/>
                </a:lnTo>
                <a:lnTo>
                  <a:pt x="183" y="795"/>
                </a:lnTo>
                <a:lnTo>
                  <a:pt x="181" y="794"/>
                </a:lnTo>
                <a:lnTo>
                  <a:pt x="181" y="793"/>
                </a:lnTo>
                <a:lnTo>
                  <a:pt x="182" y="792"/>
                </a:lnTo>
                <a:lnTo>
                  <a:pt x="181" y="792"/>
                </a:lnTo>
                <a:lnTo>
                  <a:pt x="181" y="793"/>
                </a:lnTo>
                <a:lnTo>
                  <a:pt x="181" y="794"/>
                </a:lnTo>
                <a:lnTo>
                  <a:pt x="182" y="795"/>
                </a:lnTo>
                <a:lnTo>
                  <a:pt x="183" y="796"/>
                </a:lnTo>
                <a:lnTo>
                  <a:pt x="184" y="796"/>
                </a:lnTo>
                <a:lnTo>
                  <a:pt x="185" y="797"/>
                </a:lnTo>
                <a:lnTo>
                  <a:pt x="183" y="797"/>
                </a:lnTo>
                <a:lnTo>
                  <a:pt x="180" y="794"/>
                </a:lnTo>
                <a:lnTo>
                  <a:pt x="179" y="793"/>
                </a:lnTo>
                <a:lnTo>
                  <a:pt x="178" y="793"/>
                </a:lnTo>
                <a:lnTo>
                  <a:pt x="176" y="793"/>
                </a:lnTo>
                <a:lnTo>
                  <a:pt x="176" y="793"/>
                </a:lnTo>
                <a:lnTo>
                  <a:pt x="176" y="791"/>
                </a:lnTo>
                <a:lnTo>
                  <a:pt x="176" y="790"/>
                </a:lnTo>
                <a:lnTo>
                  <a:pt x="175" y="792"/>
                </a:lnTo>
                <a:lnTo>
                  <a:pt x="174" y="792"/>
                </a:lnTo>
                <a:lnTo>
                  <a:pt x="174" y="792"/>
                </a:lnTo>
                <a:lnTo>
                  <a:pt x="171" y="789"/>
                </a:lnTo>
                <a:lnTo>
                  <a:pt x="169" y="787"/>
                </a:lnTo>
                <a:lnTo>
                  <a:pt x="169" y="786"/>
                </a:lnTo>
                <a:lnTo>
                  <a:pt x="168" y="785"/>
                </a:lnTo>
                <a:lnTo>
                  <a:pt x="168" y="784"/>
                </a:lnTo>
                <a:lnTo>
                  <a:pt x="167" y="782"/>
                </a:lnTo>
                <a:lnTo>
                  <a:pt x="167" y="782"/>
                </a:lnTo>
                <a:lnTo>
                  <a:pt x="166" y="782"/>
                </a:lnTo>
                <a:lnTo>
                  <a:pt x="166" y="780"/>
                </a:lnTo>
                <a:lnTo>
                  <a:pt x="167" y="779"/>
                </a:lnTo>
                <a:lnTo>
                  <a:pt x="166" y="777"/>
                </a:lnTo>
                <a:lnTo>
                  <a:pt x="165" y="776"/>
                </a:lnTo>
                <a:lnTo>
                  <a:pt x="164" y="776"/>
                </a:lnTo>
                <a:lnTo>
                  <a:pt x="163" y="777"/>
                </a:lnTo>
                <a:lnTo>
                  <a:pt x="162" y="777"/>
                </a:lnTo>
                <a:lnTo>
                  <a:pt x="158" y="773"/>
                </a:lnTo>
                <a:lnTo>
                  <a:pt x="158" y="772"/>
                </a:lnTo>
                <a:lnTo>
                  <a:pt x="154" y="769"/>
                </a:lnTo>
                <a:lnTo>
                  <a:pt x="153" y="770"/>
                </a:lnTo>
                <a:lnTo>
                  <a:pt x="153" y="771"/>
                </a:lnTo>
                <a:lnTo>
                  <a:pt x="154" y="772"/>
                </a:lnTo>
                <a:lnTo>
                  <a:pt x="154" y="773"/>
                </a:lnTo>
                <a:lnTo>
                  <a:pt x="155" y="774"/>
                </a:lnTo>
                <a:lnTo>
                  <a:pt x="155" y="776"/>
                </a:lnTo>
                <a:lnTo>
                  <a:pt x="154" y="776"/>
                </a:lnTo>
                <a:lnTo>
                  <a:pt x="154" y="778"/>
                </a:lnTo>
                <a:lnTo>
                  <a:pt x="155" y="778"/>
                </a:lnTo>
                <a:lnTo>
                  <a:pt x="155" y="779"/>
                </a:lnTo>
                <a:lnTo>
                  <a:pt x="155" y="781"/>
                </a:lnTo>
                <a:lnTo>
                  <a:pt x="157" y="782"/>
                </a:lnTo>
                <a:lnTo>
                  <a:pt x="158" y="784"/>
                </a:lnTo>
                <a:lnTo>
                  <a:pt x="158" y="785"/>
                </a:lnTo>
                <a:lnTo>
                  <a:pt x="159" y="787"/>
                </a:lnTo>
                <a:lnTo>
                  <a:pt x="160" y="788"/>
                </a:lnTo>
                <a:lnTo>
                  <a:pt x="160" y="788"/>
                </a:lnTo>
                <a:lnTo>
                  <a:pt x="161" y="789"/>
                </a:lnTo>
                <a:lnTo>
                  <a:pt x="163" y="793"/>
                </a:lnTo>
                <a:lnTo>
                  <a:pt x="163" y="793"/>
                </a:lnTo>
                <a:lnTo>
                  <a:pt x="164" y="794"/>
                </a:lnTo>
                <a:lnTo>
                  <a:pt x="164" y="795"/>
                </a:lnTo>
                <a:lnTo>
                  <a:pt x="165" y="796"/>
                </a:lnTo>
                <a:lnTo>
                  <a:pt x="167" y="799"/>
                </a:lnTo>
                <a:lnTo>
                  <a:pt x="167" y="800"/>
                </a:lnTo>
                <a:lnTo>
                  <a:pt x="168" y="801"/>
                </a:lnTo>
                <a:lnTo>
                  <a:pt x="168" y="802"/>
                </a:lnTo>
                <a:lnTo>
                  <a:pt x="168" y="804"/>
                </a:lnTo>
                <a:lnTo>
                  <a:pt x="167" y="804"/>
                </a:lnTo>
                <a:lnTo>
                  <a:pt x="166" y="804"/>
                </a:lnTo>
                <a:lnTo>
                  <a:pt x="163" y="802"/>
                </a:lnTo>
                <a:lnTo>
                  <a:pt x="159" y="799"/>
                </a:lnTo>
                <a:lnTo>
                  <a:pt x="158" y="798"/>
                </a:lnTo>
                <a:lnTo>
                  <a:pt x="158" y="798"/>
                </a:lnTo>
                <a:lnTo>
                  <a:pt x="157" y="798"/>
                </a:lnTo>
                <a:lnTo>
                  <a:pt x="156" y="796"/>
                </a:lnTo>
                <a:lnTo>
                  <a:pt x="155" y="795"/>
                </a:lnTo>
                <a:lnTo>
                  <a:pt x="154" y="794"/>
                </a:lnTo>
                <a:lnTo>
                  <a:pt x="154" y="793"/>
                </a:lnTo>
                <a:lnTo>
                  <a:pt x="153" y="793"/>
                </a:lnTo>
                <a:lnTo>
                  <a:pt x="153" y="791"/>
                </a:lnTo>
                <a:lnTo>
                  <a:pt x="151" y="788"/>
                </a:lnTo>
                <a:lnTo>
                  <a:pt x="151" y="788"/>
                </a:lnTo>
                <a:lnTo>
                  <a:pt x="150" y="787"/>
                </a:lnTo>
                <a:lnTo>
                  <a:pt x="150" y="786"/>
                </a:lnTo>
                <a:lnTo>
                  <a:pt x="149" y="784"/>
                </a:lnTo>
                <a:lnTo>
                  <a:pt x="148" y="784"/>
                </a:lnTo>
                <a:lnTo>
                  <a:pt x="143" y="777"/>
                </a:lnTo>
                <a:lnTo>
                  <a:pt x="140" y="775"/>
                </a:lnTo>
                <a:lnTo>
                  <a:pt x="131" y="769"/>
                </a:lnTo>
                <a:lnTo>
                  <a:pt x="130" y="767"/>
                </a:lnTo>
                <a:lnTo>
                  <a:pt x="122" y="765"/>
                </a:lnTo>
                <a:lnTo>
                  <a:pt x="120" y="765"/>
                </a:lnTo>
                <a:lnTo>
                  <a:pt x="115" y="758"/>
                </a:lnTo>
                <a:lnTo>
                  <a:pt x="113" y="754"/>
                </a:lnTo>
                <a:lnTo>
                  <a:pt x="111" y="749"/>
                </a:lnTo>
                <a:lnTo>
                  <a:pt x="110" y="743"/>
                </a:lnTo>
                <a:lnTo>
                  <a:pt x="107" y="740"/>
                </a:lnTo>
                <a:lnTo>
                  <a:pt x="102" y="732"/>
                </a:lnTo>
                <a:lnTo>
                  <a:pt x="102" y="728"/>
                </a:lnTo>
                <a:lnTo>
                  <a:pt x="101" y="725"/>
                </a:lnTo>
                <a:lnTo>
                  <a:pt x="102" y="717"/>
                </a:lnTo>
                <a:lnTo>
                  <a:pt x="102" y="710"/>
                </a:lnTo>
                <a:lnTo>
                  <a:pt x="101" y="699"/>
                </a:lnTo>
                <a:lnTo>
                  <a:pt x="99" y="696"/>
                </a:lnTo>
                <a:lnTo>
                  <a:pt x="94" y="692"/>
                </a:lnTo>
                <a:lnTo>
                  <a:pt x="91" y="690"/>
                </a:lnTo>
                <a:lnTo>
                  <a:pt x="90" y="688"/>
                </a:lnTo>
                <a:lnTo>
                  <a:pt x="87" y="685"/>
                </a:lnTo>
                <a:lnTo>
                  <a:pt x="87" y="680"/>
                </a:lnTo>
                <a:lnTo>
                  <a:pt x="87" y="677"/>
                </a:lnTo>
                <a:lnTo>
                  <a:pt x="88" y="674"/>
                </a:lnTo>
                <a:lnTo>
                  <a:pt x="88" y="671"/>
                </a:lnTo>
                <a:lnTo>
                  <a:pt x="88" y="664"/>
                </a:lnTo>
                <a:lnTo>
                  <a:pt x="86" y="660"/>
                </a:lnTo>
                <a:lnTo>
                  <a:pt x="84" y="656"/>
                </a:lnTo>
                <a:lnTo>
                  <a:pt x="76" y="646"/>
                </a:lnTo>
                <a:lnTo>
                  <a:pt x="73" y="644"/>
                </a:lnTo>
                <a:lnTo>
                  <a:pt x="68" y="645"/>
                </a:lnTo>
                <a:lnTo>
                  <a:pt x="66" y="649"/>
                </a:lnTo>
                <a:lnTo>
                  <a:pt x="65" y="653"/>
                </a:lnTo>
                <a:lnTo>
                  <a:pt x="63" y="655"/>
                </a:lnTo>
                <a:lnTo>
                  <a:pt x="59" y="660"/>
                </a:lnTo>
                <a:lnTo>
                  <a:pt x="56" y="661"/>
                </a:lnTo>
                <a:lnTo>
                  <a:pt x="52" y="660"/>
                </a:lnTo>
                <a:lnTo>
                  <a:pt x="52" y="659"/>
                </a:lnTo>
                <a:lnTo>
                  <a:pt x="51" y="655"/>
                </a:lnTo>
                <a:lnTo>
                  <a:pt x="50" y="653"/>
                </a:lnTo>
                <a:lnTo>
                  <a:pt x="49" y="651"/>
                </a:lnTo>
                <a:lnTo>
                  <a:pt x="47" y="649"/>
                </a:lnTo>
                <a:lnTo>
                  <a:pt x="44" y="649"/>
                </a:lnTo>
                <a:lnTo>
                  <a:pt x="42" y="647"/>
                </a:lnTo>
                <a:lnTo>
                  <a:pt x="40" y="645"/>
                </a:lnTo>
                <a:lnTo>
                  <a:pt x="39" y="644"/>
                </a:lnTo>
                <a:lnTo>
                  <a:pt x="38" y="642"/>
                </a:lnTo>
                <a:lnTo>
                  <a:pt x="37" y="639"/>
                </a:lnTo>
                <a:lnTo>
                  <a:pt x="37" y="638"/>
                </a:lnTo>
                <a:lnTo>
                  <a:pt x="37" y="638"/>
                </a:lnTo>
                <a:lnTo>
                  <a:pt x="37" y="637"/>
                </a:lnTo>
                <a:lnTo>
                  <a:pt x="37" y="636"/>
                </a:lnTo>
                <a:lnTo>
                  <a:pt x="36" y="634"/>
                </a:lnTo>
                <a:lnTo>
                  <a:pt x="36" y="633"/>
                </a:lnTo>
                <a:lnTo>
                  <a:pt x="35" y="632"/>
                </a:lnTo>
                <a:lnTo>
                  <a:pt x="35" y="630"/>
                </a:lnTo>
                <a:lnTo>
                  <a:pt x="33" y="628"/>
                </a:lnTo>
                <a:lnTo>
                  <a:pt x="32" y="627"/>
                </a:lnTo>
                <a:lnTo>
                  <a:pt x="30" y="625"/>
                </a:lnTo>
                <a:lnTo>
                  <a:pt x="29" y="624"/>
                </a:lnTo>
                <a:lnTo>
                  <a:pt x="28" y="622"/>
                </a:lnTo>
                <a:lnTo>
                  <a:pt x="27" y="621"/>
                </a:lnTo>
                <a:lnTo>
                  <a:pt x="26" y="621"/>
                </a:lnTo>
                <a:lnTo>
                  <a:pt x="25" y="621"/>
                </a:lnTo>
                <a:lnTo>
                  <a:pt x="24" y="620"/>
                </a:lnTo>
                <a:lnTo>
                  <a:pt x="23" y="619"/>
                </a:lnTo>
                <a:lnTo>
                  <a:pt x="21" y="618"/>
                </a:lnTo>
                <a:lnTo>
                  <a:pt x="20" y="617"/>
                </a:lnTo>
                <a:lnTo>
                  <a:pt x="18" y="617"/>
                </a:lnTo>
                <a:lnTo>
                  <a:pt x="18" y="617"/>
                </a:lnTo>
                <a:lnTo>
                  <a:pt x="16" y="617"/>
                </a:lnTo>
                <a:lnTo>
                  <a:pt x="15" y="617"/>
                </a:lnTo>
                <a:lnTo>
                  <a:pt x="13" y="617"/>
                </a:lnTo>
                <a:lnTo>
                  <a:pt x="12" y="617"/>
                </a:lnTo>
                <a:lnTo>
                  <a:pt x="11" y="618"/>
                </a:lnTo>
                <a:lnTo>
                  <a:pt x="10" y="618"/>
                </a:lnTo>
                <a:lnTo>
                  <a:pt x="9" y="618"/>
                </a:lnTo>
                <a:lnTo>
                  <a:pt x="8" y="618"/>
                </a:lnTo>
                <a:lnTo>
                  <a:pt x="7" y="617"/>
                </a:lnTo>
                <a:lnTo>
                  <a:pt x="7" y="616"/>
                </a:lnTo>
                <a:lnTo>
                  <a:pt x="6" y="616"/>
                </a:lnTo>
                <a:lnTo>
                  <a:pt x="6" y="615"/>
                </a:lnTo>
                <a:lnTo>
                  <a:pt x="5" y="614"/>
                </a:lnTo>
                <a:lnTo>
                  <a:pt x="4" y="613"/>
                </a:lnTo>
                <a:lnTo>
                  <a:pt x="3" y="612"/>
                </a:lnTo>
                <a:lnTo>
                  <a:pt x="2" y="611"/>
                </a:lnTo>
                <a:lnTo>
                  <a:pt x="1" y="611"/>
                </a:lnTo>
                <a:lnTo>
                  <a:pt x="1" y="610"/>
                </a:lnTo>
                <a:lnTo>
                  <a:pt x="0" y="610"/>
                </a:lnTo>
                <a:lnTo>
                  <a:pt x="1" y="608"/>
                </a:lnTo>
                <a:lnTo>
                  <a:pt x="1" y="607"/>
                </a:lnTo>
                <a:lnTo>
                  <a:pt x="3" y="607"/>
                </a:lnTo>
                <a:lnTo>
                  <a:pt x="4" y="607"/>
                </a:lnTo>
                <a:lnTo>
                  <a:pt x="6" y="607"/>
                </a:lnTo>
                <a:lnTo>
                  <a:pt x="7" y="607"/>
                </a:lnTo>
                <a:lnTo>
                  <a:pt x="8" y="607"/>
                </a:lnTo>
                <a:lnTo>
                  <a:pt x="9" y="607"/>
                </a:lnTo>
                <a:lnTo>
                  <a:pt x="11" y="607"/>
                </a:lnTo>
                <a:lnTo>
                  <a:pt x="12" y="608"/>
                </a:lnTo>
                <a:lnTo>
                  <a:pt x="12" y="609"/>
                </a:lnTo>
                <a:lnTo>
                  <a:pt x="13" y="610"/>
                </a:lnTo>
                <a:lnTo>
                  <a:pt x="14" y="610"/>
                </a:lnTo>
                <a:lnTo>
                  <a:pt x="16" y="610"/>
                </a:lnTo>
                <a:lnTo>
                  <a:pt x="18" y="610"/>
                </a:lnTo>
                <a:lnTo>
                  <a:pt x="19" y="610"/>
                </a:lnTo>
                <a:lnTo>
                  <a:pt x="20" y="610"/>
                </a:lnTo>
                <a:lnTo>
                  <a:pt x="22" y="611"/>
                </a:lnTo>
                <a:lnTo>
                  <a:pt x="23" y="610"/>
                </a:lnTo>
                <a:lnTo>
                  <a:pt x="24" y="610"/>
                </a:lnTo>
                <a:lnTo>
                  <a:pt x="24" y="609"/>
                </a:lnTo>
                <a:lnTo>
                  <a:pt x="24" y="608"/>
                </a:lnTo>
                <a:lnTo>
                  <a:pt x="24" y="607"/>
                </a:lnTo>
                <a:lnTo>
                  <a:pt x="23" y="606"/>
                </a:lnTo>
                <a:lnTo>
                  <a:pt x="22" y="605"/>
                </a:lnTo>
                <a:lnTo>
                  <a:pt x="20" y="604"/>
                </a:lnTo>
                <a:lnTo>
                  <a:pt x="18" y="603"/>
                </a:lnTo>
                <a:lnTo>
                  <a:pt x="17" y="601"/>
                </a:lnTo>
                <a:lnTo>
                  <a:pt x="16" y="599"/>
                </a:lnTo>
                <a:lnTo>
                  <a:pt x="15" y="598"/>
                </a:lnTo>
                <a:lnTo>
                  <a:pt x="19" y="599"/>
                </a:lnTo>
                <a:lnTo>
                  <a:pt x="24" y="599"/>
                </a:lnTo>
                <a:lnTo>
                  <a:pt x="28" y="600"/>
                </a:lnTo>
                <a:lnTo>
                  <a:pt x="31" y="600"/>
                </a:lnTo>
                <a:lnTo>
                  <a:pt x="36" y="601"/>
                </a:lnTo>
                <a:lnTo>
                  <a:pt x="40" y="601"/>
                </a:lnTo>
                <a:lnTo>
                  <a:pt x="42" y="602"/>
                </a:lnTo>
                <a:lnTo>
                  <a:pt x="46" y="602"/>
                </a:lnTo>
                <a:lnTo>
                  <a:pt x="47" y="602"/>
                </a:lnTo>
                <a:lnTo>
                  <a:pt x="50" y="602"/>
                </a:lnTo>
                <a:lnTo>
                  <a:pt x="52" y="603"/>
                </a:lnTo>
                <a:lnTo>
                  <a:pt x="53" y="603"/>
                </a:lnTo>
                <a:lnTo>
                  <a:pt x="56" y="602"/>
                </a:lnTo>
                <a:lnTo>
                  <a:pt x="57" y="601"/>
                </a:lnTo>
                <a:lnTo>
                  <a:pt x="57" y="600"/>
                </a:lnTo>
                <a:lnTo>
                  <a:pt x="57" y="599"/>
                </a:lnTo>
                <a:lnTo>
                  <a:pt x="57" y="598"/>
                </a:lnTo>
                <a:lnTo>
                  <a:pt x="57" y="596"/>
                </a:lnTo>
                <a:lnTo>
                  <a:pt x="56" y="594"/>
                </a:lnTo>
                <a:lnTo>
                  <a:pt x="54" y="592"/>
                </a:lnTo>
                <a:lnTo>
                  <a:pt x="53" y="589"/>
                </a:lnTo>
                <a:lnTo>
                  <a:pt x="52" y="588"/>
                </a:lnTo>
                <a:lnTo>
                  <a:pt x="52" y="585"/>
                </a:lnTo>
                <a:lnTo>
                  <a:pt x="50" y="583"/>
                </a:lnTo>
                <a:lnTo>
                  <a:pt x="48" y="578"/>
                </a:lnTo>
                <a:lnTo>
                  <a:pt x="46" y="575"/>
                </a:lnTo>
                <a:lnTo>
                  <a:pt x="46" y="572"/>
                </a:lnTo>
                <a:lnTo>
                  <a:pt x="45" y="571"/>
                </a:lnTo>
                <a:lnTo>
                  <a:pt x="44" y="569"/>
                </a:lnTo>
                <a:lnTo>
                  <a:pt x="43" y="566"/>
                </a:lnTo>
                <a:lnTo>
                  <a:pt x="41" y="565"/>
                </a:lnTo>
                <a:lnTo>
                  <a:pt x="40" y="563"/>
                </a:lnTo>
                <a:lnTo>
                  <a:pt x="38" y="561"/>
                </a:lnTo>
                <a:lnTo>
                  <a:pt x="36" y="558"/>
                </a:lnTo>
                <a:lnTo>
                  <a:pt x="35" y="555"/>
                </a:lnTo>
                <a:lnTo>
                  <a:pt x="35" y="551"/>
                </a:lnTo>
                <a:lnTo>
                  <a:pt x="33" y="549"/>
                </a:lnTo>
                <a:lnTo>
                  <a:pt x="32" y="546"/>
                </a:lnTo>
                <a:lnTo>
                  <a:pt x="31" y="544"/>
                </a:lnTo>
                <a:lnTo>
                  <a:pt x="31" y="542"/>
                </a:lnTo>
                <a:lnTo>
                  <a:pt x="29" y="538"/>
                </a:lnTo>
                <a:lnTo>
                  <a:pt x="26" y="532"/>
                </a:lnTo>
                <a:lnTo>
                  <a:pt x="26" y="529"/>
                </a:lnTo>
                <a:lnTo>
                  <a:pt x="25" y="526"/>
                </a:lnTo>
                <a:lnTo>
                  <a:pt x="25" y="522"/>
                </a:lnTo>
                <a:lnTo>
                  <a:pt x="25" y="521"/>
                </a:lnTo>
                <a:lnTo>
                  <a:pt x="24" y="519"/>
                </a:lnTo>
                <a:lnTo>
                  <a:pt x="25" y="518"/>
                </a:lnTo>
                <a:lnTo>
                  <a:pt x="26" y="516"/>
                </a:lnTo>
                <a:lnTo>
                  <a:pt x="27" y="511"/>
                </a:lnTo>
                <a:lnTo>
                  <a:pt x="27" y="509"/>
                </a:lnTo>
                <a:lnTo>
                  <a:pt x="27" y="505"/>
                </a:lnTo>
                <a:lnTo>
                  <a:pt x="28" y="503"/>
                </a:lnTo>
                <a:lnTo>
                  <a:pt x="28" y="501"/>
                </a:lnTo>
                <a:lnTo>
                  <a:pt x="28" y="500"/>
                </a:lnTo>
                <a:lnTo>
                  <a:pt x="29" y="496"/>
                </a:lnTo>
                <a:lnTo>
                  <a:pt x="29" y="495"/>
                </a:lnTo>
                <a:lnTo>
                  <a:pt x="29" y="493"/>
                </a:lnTo>
                <a:lnTo>
                  <a:pt x="29" y="490"/>
                </a:lnTo>
                <a:lnTo>
                  <a:pt x="29" y="488"/>
                </a:lnTo>
                <a:lnTo>
                  <a:pt x="29" y="485"/>
                </a:lnTo>
                <a:lnTo>
                  <a:pt x="27" y="483"/>
                </a:lnTo>
                <a:lnTo>
                  <a:pt x="25" y="481"/>
                </a:lnTo>
                <a:lnTo>
                  <a:pt x="24" y="479"/>
                </a:lnTo>
                <a:lnTo>
                  <a:pt x="22" y="477"/>
                </a:lnTo>
                <a:lnTo>
                  <a:pt x="20" y="475"/>
                </a:lnTo>
                <a:lnTo>
                  <a:pt x="19" y="473"/>
                </a:lnTo>
                <a:lnTo>
                  <a:pt x="19" y="471"/>
                </a:lnTo>
                <a:lnTo>
                  <a:pt x="18" y="469"/>
                </a:lnTo>
                <a:lnTo>
                  <a:pt x="18" y="467"/>
                </a:lnTo>
                <a:lnTo>
                  <a:pt x="21" y="466"/>
                </a:lnTo>
                <a:lnTo>
                  <a:pt x="23" y="463"/>
                </a:lnTo>
                <a:lnTo>
                  <a:pt x="25" y="461"/>
                </a:lnTo>
                <a:lnTo>
                  <a:pt x="26" y="460"/>
                </a:lnTo>
                <a:lnTo>
                  <a:pt x="28" y="458"/>
                </a:lnTo>
                <a:lnTo>
                  <a:pt x="28" y="455"/>
                </a:lnTo>
                <a:lnTo>
                  <a:pt x="29" y="454"/>
                </a:lnTo>
                <a:lnTo>
                  <a:pt x="29" y="451"/>
                </a:lnTo>
                <a:lnTo>
                  <a:pt x="29" y="450"/>
                </a:lnTo>
                <a:lnTo>
                  <a:pt x="29" y="450"/>
                </a:lnTo>
                <a:lnTo>
                  <a:pt x="29" y="447"/>
                </a:lnTo>
                <a:lnTo>
                  <a:pt x="31" y="445"/>
                </a:lnTo>
                <a:lnTo>
                  <a:pt x="31" y="444"/>
                </a:lnTo>
                <a:lnTo>
                  <a:pt x="34" y="443"/>
                </a:lnTo>
                <a:lnTo>
                  <a:pt x="35" y="442"/>
                </a:lnTo>
                <a:lnTo>
                  <a:pt x="37" y="440"/>
                </a:lnTo>
                <a:lnTo>
                  <a:pt x="40" y="440"/>
                </a:lnTo>
                <a:lnTo>
                  <a:pt x="40" y="439"/>
                </a:lnTo>
                <a:lnTo>
                  <a:pt x="42" y="439"/>
                </a:lnTo>
                <a:lnTo>
                  <a:pt x="43" y="439"/>
                </a:lnTo>
                <a:lnTo>
                  <a:pt x="45" y="439"/>
                </a:lnTo>
                <a:lnTo>
                  <a:pt x="46" y="439"/>
                </a:lnTo>
                <a:lnTo>
                  <a:pt x="48" y="440"/>
                </a:lnTo>
                <a:lnTo>
                  <a:pt x="51" y="441"/>
                </a:lnTo>
                <a:lnTo>
                  <a:pt x="48" y="438"/>
                </a:lnTo>
                <a:lnTo>
                  <a:pt x="43" y="432"/>
                </a:lnTo>
                <a:lnTo>
                  <a:pt x="40" y="427"/>
                </a:lnTo>
                <a:lnTo>
                  <a:pt x="36" y="421"/>
                </a:lnTo>
                <a:lnTo>
                  <a:pt x="36" y="420"/>
                </a:lnTo>
                <a:lnTo>
                  <a:pt x="36" y="418"/>
                </a:lnTo>
                <a:lnTo>
                  <a:pt x="38" y="415"/>
                </a:lnTo>
                <a:lnTo>
                  <a:pt x="40" y="413"/>
                </a:lnTo>
                <a:lnTo>
                  <a:pt x="43" y="412"/>
                </a:lnTo>
                <a:lnTo>
                  <a:pt x="46" y="411"/>
                </a:lnTo>
                <a:lnTo>
                  <a:pt x="46" y="412"/>
                </a:lnTo>
                <a:lnTo>
                  <a:pt x="47" y="411"/>
                </a:lnTo>
                <a:lnTo>
                  <a:pt x="48" y="408"/>
                </a:lnTo>
                <a:lnTo>
                  <a:pt x="50" y="406"/>
                </a:lnTo>
                <a:lnTo>
                  <a:pt x="50" y="404"/>
                </a:lnTo>
                <a:lnTo>
                  <a:pt x="50" y="402"/>
                </a:lnTo>
                <a:lnTo>
                  <a:pt x="51" y="400"/>
                </a:lnTo>
                <a:lnTo>
                  <a:pt x="52" y="399"/>
                </a:lnTo>
                <a:lnTo>
                  <a:pt x="54" y="398"/>
                </a:lnTo>
                <a:lnTo>
                  <a:pt x="55" y="397"/>
                </a:lnTo>
                <a:lnTo>
                  <a:pt x="57" y="396"/>
                </a:lnTo>
                <a:lnTo>
                  <a:pt x="58" y="394"/>
                </a:lnTo>
                <a:lnTo>
                  <a:pt x="60" y="390"/>
                </a:lnTo>
                <a:lnTo>
                  <a:pt x="62" y="389"/>
                </a:lnTo>
                <a:lnTo>
                  <a:pt x="64" y="389"/>
                </a:lnTo>
                <a:lnTo>
                  <a:pt x="64" y="388"/>
                </a:lnTo>
                <a:lnTo>
                  <a:pt x="63" y="386"/>
                </a:lnTo>
                <a:lnTo>
                  <a:pt x="63" y="384"/>
                </a:lnTo>
                <a:lnTo>
                  <a:pt x="60" y="383"/>
                </a:lnTo>
                <a:lnTo>
                  <a:pt x="57" y="381"/>
                </a:lnTo>
                <a:lnTo>
                  <a:pt x="55" y="379"/>
                </a:lnTo>
                <a:lnTo>
                  <a:pt x="55" y="378"/>
                </a:lnTo>
                <a:lnTo>
                  <a:pt x="55" y="376"/>
                </a:lnTo>
                <a:lnTo>
                  <a:pt x="56" y="374"/>
                </a:lnTo>
                <a:lnTo>
                  <a:pt x="58" y="372"/>
                </a:lnTo>
                <a:lnTo>
                  <a:pt x="57" y="371"/>
                </a:lnTo>
                <a:lnTo>
                  <a:pt x="56" y="368"/>
                </a:lnTo>
                <a:lnTo>
                  <a:pt x="55" y="366"/>
                </a:lnTo>
                <a:lnTo>
                  <a:pt x="54" y="364"/>
                </a:lnTo>
                <a:lnTo>
                  <a:pt x="54" y="362"/>
                </a:lnTo>
                <a:lnTo>
                  <a:pt x="54" y="361"/>
                </a:lnTo>
                <a:lnTo>
                  <a:pt x="57" y="357"/>
                </a:lnTo>
                <a:lnTo>
                  <a:pt x="59" y="356"/>
                </a:lnTo>
                <a:lnTo>
                  <a:pt x="63" y="355"/>
                </a:lnTo>
                <a:lnTo>
                  <a:pt x="66" y="354"/>
                </a:lnTo>
                <a:lnTo>
                  <a:pt x="68" y="353"/>
                </a:lnTo>
                <a:lnTo>
                  <a:pt x="72" y="351"/>
                </a:lnTo>
                <a:lnTo>
                  <a:pt x="74" y="350"/>
                </a:lnTo>
                <a:lnTo>
                  <a:pt x="76" y="350"/>
                </a:lnTo>
                <a:lnTo>
                  <a:pt x="79" y="349"/>
                </a:lnTo>
                <a:lnTo>
                  <a:pt x="82" y="348"/>
                </a:lnTo>
                <a:lnTo>
                  <a:pt x="84" y="347"/>
                </a:lnTo>
                <a:lnTo>
                  <a:pt x="85" y="347"/>
                </a:lnTo>
                <a:lnTo>
                  <a:pt x="89" y="348"/>
                </a:lnTo>
                <a:lnTo>
                  <a:pt x="91" y="350"/>
                </a:lnTo>
                <a:lnTo>
                  <a:pt x="93" y="351"/>
                </a:lnTo>
                <a:lnTo>
                  <a:pt x="95" y="353"/>
                </a:lnTo>
                <a:lnTo>
                  <a:pt x="97" y="354"/>
                </a:lnTo>
                <a:lnTo>
                  <a:pt x="98" y="356"/>
                </a:lnTo>
                <a:lnTo>
                  <a:pt x="99" y="358"/>
                </a:lnTo>
                <a:lnTo>
                  <a:pt x="100" y="359"/>
                </a:lnTo>
                <a:lnTo>
                  <a:pt x="101" y="361"/>
                </a:lnTo>
                <a:lnTo>
                  <a:pt x="102" y="362"/>
                </a:lnTo>
                <a:lnTo>
                  <a:pt x="102" y="365"/>
                </a:lnTo>
                <a:lnTo>
                  <a:pt x="103" y="367"/>
                </a:lnTo>
                <a:lnTo>
                  <a:pt x="104" y="368"/>
                </a:lnTo>
                <a:lnTo>
                  <a:pt x="104" y="370"/>
                </a:lnTo>
                <a:lnTo>
                  <a:pt x="105" y="372"/>
                </a:lnTo>
                <a:lnTo>
                  <a:pt x="106" y="373"/>
                </a:lnTo>
                <a:lnTo>
                  <a:pt x="107" y="374"/>
                </a:lnTo>
                <a:lnTo>
                  <a:pt x="110" y="372"/>
                </a:lnTo>
                <a:lnTo>
                  <a:pt x="115" y="368"/>
                </a:lnTo>
                <a:lnTo>
                  <a:pt x="120" y="365"/>
                </a:lnTo>
                <a:lnTo>
                  <a:pt x="122" y="363"/>
                </a:lnTo>
                <a:lnTo>
                  <a:pt x="128" y="362"/>
                </a:lnTo>
                <a:lnTo>
                  <a:pt x="130" y="361"/>
                </a:lnTo>
                <a:lnTo>
                  <a:pt x="132" y="359"/>
                </a:lnTo>
                <a:lnTo>
                  <a:pt x="138" y="354"/>
                </a:lnTo>
                <a:lnTo>
                  <a:pt x="142" y="349"/>
                </a:lnTo>
                <a:lnTo>
                  <a:pt x="147" y="345"/>
                </a:lnTo>
                <a:lnTo>
                  <a:pt x="149" y="344"/>
                </a:lnTo>
                <a:lnTo>
                  <a:pt x="152" y="345"/>
                </a:lnTo>
                <a:lnTo>
                  <a:pt x="155" y="344"/>
                </a:lnTo>
                <a:lnTo>
                  <a:pt x="158" y="344"/>
                </a:lnTo>
                <a:lnTo>
                  <a:pt x="160" y="344"/>
                </a:lnTo>
                <a:lnTo>
                  <a:pt x="161" y="345"/>
                </a:lnTo>
                <a:lnTo>
                  <a:pt x="162" y="349"/>
                </a:lnTo>
                <a:lnTo>
                  <a:pt x="163" y="351"/>
                </a:lnTo>
                <a:lnTo>
                  <a:pt x="165" y="351"/>
                </a:lnTo>
                <a:lnTo>
                  <a:pt x="169" y="350"/>
                </a:lnTo>
                <a:lnTo>
                  <a:pt x="173" y="349"/>
                </a:lnTo>
                <a:lnTo>
                  <a:pt x="174" y="344"/>
                </a:lnTo>
                <a:lnTo>
                  <a:pt x="174" y="339"/>
                </a:lnTo>
                <a:lnTo>
                  <a:pt x="175" y="333"/>
                </a:lnTo>
                <a:lnTo>
                  <a:pt x="176" y="328"/>
                </a:lnTo>
                <a:lnTo>
                  <a:pt x="179" y="324"/>
                </a:lnTo>
                <a:lnTo>
                  <a:pt x="179" y="320"/>
                </a:lnTo>
                <a:lnTo>
                  <a:pt x="179" y="317"/>
                </a:lnTo>
                <a:lnTo>
                  <a:pt x="179" y="315"/>
                </a:lnTo>
                <a:lnTo>
                  <a:pt x="180" y="312"/>
                </a:lnTo>
                <a:lnTo>
                  <a:pt x="180" y="311"/>
                </a:lnTo>
                <a:lnTo>
                  <a:pt x="180" y="308"/>
                </a:lnTo>
                <a:lnTo>
                  <a:pt x="183" y="306"/>
                </a:lnTo>
                <a:lnTo>
                  <a:pt x="186" y="305"/>
                </a:lnTo>
                <a:lnTo>
                  <a:pt x="186" y="302"/>
                </a:lnTo>
                <a:lnTo>
                  <a:pt x="188" y="300"/>
                </a:lnTo>
                <a:lnTo>
                  <a:pt x="191" y="297"/>
                </a:lnTo>
                <a:lnTo>
                  <a:pt x="195" y="290"/>
                </a:lnTo>
                <a:lnTo>
                  <a:pt x="201" y="285"/>
                </a:lnTo>
                <a:lnTo>
                  <a:pt x="202" y="283"/>
                </a:lnTo>
                <a:lnTo>
                  <a:pt x="204" y="282"/>
                </a:lnTo>
                <a:lnTo>
                  <a:pt x="204" y="281"/>
                </a:lnTo>
                <a:lnTo>
                  <a:pt x="208" y="273"/>
                </a:lnTo>
                <a:lnTo>
                  <a:pt x="211" y="272"/>
                </a:lnTo>
                <a:lnTo>
                  <a:pt x="213" y="270"/>
                </a:lnTo>
                <a:lnTo>
                  <a:pt x="216" y="268"/>
                </a:lnTo>
                <a:lnTo>
                  <a:pt x="219" y="266"/>
                </a:lnTo>
                <a:lnTo>
                  <a:pt x="220" y="261"/>
                </a:lnTo>
                <a:lnTo>
                  <a:pt x="221" y="257"/>
                </a:lnTo>
                <a:lnTo>
                  <a:pt x="223" y="254"/>
                </a:lnTo>
                <a:lnTo>
                  <a:pt x="225" y="248"/>
                </a:lnTo>
                <a:lnTo>
                  <a:pt x="225" y="244"/>
                </a:lnTo>
                <a:lnTo>
                  <a:pt x="223" y="240"/>
                </a:lnTo>
                <a:lnTo>
                  <a:pt x="221" y="239"/>
                </a:lnTo>
                <a:lnTo>
                  <a:pt x="217" y="234"/>
                </a:lnTo>
                <a:lnTo>
                  <a:pt x="215" y="230"/>
                </a:lnTo>
                <a:lnTo>
                  <a:pt x="217" y="221"/>
                </a:lnTo>
                <a:lnTo>
                  <a:pt x="218" y="216"/>
                </a:lnTo>
                <a:lnTo>
                  <a:pt x="219" y="212"/>
                </a:lnTo>
                <a:lnTo>
                  <a:pt x="220" y="207"/>
                </a:lnTo>
                <a:lnTo>
                  <a:pt x="222" y="204"/>
                </a:lnTo>
                <a:lnTo>
                  <a:pt x="224" y="202"/>
                </a:lnTo>
                <a:lnTo>
                  <a:pt x="230" y="201"/>
                </a:lnTo>
                <a:lnTo>
                  <a:pt x="236" y="200"/>
                </a:lnTo>
                <a:lnTo>
                  <a:pt x="237" y="197"/>
                </a:lnTo>
                <a:lnTo>
                  <a:pt x="236" y="193"/>
                </a:lnTo>
                <a:lnTo>
                  <a:pt x="237" y="192"/>
                </a:lnTo>
                <a:lnTo>
                  <a:pt x="240" y="191"/>
                </a:lnTo>
                <a:lnTo>
                  <a:pt x="241" y="190"/>
                </a:lnTo>
                <a:lnTo>
                  <a:pt x="241" y="189"/>
                </a:lnTo>
                <a:lnTo>
                  <a:pt x="241" y="187"/>
                </a:lnTo>
                <a:lnTo>
                  <a:pt x="241" y="183"/>
                </a:lnTo>
                <a:lnTo>
                  <a:pt x="239" y="182"/>
                </a:lnTo>
                <a:lnTo>
                  <a:pt x="236" y="183"/>
                </a:lnTo>
                <a:lnTo>
                  <a:pt x="236" y="181"/>
                </a:lnTo>
                <a:lnTo>
                  <a:pt x="231" y="181"/>
                </a:lnTo>
                <a:lnTo>
                  <a:pt x="231" y="178"/>
                </a:lnTo>
                <a:lnTo>
                  <a:pt x="233" y="177"/>
                </a:lnTo>
                <a:lnTo>
                  <a:pt x="234" y="176"/>
                </a:lnTo>
                <a:lnTo>
                  <a:pt x="230" y="172"/>
                </a:lnTo>
                <a:lnTo>
                  <a:pt x="228" y="168"/>
                </a:lnTo>
                <a:lnTo>
                  <a:pt x="228" y="163"/>
                </a:lnTo>
                <a:lnTo>
                  <a:pt x="222" y="163"/>
                </a:lnTo>
                <a:lnTo>
                  <a:pt x="221" y="161"/>
                </a:lnTo>
                <a:lnTo>
                  <a:pt x="222" y="159"/>
                </a:lnTo>
                <a:lnTo>
                  <a:pt x="223" y="157"/>
                </a:lnTo>
                <a:lnTo>
                  <a:pt x="224" y="155"/>
                </a:lnTo>
                <a:lnTo>
                  <a:pt x="227" y="153"/>
                </a:lnTo>
                <a:lnTo>
                  <a:pt x="226" y="150"/>
                </a:lnTo>
                <a:lnTo>
                  <a:pt x="226" y="149"/>
                </a:lnTo>
                <a:lnTo>
                  <a:pt x="225" y="148"/>
                </a:lnTo>
                <a:lnTo>
                  <a:pt x="223" y="148"/>
                </a:lnTo>
                <a:lnTo>
                  <a:pt x="217" y="147"/>
                </a:lnTo>
                <a:lnTo>
                  <a:pt x="215" y="145"/>
                </a:lnTo>
                <a:lnTo>
                  <a:pt x="215" y="145"/>
                </a:lnTo>
                <a:lnTo>
                  <a:pt x="216" y="143"/>
                </a:lnTo>
                <a:lnTo>
                  <a:pt x="219" y="142"/>
                </a:lnTo>
                <a:lnTo>
                  <a:pt x="219" y="140"/>
                </a:lnTo>
                <a:lnTo>
                  <a:pt x="217" y="139"/>
                </a:lnTo>
                <a:lnTo>
                  <a:pt x="216" y="138"/>
                </a:lnTo>
                <a:lnTo>
                  <a:pt x="215" y="135"/>
                </a:lnTo>
                <a:lnTo>
                  <a:pt x="214" y="135"/>
                </a:lnTo>
                <a:lnTo>
                  <a:pt x="211" y="136"/>
                </a:lnTo>
                <a:lnTo>
                  <a:pt x="209" y="137"/>
                </a:lnTo>
                <a:lnTo>
                  <a:pt x="208" y="136"/>
                </a:lnTo>
                <a:lnTo>
                  <a:pt x="208" y="134"/>
                </a:lnTo>
                <a:lnTo>
                  <a:pt x="208" y="132"/>
                </a:lnTo>
                <a:lnTo>
                  <a:pt x="208" y="130"/>
                </a:lnTo>
                <a:lnTo>
                  <a:pt x="207" y="130"/>
                </a:lnTo>
                <a:lnTo>
                  <a:pt x="204" y="130"/>
                </a:lnTo>
                <a:lnTo>
                  <a:pt x="202" y="130"/>
                </a:lnTo>
                <a:lnTo>
                  <a:pt x="200" y="126"/>
                </a:lnTo>
                <a:lnTo>
                  <a:pt x="198" y="125"/>
                </a:lnTo>
                <a:lnTo>
                  <a:pt x="195" y="125"/>
                </a:lnTo>
                <a:lnTo>
                  <a:pt x="192" y="122"/>
                </a:lnTo>
                <a:lnTo>
                  <a:pt x="191" y="119"/>
                </a:lnTo>
                <a:lnTo>
                  <a:pt x="189" y="120"/>
                </a:lnTo>
                <a:lnTo>
                  <a:pt x="189" y="117"/>
                </a:lnTo>
                <a:lnTo>
                  <a:pt x="188" y="115"/>
                </a:lnTo>
                <a:lnTo>
                  <a:pt x="186" y="113"/>
                </a:lnTo>
                <a:lnTo>
                  <a:pt x="186" y="111"/>
                </a:lnTo>
                <a:lnTo>
                  <a:pt x="188" y="110"/>
                </a:lnTo>
                <a:lnTo>
                  <a:pt x="188" y="108"/>
                </a:lnTo>
                <a:lnTo>
                  <a:pt x="189" y="107"/>
                </a:lnTo>
                <a:lnTo>
                  <a:pt x="190" y="106"/>
                </a:lnTo>
                <a:lnTo>
                  <a:pt x="188" y="102"/>
                </a:lnTo>
                <a:lnTo>
                  <a:pt x="186" y="102"/>
                </a:lnTo>
                <a:lnTo>
                  <a:pt x="183" y="101"/>
                </a:lnTo>
                <a:lnTo>
                  <a:pt x="181" y="96"/>
                </a:lnTo>
                <a:lnTo>
                  <a:pt x="182" y="92"/>
                </a:lnTo>
                <a:lnTo>
                  <a:pt x="180" y="89"/>
                </a:lnTo>
                <a:lnTo>
                  <a:pt x="177" y="85"/>
                </a:lnTo>
                <a:lnTo>
                  <a:pt x="180" y="84"/>
                </a:lnTo>
                <a:lnTo>
                  <a:pt x="181" y="85"/>
                </a:lnTo>
                <a:lnTo>
                  <a:pt x="182" y="85"/>
                </a:lnTo>
                <a:lnTo>
                  <a:pt x="185" y="85"/>
                </a:lnTo>
                <a:lnTo>
                  <a:pt x="186" y="85"/>
                </a:lnTo>
                <a:lnTo>
                  <a:pt x="188" y="85"/>
                </a:lnTo>
                <a:lnTo>
                  <a:pt x="190" y="84"/>
                </a:lnTo>
                <a:lnTo>
                  <a:pt x="191" y="84"/>
                </a:lnTo>
                <a:lnTo>
                  <a:pt x="194" y="84"/>
                </a:lnTo>
                <a:lnTo>
                  <a:pt x="196" y="83"/>
                </a:lnTo>
                <a:lnTo>
                  <a:pt x="197" y="82"/>
                </a:lnTo>
                <a:lnTo>
                  <a:pt x="198" y="81"/>
                </a:lnTo>
                <a:lnTo>
                  <a:pt x="201" y="80"/>
                </a:lnTo>
                <a:lnTo>
                  <a:pt x="202" y="79"/>
                </a:lnTo>
                <a:lnTo>
                  <a:pt x="203" y="79"/>
                </a:lnTo>
                <a:lnTo>
                  <a:pt x="206" y="78"/>
                </a:lnTo>
                <a:lnTo>
                  <a:pt x="207" y="76"/>
                </a:lnTo>
                <a:lnTo>
                  <a:pt x="208" y="75"/>
                </a:lnTo>
                <a:lnTo>
                  <a:pt x="209" y="74"/>
                </a:lnTo>
                <a:lnTo>
                  <a:pt x="210" y="72"/>
                </a:lnTo>
                <a:lnTo>
                  <a:pt x="211" y="70"/>
                </a:lnTo>
                <a:lnTo>
                  <a:pt x="212" y="69"/>
                </a:lnTo>
                <a:lnTo>
                  <a:pt x="212" y="67"/>
                </a:lnTo>
                <a:lnTo>
                  <a:pt x="214" y="66"/>
                </a:lnTo>
                <a:lnTo>
                  <a:pt x="214" y="64"/>
                </a:lnTo>
                <a:lnTo>
                  <a:pt x="215" y="62"/>
                </a:lnTo>
                <a:lnTo>
                  <a:pt x="216" y="60"/>
                </a:lnTo>
                <a:lnTo>
                  <a:pt x="218" y="59"/>
                </a:lnTo>
                <a:lnTo>
                  <a:pt x="219" y="57"/>
                </a:lnTo>
                <a:lnTo>
                  <a:pt x="222" y="56"/>
                </a:lnTo>
                <a:lnTo>
                  <a:pt x="223" y="56"/>
                </a:lnTo>
                <a:lnTo>
                  <a:pt x="225" y="55"/>
                </a:lnTo>
                <a:lnTo>
                  <a:pt x="226" y="54"/>
                </a:lnTo>
                <a:lnTo>
                  <a:pt x="228" y="54"/>
                </a:lnTo>
                <a:lnTo>
                  <a:pt x="230" y="54"/>
                </a:lnTo>
                <a:lnTo>
                  <a:pt x="231" y="54"/>
                </a:lnTo>
                <a:lnTo>
                  <a:pt x="233" y="54"/>
                </a:lnTo>
                <a:lnTo>
                  <a:pt x="235" y="54"/>
                </a:lnTo>
                <a:lnTo>
                  <a:pt x="236" y="56"/>
                </a:lnTo>
                <a:lnTo>
                  <a:pt x="237" y="56"/>
                </a:lnTo>
                <a:lnTo>
                  <a:pt x="238" y="58"/>
                </a:lnTo>
                <a:lnTo>
                  <a:pt x="240" y="58"/>
                </a:lnTo>
                <a:lnTo>
                  <a:pt x="242" y="58"/>
                </a:lnTo>
                <a:lnTo>
                  <a:pt x="242" y="58"/>
                </a:lnTo>
                <a:lnTo>
                  <a:pt x="244" y="58"/>
                </a:lnTo>
                <a:lnTo>
                  <a:pt x="246" y="58"/>
                </a:lnTo>
                <a:lnTo>
                  <a:pt x="247" y="58"/>
                </a:lnTo>
                <a:lnTo>
                  <a:pt x="249" y="57"/>
                </a:lnTo>
                <a:lnTo>
                  <a:pt x="250" y="56"/>
                </a:lnTo>
                <a:lnTo>
                  <a:pt x="253" y="56"/>
                </a:lnTo>
                <a:lnTo>
                  <a:pt x="257" y="56"/>
                </a:lnTo>
                <a:lnTo>
                  <a:pt x="259" y="54"/>
                </a:lnTo>
                <a:lnTo>
                  <a:pt x="261" y="54"/>
                </a:lnTo>
                <a:lnTo>
                  <a:pt x="264" y="53"/>
                </a:lnTo>
                <a:lnTo>
                  <a:pt x="267" y="53"/>
                </a:lnTo>
                <a:lnTo>
                  <a:pt x="269" y="53"/>
                </a:lnTo>
                <a:lnTo>
                  <a:pt x="271" y="53"/>
                </a:lnTo>
                <a:lnTo>
                  <a:pt x="275" y="54"/>
                </a:lnTo>
                <a:lnTo>
                  <a:pt x="278" y="53"/>
                </a:lnTo>
                <a:lnTo>
                  <a:pt x="281" y="52"/>
                </a:lnTo>
                <a:lnTo>
                  <a:pt x="283" y="52"/>
                </a:lnTo>
                <a:lnTo>
                  <a:pt x="286" y="51"/>
                </a:lnTo>
                <a:lnTo>
                  <a:pt x="288" y="51"/>
                </a:lnTo>
                <a:lnTo>
                  <a:pt x="292" y="50"/>
                </a:lnTo>
                <a:lnTo>
                  <a:pt x="295" y="49"/>
                </a:lnTo>
                <a:lnTo>
                  <a:pt x="297" y="47"/>
                </a:lnTo>
                <a:lnTo>
                  <a:pt x="300" y="47"/>
                </a:lnTo>
                <a:lnTo>
                  <a:pt x="302" y="46"/>
                </a:lnTo>
                <a:lnTo>
                  <a:pt x="303" y="45"/>
                </a:lnTo>
                <a:lnTo>
                  <a:pt x="305" y="45"/>
                </a:lnTo>
                <a:lnTo>
                  <a:pt x="306" y="44"/>
                </a:lnTo>
                <a:lnTo>
                  <a:pt x="307" y="43"/>
                </a:lnTo>
                <a:lnTo>
                  <a:pt x="309" y="42"/>
                </a:lnTo>
                <a:lnTo>
                  <a:pt x="309" y="41"/>
                </a:lnTo>
                <a:lnTo>
                  <a:pt x="309" y="40"/>
                </a:lnTo>
                <a:lnTo>
                  <a:pt x="311" y="38"/>
                </a:lnTo>
                <a:lnTo>
                  <a:pt x="313" y="35"/>
                </a:lnTo>
                <a:lnTo>
                  <a:pt x="313" y="34"/>
                </a:lnTo>
                <a:lnTo>
                  <a:pt x="313" y="33"/>
                </a:lnTo>
                <a:lnTo>
                  <a:pt x="314" y="30"/>
                </a:lnTo>
                <a:lnTo>
                  <a:pt x="313" y="29"/>
                </a:lnTo>
                <a:lnTo>
                  <a:pt x="312" y="28"/>
                </a:lnTo>
                <a:lnTo>
                  <a:pt x="310" y="27"/>
                </a:lnTo>
                <a:lnTo>
                  <a:pt x="309" y="26"/>
                </a:lnTo>
                <a:lnTo>
                  <a:pt x="307" y="25"/>
                </a:lnTo>
                <a:lnTo>
                  <a:pt x="306" y="24"/>
                </a:lnTo>
                <a:lnTo>
                  <a:pt x="305" y="23"/>
                </a:lnTo>
                <a:lnTo>
                  <a:pt x="303" y="23"/>
                </a:lnTo>
                <a:lnTo>
                  <a:pt x="301" y="21"/>
                </a:lnTo>
                <a:lnTo>
                  <a:pt x="300" y="20"/>
                </a:lnTo>
                <a:lnTo>
                  <a:pt x="298" y="19"/>
                </a:lnTo>
                <a:lnTo>
                  <a:pt x="297" y="18"/>
                </a:lnTo>
                <a:lnTo>
                  <a:pt x="297" y="17"/>
                </a:lnTo>
                <a:lnTo>
                  <a:pt x="297" y="16"/>
                </a:lnTo>
                <a:lnTo>
                  <a:pt x="299" y="14"/>
                </a:lnTo>
                <a:lnTo>
                  <a:pt x="301" y="14"/>
                </a:lnTo>
                <a:lnTo>
                  <a:pt x="304" y="13"/>
                </a:lnTo>
                <a:lnTo>
                  <a:pt x="306" y="13"/>
                </a:lnTo>
                <a:lnTo>
                  <a:pt x="309" y="13"/>
                </a:lnTo>
                <a:lnTo>
                  <a:pt x="311" y="13"/>
                </a:lnTo>
                <a:lnTo>
                  <a:pt x="314" y="12"/>
                </a:lnTo>
                <a:lnTo>
                  <a:pt x="317" y="12"/>
                </a:lnTo>
                <a:lnTo>
                  <a:pt x="319" y="12"/>
                </a:lnTo>
                <a:lnTo>
                  <a:pt x="320" y="12"/>
                </a:lnTo>
                <a:lnTo>
                  <a:pt x="321" y="12"/>
                </a:lnTo>
                <a:lnTo>
                  <a:pt x="322" y="11"/>
                </a:lnTo>
                <a:lnTo>
                  <a:pt x="324" y="10"/>
                </a:lnTo>
                <a:lnTo>
                  <a:pt x="326" y="8"/>
                </a:lnTo>
                <a:lnTo>
                  <a:pt x="327" y="7"/>
                </a:lnTo>
                <a:lnTo>
                  <a:pt x="329" y="6"/>
                </a:lnTo>
                <a:lnTo>
                  <a:pt x="331" y="5"/>
                </a:lnTo>
                <a:lnTo>
                  <a:pt x="332" y="4"/>
                </a:lnTo>
                <a:lnTo>
                  <a:pt x="334" y="2"/>
                </a:lnTo>
                <a:lnTo>
                  <a:pt x="335" y="2"/>
                </a:lnTo>
                <a:lnTo>
                  <a:pt x="337" y="1"/>
                </a:lnTo>
                <a:lnTo>
                  <a:pt x="337" y="0"/>
                </a:lnTo>
                <a:lnTo>
                  <a:pt x="339" y="0"/>
                </a:lnTo>
                <a:lnTo>
                  <a:pt x="342" y="0"/>
                </a:lnTo>
                <a:lnTo>
                  <a:pt x="344" y="0"/>
                </a:lnTo>
                <a:lnTo>
                  <a:pt x="347" y="1"/>
                </a:lnTo>
                <a:lnTo>
                  <a:pt x="349" y="1"/>
                </a:lnTo>
                <a:lnTo>
                  <a:pt x="353" y="1"/>
                </a:lnTo>
                <a:lnTo>
                  <a:pt x="355" y="1"/>
                </a:lnTo>
                <a:lnTo>
                  <a:pt x="357" y="1"/>
                </a:lnTo>
                <a:lnTo>
                  <a:pt x="359" y="1"/>
                </a:lnTo>
                <a:lnTo>
                  <a:pt x="362" y="2"/>
                </a:lnTo>
                <a:lnTo>
                  <a:pt x="364" y="2"/>
                </a:lnTo>
                <a:lnTo>
                  <a:pt x="366" y="3"/>
                </a:lnTo>
                <a:lnTo>
                  <a:pt x="368" y="4"/>
                </a:lnTo>
                <a:lnTo>
                  <a:pt x="370" y="5"/>
                </a:lnTo>
                <a:lnTo>
                  <a:pt x="371" y="5"/>
                </a:lnTo>
                <a:lnTo>
                  <a:pt x="375" y="6"/>
                </a:lnTo>
                <a:lnTo>
                  <a:pt x="376" y="6"/>
                </a:lnTo>
                <a:lnTo>
                  <a:pt x="378" y="6"/>
                </a:lnTo>
                <a:lnTo>
                  <a:pt x="380" y="7"/>
                </a:lnTo>
                <a:lnTo>
                  <a:pt x="382" y="7"/>
                </a:lnTo>
                <a:lnTo>
                  <a:pt x="384" y="9"/>
                </a:lnTo>
                <a:lnTo>
                  <a:pt x="387" y="10"/>
                </a:lnTo>
                <a:lnTo>
                  <a:pt x="388" y="10"/>
                </a:lnTo>
                <a:lnTo>
                  <a:pt x="391" y="11"/>
                </a:lnTo>
                <a:lnTo>
                  <a:pt x="392" y="12"/>
                </a:lnTo>
                <a:lnTo>
                  <a:pt x="394" y="12"/>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4">
            <a:extLst>
              <a:ext uri="{FF2B5EF4-FFF2-40B4-BE49-F238E27FC236}">
                <a16:creationId xmlns:a16="http://schemas.microsoft.com/office/drawing/2014/main" id="{5C26E445-2CD7-4A9D-8532-E5DFAECF9265}"/>
              </a:ext>
            </a:extLst>
          </p:cNvPr>
          <p:cNvSpPr>
            <a:spLocks noEditPoints="1"/>
          </p:cNvSpPr>
          <p:nvPr/>
        </p:nvSpPr>
        <p:spPr bwMode="auto">
          <a:xfrm>
            <a:off x="3835195" y="5600343"/>
            <a:ext cx="497726" cy="586914"/>
          </a:xfrm>
          <a:custGeom>
            <a:avLst/>
            <a:gdLst>
              <a:gd name="T0" fmla="*/ 336 w 346"/>
              <a:gd name="T1" fmla="*/ 355 h 408"/>
              <a:gd name="T2" fmla="*/ 345 w 346"/>
              <a:gd name="T3" fmla="*/ 355 h 408"/>
              <a:gd name="T4" fmla="*/ 309 w 346"/>
              <a:gd name="T5" fmla="*/ 269 h 408"/>
              <a:gd name="T6" fmla="*/ 108 w 346"/>
              <a:gd name="T7" fmla="*/ 0 h 408"/>
              <a:gd name="T8" fmla="*/ 124 w 346"/>
              <a:gd name="T9" fmla="*/ 17 h 408"/>
              <a:gd name="T10" fmla="*/ 157 w 346"/>
              <a:gd name="T11" fmla="*/ 39 h 408"/>
              <a:gd name="T12" fmla="*/ 172 w 346"/>
              <a:gd name="T13" fmla="*/ 67 h 408"/>
              <a:gd name="T14" fmla="*/ 158 w 346"/>
              <a:gd name="T15" fmla="*/ 69 h 408"/>
              <a:gd name="T16" fmla="*/ 158 w 346"/>
              <a:gd name="T17" fmla="*/ 80 h 408"/>
              <a:gd name="T18" fmla="*/ 179 w 346"/>
              <a:gd name="T19" fmla="*/ 86 h 408"/>
              <a:gd name="T20" fmla="*/ 197 w 346"/>
              <a:gd name="T21" fmla="*/ 111 h 408"/>
              <a:gd name="T22" fmla="*/ 238 w 346"/>
              <a:gd name="T23" fmla="*/ 136 h 408"/>
              <a:gd name="T24" fmla="*/ 265 w 346"/>
              <a:gd name="T25" fmla="*/ 220 h 408"/>
              <a:gd name="T26" fmla="*/ 306 w 346"/>
              <a:gd name="T27" fmla="*/ 263 h 408"/>
              <a:gd name="T28" fmla="*/ 297 w 346"/>
              <a:gd name="T29" fmla="*/ 257 h 408"/>
              <a:gd name="T30" fmla="*/ 295 w 346"/>
              <a:gd name="T31" fmla="*/ 259 h 408"/>
              <a:gd name="T32" fmla="*/ 316 w 346"/>
              <a:gd name="T33" fmla="*/ 280 h 408"/>
              <a:gd name="T34" fmla="*/ 331 w 346"/>
              <a:gd name="T35" fmla="*/ 294 h 408"/>
              <a:gd name="T36" fmla="*/ 336 w 346"/>
              <a:gd name="T37" fmla="*/ 312 h 408"/>
              <a:gd name="T38" fmla="*/ 340 w 346"/>
              <a:gd name="T39" fmla="*/ 327 h 408"/>
              <a:gd name="T40" fmla="*/ 327 w 346"/>
              <a:gd name="T41" fmla="*/ 326 h 408"/>
              <a:gd name="T42" fmla="*/ 331 w 346"/>
              <a:gd name="T43" fmla="*/ 329 h 408"/>
              <a:gd name="T44" fmla="*/ 337 w 346"/>
              <a:gd name="T45" fmla="*/ 354 h 408"/>
              <a:gd name="T46" fmla="*/ 323 w 346"/>
              <a:gd name="T47" fmla="*/ 367 h 408"/>
              <a:gd name="T48" fmla="*/ 326 w 346"/>
              <a:gd name="T49" fmla="*/ 375 h 408"/>
              <a:gd name="T50" fmla="*/ 291 w 346"/>
              <a:gd name="T51" fmla="*/ 383 h 408"/>
              <a:gd name="T52" fmla="*/ 227 w 346"/>
              <a:gd name="T53" fmla="*/ 383 h 408"/>
              <a:gd name="T54" fmla="*/ 210 w 346"/>
              <a:gd name="T55" fmla="*/ 377 h 408"/>
              <a:gd name="T56" fmla="*/ 199 w 346"/>
              <a:gd name="T57" fmla="*/ 373 h 408"/>
              <a:gd name="T58" fmla="*/ 201 w 346"/>
              <a:gd name="T59" fmla="*/ 375 h 408"/>
              <a:gd name="T60" fmla="*/ 190 w 346"/>
              <a:gd name="T61" fmla="*/ 384 h 408"/>
              <a:gd name="T62" fmla="*/ 179 w 346"/>
              <a:gd name="T63" fmla="*/ 386 h 408"/>
              <a:gd name="T64" fmla="*/ 146 w 346"/>
              <a:gd name="T65" fmla="*/ 390 h 408"/>
              <a:gd name="T66" fmla="*/ 124 w 346"/>
              <a:gd name="T67" fmla="*/ 394 h 408"/>
              <a:gd name="T68" fmla="*/ 100 w 346"/>
              <a:gd name="T69" fmla="*/ 399 h 408"/>
              <a:gd name="T70" fmla="*/ 79 w 346"/>
              <a:gd name="T71" fmla="*/ 395 h 408"/>
              <a:gd name="T72" fmla="*/ 70 w 346"/>
              <a:gd name="T73" fmla="*/ 405 h 408"/>
              <a:gd name="T74" fmla="*/ 56 w 346"/>
              <a:gd name="T75" fmla="*/ 405 h 408"/>
              <a:gd name="T76" fmla="*/ 37 w 346"/>
              <a:gd name="T77" fmla="*/ 390 h 408"/>
              <a:gd name="T78" fmla="*/ 44 w 346"/>
              <a:gd name="T79" fmla="*/ 382 h 408"/>
              <a:gd name="T80" fmla="*/ 41 w 346"/>
              <a:gd name="T81" fmla="*/ 380 h 408"/>
              <a:gd name="T82" fmla="*/ 34 w 346"/>
              <a:gd name="T83" fmla="*/ 364 h 408"/>
              <a:gd name="T84" fmla="*/ 23 w 346"/>
              <a:gd name="T85" fmla="*/ 330 h 408"/>
              <a:gd name="T86" fmla="*/ 26 w 346"/>
              <a:gd name="T87" fmla="*/ 299 h 408"/>
              <a:gd name="T88" fmla="*/ 14 w 346"/>
              <a:gd name="T89" fmla="*/ 271 h 408"/>
              <a:gd name="T90" fmla="*/ 12 w 346"/>
              <a:gd name="T91" fmla="*/ 254 h 408"/>
              <a:gd name="T92" fmla="*/ 10 w 346"/>
              <a:gd name="T93" fmla="*/ 229 h 408"/>
              <a:gd name="T94" fmla="*/ 2 w 346"/>
              <a:gd name="T95" fmla="*/ 214 h 408"/>
              <a:gd name="T96" fmla="*/ 21 w 346"/>
              <a:gd name="T97" fmla="*/ 194 h 408"/>
              <a:gd name="T98" fmla="*/ 27 w 346"/>
              <a:gd name="T99" fmla="*/ 181 h 408"/>
              <a:gd name="T100" fmla="*/ 30 w 346"/>
              <a:gd name="T101" fmla="*/ 162 h 408"/>
              <a:gd name="T102" fmla="*/ 32 w 346"/>
              <a:gd name="T103" fmla="*/ 128 h 408"/>
              <a:gd name="T104" fmla="*/ 33 w 346"/>
              <a:gd name="T105" fmla="*/ 103 h 408"/>
              <a:gd name="T106" fmla="*/ 31 w 346"/>
              <a:gd name="T107" fmla="*/ 83 h 408"/>
              <a:gd name="T108" fmla="*/ 51 w 346"/>
              <a:gd name="T109" fmla="*/ 78 h 408"/>
              <a:gd name="T110" fmla="*/ 70 w 346"/>
              <a:gd name="T111" fmla="*/ 78 h 408"/>
              <a:gd name="T112" fmla="*/ 84 w 346"/>
              <a:gd name="T113" fmla="*/ 61 h 408"/>
              <a:gd name="T114" fmla="*/ 73 w 346"/>
              <a:gd name="T115" fmla="*/ 52 h 408"/>
              <a:gd name="T116" fmla="*/ 68 w 346"/>
              <a:gd name="T117" fmla="*/ 46 h 408"/>
              <a:gd name="T118" fmla="*/ 79 w 346"/>
              <a:gd name="T119" fmla="*/ 28 h 408"/>
              <a:gd name="T120" fmla="*/ 95 w 346"/>
              <a:gd name="T121" fmla="*/ 31 h 408"/>
              <a:gd name="T122" fmla="*/ 92 w 346"/>
              <a:gd name="T123" fmla="*/ 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08">
                <a:moveTo>
                  <a:pt x="346" y="360"/>
                </a:moveTo>
                <a:lnTo>
                  <a:pt x="343" y="365"/>
                </a:lnTo>
                <a:lnTo>
                  <a:pt x="341" y="365"/>
                </a:lnTo>
                <a:lnTo>
                  <a:pt x="341" y="366"/>
                </a:lnTo>
                <a:lnTo>
                  <a:pt x="337" y="366"/>
                </a:lnTo>
                <a:lnTo>
                  <a:pt x="336" y="365"/>
                </a:lnTo>
                <a:lnTo>
                  <a:pt x="335" y="365"/>
                </a:lnTo>
                <a:lnTo>
                  <a:pt x="335" y="364"/>
                </a:lnTo>
                <a:lnTo>
                  <a:pt x="335" y="363"/>
                </a:lnTo>
                <a:lnTo>
                  <a:pt x="334" y="361"/>
                </a:lnTo>
                <a:lnTo>
                  <a:pt x="334" y="359"/>
                </a:lnTo>
                <a:lnTo>
                  <a:pt x="333" y="359"/>
                </a:lnTo>
                <a:lnTo>
                  <a:pt x="333" y="358"/>
                </a:lnTo>
                <a:lnTo>
                  <a:pt x="333" y="357"/>
                </a:lnTo>
                <a:lnTo>
                  <a:pt x="333" y="356"/>
                </a:lnTo>
                <a:lnTo>
                  <a:pt x="334" y="355"/>
                </a:lnTo>
                <a:lnTo>
                  <a:pt x="335" y="355"/>
                </a:lnTo>
                <a:lnTo>
                  <a:pt x="336" y="355"/>
                </a:lnTo>
                <a:lnTo>
                  <a:pt x="337" y="354"/>
                </a:lnTo>
                <a:lnTo>
                  <a:pt x="337" y="352"/>
                </a:lnTo>
                <a:lnTo>
                  <a:pt x="338" y="352"/>
                </a:lnTo>
                <a:lnTo>
                  <a:pt x="337" y="349"/>
                </a:lnTo>
                <a:lnTo>
                  <a:pt x="339" y="349"/>
                </a:lnTo>
                <a:lnTo>
                  <a:pt x="339" y="348"/>
                </a:lnTo>
                <a:lnTo>
                  <a:pt x="340" y="346"/>
                </a:lnTo>
                <a:lnTo>
                  <a:pt x="341" y="344"/>
                </a:lnTo>
                <a:lnTo>
                  <a:pt x="343" y="344"/>
                </a:lnTo>
                <a:lnTo>
                  <a:pt x="343" y="345"/>
                </a:lnTo>
                <a:lnTo>
                  <a:pt x="344" y="346"/>
                </a:lnTo>
                <a:lnTo>
                  <a:pt x="345" y="348"/>
                </a:lnTo>
                <a:lnTo>
                  <a:pt x="345" y="349"/>
                </a:lnTo>
                <a:lnTo>
                  <a:pt x="346" y="349"/>
                </a:lnTo>
                <a:lnTo>
                  <a:pt x="346" y="350"/>
                </a:lnTo>
                <a:lnTo>
                  <a:pt x="346" y="353"/>
                </a:lnTo>
                <a:lnTo>
                  <a:pt x="346" y="354"/>
                </a:lnTo>
                <a:lnTo>
                  <a:pt x="345" y="355"/>
                </a:lnTo>
                <a:lnTo>
                  <a:pt x="346" y="355"/>
                </a:lnTo>
                <a:lnTo>
                  <a:pt x="346" y="358"/>
                </a:lnTo>
                <a:lnTo>
                  <a:pt x="346" y="359"/>
                </a:lnTo>
                <a:lnTo>
                  <a:pt x="346" y="360"/>
                </a:lnTo>
                <a:lnTo>
                  <a:pt x="346" y="360"/>
                </a:lnTo>
                <a:close/>
                <a:moveTo>
                  <a:pt x="308" y="261"/>
                </a:moveTo>
                <a:lnTo>
                  <a:pt x="311" y="263"/>
                </a:lnTo>
                <a:lnTo>
                  <a:pt x="312" y="265"/>
                </a:lnTo>
                <a:lnTo>
                  <a:pt x="317" y="269"/>
                </a:lnTo>
                <a:lnTo>
                  <a:pt x="318" y="270"/>
                </a:lnTo>
                <a:lnTo>
                  <a:pt x="318" y="272"/>
                </a:lnTo>
                <a:lnTo>
                  <a:pt x="317" y="272"/>
                </a:lnTo>
                <a:lnTo>
                  <a:pt x="315" y="272"/>
                </a:lnTo>
                <a:lnTo>
                  <a:pt x="315" y="273"/>
                </a:lnTo>
                <a:lnTo>
                  <a:pt x="313" y="273"/>
                </a:lnTo>
                <a:lnTo>
                  <a:pt x="311" y="272"/>
                </a:lnTo>
                <a:lnTo>
                  <a:pt x="309" y="271"/>
                </a:lnTo>
                <a:lnTo>
                  <a:pt x="309" y="269"/>
                </a:lnTo>
                <a:lnTo>
                  <a:pt x="309" y="266"/>
                </a:lnTo>
                <a:lnTo>
                  <a:pt x="308" y="264"/>
                </a:lnTo>
                <a:lnTo>
                  <a:pt x="308" y="263"/>
                </a:lnTo>
                <a:lnTo>
                  <a:pt x="307" y="263"/>
                </a:lnTo>
                <a:lnTo>
                  <a:pt x="307" y="262"/>
                </a:lnTo>
                <a:lnTo>
                  <a:pt x="307" y="261"/>
                </a:lnTo>
                <a:lnTo>
                  <a:pt x="308" y="261"/>
                </a:lnTo>
                <a:lnTo>
                  <a:pt x="308" y="261"/>
                </a:lnTo>
                <a:close/>
                <a:moveTo>
                  <a:pt x="99" y="0"/>
                </a:moveTo>
                <a:lnTo>
                  <a:pt x="99" y="1"/>
                </a:lnTo>
                <a:lnTo>
                  <a:pt x="99" y="3"/>
                </a:lnTo>
                <a:lnTo>
                  <a:pt x="100" y="3"/>
                </a:lnTo>
                <a:lnTo>
                  <a:pt x="101" y="3"/>
                </a:lnTo>
                <a:lnTo>
                  <a:pt x="102" y="3"/>
                </a:lnTo>
                <a:lnTo>
                  <a:pt x="104" y="2"/>
                </a:lnTo>
                <a:lnTo>
                  <a:pt x="105" y="1"/>
                </a:lnTo>
                <a:lnTo>
                  <a:pt x="107" y="1"/>
                </a:lnTo>
                <a:lnTo>
                  <a:pt x="108" y="0"/>
                </a:lnTo>
                <a:lnTo>
                  <a:pt x="112" y="1"/>
                </a:lnTo>
                <a:lnTo>
                  <a:pt x="112" y="1"/>
                </a:lnTo>
                <a:lnTo>
                  <a:pt x="113" y="1"/>
                </a:lnTo>
                <a:lnTo>
                  <a:pt x="115" y="2"/>
                </a:lnTo>
                <a:lnTo>
                  <a:pt x="116" y="3"/>
                </a:lnTo>
                <a:lnTo>
                  <a:pt x="117" y="4"/>
                </a:lnTo>
                <a:lnTo>
                  <a:pt x="118" y="5"/>
                </a:lnTo>
                <a:lnTo>
                  <a:pt x="118" y="6"/>
                </a:lnTo>
                <a:lnTo>
                  <a:pt x="118" y="7"/>
                </a:lnTo>
                <a:lnTo>
                  <a:pt x="118" y="9"/>
                </a:lnTo>
                <a:lnTo>
                  <a:pt x="118" y="11"/>
                </a:lnTo>
                <a:lnTo>
                  <a:pt x="118" y="11"/>
                </a:lnTo>
                <a:lnTo>
                  <a:pt x="118" y="12"/>
                </a:lnTo>
                <a:lnTo>
                  <a:pt x="119" y="13"/>
                </a:lnTo>
                <a:lnTo>
                  <a:pt x="120" y="15"/>
                </a:lnTo>
                <a:lnTo>
                  <a:pt x="122" y="16"/>
                </a:lnTo>
                <a:lnTo>
                  <a:pt x="123" y="17"/>
                </a:lnTo>
                <a:lnTo>
                  <a:pt x="124" y="17"/>
                </a:lnTo>
                <a:lnTo>
                  <a:pt x="125" y="18"/>
                </a:lnTo>
                <a:lnTo>
                  <a:pt x="126" y="19"/>
                </a:lnTo>
                <a:lnTo>
                  <a:pt x="126" y="21"/>
                </a:lnTo>
                <a:lnTo>
                  <a:pt x="127" y="22"/>
                </a:lnTo>
                <a:lnTo>
                  <a:pt x="128" y="24"/>
                </a:lnTo>
                <a:lnTo>
                  <a:pt x="128" y="26"/>
                </a:lnTo>
                <a:lnTo>
                  <a:pt x="129" y="27"/>
                </a:lnTo>
                <a:lnTo>
                  <a:pt x="129" y="28"/>
                </a:lnTo>
                <a:lnTo>
                  <a:pt x="129" y="29"/>
                </a:lnTo>
                <a:lnTo>
                  <a:pt x="131" y="32"/>
                </a:lnTo>
                <a:lnTo>
                  <a:pt x="133" y="33"/>
                </a:lnTo>
                <a:lnTo>
                  <a:pt x="137" y="36"/>
                </a:lnTo>
                <a:lnTo>
                  <a:pt x="142" y="38"/>
                </a:lnTo>
                <a:lnTo>
                  <a:pt x="149" y="39"/>
                </a:lnTo>
                <a:lnTo>
                  <a:pt x="153" y="39"/>
                </a:lnTo>
                <a:lnTo>
                  <a:pt x="155" y="39"/>
                </a:lnTo>
                <a:lnTo>
                  <a:pt x="156" y="39"/>
                </a:lnTo>
                <a:lnTo>
                  <a:pt x="157" y="39"/>
                </a:lnTo>
                <a:lnTo>
                  <a:pt x="157" y="39"/>
                </a:lnTo>
                <a:lnTo>
                  <a:pt x="158" y="39"/>
                </a:lnTo>
                <a:lnTo>
                  <a:pt x="159" y="39"/>
                </a:lnTo>
                <a:lnTo>
                  <a:pt x="160" y="41"/>
                </a:lnTo>
                <a:lnTo>
                  <a:pt x="160" y="43"/>
                </a:lnTo>
                <a:lnTo>
                  <a:pt x="161" y="44"/>
                </a:lnTo>
                <a:lnTo>
                  <a:pt x="162" y="46"/>
                </a:lnTo>
                <a:lnTo>
                  <a:pt x="162" y="47"/>
                </a:lnTo>
                <a:lnTo>
                  <a:pt x="163" y="50"/>
                </a:lnTo>
                <a:lnTo>
                  <a:pt x="167" y="53"/>
                </a:lnTo>
                <a:lnTo>
                  <a:pt x="163" y="59"/>
                </a:lnTo>
                <a:lnTo>
                  <a:pt x="164" y="60"/>
                </a:lnTo>
                <a:lnTo>
                  <a:pt x="165" y="60"/>
                </a:lnTo>
                <a:lnTo>
                  <a:pt x="166" y="61"/>
                </a:lnTo>
                <a:lnTo>
                  <a:pt x="167" y="63"/>
                </a:lnTo>
                <a:lnTo>
                  <a:pt x="168" y="65"/>
                </a:lnTo>
                <a:lnTo>
                  <a:pt x="170" y="66"/>
                </a:lnTo>
                <a:lnTo>
                  <a:pt x="172" y="67"/>
                </a:lnTo>
                <a:lnTo>
                  <a:pt x="173" y="68"/>
                </a:lnTo>
                <a:lnTo>
                  <a:pt x="174" y="69"/>
                </a:lnTo>
                <a:lnTo>
                  <a:pt x="174" y="70"/>
                </a:lnTo>
                <a:lnTo>
                  <a:pt x="174" y="71"/>
                </a:lnTo>
                <a:lnTo>
                  <a:pt x="174" y="72"/>
                </a:lnTo>
                <a:lnTo>
                  <a:pt x="173" y="72"/>
                </a:lnTo>
                <a:lnTo>
                  <a:pt x="172" y="73"/>
                </a:lnTo>
                <a:lnTo>
                  <a:pt x="170" y="72"/>
                </a:lnTo>
                <a:lnTo>
                  <a:pt x="169" y="72"/>
                </a:lnTo>
                <a:lnTo>
                  <a:pt x="168" y="72"/>
                </a:lnTo>
                <a:lnTo>
                  <a:pt x="166" y="72"/>
                </a:lnTo>
                <a:lnTo>
                  <a:pt x="164" y="72"/>
                </a:lnTo>
                <a:lnTo>
                  <a:pt x="163" y="72"/>
                </a:lnTo>
                <a:lnTo>
                  <a:pt x="162" y="71"/>
                </a:lnTo>
                <a:lnTo>
                  <a:pt x="162" y="70"/>
                </a:lnTo>
                <a:lnTo>
                  <a:pt x="161" y="69"/>
                </a:lnTo>
                <a:lnTo>
                  <a:pt x="159" y="69"/>
                </a:lnTo>
                <a:lnTo>
                  <a:pt x="158" y="69"/>
                </a:lnTo>
                <a:lnTo>
                  <a:pt x="157" y="69"/>
                </a:lnTo>
                <a:lnTo>
                  <a:pt x="156" y="69"/>
                </a:lnTo>
                <a:lnTo>
                  <a:pt x="154" y="69"/>
                </a:lnTo>
                <a:lnTo>
                  <a:pt x="153" y="69"/>
                </a:lnTo>
                <a:lnTo>
                  <a:pt x="151" y="69"/>
                </a:lnTo>
                <a:lnTo>
                  <a:pt x="151" y="70"/>
                </a:lnTo>
                <a:lnTo>
                  <a:pt x="150" y="72"/>
                </a:lnTo>
                <a:lnTo>
                  <a:pt x="151" y="72"/>
                </a:lnTo>
                <a:lnTo>
                  <a:pt x="151" y="73"/>
                </a:lnTo>
                <a:lnTo>
                  <a:pt x="152" y="73"/>
                </a:lnTo>
                <a:lnTo>
                  <a:pt x="153" y="74"/>
                </a:lnTo>
                <a:lnTo>
                  <a:pt x="154" y="75"/>
                </a:lnTo>
                <a:lnTo>
                  <a:pt x="155" y="76"/>
                </a:lnTo>
                <a:lnTo>
                  <a:pt x="156" y="77"/>
                </a:lnTo>
                <a:lnTo>
                  <a:pt x="156" y="78"/>
                </a:lnTo>
                <a:lnTo>
                  <a:pt x="157" y="78"/>
                </a:lnTo>
                <a:lnTo>
                  <a:pt x="157" y="79"/>
                </a:lnTo>
                <a:lnTo>
                  <a:pt x="158" y="80"/>
                </a:lnTo>
                <a:lnTo>
                  <a:pt x="159" y="80"/>
                </a:lnTo>
                <a:lnTo>
                  <a:pt x="160" y="80"/>
                </a:lnTo>
                <a:lnTo>
                  <a:pt x="161" y="80"/>
                </a:lnTo>
                <a:lnTo>
                  <a:pt x="162" y="79"/>
                </a:lnTo>
                <a:lnTo>
                  <a:pt x="163" y="79"/>
                </a:lnTo>
                <a:lnTo>
                  <a:pt x="165" y="79"/>
                </a:lnTo>
                <a:lnTo>
                  <a:pt x="166" y="79"/>
                </a:lnTo>
                <a:lnTo>
                  <a:pt x="168" y="79"/>
                </a:lnTo>
                <a:lnTo>
                  <a:pt x="168" y="79"/>
                </a:lnTo>
                <a:lnTo>
                  <a:pt x="170" y="79"/>
                </a:lnTo>
                <a:lnTo>
                  <a:pt x="171" y="80"/>
                </a:lnTo>
                <a:lnTo>
                  <a:pt x="173" y="81"/>
                </a:lnTo>
                <a:lnTo>
                  <a:pt x="174" y="82"/>
                </a:lnTo>
                <a:lnTo>
                  <a:pt x="175" y="83"/>
                </a:lnTo>
                <a:lnTo>
                  <a:pt x="176" y="83"/>
                </a:lnTo>
                <a:lnTo>
                  <a:pt x="177" y="83"/>
                </a:lnTo>
                <a:lnTo>
                  <a:pt x="178" y="84"/>
                </a:lnTo>
                <a:lnTo>
                  <a:pt x="179" y="86"/>
                </a:lnTo>
                <a:lnTo>
                  <a:pt x="180" y="87"/>
                </a:lnTo>
                <a:lnTo>
                  <a:pt x="182" y="89"/>
                </a:lnTo>
                <a:lnTo>
                  <a:pt x="183" y="90"/>
                </a:lnTo>
                <a:lnTo>
                  <a:pt x="185" y="92"/>
                </a:lnTo>
                <a:lnTo>
                  <a:pt x="185" y="94"/>
                </a:lnTo>
                <a:lnTo>
                  <a:pt x="186" y="95"/>
                </a:lnTo>
                <a:lnTo>
                  <a:pt x="186" y="96"/>
                </a:lnTo>
                <a:lnTo>
                  <a:pt x="187" y="98"/>
                </a:lnTo>
                <a:lnTo>
                  <a:pt x="187" y="99"/>
                </a:lnTo>
                <a:lnTo>
                  <a:pt x="187" y="100"/>
                </a:lnTo>
                <a:lnTo>
                  <a:pt x="187" y="100"/>
                </a:lnTo>
                <a:lnTo>
                  <a:pt x="187" y="101"/>
                </a:lnTo>
                <a:lnTo>
                  <a:pt x="188" y="104"/>
                </a:lnTo>
                <a:lnTo>
                  <a:pt x="189" y="106"/>
                </a:lnTo>
                <a:lnTo>
                  <a:pt x="190" y="107"/>
                </a:lnTo>
                <a:lnTo>
                  <a:pt x="192" y="109"/>
                </a:lnTo>
                <a:lnTo>
                  <a:pt x="194" y="111"/>
                </a:lnTo>
                <a:lnTo>
                  <a:pt x="197" y="111"/>
                </a:lnTo>
                <a:lnTo>
                  <a:pt x="199" y="113"/>
                </a:lnTo>
                <a:lnTo>
                  <a:pt x="200" y="115"/>
                </a:lnTo>
                <a:lnTo>
                  <a:pt x="201" y="117"/>
                </a:lnTo>
                <a:lnTo>
                  <a:pt x="202" y="121"/>
                </a:lnTo>
                <a:lnTo>
                  <a:pt x="202" y="122"/>
                </a:lnTo>
                <a:lnTo>
                  <a:pt x="206" y="123"/>
                </a:lnTo>
                <a:lnTo>
                  <a:pt x="209" y="122"/>
                </a:lnTo>
                <a:lnTo>
                  <a:pt x="213" y="117"/>
                </a:lnTo>
                <a:lnTo>
                  <a:pt x="215" y="115"/>
                </a:lnTo>
                <a:lnTo>
                  <a:pt x="216" y="111"/>
                </a:lnTo>
                <a:lnTo>
                  <a:pt x="218" y="107"/>
                </a:lnTo>
                <a:lnTo>
                  <a:pt x="223" y="106"/>
                </a:lnTo>
                <a:lnTo>
                  <a:pt x="226" y="108"/>
                </a:lnTo>
                <a:lnTo>
                  <a:pt x="234" y="118"/>
                </a:lnTo>
                <a:lnTo>
                  <a:pt x="236" y="122"/>
                </a:lnTo>
                <a:lnTo>
                  <a:pt x="238" y="126"/>
                </a:lnTo>
                <a:lnTo>
                  <a:pt x="238" y="133"/>
                </a:lnTo>
                <a:lnTo>
                  <a:pt x="238" y="136"/>
                </a:lnTo>
                <a:lnTo>
                  <a:pt x="237" y="139"/>
                </a:lnTo>
                <a:lnTo>
                  <a:pt x="237" y="142"/>
                </a:lnTo>
                <a:lnTo>
                  <a:pt x="237" y="147"/>
                </a:lnTo>
                <a:lnTo>
                  <a:pt x="240" y="150"/>
                </a:lnTo>
                <a:lnTo>
                  <a:pt x="241" y="152"/>
                </a:lnTo>
                <a:lnTo>
                  <a:pt x="244" y="154"/>
                </a:lnTo>
                <a:lnTo>
                  <a:pt x="249" y="158"/>
                </a:lnTo>
                <a:lnTo>
                  <a:pt x="251" y="161"/>
                </a:lnTo>
                <a:lnTo>
                  <a:pt x="252" y="172"/>
                </a:lnTo>
                <a:lnTo>
                  <a:pt x="252" y="179"/>
                </a:lnTo>
                <a:lnTo>
                  <a:pt x="251" y="187"/>
                </a:lnTo>
                <a:lnTo>
                  <a:pt x="252" y="190"/>
                </a:lnTo>
                <a:lnTo>
                  <a:pt x="252" y="194"/>
                </a:lnTo>
                <a:lnTo>
                  <a:pt x="257" y="202"/>
                </a:lnTo>
                <a:lnTo>
                  <a:pt x="260" y="205"/>
                </a:lnTo>
                <a:lnTo>
                  <a:pt x="261" y="211"/>
                </a:lnTo>
                <a:lnTo>
                  <a:pt x="263" y="216"/>
                </a:lnTo>
                <a:lnTo>
                  <a:pt x="265" y="220"/>
                </a:lnTo>
                <a:lnTo>
                  <a:pt x="270" y="227"/>
                </a:lnTo>
                <a:lnTo>
                  <a:pt x="272" y="227"/>
                </a:lnTo>
                <a:lnTo>
                  <a:pt x="280" y="229"/>
                </a:lnTo>
                <a:lnTo>
                  <a:pt x="281" y="231"/>
                </a:lnTo>
                <a:lnTo>
                  <a:pt x="290" y="237"/>
                </a:lnTo>
                <a:lnTo>
                  <a:pt x="293" y="239"/>
                </a:lnTo>
                <a:lnTo>
                  <a:pt x="298" y="246"/>
                </a:lnTo>
                <a:lnTo>
                  <a:pt x="298" y="247"/>
                </a:lnTo>
                <a:lnTo>
                  <a:pt x="298" y="250"/>
                </a:lnTo>
                <a:lnTo>
                  <a:pt x="297" y="251"/>
                </a:lnTo>
                <a:lnTo>
                  <a:pt x="297" y="252"/>
                </a:lnTo>
                <a:lnTo>
                  <a:pt x="300" y="255"/>
                </a:lnTo>
                <a:lnTo>
                  <a:pt x="301" y="256"/>
                </a:lnTo>
                <a:lnTo>
                  <a:pt x="302" y="257"/>
                </a:lnTo>
                <a:lnTo>
                  <a:pt x="302" y="259"/>
                </a:lnTo>
                <a:lnTo>
                  <a:pt x="305" y="261"/>
                </a:lnTo>
                <a:lnTo>
                  <a:pt x="305" y="263"/>
                </a:lnTo>
                <a:lnTo>
                  <a:pt x="306" y="263"/>
                </a:lnTo>
                <a:lnTo>
                  <a:pt x="306" y="264"/>
                </a:lnTo>
                <a:lnTo>
                  <a:pt x="306" y="265"/>
                </a:lnTo>
                <a:lnTo>
                  <a:pt x="307" y="266"/>
                </a:lnTo>
                <a:lnTo>
                  <a:pt x="308" y="267"/>
                </a:lnTo>
                <a:lnTo>
                  <a:pt x="308" y="268"/>
                </a:lnTo>
                <a:lnTo>
                  <a:pt x="307" y="269"/>
                </a:lnTo>
                <a:lnTo>
                  <a:pt x="307" y="270"/>
                </a:lnTo>
                <a:lnTo>
                  <a:pt x="306" y="270"/>
                </a:lnTo>
                <a:lnTo>
                  <a:pt x="304" y="269"/>
                </a:lnTo>
                <a:lnTo>
                  <a:pt x="302" y="268"/>
                </a:lnTo>
                <a:lnTo>
                  <a:pt x="302" y="267"/>
                </a:lnTo>
                <a:lnTo>
                  <a:pt x="301" y="265"/>
                </a:lnTo>
                <a:lnTo>
                  <a:pt x="301" y="264"/>
                </a:lnTo>
                <a:lnTo>
                  <a:pt x="300" y="263"/>
                </a:lnTo>
                <a:lnTo>
                  <a:pt x="300" y="261"/>
                </a:lnTo>
                <a:lnTo>
                  <a:pt x="299" y="260"/>
                </a:lnTo>
                <a:lnTo>
                  <a:pt x="298" y="259"/>
                </a:lnTo>
                <a:lnTo>
                  <a:pt x="297" y="257"/>
                </a:lnTo>
                <a:lnTo>
                  <a:pt x="297" y="256"/>
                </a:lnTo>
                <a:lnTo>
                  <a:pt x="296" y="255"/>
                </a:lnTo>
                <a:lnTo>
                  <a:pt x="294" y="254"/>
                </a:lnTo>
                <a:lnTo>
                  <a:pt x="293" y="254"/>
                </a:lnTo>
                <a:lnTo>
                  <a:pt x="291" y="253"/>
                </a:lnTo>
                <a:lnTo>
                  <a:pt x="290" y="252"/>
                </a:lnTo>
                <a:lnTo>
                  <a:pt x="289" y="251"/>
                </a:lnTo>
                <a:lnTo>
                  <a:pt x="288" y="251"/>
                </a:lnTo>
                <a:lnTo>
                  <a:pt x="287" y="251"/>
                </a:lnTo>
                <a:lnTo>
                  <a:pt x="286" y="250"/>
                </a:lnTo>
                <a:lnTo>
                  <a:pt x="285" y="250"/>
                </a:lnTo>
                <a:lnTo>
                  <a:pt x="285" y="251"/>
                </a:lnTo>
                <a:lnTo>
                  <a:pt x="287" y="253"/>
                </a:lnTo>
                <a:lnTo>
                  <a:pt x="289" y="253"/>
                </a:lnTo>
                <a:lnTo>
                  <a:pt x="291" y="255"/>
                </a:lnTo>
                <a:lnTo>
                  <a:pt x="292" y="255"/>
                </a:lnTo>
                <a:lnTo>
                  <a:pt x="292" y="256"/>
                </a:lnTo>
                <a:lnTo>
                  <a:pt x="295" y="259"/>
                </a:lnTo>
                <a:lnTo>
                  <a:pt x="295" y="260"/>
                </a:lnTo>
                <a:lnTo>
                  <a:pt x="297" y="261"/>
                </a:lnTo>
                <a:lnTo>
                  <a:pt x="297" y="265"/>
                </a:lnTo>
                <a:lnTo>
                  <a:pt x="300" y="267"/>
                </a:lnTo>
                <a:lnTo>
                  <a:pt x="300" y="268"/>
                </a:lnTo>
                <a:lnTo>
                  <a:pt x="301" y="269"/>
                </a:lnTo>
                <a:lnTo>
                  <a:pt x="302" y="271"/>
                </a:lnTo>
                <a:lnTo>
                  <a:pt x="304" y="271"/>
                </a:lnTo>
                <a:lnTo>
                  <a:pt x="305" y="271"/>
                </a:lnTo>
                <a:lnTo>
                  <a:pt x="306" y="271"/>
                </a:lnTo>
                <a:lnTo>
                  <a:pt x="307" y="272"/>
                </a:lnTo>
                <a:lnTo>
                  <a:pt x="308" y="272"/>
                </a:lnTo>
                <a:lnTo>
                  <a:pt x="311" y="275"/>
                </a:lnTo>
                <a:lnTo>
                  <a:pt x="313" y="276"/>
                </a:lnTo>
                <a:lnTo>
                  <a:pt x="313" y="277"/>
                </a:lnTo>
                <a:lnTo>
                  <a:pt x="315" y="278"/>
                </a:lnTo>
                <a:lnTo>
                  <a:pt x="315" y="279"/>
                </a:lnTo>
                <a:lnTo>
                  <a:pt x="316" y="280"/>
                </a:lnTo>
                <a:lnTo>
                  <a:pt x="316" y="282"/>
                </a:lnTo>
                <a:lnTo>
                  <a:pt x="318" y="283"/>
                </a:lnTo>
                <a:lnTo>
                  <a:pt x="318" y="284"/>
                </a:lnTo>
                <a:lnTo>
                  <a:pt x="318" y="285"/>
                </a:lnTo>
                <a:lnTo>
                  <a:pt x="319" y="286"/>
                </a:lnTo>
                <a:lnTo>
                  <a:pt x="321" y="288"/>
                </a:lnTo>
                <a:lnTo>
                  <a:pt x="322" y="288"/>
                </a:lnTo>
                <a:lnTo>
                  <a:pt x="323" y="288"/>
                </a:lnTo>
                <a:lnTo>
                  <a:pt x="324" y="289"/>
                </a:lnTo>
                <a:lnTo>
                  <a:pt x="324" y="289"/>
                </a:lnTo>
                <a:lnTo>
                  <a:pt x="325" y="290"/>
                </a:lnTo>
                <a:lnTo>
                  <a:pt x="327" y="290"/>
                </a:lnTo>
                <a:lnTo>
                  <a:pt x="327" y="291"/>
                </a:lnTo>
                <a:lnTo>
                  <a:pt x="327" y="292"/>
                </a:lnTo>
                <a:lnTo>
                  <a:pt x="328" y="292"/>
                </a:lnTo>
                <a:lnTo>
                  <a:pt x="330" y="293"/>
                </a:lnTo>
                <a:lnTo>
                  <a:pt x="330" y="294"/>
                </a:lnTo>
                <a:lnTo>
                  <a:pt x="331" y="294"/>
                </a:lnTo>
                <a:lnTo>
                  <a:pt x="332" y="295"/>
                </a:lnTo>
                <a:lnTo>
                  <a:pt x="334" y="297"/>
                </a:lnTo>
                <a:lnTo>
                  <a:pt x="334" y="298"/>
                </a:lnTo>
                <a:lnTo>
                  <a:pt x="336" y="299"/>
                </a:lnTo>
                <a:lnTo>
                  <a:pt x="336" y="300"/>
                </a:lnTo>
                <a:lnTo>
                  <a:pt x="336" y="301"/>
                </a:lnTo>
                <a:lnTo>
                  <a:pt x="337" y="302"/>
                </a:lnTo>
                <a:lnTo>
                  <a:pt x="337" y="303"/>
                </a:lnTo>
                <a:lnTo>
                  <a:pt x="336" y="304"/>
                </a:lnTo>
                <a:lnTo>
                  <a:pt x="336" y="305"/>
                </a:lnTo>
                <a:lnTo>
                  <a:pt x="336" y="306"/>
                </a:lnTo>
                <a:lnTo>
                  <a:pt x="336" y="307"/>
                </a:lnTo>
                <a:lnTo>
                  <a:pt x="336" y="308"/>
                </a:lnTo>
                <a:lnTo>
                  <a:pt x="336" y="310"/>
                </a:lnTo>
                <a:lnTo>
                  <a:pt x="336" y="310"/>
                </a:lnTo>
                <a:lnTo>
                  <a:pt x="336" y="311"/>
                </a:lnTo>
                <a:lnTo>
                  <a:pt x="336" y="311"/>
                </a:lnTo>
                <a:lnTo>
                  <a:pt x="336" y="312"/>
                </a:lnTo>
                <a:lnTo>
                  <a:pt x="335" y="312"/>
                </a:lnTo>
                <a:lnTo>
                  <a:pt x="335" y="311"/>
                </a:lnTo>
                <a:lnTo>
                  <a:pt x="335" y="312"/>
                </a:lnTo>
                <a:lnTo>
                  <a:pt x="336" y="313"/>
                </a:lnTo>
                <a:lnTo>
                  <a:pt x="335" y="314"/>
                </a:lnTo>
                <a:lnTo>
                  <a:pt x="334" y="315"/>
                </a:lnTo>
                <a:lnTo>
                  <a:pt x="336" y="314"/>
                </a:lnTo>
                <a:lnTo>
                  <a:pt x="337" y="315"/>
                </a:lnTo>
                <a:lnTo>
                  <a:pt x="337" y="316"/>
                </a:lnTo>
                <a:lnTo>
                  <a:pt x="338" y="316"/>
                </a:lnTo>
                <a:lnTo>
                  <a:pt x="339" y="316"/>
                </a:lnTo>
                <a:lnTo>
                  <a:pt x="339" y="317"/>
                </a:lnTo>
                <a:lnTo>
                  <a:pt x="339" y="318"/>
                </a:lnTo>
                <a:lnTo>
                  <a:pt x="339" y="321"/>
                </a:lnTo>
                <a:lnTo>
                  <a:pt x="340" y="321"/>
                </a:lnTo>
                <a:lnTo>
                  <a:pt x="340" y="322"/>
                </a:lnTo>
                <a:lnTo>
                  <a:pt x="340" y="322"/>
                </a:lnTo>
                <a:lnTo>
                  <a:pt x="340" y="327"/>
                </a:lnTo>
                <a:lnTo>
                  <a:pt x="340" y="327"/>
                </a:lnTo>
                <a:lnTo>
                  <a:pt x="340" y="328"/>
                </a:lnTo>
                <a:lnTo>
                  <a:pt x="340" y="329"/>
                </a:lnTo>
                <a:lnTo>
                  <a:pt x="340" y="331"/>
                </a:lnTo>
                <a:lnTo>
                  <a:pt x="340" y="333"/>
                </a:lnTo>
                <a:lnTo>
                  <a:pt x="339" y="335"/>
                </a:lnTo>
                <a:lnTo>
                  <a:pt x="337" y="336"/>
                </a:lnTo>
                <a:lnTo>
                  <a:pt x="336" y="336"/>
                </a:lnTo>
                <a:lnTo>
                  <a:pt x="336" y="335"/>
                </a:lnTo>
                <a:lnTo>
                  <a:pt x="336" y="332"/>
                </a:lnTo>
                <a:lnTo>
                  <a:pt x="335" y="331"/>
                </a:lnTo>
                <a:lnTo>
                  <a:pt x="335" y="330"/>
                </a:lnTo>
                <a:lnTo>
                  <a:pt x="334" y="329"/>
                </a:lnTo>
                <a:lnTo>
                  <a:pt x="332" y="328"/>
                </a:lnTo>
                <a:lnTo>
                  <a:pt x="331" y="327"/>
                </a:lnTo>
                <a:lnTo>
                  <a:pt x="330" y="327"/>
                </a:lnTo>
                <a:lnTo>
                  <a:pt x="328" y="326"/>
                </a:lnTo>
                <a:lnTo>
                  <a:pt x="327" y="326"/>
                </a:lnTo>
                <a:lnTo>
                  <a:pt x="325" y="326"/>
                </a:lnTo>
                <a:lnTo>
                  <a:pt x="321" y="326"/>
                </a:lnTo>
                <a:lnTo>
                  <a:pt x="320" y="326"/>
                </a:lnTo>
                <a:lnTo>
                  <a:pt x="319" y="326"/>
                </a:lnTo>
                <a:lnTo>
                  <a:pt x="315" y="327"/>
                </a:lnTo>
                <a:lnTo>
                  <a:pt x="313" y="327"/>
                </a:lnTo>
                <a:lnTo>
                  <a:pt x="313" y="328"/>
                </a:lnTo>
                <a:lnTo>
                  <a:pt x="313" y="329"/>
                </a:lnTo>
                <a:lnTo>
                  <a:pt x="314" y="327"/>
                </a:lnTo>
                <a:lnTo>
                  <a:pt x="317" y="327"/>
                </a:lnTo>
                <a:lnTo>
                  <a:pt x="321" y="327"/>
                </a:lnTo>
                <a:lnTo>
                  <a:pt x="322" y="327"/>
                </a:lnTo>
                <a:lnTo>
                  <a:pt x="323" y="327"/>
                </a:lnTo>
                <a:lnTo>
                  <a:pt x="325" y="327"/>
                </a:lnTo>
                <a:lnTo>
                  <a:pt x="326" y="328"/>
                </a:lnTo>
                <a:lnTo>
                  <a:pt x="329" y="328"/>
                </a:lnTo>
                <a:lnTo>
                  <a:pt x="330" y="329"/>
                </a:lnTo>
                <a:lnTo>
                  <a:pt x="331" y="329"/>
                </a:lnTo>
                <a:lnTo>
                  <a:pt x="332" y="330"/>
                </a:lnTo>
                <a:lnTo>
                  <a:pt x="334" y="331"/>
                </a:lnTo>
                <a:lnTo>
                  <a:pt x="334" y="332"/>
                </a:lnTo>
                <a:lnTo>
                  <a:pt x="334" y="333"/>
                </a:lnTo>
                <a:lnTo>
                  <a:pt x="334" y="333"/>
                </a:lnTo>
                <a:lnTo>
                  <a:pt x="334" y="336"/>
                </a:lnTo>
                <a:lnTo>
                  <a:pt x="335" y="337"/>
                </a:lnTo>
                <a:lnTo>
                  <a:pt x="335" y="338"/>
                </a:lnTo>
                <a:lnTo>
                  <a:pt x="337" y="340"/>
                </a:lnTo>
                <a:lnTo>
                  <a:pt x="340" y="341"/>
                </a:lnTo>
                <a:lnTo>
                  <a:pt x="341" y="342"/>
                </a:lnTo>
                <a:lnTo>
                  <a:pt x="341" y="344"/>
                </a:lnTo>
                <a:lnTo>
                  <a:pt x="340" y="345"/>
                </a:lnTo>
                <a:lnTo>
                  <a:pt x="340" y="346"/>
                </a:lnTo>
                <a:lnTo>
                  <a:pt x="339" y="347"/>
                </a:lnTo>
                <a:lnTo>
                  <a:pt x="338" y="348"/>
                </a:lnTo>
                <a:lnTo>
                  <a:pt x="337" y="349"/>
                </a:lnTo>
                <a:lnTo>
                  <a:pt x="337" y="354"/>
                </a:lnTo>
                <a:lnTo>
                  <a:pt x="336" y="354"/>
                </a:lnTo>
                <a:lnTo>
                  <a:pt x="336" y="355"/>
                </a:lnTo>
                <a:lnTo>
                  <a:pt x="335" y="355"/>
                </a:lnTo>
                <a:lnTo>
                  <a:pt x="334" y="355"/>
                </a:lnTo>
                <a:lnTo>
                  <a:pt x="332" y="356"/>
                </a:lnTo>
                <a:lnTo>
                  <a:pt x="333" y="356"/>
                </a:lnTo>
                <a:lnTo>
                  <a:pt x="333" y="360"/>
                </a:lnTo>
                <a:lnTo>
                  <a:pt x="333" y="361"/>
                </a:lnTo>
                <a:lnTo>
                  <a:pt x="333" y="363"/>
                </a:lnTo>
                <a:lnTo>
                  <a:pt x="332" y="363"/>
                </a:lnTo>
                <a:lnTo>
                  <a:pt x="331" y="365"/>
                </a:lnTo>
                <a:lnTo>
                  <a:pt x="329" y="367"/>
                </a:lnTo>
                <a:lnTo>
                  <a:pt x="328" y="369"/>
                </a:lnTo>
                <a:lnTo>
                  <a:pt x="327" y="370"/>
                </a:lnTo>
                <a:lnTo>
                  <a:pt x="326" y="370"/>
                </a:lnTo>
                <a:lnTo>
                  <a:pt x="324" y="369"/>
                </a:lnTo>
                <a:lnTo>
                  <a:pt x="324" y="368"/>
                </a:lnTo>
                <a:lnTo>
                  <a:pt x="323" y="367"/>
                </a:lnTo>
                <a:lnTo>
                  <a:pt x="322" y="366"/>
                </a:lnTo>
                <a:lnTo>
                  <a:pt x="321" y="366"/>
                </a:lnTo>
                <a:lnTo>
                  <a:pt x="320" y="366"/>
                </a:lnTo>
                <a:lnTo>
                  <a:pt x="321" y="366"/>
                </a:lnTo>
                <a:lnTo>
                  <a:pt x="323" y="368"/>
                </a:lnTo>
                <a:lnTo>
                  <a:pt x="324" y="369"/>
                </a:lnTo>
                <a:lnTo>
                  <a:pt x="325" y="370"/>
                </a:lnTo>
                <a:lnTo>
                  <a:pt x="327" y="370"/>
                </a:lnTo>
                <a:lnTo>
                  <a:pt x="327" y="371"/>
                </a:lnTo>
                <a:lnTo>
                  <a:pt x="328" y="371"/>
                </a:lnTo>
                <a:lnTo>
                  <a:pt x="330" y="370"/>
                </a:lnTo>
                <a:lnTo>
                  <a:pt x="330" y="370"/>
                </a:lnTo>
                <a:lnTo>
                  <a:pt x="330" y="371"/>
                </a:lnTo>
                <a:lnTo>
                  <a:pt x="330" y="371"/>
                </a:lnTo>
                <a:lnTo>
                  <a:pt x="329" y="371"/>
                </a:lnTo>
                <a:lnTo>
                  <a:pt x="327" y="373"/>
                </a:lnTo>
                <a:lnTo>
                  <a:pt x="327" y="374"/>
                </a:lnTo>
                <a:lnTo>
                  <a:pt x="326" y="375"/>
                </a:lnTo>
                <a:lnTo>
                  <a:pt x="324" y="377"/>
                </a:lnTo>
                <a:lnTo>
                  <a:pt x="324" y="377"/>
                </a:lnTo>
                <a:lnTo>
                  <a:pt x="324" y="378"/>
                </a:lnTo>
                <a:lnTo>
                  <a:pt x="324" y="379"/>
                </a:lnTo>
                <a:lnTo>
                  <a:pt x="322" y="380"/>
                </a:lnTo>
                <a:lnTo>
                  <a:pt x="322" y="381"/>
                </a:lnTo>
                <a:lnTo>
                  <a:pt x="322" y="382"/>
                </a:lnTo>
                <a:lnTo>
                  <a:pt x="323" y="382"/>
                </a:lnTo>
                <a:lnTo>
                  <a:pt x="323" y="383"/>
                </a:lnTo>
                <a:lnTo>
                  <a:pt x="321" y="385"/>
                </a:lnTo>
                <a:lnTo>
                  <a:pt x="306" y="385"/>
                </a:lnTo>
                <a:lnTo>
                  <a:pt x="305" y="384"/>
                </a:lnTo>
                <a:lnTo>
                  <a:pt x="304" y="384"/>
                </a:lnTo>
                <a:lnTo>
                  <a:pt x="303" y="384"/>
                </a:lnTo>
                <a:lnTo>
                  <a:pt x="301" y="384"/>
                </a:lnTo>
                <a:lnTo>
                  <a:pt x="301" y="383"/>
                </a:lnTo>
                <a:lnTo>
                  <a:pt x="296" y="383"/>
                </a:lnTo>
                <a:lnTo>
                  <a:pt x="291" y="383"/>
                </a:lnTo>
                <a:lnTo>
                  <a:pt x="290" y="383"/>
                </a:lnTo>
                <a:lnTo>
                  <a:pt x="290" y="383"/>
                </a:lnTo>
                <a:lnTo>
                  <a:pt x="280" y="383"/>
                </a:lnTo>
                <a:lnTo>
                  <a:pt x="278" y="383"/>
                </a:lnTo>
                <a:lnTo>
                  <a:pt x="277" y="383"/>
                </a:lnTo>
                <a:lnTo>
                  <a:pt x="268" y="383"/>
                </a:lnTo>
                <a:lnTo>
                  <a:pt x="267" y="382"/>
                </a:lnTo>
                <a:lnTo>
                  <a:pt x="258" y="382"/>
                </a:lnTo>
                <a:lnTo>
                  <a:pt x="257" y="383"/>
                </a:lnTo>
                <a:lnTo>
                  <a:pt x="252" y="383"/>
                </a:lnTo>
                <a:lnTo>
                  <a:pt x="252" y="382"/>
                </a:lnTo>
                <a:lnTo>
                  <a:pt x="250" y="382"/>
                </a:lnTo>
                <a:lnTo>
                  <a:pt x="250" y="383"/>
                </a:lnTo>
                <a:lnTo>
                  <a:pt x="245" y="383"/>
                </a:lnTo>
                <a:lnTo>
                  <a:pt x="244" y="383"/>
                </a:lnTo>
                <a:lnTo>
                  <a:pt x="235" y="383"/>
                </a:lnTo>
                <a:lnTo>
                  <a:pt x="235" y="383"/>
                </a:lnTo>
                <a:lnTo>
                  <a:pt x="227" y="383"/>
                </a:lnTo>
                <a:lnTo>
                  <a:pt x="226" y="383"/>
                </a:lnTo>
                <a:lnTo>
                  <a:pt x="216" y="383"/>
                </a:lnTo>
                <a:lnTo>
                  <a:pt x="214" y="383"/>
                </a:lnTo>
                <a:lnTo>
                  <a:pt x="213" y="384"/>
                </a:lnTo>
                <a:lnTo>
                  <a:pt x="213" y="384"/>
                </a:lnTo>
                <a:lnTo>
                  <a:pt x="212" y="383"/>
                </a:lnTo>
                <a:lnTo>
                  <a:pt x="212" y="383"/>
                </a:lnTo>
                <a:lnTo>
                  <a:pt x="211" y="383"/>
                </a:lnTo>
                <a:lnTo>
                  <a:pt x="210" y="383"/>
                </a:lnTo>
                <a:lnTo>
                  <a:pt x="209" y="383"/>
                </a:lnTo>
                <a:lnTo>
                  <a:pt x="208" y="382"/>
                </a:lnTo>
                <a:lnTo>
                  <a:pt x="208" y="380"/>
                </a:lnTo>
                <a:lnTo>
                  <a:pt x="208" y="378"/>
                </a:lnTo>
                <a:lnTo>
                  <a:pt x="207" y="377"/>
                </a:lnTo>
                <a:lnTo>
                  <a:pt x="207" y="377"/>
                </a:lnTo>
                <a:lnTo>
                  <a:pt x="208" y="377"/>
                </a:lnTo>
                <a:lnTo>
                  <a:pt x="209" y="377"/>
                </a:lnTo>
                <a:lnTo>
                  <a:pt x="210" y="377"/>
                </a:lnTo>
                <a:lnTo>
                  <a:pt x="211" y="377"/>
                </a:lnTo>
                <a:lnTo>
                  <a:pt x="212" y="377"/>
                </a:lnTo>
                <a:lnTo>
                  <a:pt x="213" y="378"/>
                </a:lnTo>
                <a:lnTo>
                  <a:pt x="213" y="377"/>
                </a:lnTo>
                <a:lnTo>
                  <a:pt x="212" y="377"/>
                </a:lnTo>
                <a:lnTo>
                  <a:pt x="212" y="376"/>
                </a:lnTo>
                <a:lnTo>
                  <a:pt x="211" y="376"/>
                </a:lnTo>
                <a:lnTo>
                  <a:pt x="210" y="377"/>
                </a:lnTo>
                <a:lnTo>
                  <a:pt x="208" y="377"/>
                </a:lnTo>
                <a:lnTo>
                  <a:pt x="207" y="377"/>
                </a:lnTo>
                <a:lnTo>
                  <a:pt x="207" y="376"/>
                </a:lnTo>
                <a:lnTo>
                  <a:pt x="207" y="375"/>
                </a:lnTo>
                <a:lnTo>
                  <a:pt x="207" y="375"/>
                </a:lnTo>
                <a:lnTo>
                  <a:pt x="205" y="372"/>
                </a:lnTo>
                <a:lnTo>
                  <a:pt x="203" y="371"/>
                </a:lnTo>
                <a:lnTo>
                  <a:pt x="202" y="371"/>
                </a:lnTo>
                <a:lnTo>
                  <a:pt x="201" y="372"/>
                </a:lnTo>
                <a:lnTo>
                  <a:pt x="199" y="373"/>
                </a:lnTo>
                <a:lnTo>
                  <a:pt x="195" y="377"/>
                </a:lnTo>
                <a:lnTo>
                  <a:pt x="194" y="377"/>
                </a:lnTo>
                <a:lnTo>
                  <a:pt x="192" y="377"/>
                </a:lnTo>
                <a:lnTo>
                  <a:pt x="191" y="377"/>
                </a:lnTo>
                <a:lnTo>
                  <a:pt x="191" y="376"/>
                </a:lnTo>
                <a:lnTo>
                  <a:pt x="190" y="375"/>
                </a:lnTo>
                <a:lnTo>
                  <a:pt x="190" y="376"/>
                </a:lnTo>
                <a:lnTo>
                  <a:pt x="190" y="377"/>
                </a:lnTo>
                <a:lnTo>
                  <a:pt x="192" y="378"/>
                </a:lnTo>
                <a:lnTo>
                  <a:pt x="194" y="378"/>
                </a:lnTo>
                <a:lnTo>
                  <a:pt x="195" y="378"/>
                </a:lnTo>
                <a:lnTo>
                  <a:pt x="196" y="378"/>
                </a:lnTo>
                <a:lnTo>
                  <a:pt x="196" y="378"/>
                </a:lnTo>
                <a:lnTo>
                  <a:pt x="197" y="377"/>
                </a:lnTo>
                <a:lnTo>
                  <a:pt x="198" y="377"/>
                </a:lnTo>
                <a:lnTo>
                  <a:pt x="199" y="377"/>
                </a:lnTo>
                <a:lnTo>
                  <a:pt x="201" y="376"/>
                </a:lnTo>
                <a:lnTo>
                  <a:pt x="201" y="375"/>
                </a:lnTo>
                <a:lnTo>
                  <a:pt x="202" y="375"/>
                </a:lnTo>
                <a:lnTo>
                  <a:pt x="202" y="374"/>
                </a:lnTo>
                <a:lnTo>
                  <a:pt x="204" y="374"/>
                </a:lnTo>
                <a:lnTo>
                  <a:pt x="206" y="376"/>
                </a:lnTo>
                <a:lnTo>
                  <a:pt x="206" y="377"/>
                </a:lnTo>
                <a:lnTo>
                  <a:pt x="207" y="377"/>
                </a:lnTo>
                <a:lnTo>
                  <a:pt x="207" y="381"/>
                </a:lnTo>
                <a:lnTo>
                  <a:pt x="206" y="382"/>
                </a:lnTo>
                <a:lnTo>
                  <a:pt x="206" y="383"/>
                </a:lnTo>
                <a:lnTo>
                  <a:pt x="207" y="383"/>
                </a:lnTo>
                <a:lnTo>
                  <a:pt x="207" y="382"/>
                </a:lnTo>
                <a:lnTo>
                  <a:pt x="207" y="381"/>
                </a:lnTo>
                <a:lnTo>
                  <a:pt x="207" y="383"/>
                </a:lnTo>
                <a:lnTo>
                  <a:pt x="207" y="383"/>
                </a:lnTo>
                <a:lnTo>
                  <a:pt x="204" y="383"/>
                </a:lnTo>
                <a:lnTo>
                  <a:pt x="204" y="384"/>
                </a:lnTo>
                <a:lnTo>
                  <a:pt x="198" y="384"/>
                </a:lnTo>
                <a:lnTo>
                  <a:pt x="190" y="384"/>
                </a:lnTo>
                <a:lnTo>
                  <a:pt x="190" y="385"/>
                </a:lnTo>
                <a:lnTo>
                  <a:pt x="190" y="385"/>
                </a:lnTo>
                <a:lnTo>
                  <a:pt x="189" y="384"/>
                </a:lnTo>
                <a:lnTo>
                  <a:pt x="188" y="384"/>
                </a:lnTo>
                <a:lnTo>
                  <a:pt x="188" y="383"/>
                </a:lnTo>
                <a:lnTo>
                  <a:pt x="185" y="384"/>
                </a:lnTo>
                <a:lnTo>
                  <a:pt x="184" y="383"/>
                </a:lnTo>
                <a:lnTo>
                  <a:pt x="184" y="384"/>
                </a:lnTo>
                <a:lnTo>
                  <a:pt x="185" y="384"/>
                </a:lnTo>
                <a:lnTo>
                  <a:pt x="185" y="384"/>
                </a:lnTo>
                <a:lnTo>
                  <a:pt x="186" y="384"/>
                </a:lnTo>
                <a:lnTo>
                  <a:pt x="187" y="384"/>
                </a:lnTo>
                <a:lnTo>
                  <a:pt x="188" y="384"/>
                </a:lnTo>
                <a:lnTo>
                  <a:pt x="187" y="385"/>
                </a:lnTo>
                <a:lnTo>
                  <a:pt x="185" y="385"/>
                </a:lnTo>
                <a:lnTo>
                  <a:pt x="184" y="385"/>
                </a:lnTo>
                <a:lnTo>
                  <a:pt x="180" y="385"/>
                </a:lnTo>
                <a:lnTo>
                  <a:pt x="179" y="386"/>
                </a:lnTo>
                <a:lnTo>
                  <a:pt x="177" y="386"/>
                </a:lnTo>
                <a:lnTo>
                  <a:pt x="176" y="386"/>
                </a:lnTo>
                <a:lnTo>
                  <a:pt x="174" y="386"/>
                </a:lnTo>
                <a:lnTo>
                  <a:pt x="173" y="387"/>
                </a:lnTo>
                <a:lnTo>
                  <a:pt x="171" y="387"/>
                </a:lnTo>
                <a:lnTo>
                  <a:pt x="168" y="387"/>
                </a:lnTo>
                <a:lnTo>
                  <a:pt x="167" y="387"/>
                </a:lnTo>
                <a:lnTo>
                  <a:pt x="166" y="388"/>
                </a:lnTo>
                <a:lnTo>
                  <a:pt x="164" y="388"/>
                </a:lnTo>
                <a:lnTo>
                  <a:pt x="159" y="388"/>
                </a:lnTo>
                <a:lnTo>
                  <a:pt x="158" y="388"/>
                </a:lnTo>
                <a:lnTo>
                  <a:pt x="155" y="388"/>
                </a:lnTo>
                <a:lnTo>
                  <a:pt x="154" y="389"/>
                </a:lnTo>
                <a:lnTo>
                  <a:pt x="153" y="389"/>
                </a:lnTo>
                <a:lnTo>
                  <a:pt x="151" y="389"/>
                </a:lnTo>
                <a:lnTo>
                  <a:pt x="149" y="389"/>
                </a:lnTo>
                <a:lnTo>
                  <a:pt x="149" y="390"/>
                </a:lnTo>
                <a:lnTo>
                  <a:pt x="146" y="390"/>
                </a:lnTo>
                <a:lnTo>
                  <a:pt x="145" y="391"/>
                </a:lnTo>
                <a:lnTo>
                  <a:pt x="141" y="391"/>
                </a:lnTo>
                <a:lnTo>
                  <a:pt x="140" y="391"/>
                </a:lnTo>
                <a:lnTo>
                  <a:pt x="140" y="392"/>
                </a:lnTo>
                <a:lnTo>
                  <a:pt x="137" y="392"/>
                </a:lnTo>
                <a:lnTo>
                  <a:pt x="135" y="392"/>
                </a:lnTo>
                <a:lnTo>
                  <a:pt x="134" y="392"/>
                </a:lnTo>
                <a:lnTo>
                  <a:pt x="133" y="392"/>
                </a:lnTo>
                <a:lnTo>
                  <a:pt x="132" y="393"/>
                </a:lnTo>
                <a:lnTo>
                  <a:pt x="129" y="393"/>
                </a:lnTo>
                <a:lnTo>
                  <a:pt x="129" y="393"/>
                </a:lnTo>
                <a:lnTo>
                  <a:pt x="124" y="393"/>
                </a:lnTo>
                <a:lnTo>
                  <a:pt x="123" y="393"/>
                </a:lnTo>
                <a:lnTo>
                  <a:pt x="123" y="393"/>
                </a:lnTo>
                <a:lnTo>
                  <a:pt x="122" y="393"/>
                </a:lnTo>
                <a:lnTo>
                  <a:pt x="123" y="394"/>
                </a:lnTo>
                <a:lnTo>
                  <a:pt x="123" y="394"/>
                </a:lnTo>
                <a:lnTo>
                  <a:pt x="124" y="394"/>
                </a:lnTo>
                <a:lnTo>
                  <a:pt x="123" y="394"/>
                </a:lnTo>
                <a:lnTo>
                  <a:pt x="119" y="394"/>
                </a:lnTo>
                <a:lnTo>
                  <a:pt x="119" y="395"/>
                </a:lnTo>
                <a:lnTo>
                  <a:pt x="118" y="395"/>
                </a:lnTo>
                <a:lnTo>
                  <a:pt x="115" y="395"/>
                </a:lnTo>
                <a:lnTo>
                  <a:pt x="112" y="396"/>
                </a:lnTo>
                <a:lnTo>
                  <a:pt x="112" y="396"/>
                </a:lnTo>
                <a:lnTo>
                  <a:pt x="111" y="396"/>
                </a:lnTo>
                <a:lnTo>
                  <a:pt x="110" y="396"/>
                </a:lnTo>
                <a:lnTo>
                  <a:pt x="107" y="396"/>
                </a:lnTo>
                <a:lnTo>
                  <a:pt x="106" y="397"/>
                </a:lnTo>
                <a:lnTo>
                  <a:pt x="105" y="397"/>
                </a:lnTo>
                <a:lnTo>
                  <a:pt x="103" y="397"/>
                </a:lnTo>
                <a:lnTo>
                  <a:pt x="103" y="398"/>
                </a:lnTo>
                <a:lnTo>
                  <a:pt x="102" y="398"/>
                </a:lnTo>
                <a:lnTo>
                  <a:pt x="101" y="398"/>
                </a:lnTo>
                <a:lnTo>
                  <a:pt x="100" y="398"/>
                </a:lnTo>
                <a:lnTo>
                  <a:pt x="100" y="399"/>
                </a:lnTo>
                <a:lnTo>
                  <a:pt x="97" y="399"/>
                </a:lnTo>
                <a:lnTo>
                  <a:pt x="95" y="399"/>
                </a:lnTo>
                <a:lnTo>
                  <a:pt x="95" y="399"/>
                </a:lnTo>
                <a:lnTo>
                  <a:pt x="91" y="399"/>
                </a:lnTo>
                <a:lnTo>
                  <a:pt x="90" y="399"/>
                </a:lnTo>
                <a:lnTo>
                  <a:pt x="90" y="399"/>
                </a:lnTo>
                <a:lnTo>
                  <a:pt x="88" y="401"/>
                </a:lnTo>
                <a:lnTo>
                  <a:pt x="85" y="400"/>
                </a:lnTo>
                <a:lnTo>
                  <a:pt x="84" y="400"/>
                </a:lnTo>
                <a:lnTo>
                  <a:pt x="82" y="399"/>
                </a:lnTo>
                <a:lnTo>
                  <a:pt x="81" y="399"/>
                </a:lnTo>
                <a:lnTo>
                  <a:pt x="81" y="399"/>
                </a:lnTo>
                <a:lnTo>
                  <a:pt x="79" y="397"/>
                </a:lnTo>
                <a:lnTo>
                  <a:pt x="79" y="394"/>
                </a:lnTo>
                <a:lnTo>
                  <a:pt x="78" y="394"/>
                </a:lnTo>
                <a:lnTo>
                  <a:pt x="77" y="394"/>
                </a:lnTo>
                <a:lnTo>
                  <a:pt x="77" y="394"/>
                </a:lnTo>
                <a:lnTo>
                  <a:pt x="79" y="395"/>
                </a:lnTo>
                <a:lnTo>
                  <a:pt x="79" y="397"/>
                </a:lnTo>
                <a:lnTo>
                  <a:pt x="79" y="398"/>
                </a:lnTo>
                <a:lnTo>
                  <a:pt x="79" y="399"/>
                </a:lnTo>
                <a:lnTo>
                  <a:pt x="79" y="399"/>
                </a:lnTo>
                <a:lnTo>
                  <a:pt x="79" y="399"/>
                </a:lnTo>
                <a:lnTo>
                  <a:pt x="80" y="399"/>
                </a:lnTo>
                <a:lnTo>
                  <a:pt x="80" y="400"/>
                </a:lnTo>
                <a:lnTo>
                  <a:pt x="82" y="400"/>
                </a:lnTo>
                <a:lnTo>
                  <a:pt x="82" y="401"/>
                </a:lnTo>
                <a:lnTo>
                  <a:pt x="80" y="402"/>
                </a:lnTo>
                <a:lnTo>
                  <a:pt x="79" y="403"/>
                </a:lnTo>
                <a:lnTo>
                  <a:pt x="78" y="403"/>
                </a:lnTo>
                <a:lnTo>
                  <a:pt x="75" y="403"/>
                </a:lnTo>
                <a:lnTo>
                  <a:pt x="75" y="404"/>
                </a:lnTo>
                <a:lnTo>
                  <a:pt x="73" y="404"/>
                </a:lnTo>
                <a:lnTo>
                  <a:pt x="73" y="404"/>
                </a:lnTo>
                <a:lnTo>
                  <a:pt x="72" y="405"/>
                </a:lnTo>
                <a:lnTo>
                  <a:pt x="70" y="405"/>
                </a:lnTo>
                <a:lnTo>
                  <a:pt x="69" y="405"/>
                </a:lnTo>
                <a:lnTo>
                  <a:pt x="68" y="405"/>
                </a:lnTo>
                <a:lnTo>
                  <a:pt x="67" y="405"/>
                </a:lnTo>
                <a:lnTo>
                  <a:pt x="67" y="405"/>
                </a:lnTo>
                <a:lnTo>
                  <a:pt x="67" y="405"/>
                </a:lnTo>
                <a:lnTo>
                  <a:pt x="64" y="405"/>
                </a:lnTo>
                <a:lnTo>
                  <a:pt x="63" y="405"/>
                </a:lnTo>
                <a:lnTo>
                  <a:pt x="64" y="405"/>
                </a:lnTo>
                <a:lnTo>
                  <a:pt x="66" y="405"/>
                </a:lnTo>
                <a:lnTo>
                  <a:pt x="67" y="405"/>
                </a:lnTo>
                <a:lnTo>
                  <a:pt x="68" y="405"/>
                </a:lnTo>
                <a:lnTo>
                  <a:pt x="67" y="406"/>
                </a:lnTo>
                <a:lnTo>
                  <a:pt x="66" y="406"/>
                </a:lnTo>
                <a:lnTo>
                  <a:pt x="64" y="408"/>
                </a:lnTo>
                <a:lnTo>
                  <a:pt x="63" y="408"/>
                </a:lnTo>
                <a:lnTo>
                  <a:pt x="57" y="408"/>
                </a:lnTo>
                <a:lnTo>
                  <a:pt x="56" y="407"/>
                </a:lnTo>
                <a:lnTo>
                  <a:pt x="56" y="405"/>
                </a:lnTo>
                <a:lnTo>
                  <a:pt x="56" y="405"/>
                </a:lnTo>
                <a:lnTo>
                  <a:pt x="56" y="402"/>
                </a:lnTo>
                <a:lnTo>
                  <a:pt x="55" y="400"/>
                </a:lnTo>
                <a:lnTo>
                  <a:pt x="52" y="398"/>
                </a:lnTo>
                <a:lnTo>
                  <a:pt x="51" y="397"/>
                </a:lnTo>
                <a:lnTo>
                  <a:pt x="51" y="396"/>
                </a:lnTo>
                <a:lnTo>
                  <a:pt x="47" y="394"/>
                </a:lnTo>
                <a:lnTo>
                  <a:pt x="46" y="394"/>
                </a:lnTo>
                <a:lnTo>
                  <a:pt x="47" y="393"/>
                </a:lnTo>
                <a:lnTo>
                  <a:pt x="49" y="393"/>
                </a:lnTo>
                <a:lnTo>
                  <a:pt x="50" y="392"/>
                </a:lnTo>
                <a:lnTo>
                  <a:pt x="47" y="392"/>
                </a:lnTo>
                <a:lnTo>
                  <a:pt x="46" y="393"/>
                </a:lnTo>
                <a:lnTo>
                  <a:pt x="45" y="394"/>
                </a:lnTo>
                <a:lnTo>
                  <a:pt x="45" y="393"/>
                </a:lnTo>
                <a:lnTo>
                  <a:pt x="42" y="393"/>
                </a:lnTo>
                <a:lnTo>
                  <a:pt x="40" y="393"/>
                </a:lnTo>
                <a:lnTo>
                  <a:pt x="37" y="390"/>
                </a:lnTo>
                <a:lnTo>
                  <a:pt x="36" y="388"/>
                </a:lnTo>
                <a:lnTo>
                  <a:pt x="34" y="387"/>
                </a:lnTo>
                <a:lnTo>
                  <a:pt x="35" y="386"/>
                </a:lnTo>
                <a:lnTo>
                  <a:pt x="36" y="386"/>
                </a:lnTo>
                <a:lnTo>
                  <a:pt x="35" y="385"/>
                </a:lnTo>
                <a:lnTo>
                  <a:pt x="36" y="384"/>
                </a:lnTo>
                <a:lnTo>
                  <a:pt x="35" y="384"/>
                </a:lnTo>
                <a:lnTo>
                  <a:pt x="35" y="383"/>
                </a:lnTo>
                <a:lnTo>
                  <a:pt x="37" y="383"/>
                </a:lnTo>
                <a:lnTo>
                  <a:pt x="36" y="383"/>
                </a:lnTo>
                <a:lnTo>
                  <a:pt x="36" y="382"/>
                </a:lnTo>
                <a:lnTo>
                  <a:pt x="37" y="381"/>
                </a:lnTo>
                <a:lnTo>
                  <a:pt x="39" y="381"/>
                </a:lnTo>
                <a:lnTo>
                  <a:pt x="40" y="382"/>
                </a:lnTo>
                <a:lnTo>
                  <a:pt x="41" y="382"/>
                </a:lnTo>
                <a:lnTo>
                  <a:pt x="43" y="382"/>
                </a:lnTo>
                <a:lnTo>
                  <a:pt x="44" y="383"/>
                </a:lnTo>
                <a:lnTo>
                  <a:pt x="44" y="382"/>
                </a:lnTo>
                <a:lnTo>
                  <a:pt x="46" y="382"/>
                </a:lnTo>
                <a:lnTo>
                  <a:pt x="47" y="381"/>
                </a:lnTo>
                <a:lnTo>
                  <a:pt x="47" y="380"/>
                </a:lnTo>
                <a:lnTo>
                  <a:pt x="48" y="380"/>
                </a:lnTo>
                <a:lnTo>
                  <a:pt x="48" y="379"/>
                </a:lnTo>
                <a:lnTo>
                  <a:pt x="46" y="381"/>
                </a:lnTo>
                <a:lnTo>
                  <a:pt x="45" y="381"/>
                </a:lnTo>
                <a:lnTo>
                  <a:pt x="45" y="381"/>
                </a:lnTo>
                <a:lnTo>
                  <a:pt x="44" y="381"/>
                </a:lnTo>
                <a:lnTo>
                  <a:pt x="43" y="381"/>
                </a:lnTo>
                <a:lnTo>
                  <a:pt x="42" y="380"/>
                </a:lnTo>
                <a:lnTo>
                  <a:pt x="42" y="379"/>
                </a:lnTo>
                <a:lnTo>
                  <a:pt x="43" y="377"/>
                </a:lnTo>
                <a:lnTo>
                  <a:pt x="43" y="377"/>
                </a:lnTo>
                <a:lnTo>
                  <a:pt x="42" y="377"/>
                </a:lnTo>
                <a:lnTo>
                  <a:pt x="42" y="378"/>
                </a:lnTo>
                <a:lnTo>
                  <a:pt x="41" y="379"/>
                </a:lnTo>
                <a:lnTo>
                  <a:pt x="41" y="380"/>
                </a:lnTo>
                <a:lnTo>
                  <a:pt x="39" y="381"/>
                </a:lnTo>
                <a:lnTo>
                  <a:pt x="39" y="380"/>
                </a:lnTo>
                <a:lnTo>
                  <a:pt x="36" y="380"/>
                </a:lnTo>
                <a:lnTo>
                  <a:pt x="35" y="381"/>
                </a:lnTo>
                <a:lnTo>
                  <a:pt x="34" y="382"/>
                </a:lnTo>
                <a:lnTo>
                  <a:pt x="34" y="383"/>
                </a:lnTo>
                <a:lnTo>
                  <a:pt x="33" y="383"/>
                </a:lnTo>
                <a:lnTo>
                  <a:pt x="30" y="381"/>
                </a:lnTo>
                <a:lnTo>
                  <a:pt x="28" y="380"/>
                </a:lnTo>
                <a:lnTo>
                  <a:pt x="28" y="379"/>
                </a:lnTo>
                <a:lnTo>
                  <a:pt x="28" y="378"/>
                </a:lnTo>
                <a:lnTo>
                  <a:pt x="29" y="378"/>
                </a:lnTo>
                <a:lnTo>
                  <a:pt x="34" y="373"/>
                </a:lnTo>
                <a:lnTo>
                  <a:pt x="34" y="371"/>
                </a:lnTo>
                <a:lnTo>
                  <a:pt x="34" y="371"/>
                </a:lnTo>
                <a:lnTo>
                  <a:pt x="36" y="369"/>
                </a:lnTo>
                <a:lnTo>
                  <a:pt x="36" y="366"/>
                </a:lnTo>
                <a:lnTo>
                  <a:pt x="34" y="364"/>
                </a:lnTo>
                <a:lnTo>
                  <a:pt x="36" y="364"/>
                </a:lnTo>
                <a:lnTo>
                  <a:pt x="36" y="363"/>
                </a:lnTo>
                <a:lnTo>
                  <a:pt x="35" y="363"/>
                </a:lnTo>
                <a:lnTo>
                  <a:pt x="34" y="362"/>
                </a:lnTo>
                <a:lnTo>
                  <a:pt x="34" y="362"/>
                </a:lnTo>
                <a:lnTo>
                  <a:pt x="33" y="361"/>
                </a:lnTo>
                <a:lnTo>
                  <a:pt x="31" y="360"/>
                </a:lnTo>
                <a:lnTo>
                  <a:pt x="29" y="359"/>
                </a:lnTo>
                <a:lnTo>
                  <a:pt x="29" y="358"/>
                </a:lnTo>
                <a:lnTo>
                  <a:pt x="29" y="354"/>
                </a:lnTo>
                <a:lnTo>
                  <a:pt x="28" y="354"/>
                </a:lnTo>
                <a:lnTo>
                  <a:pt x="28" y="350"/>
                </a:lnTo>
                <a:lnTo>
                  <a:pt x="26" y="349"/>
                </a:lnTo>
                <a:lnTo>
                  <a:pt x="25" y="340"/>
                </a:lnTo>
                <a:lnTo>
                  <a:pt x="25" y="338"/>
                </a:lnTo>
                <a:lnTo>
                  <a:pt x="24" y="335"/>
                </a:lnTo>
                <a:lnTo>
                  <a:pt x="23" y="333"/>
                </a:lnTo>
                <a:lnTo>
                  <a:pt x="23" y="330"/>
                </a:lnTo>
                <a:lnTo>
                  <a:pt x="24" y="327"/>
                </a:lnTo>
                <a:lnTo>
                  <a:pt x="26" y="324"/>
                </a:lnTo>
                <a:lnTo>
                  <a:pt x="28" y="323"/>
                </a:lnTo>
                <a:lnTo>
                  <a:pt x="28" y="322"/>
                </a:lnTo>
                <a:lnTo>
                  <a:pt x="29" y="321"/>
                </a:lnTo>
                <a:lnTo>
                  <a:pt x="31" y="320"/>
                </a:lnTo>
                <a:lnTo>
                  <a:pt x="31" y="318"/>
                </a:lnTo>
                <a:lnTo>
                  <a:pt x="32" y="317"/>
                </a:lnTo>
                <a:lnTo>
                  <a:pt x="33" y="316"/>
                </a:lnTo>
                <a:lnTo>
                  <a:pt x="34" y="313"/>
                </a:lnTo>
                <a:lnTo>
                  <a:pt x="34" y="311"/>
                </a:lnTo>
                <a:lnTo>
                  <a:pt x="34" y="308"/>
                </a:lnTo>
                <a:lnTo>
                  <a:pt x="34" y="307"/>
                </a:lnTo>
                <a:lnTo>
                  <a:pt x="33" y="306"/>
                </a:lnTo>
                <a:lnTo>
                  <a:pt x="30" y="305"/>
                </a:lnTo>
                <a:lnTo>
                  <a:pt x="28" y="304"/>
                </a:lnTo>
                <a:lnTo>
                  <a:pt x="27" y="302"/>
                </a:lnTo>
                <a:lnTo>
                  <a:pt x="26" y="299"/>
                </a:lnTo>
                <a:lnTo>
                  <a:pt x="26" y="299"/>
                </a:lnTo>
                <a:lnTo>
                  <a:pt x="26" y="296"/>
                </a:lnTo>
                <a:lnTo>
                  <a:pt x="26" y="294"/>
                </a:lnTo>
                <a:lnTo>
                  <a:pt x="26" y="289"/>
                </a:lnTo>
                <a:lnTo>
                  <a:pt x="25" y="286"/>
                </a:lnTo>
                <a:lnTo>
                  <a:pt x="23" y="284"/>
                </a:lnTo>
                <a:lnTo>
                  <a:pt x="21" y="282"/>
                </a:lnTo>
                <a:lnTo>
                  <a:pt x="19" y="280"/>
                </a:lnTo>
                <a:lnTo>
                  <a:pt x="17" y="278"/>
                </a:lnTo>
                <a:lnTo>
                  <a:pt x="16" y="277"/>
                </a:lnTo>
                <a:lnTo>
                  <a:pt x="15" y="277"/>
                </a:lnTo>
                <a:lnTo>
                  <a:pt x="14" y="276"/>
                </a:lnTo>
                <a:lnTo>
                  <a:pt x="13" y="276"/>
                </a:lnTo>
                <a:lnTo>
                  <a:pt x="12" y="274"/>
                </a:lnTo>
                <a:lnTo>
                  <a:pt x="12" y="273"/>
                </a:lnTo>
                <a:lnTo>
                  <a:pt x="13" y="272"/>
                </a:lnTo>
                <a:lnTo>
                  <a:pt x="14" y="272"/>
                </a:lnTo>
                <a:lnTo>
                  <a:pt x="14" y="271"/>
                </a:lnTo>
                <a:lnTo>
                  <a:pt x="15" y="270"/>
                </a:lnTo>
                <a:lnTo>
                  <a:pt x="16" y="270"/>
                </a:lnTo>
                <a:lnTo>
                  <a:pt x="16" y="269"/>
                </a:lnTo>
                <a:lnTo>
                  <a:pt x="17" y="268"/>
                </a:lnTo>
                <a:lnTo>
                  <a:pt x="17" y="267"/>
                </a:lnTo>
                <a:lnTo>
                  <a:pt x="17" y="266"/>
                </a:lnTo>
                <a:lnTo>
                  <a:pt x="16" y="265"/>
                </a:lnTo>
                <a:lnTo>
                  <a:pt x="15" y="264"/>
                </a:lnTo>
                <a:lnTo>
                  <a:pt x="16" y="262"/>
                </a:lnTo>
                <a:lnTo>
                  <a:pt x="16" y="261"/>
                </a:lnTo>
                <a:lnTo>
                  <a:pt x="16" y="260"/>
                </a:lnTo>
                <a:lnTo>
                  <a:pt x="16" y="259"/>
                </a:lnTo>
                <a:lnTo>
                  <a:pt x="15" y="258"/>
                </a:lnTo>
                <a:lnTo>
                  <a:pt x="14" y="257"/>
                </a:lnTo>
                <a:lnTo>
                  <a:pt x="13" y="256"/>
                </a:lnTo>
                <a:lnTo>
                  <a:pt x="12" y="255"/>
                </a:lnTo>
                <a:lnTo>
                  <a:pt x="12" y="255"/>
                </a:lnTo>
                <a:lnTo>
                  <a:pt x="12" y="254"/>
                </a:lnTo>
                <a:lnTo>
                  <a:pt x="11" y="253"/>
                </a:lnTo>
                <a:lnTo>
                  <a:pt x="11" y="252"/>
                </a:lnTo>
                <a:lnTo>
                  <a:pt x="10" y="251"/>
                </a:lnTo>
                <a:lnTo>
                  <a:pt x="9" y="250"/>
                </a:lnTo>
                <a:lnTo>
                  <a:pt x="9" y="250"/>
                </a:lnTo>
                <a:lnTo>
                  <a:pt x="9" y="248"/>
                </a:lnTo>
                <a:lnTo>
                  <a:pt x="9" y="246"/>
                </a:lnTo>
                <a:lnTo>
                  <a:pt x="9" y="245"/>
                </a:lnTo>
                <a:lnTo>
                  <a:pt x="9" y="244"/>
                </a:lnTo>
                <a:lnTo>
                  <a:pt x="9" y="244"/>
                </a:lnTo>
                <a:lnTo>
                  <a:pt x="8" y="242"/>
                </a:lnTo>
                <a:lnTo>
                  <a:pt x="8" y="241"/>
                </a:lnTo>
                <a:lnTo>
                  <a:pt x="8" y="240"/>
                </a:lnTo>
                <a:lnTo>
                  <a:pt x="7" y="239"/>
                </a:lnTo>
                <a:lnTo>
                  <a:pt x="8" y="237"/>
                </a:lnTo>
                <a:lnTo>
                  <a:pt x="8" y="235"/>
                </a:lnTo>
                <a:lnTo>
                  <a:pt x="9" y="230"/>
                </a:lnTo>
                <a:lnTo>
                  <a:pt x="10" y="229"/>
                </a:lnTo>
                <a:lnTo>
                  <a:pt x="10" y="228"/>
                </a:lnTo>
                <a:lnTo>
                  <a:pt x="12" y="227"/>
                </a:lnTo>
                <a:lnTo>
                  <a:pt x="12" y="227"/>
                </a:lnTo>
                <a:lnTo>
                  <a:pt x="12" y="226"/>
                </a:lnTo>
                <a:lnTo>
                  <a:pt x="13" y="225"/>
                </a:lnTo>
                <a:lnTo>
                  <a:pt x="13" y="224"/>
                </a:lnTo>
                <a:lnTo>
                  <a:pt x="13" y="222"/>
                </a:lnTo>
                <a:lnTo>
                  <a:pt x="13" y="222"/>
                </a:lnTo>
                <a:lnTo>
                  <a:pt x="13" y="219"/>
                </a:lnTo>
                <a:lnTo>
                  <a:pt x="12" y="219"/>
                </a:lnTo>
                <a:lnTo>
                  <a:pt x="11" y="219"/>
                </a:lnTo>
                <a:lnTo>
                  <a:pt x="10" y="219"/>
                </a:lnTo>
                <a:lnTo>
                  <a:pt x="9" y="218"/>
                </a:lnTo>
                <a:lnTo>
                  <a:pt x="7" y="217"/>
                </a:lnTo>
                <a:lnTo>
                  <a:pt x="6" y="217"/>
                </a:lnTo>
                <a:lnTo>
                  <a:pt x="5" y="216"/>
                </a:lnTo>
                <a:lnTo>
                  <a:pt x="3" y="215"/>
                </a:lnTo>
                <a:lnTo>
                  <a:pt x="2" y="214"/>
                </a:lnTo>
                <a:lnTo>
                  <a:pt x="1" y="213"/>
                </a:lnTo>
                <a:lnTo>
                  <a:pt x="0" y="212"/>
                </a:lnTo>
                <a:lnTo>
                  <a:pt x="5" y="205"/>
                </a:lnTo>
                <a:lnTo>
                  <a:pt x="6" y="205"/>
                </a:lnTo>
                <a:lnTo>
                  <a:pt x="7" y="204"/>
                </a:lnTo>
                <a:lnTo>
                  <a:pt x="9" y="205"/>
                </a:lnTo>
                <a:lnTo>
                  <a:pt x="10" y="205"/>
                </a:lnTo>
                <a:lnTo>
                  <a:pt x="11" y="204"/>
                </a:lnTo>
                <a:lnTo>
                  <a:pt x="12" y="203"/>
                </a:lnTo>
                <a:lnTo>
                  <a:pt x="12" y="202"/>
                </a:lnTo>
                <a:lnTo>
                  <a:pt x="12" y="201"/>
                </a:lnTo>
                <a:lnTo>
                  <a:pt x="13" y="200"/>
                </a:lnTo>
                <a:lnTo>
                  <a:pt x="18" y="199"/>
                </a:lnTo>
                <a:lnTo>
                  <a:pt x="19" y="198"/>
                </a:lnTo>
                <a:lnTo>
                  <a:pt x="19" y="197"/>
                </a:lnTo>
                <a:lnTo>
                  <a:pt x="20" y="196"/>
                </a:lnTo>
                <a:lnTo>
                  <a:pt x="20" y="195"/>
                </a:lnTo>
                <a:lnTo>
                  <a:pt x="21" y="194"/>
                </a:lnTo>
                <a:lnTo>
                  <a:pt x="21" y="192"/>
                </a:lnTo>
                <a:lnTo>
                  <a:pt x="20" y="190"/>
                </a:lnTo>
                <a:lnTo>
                  <a:pt x="21" y="189"/>
                </a:lnTo>
                <a:lnTo>
                  <a:pt x="23" y="189"/>
                </a:lnTo>
                <a:lnTo>
                  <a:pt x="23" y="189"/>
                </a:lnTo>
                <a:lnTo>
                  <a:pt x="24" y="189"/>
                </a:lnTo>
                <a:lnTo>
                  <a:pt x="25" y="189"/>
                </a:lnTo>
                <a:lnTo>
                  <a:pt x="26" y="189"/>
                </a:lnTo>
                <a:lnTo>
                  <a:pt x="28" y="189"/>
                </a:lnTo>
                <a:lnTo>
                  <a:pt x="28" y="188"/>
                </a:lnTo>
                <a:lnTo>
                  <a:pt x="29" y="187"/>
                </a:lnTo>
                <a:lnTo>
                  <a:pt x="29" y="186"/>
                </a:lnTo>
                <a:lnTo>
                  <a:pt x="29" y="184"/>
                </a:lnTo>
                <a:lnTo>
                  <a:pt x="26" y="183"/>
                </a:lnTo>
                <a:lnTo>
                  <a:pt x="23" y="183"/>
                </a:lnTo>
                <a:lnTo>
                  <a:pt x="24" y="182"/>
                </a:lnTo>
                <a:lnTo>
                  <a:pt x="26" y="182"/>
                </a:lnTo>
                <a:lnTo>
                  <a:pt x="27" y="181"/>
                </a:lnTo>
                <a:lnTo>
                  <a:pt x="28" y="181"/>
                </a:lnTo>
                <a:lnTo>
                  <a:pt x="29" y="179"/>
                </a:lnTo>
                <a:lnTo>
                  <a:pt x="30" y="178"/>
                </a:lnTo>
                <a:lnTo>
                  <a:pt x="31" y="178"/>
                </a:lnTo>
                <a:lnTo>
                  <a:pt x="32" y="177"/>
                </a:lnTo>
                <a:lnTo>
                  <a:pt x="33" y="175"/>
                </a:lnTo>
                <a:lnTo>
                  <a:pt x="33" y="174"/>
                </a:lnTo>
                <a:lnTo>
                  <a:pt x="33" y="173"/>
                </a:lnTo>
                <a:lnTo>
                  <a:pt x="34" y="172"/>
                </a:lnTo>
                <a:lnTo>
                  <a:pt x="34" y="170"/>
                </a:lnTo>
                <a:lnTo>
                  <a:pt x="34" y="169"/>
                </a:lnTo>
                <a:lnTo>
                  <a:pt x="34" y="168"/>
                </a:lnTo>
                <a:lnTo>
                  <a:pt x="34" y="167"/>
                </a:lnTo>
                <a:lnTo>
                  <a:pt x="33" y="166"/>
                </a:lnTo>
                <a:lnTo>
                  <a:pt x="33" y="165"/>
                </a:lnTo>
                <a:lnTo>
                  <a:pt x="32" y="165"/>
                </a:lnTo>
                <a:lnTo>
                  <a:pt x="31" y="164"/>
                </a:lnTo>
                <a:lnTo>
                  <a:pt x="30" y="162"/>
                </a:lnTo>
                <a:lnTo>
                  <a:pt x="30" y="161"/>
                </a:lnTo>
                <a:lnTo>
                  <a:pt x="29" y="160"/>
                </a:lnTo>
                <a:lnTo>
                  <a:pt x="29" y="158"/>
                </a:lnTo>
                <a:lnTo>
                  <a:pt x="29" y="156"/>
                </a:lnTo>
                <a:lnTo>
                  <a:pt x="29" y="155"/>
                </a:lnTo>
                <a:lnTo>
                  <a:pt x="29" y="153"/>
                </a:lnTo>
                <a:lnTo>
                  <a:pt x="29" y="152"/>
                </a:lnTo>
                <a:lnTo>
                  <a:pt x="29" y="150"/>
                </a:lnTo>
                <a:lnTo>
                  <a:pt x="29" y="149"/>
                </a:lnTo>
                <a:lnTo>
                  <a:pt x="29" y="147"/>
                </a:lnTo>
                <a:lnTo>
                  <a:pt x="28" y="146"/>
                </a:lnTo>
                <a:lnTo>
                  <a:pt x="28" y="144"/>
                </a:lnTo>
                <a:lnTo>
                  <a:pt x="28" y="143"/>
                </a:lnTo>
                <a:lnTo>
                  <a:pt x="28" y="140"/>
                </a:lnTo>
                <a:lnTo>
                  <a:pt x="29" y="134"/>
                </a:lnTo>
                <a:lnTo>
                  <a:pt x="32" y="130"/>
                </a:lnTo>
                <a:lnTo>
                  <a:pt x="32" y="128"/>
                </a:lnTo>
                <a:lnTo>
                  <a:pt x="32" y="128"/>
                </a:lnTo>
                <a:lnTo>
                  <a:pt x="32" y="127"/>
                </a:lnTo>
                <a:lnTo>
                  <a:pt x="32" y="126"/>
                </a:lnTo>
                <a:lnTo>
                  <a:pt x="32" y="124"/>
                </a:lnTo>
                <a:lnTo>
                  <a:pt x="32" y="122"/>
                </a:lnTo>
                <a:lnTo>
                  <a:pt x="32" y="122"/>
                </a:lnTo>
                <a:lnTo>
                  <a:pt x="32" y="120"/>
                </a:lnTo>
                <a:lnTo>
                  <a:pt x="33" y="118"/>
                </a:lnTo>
                <a:lnTo>
                  <a:pt x="33" y="117"/>
                </a:lnTo>
                <a:lnTo>
                  <a:pt x="33" y="115"/>
                </a:lnTo>
                <a:lnTo>
                  <a:pt x="33" y="114"/>
                </a:lnTo>
                <a:lnTo>
                  <a:pt x="33" y="112"/>
                </a:lnTo>
                <a:lnTo>
                  <a:pt x="33" y="111"/>
                </a:lnTo>
                <a:lnTo>
                  <a:pt x="33" y="110"/>
                </a:lnTo>
                <a:lnTo>
                  <a:pt x="33" y="109"/>
                </a:lnTo>
                <a:lnTo>
                  <a:pt x="33" y="107"/>
                </a:lnTo>
                <a:lnTo>
                  <a:pt x="33" y="106"/>
                </a:lnTo>
                <a:lnTo>
                  <a:pt x="33" y="105"/>
                </a:lnTo>
                <a:lnTo>
                  <a:pt x="33" y="103"/>
                </a:lnTo>
                <a:lnTo>
                  <a:pt x="34" y="102"/>
                </a:lnTo>
                <a:lnTo>
                  <a:pt x="34" y="101"/>
                </a:lnTo>
                <a:lnTo>
                  <a:pt x="35" y="100"/>
                </a:lnTo>
                <a:lnTo>
                  <a:pt x="36" y="100"/>
                </a:lnTo>
                <a:lnTo>
                  <a:pt x="37" y="98"/>
                </a:lnTo>
                <a:lnTo>
                  <a:pt x="37" y="97"/>
                </a:lnTo>
                <a:lnTo>
                  <a:pt x="37" y="95"/>
                </a:lnTo>
                <a:lnTo>
                  <a:pt x="37" y="94"/>
                </a:lnTo>
                <a:lnTo>
                  <a:pt x="36" y="94"/>
                </a:lnTo>
                <a:lnTo>
                  <a:pt x="36" y="93"/>
                </a:lnTo>
                <a:lnTo>
                  <a:pt x="34" y="91"/>
                </a:lnTo>
                <a:lnTo>
                  <a:pt x="34" y="90"/>
                </a:lnTo>
                <a:lnTo>
                  <a:pt x="34" y="89"/>
                </a:lnTo>
                <a:lnTo>
                  <a:pt x="32" y="89"/>
                </a:lnTo>
                <a:lnTo>
                  <a:pt x="31" y="88"/>
                </a:lnTo>
                <a:lnTo>
                  <a:pt x="30" y="86"/>
                </a:lnTo>
                <a:lnTo>
                  <a:pt x="30" y="84"/>
                </a:lnTo>
                <a:lnTo>
                  <a:pt x="31" y="83"/>
                </a:lnTo>
                <a:lnTo>
                  <a:pt x="32" y="83"/>
                </a:lnTo>
                <a:lnTo>
                  <a:pt x="34" y="83"/>
                </a:lnTo>
                <a:lnTo>
                  <a:pt x="34" y="83"/>
                </a:lnTo>
                <a:lnTo>
                  <a:pt x="35" y="83"/>
                </a:lnTo>
                <a:lnTo>
                  <a:pt x="36" y="83"/>
                </a:lnTo>
                <a:lnTo>
                  <a:pt x="39" y="83"/>
                </a:lnTo>
                <a:lnTo>
                  <a:pt x="39" y="83"/>
                </a:lnTo>
                <a:lnTo>
                  <a:pt x="40" y="83"/>
                </a:lnTo>
                <a:lnTo>
                  <a:pt x="40" y="81"/>
                </a:lnTo>
                <a:lnTo>
                  <a:pt x="42" y="79"/>
                </a:lnTo>
                <a:lnTo>
                  <a:pt x="42" y="78"/>
                </a:lnTo>
                <a:lnTo>
                  <a:pt x="43" y="78"/>
                </a:lnTo>
                <a:lnTo>
                  <a:pt x="45" y="77"/>
                </a:lnTo>
                <a:lnTo>
                  <a:pt x="46" y="77"/>
                </a:lnTo>
                <a:lnTo>
                  <a:pt x="47" y="77"/>
                </a:lnTo>
                <a:lnTo>
                  <a:pt x="48" y="78"/>
                </a:lnTo>
                <a:lnTo>
                  <a:pt x="49" y="78"/>
                </a:lnTo>
                <a:lnTo>
                  <a:pt x="51" y="78"/>
                </a:lnTo>
                <a:lnTo>
                  <a:pt x="52" y="78"/>
                </a:lnTo>
                <a:lnTo>
                  <a:pt x="54" y="78"/>
                </a:lnTo>
                <a:lnTo>
                  <a:pt x="54" y="78"/>
                </a:lnTo>
                <a:lnTo>
                  <a:pt x="55" y="77"/>
                </a:lnTo>
                <a:lnTo>
                  <a:pt x="56" y="76"/>
                </a:lnTo>
                <a:lnTo>
                  <a:pt x="56" y="76"/>
                </a:lnTo>
                <a:lnTo>
                  <a:pt x="58" y="76"/>
                </a:lnTo>
                <a:lnTo>
                  <a:pt x="58" y="77"/>
                </a:lnTo>
                <a:lnTo>
                  <a:pt x="59" y="78"/>
                </a:lnTo>
                <a:lnTo>
                  <a:pt x="61" y="78"/>
                </a:lnTo>
                <a:lnTo>
                  <a:pt x="62" y="78"/>
                </a:lnTo>
                <a:lnTo>
                  <a:pt x="62" y="79"/>
                </a:lnTo>
                <a:lnTo>
                  <a:pt x="64" y="79"/>
                </a:lnTo>
                <a:lnTo>
                  <a:pt x="66" y="79"/>
                </a:lnTo>
                <a:lnTo>
                  <a:pt x="67" y="78"/>
                </a:lnTo>
                <a:lnTo>
                  <a:pt x="67" y="78"/>
                </a:lnTo>
                <a:lnTo>
                  <a:pt x="69" y="78"/>
                </a:lnTo>
                <a:lnTo>
                  <a:pt x="70" y="78"/>
                </a:lnTo>
                <a:lnTo>
                  <a:pt x="72" y="77"/>
                </a:lnTo>
                <a:lnTo>
                  <a:pt x="73" y="77"/>
                </a:lnTo>
                <a:lnTo>
                  <a:pt x="74" y="77"/>
                </a:lnTo>
                <a:lnTo>
                  <a:pt x="75" y="76"/>
                </a:lnTo>
                <a:lnTo>
                  <a:pt x="76" y="75"/>
                </a:lnTo>
                <a:lnTo>
                  <a:pt x="77" y="74"/>
                </a:lnTo>
                <a:lnTo>
                  <a:pt x="78" y="73"/>
                </a:lnTo>
                <a:lnTo>
                  <a:pt x="79" y="72"/>
                </a:lnTo>
                <a:lnTo>
                  <a:pt x="79" y="71"/>
                </a:lnTo>
                <a:lnTo>
                  <a:pt x="80" y="70"/>
                </a:lnTo>
                <a:lnTo>
                  <a:pt x="80" y="69"/>
                </a:lnTo>
                <a:lnTo>
                  <a:pt x="81" y="69"/>
                </a:lnTo>
                <a:lnTo>
                  <a:pt x="81" y="68"/>
                </a:lnTo>
                <a:lnTo>
                  <a:pt x="82" y="67"/>
                </a:lnTo>
                <a:lnTo>
                  <a:pt x="82" y="66"/>
                </a:lnTo>
                <a:lnTo>
                  <a:pt x="83" y="64"/>
                </a:lnTo>
                <a:lnTo>
                  <a:pt x="84" y="63"/>
                </a:lnTo>
                <a:lnTo>
                  <a:pt x="84" y="61"/>
                </a:lnTo>
                <a:lnTo>
                  <a:pt x="84" y="61"/>
                </a:lnTo>
                <a:lnTo>
                  <a:pt x="85" y="59"/>
                </a:lnTo>
                <a:lnTo>
                  <a:pt x="85" y="57"/>
                </a:lnTo>
                <a:lnTo>
                  <a:pt x="85" y="56"/>
                </a:lnTo>
                <a:lnTo>
                  <a:pt x="86" y="55"/>
                </a:lnTo>
                <a:lnTo>
                  <a:pt x="86" y="54"/>
                </a:lnTo>
                <a:lnTo>
                  <a:pt x="85" y="52"/>
                </a:lnTo>
                <a:lnTo>
                  <a:pt x="85" y="51"/>
                </a:lnTo>
                <a:lnTo>
                  <a:pt x="84" y="51"/>
                </a:lnTo>
                <a:lnTo>
                  <a:pt x="82" y="50"/>
                </a:lnTo>
                <a:lnTo>
                  <a:pt x="81" y="50"/>
                </a:lnTo>
                <a:lnTo>
                  <a:pt x="80" y="50"/>
                </a:lnTo>
                <a:lnTo>
                  <a:pt x="79" y="50"/>
                </a:lnTo>
                <a:lnTo>
                  <a:pt x="78" y="50"/>
                </a:lnTo>
                <a:lnTo>
                  <a:pt x="77" y="50"/>
                </a:lnTo>
                <a:lnTo>
                  <a:pt x="76" y="50"/>
                </a:lnTo>
                <a:lnTo>
                  <a:pt x="74" y="51"/>
                </a:lnTo>
                <a:lnTo>
                  <a:pt x="73" y="52"/>
                </a:lnTo>
                <a:lnTo>
                  <a:pt x="73" y="53"/>
                </a:lnTo>
                <a:lnTo>
                  <a:pt x="71" y="54"/>
                </a:lnTo>
                <a:lnTo>
                  <a:pt x="70" y="55"/>
                </a:lnTo>
                <a:lnTo>
                  <a:pt x="68" y="56"/>
                </a:lnTo>
                <a:lnTo>
                  <a:pt x="67" y="56"/>
                </a:lnTo>
                <a:lnTo>
                  <a:pt x="67" y="56"/>
                </a:lnTo>
                <a:lnTo>
                  <a:pt x="66" y="56"/>
                </a:lnTo>
                <a:lnTo>
                  <a:pt x="65" y="55"/>
                </a:lnTo>
                <a:lnTo>
                  <a:pt x="65" y="54"/>
                </a:lnTo>
                <a:lnTo>
                  <a:pt x="65" y="53"/>
                </a:lnTo>
                <a:lnTo>
                  <a:pt x="66" y="52"/>
                </a:lnTo>
                <a:lnTo>
                  <a:pt x="66" y="51"/>
                </a:lnTo>
                <a:lnTo>
                  <a:pt x="67" y="51"/>
                </a:lnTo>
                <a:lnTo>
                  <a:pt x="67" y="50"/>
                </a:lnTo>
                <a:lnTo>
                  <a:pt x="67" y="49"/>
                </a:lnTo>
                <a:lnTo>
                  <a:pt x="67" y="48"/>
                </a:lnTo>
                <a:lnTo>
                  <a:pt x="67" y="47"/>
                </a:lnTo>
                <a:lnTo>
                  <a:pt x="68" y="46"/>
                </a:lnTo>
                <a:lnTo>
                  <a:pt x="68" y="45"/>
                </a:lnTo>
                <a:lnTo>
                  <a:pt x="68" y="44"/>
                </a:lnTo>
                <a:lnTo>
                  <a:pt x="69" y="42"/>
                </a:lnTo>
                <a:lnTo>
                  <a:pt x="69" y="41"/>
                </a:lnTo>
                <a:lnTo>
                  <a:pt x="69" y="39"/>
                </a:lnTo>
                <a:lnTo>
                  <a:pt x="69" y="39"/>
                </a:lnTo>
                <a:lnTo>
                  <a:pt x="70" y="37"/>
                </a:lnTo>
                <a:lnTo>
                  <a:pt x="70" y="36"/>
                </a:lnTo>
                <a:lnTo>
                  <a:pt x="71" y="35"/>
                </a:lnTo>
                <a:lnTo>
                  <a:pt x="72" y="34"/>
                </a:lnTo>
                <a:lnTo>
                  <a:pt x="73" y="34"/>
                </a:lnTo>
                <a:lnTo>
                  <a:pt x="73" y="33"/>
                </a:lnTo>
                <a:lnTo>
                  <a:pt x="74" y="32"/>
                </a:lnTo>
                <a:lnTo>
                  <a:pt x="75" y="31"/>
                </a:lnTo>
                <a:lnTo>
                  <a:pt x="76" y="30"/>
                </a:lnTo>
                <a:lnTo>
                  <a:pt x="77" y="29"/>
                </a:lnTo>
                <a:lnTo>
                  <a:pt x="78" y="29"/>
                </a:lnTo>
                <a:lnTo>
                  <a:pt x="79" y="28"/>
                </a:lnTo>
                <a:lnTo>
                  <a:pt x="80" y="28"/>
                </a:lnTo>
                <a:lnTo>
                  <a:pt x="82" y="28"/>
                </a:lnTo>
                <a:lnTo>
                  <a:pt x="83" y="29"/>
                </a:lnTo>
                <a:lnTo>
                  <a:pt x="84" y="30"/>
                </a:lnTo>
                <a:lnTo>
                  <a:pt x="84" y="30"/>
                </a:lnTo>
                <a:lnTo>
                  <a:pt x="85" y="31"/>
                </a:lnTo>
                <a:lnTo>
                  <a:pt x="86" y="31"/>
                </a:lnTo>
                <a:lnTo>
                  <a:pt x="88" y="32"/>
                </a:lnTo>
                <a:lnTo>
                  <a:pt x="89" y="32"/>
                </a:lnTo>
                <a:lnTo>
                  <a:pt x="90" y="32"/>
                </a:lnTo>
                <a:lnTo>
                  <a:pt x="91" y="33"/>
                </a:lnTo>
                <a:lnTo>
                  <a:pt x="92" y="33"/>
                </a:lnTo>
                <a:lnTo>
                  <a:pt x="93" y="34"/>
                </a:lnTo>
                <a:lnTo>
                  <a:pt x="94" y="34"/>
                </a:lnTo>
                <a:lnTo>
                  <a:pt x="95" y="34"/>
                </a:lnTo>
                <a:lnTo>
                  <a:pt x="95" y="33"/>
                </a:lnTo>
                <a:lnTo>
                  <a:pt x="95" y="32"/>
                </a:lnTo>
                <a:lnTo>
                  <a:pt x="95" y="31"/>
                </a:lnTo>
                <a:lnTo>
                  <a:pt x="95" y="29"/>
                </a:lnTo>
                <a:lnTo>
                  <a:pt x="95" y="28"/>
                </a:lnTo>
                <a:lnTo>
                  <a:pt x="95" y="28"/>
                </a:lnTo>
                <a:lnTo>
                  <a:pt x="95" y="26"/>
                </a:lnTo>
                <a:lnTo>
                  <a:pt x="95" y="24"/>
                </a:lnTo>
                <a:lnTo>
                  <a:pt x="95" y="22"/>
                </a:lnTo>
                <a:lnTo>
                  <a:pt x="95" y="22"/>
                </a:lnTo>
                <a:lnTo>
                  <a:pt x="95" y="21"/>
                </a:lnTo>
                <a:lnTo>
                  <a:pt x="96" y="19"/>
                </a:lnTo>
                <a:lnTo>
                  <a:pt x="96" y="17"/>
                </a:lnTo>
                <a:lnTo>
                  <a:pt x="96" y="16"/>
                </a:lnTo>
                <a:lnTo>
                  <a:pt x="96" y="15"/>
                </a:lnTo>
                <a:lnTo>
                  <a:pt x="96" y="13"/>
                </a:lnTo>
                <a:lnTo>
                  <a:pt x="95" y="11"/>
                </a:lnTo>
                <a:lnTo>
                  <a:pt x="95" y="11"/>
                </a:lnTo>
                <a:lnTo>
                  <a:pt x="94" y="10"/>
                </a:lnTo>
                <a:lnTo>
                  <a:pt x="93" y="9"/>
                </a:lnTo>
                <a:lnTo>
                  <a:pt x="92" y="8"/>
                </a:lnTo>
                <a:lnTo>
                  <a:pt x="91" y="7"/>
                </a:lnTo>
                <a:lnTo>
                  <a:pt x="90" y="6"/>
                </a:lnTo>
                <a:lnTo>
                  <a:pt x="91" y="5"/>
                </a:lnTo>
                <a:lnTo>
                  <a:pt x="91" y="3"/>
                </a:lnTo>
                <a:lnTo>
                  <a:pt x="92" y="2"/>
                </a:lnTo>
                <a:lnTo>
                  <a:pt x="92" y="1"/>
                </a:lnTo>
                <a:lnTo>
                  <a:pt x="93" y="0"/>
                </a:lnTo>
                <a:lnTo>
                  <a:pt x="95" y="1"/>
                </a:lnTo>
                <a:lnTo>
                  <a:pt x="96" y="1"/>
                </a:lnTo>
                <a:lnTo>
                  <a:pt x="98" y="0"/>
                </a:lnTo>
                <a:lnTo>
                  <a:pt x="99" y="0"/>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5">
            <a:extLst>
              <a:ext uri="{FF2B5EF4-FFF2-40B4-BE49-F238E27FC236}">
                <a16:creationId xmlns:a16="http://schemas.microsoft.com/office/drawing/2014/main" id="{CC6C850D-C9DA-455C-AFE4-8BC9532C60A5}"/>
              </a:ext>
            </a:extLst>
          </p:cNvPr>
          <p:cNvSpPr>
            <a:spLocks/>
          </p:cNvSpPr>
          <p:nvPr/>
        </p:nvSpPr>
        <p:spPr bwMode="auto">
          <a:xfrm>
            <a:off x="3656819" y="5305447"/>
            <a:ext cx="476149" cy="687610"/>
          </a:xfrm>
          <a:custGeom>
            <a:avLst/>
            <a:gdLst>
              <a:gd name="T0" fmla="*/ 168 w 331"/>
              <a:gd name="T1" fmla="*/ 79 h 478"/>
              <a:gd name="T2" fmla="*/ 253 w 331"/>
              <a:gd name="T3" fmla="*/ 94 h 478"/>
              <a:gd name="T4" fmla="*/ 296 w 331"/>
              <a:gd name="T5" fmla="*/ 144 h 478"/>
              <a:gd name="T6" fmla="*/ 301 w 331"/>
              <a:gd name="T7" fmla="*/ 176 h 478"/>
              <a:gd name="T8" fmla="*/ 307 w 331"/>
              <a:gd name="T9" fmla="*/ 216 h 478"/>
              <a:gd name="T10" fmla="*/ 326 w 331"/>
              <a:gd name="T11" fmla="*/ 252 h 478"/>
              <a:gd name="T12" fmla="*/ 321 w 331"/>
              <a:gd name="T13" fmla="*/ 269 h 478"/>
              <a:gd name="T14" fmla="*/ 286 w 331"/>
              <a:gd name="T15" fmla="*/ 252 h 478"/>
              <a:gd name="T16" fmla="*/ 261 w 331"/>
              <a:gd name="T17" fmla="*/ 241 h 478"/>
              <a:gd name="T18" fmla="*/ 246 w 331"/>
              <a:gd name="T19" fmla="*/ 221 h 478"/>
              <a:gd name="T20" fmla="*/ 236 w 331"/>
              <a:gd name="T21" fmla="*/ 206 h 478"/>
              <a:gd name="T22" fmla="*/ 219 w 331"/>
              <a:gd name="T23" fmla="*/ 206 h 478"/>
              <a:gd name="T24" fmla="*/ 220 w 331"/>
              <a:gd name="T25" fmla="*/ 220 h 478"/>
              <a:gd name="T26" fmla="*/ 219 w 331"/>
              <a:gd name="T27" fmla="*/ 238 h 478"/>
              <a:gd name="T28" fmla="*/ 206 w 331"/>
              <a:gd name="T29" fmla="*/ 233 h 478"/>
              <a:gd name="T30" fmla="*/ 193 w 331"/>
              <a:gd name="T31" fmla="*/ 244 h 478"/>
              <a:gd name="T32" fmla="*/ 189 w 331"/>
              <a:gd name="T33" fmla="*/ 258 h 478"/>
              <a:gd name="T34" fmla="*/ 202 w 331"/>
              <a:gd name="T35" fmla="*/ 255 h 478"/>
              <a:gd name="T36" fmla="*/ 208 w 331"/>
              <a:gd name="T37" fmla="*/ 266 h 478"/>
              <a:gd name="T38" fmla="*/ 199 w 331"/>
              <a:gd name="T39" fmla="*/ 281 h 478"/>
              <a:gd name="T40" fmla="*/ 182 w 331"/>
              <a:gd name="T41" fmla="*/ 282 h 478"/>
              <a:gd name="T42" fmla="*/ 167 w 331"/>
              <a:gd name="T43" fmla="*/ 283 h 478"/>
              <a:gd name="T44" fmla="*/ 154 w 331"/>
              <a:gd name="T45" fmla="*/ 291 h 478"/>
              <a:gd name="T46" fmla="*/ 158 w 331"/>
              <a:gd name="T47" fmla="*/ 306 h 478"/>
              <a:gd name="T48" fmla="*/ 156 w 331"/>
              <a:gd name="T49" fmla="*/ 325 h 478"/>
              <a:gd name="T50" fmla="*/ 153 w 331"/>
              <a:gd name="T51" fmla="*/ 352 h 478"/>
              <a:gd name="T52" fmla="*/ 157 w 331"/>
              <a:gd name="T53" fmla="*/ 371 h 478"/>
              <a:gd name="T54" fmla="*/ 151 w 331"/>
              <a:gd name="T55" fmla="*/ 386 h 478"/>
              <a:gd name="T56" fmla="*/ 147 w 331"/>
              <a:gd name="T57" fmla="*/ 394 h 478"/>
              <a:gd name="T58" fmla="*/ 135 w 331"/>
              <a:gd name="T59" fmla="*/ 409 h 478"/>
              <a:gd name="T60" fmla="*/ 134 w 331"/>
              <a:gd name="T61" fmla="*/ 424 h 478"/>
              <a:gd name="T62" fmla="*/ 132 w 331"/>
              <a:gd name="T63" fmla="*/ 440 h 478"/>
              <a:gd name="T64" fmla="*/ 135 w 331"/>
              <a:gd name="T65" fmla="*/ 457 h 478"/>
              <a:gd name="T66" fmla="*/ 141 w 331"/>
              <a:gd name="T67" fmla="*/ 471 h 478"/>
              <a:gd name="T68" fmla="*/ 130 w 331"/>
              <a:gd name="T69" fmla="*/ 470 h 478"/>
              <a:gd name="T70" fmla="*/ 78 w 331"/>
              <a:gd name="T71" fmla="*/ 458 h 478"/>
              <a:gd name="T72" fmla="*/ 19 w 331"/>
              <a:gd name="T73" fmla="*/ 461 h 478"/>
              <a:gd name="T74" fmla="*/ 26 w 331"/>
              <a:gd name="T75" fmla="*/ 426 h 478"/>
              <a:gd name="T76" fmla="*/ 53 w 331"/>
              <a:gd name="T77" fmla="*/ 363 h 478"/>
              <a:gd name="T78" fmla="*/ 49 w 331"/>
              <a:gd name="T79" fmla="*/ 319 h 478"/>
              <a:gd name="T80" fmla="*/ 54 w 331"/>
              <a:gd name="T81" fmla="*/ 299 h 478"/>
              <a:gd name="T82" fmla="*/ 58 w 331"/>
              <a:gd name="T83" fmla="*/ 281 h 478"/>
              <a:gd name="T84" fmla="*/ 65 w 331"/>
              <a:gd name="T85" fmla="*/ 267 h 478"/>
              <a:gd name="T86" fmla="*/ 71 w 331"/>
              <a:gd name="T87" fmla="*/ 254 h 478"/>
              <a:gd name="T88" fmla="*/ 77 w 331"/>
              <a:gd name="T89" fmla="*/ 239 h 478"/>
              <a:gd name="T90" fmla="*/ 87 w 331"/>
              <a:gd name="T91" fmla="*/ 227 h 478"/>
              <a:gd name="T92" fmla="*/ 95 w 331"/>
              <a:gd name="T93" fmla="*/ 212 h 478"/>
              <a:gd name="T94" fmla="*/ 104 w 331"/>
              <a:gd name="T95" fmla="*/ 199 h 478"/>
              <a:gd name="T96" fmla="*/ 107 w 331"/>
              <a:gd name="T97" fmla="*/ 184 h 478"/>
              <a:gd name="T98" fmla="*/ 113 w 331"/>
              <a:gd name="T99" fmla="*/ 170 h 478"/>
              <a:gd name="T100" fmla="*/ 108 w 331"/>
              <a:gd name="T101" fmla="*/ 153 h 478"/>
              <a:gd name="T102" fmla="*/ 99 w 331"/>
              <a:gd name="T103" fmla="*/ 140 h 478"/>
              <a:gd name="T104" fmla="*/ 99 w 331"/>
              <a:gd name="T105" fmla="*/ 132 h 478"/>
              <a:gd name="T106" fmla="*/ 99 w 331"/>
              <a:gd name="T107" fmla="*/ 114 h 478"/>
              <a:gd name="T108" fmla="*/ 98 w 331"/>
              <a:gd name="T109" fmla="*/ 94 h 478"/>
              <a:gd name="T110" fmla="*/ 96 w 331"/>
              <a:gd name="T111" fmla="*/ 76 h 478"/>
              <a:gd name="T112" fmla="*/ 98 w 331"/>
              <a:gd name="T113" fmla="*/ 61 h 478"/>
              <a:gd name="T114" fmla="*/ 92 w 331"/>
              <a:gd name="T115" fmla="*/ 54 h 478"/>
              <a:gd name="T116" fmla="*/ 76 w 331"/>
              <a:gd name="T117" fmla="*/ 52 h 478"/>
              <a:gd name="T118" fmla="*/ 60 w 331"/>
              <a:gd name="T119" fmla="*/ 50 h 478"/>
              <a:gd name="T120" fmla="*/ 47 w 331"/>
              <a:gd name="T121" fmla="*/ 42 h 478"/>
              <a:gd name="T122" fmla="*/ 86 w 331"/>
              <a:gd name="T123" fmla="*/ 1 h 478"/>
              <a:gd name="T124" fmla="*/ 153 w 331"/>
              <a:gd name="T125" fmla="*/ 1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478">
                <a:moveTo>
                  <a:pt x="161" y="24"/>
                </a:moveTo>
                <a:lnTo>
                  <a:pt x="161" y="31"/>
                </a:lnTo>
                <a:lnTo>
                  <a:pt x="161" y="35"/>
                </a:lnTo>
                <a:lnTo>
                  <a:pt x="160" y="40"/>
                </a:lnTo>
                <a:lnTo>
                  <a:pt x="156" y="54"/>
                </a:lnTo>
                <a:lnTo>
                  <a:pt x="157" y="61"/>
                </a:lnTo>
                <a:lnTo>
                  <a:pt x="155" y="66"/>
                </a:lnTo>
                <a:lnTo>
                  <a:pt x="155" y="68"/>
                </a:lnTo>
                <a:lnTo>
                  <a:pt x="155" y="72"/>
                </a:lnTo>
                <a:lnTo>
                  <a:pt x="156" y="76"/>
                </a:lnTo>
                <a:lnTo>
                  <a:pt x="158" y="78"/>
                </a:lnTo>
                <a:lnTo>
                  <a:pt x="161" y="78"/>
                </a:lnTo>
                <a:lnTo>
                  <a:pt x="166" y="78"/>
                </a:lnTo>
                <a:lnTo>
                  <a:pt x="168" y="79"/>
                </a:lnTo>
                <a:lnTo>
                  <a:pt x="174" y="81"/>
                </a:lnTo>
                <a:lnTo>
                  <a:pt x="178" y="83"/>
                </a:lnTo>
                <a:lnTo>
                  <a:pt x="181" y="83"/>
                </a:lnTo>
                <a:lnTo>
                  <a:pt x="186" y="85"/>
                </a:lnTo>
                <a:lnTo>
                  <a:pt x="191" y="85"/>
                </a:lnTo>
                <a:lnTo>
                  <a:pt x="202" y="86"/>
                </a:lnTo>
                <a:lnTo>
                  <a:pt x="213" y="87"/>
                </a:lnTo>
                <a:lnTo>
                  <a:pt x="220" y="88"/>
                </a:lnTo>
                <a:lnTo>
                  <a:pt x="224" y="89"/>
                </a:lnTo>
                <a:lnTo>
                  <a:pt x="230" y="89"/>
                </a:lnTo>
                <a:lnTo>
                  <a:pt x="241" y="90"/>
                </a:lnTo>
                <a:lnTo>
                  <a:pt x="244" y="90"/>
                </a:lnTo>
                <a:lnTo>
                  <a:pt x="250" y="93"/>
                </a:lnTo>
                <a:lnTo>
                  <a:pt x="253" y="94"/>
                </a:lnTo>
                <a:lnTo>
                  <a:pt x="255" y="99"/>
                </a:lnTo>
                <a:lnTo>
                  <a:pt x="255" y="105"/>
                </a:lnTo>
                <a:lnTo>
                  <a:pt x="257" y="111"/>
                </a:lnTo>
                <a:lnTo>
                  <a:pt x="259" y="117"/>
                </a:lnTo>
                <a:lnTo>
                  <a:pt x="264" y="121"/>
                </a:lnTo>
                <a:lnTo>
                  <a:pt x="266" y="124"/>
                </a:lnTo>
                <a:lnTo>
                  <a:pt x="270" y="126"/>
                </a:lnTo>
                <a:lnTo>
                  <a:pt x="274" y="130"/>
                </a:lnTo>
                <a:lnTo>
                  <a:pt x="282" y="136"/>
                </a:lnTo>
                <a:lnTo>
                  <a:pt x="286" y="137"/>
                </a:lnTo>
                <a:lnTo>
                  <a:pt x="292" y="139"/>
                </a:lnTo>
                <a:lnTo>
                  <a:pt x="293" y="140"/>
                </a:lnTo>
                <a:lnTo>
                  <a:pt x="294" y="142"/>
                </a:lnTo>
                <a:lnTo>
                  <a:pt x="296" y="144"/>
                </a:lnTo>
                <a:lnTo>
                  <a:pt x="298" y="146"/>
                </a:lnTo>
                <a:lnTo>
                  <a:pt x="299" y="148"/>
                </a:lnTo>
                <a:lnTo>
                  <a:pt x="301" y="150"/>
                </a:lnTo>
                <a:lnTo>
                  <a:pt x="303" y="152"/>
                </a:lnTo>
                <a:lnTo>
                  <a:pt x="303" y="155"/>
                </a:lnTo>
                <a:lnTo>
                  <a:pt x="303" y="157"/>
                </a:lnTo>
                <a:lnTo>
                  <a:pt x="303" y="160"/>
                </a:lnTo>
                <a:lnTo>
                  <a:pt x="303" y="162"/>
                </a:lnTo>
                <a:lnTo>
                  <a:pt x="303" y="163"/>
                </a:lnTo>
                <a:lnTo>
                  <a:pt x="302" y="167"/>
                </a:lnTo>
                <a:lnTo>
                  <a:pt x="302" y="168"/>
                </a:lnTo>
                <a:lnTo>
                  <a:pt x="302" y="170"/>
                </a:lnTo>
                <a:lnTo>
                  <a:pt x="301" y="172"/>
                </a:lnTo>
                <a:lnTo>
                  <a:pt x="301" y="176"/>
                </a:lnTo>
                <a:lnTo>
                  <a:pt x="301" y="178"/>
                </a:lnTo>
                <a:lnTo>
                  <a:pt x="300" y="183"/>
                </a:lnTo>
                <a:lnTo>
                  <a:pt x="299" y="185"/>
                </a:lnTo>
                <a:lnTo>
                  <a:pt x="298" y="186"/>
                </a:lnTo>
                <a:lnTo>
                  <a:pt x="299" y="188"/>
                </a:lnTo>
                <a:lnTo>
                  <a:pt x="299" y="189"/>
                </a:lnTo>
                <a:lnTo>
                  <a:pt x="299" y="193"/>
                </a:lnTo>
                <a:lnTo>
                  <a:pt x="300" y="196"/>
                </a:lnTo>
                <a:lnTo>
                  <a:pt x="300" y="199"/>
                </a:lnTo>
                <a:lnTo>
                  <a:pt x="303" y="205"/>
                </a:lnTo>
                <a:lnTo>
                  <a:pt x="305" y="209"/>
                </a:lnTo>
                <a:lnTo>
                  <a:pt x="305" y="211"/>
                </a:lnTo>
                <a:lnTo>
                  <a:pt x="306" y="213"/>
                </a:lnTo>
                <a:lnTo>
                  <a:pt x="307" y="216"/>
                </a:lnTo>
                <a:lnTo>
                  <a:pt x="309" y="218"/>
                </a:lnTo>
                <a:lnTo>
                  <a:pt x="309" y="222"/>
                </a:lnTo>
                <a:lnTo>
                  <a:pt x="310" y="225"/>
                </a:lnTo>
                <a:lnTo>
                  <a:pt x="312" y="228"/>
                </a:lnTo>
                <a:lnTo>
                  <a:pt x="314" y="230"/>
                </a:lnTo>
                <a:lnTo>
                  <a:pt x="315" y="232"/>
                </a:lnTo>
                <a:lnTo>
                  <a:pt x="317" y="233"/>
                </a:lnTo>
                <a:lnTo>
                  <a:pt x="318" y="236"/>
                </a:lnTo>
                <a:lnTo>
                  <a:pt x="319" y="238"/>
                </a:lnTo>
                <a:lnTo>
                  <a:pt x="320" y="239"/>
                </a:lnTo>
                <a:lnTo>
                  <a:pt x="320" y="242"/>
                </a:lnTo>
                <a:lnTo>
                  <a:pt x="322" y="245"/>
                </a:lnTo>
                <a:lnTo>
                  <a:pt x="324" y="250"/>
                </a:lnTo>
                <a:lnTo>
                  <a:pt x="326" y="252"/>
                </a:lnTo>
                <a:lnTo>
                  <a:pt x="326" y="255"/>
                </a:lnTo>
                <a:lnTo>
                  <a:pt x="327" y="256"/>
                </a:lnTo>
                <a:lnTo>
                  <a:pt x="328" y="259"/>
                </a:lnTo>
                <a:lnTo>
                  <a:pt x="330" y="261"/>
                </a:lnTo>
                <a:lnTo>
                  <a:pt x="331" y="263"/>
                </a:lnTo>
                <a:lnTo>
                  <a:pt x="331" y="265"/>
                </a:lnTo>
                <a:lnTo>
                  <a:pt x="331" y="266"/>
                </a:lnTo>
                <a:lnTo>
                  <a:pt x="331" y="267"/>
                </a:lnTo>
                <a:lnTo>
                  <a:pt x="331" y="268"/>
                </a:lnTo>
                <a:lnTo>
                  <a:pt x="330" y="269"/>
                </a:lnTo>
                <a:lnTo>
                  <a:pt x="327" y="270"/>
                </a:lnTo>
                <a:lnTo>
                  <a:pt x="326" y="270"/>
                </a:lnTo>
                <a:lnTo>
                  <a:pt x="324" y="269"/>
                </a:lnTo>
                <a:lnTo>
                  <a:pt x="321" y="269"/>
                </a:lnTo>
                <a:lnTo>
                  <a:pt x="320" y="269"/>
                </a:lnTo>
                <a:lnTo>
                  <a:pt x="316" y="269"/>
                </a:lnTo>
                <a:lnTo>
                  <a:pt x="314" y="268"/>
                </a:lnTo>
                <a:lnTo>
                  <a:pt x="310" y="268"/>
                </a:lnTo>
                <a:lnTo>
                  <a:pt x="305" y="267"/>
                </a:lnTo>
                <a:lnTo>
                  <a:pt x="302" y="267"/>
                </a:lnTo>
                <a:lnTo>
                  <a:pt x="298" y="266"/>
                </a:lnTo>
                <a:lnTo>
                  <a:pt x="293" y="266"/>
                </a:lnTo>
                <a:lnTo>
                  <a:pt x="289" y="265"/>
                </a:lnTo>
                <a:lnTo>
                  <a:pt x="288" y="265"/>
                </a:lnTo>
                <a:lnTo>
                  <a:pt x="287" y="264"/>
                </a:lnTo>
                <a:lnTo>
                  <a:pt x="291" y="258"/>
                </a:lnTo>
                <a:lnTo>
                  <a:pt x="287" y="255"/>
                </a:lnTo>
                <a:lnTo>
                  <a:pt x="286" y="252"/>
                </a:lnTo>
                <a:lnTo>
                  <a:pt x="286" y="251"/>
                </a:lnTo>
                <a:lnTo>
                  <a:pt x="285" y="249"/>
                </a:lnTo>
                <a:lnTo>
                  <a:pt x="284" y="248"/>
                </a:lnTo>
                <a:lnTo>
                  <a:pt x="284" y="246"/>
                </a:lnTo>
                <a:lnTo>
                  <a:pt x="283" y="244"/>
                </a:lnTo>
                <a:lnTo>
                  <a:pt x="282" y="244"/>
                </a:lnTo>
                <a:lnTo>
                  <a:pt x="281" y="244"/>
                </a:lnTo>
                <a:lnTo>
                  <a:pt x="281" y="244"/>
                </a:lnTo>
                <a:lnTo>
                  <a:pt x="280" y="244"/>
                </a:lnTo>
                <a:lnTo>
                  <a:pt x="279" y="244"/>
                </a:lnTo>
                <a:lnTo>
                  <a:pt x="277" y="244"/>
                </a:lnTo>
                <a:lnTo>
                  <a:pt x="273" y="244"/>
                </a:lnTo>
                <a:lnTo>
                  <a:pt x="266" y="243"/>
                </a:lnTo>
                <a:lnTo>
                  <a:pt x="261" y="241"/>
                </a:lnTo>
                <a:lnTo>
                  <a:pt x="257" y="238"/>
                </a:lnTo>
                <a:lnTo>
                  <a:pt x="255" y="237"/>
                </a:lnTo>
                <a:lnTo>
                  <a:pt x="253" y="234"/>
                </a:lnTo>
                <a:lnTo>
                  <a:pt x="253" y="233"/>
                </a:lnTo>
                <a:lnTo>
                  <a:pt x="253" y="232"/>
                </a:lnTo>
                <a:lnTo>
                  <a:pt x="252" y="231"/>
                </a:lnTo>
                <a:lnTo>
                  <a:pt x="252" y="229"/>
                </a:lnTo>
                <a:lnTo>
                  <a:pt x="251" y="227"/>
                </a:lnTo>
                <a:lnTo>
                  <a:pt x="250" y="226"/>
                </a:lnTo>
                <a:lnTo>
                  <a:pt x="250" y="224"/>
                </a:lnTo>
                <a:lnTo>
                  <a:pt x="249" y="223"/>
                </a:lnTo>
                <a:lnTo>
                  <a:pt x="248" y="222"/>
                </a:lnTo>
                <a:lnTo>
                  <a:pt x="247" y="222"/>
                </a:lnTo>
                <a:lnTo>
                  <a:pt x="246" y="221"/>
                </a:lnTo>
                <a:lnTo>
                  <a:pt x="244" y="220"/>
                </a:lnTo>
                <a:lnTo>
                  <a:pt x="243" y="218"/>
                </a:lnTo>
                <a:lnTo>
                  <a:pt x="242" y="217"/>
                </a:lnTo>
                <a:lnTo>
                  <a:pt x="242" y="216"/>
                </a:lnTo>
                <a:lnTo>
                  <a:pt x="242" y="216"/>
                </a:lnTo>
                <a:lnTo>
                  <a:pt x="242" y="214"/>
                </a:lnTo>
                <a:lnTo>
                  <a:pt x="242" y="212"/>
                </a:lnTo>
                <a:lnTo>
                  <a:pt x="242" y="211"/>
                </a:lnTo>
                <a:lnTo>
                  <a:pt x="242" y="210"/>
                </a:lnTo>
                <a:lnTo>
                  <a:pt x="241" y="209"/>
                </a:lnTo>
                <a:lnTo>
                  <a:pt x="240" y="208"/>
                </a:lnTo>
                <a:lnTo>
                  <a:pt x="239" y="207"/>
                </a:lnTo>
                <a:lnTo>
                  <a:pt x="237" y="206"/>
                </a:lnTo>
                <a:lnTo>
                  <a:pt x="236" y="206"/>
                </a:lnTo>
                <a:lnTo>
                  <a:pt x="236" y="206"/>
                </a:lnTo>
                <a:lnTo>
                  <a:pt x="232" y="205"/>
                </a:lnTo>
                <a:lnTo>
                  <a:pt x="231" y="206"/>
                </a:lnTo>
                <a:lnTo>
                  <a:pt x="229" y="206"/>
                </a:lnTo>
                <a:lnTo>
                  <a:pt x="228" y="207"/>
                </a:lnTo>
                <a:lnTo>
                  <a:pt x="226" y="208"/>
                </a:lnTo>
                <a:lnTo>
                  <a:pt x="225" y="208"/>
                </a:lnTo>
                <a:lnTo>
                  <a:pt x="224" y="208"/>
                </a:lnTo>
                <a:lnTo>
                  <a:pt x="223" y="208"/>
                </a:lnTo>
                <a:lnTo>
                  <a:pt x="223" y="206"/>
                </a:lnTo>
                <a:lnTo>
                  <a:pt x="223" y="205"/>
                </a:lnTo>
                <a:lnTo>
                  <a:pt x="222" y="205"/>
                </a:lnTo>
                <a:lnTo>
                  <a:pt x="220" y="206"/>
                </a:lnTo>
                <a:lnTo>
                  <a:pt x="219" y="206"/>
                </a:lnTo>
                <a:lnTo>
                  <a:pt x="217" y="205"/>
                </a:lnTo>
                <a:lnTo>
                  <a:pt x="216" y="206"/>
                </a:lnTo>
                <a:lnTo>
                  <a:pt x="216" y="207"/>
                </a:lnTo>
                <a:lnTo>
                  <a:pt x="215" y="208"/>
                </a:lnTo>
                <a:lnTo>
                  <a:pt x="215" y="210"/>
                </a:lnTo>
                <a:lnTo>
                  <a:pt x="214" y="211"/>
                </a:lnTo>
                <a:lnTo>
                  <a:pt x="215" y="212"/>
                </a:lnTo>
                <a:lnTo>
                  <a:pt x="216" y="213"/>
                </a:lnTo>
                <a:lnTo>
                  <a:pt x="217" y="214"/>
                </a:lnTo>
                <a:lnTo>
                  <a:pt x="218" y="215"/>
                </a:lnTo>
                <a:lnTo>
                  <a:pt x="219" y="216"/>
                </a:lnTo>
                <a:lnTo>
                  <a:pt x="219" y="216"/>
                </a:lnTo>
                <a:lnTo>
                  <a:pt x="220" y="218"/>
                </a:lnTo>
                <a:lnTo>
                  <a:pt x="220" y="220"/>
                </a:lnTo>
                <a:lnTo>
                  <a:pt x="220" y="221"/>
                </a:lnTo>
                <a:lnTo>
                  <a:pt x="220" y="222"/>
                </a:lnTo>
                <a:lnTo>
                  <a:pt x="220" y="224"/>
                </a:lnTo>
                <a:lnTo>
                  <a:pt x="219" y="226"/>
                </a:lnTo>
                <a:lnTo>
                  <a:pt x="219" y="227"/>
                </a:lnTo>
                <a:lnTo>
                  <a:pt x="219" y="227"/>
                </a:lnTo>
                <a:lnTo>
                  <a:pt x="219" y="229"/>
                </a:lnTo>
                <a:lnTo>
                  <a:pt x="219" y="231"/>
                </a:lnTo>
                <a:lnTo>
                  <a:pt x="219" y="233"/>
                </a:lnTo>
                <a:lnTo>
                  <a:pt x="219" y="233"/>
                </a:lnTo>
                <a:lnTo>
                  <a:pt x="219" y="234"/>
                </a:lnTo>
                <a:lnTo>
                  <a:pt x="219" y="236"/>
                </a:lnTo>
                <a:lnTo>
                  <a:pt x="219" y="237"/>
                </a:lnTo>
                <a:lnTo>
                  <a:pt x="219" y="238"/>
                </a:lnTo>
                <a:lnTo>
                  <a:pt x="219" y="239"/>
                </a:lnTo>
                <a:lnTo>
                  <a:pt x="218" y="239"/>
                </a:lnTo>
                <a:lnTo>
                  <a:pt x="217" y="239"/>
                </a:lnTo>
                <a:lnTo>
                  <a:pt x="216" y="238"/>
                </a:lnTo>
                <a:lnTo>
                  <a:pt x="215" y="238"/>
                </a:lnTo>
                <a:lnTo>
                  <a:pt x="214" y="237"/>
                </a:lnTo>
                <a:lnTo>
                  <a:pt x="213" y="237"/>
                </a:lnTo>
                <a:lnTo>
                  <a:pt x="212" y="237"/>
                </a:lnTo>
                <a:lnTo>
                  <a:pt x="210" y="236"/>
                </a:lnTo>
                <a:lnTo>
                  <a:pt x="209" y="236"/>
                </a:lnTo>
                <a:lnTo>
                  <a:pt x="208" y="235"/>
                </a:lnTo>
                <a:lnTo>
                  <a:pt x="208" y="235"/>
                </a:lnTo>
                <a:lnTo>
                  <a:pt x="207" y="234"/>
                </a:lnTo>
                <a:lnTo>
                  <a:pt x="206" y="233"/>
                </a:lnTo>
                <a:lnTo>
                  <a:pt x="204" y="233"/>
                </a:lnTo>
                <a:lnTo>
                  <a:pt x="203" y="233"/>
                </a:lnTo>
                <a:lnTo>
                  <a:pt x="202" y="234"/>
                </a:lnTo>
                <a:lnTo>
                  <a:pt x="201" y="234"/>
                </a:lnTo>
                <a:lnTo>
                  <a:pt x="200" y="235"/>
                </a:lnTo>
                <a:lnTo>
                  <a:pt x="199" y="236"/>
                </a:lnTo>
                <a:lnTo>
                  <a:pt x="198" y="237"/>
                </a:lnTo>
                <a:lnTo>
                  <a:pt x="197" y="238"/>
                </a:lnTo>
                <a:lnTo>
                  <a:pt x="197" y="239"/>
                </a:lnTo>
                <a:lnTo>
                  <a:pt x="196" y="239"/>
                </a:lnTo>
                <a:lnTo>
                  <a:pt x="195" y="240"/>
                </a:lnTo>
                <a:lnTo>
                  <a:pt x="194" y="241"/>
                </a:lnTo>
                <a:lnTo>
                  <a:pt x="194" y="242"/>
                </a:lnTo>
                <a:lnTo>
                  <a:pt x="193" y="244"/>
                </a:lnTo>
                <a:lnTo>
                  <a:pt x="193" y="244"/>
                </a:lnTo>
                <a:lnTo>
                  <a:pt x="193" y="246"/>
                </a:lnTo>
                <a:lnTo>
                  <a:pt x="193" y="247"/>
                </a:lnTo>
                <a:lnTo>
                  <a:pt x="192" y="249"/>
                </a:lnTo>
                <a:lnTo>
                  <a:pt x="192" y="250"/>
                </a:lnTo>
                <a:lnTo>
                  <a:pt x="192" y="251"/>
                </a:lnTo>
                <a:lnTo>
                  <a:pt x="191" y="252"/>
                </a:lnTo>
                <a:lnTo>
                  <a:pt x="191" y="253"/>
                </a:lnTo>
                <a:lnTo>
                  <a:pt x="191" y="254"/>
                </a:lnTo>
                <a:lnTo>
                  <a:pt x="191" y="255"/>
                </a:lnTo>
                <a:lnTo>
                  <a:pt x="191" y="256"/>
                </a:lnTo>
                <a:lnTo>
                  <a:pt x="190" y="256"/>
                </a:lnTo>
                <a:lnTo>
                  <a:pt x="190" y="257"/>
                </a:lnTo>
                <a:lnTo>
                  <a:pt x="189" y="258"/>
                </a:lnTo>
                <a:lnTo>
                  <a:pt x="189" y="259"/>
                </a:lnTo>
                <a:lnTo>
                  <a:pt x="189" y="260"/>
                </a:lnTo>
                <a:lnTo>
                  <a:pt x="190" y="261"/>
                </a:lnTo>
                <a:lnTo>
                  <a:pt x="191" y="261"/>
                </a:lnTo>
                <a:lnTo>
                  <a:pt x="191" y="261"/>
                </a:lnTo>
                <a:lnTo>
                  <a:pt x="192" y="261"/>
                </a:lnTo>
                <a:lnTo>
                  <a:pt x="194" y="260"/>
                </a:lnTo>
                <a:lnTo>
                  <a:pt x="195" y="259"/>
                </a:lnTo>
                <a:lnTo>
                  <a:pt x="197" y="258"/>
                </a:lnTo>
                <a:lnTo>
                  <a:pt x="197" y="257"/>
                </a:lnTo>
                <a:lnTo>
                  <a:pt x="198" y="256"/>
                </a:lnTo>
                <a:lnTo>
                  <a:pt x="200" y="255"/>
                </a:lnTo>
                <a:lnTo>
                  <a:pt x="201" y="255"/>
                </a:lnTo>
                <a:lnTo>
                  <a:pt x="202" y="255"/>
                </a:lnTo>
                <a:lnTo>
                  <a:pt x="203" y="255"/>
                </a:lnTo>
                <a:lnTo>
                  <a:pt x="204" y="255"/>
                </a:lnTo>
                <a:lnTo>
                  <a:pt x="205" y="255"/>
                </a:lnTo>
                <a:lnTo>
                  <a:pt x="206" y="255"/>
                </a:lnTo>
                <a:lnTo>
                  <a:pt x="208" y="256"/>
                </a:lnTo>
                <a:lnTo>
                  <a:pt x="209" y="256"/>
                </a:lnTo>
                <a:lnTo>
                  <a:pt x="209" y="257"/>
                </a:lnTo>
                <a:lnTo>
                  <a:pt x="210" y="259"/>
                </a:lnTo>
                <a:lnTo>
                  <a:pt x="210" y="260"/>
                </a:lnTo>
                <a:lnTo>
                  <a:pt x="209" y="261"/>
                </a:lnTo>
                <a:lnTo>
                  <a:pt x="209" y="262"/>
                </a:lnTo>
                <a:lnTo>
                  <a:pt x="209" y="264"/>
                </a:lnTo>
                <a:lnTo>
                  <a:pt x="208" y="266"/>
                </a:lnTo>
                <a:lnTo>
                  <a:pt x="208" y="266"/>
                </a:lnTo>
                <a:lnTo>
                  <a:pt x="208" y="268"/>
                </a:lnTo>
                <a:lnTo>
                  <a:pt x="207" y="269"/>
                </a:lnTo>
                <a:lnTo>
                  <a:pt x="206" y="271"/>
                </a:lnTo>
                <a:lnTo>
                  <a:pt x="206" y="272"/>
                </a:lnTo>
                <a:lnTo>
                  <a:pt x="205" y="273"/>
                </a:lnTo>
                <a:lnTo>
                  <a:pt x="205" y="274"/>
                </a:lnTo>
                <a:lnTo>
                  <a:pt x="204" y="274"/>
                </a:lnTo>
                <a:lnTo>
                  <a:pt x="204" y="275"/>
                </a:lnTo>
                <a:lnTo>
                  <a:pt x="203" y="276"/>
                </a:lnTo>
                <a:lnTo>
                  <a:pt x="203" y="277"/>
                </a:lnTo>
                <a:lnTo>
                  <a:pt x="202" y="278"/>
                </a:lnTo>
                <a:lnTo>
                  <a:pt x="201" y="279"/>
                </a:lnTo>
                <a:lnTo>
                  <a:pt x="200" y="280"/>
                </a:lnTo>
                <a:lnTo>
                  <a:pt x="199" y="281"/>
                </a:lnTo>
                <a:lnTo>
                  <a:pt x="198" y="282"/>
                </a:lnTo>
                <a:lnTo>
                  <a:pt x="197" y="282"/>
                </a:lnTo>
                <a:lnTo>
                  <a:pt x="196" y="282"/>
                </a:lnTo>
                <a:lnTo>
                  <a:pt x="194" y="283"/>
                </a:lnTo>
                <a:lnTo>
                  <a:pt x="193" y="283"/>
                </a:lnTo>
                <a:lnTo>
                  <a:pt x="191" y="283"/>
                </a:lnTo>
                <a:lnTo>
                  <a:pt x="191" y="283"/>
                </a:lnTo>
                <a:lnTo>
                  <a:pt x="190" y="284"/>
                </a:lnTo>
                <a:lnTo>
                  <a:pt x="188" y="284"/>
                </a:lnTo>
                <a:lnTo>
                  <a:pt x="186" y="284"/>
                </a:lnTo>
                <a:lnTo>
                  <a:pt x="186" y="283"/>
                </a:lnTo>
                <a:lnTo>
                  <a:pt x="185" y="283"/>
                </a:lnTo>
                <a:lnTo>
                  <a:pt x="183" y="283"/>
                </a:lnTo>
                <a:lnTo>
                  <a:pt x="182" y="282"/>
                </a:lnTo>
                <a:lnTo>
                  <a:pt x="182" y="281"/>
                </a:lnTo>
                <a:lnTo>
                  <a:pt x="180" y="281"/>
                </a:lnTo>
                <a:lnTo>
                  <a:pt x="180" y="281"/>
                </a:lnTo>
                <a:lnTo>
                  <a:pt x="179" y="282"/>
                </a:lnTo>
                <a:lnTo>
                  <a:pt x="178" y="283"/>
                </a:lnTo>
                <a:lnTo>
                  <a:pt x="178" y="283"/>
                </a:lnTo>
                <a:lnTo>
                  <a:pt x="176" y="283"/>
                </a:lnTo>
                <a:lnTo>
                  <a:pt x="175" y="283"/>
                </a:lnTo>
                <a:lnTo>
                  <a:pt x="173" y="283"/>
                </a:lnTo>
                <a:lnTo>
                  <a:pt x="172" y="283"/>
                </a:lnTo>
                <a:lnTo>
                  <a:pt x="171" y="282"/>
                </a:lnTo>
                <a:lnTo>
                  <a:pt x="170" y="282"/>
                </a:lnTo>
                <a:lnTo>
                  <a:pt x="169" y="282"/>
                </a:lnTo>
                <a:lnTo>
                  <a:pt x="167" y="283"/>
                </a:lnTo>
                <a:lnTo>
                  <a:pt x="166" y="283"/>
                </a:lnTo>
                <a:lnTo>
                  <a:pt x="166" y="284"/>
                </a:lnTo>
                <a:lnTo>
                  <a:pt x="164" y="286"/>
                </a:lnTo>
                <a:lnTo>
                  <a:pt x="164" y="288"/>
                </a:lnTo>
                <a:lnTo>
                  <a:pt x="163" y="288"/>
                </a:lnTo>
                <a:lnTo>
                  <a:pt x="163" y="288"/>
                </a:lnTo>
                <a:lnTo>
                  <a:pt x="160" y="288"/>
                </a:lnTo>
                <a:lnTo>
                  <a:pt x="159" y="288"/>
                </a:lnTo>
                <a:lnTo>
                  <a:pt x="158" y="288"/>
                </a:lnTo>
                <a:lnTo>
                  <a:pt x="158" y="288"/>
                </a:lnTo>
                <a:lnTo>
                  <a:pt x="156" y="288"/>
                </a:lnTo>
                <a:lnTo>
                  <a:pt x="155" y="288"/>
                </a:lnTo>
                <a:lnTo>
                  <a:pt x="154" y="289"/>
                </a:lnTo>
                <a:lnTo>
                  <a:pt x="154" y="291"/>
                </a:lnTo>
                <a:lnTo>
                  <a:pt x="155" y="293"/>
                </a:lnTo>
                <a:lnTo>
                  <a:pt x="156" y="294"/>
                </a:lnTo>
                <a:lnTo>
                  <a:pt x="158" y="294"/>
                </a:lnTo>
                <a:lnTo>
                  <a:pt x="158" y="295"/>
                </a:lnTo>
                <a:lnTo>
                  <a:pt x="158" y="296"/>
                </a:lnTo>
                <a:lnTo>
                  <a:pt x="160" y="298"/>
                </a:lnTo>
                <a:lnTo>
                  <a:pt x="160" y="299"/>
                </a:lnTo>
                <a:lnTo>
                  <a:pt x="161" y="299"/>
                </a:lnTo>
                <a:lnTo>
                  <a:pt x="161" y="300"/>
                </a:lnTo>
                <a:lnTo>
                  <a:pt x="161" y="302"/>
                </a:lnTo>
                <a:lnTo>
                  <a:pt x="161" y="303"/>
                </a:lnTo>
                <a:lnTo>
                  <a:pt x="160" y="305"/>
                </a:lnTo>
                <a:lnTo>
                  <a:pt x="159" y="305"/>
                </a:lnTo>
                <a:lnTo>
                  <a:pt x="158" y="306"/>
                </a:lnTo>
                <a:lnTo>
                  <a:pt x="158" y="307"/>
                </a:lnTo>
                <a:lnTo>
                  <a:pt x="157" y="308"/>
                </a:lnTo>
                <a:lnTo>
                  <a:pt x="157" y="310"/>
                </a:lnTo>
                <a:lnTo>
                  <a:pt x="157" y="311"/>
                </a:lnTo>
                <a:lnTo>
                  <a:pt x="157" y="312"/>
                </a:lnTo>
                <a:lnTo>
                  <a:pt x="157" y="314"/>
                </a:lnTo>
                <a:lnTo>
                  <a:pt x="157" y="315"/>
                </a:lnTo>
                <a:lnTo>
                  <a:pt x="157" y="316"/>
                </a:lnTo>
                <a:lnTo>
                  <a:pt x="157" y="317"/>
                </a:lnTo>
                <a:lnTo>
                  <a:pt x="157" y="319"/>
                </a:lnTo>
                <a:lnTo>
                  <a:pt x="157" y="320"/>
                </a:lnTo>
                <a:lnTo>
                  <a:pt x="157" y="322"/>
                </a:lnTo>
                <a:lnTo>
                  <a:pt x="157" y="323"/>
                </a:lnTo>
                <a:lnTo>
                  <a:pt x="156" y="325"/>
                </a:lnTo>
                <a:lnTo>
                  <a:pt x="156" y="327"/>
                </a:lnTo>
                <a:lnTo>
                  <a:pt x="156" y="327"/>
                </a:lnTo>
                <a:lnTo>
                  <a:pt x="156" y="329"/>
                </a:lnTo>
                <a:lnTo>
                  <a:pt x="156" y="331"/>
                </a:lnTo>
                <a:lnTo>
                  <a:pt x="156" y="332"/>
                </a:lnTo>
                <a:lnTo>
                  <a:pt x="156" y="333"/>
                </a:lnTo>
                <a:lnTo>
                  <a:pt x="156" y="333"/>
                </a:lnTo>
                <a:lnTo>
                  <a:pt x="156" y="335"/>
                </a:lnTo>
                <a:lnTo>
                  <a:pt x="153" y="339"/>
                </a:lnTo>
                <a:lnTo>
                  <a:pt x="152" y="345"/>
                </a:lnTo>
                <a:lnTo>
                  <a:pt x="152" y="348"/>
                </a:lnTo>
                <a:lnTo>
                  <a:pt x="152" y="349"/>
                </a:lnTo>
                <a:lnTo>
                  <a:pt x="152" y="351"/>
                </a:lnTo>
                <a:lnTo>
                  <a:pt x="153" y="352"/>
                </a:lnTo>
                <a:lnTo>
                  <a:pt x="153" y="354"/>
                </a:lnTo>
                <a:lnTo>
                  <a:pt x="153" y="355"/>
                </a:lnTo>
                <a:lnTo>
                  <a:pt x="153" y="357"/>
                </a:lnTo>
                <a:lnTo>
                  <a:pt x="153" y="358"/>
                </a:lnTo>
                <a:lnTo>
                  <a:pt x="153" y="360"/>
                </a:lnTo>
                <a:lnTo>
                  <a:pt x="153" y="361"/>
                </a:lnTo>
                <a:lnTo>
                  <a:pt x="153" y="363"/>
                </a:lnTo>
                <a:lnTo>
                  <a:pt x="153" y="365"/>
                </a:lnTo>
                <a:lnTo>
                  <a:pt x="154" y="366"/>
                </a:lnTo>
                <a:lnTo>
                  <a:pt x="154" y="367"/>
                </a:lnTo>
                <a:lnTo>
                  <a:pt x="155" y="369"/>
                </a:lnTo>
                <a:lnTo>
                  <a:pt x="156" y="370"/>
                </a:lnTo>
                <a:lnTo>
                  <a:pt x="157" y="370"/>
                </a:lnTo>
                <a:lnTo>
                  <a:pt x="157" y="371"/>
                </a:lnTo>
                <a:lnTo>
                  <a:pt x="158" y="372"/>
                </a:lnTo>
                <a:lnTo>
                  <a:pt x="158" y="373"/>
                </a:lnTo>
                <a:lnTo>
                  <a:pt x="158" y="374"/>
                </a:lnTo>
                <a:lnTo>
                  <a:pt x="158" y="375"/>
                </a:lnTo>
                <a:lnTo>
                  <a:pt x="158" y="377"/>
                </a:lnTo>
                <a:lnTo>
                  <a:pt x="157" y="378"/>
                </a:lnTo>
                <a:lnTo>
                  <a:pt x="157" y="379"/>
                </a:lnTo>
                <a:lnTo>
                  <a:pt x="157" y="380"/>
                </a:lnTo>
                <a:lnTo>
                  <a:pt x="156" y="382"/>
                </a:lnTo>
                <a:lnTo>
                  <a:pt x="155" y="383"/>
                </a:lnTo>
                <a:lnTo>
                  <a:pt x="154" y="383"/>
                </a:lnTo>
                <a:lnTo>
                  <a:pt x="153" y="384"/>
                </a:lnTo>
                <a:lnTo>
                  <a:pt x="152" y="386"/>
                </a:lnTo>
                <a:lnTo>
                  <a:pt x="151" y="386"/>
                </a:lnTo>
                <a:lnTo>
                  <a:pt x="150" y="387"/>
                </a:lnTo>
                <a:lnTo>
                  <a:pt x="148" y="387"/>
                </a:lnTo>
                <a:lnTo>
                  <a:pt x="147" y="388"/>
                </a:lnTo>
                <a:lnTo>
                  <a:pt x="150" y="388"/>
                </a:lnTo>
                <a:lnTo>
                  <a:pt x="153" y="389"/>
                </a:lnTo>
                <a:lnTo>
                  <a:pt x="153" y="391"/>
                </a:lnTo>
                <a:lnTo>
                  <a:pt x="153" y="392"/>
                </a:lnTo>
                <a:lnTo>
                  <a:pt x="152" y="393"/>
                </a:lnTo>
                <a:lnTo>
                  <a:pt x="152" y="394"/>
                </a:lnTo>
                <a:lnTo>
                  <a:pt x="150" y="394"/>
                </a:lnTo>
                <a:lnTo>
                  <a:pt x="149" y="394"/>
                </a:lnTo>
                <a:lnTo>
                  <a:pt x="148" y="394"/>
                </a:lnTo>
                <a:lnTo>
                  <a:pt x="147" y="394"/>
                </a:lnTo>
                <a:lnTo>
                  <a:pt x="147" y="394"/>
                </a:lnTo>
                <a:lnTo>
                  <a:pt x="145" y="394"/>
                </a:lnTo>
                <a:lnTo>
                  <a:pt x="144" y="395"/>
                </a:lnTo>
                <a:lnTo>
                  <a:pt x="145" y="397"/>
                </a:lnTo>
                <a:lnTo>
                  <a:pt x="145" y="399"/>
                </a:lnTo>
                <a:lnTo>
                  <a:pt x="144" y="400"/>
                </a:lnTo>
                <a:lnTo>
                  <a:pt x="144" y="401"/>
                </a:lnTo>
                <a:lnTo>
                  <a:pt x="143" y="402"/>
                </a:lnTo>
                <a:lnTo>
                  <a:pt x="143" y="403"/>
                </a:lnTo>
                <a:lnTo>
                  <a:pt x="142" y="404"/>
                </a:lnTo>
                <a:lnTo>
                  <a:pt x="137" y="405"/>
                </a:lnTo>
                <a:lnTo>
                  <a:pt x="136" y="406"/>
                </a:lnTo>
                <a:lnTo>
                  <a:pt x="136" y="407"/>
                </a:lnTo>
                <a:lnTo>
                  <a:pt x="136" y="408"/>
                </a:lnTo>
                <a:lnTo>
                  <a:pt x="135" y="409"/>
                </a:lnTo>
                <a:lnTo>
                  <a:pt x="134" y="410"/>
                </a:lnTo>
                <a:lnTo>
                  <a:pt x="133" y="410"/>
                </a:lnTo>
                <a:lnTo>
                  <a:pt x="131" y="409"/>
                </a:lnTo>
                <a:lnTo>
                  <a:pt x="130" y="410"/>
                </a:lnTo>
                <a:lnTo>
                  <a:pt x="129" y="410"/>
                </a:lnTo>
                <a:lnTo>
                  <a:pt x="124" y="417"/>
                </a:lnTo>
                <a:lnTo>
                  <a:pt x="125" y="418"/>
                </a:lnTo>
                <a:lnTo>
                  <a:pt x="126" y="419"/>
                </a:lnTo>
                <a:lnTo>
                  <a:pt x="127" y="420"/>
                </a:lnTo>
                <a:lnTo>
                  <a:pt x="129" y="421"/>
                </a:lnTo>
                <a:lnTo>
                  <a:pt x="130" y="422"/>
                </a:lnTo>
                <a:lnTo>
                  <a:pt x="131" y="422"/>
                </a:lnTo>
                <a:lnTo>
                  <a:pt x="133" y="423"/>
                </a:lnTo>
                <a:lnTo>
                  <a:pt x="134" y="424"/>
                </a:lnTo>
                <a:lnTo>
                  <a:pt x="135" y="424"/>
                </a:lnTo>
                <a:lnTo>
                  <a:pt x="136" y="424"/>
                </a:lnTo>
                <a:lnTo>
                  <a:pt x="137" y="424"/>
                </a:lnTo>
                <a:lnTo>
                  <a:pt x="137" y="427"/>
                </a:lnTo>
                <a:lnTo>
                  <a:pt x="137" y="427"/>
                </a:lnTo>
                <a:lnTo>
                  <a:pt x="137" y="429"/>
                </a:lnTo>
                <a:lnTo>
                  <a:pt x="137" y="430"/>
                </a:lnTo>
                <a:lnTo>
                  <a:pt x="136" y="431"/>
                </a:lnTo>
                <a:lnTo>
                  <a:pt x="136" y="432"/>
                </a:lnTo>
                <a:lnTo>
                  <a:pt x="136" y="432"/>
                </a:lnTo>
                <a:lnTo>
                  <a:pt x="134" y="433"/>
                </a:lnTo>
                <a:lnTo>
                  <a:pt x="134" y="434"/>
                </a:lnTo>
                <a:lnTo>
                  <a:pt x="133" y="435"/>
                </a:lnTo>
                <a:lnTo>
                  <a:pt x="132" y="440"/>
                </a:lnTo>
                <a:lnTo>
                  <a:pt x="132" y="442"/>
                </a:lnTo>
                <a:lnTo>
                  <a:pt x="131" y="444"/>
                </a:lnTo>
                <a:lnTo>
                  <a:pt x="132" y="445"/>
                </a:lnTo>
                <a:lnTo>
                  <a:pt x="132" y="446"/>
                </a:lnTo>
                <a:lnTo>
                  <a:pt x="132" y="447"/>
                </a:lnTo>
                <a:lnTo>
                  <a:pt x="133" y="449"/>
                </a:lnTo>
                <a:lnTo>
                  <a:pt x="133" y="449"/>
                </a:lnTo>
                <a:lnTo>
                  <a:pt x="133" y="450"/>
                </a:lnTo>
                <a:lnTo>
                  <a:pt x="133" y="451"/>
                </a:lnTo>
                <a:lnTo>
                  <a:pt x="133" y="453"/>
                </a:lnTo>
                <a:lnTo>
                  <a:pt x="133" y="455"/>
                </a:lnTo>
                <a:lnTo>
                  <a:pt x="133" y="455"/>
                </a:lnTo>
                <a:lnTo>
                  <a:pt x="134" y="456"/>
                </a:lnTo>
                <a:lnTo>
                  <a:pt x="135" y="457"/>
                </a:lnTo>
                <a:lnTo>
                  <a:pt x="135" y="458"/>
                </a:lnTo>
                <a:lnTo>
                  <a:pt x="136" y="459"/>
                </a:lnTo>
                <a:lnTo>
                  <a:pt x="136" y="460"/>
                </a:lnTo>
                <a:lnTo>
                  <a:pt x="136" y="460"/>
                </a:lnTo>
                <a:lnTo>
                  <a:pt x="137" y="461"/>
                </a:lnTo>
                <a:lnTo>
                  <a:pt x="138" y="462"/>
                </a:lnTo>
                <a:lnTo>
                  <a:pt x="139" y="463"/>
                </a:lnTo>
                <a:lnTo>
                  <a:pt x="140" y="464"/>
                </a:lnTo>
                <a:lnTo>
                  <a:pt x="140" y="465"/>
                </a:lnTo>
                <a:lnTo>
                  <a:pt x="140" y="466"/>
                </a:lnTo>
                <a:lnTo>
                  <a:pt x="140" y="467"/>
                </a:lnTo>
                <a:lnTo>
                  <a:pt x="139" y="469"/>
                </a:lnTo>
                <a:lnTo>
                  <a:pt x="140" y="470"/>
                </a:lnTo>
                <a:lnTo>
                  <a:pt x="141" y="471"/>
                </a:lnTo>
                <a:lnTo>
                  <a:pt x="141" y="472"/>
                </a:lnTo>
                <a:lnTo>
                  <a:pt x="141" y="473"/>
                </a:lnTo>
                <a:lnTo>
                  <a:pt x="140" y="474"/>
                </a:lnTo>
                <a:lnTo>
                  <a:pt x="140" y="475"/>
                </a:lnTo>
                <a:lnTo>
                  <a:pt x="139" y="475"/>
                </a:lnTo>
                <a:lnTo>
                  <a:pt x="138" y="476"/>
                </a:lnTo>
                <a:lnTo>
                  <a:pt x="138" y="477"/>
                </a:lnTo>
                <a:lnTo>
                  <a:pt x="137" y="477"/>
                </a:lnTo>
                <a:lnTo>
                  <a:pt x="136" y="478"/>
                </a:lnTo>
                <a:lnTo>
                  <a:pt x="136" y="477"/>
                </a:lnTo>
                <a:lnTo>
                  <a:pt x="136" y="476"/>
                </a:lnTo>
                <a:lnTo>
                  <a:pt x="132" y="474"/>
                </a:lnTo>
                <a:lnTo>
                  <a:pt x="130" y="472"/>
                </a:lnTo>
                <a:lnTo>
                  <a:pt x="130" y="470"/>
                </a:lnTo>
                <a:lnTo>
                  <a:pt x="127" y="469"/>
                </a:lnTo>
                <a:lnTo>
                  <a:pt x="124" y="469"/>
                </a:lnTo>
                <a:lnTo>
                  <a:pt x="123" y="469"/>
                </a:lnTo>
                <a:lnTo>
                  <a:pt x="119" y="469"/>
                </a:lnTo>
                <a:lnTo>
                  <a:pt x="115" y="466"/>
                </a:lnTo>
                <a:lnTo>
                  <a:pt x="113" y="462"/>
                </a:lnTo>
                <a:lnTo>
                  <a:pt x="108" y="460"/>
                </a:lnTo>
                <a:lnTo>
                  <a:pt x="104" y="460"/>
                </a:lnTo>
                <a:lnTo>
                  <a:pt x="98" y="462"/>
                </a:lnTo>
                <a:lnTo>
                  <a:pt x="91" y="462"/>
                </a:lnTo>
                <a:lnTo>
                  <a:pt x="86" y="461"/>
                </a:lnTo>
                <a:lnTo>
                  <a:pt x="85" y="460"/>
                </a:lnTo>
                <a:lnTo>
                  <a:pt x="83" y="459"/>
                </a:lnTo>
                <a:lnTo>
                  <a:pt x="78" y="458"/>
                </a:lnTo>
                <a:lnTo>
                  <a:pt x="75" y="458"/>
                </a:lnTo>
                <a:lnTo>
                  <a:pt x="74" y="458"/>
                </a:lnTo>
                <a:lnTo>
                  <a:pt x="72" y="457"/>
                </a:lnTo>
                <a:lnTo>
                  <a:pt x="69" y="455"/>
                </a:lnTo>
                <a:lnTo>
                  <a:pt x="65" y="457"/>
                </a:lnTo>
                <a:lnTo>
                  <a:pt x="60" y="457"/>
                </a:lnTo>
                <a:lnTo>
                  <a:pt x="55" y="458"/>
                </a:lnTo>
                <a:lnTo>
                  <a:pt x="51" y="458"/>
                </a:lnTo>
                <a:lnTo>
                  <a:pt x="45" y="461"/>
                </a:lnTo>
                <a:lnTo>
                  <a:pt x="39" y="465"/>
                </a:lnTo>
                <a:lnTo>
                  <a:pt x="35" y="464"/>
                </a:lnTo>
                <a:lnTo>
                  <a:pt x="29" y="464"/>
                </a:lnTo>
                <a:lnTo>
                  <a:pt x="25" y="464"/>
                </a:lnTo>
                <a:lnTo>
                  <a:pt x="19" y="461"/>
                </a:lnTo>
                <a:lnTo>
                  <a:pt x="17" y="458"/>
                </a:lnTo>
                <a:lnTo>
                  <a:pt x="13" y="455"/>
                </a:lnTo>
                <a:lnTo>
                  <a:pt x="9" y="455"/>
                </a:lnTo>
                <a:lnTo>
                  <a:pt x="6" y="454"/>
                </a:lnTo>
                <a:lnTo>
                  <a:pt x="2" y="451"/>
                </a:lnTo>
                <a:lnTo>
                  <a:pt x="1" y="449"/>
                </a:lnTo>
                <a:lnTo>
                  <a:pt x="0" y="447"/>
                </a:lnTo>
                <a:lnTo>
                  <a:pt x="1" y="443"/>
                </a:lnTo>
                <a:lnTo>
                  <a:pt x="3" y="438"/>
                </a:lnTo>
                <a:lnTo>
                  <a:pt x="7" y="433"/>
                </a:lnTo>
                <a:lnTo>
                  <a:pt x="11" y="430"/>
                </a:lnTo>
                <a:lnTo>
                  <a:pt x="16" y="428"/>
                </a:lnTo>
                <a:lnTo>
                  <a:pt x="23" y="427"/>
                </a:lnTo>
                <a:lnTo>
                  <a:pt x="26" y="426"/>
                </a:lnTo>
                <a:lnTo>
                  <a:pt x="29" y="423"/>
                </a:lnTo>
                <a:lnTo>
                  <a:pt x="34" y="420"/>
                </a:lnTo>
                <a:lnTo>
                  <a:pt x="36" y="416"/>
                </a:lnTo>
                <a:lnTo>
                  <a:pt x="39" y="410"/>
                </a:lnTo>
                <a:lnTo>
                  <a:pt x="41" y="405"/>
                </a:lnTo>
                <a:lnTo>
                  <a:pt x="41" y="402"/>
                </a:lnTo>
                <a:lnTo>
                  <a:pt x="43" y="395"/>
                </a:lnTo>
                <a:lnTo>
                  <a:pt x="43" y="389"/>
                </a:lnTo>
                <a:lnTo>
                  <a:pt x="44" y="383"/>
                </a:lnTo>
                <a:lnTo>
                  <a:pt x="45" y="378"/>
                </a:lnTo>
                <a:lnTo>
                  <a:pt x="45" y="377"/>
                </a:lnTo>
                <a:lnTo>
                  <a:pt x="48" y="371"/>
                </a:lnTo>
                <a:lnTo>
                  <a:pt x="51" y="368"/>
                </a:lnTo>
                <a:lnTo>
                  <a:pt x="53" y="363"/>
                </a:lnTo>
                <a:lnTo>
                  <a:pt x="54" y="361"/>
                </a:lnTo>
                <a:lnTo>
                  <a:pt x="54" y="357"/>
                </a:lnTo>
                <a:lnTo>
                  <a:pt x="57" y="351"/>
                </a:lnTo>
                <a:lnTo>
                  <a:pt x="58" y="346"/>
                </a:lnTo>
                <a:lnTo>
                  <a:pt x="59" y="341"/>
                </a:lnTo>
                <a:lnTo>
                  <a:pt x="58" y="337"/>
                </a:lnTo>
                <a:lnTo>
                  <a:pt x="57" y="333"/>
                </a:lnTo>
                <a:lnTo>
                  <a:pt x="55" y="329"/>
                </a:lnTo>
                <a:lnTo>
                  <a:pt x="52" y="327"/>
                </a:lnTo>
                <a:lnTo>
                  <a:pt x="48" y="324"/>
                </a:lnTo>
                <a:lnTo>
                  <a:pt x="48" y="322"/>
                </a:lnTo>
                <a:lnTo>
                  <a:pt x="48" y="322"/>
                </a:lnTo>
                <a:lnTo>
                  <a:pt x="49" y="320"/>
                </a:lnTo>
                <a:lnTo>
                  <a:pt x="49" y="319"/>
                </a:lnTo>
                <a:lnTo>
                  <a:pt x="49" y="318"/>
                </a:lnTo>
                <a:lnTo>
                  <a:pt x="49" y="317"/>
                </a:lnTo>
                <a:lnTo>
                  <a:pt x="49" y="316"/>
                </a:lnTo>
                <a:lnTo>
                  <a:pt x="49" y="315"/>
                </a:lnTo>
                <a:lnTo>
                  <a:pt x="49" y="314"/>
                </a:lnTo>
                <a:lnTo>
                  <a:pt x="50" y="312"/>
                </a:lnTo>
                <a:lnTo>
                  <a:pt x="51" y="311"/>
                </a:lnTo>
                <a:lnTo>
                  <a:pt x="52" y="310"/>
                </a:lnTo>
                <a:lnTo>
                  <a:pt x="52" y="309"/>
                </a:lnTo>
                <a:lnTo>
                  <a:pt x="53" y="307"/>
                </a:lnTo>
                <a:lnTo>
                  <a:pt x="53" y="302"/>
                </a:lnTo>
                <a:lnTo>
                  <a:pt x="53" y="300"/>
                </a:lnTo>
                <a:lnTo>
                  <a:pt x="54" y="299"/>
                </a:lnTo>
                <a:lnTo>
                  <a:pt x="54" y="299"/>
                </a:lnTo>
                <a:lnTo>
                  <a:pt x="55" y="297"/>
                </a:lnTo>
                <a:lnTo>
                  <a:pt x="56" y="295"/>
                </a:lnTo>
                <a:lnTo>
                  <a:pt x="56" y="294"/>
                </a:lnTo>
                <a:lnTo>
                  <a:pt x="57" y="294"/>
                </a:lnTo>
                <a:lnTo>
                  <a:pt x="57" y="293"/>
                </a:lnTo>
                <a:lnTo>
                  <a:pt x="57" y="291"/>
                </a:lnTo>
                <a:lnTo>
                  <a:pt x="58" y="290"/>
                </a:lnTo>
                <a:lnTo>
                  <a:pt x="58" y="289"/>
                </a:lnTo>
                <a:lnTo>
                  <a:pt x="58" y="288"/>
                </a:lnTo>
                <a:lnTo>
                  <a:pt x="59" y="288"/>
                </a:lnTo>
                <a:lnTo>
                  <a:pt x="59" y="287"/>
                </a:lnTo>
                <a:lnTo>
                  <a:pt x="58" y="283"/>
                </a:lnTo>
                <a:lnTo>
                  <a:pt x="58" y="283"/>
                </a:lnTo>
                <a:lnTo>
                  <a:pt x="58" y="281"/>
                </a:lnTo>
                <a:lnTo>
                  <a:pt x="59" y="280"/>
                </a:lnTo>
                <a:lnTo>
                  <a:pt x="59" y="279"/>
                </a:lnTo>
                <a:lnTo>
                  <a:pt x="60" y="278"/>
                </a:lnTo>
                <a:lnTo>
                  <a:pt x="61" y="277"/>
                </a:lnTo>
                <a:lnTo>
                  <a:pt x="61" y="277"/>
                </a:lnTo>
                <a:lnTo>
                  <a:pt x="62" y="276"/>
                </a:lnTo>
                <a:lnTo>
                  <a:pt x="62" y="275"/>
                </a:lnTo>
                <a:lnTo>
                  <a:pt x="63" y="274"/>
                </a:lnTo>
                <a:lnTo>
                  <a:pt x="63" y="273"/>
                </a:lnTo>
                <a:lnTo>
                  <a:pt x="63" y="272"/>
                </a:lnTo>
                <a:lnTo>
                  <a:pt x="63" y="271"/>
                </a:lnTo>
                <a:lnTo>
                  <a:pt x="63" y="270"/>
                </a:lnTo>
                <a:lnTo>
                  <a:pt x="64" y="268"/>
                </a:lnTo>
                <a:lnTo>
                  <a:pt x="65" y="267"/>
                </a:lnTo>
                <a:lnTo>
                  <a:pt x="67" y="267"/>
                </a:lnTo>
                <a:lnTo>
                  <a:pt x="67" y="266"/>
                </a:lnTo>
                <a:lnTo>
                  <a:pt x="68" y="266"/>
                </a:lnTo>
                <a:lnTo>
                  <a:pt x="68" y="265"/>
                </a:lnTo>
                <a:lnTo>
                  <a:pt x="68" y="263"/>
                </a:lnTo>
                <a:lnTo>
                  <a:pt x="69" y="262"/>
                </a:lnTo>
                <a:lnTo>
                  <a:pt x="69" y="261"/>
                </a:lnTo>
                <a:lnTo>
                  <a:pt x="70" y="260"/>
                </a:lnTo>
                <a:lnTo>
                  <a:pt x="70" y="259"/>
                </a:lnTo>
                <a:lnTo>
                  <a:pt x="71" y="258"/>
                </a:lnTo>
                <a:lnTo>
                  <a:pt x="71" y="257"/>
                </a:lnTo>
                <a:lnTo>
                  <a:pt x="71" y="256"/>
                </a:lnTo>
                <a:lnTo>
                  <a:pt x="71" y="255"/>
                </a:lnTo>
                <a:lnTo>
                  <a:pt x="71" y="254"/>
                </a:lnTo>
                <a:lnTo>
                  <a:pt x="71" y="252"/>
                </a:lnTo>
                <a:lnTo>
                  <a:pt x="70" y="251"/>
                </a:lnTo>
                <a:lnTo>
                  <a:pt x="70" y="250"/>
                </a:lnTo>
                <a:lnTo>
                  <a:pt x="71" y="249"/>
                </a:lnTo>
                <a:lnTo>
                  <a:pt x="71" y="248"/>
                </a:lnTo>
                <a:lnTo>
                  <a:pt x="72" y="246"/>
                </a:lnTo>
                <a:lnTo>
                  <a:pt x="73" y="245"/>
                </a:lnTo>
                <a:lnTo>
                  <a:pt x="74" y="244"/>
                </a:lnTo>
                <a:lnTo>
                  <a:pt x="74" y="244"/>
                </a:lnTo>
                <a:lnTo>
                  <a:pt x="74" y="243"/>
                </a:lnTo>
                <a:lnTo>
                  <a:pt x="75" y="241"/>
                </a:lnTo>
                <a:lnTo>
                  <a:pt x="76" y="240"/>
                </a:lnTo>
                <a:lnTo>
                  <a:pt x="76" y="239"/>
                </a:lnTo>
                <a:lnTo>
                  <a:pt x="77" y="239"/>
                </a:lnTo>
                <a:lnTo>
                  <a:pt x="78" y="238"/>
                </a:lnTo>
                <a:lnTo>
                  <a:pt x="79" y="237"/>
                </a:lnTo>
                <a:lnTo>
                  <a:pt x="80" y="235"/>
                </a:lnTo>
                <a:lnTo>
                  <a:pt x="81" y="235"/>
                </a:lnTo>
                <a:lnTo>
                  <a:pt x="82" y="235"/>
                </a:lnTo>
                <a:lnTo>
                  <a:pt x="83" y="234"/>
                </a:lnTo>
                <a:lnTo>
                  <a:pt x="84" y="234"/>
                </a:lnTo>
                <a:lnTo>
                  <a:pt x="85" y="233"/>
                </a:lnTo>
                <a:lnTo>
                  <a:pt x="85" y="233"/>
                </a:lnTo>
                <a:lnTo>
                  <a:pt x="85" y="231"/>
                </a:lnTo>
                <a:lnTo>
                  <a:pt x="86" y="230"/>
                </a:lnTo>
                <a:lnTo>
                  <a:pt x="86" y="229"/>
                </a:lnTo>
                <a:lnTo>
                  <a:pt x="87" y="227"/>
                </a:lnTo>
                <a:lnTo>
                  <a:pt x="87" y="227"/>
                </a:lnTo>
                <a:lnTo>
                  <a:pt x="88" y="225"/>
                </a:lnTo>
                <a:lnTo>
                  <a:pt x="89" y="225"/>
                </a:lnTo>
                <a:lnTo>
                  <a:pt x="90" y="223"/>
                </a:lnTo>
                <a:lnTo>
                  <a:pt x="91" y="222"/>
                </a:lnTo>
                <a:lnTo>
                  <a:pt x="91" y="222"/>
                </a:lnTo>
                <a:lnTo>
                  <a:pt x="91" y="221"/>
                </a:lnTo>
                <a:lnTo>
                  <a:pt x="92" y="220"/>
                </a:lnTo>
                <a:lnTo>
                  <a:pt x="93" y="219"/>
                </a:lnTo>
                <a:lnTo>
                  <a:pt x="93" y="217"/>
                </a:lnTo>
                <a:lnTo>
                  <a:pt x="93" y="216"/>
                </a:lnTo>
                <a:lnTo>
                  <a:pt x="94" y="216"/>
                </a:lnTo>
                <a:lnTo>
                  <a:pt x="94" y="214"/>
                </a:lnTo>
                <a:lnTo>
                  <a:pt x="95" y="213"/>
                </a:lnTo>
                <a:lnTo>
                  <a:pt x="95" y="212"/>
                </a:lnTo>
                <a:lnTo>
                  <a:pt x="96" y="211"/>
                </a:lnTo>
                <a:lnTo>
                  <a:pt x="96" y="210"/>
                </a:lnTo>
                <a:lnTo>
                  <a:pt x="96" y="209"/>
                </a:lnTo>
                <a:lnTo>
                  <a:pt x="97" y="209"/>
                </a:lnTo>
                <a:lnTo>
                  <a:pt x="98" y="208"/>
                </a:lnTo>
                <a:lnTo>
                  <a:pt x="99" y="207"/>
                </a:lnTo>
                <a:lnTo>
                  <a:pt x="100" y="206"/>
                </a:lnTo>
                <a:lnTo>
                  <a:pt x="101" y="205"/>
                </a:lnTo>
                <a:lnTo>
                  <a:pt x="102" y="205"/>
                </a:lnTo>
                <a:lnTo>
                  <a:pt x="102" y="204"/>
                </a:lnTo>
                <a:lnTo>
                  <a:pt x="102" y="203"/>
                </a:lnTo>
                <a:lnTo>
                  <a:pt x="102" y="201"/>
                </a:lnTo>
                <a:lnTo>
                  <a:pt x="104" y="200"/>
                </a:lnTo>
                <a:lnTo>
                  <a:pt x="104" y="199"/>
                </a:lnTo>
                <a:lnTo>
                  <a:pt x="104" y="198"/>
                </a:lnTo>
                <a:lnTo>
                  <a:pt x="105" y="196"/>
                </a:lnTo>
                <a:lnTo>
                  <a:pt x="104" y="195"/>
                </a:lnTo>
                <a:lnTo>
                  <a:pt x="104" y="194"/>
                </a:lnTo>
                <a:lnTo>
                  <a:pt x="104" y="194"/>
                </a:lnTo>
                <a:lnTo>
                  <a:pt x="105" y="192"/>
                </a:lnTo>
                <a:lnTo>
                  <a:pt x="106" y="191"/>
                </a:lnTo>
                <a:lnTo>
                  <a:pt x="107" y="190"/>
                </a:lnTo>
                <a:lnTo>
                  <a:pt x="108" y="189"/>
                </a:lnTo>
                <a:lnTo>
                  <a:pt x="108" y="189"/>
                </a:lnTo>
                <a:lnTo>
                  <a:pt x="108" y="188"/>
                </a:lnTo>
                <a:lnTo>
                  <a:pt x="108" y="187"/>
                </a:lnTo>
                <a:lnTo>
                  <a:pt x="107" y="185"/>
                </a:lnTo>
                <a:lnTo>
                  <a:pt x="107" y="184"/>
                </a:lnTo>
                <a:lnTo>
                  <a:pt x="108" y="183"/>
                </a:lnTo>
                <a:lnTo>
                  <a:pt x="108" y="183"/>
                </a:lnTo>
                <a:lnTo>
                  <a:pt x="109" y="182"/>
                </a:lnTo>
                <a:lnTo>
                  <a:pt x="110" y="181"/>
                </a:lnTo>
                <a:lnTo>
                  <a:pt x="110" y="180"/>
                </a:lnTo>
                <a:lnTo>
                  <a:pt x="111" y="179"/>
                </a:lnTo>
                <a:lnTo>
                  <a:pt x="112" y="178"/>
                </a:lnTo>
                <a:lnTo>
                  <a:pt x="112" y="177"/>
                </a:lnTo>
                <a:lnTo>
                  <a:pt x="112" y="176"/>
                </a:lnTo>
                <a:lnTo>
                  <a:pt x="112" y="174"/>
                </a:lnTo>
                <a:lnTo>
                  <a:pt x="113" y="173"/>
                </a:lnTo>
                <a:lnTo>
                  <a:pt x="113" y="172"/>
                </a:lnTo>
                <a:lnTo>
                  <a:pt x="113" y="172"/>
                </a:lnTo>
                <a:lnTo>
                  <a:pt x="113" y="170"/>
                </a:lnTo>
                <a:lnTo>
                  <a:pt x="113" y="167"/>
                </a:lnTo>
                <a:lnTo>
                  <a:pt x="113" y="166"/>
                </a:lnTo>
                <a:lnTo>
                  <a:pt x="113" y="164"/>
                </a:lnTo>
                <a:lnTo>
                  <a:pt x="112" y="163"/>
                </a:lnTo>
                <a:lnTo>
                  <a:pt x="112" y="162"/>
                </a:lnTo>
                <a:lnTo>
                  <a:pt x="111" y="161"/>
                </a:lnTo>
                <a:lnTo>
                  <a:pt x="110" y="160"/>
                </a:lnTo>
                <a:lnTo>
                  <a:pt x="109" y="159"/>
                </a:lnTo>
                <a:lnTo>
                  <a:pt x="109" y="158"/>
                </a:lnTo>
                <a:lnTo>
                  <a:pt x="109" y="157"/>
                </a:lnTo>
                <a:lnTo>
                  <a:pt x="108" y="156"/>
                </a:lnTo>
                <a:lnTo>
                  <a:pt x="108" y="155"/>
                </a:lnTo>
                <a:lnTo>
                  <a:pt x="108" y="154"/>
                </a:lnTo>
                <a:lnTo>
                  <a:pt x="108" y="153"/>
                </a:lnTo>
                <a:lnTo>
                  <a:pt x="108" y="152"/>
                </a:lnTo>
                <a:lnTo>
                  <a:pt x="108" y="150"/>
                </a:lnTo>
                <a:lnTo>
                  <a:pt x="108" y="150"/>
                </a:lnTo>
                <a:lnTo>
                  <a:pt x="107" y="149"/>
                </a:lnTo>
                <a:lnTo>
                  <a:pt x="107" y="148"/>
                </a:lnTo>
                <a:lnTo>
                  <a:pt x="106" y="147"/>
                </a:lnTo>
                <a:lnTo>
                  <a:pt x="106" y="146"/>
                </a:lnTo>
                <a:lnTo>
                  <a:pt x="105" y="144"/>
                </a:lnTo>
                <a:lnTo>
                  <a:pt x="104" y="144"/>
                </a:lnTo>
                <a:lnTo>
                  <a:pt x="103" y="143"/>
                </a:lnTo>
                <a:lnTo>
                  <a:pt x="102" y="142"/>
                </a:lnTo>
                <a:lnTo>
                  <a:pt x="102" y="142"/>
                </a:lnTo>
                <a:lnTo>
                  <a:pt x="101" y="141"/>
                </a:lnTo>
                <a:lnTo>
                  <a:pt x="99" y="140"/>
                </a:lnTo>
                <a:lnTo>
                  <a:pt x="98" y="139"/>
                </a:lnTo>
                <a:lnTo>
                  <a:pt x="98" y="139"/>
                </a:lnTo>
                <a:lnTo>
                  <a:pt x="97" y="138"/>
                </a:lnTo>
                <a:lnTo>
                  <a:pt x="96" y="137"/>
                </a:lnTo>
                <a:lnTo>
                  <a:pt x="96" y="136"/>
                </a:lnTo>
                <a:lnTo>
                  <a:pt x="95" y="135"/>
                </a:lnTo>
                <a:lnTo>
                  <a:pt x="95" y="134"/>
                </a:lnTo>
                <a:lnTo>
                  <a:pt x="94" y="133"/>
                </a:lnTo>
                <a:lnTo>
                  <a:pt x="94" y="133"/>
                </a:lnTo>
                <a:lnTo>
                  <a:pt x="95" y="132"/>
                </a:lnTo>
                <a:lnTo>
                  <a:pt x="96" y="132"/>
                </a:lnTo>
                <a:lnTo>
                  <a:pt x="97" y="132"/>
                </a:lnTo>
                <a:lnTo>
                  <a:pt x="98" y="132"/>
                </a:lnTo>
                <a:lnTo>
                  <a:pt x="99" y="132"/>
                </a:lnTo>
                <a:lnTo>
                  <a:pt x="100" y="131"/>
                </a:lnTo>
                <a:lnTo>
                  <a:pt x="101" y="131"/>
                </a:lnTo>
                <a:lnTo>
                  <a:pt x="102" y="130"/>
                </a:lnTo>
                <a:lnTo>
                  <a:pt x="102" y="128"/>
                </a:lnTo>
                <a:lnTo>
                  <a:pt x="102" y="127"/>
                </a:lnTo>
                <a:lnTo>
                  <a:pt x="101" y="125"/>
                </a:lnTo>
                <a:lnTo>
                  <a:pt x="101" y="123"/>
                </a:lnTo>
                <a:lnTo>
                  <a:pt x="100" y="122"/>
                </a:lnTo>
                <a:lnTo>
                  <a:pt x="100" y="121"/>
                </a:lnTo>
                <a:lnTo>
                  <a:pt x="100" y="119"/>
                </a:lnTo>
                <a:lnTo>
                  <a:pt x="99" y="117"/>
                </a:lnTo>
                <a:lnTo>
                  <a:pt x="99" y="117"/>
                </a:lnTo>
                <a:lnTo>
                  <a:pt x="99" y="115"/>
                </a:lnTo>
                <a:lnTo>
                  <a:pt x="99" y="114"/>
                </a:lnTo>
                <a:lnTo>
                  <a:pt x="99" y="113"/>
                </a:lnTo>
                <a:lnTo>
                  <a:pt x="99" y="111"/>
                </a:lnTo>
                <a:lnTo>
                  <a:pt x="99" y="109"/>
                </a:lnTo>
                <a:lnTo>
                  <a:pt x="99" y="108"/>
                </a:lnTo>
                <a:lnTo>
                  <a:pt x="99" y="106"/>
                </a:lnTo>
                <a:lnTo>
                  <a:pt x="99" y="105"/>
                </a:lnTo>
                <a:lnTo>
                  <a:pt x="99" y="104"/>
                </a:lnTo>
                <a:lnTo>
                  <a:pt x="99" y="103"/>
                </a:lnTo>
                <a:lnTo>
                  <a:pt x="99" y="102"/>
                </a:lnTo>
                <a:lnTo>
                  <a:pt x="99" y="100"/>
                </a:lnTo>
                <a:lnTo>
                  <a:pt x="98" y="98"/>
                </a:lnTo>
                <a:lnTo>
                  <a:pt x="99" y="97"/>
                </a:lnTo>
                <a:lnTo>
                  <a:pt x="98" y="96"/>
                </a:lnTo>
                <a:lnTo>
                  <a:pt x="98" y="94"/>
                </a:lnTo>
                <a:lnTo>
                  <a:pt x="98" y="93"/>
                </a:lnTo>
                <a:lnTo>
                  <a:pt x="98" y="92"/>
                </a:lnTo>
                <a:lnTo>
                  <a:pt x="98" y="91"/>
                </a:lnTo>
                <a:lnTo>
                  <a:pt x="98" y="89"/>
                </a:lnTo>
                <a:lnTo>
                  <a:pt x="98" y="88"/>
                </a:lnTo>
                <a:lnTo>
                  <a:pt x="98" y="87"/>
                </a:lnTo>
                <a:lnTo>
                  <a:pt x="98" y="85"/>
                </a:lnTo>
                <a:lnTo>
                  <a:pt x="98" y="83"/>
                </a:lnTo>
                <a:lnTo>
                  <a:pt x="98" y="83"/>
                </a:lnTo>
                <a:lnTo>
                  <a:pt x="98" y="82"/>
                </a:lnTo>
                <a:lnTo>
                  <a:pt x="97" y="80"/>
                </a:lnTo>
                <a:lnTo>
                  <a:pt x="97" y="78"/>
                </a:lnTo>
                <a:lnTo>
                  <a:pt x="97" y="77"/>
                </a:lnTo>
                <a:lnTo>
                  <a:pt x="96" y="76"/>
                </a:lnTo>
                <a:lnTo>
                  <a:pt x="96" y="74"/>
                </a:lnTo>
                <a:lnTo>
                  <a:pt x="96" y="72"/>
                </a:lnTo>
                <a:lnTo>
                  <a:pt x="96" y="72"/>
                </a:lnTo>
                <a:lnTo>
                  <a:pt x="96" y="71"/>
                </a:lnTo>
                <a:lnTo>
                  <a:pt x="96" y="70"/>
                </a:lnTo>
                <a:lnTo>
                  <a:pt x="96" y="69"/>
                </a:lnTo>
                <a:lnTo>
                  <a:pt x="96" y="68"/>
                </a:lnTo>
                <a:lnTo>
                  <a:pt x="96" y="67"/>
                </a:lnTo>
                <a:lnTo>
                  <a:pt x="96" y="66"/>
                </a:lnTo>
                <a:lnTo>
                  <a:pt x="97" y="65"/>
                </a:lnTo>
                <a:lnTo>
                  <a:pt x="97" y="64"/>
                </a:lnTo>
                <a:lnTo>
                  <a:pt x="97" y="62"/>
                </a:lnTo>
                <a:lnTo>
                  <a:pt x="97" y="61"/>
                </a:lnTo>
                <a:lnTo>
                  <a:pt x="98" y="61"/>
                </a:lnTo>
                <a:lnTo>
                  <a:pt x="99" y="60"/>
                </a:lnTo>
                <a:lnTo>
                  <a:pt x="99" y="59"/>
                </a:lnTo>
                <a:lnTo>
                  <a:pt x="100" y="57"/>
                </a:lnTo>
                <a:lnTo>
                  <a:pt x="100" y="56"/>
                </a:lnTo>
                <a:lnTo>
                  <a:pt x="100" y="55"/>
                </a:lnTo>
                <a:lnTo>
                  <a:pt x="100" y="54"/>
                </a:lnTo>
                <a:lnTo>
                  <a:pt x="99" y="52"/>
                </a:lnTo>
                <a:lnTo>
                  <a:pt x="98" y="52"/>
                </a:lnTo>
                <a:lnTo>
                  <a:pt x="96" y="51"/>
                </a:lnTo>
                <a:lnTo>
                  <a:pt x="96" y="52"/>
                </a:lnTo>
                <a:lnTo>
                  <a:pt x="94" y="53"/>
                </a:lnTo>
                <a:lnTo>
                  <a:pt x="93" y="53"/>
                </a:lnTo>
                <a:lnTo>
                  <a:pt x="93" y="54"/>
                </a:lnTo>
                <a:lnTo>
                  <a:pt x="92" y="54"/>
                </a:lnTo>
                <a:lnTo>
                  <a:pt x="91" y="55"/>
                </a:lnTo>
                <a:lnTo>
                  <a:pt x="90" y="55"/>
                </a:lnTo>
                <a:lnTo>
                  <a:pt x="89" y="55"/>
                </a:lnTo>
                <a:lnTo>
                  <a:pt x="88" y="55"/>
                </a:lnTo>
                <a:lnTo>
                  <a:pt x="86" y="55"/>
                </a:lnTo>
                <a:lnTo>
                  <a:pt x="85" y="55"/>
                </a:lnTo>
                <a:lnTo>
                  <a:pt x="84" y="54"/>
                </a:lnTo>
                <a:lnTo>
                  <a:pt x="83" y="54"/>
                </a:lnTo>
                <a:lnTo>
                  <a:pt x="81" y="54"/>
                </a:lnTo>
                <a:lnTo>
                  <a:pt x="80" y="54"/>
                </a:lnTo>
                <a:lnTo>
                  <a:pt x="79" y="53"/>
                </a:lnTo>
                <a:lnTo>
                  <a:pt x="78" y="53"/>
                </a:lnTo>
                <a:lnTo>
                  <a:pt x="77" y="52"/>
                </a:lnTo>
                <a:lnTo>
                  <a:pt x="76" y="52"/>
                </a:lnTo>
                <a:lnTo>
                  <a:pt x="74" y="52"/>
                </a:lnTo>
                <a:lnTo>
                  <a:pt x="73" y="51"/>
                </a:lnTo>
                <a:lnTo>
                  <a:pt x="72" y="51"/>
                </a:lnTo>
                <a:lnTo>
                  <a:pt x="71" y="51"/>
                </a:lnTo>
                <a:lnTo>
                  <a:pt x="70" y="51"/>
                </a:lnTo>
                <a:lnTo>
                  <a:pt x="69" y="51"/>
                </a:lnTo>
                <a:lnTo>
                  <a:pt x="68" y="51"/>
                </a:lnTo>
                <a:lnTo>
                  <a:pt x="67" y="51"/>
                </a:lnTo>
                <a:lnTo>
                  <a:pt x="66" y="50"/>
                </a:lnTo>
                <a:lnTo>
                  <a:pt x="65" y="50"/>
                </a:lnTo>
                <a:lnTo>
                  <a:pt x="64" y="50"/>
                </a:lnTo>
                <a:lnTo>
                  <a:pt x="63" y="50"/>
                </a:lnTo>
                <a:lnTo>
                  <a:pt x="62" y="50"/>
                </a:lnTo>
                <a:lnTo>
                  <a:pt x="60" y="50"/>
                </a:lnTo>
                <a:lnTo>
                  <a:pt x="59" y="50"/>
                </a:lnTo>
                <a:lnTo>
                  <a:pt x="58" y="50"/>
                </a:lnTo>
                <a:lnTo>
                  <a:pt x="57" y="50"/>
                </a:lnTo>
                <a:lnTo>
                  <a:pt x="56" y="50"/>
                </a:lnTo>
                <a:lnTo>
                  <a:pt x="55" y="49"/>
                </a:lnTo>
                <a:lnTo>
                  <a:pt x="54" y="49"/>
                </a:lnTo>
                <a:lnTo>
                  <a:pt x="53" y="48"/>
                </a:lnTo>
                <a:lnTo>
                  <a:pt x="52" y="48"/>
                </a:lnTo>
                <a:lnTo>
                  <a:pt x="51" y="47"/>
                </a:lnTo>
                <a:lnTo>
                  <a:pt x="50" y="46"/>
                </a:lnTo>
                <a:lnTo>
                  <a:pt x="49" y="45"/>
                </a:lnTo>
                <a:lnTo>
                  <a:pt x="48" y="44"/>
                </a:lnTo>
                <a:lnTo>
                  <a:pt x="47" y="43"/>
                </a:lnTo>
                <a:lnTo>
                  <a:pt x="47" y="42"/>
                </a:lnTo>
                <a:lnTo>
                  <a:pt x="46" y="41"/>
                </a:lnTo>
                <a:lnTo>
                  <a:pt x="45" y="37"/>
                </a:lnTo>
                <a:lnTo>
                  <a:pt x="44" y="31"/>
                </a:lnTo>
                <a:lnTo>
                  <a:pt x="46" y="26"/>
                </a:lnTo>
                <a:lnTo>
                  <a:pt x="48" y="21"/>
                </a:lnTo>
                <a:lnTo>
                  <a:pt x="52" y="18"/>
                </a:lnTo>
                <a:lnTo>
                  <a:pt x="56" y="18"/>
                </a:lnTo>
                <a:lnTo>
                  <a:pt x="63" y="18"/>
                </a:lnTo>
                <a:lnTo>
                  <a:pt x="69" y="18"/>
                </a:lnTo>
                <a:lnTo>
                  <a:pt x="71" y="16"/>
                </a:lnTo>
                <a:lnTo>
                  <a:pt x="75" y="5"/>
                </a:lnTo>
                <a:lnTo>
                  <a:pt x="77" y="3"/>
                </a:lnTo>
                <a:lnTo>
                  <a:pt x="77" y="0"/>
                </a:lnTo>
                <a:lnTo>
                  <a:pt x="86" y="1"/>
                </a:lnTo>
                <a:lnTo>
                  <a:pt x="92" y="1"/>
                </a:lnTo>
                <a:lnTo>
                  <a:pt x="95" y="3"/>
                </a:lnTo>
                <a:lnTo>
                  <a:pt x="96" y="3"/>
                </a:lnTo>
                <a:lnTo>
                  <a:pt x="100" y="7"/>
                </a:lnTo>
                <a:lnTo>
                  <a:pt x="103" y="12"/>
                </a:lnTo>
                <a:lnTo>
                  <a:pt x="108" y="15"/>
                </a:lnTo>
                <a:lnTo>
                  <a:pt x="113" y="15"/>
                </a:lnTo>
                <a:lnTo>
                  <a:pt x="121" y="12"/>
                </a:lnTo>
                <a:lnTo>
                  <a:pt x="125" y="11"/>
                </a:lnTo>
                <a:lnTo>
                  <a:pt x="130" y="12"/>
                </a:lnTo>
                <a:lnTo>
                  <a:pt x="138" y="11"/>
                </a:lnTo>
                <a:lnTo>
                  <a:pt x="145" y="9"/>
                </a:lnTo>
                <a:lnTo>
                  <a:pt x="148" y="10"/>
                </a:lnTo>
                <a:lnTo>
                  <a:pt x="153" y="13"/>
                </a:lnTo>
                <a:lnTo>
                  <a:pt x="158" y="19"/>
                </a:lnTo>
                <a:lnTo>
                  <a:pt x="161" y="24"/>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6">
            <a:extLst>
              <a:ext uri="{FF2B5EF4-FFF2-40B4-BE49-F238E27FC236}">
                <a16:creationId xmlns:a16="http://schemas.microsoft.com/office/drawing/2014/main" id="{19892C35-58AD-403B-AC44-3215A9C11898}"/>
              </a:ext>
            </a:extLst>
          </p:cNvPr>
          <p:cNvSpPr>
            <a:spLocks/>
          </p:cNvSpPr>
          <p:nvPr/>
        </p:nvSpPr>
        <p:spPr bwMode="auto">
          <a:xfrm>
            <a:off x="3373432" y="5364427"/>
            <a:ext cx="445940" cy="420046"/>
          </a:xfrm>
          <a:custGeom>
            <a:avLst/>
            <a:gdLst>
              <a:gd name="T0" fmla="*/ 216 w 310"/>
              <a:gd name="T1" fmla="*/ 288 h 292"/>
              <a:gd name="T2" fmla="*/ 202 w 310"/>
              <a:gd name="T3" fmla="*/ 284 h 292"/>
              <a:gd name="T4" fmla="*/ 187 w 310"/>
              <a:gd name="T5" fmla="*/ 282 h 292"/>
              <a:gd name="T6" fmla="*/ 176 w 310"/>
              <a:gd name="T7" fmla="*/ 279 h 292"/>
              <a:gd name="T8" fmla="*/ 165 w 310"/>
              <a:gd name="T9" fmla="*/ 274 h 292"/>
              <a:gd name="T10" fmla="*/ 153 w 310"/>
              <a:gd name="T11" fmla="*/ 271 h 292"/>
              <a:gd name="T12" fmla="*/ 139 w 310"/>
              <a:gd name="T13" fmla="*/ 275 h 292"/>
              <a:gd name="T14" fmla="*/ 126 w 310"/>
              <a:gd name="T15" fmla="*/ 277 h 292"/>
              <a:gd name="T16" fmla="*/ 113 w 310"/>
              <a:gd name="T17" fmla="*/ 279 h 292"/>
              <a:gd name="T18" fmla="*/ 89 w 310"/>
              <a:gd name="T19" fmla="*/ 272 h 292"/>
              <a:gd name="T20" fmla="*/ 58 w 310"/>
              <a:gd name="T21" fmla="*/ 256 h 292"/>
              <a:gd name="T22" fmla="*/ 48 w 310"/>
              <a:gd name="T23" fmla="*/ 210 h 292"/>
              <a:gd name="T24" fmla="*/ 40 w 310"/>
              <a:gd name="T25" fmla="*/ 174 h 292"/>
              <a:gd name="T26" fmla="*/ 0 w 310"/>
              <a:gd name="T27" fmla="*/ 175 h 292"/>
              <a:gd name="T28" fmla="*/ 21 w 310"/>
              <a:gd name="T29" fmla="*/ 76 h 292"/>
              <a:gd name="T30" fmla="*/ 34 w 310"/>
              <a:gd name="T31" fmla="*/ 67 h 292"/>
              <a:gd name="T32" fmla="*/ 47 w 310"/>
              <a:gd name="T33" fmla="*/ 60 h 292"/>
              <a:gd name="T34" fmla="*/ 61 w 310"/>
              <a:gd name="T35" fmla="*/ 59 h 292"/>
              <a:gd name="T36" fmla="*/ 73 w 310"/>
              <a:gd name="T37" fmla="*/ 62 h 292"/>
              <a:gd name="T38" fmla="*/ 84 w 310"/>
              <a:gd name="T39" fmla="*/ 70 h 292"/>
              <a:gd name="T40" fmla="*/ 93 w 310"/>
              <a:gd name="T41" fmla="*/ 76 h 292"/>
              <a:gd name="T42" fmla="*/ 97 w 310"/>
              <a:gd name="T43" fmla="*/ 63 h 292"/>
              <a:gd name="T44" fmla="*/ 102 w 310"/>
              <a:gd name="T45" fmla="*/ 49 h 292"/>
              <a:gd name="T46" fmla="*/ 115 w 310"/>
              <a:gd name="T47" fmla="*/ 42 h 292"/>
              <a:gd name="T48" fmla="*/ 125 w 310"/>
              <a:gd name="T49" fmla="*/ 35 h 292"/>
              <a:gd name="T50" fmla="*/ 136 w 310"/>
              <a:gd name="T51" fmla="*/ 21 h 292"/>
              <a:gd name="T52" fmla="*/ 148 w 310"/>
              <a:gd name="T53" fmla="*/ 12 h 292"/>
              <a:gd name="T54" fmla="*/ 160 w 310"/>
              <a:gd name="T55" fmla="*/ 5 h 292"/>
              <a:gd name="T56" fmla="*/ 173 w 310"/>
              <a:gd name="T57" fmla="*/ 4 h 292"/>
              <a:gd name="T58" fmla="*/ 187 w 310"/>
              <a:gd name="T59" fmla="*/ 7 h 292"/>
              <a:gd name="T60" fmla="*/ 198 w 310"/>
              <a:gd name="T61" fmla="*/ 9 h 292"/>
              <a:gd name="T62" fmla="*/ 210 w 310"/>
              <a:gd name="T63" fmla="*/ 13 h 292"/>
              <a:gd name="T64" fmla="*/ 220 w 310"/>
              <a:gd name="T65" fmla="*/ 10 h 292"/>
              <a:gd name="T66" fmla="*/ 229 w 310"/>
              <a:gd name="T67" fmla="*/ 3 h 292"/>
              <a:gd name="T68" fmla="*/ 242 w 310"/>
              <a:gd name="T69" fmla="*/ 2 h 292"/>
              <a:gd name="T70" fmla="*/ 251 w 310"/>
              <a:gd name="T71" fmla="*/ 8 h 292"/>
              <a:gd name="T72" fmla="*/ 263 w 310"/>
              <a:gd name="T73" fmla="*/ 9 h 292"/>
              <a:gd name="T74" fmla="*/ 275 w 310"/>
              <a:gd name="T75" fmla="*/ 12 h 292"/>
              <a:gd name="T76" fmla="*/ 288 w 310"/>
              <a:gd name="T77" fmla="*/ 14 h 292"/>
              <a:gd name="T78" fmla="*/ 297 w 310"/>
              <a:gd name="T79" fmla="*/ 15 h 292"/>
              <a:gd name="T80" fmla="*/ 293 w 310"/>
              <a:gd name="T81" fmla="*/ 27 h 292"/>
              <a:gd name="T82" fmla="*/ 295 w 310"/>
              <a:gd name="T83" fmla="*/ 41 h 292"/>
              <a:gd name="T84" fmla="*/ 295 w 310"/>
              <a:gd name="T85" fmla="*/ 55 h 292"/>
              <a:gd name="T86" fmla="*/ 296 w 310"/>
              <a:gd name="T87" fmla="*/ 70 h 292"/>
              <a:gd name="T88" fmla="*/ 299 w 310"/>
              <a:gd name="T89" fmla="*/ 86 h 292"/>
              <a:gd name="T90" fmla="*/ 291 w 310"/>
              <a:gd name="T91" fmla="*/ 92 h 292"/>
              <a:gd name="T92" fmla="*/ 299 w 310"/>
              <a:gd name="T93" fmla="*/ 101 h 292"/>
              <a:gd name="T94" fmla="*/ 305 w 310"/>
              <a:gd name="T95" fmla="*/ 112 h 292"/>
              <a:gd name="T96" fmla="*/ 310 w 310"/>
              <a:gd name="T97" fmla="*/ 123 h 292"/>
              <a:gd name="T98" fmla="*/ 308 w 310"/>
              <a:gd name="T99" fmla="*/ 138 h 292"/>
              <a:gd name="T100" fmla="*/ 305 w 310"/>
              <a:gd name="T101" fmla="*/ 148 h 292"/>
              <a:gd name="T102" fmla="*/ 299 w 310"/>
              <a:gd name="T103" fmla="*/ 160 h 292"/>
              <a:gd name="T104" fmla="*/ 293 w 310"/>
              <a:gd name="T105" fmla="*/ 170 h 292"/>
              <a:gd name="T106" fmla="*/ 288 w 310"/>
              <a:gd name="T107" fmla="*/ 181 h 292"/>
              <a:gd name="T108" fmla="*/ 281 w 310"/>
              <a:gd name="T109" fmla="*/ 193 h 292"/>
              <a:gd name="T110" fmla="*/ 271 w 310"/>
              <a:gd name="T111" fmla="*/ 202 h 292"/>
              <a:gd name="T112" fmla="*/ 268 w 310"/>
              <a:gd name="T113" fmla="*/ 214 h 292"/>
              <a:gd name="T114" fmla="*/ 264 w 310"/>
              <a:gd name="T115" fmla="*/ 225 h 292"/>
              <a:gd name="T116" fmla="*/ 258 w 310"/>
              <a:gd name="T117" fmla="*/ 236 h 292"/>
              <a:gd name="T118" fmla="*/ 255 w 310"/>
              <a:gd name="T119" fmla="*/ 248 h 292"/>
              <a:gd name="T120" fmla="*/ 250 w 310"/>
              <a:gd name="T121" fmla="*/ 261 h 292"/>
              <a:gd name="T122" fmla="*/ 246 w 310"/>
              <a:gd name="T123" fmla="*/ 278 h 292"/>
              <a:gd name="T124" fmla="*/ 232 w 310"/>
              <a:gd name="T125"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92">
                <a:moveTo>
                  <a:pt x="228" y="291"/>
                </a:moveTo>
                <a:lnTo>
                  <a:pt x="226" y="291"/>
                </a:lnTo>
                <a:lnTo>
                  <a:pt x="226" y="291"/>
                </a:lnTo>
                <a:lnTo>
                  <a:pt x="225" y="291"/>
                </a:lnTo>
                <a:lnTo>
                  <a:pt x="224" y="291"/>
                </a:lnTo>
                <a:lnTo>
                  <a:pt x="222" y="290"/>
                </a:lnTo>
                <a:lnTo>
                  <a:pt x="220" y="289"/>
                </a:lnTo>
                <a:lnTo>
                  <a:pt x="219" y="289"/>
                </a:lnTo>
                <a:lnTo>
                  <a:pt x="218" y="289"/>
                </a:lnTo>
                <a:lnTo>
                  <a:pt x="217" y="289"/>
                </a:lnTo>
                <a:lnTo>
                  <a:pt x="216" y="288"/>
                </a:lnTo>
                <a:lnTo>
                  <a:pt x="215" y="287"/>
                </a:lnTo>
                <a:lnTo>
                  <a:pt x="214" y="286"/>
                </a:lnTo>
                <a:lnTo>
                  <a:pt x="213" y="286"/>
                </a:lnTo>
                <a:lnTo>
                  <a:pt x="212" y="286"/>
                </a:lnTo>
                <a:lnTo>
                  <a:pt x="210" y="285"/>
                </a:lnTo>
                <a:lnTo>
                  <a:pt x="209" y="285"/>
                </a:lnTo>
                <a:lnTo>
                  <a:pt x="208" y="285"/>
                </a:lnTo>
                <a:lnTo>
                  <a:pt x="206" y="285"/>
                </a:lnTo>
                <a:lnTo>
                  <a:pt x="204" y="284"/>
                </a:lnTo>
                <a:lnTo>
                  <a:pt x="204" y="284"/>
                </a:lnTo>
                <a:lnTo>
                  <a:pt x="202" y="284"/>
                </a:lnTo>
                <a:lnTo>
                  <a:pt x="201" y="284"/>
                </a:lnTo>
                <a:lnTo>
                  <a:pt x="199" y="284"/>
                </a:lnTo>
                <a:lnTo>
                  <a:pt x="198" y="284"/>
                </a:lnTo>
                <a:lnTo>
                  <a:pt x="197" y="284"/>
                </a:lnTo>
                <a:lnTo>
                  <a:pt x="195" y="283"/>
                </a:lnTo>
                <a:lnTo>
                  <a:pt x="194" y="283"/>
                </a:lnTo>
                <a:lnTo>
                  <a:pt x="193" y="283"/>
                </a:lnTo>
                <a:lnTo>
                  <a:pt x="192" y="283"/>
                </a:lnTo>
                <a:lnTo>
                  <a:pt x="190" y="283"/>
                </a:lnTo>
                <a:lnTo>
                  <a:pt x="189" y="283"/>
                </a:lnTo>
                <a:lnTo>
                  <a:pt x="187" y="282"/>
                </a:lnTo>
                <a:lnTo>
                  <a:pt x="187" y="282"/>
                </a:lnTo>
                <a:lnTo>
                  <a:pt x="186" y="281"/>
                </a:lnTo>
                <a:lnTo>
                  <a:pt x="185" y="281"/>
                </a:lnTo>
                <a:lnTo>
                  <a:pt x="184" y="281"/>
                </a:lnTo>
                <a:lnTo>
                  <a:pt x="182" y="281"/>
                </a:lnTo>
                <a:lnTo>
                  <a:pt x="182" y="281"/>
                </a:lnTo>
                <a:lnTo>
                  <a:pt x="181" y="280"/>
                </a:lnTo>
                <a:lnTo>
                  <a:pt x="180" y="280"/>
                </a:lnTo>
                <a:lnTo>
                  <a:pt x="179" y="280"/>
                </a:lnTo>
                <a:lnTo>
                  <a:pt x="177" y="279"/>
                </a:lnTo>
                <a:lnTo>
                  <a:pt x="176" y="279"/>
                </a:lnTo>
                <a:lnTo>
                  <a:pt x="176" y="278"/>
                </a:lnTo>
                <a:lnTo>
                  <a:pt x="175" y="278"/>
                </a:lnTo>
                <a:lnTo>
                  <a:pt x="173" y="277"/>
                </a:lnTo>
                <a:lnTo>
                  <a:pt x="171" y="276"/>
                </a:lnTo>
                <a:lnTo>
                  <a:pt x="170" y="276"/>
                </a:lnTo>
                <a:lnTo>
                  <a:pt x="170" y="275"/>
                </a:lnTo>
                <a:lnTo>
                  <a:pt x="169" y="275"/>
                </a:lnTo>
                <a:lnTo>
                  <a:pt x="168" y="275"/>
                </a:lnTo>
                <a:lnTo>
                  <a:pt x="167" y="274"/>
                </a:lnTo>
                <a:lnTo>
                  <a:pt x="166" y="274"/>
                </a:lnTo>
                <a:lnTo>
                  <a:pt x="165" y="274"/>
                </a:lnTo>
                <a:lnTo>
                  <a:pt x="165" y="273"/>
                </a:lnTo>
                <a:lnTo>
                  <a:pt x="164" y="272"/>
                </a:lnTo>
                <a:lnTo>
                  <a:pt x="162" y="271"/>
                </a:lnTo>
                <a:lnTo>
                  <a:pt x="161" y="271"/>
                </a:lnTo>
                <a:lnTo>
                  <a:pt x="160" y="270"/>
                </a:lnTo>
                <a:lnTo>
                  <a:pt x="159" y="270"/>
                </a:lnTo>
                <a:lnTo>
                  <a:pt x="159" y="270"/>
                </a:lnTo>
                <a:lnTo>
                  <a:pt x="157" y="270"/>
                </a:lnTo>
                <a:lnTo>
                  <a:pt x="155" y="270"/>
                </a:lnTo>
                <a:lnTo>
                  <a:pt x="154" y="270"/>
                </a:lnTo>
                <a:lnTo>
                  <a:pt x="153" y="271"/>
                </a:lnTo>
                <a:lnTo>
                  <a:pt x="151" y="271"/>
                </a:lnTo>
                <a:lnTo>
                  <a:pt x="150" y="272"/>
                </a:lnTo>
                <a:lnTo>
                  <a:pt x="149" y="272"/>
                </a:lnTo>
                <a:lnTo>
                  <a:pt x="148" y="273"/>
                </a:lnTo>
                <a:lnTo>
                  <a:pt x="146" y="273"/>
                </a:lnTo>
                <a:lnTo>
                  <a:pt x="145" y="273"/>
                </a:lnTo>
                <a:lnTo>
                  <a:pt x="144" y="273"/>
                </a:lnTo>
                <a:lnTo>
                  <a:pt x="143" y="274"/>
                </a:lnTo>
                <a:lnTo>
                  <a:pt x="142" y="274"/>
                </a:lnTo>
                <a:lnTo>
                  <a:pt x="141" y="274"/>
                </a:lnTo>
                <a:lnTo>
                  <a:pt x="139" y="275"/>
                </a:lnTo>
                <a:lnTo>
                  <a:pt x="138" y="275"/>
                </a:lnTo>
                <a:lnTo>
                  <a:pt x="137" y="275"/>
                </a:lnTo>
                <a:lnTo>
                  <a:pt x="135" y="275"/>
                </a:lnTo>
                <a:lnTo>
                  <a:pt x="134" y="275"/>
                </a:lnTo>
                <a:lnTo>
                  <a:pt x="133" y="275"/>
                </a:lnTo>
                <a:lnTo>
                  <a:pt x="132" y="275"/>
                </a:lnTo>
                <a:lnTo>
                  <a:pt x="131" y="275"/>
                </a:lnTo>
                <a:lnTo>
                  <a:pt x="129" y="275"/>
                </a:lnTo>
                <a:lnTo>
                  <a:pt x="128" y="276"/>
                </a:lnTo>
                <a:lnTo>
                  <a:pt x="127" y="276"/>
                </a:lnTo>
                <a:lnTo>
                  <a:pt x="126" y="277"/>
                </a:lnTo>
                <a:lnTo>
                  <a:pt x="125" y="277"/>
                </a:lnTo>
                <a:lnTo>
                  <a:pt x="124" y="277"/>
                </a:lnTo>
                <a:lnTo>
                  <a:pt x="122" y="277"/>
                </a:lnTo>
                <a:lnTo>
                  <a:pt x="121" y="278"/>
                </a:lnTo>
                <a:lnTo>
                  <a:pt x="120" y="278"/>
                </a:lnTo>
                <a:lnTo>
                  <a:pt x="119" y="278"/>
                </a:lnTo>
                <a:lnTo>
                  <a:pt x="117" y="278"/>
                </a:lnTo>
                <a:lnTo>
                  <a:pt x="116" y="279"/>
                </a:lnTo>
                <a:lnTo>
                  <a:pt x="115" y="279"/>
                </a:lnTo>
                <a:lnTo>
                  <a:pt x="114" y="279"/>
                </a:lnTo>
                <a:lnTo>
                  <a:pt x="113" y="279"/>
                </a:lnTo>
                <a:lnTo>
                  <a:pt x="112" y="280"/>
                </a:lnTo>
                <a:lnTo>
                  <a:pt x="110" y="280"/>
                </a:lnTo>
                <a:lnTo>
                  <a:pt x="109" y="281"/>
                </a:lnTo>
                <a:lnTo>
                  <a:pt x="103" y="281"/>
                </a:lnTo>
                <a:lnTo>
                  <a:pt x="102" y="281"/>
                </a:lnTo>
                <a:lnTo>
                  <a:pt x="100" y="281"/>
                </a:lnTo>
                <a:lnTo>
                  <a:pt x="99" y="280"/>
                </a:lnTo>
                <a:lnTo>
                  <a:pt x="98" y="279"/>
                </a:lnTo>
                <a:lnTo>
                  <a:pt x="95" y="277"/>
                </a:lnTo>
                <a:lnTo>
                  <a:pt x="92" y="275"/>
                </a:lnTo>
                <a:lnTo>
                  <a:pt x="89" y="272"/>
                </a:lnTo>
                <a:lnTo>
                  <a:pt x="82" y="270"/>
                </a:lnTo>
                <a:lnTo>
                  <a:pt x="77" y="270"/>
                </a:lnTo>
                <a:lnTo>
                  <a:pt x="76" y="270"/>
                </a:lnTo>
                <a:lnTo>
                  <a:pt x="76" y="269"/>
                </a:lnTo>
                <a:lnTo>
                  <a:pt x="74" y="269"/>
                </a:lnTo>
                <a:lnTo>
                  <a:pt x="73" y="268"/>
                </a:lnTo>
                <a:lnTo>
                  <a:pt x="70" y="266"/>
                </a:lnTo>
                <a:lnTo>
                  <a:pt x="68" y="264"/>
                </a:lnTo>
                <a:lnTo>
                  <a:pt x="64" y="262"/>
                </a:lnTo>
                <a:lnTo>
                  <a:pt x="61" y="259"/>
                </a:lnTo>
                <a:lnTo>
                  <a:pt x="58" y="256"/>
                </a:lnTo>
                <a:lnTo>
                  <a:pt x="54" y="253"/>
                </a:lnTo>
                <a:lnTo>
                  <a:pt x="52" y="250"/>
                </a:lnTo>
                <a:lnTo>
                  <a:pt x="50" y="247"/>
                </a:lnTo>
                <a:lnTo>
                  <a:pt x="49" y="245"/>
                </a:lnTo>
                <a:lnTo>
                  <a:pt x="46" y="241"/>
                </a:lnTo>
                <a:lnTo>
                  <a:pt x="47" y="233"/>
                </a:lnTo>
                <a:lnTo>
                  <a:pt x="48" y="229"/>
                </a:lnTo>
                <a:lnTo>
                  <a:pt x="48" y="224"/>
                </a:lnTo>
                <a:lnTo>
                  <a:pt x="47" y="220"/>
                </a:lnTo>
                <a:lnTo>
                  <a:pt x="47" y="215"/>
                </a:lnTo>
                <a:lnTo>
                  <a:pt x="48" y="210"/>
                </a:lnTo>
                <a:lnTo>
                  <a:pt x="48" y="207"/>
                </a:lnTo>
                <a:lnTo>
                  <a:pt x="48" y="203"/>
                </a:lnTo>
                <a:lnTo>
                  <a:pt x="45" y="199"/>
                </a:lnTo>
                <a:lnTo>
                  <a:pt x="45" y="198"/>
                </a:lnTo>
                <a:lnTo>
                  <a:pt x="43" y="196"/>
                </a:lnTo>
                <a:lnTo>
                  <a:pt x="42" y="192"/>
                </a:lnTo>
                <a:lnTo>
                  <a:pt x="42" y="188"/>
                </a:lnTo>
                <a:lnTo>
                  <a:pt x="44" y="186"/>
                </a:lnTo>
                <a:lnTo>
                  <a:pt x="43" y="181"/>
                </a:lnTo>
                <a:lnTo>
                  <a:pt x="42" y="178"/>
                </a:lnTo>
                <a:lnTo>
                  <a:pt x="40" y="174"/>
                </a:lnTo>
                <a:lnTo>
                  <a:pt x="39" y="175"/>
                </a:lnTo>
                <a:lnTo>
                  <a:pt x="37" y="175"/>
                </a:lnTo>
                <a:lnTo>
                  <a:pt x="36" y="175"/>
                </a:lnTo>
                <a:lnTo>
                  <a:pt x="35" y="175"/>
                </a:lnTo>
                <a:lnTo>
                  <a:pt x="33" y="175"/>
                </a:lnTo>
                <a:lnTo>
                  <a:pt x="32" y="175"/>
                </a:lnTo>
                <a:lnTo>
                  <a:pt x="31" y="176"/>
                </a:lnTo>
                <a:lnTo>
                  <a:pt x="29" y="176"/>
                </a:lnTo>
                <a:lnTo>
                  <a:pt x="6" y="175"/>
                </a:lnTo>
                <a:lnTo>
                  <a:pt x="3" y="175"/>
                </a:lnTo>
                <a:lnTo>
                  <a:pt x="0" y="175"/>
                </a:lnTo>
                <a:lnTo>
                  <a:pt x="8" y="123"/>
                </a:lnTo>
                <a:lnTo>
                  <a:pt x="12" y="98"/>
                </a:lnTo>
                <a:lnTo>
                  <a:pt x="14" y="86"/>
                </a:lnTo>
                <a:lnTo>
                  <a:pt x="12" y="85"/>
                </a:lnTo>
                <a:lnTo>
                  <a:pt x="13" y="83"/>
                </a:lnTo>
                <a:lnTo>
                  <a:pt x="14" y="81"/>
                </a:lnTo>
                <a:lnTo>
                  <a:pt x="16" y="81"/>
                </a:lnTo>
                <a:lnTo>
                  <a:pt x="17" y="80"/>
                </a:lnTo>
                <a:lnTo>
                  <a:pt x="18" y="79"/>
                </a:lnTo>
                <a:lnTo>
                  <a:pt x="20" y="77"/>
                </a:lnTo>
                <a:lnTo>
                  <a:pt x="21" y="76"/>
                </a:lnTo>
                <a:lnTo>
                  <a:pt x="22" y="76"/>
                </a:lnTo>
                <a:lnTo>
                  <a:pt x="23" y="75"/>
                </a:lnTo>
                <a:lnTo>
                  <a:pt x="25" y="74"/>
                </a:lnTo>
                <a:lnTo>
                  <a:pt x="26" y="72"/>
                </a:lnTo>
                <a:lnTo>
                  <a:pt x="28" y="71"/>
                </a:lnTo>
                <a:lnTo>
                  <a:pt x="28" y="70"/>
                </a:lnTo>
                <a:lnTo>
                  <a:pt x="30" y="70"/>
                </a:lnTo>
                <a:lnTo>
                  <a:pt x="31" y="69"/>
                </a:lnTo>
                <a:lnTo>
                  <a:pt x="32" y="68"/>
                </a:lnTo>
                <a:lnTo>
                  <a:pt x="33" y="67"/>
                </a:lnTo>
                <a:lnTo>
                  <a:pt x="34" y="67"/>
                </a:lnTo>
                <a:lnTo>
                  <a:pt x="36" y="66"/>
                </a:lnTo>
                <a:lnTo>
                  <a:pt x="36" y="66"/>
                </a:lnTo>
                <a:lnTo>
                  <a:pt x="37" y="65"/>
                </a:lnTo>
                <a:lnTo>
                  <a:pt x="38" y="65"/>
                </a:lnTo>
                <a:lnTo>
                  <a:pt x="40" y="65"/>
                </a:lnTo>
                <a:lnTo>
                  <a:pt x="42" y="64"/>
                </a:lnTo>
                <a:lnTo>
                  <a:pt x="42" y="63"/>
                </a:lnTo>
                <a:lnTo>
                  <a:pt x="43" y="62"/>
                </a:lnTo>
                <a:lnTo>
                  <a:pt x="45" y="61"/>
                </a:lnTo>
                <a:lnTo>
                  <a:pt x="46" y="61"/>
                </a:lnTo>
                <a:lnTo>
                  <a:pt x="47" y="60"/>
                </a:lnTo>
                <a:lnTo>
                  <a:pt x="48" y="60"/>
                </a:lnTo>
                <a:lnTo>
                  <a:pt x="50" y="59"/>
                </a:lnTo>
                <a:lnTo>
                  <a:pt x="52" y="59"/>
                </a:lnTo>
                <a:lnTo>
                  <a:pt x="53" y="59"/>
                </a:lnTo>
                <a:lnTo>
                  <a:pt x="54" y="59"/>
                </a:lnTo>
                <a:lnTo>
                  <a:pt x="56" y="59"/>
                </a:lnTo>
                <a:lnTo>
                  <a:pt x="57" y="59"/>
                </a:lnTo>
                <a:lnTo>
                  <a:pt x="58" y="59"/>
                </a:lnTo>
                <a:lnTo>
                  <a:pt x="59" y="59"/>
                </a:lnTo>
                <a:lnTo>
                  <a:pt x="59" y="59"/>
                </a:lnTo>
                <a:lnTo>
                  <a:pt x="61" y="59"/>
                </a:lnTo>
                <a:lnTo>
                  <a:pt x="62" y="59"/>
                </a:lnTo>
                <a:lnTo>
                  <a:pt x="64" y="59"/>
                </a:lnTo>
                <a:lnTo>
                  <a:pt x="64" y="59"/>
                </a:lnTo>
                <a:lnTo>
                  <a:pt x="65" y="59"/>
                </a:lnTo>
                <a:lnTo>
                  <a:pt x="67" y="59"/>
                </a:lnTo>
                <a:lnTo>
                  <a:pt x="68" y="59"/>
                </a:lnTo>
                <a:lnTo>
                  <a:pt x="70" y="60"/>
                </a:lnTo>
                <a:lnTo>
                  <a:pt x="70" y="60"/>
                </a:lnTo>
                <a:lnTo>
                  <a:pt x="71" y="61"/>
                </a:lnTo>
                <a:lnTo>
                  <a:pt x="72" y="62"/>
                </a:lnTo>
                <a:lnTo>
                  <a:pt x="73" y="62"/>
                </a:lnTo>
                <a:lnTo>
                  <a:pt x="73" y="63"/>
                </a:lnTo>
                <a:lnTo>
                  <a:pt x="75" y="64"/>
                </a:lnTo>
                <a:lnTo>
                  <a:pt x="76" y="65"/>
                </a:lnTo>
                <a:lnTo>
                  <a:pt x="76" y="65"/>
                </a:lnTo>
                <a:lnTo>
                  <a:pt x="78" y="66"/>
                </a:lnTo>
                <a:lnTo>
                  <a:pt x="79" y="66"/>
                </a:lnTo>
                <a:lnTo>
                  <a:pt x="81" y="67"/>
                </a:lnTo>
                <a:lnTo>
                  <a:pt x="81" y="68"/>
                </a:lnTo>
                <a:lnTo>
                  <a:pt x="82" y="69"/>
                </a:lnTo>
                <a:lnTo>
                  <a:pt x="83" y="70"/>
                </a:lnTo>
                <a:lnTo>
                  <a:pt x="84" y="70"/>
                </a:lnTo>
                <a:lnTo>
                  <a:pt x="85" y="71"/>
                </a:lnTo>
                <a:lnTo>
                  <a:pt x="87" y="72"/>
                </a:lnTo>
                <a:lnTo>
                  <a:pt x="87" y="73"/>
                </a:lnTo>
                <a:lnTo>
                  <a:pt x="87" y="74"/>
                </a:lnTo>
                <a:lnTo>
                  <a:pt x="88" y="74"/>
                </a:lnTo>
                <a:lnTo>
                  <a:pt x="89" y="75"/>
                </a:lnTo>
                <a:lnTo>
                  <a:pt x="90" y="76"/>
                </a:lnTo>
                <a:lnTo>
                  <a:pt x="91" y="76"/>
                </a:lnTo>
                <a:lnTo>
                  <a:pt x="92" y="76"/>
                </a:lnTo>
                <a:lnTo>
                  <a:pt x="92" y="76"/>
                </a:lnTo>
                <a:lnTo>
                  <a:pt x="93" y="76"/>
                </a:lnTo>
                <a:lnTo>
                  <a:pt x="94" y="76"/>
                </a:lnTo>
                <a:lnTo>
                  <a:pt x="95" y="75"/>
                </a:lnTo>
                <a:lnTo>
                  <a:pt x="96" y="74"/>
                </a:lnTo>
                <a:lnTo>
                  <a:pt x="96" y="72"/>
                </a:lnTo>
                <a:lnTo>
                  <a:pt x="96" y="71"/>
                </a:lnTo>
                <a:lnTo>
                  <a:pt x="96" y="70"/>
                </a:lnTo>
                <a:lnTo>
                  <a:pt x="96" y="68"/>
                </a:lnTo>
                <a:lnTo>
                  <a:pt x="96" y="67"/>
                </a:lnTo>
                <a:lnTo>
                  <a:pt x="97" y="65"/>
                </a:lnTo>
                <a:lnTo>
                  <a:pt x="97" y="65"/>
                </a:lnTo>
                <a:lnTo>
                  <a:pt x="97" y="63"/>
                </a:lnTo>
                <a:lnTo>
                  <a:pt x="97" y="62"/>
                </a:lnTo>
                <a:lnTo>
                  <a:pt x="97" y="59"/>
                </a:lnTo>
                <a:lnTo>
                  <a:pt x="97" y="58"/>
                </a:lnTo>
                <a:lnTo>
                  <a:pt x="98" y="56"/>
                </a:lnTo>
                <a:lnTo>
                  <a:pt x="98" y="54"/>
                </a:lnTo>
                <a:lnTo>
                  <a:pt x="98" y="53"/>
                </a:lnTo>
                <a:lnTo>
                  <a:pt x="98" y="52"/>
                </a:lnTo>
                <a:lnTo>
                  <a:pt x="99" y="51"/>
                </a:lnTo>
                <a:lnTo>
                  <a:pt x="100" y="50"/>
                </a:lnTo>
                <a:lnTo>
                  <a:pt x="101" y="49"/>
                </a:lnTo>
                <a:lnTo>
                  <a:pt x="102" y="49"/>
                </a:lnTo>
                <a:lnTo>
                  <a:pt x="103" y="48"/>
                </a:lnTo>
                <a:lnTo>
                  <a:pt x="104" y="48"/>
                </a:lnTo>
                <a:lnTo>
                  <a:pt x="105" y="47"/>
                </a:lnTo>
                <a:lnTo>
                  <a:pt x="106" y="47"/>
                </a:lnTo>
                <a:lnTo>
                  <a:pt x="107" y="46"/>
                </a:lnTo>
                <a:lnTo>
                  <a:pt x="109" y="45"/>
                </a:lnTo>
                <a:lnTo>
                  <a:pt x="110" y="44"/>
                </a:lnTo>
                <a:lnTo>
                  <a:pt x="112" y="44"/>
                </a:lnTo>
                <a:lnTo>
                  <a:pt x="113" y="43"/>
                </a:lnTo>
                <a:lnTo>
                  <a:pt x="115" y="43"/>
                </a:lnTo>
                <a:lnTo>
                  <a:pt x="115" y="42"/>
                </a:lnTo>
                <a:lnTo>
                  <a:pt x="116" y="42"/>
                </a:lnTo>
                <a:lnTo>
                  <a:pt x="118" y="42"/>
                </a:lnTo>
                <a:lnTo>
                  <a:pt x="119" y="41"/>
                </a:lnTo>
                <a:lnTo>
                  <a:pt x="120" y="41"/>
                </a:lnTo>
                <a:lnTo>
                  <a:pt x="120" y="40"/>
                </a:lnTo>
                <a:lnTo>
                  <a:pt x="121" y="39"/>
                </a:lnTo>
                <a:lnTo>
                  <a:pt x="122" y="39"/>
                </a:lnTo>
                <a:lnTo>
                  <a:pt x="123" y="37"/>
                </a:lnTo>
                <a:lnTo>
                  <a:pt x="124" y="37"/>
                </a:lnTo>
                <a:lnTo>
                  <a:pt x="124" y="36"/>
                </a:lnTo>
                <a:lnTo>
                  <a:pt x="125" y="35"/>
                </a:lnTo>
                <a:lnTo>
                  <a:pt x="125" y="34"/>
                </a:lnTo>
                <a:lnTo>
                  <a:pt x="126" y="33"/>
                </a:lnTo>
                <a:lnTo>
                  <a:pt x="126" y="32"/>
                </a:lnTo>
                <a:lnTo>
                  <a:pt x="128" y="31"/>
                </a:lnTo>
                <a:lnTo>
                  <a:pt x="128" y="31"/>
                </a:lnTo>
                <a:lnTo>
                  <a:pt x="131" y="28"/>
                </a:lnTo>
                <a:lnTo>
                  <a:pt x="131" y="27"/>
                </a:lnTo>
                <a:lnTo>
                  <a:pt x="133" y="26"/>
                </a:lnTo>
                <a:lnTo>
                  <a:pt x="135" y="24"/>
                </a:lnTo>
                <a:lnTo>
                  <a:pt x="136" y="22"/>
                </a:lnTo>
                <a:lnTo>
                  <a:pt x="136" y="21"/>
                </a:lnTo>
                <a:lnTo>
                  <a:pt x="137" y="20"/>
                </a:lnTo>
                <a:lnTo>
                  <a:pt x="138" y="19"/>
                </a:lnTo>
                <a:lnTo>
                  <a:pt x="139" y="18"/>
                </a:lnTo>
                <a:lnTo>
                  <a:pt x="140" y="17"/>
                </a:lnTo>
                <a:lnTo>
                  <a:pt x="140" y="15"/>
                </a:lnTo>
                <a:lnTo>
                  <a:pt x="141" y="15"/>
                </a:lnTo>
                <a:lnTo>
                  <a:pt x="142" y="15"/>
                </a:lnTo>
                <a:lnTo>
                  <a:pt x="143" y="14"/>
                </a:lnTo>
                <a:lnTo>
                  <a:pt x="145" y="13"/>
                </a:lnTo>
                <a:lnTo>
                  <a:pt x="148" y="12"/>
                </a:lnTo>
                <a:lnTo>
                  <a:pt x="148" y="12"/>
                </a:lnTo>
                <a:lnTo>
                  <a:pt x="149" y="12"/>
                </a:lnTo>
                <a:lnTo>
                  <a:pt x="152" y="12"/>
                </a:lnTo>
                <a:lnTo>
                  <a:pt x="154" y="10"/>
                </a:lnTo>
                <a:lnTo>
                  <a:pt x="154" y="9"/>
                </a:lnTo>
                <a:lnTo>
                  <a:pt x="155" y="9"/>
                </a:lnTo>
                <a:lnTo>
                  <a:pt x="156" y="9"/>
                </a:lnTo>
                <a:lnTo>
                  <a:pt x="157" y="8"/>
                </a:lnTo>
                <a:lnTo>
                  <a:pt x="158" y="7"/>
                </a:lnTo>
                <a:lnTo>
                  <a:pt x="159" y="6"/>
                </a:lnTo>
                <a:lnTo>
                  <a:pt x="159" y="5"/>
                </a:lnTo>
                <a:lnTo>
                  <a:pt x="160" y="5"/>
                </a:lnTo>
                <a:lnTo>
                  <a:pt x="162" y="4"/>
                </a:lnTo>
                <a:lnTo>
                  <a:pt x="164" y="4"/>
                </a:lnTo>
                <a:lnTo>
                  <a:pt x="165" y="4"/>
                </a:lnTo>
                <a:lnTo>
                  <a:pt x="166" y="4"/>
                </a:lnTo>
                <a:lnTo>
                  <a:pt x="167" y="4"/>
                </a:lnTo>
                <a:lnTo>
                  <a:pt x="168" y="4"/>
                </a:lnTo>
                <a:lnTo>
                  <a:pt x="170" y="4"/>
                </a:lnTo>
                <a:lnTo>
                  <a:pt x="170" y="4"/>
                </a:lnTo>
                <a:lnTo>
                  <a:pt x="171" y="4"/>
                </a:lnTo>
                <a:lnTo>
                  <a:pt x="172" y="4"/>
                </a:lnTo>
                <a:lnTo>
                  <a:pt x="173" y="4"/>
                </a:lnTo>
                <a:lnTo>
                  <a:pt x="174" y="4"/>
                </a:lnTo>
                <a:lnTo>
                  <a:pt x="175" y="4"/>
                </a:lnTo>
                <a:lnTo>
                  <a:pt x="176" y="4"/>
                </a:lnTo>
                <a:lnTo>
                  <a:pt x="177" y="4"/>
                </a:lnTo>
                <a:lnTo>
                  <a:pt x="178" y="4"/>
                </a:lnTo>
                <a:lnTo>
                  <a:pt x="180" y="5"/>
                </a:lnTo>
                <a:lnTo>
                  <a:pt x="181" y="5"/>
                </a:lnTo>
                <a:lnTo>
                  <a:pt x="182" y="5"/>
                </a:lnTo>
                <a:lnTo>
                  <a:pt x="184" y="5"/>
                </a:lnTo>
                <a:lnTo>
                  <a:pt x="186" y="6"/>
                </a:lnTo>
                <a:lnTo>
                  <a:pt x="187" y="7"/>
                </a:lnTo>
                <a:lnTo>
                  <a:pt x="188" y="7"/>
                </a:lnTo>
                <a:lnTo>
                  <a:pt x="189" y="7"/>
                </a:lnTo>
                <a:lnTo>
                  <a:pt x="190" y="8"/>
                </a:lnTo>
                <a:lnTo>
                  <a:pt x="191" y="8"/>
                </a:lnTo>
                <a:lnTo>
                  <a:pt x="192" y="8"/>
                </a:lnTo>
                <a:lnTo>
                  <a:pt x="193" y="8"/>
                </a:lnTo>
                <a:lnTo>
                  <a:pt x="193" y="8"/>
                </a:lnTo>
                <a:lnTo>
                  <a:pt x="194" y="8"/>
                </a:lnTo>
                <a:lnTo>
                  <a:pt x="196" y="8"/>
                </a:lnTo>
                <a:lnTo>
                  <a:pt x="198" y="9"/>
                </a:lnTo>
                <a:lnTo>
                  <a:pt x="198" y="9"/>
                </a:lnTo>
                <a:lnTo>
                  <a:pt x="200" y="9"/>
                </a:lnTo>
                <a:lnTo>
                  <a:pt x="201" y="9"/>
                </a:lnTo>
                <a:lnTo>
                  <a:pt x="202" y="9"/>
                </a:lnTo>
                <a:lnTo>
                  <a:pt x="203" y="10"/>
                </a:lnTo>
                <a:lnTo>
                  <a:pt x="204" y="10"/>
                </a:lnTo>
                <a:lnTo>
                  <a:pt x="205" y="11"/>
                </a:lnTo>
                <a:lnTo>
                  <a:pt x="206" y="11"/>
                </a:lnTo>
                <a:lnTo>
                  <a:pt x="208" y="12"/>
                </a:lnTo>
                <a:lnTo>
                  <a:pt x="209" y="12"/>
                </a:lnTo>
                <a:lnTo>
                  <a:pt x="209" y="13"/>
                </a:lnTo>
                <a:lnTo>
                  <a:pt x="210" y="13"/>
                </a:lnTo>
                <a:lnTo>
                  <a:pt x="211" y="14"/>
                </a:lnTo>
                <a:lnTo>
                  <a:pt x="212" y="15"/>
                </a:lnTo>
                <a:lnTo>
                  <a:pt x="213" y="15"/>
                </a:lnTo>
                <a:lnTo>
                  <a:pt x="215" y="15"/>
                </a:lnTo>
                <a:lnTo>
                  <a:pt x="215" y="15"/>
                </a:lnTo>
                <a:lnTo>
                  <a:pt x="216" y="15"/>
                </a:lnTo>
                <a:lnTo>
                  <a:pt x="217" y="15"/>
                </a:lnTo>
                <a:lnTo>
                  <a:pt x="218" y="14"/>
                </a:lnTo>
                <a:lnTo>
                  <a:pt x="218" y="12"/>
                </a:lnTo>
                <a:lnTo>
                  <a:pt x="219" y="11"/>
                </a:lnTo>
                <a:lnTo>
                  <a:pt x="220" y="10"/>
                </a:lnTo>
                <a:lnTo>
                  <a:pt x="221" y="9"/>
                </a:lnTo>
                <a:lnTo>
                  <a:pt x="221" y="8"/>
                </a:lnTo>
                <a:lnTo>
                  <a:pt x="221" y="7"/>
                </a:lnTo>
                <a:lnTo>
                  <a:pt x="222" y="6"/>
                </a:lnTo>
                <a:lnTo>
                  <a:pt x="223" y="5"/>
                </a:lnTo>
                <a:lnTo>
                  <a:pt x="224" y="4"/>
                </a:lnTo>
                <a:lnTo>
                  <a:pt x="225" y="4"/>
                </a:lnTo>
                <a:lnTo>
                  <a:pt x="226" y="4"/>
                </a:lnTo>
                <a:lnTo>
                  <a:pt x="226" y="4"/>
                </a:lnTo>
                <a:lnTo>
                  <a:pt x="228" y="3"/>
                </a:lnTo>
                <a:lnTo>
                  <a:pt x="229" y="3"/>
                </a:lnTo>
                <a:lnTo>
                  <a:pt x="230" y="3"/>
                </a:lnTo>
                <a:lnTo>
                  <a:pt x="231" y="3"/>
                </a:lnTo>
                <a:lnTo>
                  <a:pt x="232" y="3"/>
                </a:lnTo>
                <a:lnTo>
                  <a:pt x="234" y="3"/>
                </a:lnTo>
                <a:lnTo>
                  <a:pt x="235" y="3"/>
                </a:lnTo>
                <a:lnTo>
                  <a:pt x="236" y="3"/>
                </a:lnTo>
                <a:lnTo>
                  <a:pt x="238" y="4"/>
                </a:lnTo>
                <a:lnTo>
                  <a:pt x="239" y="3"/>
                </a:lnTo>
                <a:lnTo>
                  <a:pt x="240" y="3"/>
                </a:lnTo>
                <a:lnTo>
                  <a:pt x="241" y="3"/>
                </a:lnTo>
                <a:lnTo>
                  <a:pt x="242" y="2"/>
                </a:lnTo>
                <a:lnTo>
                  <a:pt x="243" y="1"/>
                </a:lnTo>
                <a:lnTo>
                  <a:pt x="243" y="0"/>
                </a:lnTo>
                <a:lnTo>
                  <a:pt x="244" y="1"/>
                </a:lnTo>
                <a:lnTo>
                  <a:pt x="244" y="2"/>
                </a:lnTo>
                <a:lnTo>
                  <a:pt x="245" y="3"/>
                </a:lnTo>
                <a:lnTo>
                  <a:pt x="246" y="4"/>
                </a:lnTo>
                <a:lnTo>
                  <a:pt x="247" y="5"/>
                </a:lnTo>
                <a:lnTo>
                  <a:pt x="248" y="6"/>
                </a:lnTo>
                <a:lnTo>
                  <a:pt x="249" y="7"/>
                </a:lnTo>
                <a:lnTo>
                  <a:pt x="250" y="7"/>
                </a:lnTo>
                <a:lnTo>
                  <a:pt x="251" y="8"/>
                </a:lnTo>
                <a:lnTo>
                  <a:pt x="252" y="8"/>
                </a:lnTo>
                <a:lnTo>
                  <a:pt x="253" y="9"/>
                </a:lnTo>
                <a:lnTo>
                  <a:pt x="254" y="9"/>
                </a:lnTo>
                <a:lnTo>
                  <a:pt x="255" y="9"/>
                </a:lnTo>
                <a:lnTo>
                  <a:pt x="256" y="9"/>
                </a:lnTo>
                <a:lnTo>
                  <a:pt x="257" y="9"/>
                </a:lnTo>
                <a:lnTo>
                  <a:pt x="259" y="9"/>
                </a:lnTo>
                <a:lnTo>
                  <a:pt x="260" y="9"/>
                </a:lnTo>
                <a:lnTo>
                  <a:pt x="261" y="9"/>
                </a:lnTo>
                <a:lnTo>
                  <a:pt x="262" y="9"/>
                </a:lnTo>
                <a:lnTo>
                  <a:pt x="263" y="9"/>
                </a:lnTo>
                <a:lnTo>
                  <a:pt x="264" y="10"/>
                </a:lnTo>
                <a:lnTo>
                  <a:pt x="265" y="10"/>
                </a:lnTo>
                <a:lnTo>
                  <a:pt x="266" y="10"/>
                </a:lnTo>
                <a:lnTo>
                  <a:pt x="267" y="10"/>
                </a:lnTo>
                <a:lnTo>
                  <a:pt x="268" y="10"/>
                </a:lnTo>
                <a:lnTo>
                  <a:pt x="269" y="10"/>
                </a:lnTo>
                <a:lnTo>
                  <a:pt x="270" y="10"/>
                </a:lnTo>
                <a:lnTo>
                  <a:pt x="271" y="11"/>
                </a:lnTo>
                <a:lnTo>
                  <a:pt x="273" y="11"/>
                </a:lnTo>
                <a:lnTo>
                  <a:pt x="274" y="11"/>
                </a:lnTo>
                <a:lnTo>
                  <a:pt x="275" y="12"/>
                </a:lnTo>
                <a:lnTo>
                  <a:pt x="276" y="12"/>
                </a:lnTo>
                <a:lnTo>
                  <a:pt x="277" y="13"/>
                </a:lnTo>
                <a:lnTo>
                  <a:pt x="278" y="13"/>
                </a:lnTo>
                <a:lnTo>
                  <a:pt x="280" y="13"/>
                </a:lnTo>
                <a:lnTo>
                  <a:pt x="281" y="13"/>
                </a:lnTo>
                <a:lnTo>
                  <a:pt x="282" y="14"/>
                </a:lnTo>
                <a:lnTo>
                  <a:pt x="283" y="14"/>
                </a:lnTo>
                <a:lnTo>
                  <a:pt x="285" y="14"/>
                </a:lnTo>
                <a:lnTo>
                  <a:pt x="286" y="14"/>
                </a:lnTo>
                <a:lnTo>
                  <a:pt x="287" y="14"/>
                </a:lnTo>
                <a:lnTo>
                  <a:pt x="288" y="14"/>
                </a:lnTo>
                <a:lnTo>
                  <a:pt x="289" y="13"/>
                </a:lnTo>
                <a:lnTo>
                  <a:pt x="290" y="13"/>
                </a:lnTo>
                <a:lnTo>
                  <a:pt x="290" y="12"/>
                </a:lnTo>
                <a:lnTo>
                  <a:pt x="291" y="12"/>
                </a:lnTo>
                <a:lnTo>
                  <a:pt x="293" y="11"/>
                </a:lnTo>
                <a:lnTo>
                  <a:pt x="293" y="10"/>
                </a:lnTo>
                <a:lnTo>
                  <a:pt x="295" y="11"/>
                </a:lnTo>
                <a:lnTo>
                  <a:pt x="296" y="11"/>
                </a:lnTo>
                <a:lnTo>
                  <a:pt x="297" y="13"/>
                </a:lnTo>
                <a:lnTo>
                  <a:pt x="297" y="14"/>
                </a:lnTo>
                <a:lnTo>
                  <a:pt x="297" y="15"/>
                </a:lnTo>
                <a:lnTo>
                  <a:pt x="297" y="16"/>
                </a:lnTo>
                <a:lnTo>
                  <a:pt x="296" y="18"/>
                </a:lnTo>
                <a:lnTo>
                  <a:pt x="296" y="19"/>
                </a:lnTo>
                <a:lnTo>
                  <a:pt x="295" y="20"/>
                </a:lnTo>
                <a:lnTo>
                  <a:pt x="294" y="20"/>
                </a:lnTo>
                <a:lnTo>
                  <a:pt x="294" y="21"/>
                </a:lnTo>
                <a:lnTo>
                  <a:pt x="294" y="23"/>
                </a:lnTo>
                <a:lnTo>
                  <a:pt x="294" y="24"/>
                </a:lnTo>
                <a:lnTo>
                  <a:pt x="293" y="25"/>
                </a:lnTo>
                <a:lnTo>
                  <a:pt x="293" y="26"/>
                </a:lnTo>
                <a:lnTo>
                  <a:pt x="293" y="27"/>
                </a:lnTo>
                <a:lnTo>
                  <a:pt x="293" y="28"/>
                </a:lnTo>
                <a:lnTo>
                  <a:pt x="293" y="29"/>
                </a:lnTo>
                <a:lnTo>
                  <a:pt x="293" y="30"/>
                </a:lnTo>
                <a:lnTo>
                  <a:pt x="293" y="31"/>
                </a:lnTo>
                <a:lnTo>
                  <a:pt x="293" y="31"/>
                </a:lnTo>
                <a:lnTo>
                  <a:pt x="293" y="33"/>
                </a:lnTo>
                <a:lnTo>
                  <a:pt x="293" y="35"/>
                </a:lnTo>
                <a:lnTo>
                  <a:pt x="294" y="36"/>
                </a:lnTo>
                <a:lnTo>
                  <a:pt x="294" y="37"/>
                </a:lnTo>
                <a:lnTo>
                  <a:pt x="294" y="39"/>
                </a:lnTo>
                <a:lnTo>
                  <a:pt x="295" y="41"/>
                </a:lnTo>
                <a:lnTo>
                  <a:pt x="295" y="42"/>
                </a:lnTo>
                <a:lnTo>
                  <a:pt x="295" y="42"/>
                </a:lnTo>
                <a:lnTo>
                  <a:pt x="295" y="44"/>
                </a:lnTo>
                <a:lnTo>
                  <a:pt x="295" y="46"/>
                </a:lnTo>
                <a:lnTo>
                  <a:pt x="295" y="47"/>
                </a:lnTo>
                <a:lnTo>
                  <a:pt x="295" y="48"/>
                </a:lnTo>
                <a:lnTo>
                  <a:pt x="295" y="50"/>
                </a:lnTo>
                <a:lnTo>
                  <a:pt x="295" y="51"/>
                </a:lnTo>
                <a:lnTo>
                  <a:pt x="295" y="52"/>
                </a:lnTo>
                <a:lnTo>
                  <a:pt x="295" y="53"/>
                </a:lnTo>
                <a:lnTo>
                  <a:pt x="295" y="55"/>
                </a:lnTo>
                <a:lnTo>
                  <a:pt x="296" y="56"/>
                </a:lnTo>
                <a:lnTo>
                  <a:pt x="295" y="57"/>
                </a:lnTo>
                <a:lnTo>
                  <a:pt x="296" y="59"/>
                </a:lnTo>
                <a:lnTo>
                  <a:pt x="296" y="61"/>
                </a:lnTo>
                <a:lnTo>
                  <a:pt x="296" y="62"/>
                </a:lnTo>
                <a:lnTo>
                  <a:pt x="296" y="63"/>
                </a:lnTo>
                <a:lnTo>
                  <a:pt x="296" y="64"/>
                </a:lnTo>
                <a:lnTo>
                  <a:pt x="296" y="65"/>
                </a:lnTo>
                <a:lnTo>
                  <a:pt x="296" y="67"/>
                </a:lnTo>
                <a:lnTo>
                  <a:pt x="296" y="68"/>
                </a:lnTo>
                <a:lnTo>
                  <a:pt x="296" y="70"/>
                </a:lnTo>
                <a:lnTo>
                  <a:pt x="296" y="72"/>
                </a:lnTo>
                <a:lnTo>
                  <a:pt x="296" y="73"/>
                </a:lnTo>
                <a:lnTo>
                  <a:pt x="296" y="74"/>
                </a:lnTo>
                <a:lnTo>
                  <a:pt x="296" y="76"/>
                </a:lnTo>
                <a:lnTo>
                  <a:pt x="296" y="76"/>
                </a:lnTo>
                <a:lnTo>
                  <a:pt x="297" y="78"/>
                </a:lnTo>
                <a:lnTo>
                  <a:pt x="297" y="80"/>
                </a:lnTo>
                <a:lnTo>
                  <a:pt x="297" y="81"/>
                </a:lnTo>
                <a:lnTo>
                  <a:pt x="298" y="82"/>
                </a:lnTo>
                <a:lnTo>
                  <a:pt x="298" y="84"/>
                </a:lnTo>
                <a:lnTo>
                  <a:pt x="299" y="86"/>
                </a:lnTo>
                <a:lnTo>
                  <a:pt x="299" y="87"/>
                </a:lnTo>
                <a:lnTo>
                  <a:pt x="299" y="89"/>
                </a:lnTo>
                <a:lnTo>
                  <a:pt x="298" y="90"/>
                </a:lnTo>
                <a:lnTo>
                  <a:pt x="297" y="90"/>
                </a:lnTo>
                <a:lnTo>
                  <a:pt x="296" y="91"/>
                </a:lnTo>
                <a:lnTo>
                  <a:pt x="295" y="91"/>
                </a:lnTo>
                <a:lnTo>
                  <a:pt x="294" y="91"/>
                </a:lnTo>
                <a:lnTo>
                  <a:pt x="293" y="91"/>
                </a:lnTo>
                <a:lnTo>
                  <a:pt x="292" y="91"/>
                </a:lnTo>
                <a:lnTo>
                  <a:pt x="291" y="92"/>
                </a:lnTo>
                <a:lnTo>
                  <a:pt x="291" y="92"/>
                </a:lnTo>
                <a:lnTo>
                  <a:pt x="292" y="93"/>
                </a:lnTo>
                <a:lnTo>
                  <a:pt x="292" y="94"/>
                </a:lnTo>
                <a:lnTo>
                  <a:pt x="293" y="95"/>
                </a:lnTo>
                <a:lnTo>
                  <a:pt x="293" y="96"/>
                </a:lnTo>
                <a:lnTo>
                  <a:pt x="294" y="97"/>
                </a:lnTo>
                <a:lnTo>
                  <a:pt x="295" y="98"/>
                </a:lnTo>
                <a:lnTo>
                  <a:pt x="295" y="98"/>
                </a:lnTo>
                <a:lnTo>
                  <a:pt x="296" y="99"/>
                </a:lnTo>
                <a:lnTo>
                  <a:pt x="298" y="100"/>
                </a:lnTo>
                <a:lnTo>
                  <a:pt x="299" y="101"/>
                </a:lnTo>
                <a:lnTo>
                  <a:pt x="299" y="101"/>
                </a:lnTo>
                <a:lnTo>
                  <a:pt x="300" y="102"/>
                </a:lnTo>
                <a:lnTo>
                  <a:pt x="301" y="103"/>
                </a:lnTo>
                <a:lnTo>
                  <a:pt x="302" y="103"/>
                </a:lnTo>
                <a:lnTo>
                  <a:pt x="303" y="105"/>
                </a:lnTo>
                <a:lnTo>
                  <a:pt x="303" y="106"/>
                </a:lnTo>
                <a:lnTo>
                  <a:pt x="304" y="107"/>
                </a:lnTo>
                <a:lnTo>
                  <a:pt x="304" y="108"/>
                </a:lnTo>
                <a:lnTo>
                  <a:pt x="305" y="109"/>
                </a:lnTo>
                <a:lnTo>
                  <a:pt x="305" y="109"/>
                </a:lnTo>
                <a:lnTo>
                  <a:pt x="305" y="111"/>
                </a:lnTo>
                <a:lnTo>
                  <a:pt x="305" y="112"/>
                </a:lnTo>
                <a:lnTo>
                  <a:pt x="305" y="113"/>
                </a:lnTo>
                <a:lnTo>
                  <a:pt x="305" y="114"/>
                </a:lnTo>
                <a:lnTo>
                  <a:pt x="305" y="115"/>
                </a:lnTo>
                <a:lnTo>
                  <a:pt x="306" y="116"/>
                </a:lnTo>
                <a:lnTo>
                  <a:pt x="306" y="117"/>
                </a:lnTo>
                <a:lnTo>
                  <a:pt x="306" y="118"/>
                </a:lnTo>
                <a:lnTo>
                  <a:pt x="307" y="119"/>
                </a:lnTo>
                <a:lnTo>
                  <a:pt x="308" y="120"/>
                </a:lnTo>
                <a:lnTo>
                  <a:pt x="309" y="121"/>
                </a:lnTo>
                <a:lnTo>
                  <a:pt x="309" y="122"/>
                </a:lnTo>
                <a:lnTo>
                  <a:pt x="310" y="123"/>
                </a:lnTo>
                <a:lnTo>
                  <a:pt x="310" y="125"/>
                </a:lnTo>
                <a:lnTo>
                  <a:pt x="310" y="126"/>
                </a:lnTo>
                <a:lnTo>
                  <a:pt x="310" y="129"/>
                </a:lnTo>
                <a:lnTo>
                  <a:pt x="310" y="131"/>
                </a:lnTo>
                <a:lnTo>
                  <a:pt x="310" y="131"/>
                </a:lnTo>
                <a:lnTo>
                  <a:pt x="310" y="132"/>
                </a:lnTo>
                <a:lnTo>
                  <a:pt x="309" y="133"/>
                </a:lnTo>
                <a:lnTo>
                  <a:pt x="309" y="135"/>
                </a:lnTo>
                <a:lnTo>
                  <a:pt x="309" y="136"/>
                </a:lnTo>
                <a:lnTo>
                  <a:pt x="309" y="137"/>
                </a:lnTo>
                <a:lnTo>
                  <a:pt x="308" y="138"/>
                </a:lnTo>
                <a:lnTo>
                  <a:pt x="307" y="139"/>
                </a:lnTo>
                <a:lnTo>
                  <a:pt x="307" y="140"/>
                </a:lnTo>
                <a:lnTo>
                  <a:pt x="306" y="141"/>
                </a:lnTo>
                <a:lnTo>
                  <a:pt x="305" y="142"/>
                </a:lnTo>
                <a:lnTo>
                  <a:pt x="305" y="142"/>
                </a:lnTo>
                <a:lnTo>
                  <a:pt x="304" y="143"/>
                </a:lnTo>
                <a:lnTo>
                  <a:pt x="304" y="144"/>
                </a:lnTo>
                <a:lnTo>
                  <a:pt x="305" y="146"/>
                </a:lnTo>
                <a:lnTo>
                  <a:pt x="305" y="147"/>
                </a:lnTo>
                <a:lnTo>
                  <a:pt x="305" y="148"/>
                </a:lnTo>
                <a:lnTo>
                  <a:pt x="305" y="148"/>
                </a:lnTo>
                <a:lnTo>
                  <a:pt x="304" y="149"/>
                </a:lnTo>
                <a:lnTo>
                  <a:pt x="303" y="150"/>
                </a:lnTo>
                <a:lnTo>
                  <a:pt x="302" y="151"/>
                </a:lnTo>
                <a:lnTo>
                  <a:pt x="301" y="153"/>
                </a:lnTo>
                <a:lnTo>
                  <a:pt x="301" y="153"/>
                </a:lnTo>
                <a:lnTo>
                  <a:pt x="301" y="154"/>
                </a:lnTo>
                <a:lnTo>
                  <a:pt x="302" y="155"/>
                </a:lnTo>
                <a:lnTo>
                  <a:pt x="301" y="157"/>
                </a:lnTo>
                <a:lnTo>
                  <a:pt x="301" y="158"/>
                </a:lnTo>
                <a:lnTo>
                  <a:pt x="301" y="159"/>
                </a:lnTo>
                <a:lnTo>
                  <a:pt x="299" y="160"/>
                </a:lnTo>
                <a:lnTo>
                  <a:pt x="299" y="162"/>
                </a:lnTo>
                <a:lnTo>
                  <a:pt x="299" y="163"/>
                </a:lnTo>
                <a:lnTo>
                  <a:pt x="299" y="164"/>
                </a:lnTo>
                <a:lnTo>
                  <a:pt x="298" y="164"/>
                </a:lnTo>
                <a:lnTo>
                  <a:pt x="297" y="165"/>
                </a:lnTo>
                <a:lnTo>
                  <a:pt x="296" y="166"/>
                </a:lnTo>
                <a:lnTo>
                  <a:pt x="295" y="167"/>
                </a:lnTo>
                <a:lnTo>
                  <a:pt x="294" y="168"/>
                </a:lnTo>
                <a:lnTo>
                  <a:pt x="293" y="168"/>
                </a:lnTo>
                <a:lnTo>
                  <a:pt x="293" y="169"/>
                </a:lnTo>
                <a:lnTo>
                  <a:pt x="293" y="170"/>
                </a:lnTo>
                <a:lnTo>
                  <a:pt x="292" y="171"/>
                </a:lnTo>
                <a:lnTo>
                  <a:pt x="292" y="172"/>
                </a:lnTo>
                <a:lnTo>
                  <a:pt x="291" y="173"/>
                </a:lnTo>
                <a:lnTo>
                  <a:pt x="291" y="175"/>
                </a:lnTo>
                <a:lnTo>
                  <a:pt x="290" y="175"/>
                </a:lnTo>
                <a:lnTo>
                  <a:pt x="290" y="176"/>
                </a:lnTo>
                <a:lnTo>
                  <a:pt x="290" y="178"/>
                </a:lnTo>
                <a:lnTo>
                  <a:pt x="289" y="179"/>
                </a:lnTo>
                <a:lnTo>
                  <a:pt x="288" y="180"/>
                </a:lnTo>
                <a:lnTo>
                  <a:pt x="288" y="181"/>
                </a:lnTo>
                <a:lnTo>
                  <a:pt x="288" y="181"/>
                </a:lnTo>
                <a:lnTo>
                  <a:pt x="287" y="182"/>
                </a:lnTo>
                <a:lnTo>
                  <a:pt x="286" y="184"/>
                </a:lnTo>
                <a:lnTo>
                  <a:pt x="285" y="184"/>
                </a:lnTo>
                <a:lnTo>
                  <a:pt x="284" y="186"/>
                </a:lnTo>
                <a:lnTo>
                  <a:pt x="284" y="186"/>
                </a:lnTo>
                <a:lnTo>
                  <a:pt x="283" y="188"/>
                </a:lnTo>
                <a:lnTo>
                  <a:pt x="283" y="189"/>
                </a:lnTo>
                <a:lnTo>
                  <a:pt x="282" y="190"/>
                </a:lnTo>
                <a:lnTo>
                  <a:pt x="282" y="192"/>
                </a:lnTo>
                <a:lnTo>
                  <a:pt x="282" y="192"/>
                </a:lnTo>
                <a:lnTo>
                  <a:pt x="281" y="193"/>
                </a:lnTo>
                <a:lnTo>
                  <a:pt x="280" y="193"/>
                </a:lnTo>
                <a:lnTo>
                  <a:pt x="279" y="194"/>
                </a:lnTo>
                <a:lnTo>
                  <a:pt x="278" y="194"/>
                </a:lnTo>
                <a:lnTo>
                  <a:pt x="277" y="194"/>
                </a:lnTo>
                <a:lnTo>
                  <a:pt x="276" y="196"/>
                </a:lnTo>
                <a:lnTo>
                  <a:pt x="275" y="197"/>
                </a:lnTo>
                <a:lnTo>
                  <a:pt x="274" y="198"/>
                </a:lnTo>
                <a:lnTo>
                  <a:pt x="273" y="198"/>
                </a:lnTo>
                <a:lnTo>
                  <a:pt x="273" y="199"/>
                </a:lnTo>
                <a:lnTo>
                  <a:pt x="272" y="200"/>
                </a:lnTo>
                <a:lnTo>
                  <a:pt x="271" y="202"/>
                </a:lnTo>
                <a:lnTo>
                  <a:pt x="271" y="203"/>
                </a:lnTo>
                <a:lnTo>
                  <a:pt x="271" y="203"/>
                </a:lnTo>
                <a:lnTo>
                  <a:pt x="270" y="204"/>
                </a:lnTo>
                <a:lnTo>
                  <a:pt x="269" y="205"/>
                </a:lnTo>
                <a:lnTo>
                  <a:pt x="268" y="207"/>
                </a:lnTo>
                <a:lnTo>
                  <a:pt x="268" y="208"/>
                </a:lnTo>
                <a:lnTo>
                  <a:pt x="267" y="209"/>
                </a:lnTo>
                <a:lnTo>
                  <a:pt x="267" y="210"/>
                </a:lnTo>
                <a:lnTo>
                  <a:pt x="268" y="211"/>
                </a:lnTo>
                <a:lnTo>
                  <a:pt x="268" y="213"/>
                </a:lnTo>
                <a:lnTo>
                  <a:pt x="268" y="214"/>
                </a:lnTo>
                <a:lnTo>
                  <a:pt x="268" y="215"/>
                </a:lnTo>
                <a:lnTo>
                  <a:pt x="268" y="216"/>
                </a:lnTo>
                <a:lnTo>
                  <a:pt x="268" y="217"/>
                </a:lnTo>
                <a:lnTo>
                  <a:pt x="267" y="218"/>
                </a:lnTo>
                <a:lnTo>
                  <a:pt x="267" y="219"/>
                </a:lnTo>
                <a:lnTo>
                  <a:pt x="266" y="220"/>
                </a:lnTo>
                <a:lnTo>
                  <a:pt x="266" y="221"/>
                </a:lnTo>
                <a:lnTo>
                  <a:pt x="265" y="222"/>
                </a:lnTo>
                <a:lnTo>
                  <a:pt x="265" y="224"/>
                </a:lnTo>
                <a:lnTo>
                  <a:pt x="265" y="225"/>
                </a:lnTo>
                <a:lnTo>
                  <a:pt x="264" y="225"/>
                </a:lnTo>
                <a:lnTo>
                  <a:pt x="264" y="226"/>
                </a:lnTo>
                <a:lnTo>
                  <a:pt x="262" y="226"/>
                </a:lnTo>
                <a:lnTo>
                  <a:pt x="261" y="227"/>
                </a:lnTo>
                <a:lnTo>
                  <a:pt x="260" y="229"/>
                </a:lnTo>
                <a:lnTo>
                  <a:pt x="260" y="230"/>
                </a:lnTo>
                <a:lnTo>
                  <a:pt x="260" y="231"/>
                </a:lnTo>
                <a:lnTo>
                  <a:pt x="260" y="232"/>
                </a:lnTo>
                <a:lnTo>
                  <a:pt x="260" y="233"/>
                </a:lnTo>
                <a:lnTo>
                  <a:pt x="259" y="234"/>
                </a:lnTo>
                <a:lnTo>
                  <a:pt x="259" y="235"/>
                </a:lnTo>
                <a:lnTo>
                  <a:pt x="258" y="236"/>
                </a:lnTo>
                <a:lnTo>
                  <a:pt x="258" y="236"/>
                </a:lnTo>
                <a:lnTo>
                  <a:pt x="257" y="237"/>
                </a:lnTo>
                <a:lnTo>
                  <a:pt x="256" y="238"/>
                </a:lnTo>
                <a:lnTo>
                  <a:pt x="256" y="239"/>
                </a:lnTo>
                <a:lnTo>
                  <a:pt x="255" y="240"/>
                </a:lnTo>
                <a:lnTo>
                  <a:pt x="255" y="242"/>
                </a:lnTo>
                <a:lnTo>
                  <a:pt x="255" y="242"/>
                </a:lnTo>
                <a:lnTo>
                  <a:pt x="256" y="246"/>
                </a:lnTo>
                <a:lnTo>
                  <a:pt x="256" y="247"/>
                </a:lnTo>
                <a:lnTo>
                  <a:pt x="255" y="247"/>
                </a:lnTo>
                <a:lnTo>
                  <a:pt x="255" y="248"/>
                </a:lnTo>
                <a:lnTo>
                  <a:pt x="255" y="249"/>
                </a:lnTo>
                <a:lnTo>
                  <a:pt x="254" y="250"/>
                </a:lnTo>
                <a:lnTo>
                  <a:pt x="254" y="252"/>
                </a:lnTo>
                <a:lnTo>
                  <a:pt x="254" y="253"/>
                </a:lnTo>
                <a:lnTo>
                  <a:pt x="253" y="253"/>
                </a:lnTo>
                <a:lnTo>
                  <a:pt x="253" y="254"/>
                </a:lnTo>
                <a:lnTo>
                  <a:pt x="252" y="256"/>
                </a:lnTo>
                <a:lnTo>
                  <a:pt x="251" y="258"/>
                </a:lnTo>
                <a:lnTo>
                  <a:pt x="251" y="258"/>
                </a:lnTo>
                <a:lnTo>
                  <a:pt x="250" y="259"/>
                </a:lnTo>
                <a:lnTo>
                  <a:pt x="250" y="261"/>
                </a:lnTo>
                <a:lnTo>
                  <a:pt x="250" y="266"/>
                </a:lnTo>
                <a:lnTo>
                  <a:pt x="249" y="268"/>
                </a:lnTo>
                <a:lnTo>
                  <a:pt x="249" y="269"/>
                </a:lnTo>
                <a:lnTo>
                  <a:pt x="248" y="270"/>
                </a:lnTo>
                <a:lnTo>
                  <a:pt x="247" y="271"/>
                </a:lnTo>
                <a:lnTo>
                  <a:pt x="246" y="273"/>
                </a:lnTo>
                <a:lnTo>
                  <a:pt x="246" y="274"/>
                </a:lnTo>
                <a:lnTo>
                  <a:pt x="246" y="275"/>
                </a:lnTo>
                <a:lnTo>
                  <a:pt x="246" y="276"/>
                </a:lnTo>
                <a:lnTo>
                  <a:pt x="246" y="277"/>
                </a:lnTo>
                <a:lnTo>
                  <a:pt x="246" y="278"/>
                </a:lnTo>
                <a:lnTo>
                  <a:pt x="246" y="279"/>
                </a:lnTo>
                <a:lnTo>
                  <a:pt x="245" y="281"/>
                </a:lnTo>
                <a:lnTo>
                  <a:pt x="245" y="281"/>
                </a:lnTo>
                <a:lnTo>
                  <a:pt x="245" y="283"/>
                </a:lnTo>
                <a:lnTo>
                  <a:pt x="243" y="284"/>
                </a:lnTo>
                <a:lnTo>
                  <a:pt x="242" y="284"/>
                </a:lnTo>
                <a:lnTo>
                  <a:pt x="240" y="287"/>
                </a:lnTo>
                <a:lnTo>
                  <a:pt x="240" y="288"/>
                </a:lnTo>
                <a:lnTo>
                  <a:pt x="237" y="291"/>
                </a:lnTo>
                <a:lnTo>
                  <a:pt x="232" y="292"/>
                </a:lnTo>
                <a:lnTo>
                  <a:pt x="232" y="292"/>
                </a:lnTo>
                <a:lnTo>
                  <a:pt x="230" y="292"/>
                </a:lnTo>
                <a:lnTo>
                  <a:pt x="229" y="291"/>
                </a:lnTo>
                <a:lnTo>
                  <a:pt x="228" y="291"/>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7">
            <a:extLst>
              <a:ext uri="{FF2B5EF4-FFF2-40B4-BE49-F238E27FC236}">
                <a16:creationId xmlns:a16="http://schemas.microsoft.com/office/drawing/2014/main" id="{FDFB61AF-693B-45CC-B9F9-FF1D4249E207}"/>
              </a:ext>
            </a:extLst>
          </p:cNvPr>
          <p:cNvSpPr>
            <a:spLocks noEditPoints="1"/>
          </p:cNvSpPr>
          <p:nvPr/>
        </p:nvSpPr>
        <p:spPr bwMode="auto">
          <a:xfrm>
            <a:off x="3238211" y="5482385"/>
            <a:ext cx="673225" cy="792622"/>
          </a:xfrm>
          <a:custGeom>
            <a:avLst/>
            <a:gdLst>
              <a:gd name="T0" fmla="*/ 77 w 468"/>
              <a:gd name="T1" fmla="*/ 495 h 551"/>
              <a:gd name="T2" fmla="*/ 58 w 468"/>
              <a:gd name="T3" fmla="*/ 542 h 551"/>
              <a:gd name="T4" fmla="*/ 387 w 468"/>
              <a:gd name="T5" fmla="*/ 469 h 551"/>
              <a:gd name="T6" fmla="*/ 360 w 468"/>
              <a:gd name="T7" fmla="*/ 493 h 551"/>
              <a:gd name="T8" fmla="*/ 331 w 468"/>
              <a:gd name="T9" fmla="*/ 522 h 551"/>
              <a:gd name="T10" fmla="*/ 298 w 468"/>
              <a:gd name="T11" fmla="*/ 507 h 551"/>
              <a:gd name="T12" fmla="*/ 326 w 468"/>
              <a:gd name="T13" fmla="*/ 469 h 551"/>
              <a:gd name="T14" fmla="*/ 389 w 468"/>
              <a:gd name="T15" fmla="*/ 472 h 551"/>
              <a:gd name="T16" fmla="*/ 392 w 468"/>
              <a:gd name="T17" fmla="*/ 469 h 551"/>
              <a:gd name="T18" fmla="*/ 257 w 468"/>
              <a:gd name="T19" fmla="*/ 468 h 551"/>
              <a:gd name="T20" fmla="*/ 258 w 468"/>
              <a:gd name="T21" fmla="*/ 507 h 551"/>
              <a:gd name="T22" fmla="*/ 237 w 468"/>
              <a:gd name="T23" fmla="*/ 459 h 551"/>
              <a:gd name="T24" fmla="*/ 227 w 468"/>
              <a:gd name="T25" fmla="*/ 457 h 551"/>
              <a:gd name="T26" fmla="*/ 205 w 468"/>
              <a:gd name="T27" fmla="*/ 451 h 551"/>
              <a:gd name="T28" fmla="*/ 229 w 468"/>
              <a:gd name="T29" fmla="*/ 413 h 551"/>
              <a:gd name="T30" fmla="*/ 170 w 468"/>
              <a:gd name="T31" fmla="*/ 187 h 551"/>
              <a:gd name="T32" fmla="*/ 236 w 468"/>
              <a:gd name="T33" fmla="*/ 192 h 551"/>
              <a:gd name="T34" fmla="*/ 279 w 468"/>
              <a:gd name="T35" fmla="*/ 199 h 551"/>
              <a:gd name="T36" fmla="*/ 326 w 468"/>
              <a:gd name="T37" fmla="*/ 210 h 551"/>
              <a:gd name="T38" fmla="*/ 293 w 468"/>
              <a:gd name="T39" fmla="*/ 328 h 551"/>
              <a:gd name="T40" fmla="*/ 427 w 468"/>
              <a:gd name="T41" fmla="*/ 356 h 551"/>
              <a:gd name="T42" fmla="*/ 440 w 468"/>
              <a:gd name="T43" fmla="*/ 431 h 551"/>
              <a:gd name="T44" fmla="*/ 444 w 468"/>
              <a:gd name="T45" fmla="*/ 470 h 551"/>
              <a:gd name="T46" fmla="*/ 462 w 468"/>
              <a:gd name="T47" fmla="*/ 481 h 551"/>
              <a:gd name="T48" fmla="*/ 438 w 468"/>
              <a:gd name="T49" fmla="*/ 498 h 551"/>
              <a:gd name="T50" fmla="*/ 379 w 468"/>
              <a:gd name="T51" fmla="*/ 503 h 551"/>
              <a:gd name="T52" fmla="*/ 393 w 468"/>
              <a:gd name="T53" fmla="*/ 476 h 551"/>
              <a:gd name="T54" fmla="*/ 404 w 468"/>
              <a:gd name="T55" fmla="*/ 468 h 551"/>
              <a:gd name="T56" fmla="*/ 396 w 468"/>
              <a:gd name="T57" fmla="*/ 457 h 551"/>
              <a:gd name="T58" fmla="*/ 382 w 468"/>
              <a:gd name="T59" fmla="*/ 481 h 551"/>
              <a:gd name="T60" fmla="*/ 365 w 468"/>
              <a:gd name="T61" fmla="*/ 472 h 551"/>
              <a:gd name="T62" fmla="*/ 323 w 468"/>
              <a:gd name="T63" fmla="*/ 453 h 551"/>
              <a:gd name="T64" fmla="*/ 292 w 468"/>
              <a:gd name="T65" fmla="*/ 416 h 551"/>
              <a:gd name="T66" fmla="*/ 259 w 468"/>
              <a:gd name="T67" fmla="*/ 392 h 551"/>
              <a:gd name="T68" fmla="*/ 293 w 468"/>
              <a:gd name="T69" fmla="*/ 425 h 551"/>
              <a:gd name="T70" fmla="*/ 288 w 468"/>
              <a:gd name="T71" fmla="*/ 453 h 551"/>
              <a:gd name="T72" fmla="*/ 292 w 468"/>
              <a:gd name="T73" fmla="*/ 493 h 551"/>
              <a:gd name="T74" fmla="*/ 264 w 468"/>
              <a:gd name="T75" fmla="*/ 476 h 551"/>
              <a:gd name="T76" fmla="*/ 240 w 468"/>
              <a:gd name="T77" fmla="*/ 439 h 551"/>
              <a:gd name="T78" fmla="*/ 221 w 468"/>
              <a:gd name="T79" fmla="*/ 401 h 551"/>
              <a:gd name="T80" fmla="*/ 212 w 468"/>
              <a:gd name="T81" fmla="*/ 433 h 551"/>
              <a:gd name="T82" fmla="*/ 212 w 468"/>
              <a:gd name="T83" fmla="*/ 438 h 551"/>
              <a:gd name="T84" fmla="*/ 226 w 468"/>
              <a:gd name="T85" fmla="*/ 480 h 551"/>
              <a:gd name="T86" fmla="*/ 242 w 468"/>
              <a:gd name="T87" fmla="*/ 522 h 551"/>
              <a:gd name="T88" fmla="*/ 209 w 468"/>
              <a:gd name="T89" fmla="*/ 527 h 551"/>
              <a:gd name="T90" fmla="*/ 175 w 468"/>
              <a:gd name="T91" fmla="*/ 503 h 551"/>
              <a:gd name="T92" fmla="*/ 165 w 468"/>
              <a:gd name="T93" fmla="*/ 448 h 551"/>
              <a:gd name="T94" fmla="*/ 154 w 468"/>
              <a:gd name="T95" fmla="*/ 421 h 551"/>
              <a:gd name="T96" fmla="*/ 160 w 468"/>
              <a:gd name="T97" fmla="*/ 476 h 551"/>
              <a:gd name="T98" fmla="*/ 175 w 468"/>
              <a:gd name="T99" fmla="*/ 525 h 551"/>
              <a:gd name="T100" fmla="*/ 124 w 468"/>
              <a:gd name="T101" fmla="*/ 536 h 551"/>
              <a:gd name="T102" fmla="*/ 118 w 468"/>
              <a:gd name="T103" fmla="*/ 481 h 551"/>
              <a:gd name="T104" fmla="*/ 126 w 468"/>
              <a:gd name="T105" fmla="*/ 444 h 551"/>
              <a:gd name="T106" fmla="*/ 117 w 468"/>
              <a:gd name="T107" fmla="*/ 498 h 551"/>
              <a:gd name="T108" fmla="*/ 106 w 468"/>
              <a:gd name="T109" fmla="*/ 470 h 551"/>
              <a:gd name="T110" fmla="*/ 107 w 468"/>
              <a:gd name="T111" fmla="*/ 496 h 551"/>
              <a:gd name="T112" fmla="*/ 119 w 468"/>
              <a:gd name="T113" fmla="*/ 539 h 551"/>
              <a:gd name="T114" fmla="*/ 83 w 468"/>
              <a:gd name="T115" fmla="*/ 547 h 551"/>
              <a:gd name="T116" fmla="*/ 72 w 468"/>
              <a:gd name="T117" fmla="*/ 484 h 551"/>
              <a:gd name="T118" fmla="*/ 69 w 468"/>
              <a:gd name="T119" fmla="*/ 402 h 551"/>
              <a:gd name="T120" fmla="*/ 17 w 468"/>
              <a:gd name="T121" fmla="*/ 308 h 551"/>
              <a:gd name="T122" fmla="*/ 67 w 468"/>
              <a:gd name="T123" fmla="*/ 140 h 551"/>
              <a:gd name="T124" fmla="*/ 86 w 468"/>
              <a:gd name="T125" fmla="*/ 3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551">
                <a:moveTo>
                  <a:pt x="83" y="549"/>
                </a:moveTo>
                <a:lnTo>
                  <a:pt x="82" y="549"/>
                </a:lnTo>
                <a:lnTo>
                  <a:pt x="82" y="548"/>
                </a:lnTo>
                <a:lnTo>
                  <a:pt x="83" y="548"/>
                </a:lnTo>
                <a:lnTo>
                  <a:pt x="83" y="549"/>
                </a:lnTo>
                <a:close/>
                <a:moveTo>
                  <a:pt x="110" y="514"/>
                </a:moveTo>
                <a:lnTo>
                  <a:pt x="109" y="514"/>
                </a:lnTo>
                <a:lnTo>
                  <a:pt x="108" y="513"/>
                </a:lnTo>
                <a:lnTo>
                  <a:pt x="108" y="512"/>
                </a:lnTo>
                <a:lnTo>
                  <a:pt x="108" y="509"/>
                </a:lnTo>
                <a:lnTo>
                  <a:pt x="108" y="507"/>
                </a:lnTo>
                <a:lnTo>
                  <a:pt x="109" y="508"/>
                </a:lnTo>
                <a:lnTo>
                  <a:pt x="110" y="510"/>
                </a:lnTo>
                <a:lnTo>
                  <a:pt x="111" y="510"/>
                </a:lnTo>
                <a:lnTo>
                  <a:pt x="111" y="511"/>
                </a:lnTo>
                <a:lnTo>
                  <a:pt x="111" y="512"/>
                </a:lnTo>
                <a:lnTo>
                  <a:pt x="111" y="513"/>
                </a:lnTo>
                <a:lnTo>
                  <a:pt x="110" y="514"/>
                </a:lnTo>
                <a:close/>
                <a:moveTo>
                  <a:pt x="58" y="477"/>
                </a:moveTo>
                <a:lnTo>
                  <a:pt x="59" y="478"/>
                </a:lnTo>
                <a:lnTo>
                  <a:pt x="60" y="478"/>
                </a:lnTo>
                <a:lnTo>
                  <a:pt x="61" y="478"/>
                </a:lnTo>
                <a:lnTo>
                  <a:pt x="62" y="479"/>
                </a:lnTo>
                <a:lnTo>
                  <a:pt x="64" y="481"/>
                </a:lnTo>
                <a:lnTo>
                  <a:pt x="65" y="481"/>
                </a:lnTo>
                <a:lnTo>
                  <a:pt x="68" y="482"/>
                </a:lnTo>
                <a:lnTo>
                  <a:pt x="69" y="482"/>
                </a:lnTo>
                <a:lnTo>
                  <a:pt x="69" y="483"/>
                </a:lnTo>
                <a:lnTo>
                  <a:pt x="69" y="484"/>
                </a:lnTo>
                <a:lnTo>
                  <a:pt x="71" y="485"/>
                </a:lnTo>
                <a:lnTo>
                  <a:pt x="72" y="486"/>
                </a:lnTo>
                <a:lnTo>
                  <a:pt x="73" y="487"/>
                </a:lnTo>
                <a:lnTo>
                  <a:pt x="75" y="489"/>
                </a:lnTo>
                <a:lnTo>
                  <a:pt x="75" y="490"/>
                </a:lnTo>
                <a:lnTo>
                  <a:pt x="75" y="491"/>
                </a:lnTo>
                <a:lnTo>
                  <a:pt x="75" y="492"/>
                </a:lnTo>
                <a:lnTo>
                  <a:pt x="76" y="493"/>
                </a:lnTo>
                <a:lnTo>
                  <a:pt x="77" y="493"/>
                </a:lnTo>
                <a:lnTo>
                  <a:pt x="77" y="495"/>
                </a:lnTo>
                <a:lnTo>
                  <a:pt x="77" y="496"/>
                </a:lnTo>
                <a:lnTo>
                  <a:pt x="78" y="496"/>
                </a:lnTo>
                <a:lnTo>
                  <a:pt x="78" y="498"/>
                </a:lnTo>
                <a:lnTo>
                  <a:pt x="78" y="498"/>
                </a:lnTo>
                <a:lnTo>
                  <a:pt x="78" y="501"/>
                </a:lnTo>
                <a:lnTo>
                  <a:pt x="77" y="501"/>
                </a:lnTo>
                <a:lnTo>
                  <a:pt x="77" y="503"/>
                </a:lnTo>
                <a:lnTo>
                  <a:pt x="77" y="504"/>
                </a:lnTo>
                <a:lnTo>
                  <a:pt x="77" y="505"/>
                </a:lnTo>
                <a:lnTo>
                  <a:pt x="76" y="506"/>
                </a:lnTo>
                <a:lnTo>
                  <a:pt x="76" y="509"/>
                </a:lnTo>
                <a:lnTo>
                  <a:pt x="76" y="522"/>
                </a:lnTo>
                <a:lnTo>
                  <a:pt x="76" y="523"/>
                </a:lnTo>
                <a:lnTo>
                  <a:pt x="76" y="525"/>
                </a:lnTo>
                <a:lnTo>
                  <a:pt x="76" y="530"/>
                </a:lnTo>
                <a:lnTo>
                  <a:pt x="75" y="531"/>
                </a:lnTo>
                <a:lnTo>
                  <a:pt x="72" y="534"/>
                </a:lnTo>
                <a:lnTo>
                  <a:pt x="71" y="535"/>
                </a:lnTo>
                <a:lnTo>
                  <a:pt x="69" y="534"/>
                </a:lnTo>
                <a:lnTo>
                  <a:pt x="69" y="536"/>
                </a:lnTo>
                <a:lnTo>
                  <a:pt x="69" y="537"/>
                </a:lnTo>
                <a:lnTo>
                  <a:pt x="74" y="537"/>
                </a:lnTo>
                <a:lnTo>
                  <a:pt x="75" y="537"/>
                </a:lnTo>
                <a:lnTo>
                  <a:pt x="75" y="538"/>
                </a:lnTo>
                <a:lnTo>
                  <a:pt x="74" y="539"/>
                </a:lnTo>
                <a:lnTo>
                  <a:pt x="74" y="541"/>
                </a:lnTo>
                <a:lnTo>
                  <a:pt x="73" y="542"/>
                </a:lnTo>
                <a:lnTo>
                  <a:pt x="73" y="542"/>
                </a:lnTo>
                <a:lnTo>
                  <a:pt x="73" y="543"/>
                </a:lnTo>
                <a:lnTo>
                  <a:pt x="75" y="543"/>
                </a:lnTo>
                <a:lnTo>
                  <a:pt x="76" y="544"/>
                </a:lnTo>
                <a:lnTo>
                  <a:pt x="76" y="547"/>
                </a:lnTo>
                <a:lnTo>
                  <a:pt x="75" y="548"/>
                </a:lnTo>
                <a:lnTo>
                  <a:pt x="72" y="548"/>
                </a:lnTo>
                <a:lnTo>
                  <a:pt x="71" y="548"/>
                </a:lnTo>
                <a:lnTo>
                  <a:pt x="71" y="549"/>
                </a:lnTo>
                <a:lnTo>
                  <a:pt x="69" y="549"/>
                </a:lnTo>
                <a:lnTo>
                  <a:pt x="61" y="549"/>
                </a:lnTo>
                <a:lnTo>
                  <a:pt x="58" y="542"/>
                </a:lnTo>
                <a:lnTo>
                  <a:pt x="58" y="537"/>
                </a:lnTo>
                <a:lnTo>
                  <a:pt x="54" y="537"/>
                </a:lnTo>
                <a:lnTo>
                  <a:pt x="47" y="536"/>
                </a:lnTo>
                <a:lnTo>
                  <a:pt x="46" y="532"/>
                </a:lnTo>
                <a:lnTo>
                  <a:pt x="45" y="528"/>
                </a:lnTo>
                <a:lnTo>
                  <a:pt x="44" y="523"/>
                </a:lnTo>
                <a:lnTo>
                  <a:pt x="45" y="519"/>
                </a:lnTo>
                <a:lnTo>
                  <a:pt x="44" y="513"/>
                </a:lnTo>
                <a:lnTo>
                  <a:pt x="45" y="508"/>
                </a:lnTo>
                <a:lnTo>
                  <a:pt x="47" y="503"/>
                </a:lnTo>
                <a:lnTo>
                  <a:pt x="47" y="499"/>
                </a:lnTo>
                <a:lnTo>
                  <a:pt x="49" y="495"/>
                </a:lnTo>
                <a:lnTo>
                  <a:pt x="50" y="492"/>
                </a:lnTo>
                <a:lnTo>
                  <a:pt x="51" y="491"/>
                </a:lnTo>
                <a:lnTo>
                  <a:pt x="52" y="489"/>
                </a:lnTo>
                <a:lnTo>
                  <a:pt x="53" y="486"/>
                </a:lnTo>
                <a:lnTo>
                  <a:pt x="54" y="483"/>
                </a:lnTo>
                <a:lnTo>
                  <a:pt x="55" y="481"/>
                </a:lnTo>
                <a:lnTo>
                  <a:pt x="58" y="477"/>
                </a:lnTo>
                <a:close/>
                <a:moveTo>
                  <a:pt x="391" y="471"/>
                </a:moveTo>
                <a:lnTo>
                  <a:pt x="390" y="471"/>
                </a:lnTo>
                <a:lnTo>
                  <a:pt x="390" y="470"/>
                </a:lnTo>
                <a:lnTo>
                  <a:pt x="391" y="470"/>
                </a:lnTo>
                <a:lnTo>
                  <a:pt x="391" y="471"/>
                </a:lnTo>
                <a:close/>
                <a:moveTo>
                  <a:pt x="119" y="472"/>
                </a:moveTo>
                <a:lnTo>
                  <a:pt x="118" y="472"/>
                </a:lnTo>
                <a:lnTo>
                  <a:pt x="118" y="471"/>
                </a:lnTo>
                <a:lnTo>
                  <a:pt x="118" y="470"/>
                </a:lnTo>
                <a:lnTo>
                  <a:pt x="119" y="469"/>
                </a:lnTo>
                <a:lnTo>
                  <a:pt x="119" y="469"/>
                </a:lnTo>
                <a:lnTo>
                  <a:pt x="119" y="470"/>
                </a:lnTo>
                <a:lnTo>
                  <a:pt x="119" y="470"/>
                </a:lnTo>
                <a:lnTo>
                  <a:pt x="119" y="471"/>
                </a:lnTo>
                <a:lnTo>
                  <a:pt x="119" y="472"/>
                </a:lnTo>
                <a:close/>
                <a:moveTo>
                  <a:pt x="384" y="467"/>
                </a:moveTo>
                <a:lnTo>
                  <a:pt x="385" y="468"/>
                </a:lnTo>
                <a:lnTo>
                  <a:pt x="386" y="468"/>
                </a:lnTo>
                <a:lnTo>
                  <a:pt x="387" y="469"/>
                </a:lnTo>
                <a:lnTo>
                  <a:pt x="387" y="469"/>
                </a:lnTo>
                <a:lnTo>
                  <a:pt x="387" y="470"/>
                </a:lnTo>
                <a:lnTo>
                  <a:pt x="386" y="470"/>
                </a:lnTo>
                <a:lnTo>
                  <a:pt x="385" y="470"/>
                </a:lnTo>
                <a:lnTo>
                  <a:pt x="385" y="471"/>
                </a:lnTo>
                <a:lnTo>
                  <a:pt x="384" y="471"/>
                </a:lnTo>
                <a:lnTo>
                  <a:pt x="383" y="470"/>
                </a:lnTo>
                <a:lnTo>
                  <a:pt x="383" y="470"/>
                </a:lnTo>
                <a:lnTo>
                  <a:pt x="383" y="469"/>
                </a:lnTo>
                <a:lnTo>
                  <a:pt x="383" y="468"/>
                </a:lnTo>
                <a:lnTo>
                  <a:pt x="383" y="467"/>
                </a:lnTo>
                <a:lnTo>
                  <a:pt x="384" y="467"/>
                </a:lnTo>
                <a:close/>
                <a:moveTo>
                  <a:pt x="342" y="482"/>
                </a:moveTo>
                <a:lnTo>
                  <a:pt x="343" y="483"/>
                </a:lnTo>
                <a:lnTo>
                  <a:pt x="344" y="483"/>
                </a:lnTo>
                <a:lnTo>
                  <a:pt x="345" y="483"/>
                </a:lnTo>
                <a:lnTo>
                  <a:pt x="346" y="483"/>
                </a:lnTo>
                <a:lnTo>
                  <a:pt x="348" y="483"/>
                </a:lnTo>
                <a:lnTo>
                  <a:pt x="348" y="482"/>
                </a:lnTo>
                <a:lnTo>
                  <a:pt x="349" y="482"/>
                </a:lnTo>
                <a:lnTo>
                  <a:pt x="350" y="482"/>
                </a:lnTo>
                <a:lnTo>
                  <a:pt x="353" y="482"/>
                </a:lnTo>
                <a:lnTo>
                  <a:pt x="355" y="481"/>
                </a:lnTo>
                <a:lnTo>
                  <a:pt x="356" y="481"/>
                </a:lnTo>
                <a:lnTo>
                  <a:pt x="358" y="481"/>
                </a:lnTo>
                <a:lnTo>
                  <a:pt x="363" y="481"/>
                </a:lnTo>
                <a:lnTo>
                  <a:pt x="365" y="481"/>
                </a:lnTo>
                <a:lnTo>
                  <a:pt x="365" y="482"/>
                </a:lnTo>
                <a:lnTo>
                  <a:pt x="364" y="483"/>
                </a:lnTo>
                <a:lnTo>
                  <a:pt x="364" y="484"/>
                </a:lnTo>
                <a:lnTo>
                  <a:pt x="363" y="486"/>
                </a:lnTo>
                <a:lnTo>
                  <a:pt x="362" y="487"/>
                </a:lnTo>
                <a:lnTo>
                  <a:pt x="361" y="487"/>
                </a:lnTo>
                <a:lnTo>
                  <a:pt x="360" y="488"/>
                </a:lnTo>
                <a:lnTo>
                  <a:pt x="360" y="489"/>
                </a:lnTo>
                <a:lnTo>
                  <a:pt x="360" y="490"/>
                </a:lnTo>
                <a:lnTo>
                  <a:pt x="360" y="491"/>
                </a:lnTo>
                <a:lnTo>
                  <a:pt x="359" y="491"/>
                </a:lnTo>
                <a:lnTo>
                  <a:pt x="359" y="492"/>
                </a:lnTo>
                <a:lnTo>
                  <a:pt x="360" y="493"/>
                </a:lnTo>
                <a:lnTo>
                  <a:pt x="360" y="495"/>
                </a:lnTo>
                <a:lnTo>
                  <a:pt x="359" y="498"/>
                </a:lnTo>
                <a:lnTo>
                  <a:pt x="359" y="502"/>
                </a:lnTo>
                <a:lnTo>
                  <a:pt x="359" y="502"/>
                </a:lnTo>
                <a:lnTo>
                  <a:pt x="359" y="503"/>
                </a:lnTo>
                <a:lnTo>
                  <a:pt x="359" y="503"/>
                </a:lnTo>
                <a:lnTo>
                  <a:pt x="359" y="504"/>
                </a:lnTo>
                <a:lnTo>
                  <a:pt x="360" y="505"/>
                </a:lnTo>
                <a:lnTo>
                  <a:pt x="360" y="507"/>
                </a:lnTo>
                <a:lnTo>
                  <a:pt x="360" y="508"/>
                </a:lnTo>
                <a:lnTo>
                  <a:pt x="361" y="509"/>
                </a:lnTo>
                <a:lnTo>
                  <a:pt x="362" y="509"/>
                </a:lnTo>
                <a:lnTo>
                  <a:pt x="362" y="510"/>
                </a:lnTo>
                <a:lnTo>
                  <a:pt x="362" y="511"/>
                </a:lnTo>
                <a:lnTo>
                  <a:pt x="360" y="513"/>
                </a:lnTo>
                <a:lnTo>
                  <a:pt x="358" y="514"/>
                </a:lnTo>
                <a:lnTo>
                  <a:pt x="357" y="514"/>
                </a:lnTo>
                <a:lnTo>
                  <a:pt x="356" y="514"/>
                </a:lnTo>
                <a:lnTo>
                  <a:pt x="354" y="514"/>
                </a:lnTo>
                <a:lnTo>
                  <a:pt x="350" y="515"/>
                </a:lnTo>
                <a:lnTo>
                  <a:pt x="349" y="515"/>
                </a:lnTo>
                <a:lnTo>
                  <a:pt x="348" y="516"/>
                </a:lnTo>
                <a:lnTo>
                  <a:pt x="348" y="516"/>
                </a:lnTo>
                <a:lnTo>
                  <a:pt x="347" y="516"/>
                </a:lnTo>
                <a:lnTo>
                  <a:pt x="345" y="517"/>
                </a:lnTo>
                <a:lnTo>
                  <a:pt x="344" y="517"/>
                </a:lnTo>
                <a:lnTo>
                  <a:pt x="343" y="517"/>
                </a:lnTo>
                <a:lnTo>
                  <a:pt x="343" y="518"/>
                </a:lnTo>
                <a:lnTo>
                  <a:pt x="343" y="518"/>
                </a:lnTo>
                <a:lnTo>
                  <a:pt x="341" y="518"/>
                </a:lnTo>
                <a:lnTo>
                  <a:pt x="340" y="519"/>
                </a:lnTo>
                <a:lnTo>
                  <a:pt x="338" y="519"/>
                </a:lnTo>
                <a:lnTo>
                  <a:pt x="338" y="520"/>
                </a:lnTo>
                <a:lnTo>
                  <a:pt x="337" y="520"/>
                </a:lnTo>
                <a:lnTo>
                  <a:pt x="337" y="519"/>
                </a:lnTo>
                <a:lnTo>
                  <a:pt x="336" y="520"/>
                </a:lnTo>
                <a:lnTo>
                  <a:pt x="333" y="521"/>
                </a:lnTo>
                <a:lnTo>
                  <a:pt x="332" y="521"/>
                </a:lnTo>
                <a:lnTo>
                  <a:pt x="331" y="522"/>
                </a:lnTo>
                <a:lnTo>
                  <a:pt x="329" y="523"/>
                </a:lnTo>
                <a:lnTo>
                  <a:pt x="328" y="523"/>
                </a:lnTo>
                <a:lnTo>
                  <a:pt x="328" y="524"/>
                </a:lnTo>
                <a:lnTo>
                  <a:pt x="326" y="525"/>
                </a:lnTo>
                <a:lnTo>
                  <a:pt x="323" y="525"/>
                </a:lnTo>
                <a:lnTo>
                  <a:pt x="321" y="526"/>
                </a:lnTo>
                <a:lnTo>
                  <a:pt x="319" y="526"/>
                </a:lnTo>
                <a:lnTo>
                  <a:pt x="317" y="526"/>
                </a:lnTo>
                <a:lnTo>
                  <a:pt x="315" y="526"/>
                </a:lnTo>
                <a:lnTo>
                  <a:pt x="315" y="527"/>
                </a:lnTo>
                <a:lnTo>
                  <a:pt x="314" y="526"/>
                </a:lnTo>
                <a:lnTo>
                  <a:pt x="309" y="526"/>
                </a:lnTo>
                <a:lnTo>
                  <a:pt x="309" y="527"/>
                </a:lnTo>
                <a:lnTo>
                  <a:pt x="306" y="527"/>
                </a:lnTo>
                <a:lnTo>
                  <a:pt x="305" y="527"/>
                </a:lnTo>
                <a:lnTo>
                  <a:pt x="302" y="527"/>
                </a:lnTo>
                <a:lnTo>
                  <a:pt x="300" y="527"/>
                </a:lnTo>
                <a:lnTo>
                  <a:pt x="299" y="527"/>
                </a:lnTo>
                <a:lnTo>
                  <a:pt x="298" y="527"/>
                </a:lnTo>
                <a:lnTo>
                  <a:pt x="292" y="527"/>
                </a:lnTo>
                <a:lnTo>
                  <a:pt x="292" y="528"/>
                </a:lnTo>
                <a:lnTo>
                  <a:pt x="291" y="528"/>
                </a:lnTo>
                <a:lnTo>
                  <a:pt x="290" y="527"/>
                </a:lnTo>
                <a:lnTo>
                  <a:pt x="289" y="526"/>
                </a:lnTo>
                <a:lnTo>
                  <a:pt x="290" y="525"/>
                </a:lnTo>
                <a:lnTo>
                  <a:pt x="288" y="523"/>
                </a:lnTo>
                <a:lnTo>
                  <a:pt x="288" y="521"/>
                </a:lnTo>
                <a:lnTo>
                  <a:pt x="289" y="520"/>
                </a:lnTo>
                <a:lnTo>
                  <a:pt x="289" y="519"/>
                </a:lnTo>
                <a:lnTo>
                  <a:pt x="289" y="517"/>
                </a:lnTo>
                <a:lnTo>
                  <a:pt x="291" y="514"/>
                </a:lnTo>
                <a:lnTo>
                  <a:pt x="292" y="513"/>
                </a:lnTo>
                <a:lnTo>
                  <a:pt x="292" y="514"/>
                </a:lnTo>
                <a:lnTo>
                  <a:pt x="293" y="514"/>
                </a:lnTo>
                <a:lnTo>
                  <a:pt x="293" y="513"/>
                </a:lnTo>
                <a:lnTo>
                  <a:pt x="296" y="510"/>
                </a:lnTo>
                <a:lnTo>
                  <a:pt x="296" y="509"/>
                </a:lnTo>
                <a:lnTo>
                  <a:pt x="298" y="508"/>
                </a:lnTo>
                <a:lnTo>
                  <a:pt x="298" y="507"/>
                </a:lnTo>
                <a:lnTo>
                  <a:pt x="299" y="506"/>
                </a:lnTo>
                <a:lnTo>
                  <a:pt x="299" y="505"/>
                </a:lnTo>
                <a:lnTo>
                  <a:pt x="300" y="504"/>
                </a:lnTo>
                <a:lnTo>
                  <a:pt x="302" y="502"/>
                </a:lnTo>
                <a:lnTo>
                  <a:pt x="303" y="500"/>
                </a:lnTo>
                <a:lnTo>
                  <a:pt x="303" y="498"/>
                </a:lnTo>
                <a:lnTo>
                  <a:pt x="304" y="498"/>
                </a:lnTo>
                <a:lnTo>
                  <a:pt x="304" y="497"/>
                </a:lnTo>
                <a:lnTo>
                  <a:pt x="306" y="497"/>
                </a:lnTo>
                <a:lnTo>
                  <a:pt x="307" y="496"/>
                </a:lnTo>
                <a:lnTo>
                  <a:pt x="307" y="495"/>
                </a:lnTo>
                <a:lnTo>
                  <a:pt x="308" y="493"/>
                </a:lnTo>
                <a:lnTo>
                  <a:pt x="309" y="492"/>
                </a:lnTo>
                <a:lnTo>
                  <a:pt x="309" y="492"/>
                </a:lnTo>
                <a:lnTo>
                  <a:pt x="311" y="492"/>
                </a:lnTo>
                <a:lnTo>
                  <a:pt x="311" y="491"/>
                </a:lnTo>
                <a:lnTo>
                  <a:pt x="311" y="488"/>
                </a:lnTo>
                <a:lnTo>
                  <a:pt x="312" y="487"/>
                </a:lnTo>
                <a:lnTo>
                  <a:pt x="313" y="487"/>
                </a:lnTo>
                <a:lnTo>
                  <a:pt x="313" y="487"/>
                </a:lnTo>
                <a:lnTo>
                  <a:pt x="313" y="486"/>
                </a:lnTo>
                <a:lnTo>
                  <a:pt x="314" y="485"/>
                </a:lnTo>
                <a:lnTo>
                  <a:pt x="314" y="484"/>
                </a:lnTo>
                <a:lnTo>
                  <a:pt x="315" y="483"/>
                </a:lnTo>
                <a:lnTo>
                  <a:pt x="315" y="482"/>
                </a:lnTo>
                <a:lnTo>
                  <a:pt x="317" y="482"/>
                </a:lnTo>
                <a:lnTo>
                  <a:pt x="317" y="481"/>
                </a:lnTo>
                <a:lnTo>
                  <a:pt x="319" y="481"/>
                </a:lnTo>
                <a:lnTo>
                  <a:pt x="321" y="479"/>
                </a:lnTo>
                <a:lnTo>
                  <a:pt x="320" y="478"/>
                </a:lnTo>
                <a:lnTo>
                  <a:pt x="322" y="477"/>
                </a:lnTo>
                <a:lnTo>
                  <a:pt x="322" y="476"/>
                </a:lnTo>
                <a:lnTo>
                  <a:pt x="322" y="475"/>
                </a:lnTo>
                <a:lnTo>
                  <a:pt x="324" y="474"/>
                </a:lnTo>
                <a:lnTo>
                  <a:pt x="324" y="472"/>
                </a:lnTo>
                <a:lnTo>
                  <a:pt x="324" y="471"/>
                </a:lnTo>
                <a:lnTo>
                  <a:pt x="325" y="470"/>
                </a:lnTo>
                <a:lnTo>
                  <a:pt x="325" y="469"/>
                </a:lnTo>
                <a:lnTo>
                  <a:pt x="326" y="469"/>
                </a:lnTo>
                <a:lnTo>
                  <a:pt x="326" y="468"/>
                </a:lnTo>
                <a:lnTo>
                  <a:pt x="328" y="465"/>
                </a:lnTo>
                <a:lnTo>
                  <a:pt x="329" y="465"/>
                </a:lnTo>
                <a:lnTo>
                  <a:pt x="330" y="467"/>
                </a:lnTo>
                <a:lnTo>
                  <a:pt x="331" y="468"/>
                </a:lnTo>
                <a:lnTo>
                  <a:pt x="332" y="470"/>
                </a:lnTo>
                <a:lnTo>
                  <a:pt x="332" y="470"/>
                </a:lnTo>
                <a:lnTo>
                  <a:pt x="333" y="471"/>
                </a:lnTo>
                <a:lnTo>
                  <a:pt x="333" y="472"/>
                </a:lnTo>
                <a:lnTo>
                  <a:pt x="335" y="474"/>
                </a:lnTo>
                <a:lnTo>
                  <a:pt x="336" y="476"/>
                </a:lnTo>
                <a:lnTo>
                  <a:pt x="336" y="476"/>
                </a:lnTo>
                <a:lnTo>
                  <a:pt x="337" y="478"/>
                </a:lnTo>
                <a:lnTo>
                  <a:pt x="339" y="481"/>
                </a:lnTo>
                <a:lnTo>
                  <a:pt x="342" y="482"/>
                </a:lnTo>
                <a:close/>
                <a:moveTo>
                  <a:pt x="404" y="466"/>
                </a:moveTo>
                <a:lnTo>
                  <a:pt x="404" y="466"/>
                </a:lnTo>
                <a:lnTo>
                  <a:pt x="404" y="465"/>
                </a:lnTo>
                <a:lnTo>
                  <a:pt x="405" y="465"/>
                </a:lnTo>
                <a:lnTo>
                  <a:pt x="404" y="465"/>
                </a:lnTo>
                <a:lnTo>
                  <a:pt x="404" y="466"/>
                </a:lnTo>
                <a:close/>
                <a:moveTo>
                  <a:pt x="395" y="472"/>
                </a:moveTo>
                <a:lnTo>
                  <a:pt x="394" y="473"/>
                </a:lnTo>
                <a:lnTo>
                  <a:pt x="393" y="473"/>
                </a:lnTo>
                <a:lnTo>
                  <a:pt x="392" y="473"/>
                </a:lnTo>
                <a:lnTo>
                  <a:pt x="391" y="473"/>
                </a:lnTo>
                <a:lnTo>
                  <a:pt x="389" y="474"/>
                </a:lnTo>
                <a:lnTo>
                  <a:pt x="388" y="476"/>
                </a:lnTo>
                <a:lnTo>
                  <a:pt x="387" y="476"/>
                </a:lnTo>
                <a:lnTo>
                  <a:pt x="387" y="476"/>
                </a:lnTo>
                <a:lnTo>
                  <a:pt x="386" y="476"/>
                </a:lnTo>
                <a:lnTo>
                  <a:pt x="384" y="474"/>
                </a:lnTo>
                <a:lnTo>
                  <a:pt x="384" y="472"/>
                </a:lnTo>
                <a:lnTo>
                  <a:pt x="385" y="471"/>
                </a:lnTo>
                <a:lnTo>
                  <a:pt x="387" y="471"/>
                </a:lnTo>
                <a:lnTo>
                  <a:pt x="387" y="472"/>
                </a:lnTo>
                <a:lnTo>
                  <a:pt x="387" y="473"/>
                </a:lnTo>
                <a:lnTo>
                  <a:pt x="387" y="472"/>
                </a:lnTo>
                <a:lnTo>
                  <a:pt x="389" y="472"/>
                </a:lnTo>
                <a:lnTo>
                  <a:pt x="390" y="471"/>
                </a:lnTo>
                <a:lnTo>
                  <a:pt x="392" y="471"/>
                </a:lnTo>
                <a:lnTo>
                  <a:pt x="392" y="470"/>
                </a:lnTo>
                <a:lnTo>
                  <a:pt x="392" y="470"/>
                </a:lnTo>
                <a:lnTo>
                  <a:pt x="393" y="470"/>
                </a:lnTo>
                <a:lnTo>
                  <a:pt x="395" y="469"/>
                </a:lnTo>
                <a:lnTo>
                  <a:pt x="394" y="469"/>
                </a:lnTo>
                <a:lnTo>
                  <a:pt x="394" y="468"/>
                </a:lnTo>
                <a:lnTo>
                  <a:pt x="395" y="468"/>
                </a:lnTo>
                <a:lnTo>
                  <a:pt x="395" y="467"/>
                </a:lnTo>
                <a:lnTo>
                  <a:pt x="396" y="466"/>
                </a:lnTo>
                <a:lnTo>
                  <a:pt x="394" y="466"/>
                </a:lnTo>
                <a:lnTo>
                  <a:pt x="394" y="465"/>
                </a:lnTo>
                <a:lnTo>
                  <a:pt x="395" y="465"/>
                </a:lnTo>
                <a:lnTo>
                  <a:pt x="397" y="465"/>
                </a:lnTo>
                <a:lnTo>
                  <a:pt x="399" y="465"/>
                </a:lnTo>
                <a:lnTo>
                  <a:pt x="399" y="465"/>
                </a:lnTo>
                <a:lnTo>
                  <a:pt x="399" y="466"/>
                </a:lnTo>
                <a:lnTo>
                  <a:pt x="397" y="467"/>
                </a:lnTo>
                <a:lnTo>
                  <a:pt x="396" y="468"/>
                </a:lnTo>
                <a:lnTo>
                  <a:pt x="396" y="470"/>
                </a:lnTo>
                <a:lnTo>
                  <a:pt x="396" y="470"/>
                </a:lnTo>
                <a:lnTo>
                  <a:pt x="396" y="471"/>
                </a:lnTo>
                <a:lnTo>
                  <a:pt x="395" y="472"/>
                </a:lnTo>
                <a:close/>
                <a:moveTo>
                  <a:pt x="392" y="469"/>
                </a:moveTo>
                <a:lnTo>
                  <a:pt x="392" y="467"/>
                </a:lnTo>
                <a:lnTo>
                  <a:pt x="391" y="467"/>
                </a:lnTo>
                <a:lnTo>
                  <a:pt x="390" y="466"/>
                </a:lnTo>
                <a:lnTo>
                  <a:pt x="390" y="465"/>
                </a:lnTo>
                <a:lnTo>
                  <a:pt x="390" y="464"/>
                </a:lnTo>
                <a:lnTo>
                  <a:pt x="391" y="463"/>
                </a:lnTo>
                <a:lnTo>
                  <a:pt x="392" y="463"/>
                </a:lnTo>
                <a:lnTo>
                  <a:pt x="393" y="465"/>
                </a:lnTo>
                <a:lnTo>
                  <a:pt x="392" y="465"/>
                </a:lnTo>
                <a:lnTo>
                  <a:pt x="393" y="465"/>
                </a:lnTo>
                <a:lnTo>
                  <a:pt x="393" y="466"/>
                </a:lnTo>
                <a:lnTo>
                  <a:pt x="393" y="467"/>
                </a:lnTo>
                <a:lnTo>
                  <a:pt x="393" y="468"/>
                </a:lnTo>
                <a:lnTo>
                  <a:pt x="392" y="469"/>
                </a:lnTo>
                <a:close/>
                <a:moveTo>
                  <a:pt x="401" y="463"/>
                </a:moveTo>
                <a:lnTo>
                  <a:pt x="400" y="463"/>
                </a:lnTo>
                <a:lnTo>
                  <a:pt x="400" y="462"/>
                </a:lnTo>
                <a:lnTo>
                  <a:pt x="401" y="461"/>
                </a:lnTo>
                <a:lnTo>
                  <a:pt x="402" y="461"/>
                </a:lnTo>
                <a:lnTo>
                  <a:pt x="402" y="462"/>
                </a:lnTo>
                <a:lnTo>
                  <a:pt x="401" y="463"/>
                </a:lnTo>
                <a:close/>
                <a:moveTo>
                  <a:pt x="393" y="462"/>
                </a:moveTo>
                <a:lnTo>
                  <a:pt x="392" y="461"/>
                </a:lnTo>
                <a:lnTo>
                  <a:pt x="393" y="460"/>
                </a:lnTo>
                <a:lnTo>
                  <a:pt x="393" y="460"/>
                </a:lnTo>
                <a:lnTo>
                  <a:pt x="393" y="461"/>
                </a:lnTo>
                <a:lnTo>
                  <a:pt x="393" y="462"/>
                </a:lnTo>
                <a:close/>
                <a:moveTo>
                  <a:pt x="128" y="458"/>
                </a:moveTo>
                <a:lnTo>
                  <a:pt x="127" y="458"/>
                </a:lnTo>
                <a:lnTo>
                  <a:pt x="127" y="457"/>
                </a:lnTo>
                <a:lnTo>
                  <a:pt x="128" y="456"/>
                </a:lnTo>
                <a:lnTo>
                  <a:pt x="128" y="457"/>
                </a:lnTo>
                <a:lnTo>
                  <a:pt x="128" y="458"/>
                </a:lnTo>
                <a:close/>
                <a:moveTo>
                  <a:pt x="241" y="446"/>
                </a:moveTo>
                <a:lnTo>
                  <a:pt x="242" y="447"/>
                </a:lnTo>
                <a:lnTo>
                  <a:pt x="243" y="447"/>
                </a:lnTo>
                <a:lnTo>
                  <a:pt x="247" y="447"/>
                </a:lnTo>
                <a:lnTo>
                  <a:pt x="247" y="448"/>
                </a:lnTo>
                <a:lnTo>
                  <a:pt x="248" y="448"/>
                </a:lnTo>
                <a:lnTo>
                  <a:pt x="248" y="448"/>
                </a:lnTo>
                <a:lnTo>
                  <a:pt x="251" y="448"/>
                </a:lnTo>
                <a:lnTo>
                  <a:pt x="251" y="448"/>
                </a:lnTo>
                <a:lnTo>
                  <a:pt x="253" y="449"/>
                </a:lnTo>
                <a:lnTo>
                  <a:pt x="254" y="451"/>
                </a:lnTo>
                <a:lnTo>
                  <a:pt x="254" y="453"/>
                </a:lnTo>
                <a:lnTo>
                  <a:pt x="254" y="455"/>
                </a:lnTo>
                <a:lnTo>
                  <a:pt x="254" y="456"/>
                </a:lnTo>
                <a:lnTo>
                  <a:pt x="254" y="458"/>
                </a:lnTo>
                <a:lnTo>
                  <a:pt x="255" y="461"/>
                </a:lnTo>
                <a:lnTo>
                  <a:pt x="256" y="463"/>
                </a:lnTo>
                <a:lnTo>
                  <a:pt x="256" y="465"/>
                </a:lnTo>
                <a:lnTo>
                  <a:pt x="257" y="466"/>
                </a:lnTo>
                <a:lnTo>
                  <a:pt x="257" y="468"/>
                </a:lnTo>
                <a:lnTo>
                  <a:pt x="258" y="471"/>
                </a:lnTo>
                <a:lnTo>
                  <a:pt x="259" y="475"/>
                </a:lnTo>
                <a:lnTo>
                  <a:pt x="262" y="476"/>
                </a:lnTo>
                <a:lnTo>
                  <a:pt x="264" y="479"/>
                </a:lnTo>
                <a:lnTo>
                  <a:pt x="264" y="480"/>
                </a:lnTo>
                <a:lnTo>
                  <a:pt x="262" y="481"/>
                </a:lnTo>
                <a:lnTo>
                  <a:pt x="261" y="482"/>
                </a:lnTo>
                <a:lnTo>
                  <a:pt x="260" y="483"/>
                </a:lnTo>
                <a:lnTo>
                  <a:pt x="259" y="483"/>
                </a:lnTo>
                <a:lnTo>
                  <a:pt x="259" y="484"/>
                </a:lnTo>
                <a:lnTo>
                  <a:pt x="259" y="485"/>
                </a:lnTo>
                <a:lnTo>
                  <a:pt x="259" y="487"/>
                </a:lnTo>
                <a:lnTo>
                  <a:pt x="259" y="487"/>
                </a:lnTo>
                <a:lnTo>
                  <a:pt x="259" y="487"/>
                </a:lnTo>
                <a:lnTo>
                  <a:pt x="259" y="488"/>
                </a:lnTo>
                <a:lnTo>
                  <a:pt x="259" y="491"/>
                </a:lnTo>
                <a:lnTo>
                  <a:pt x="259" y="492"/>
                </a:lnTo>
                <a:lnTo>
                  <a:pt x="260" y="492"/>
                </a:lnTo>
                <a:lnTo>
                  <a:pt x="260" y="493"/>
                </a:lnTo>
                <a:lnTo>
                  <a:pt x="261" y="494"/>
                </a:lnTo>
                <a:lnTo>
                  <a:pt x="261" y="495"/>
                </a:lnTo>
                <a:lnTo>
                  <a:pt x="261" y="496"/>
                </a:lnTo>
                <a:lnTo>
                  <a:pt x="262" y="497"/>
                </a:lnTo>
                <a:lnTo>
                  <a:pt x="262" y="498"/>
                </a:lnTo>
                <a:lnTo>
                  <a:pt x="263" y="498"/>
                </a:lnTo>
                <a:lnTo>
                  <a:pt x="264" y="499"/>
                </a:lnTo>
                <a:lnTo>
                  <a:pt x="266" y="501"/>
                </a:lnTo>
                <a:lnTo>
                  <a:pt x="268" y="501"/>
                </a:lnTo>
                <a:lnTo>
                  <a:pt x="269" y="502"/>
                </a:lnTo>
                <a:lnTo>
                  <a:pt x="269" y="503"/>
                </a:lnTo>
                <a:lnTo>
                  <a:pt x="268" y="503"/>
                </a:lnTo>
                <a:lnTo>
                  <a:pt x="266" y="503"/>
                </a:lnTo>
                <a:lnTo>
                  <a:pt x="265" y="503"/>
                </a:lnTo>
                <a:lnTo>
                  <a:pt x="265" y="504"/>
                </a:lnTo>
                <a:lnTo>
                  <a:pt x="264" y="505"/>
                </a:lnTo>
                <a:lnTo>
                  <a:pt x="263" y="506"/>
                </a:lnTo>
                <a:lnTo>
                  <a:pt x="262" y="506"/>
                </a:lnTo>
                <a:lnTo>
                  <a:pt x="260" y="507"/>
                </a:lnTo>
                <a:lnTo>
                  <a:pt x="258" y="507"/>
                </a:lnTo>
                <a:lnTo>
                  <a:pt x="257" y="508"/>
                </a:lnTo>
                <a:lnTo>
                  <a:pt x="253" y="508"/>
                </a:lnTo>
                <a:lnTo>
                  <a:pt x="250" y="508"/>
                </a:lnTo>
                <a:lnTo>
                  <a:pt x="249" y="508"/>
                </a:lnTo>
                <a:lnTo>
                  <a:pt x="248" y="507"/>
                </a:lnTo>
                <a:lnTo>
                  <a:pt x="248" y="506"/>
                </a:lnTo>
                <a:lnTo>
                  <a:pt x="248" y="505"/>
                </a:lnTo>
                <a:lnTo>
                  <a:pt x="247" y="504"/>
                </a:lnTo>
                <a:lnTo>
                  <a:pt x="246" y="503"/>
                </a:lnTo>
                <a:lnTo>
                  <a:pt x="246" y="503"/>
                </a:lnTo>
                <a:lnTo>
                  <a:pt x="247" y="503"/>
                </a:lnTo>
                <a:lnTo>
                  <a:pt x="248" y="503"/>
                </a:lnTo>
                <a:lnTo>
                  <a:pt x="248" y="502"/>
                </a:lnTo>
                <a:lnTo>
                  <a:pt x="245" y="499"/>
                </a:lnTo>
                <a:lnTo>
                  <a:pt x="246" y="497"/>
                </a:lnTo>
                <a:lnTo>
                  <a:pt x="244" y="496"/>
                </a:lnTo>
                <a:lnTo>
                  <a:pt x="242" y="492"/>
                </a:lnTo>
                <a:lnTo>
                  <a:pt x="242" y="489"/>
                </a:lnTo>
                <a:lnTo>
                  <a:pt x="242" y="488"/>
                </a:lnTo>
                <a:lnTo>
                  <a:pt x="242" y="486"/>
                </a:lnTo>
                <a:lnTo>
                  <a:pt x="242" y="485"/>
                </a:lnTo>
                <a:lnTo>
                  <a:pt x="241" y="484"/>
                </a:lnTo>
                <a:lnTo>
                  <a:pt x="241" y="482"/>
                </a:lnTo>
                <a:lnTo>
                  <a:pt x="241" y="481"/>
                </a:lnTo>
                <a:lnTo>
                  <a:pt x="241" y="481"/>
                </a:lnTo>
                <a:lnTo>
                  <a:pt x="240" y="481"/>
                </a:lnTo>
                <a:lnTo>
                  <a:pt x="240" y="480"/>
                </a:lnTo>
                <a:lnTo>
                  <a:pt x="240" y="479"/>
                </a:lnTo>
                <a:lnTo>
                  <a:pt x="240" y="475"/>
                </a:lnTo>
                <a:lnTo>
                  <a:pt x="240" y="474"/>
                </a:lnTo>
                <a:lnTo>
                  <a:pt x="240" y="470"/>
                </a:lnTo>
                <a:lnTo>
                  <a:pt x="240" y="470"/>
                </a:lnTo>
                <a:lnTo>
                  <a:pt x="240" y="469"/>
                </a:lnTo>
                <a:lnTo>
                  <a:pt x="238" y="466"/>
                </a:lnTo>
                <a:lnTo>
                  <a:pt x="238" y="465"/>
                </a:lnTo>
                <a:lnTo>
                  <a:pt x="237" y="464"/>
                </a:lnTo>
                <a:lnTo>
                  <a:pt x="237" y="462"/>
                </a:lnTo>
                <a:lnTo>
                  <a:pt x="237" y="461"/>
                </a:lnTo>
                <a:lnTo>
                  <a:pt x="237" y="459"/>
                </a:lnTo>
                <a:lnTo>
                  <a:pt x="236" y="458"/>
                </a:lnTo>
                <a:lnTo>
                  <a:pt x="236" y="457"/>
                </a:lnTo>
                <a:lnTo>
                  <a:pt x="235" y="456"/>
                </a:lnTo>
                <a:lnTo>
                  <a:pt x="235" y="455"/>
                </a:lnTo>
                <a:lnTo>
                  <a:pt x="236" y="455"/>
                </a:lnTo>
                <a:lnTo>
                  <a:pt x="236" y="454"/>
                </a:lnTo>
                <a:lnTo>
                  <a:pt x="235" y="453"/>
                </a:lnTo>
                <a:lnTo>
                  <a:pt x="235" y="452"/>
                </a:lnTo>
                <a:lnTo>
                  <a:pt x="234" y="452"/>
                </a:lnTo>
                <a:lnTo>
                  <a:pt x="234" y="449"/>
                </a:lnTo>
                <a:lnTo>
                  <a:pt x="235" y="448"/>
                </a:lnTo>
                <a:lnTo>
                  <a:pt x="233" y="447"/>
                </a:lnTo>
                <a:lnTo>
                  <a:pt x="233" y="446"/>
                </a:lnTo>
                <a:lnTo>
                  <a:pt x="233" y="444"/>
                </a:lnTo>
                <a:lnTo>
                  <a:pt x="235" y="442"/>
                </a:lnTo>
                <a:lnTo>
                  <a:pt x="236" y="442"/>
                </a:lnTo>
                <a:lnTo>
                  <a:pt x="238" y="444"/>
                </a:lnTo>
                <a:lnTo>
                  <a:pt x="239" y="445"/>
                </a:lnTo>
                <a:lnTo>
                  <a:pt x="241" y="446"/>
                </a:lnTo>
                <a:close/>
                <a:moveTo>
                  <a:pt x="217" y="441"/>
                </a:moveTo>
                <a:lnTo>
                  <a:pt x="217" y="442"/>
                </a:lnTo>
                <a:lnTo>
                  <a:pt x="218" y="442"/>
                </a:lnTo>
                <a:lnTo>
                  <a:pt x="219" y="442"/>
                </a:lnTo>
                <a:lnTo>
                  <a:pt x="220" y="442"/>
                </a:lnTo>
                <a:lnTo>
                  <a:pt x="220" y="442"/>
                </a:lnTo>
                <a:lnTo>
                  <a:pt x="223" y="442"/>
                </a:lnTo>
                <a:lnTo>
                  <a:pt x="224" y="443"/>
                </a:lnTo>
                <a:lnTo>
                  <a:pt x="225" y="443"/>
                </a:lnTo>
                <a:lnTo>
                  <a:pt x="226" y="444"/>
                </a:lnTo>
                <a:lnTo>
                  <a:pt x="226" y="445"/>
                </a:lnTo>
                <a:lnTo>
                  <a:pt x="226" y="447"/>
                </a:lnTo>
                <a:lnTo>
                  <a:pt x="227" y="447"/>
                </a:lnTo>
                <a:lnTo>
                  <a:pt x="227" y="448"/>
                </a:lnTo>
                <a:lnTo>
                  <a:pt x="227" y="449"/>
                </a:lnTo>
                <a:lnTo>
                  <a:pt x="227" y="452"/>
                </a:lnTo>
                <a:lnTo>
                  <a:pt x="228" y="453"/>
                </a:lnTo>
                <a:lnTo>
                  <a:pt x="227" y="453"/>
                </a:lnTo>
                <a:lnTo>
                  <a:pt x="227" y="455"/>
                </a:lnTo>
                <a:lnTo>
                  <a:pt x="227" y="457"/>
                </a:lnTo>
                <a:lnTo>
                  <a:pt x="228" y="457"/>
                </a:lnTo>
                <a:lnTo>
                  <a:pt x="228" y="460"/>
                </a:lnTo>
                <a:lnTo>
                  <a:pt x="229" y="460"/>
                </a:lnTo>
                <a:lnTo>
                  <a:pt x="229" y="462"/>
                </a:lnTo>
                <a:lnTo>
                  <a:pt x="229" y="464"/>
                </a:lnTo>
                <a:lnTo>
                  <a:pt x="229" y="468"/>
                </a:lnTo>
                <a:lnTo>
                  <a:pt x="230" y="469"/>
                </a:lnTo>
                <a:lnTo>
                  <a:pt x="230" y="470"/>
                </a:lnTo>
                <a:lnTo>
                  <a:pt x="230" y="473"/>
                </a:lnTo>
                <a:lnTo>
                  <a:pt x="230" y="474"/>
                </a:lnTo>
                <a:lnTo>
                  <a:pt x="231" y="476"/>
                </a:lnTo>
                <a:lnTo>
                  <a:pt x="230" y="477"/>
                </a:lnTo>
                <a:lnTo>
                  <a:pt x="229" y="477"/>
                </a:lnTo>
                <a:lnTo>
                  <a:pt x="228" y="476"/>
                </a:lnTo>
                <a:lnTo>
                  <a:pt x="228" y="476"/>
                </a:lnTo>
                <a:lnTo>
                  <a:pt x="227" y="475"/>
                </a:lnTo>
                <a:lnTo>
                  <a:pt x="227" y="474"/>
                </a:lnTo>
                <a:lnTo>
                  <a:pt x="227" y="470"/>
                </a:lnTo>
                <a:lnTo>
                  <a:pt x="226" y="468"/>
                </a:lnTo>
                <a:lnTo>
                  <a:pt x="226" y="467"/>
                </a:lnTo>
                <a:lnTo>
                  <a:pt x="225" y="466"/>
                </a:lnTo>
                <a:lnTo>
                  <a:pt x="225" y="465"/>
                </a:lnTo>
                <a:lnTo>
                  <a:pt x="222" y="461"/>
                </a:lnTo>
                <a:lnTo>
                  <a:pt x="221" y="461"/>
                </a:lnTo>
                <a:lnTo>
                  <a:pt x="219" y="459"/>
                </a:lnTo>
                <a:lnTo>
                  <a:pt x="219" y="459"/>
                </a:lnTo>
                <a:lnTo>
                  <a:pt x="218" y="458"/>
                </a:lnTo>
                <a:lnTo>
                  <a:pt x="217" y="458"/>
                </a:lnTo>
                <a:lnTo>
                  <a:pt x="215" y="456"/>
                </a:lnTo>
                <a:lnTo>
                  <a:pt x="213" y="456"/>
                </a:lnTo>
                <a:lnTo>
                  <a:pt x="211" y="454"/>
                </a:lnTo>
                <a:lnTo>
                  <a:pt x="209" y="454"/>
                </a:lnTo>
                <a:lnTo>
                  <a:pt x="209" y="453"/>
                </a:lnTo>
                <a:lnTo>
                  <a:pt x="206" y="453"/>
                </a:lnTo>
                <a:lnTo>
                  <a:pt x="206" y="454"/>
                </a:lnTo>
                <a:lnTo>
                  <a:pt x="204" y="454"/>
                </a:lnTo>
                <a:lnTo>
                  <a:pt x="203" y="453"/>
                </a:lnTo>
                <a:lnTo>
                  <a:pt x="203" y="453"/>
                </a:lnTo>
                <a:lnTo>
                  <a:pt x="205" y="451"/>
                </a:lnTo>
                <a:lnTo>
                  <a:pt x="206" y="449"/>
                </a:lnTo>
                <a:lnTo>
                  <a:pt x="207" y="449"/>
                </a:lnTo>
                <a:lnTo>
                  <a:pt x="207" y="448"/>
                </a:lnTo>
                <a:lnTo>
                  <a:pt x="208" y="448"/>
                </a:lnTo>
                <a:lnTo>
                  <a:pt x="208" y="445"/>
                </a:lnTo>
                <a:lnTo>
                  <a:pt x="209" y="443"/>
                </a:lnTo>
                <a:lnTo>
                  <a:pt x="210" y="443"/>
                </a:lnTo>
                <a:lnTo>
                  <a:pt x="214" y="442"/>
                </a:lnTo>
                <a:lnTo>
                  <a:pt x="214" y="441"/>
                </a:lnTo>
                <a:lnTo>
                  <a:pt x="214" y="442"/>
                </a:lnTo>
                <a:lnTo>
                  <a:pt x="214" y="441"/>
                </a:lnTo>
                <a:lnTo>
                  <a:pt x="217" y="441"/>
                </a:lnTo>
                <a:close/>
                <a:moveTo>
                  <a:pt x="238" y="437"/>
                </a:moveTo>
                <a:lnTo>
                  <a:pt x="238" y="438"/>
                </a:lnTo>
                <a:lnTo>
                  <a:pt x="239" y="438"/>
                </a:lnTo>
                <a:lnTo>
                  <a:pt x="239" y="439"/>
                </a:lnTo>
                <a:lnTo>
                  <a:pt x="239" y="440"/>
                </a:lnTo>
                <a:lnTo>
                  <a:pt x="238" y="441"/>
                </a:lnTo>
                <a:lnTo>
                  <a:pt x="238" y="442"/>
                </a:lnTo>
                <a:lnTo>
                  <a:pt x="237" y="442"/>
                </a:lnTo>
                <a:lnTo>
                  <a:pt x="236" y="440"/>
                </a:lnTo>
                <a:lnTo>
                  <a:pt x="235" y="440"/>
                </a:lnTo>
                <a:lnTo>
                  <a:pt x="235" y="438"/>
                </a:lnTo>
                <a:lnTo>
                  <a:pt x="236" y="437"/>
                </a:lnTo>
                <a:lnTo>
                  <a:pt x="238" y="437"/>
                </a:lnTo>
                <a:close/>
                <a:moveTo>
                  <a:pt x="275" y="415"/>
                </a:moveTo>
                <a:lnTo>
                  <a:pt x="274" y="415"/>
                </a:lnTo>
                <a:lnTo>
                  <a:pt x="273" y="415"/>
                </a:lnTo>
                <a:lnTo>
                  <a:pt x="273" y="414"/>
                </a:lnTo>
                <a:lnTo>
                  <a:pt x="273" y="413"/>
                </a:lnTo>
                <a:lnTo>
                  <a:pt x="274" y="413"/>
                </a:lnTo>
                <a:lnTo>
                  <a:pt x="275" y="414"/>
                </a:lnTo>
                <a:lnTo>
                  <a:pt x="275" y="415"/>
                </a:lnTo>
                <a:close/>
                <a:moveTo>
                  <a:pt x="228" y="414"/>
                </a:moveTo>
                <a:lnTo>
                  <a:pt x="227" y="414"/>
                </a:lnTo>
                <a:lnTo>
                  <a:pt x="227" y="413"/>
                </a:lnTo>
                <a:lnTo>
                  <a:pt x="227" y="412"/>
                </a:lnTo>
                <a:lnTo>
                  <a:pt x="228" y="412"/>
                </a:lnTo>
                <a:lnTo>
                  <a:pt x="229" y="413"/>
                </a:lnTo>
                <a:lnTo>
                  <a:pt x="228" y="414"/>
                </a:lnTo>
                <a:close/>
                <a:moveTo>
                  <a:pt x="123" y="94"/>
                </a:moveTo>
                <a:lnTo>
                  <a:pt x="125" y="94"/>
                </a:lnTo>
                <a:lnTo>
                  <a:pt x="126" y="93"/>
                </a:lnTo>
                <a:lnTo>
                  <a:pt x="127" y="93"/>
                </a:lnTo>
                <a:lnTo>
                  <a:pt x="129" y="93"/>
                </a:lnTo>
                <a:lnTo>
                  <a:pt x="130" y="93"/>
                </a:lnTo>
                <a:lnTo>
                  <a:pt x="131" y="93"/>
                </a:lnTo>
                <a:lnTo>
                  <a:pt x="133" y="93"/>
                </a:lnTo>
                <a:lnTo>
                  <a:pt x="134" y="92"/>
                </a:lnTo>
                <a:lnTo>
                  <a:pt x="136" y="96"/>
                </a:lnTo>
                <a:lnTo>
                  <a:pt x="137" y="99"/>
                </a:lnTo>
                <a:lnTo>
                  <a:pt x="138" y="104"/>
                </a:lnTo>
                <a:lnTo>
                  <a:pt x="136" y="106"/>
                </a:lnTo>
                <a:lnTo>
                  <a:pt x="136" y="110"/>
                </a:lnTo>
                <a:lnTo>
                  <a:pt x="137" y="114"/>
                </a:lnTo>
                <a:lnTo>
                  <a:pt x="139" y="116"/>
                </a:lnTo>
                <a:lnTo>
                  <a:pt x="139" y="117"/>
                </a:lnTo>
                <a:lnTo>
                  <a:pt x="142" y="121"/>
                </a:lnTo>
                <a:lnTo>
                  <a:pt x="142" y="125"/>
                </a:lnTo>
                <a:lnTo>
                  <a:pt x="142" y="128"/>
                </a:lnTo>
                <a:lnTo>
                  <a:pt x="141" y="133"/>
                </a:lnTo>
                <a:lnTo>
                  <a:pt x="141" y="138"/>
                </a:lnTo>
                <a:lnTo>
                  <a:pt x="142" y="142"/>
                </a:lnTo>
                <a:lnTo>
                  <a:pt x="142" y="147"/>
                </a:lnTo>
                <a:lnTo>
                  <a:pt x="141" y="151"/>
                </a:lnTo>
                <a:lnTo>
                  <a:pt x="140" y="159"/>
                </a:lnTo>
                <a:lnTo>
                  <a:pt x="143" y="163"/>
                </a:lnTo>
                <a:lnTo>
                  <a:pt x="144" y="165"/>
                </a:lnTo>
                <a:lnTo>
                  <a:pt x="146" y="168"/>
                </a:lnTo>
                <a:lnTo>
                  <a:pt x="148" y="171"/>
                </a:lnTo>
                <a:lnTo>
                  <a:pt x="152" y="174"/>
                </a:lnTo>
                <a:lnTo>
                  <a:pt x="155" y="177"/>
                </a:lnTo>
                <a:lnTo>
                  <a:pt x="158" y="180"/>
                </a:lnTo>
                <a:lnTo>
                  <a:pt x="162" y="182"/>
                </a:lnTo>
                <a:lnTo>
                  <a:pt x="164" y="184"/>
                </a:lnTo>
                <a:lnTo>
                  <a:pt x="167" y="186"/>
                </a:lnTo>
                <a:lnTo>
                  <a:pt x="168" y="187"/>
                </a:lnTo>
                <a:lnTo>
                  <a:pt x="170" y="187"/>
                </a:lnTo>
                <a:lnTo>
                  <a:pt x="170" y="188"/>
                </a:lnTo>
                <a:lnTo>
                  <a:pt x="171" y="188"/>
                </a:lnTo>
                <a:lnTo>
                  <a:pt x="176" y="188"/>
                </a:lnTo>
                <a:lnTo>
                  <a:pt x="183" y="190"/>
                </a:lnTo>
                <a:lnTo>
                  <a:pt x="186" y="193"/>
                </a:lnTo>
                <a:lnTo>
                  <a:pt x="189" y="195"/>
                </a:lnTo>
                <a:lnTo>
                  <a:pt x="192" y="197"/>
                </a:lnTo>
                <a:lnTo>
                  <a:pt x="193" y="198"/>
                </a:lnTo>
                <a:lnTo>
                  <a:pt x="194" y="199"/>
                </a:lnTo>
                <a:lnTo>
                  <a:pt x="196" y="199"/>
                </a:lnTo>
                <a:lnTo>
                  <a:pt x="197" y="199"/>
                </a:lnTo>
                <a:lnTo>
                  <a:pt x="203" y="199"/>
                </a:lnTo>
                <a:lnTo>
                  <a:pt x="204" y="198"/>
                </a:lnTo>
                <a:lnTo>
                  <a:pt x="206" y="198"/>
                </a:lnTo>
                <a:lnTo>
                  <a:pt x="207" y="197"/>
                </a:lnTo>
                <a:lnTo>
                  <a:pt x="208" y="197"/>
                </a:lnTo>
                <a:lnTo>
                  <a:pt x="209" y="197"/>
                </a:lnTo>
                <a:lnTo>
                  <a:pt x="210" y="197"/>
                </a:lnTo>
                <a:lnTo>
                  <a:pt x="211" y="196"/>
                </a:lnTo>
                <a:lnTo>
                  <a:pt x="213" y="196"/>
                </a:lnTo>
                <a:lnTo>
                  <a:pt x="214" y="196"/>
                </a:lnTo>
                <a:lnTo>
                  <a:pt x="215" y="196"/>
                </a:lnTo>
                <a:lnTo>
                  <a:pt x="216" y="195"/>
                </a:lnTo>
                <a:lnTo>
                  <a:pt x="218" y="195"/>
                </a:lnTo>
                <a:lnTo>
                  <a:pt x="219" y="195"/>
                </a:lnTo>
                <a:lnTo>
                  <a:pt x="220" y="195"/>
                </a:lnTo>
                <a:lnTo>
                  <a:pt x="221" y="194"/>
                </a:lnTo>
                <a:lnTo>
                  <a:pt x="222" y="194"/>
                </a:lnTo>
                <a:lnTo>
                  <a:pt x="223" y="193"/>
                </a:lnTo>
                <a:lnTo>
                  <a:pt x="225" y="193"/>
                </a:lnTo>
                <a:lnTo>
                  <a:pt x="226" y="193"/>
                </a:lnTo>
                <a:lnTo>
                  <a:pt x="227" y="193"/>
                </a:lnTo>
                <a:lnTo>
                  <a:pt x="228" y="193"/>
                </a:lnTo>
                <a:lnTo>
                  <a:pt x="229" y="193"/>
                </a:lnTo>
                <a:lnTo>
                  <a:pt x="231" y="193"/>
                </a:lnTo>
                <a:lnTo>
                  <a:pt x="232" y="193"/>
                </a:lnTo>
                <a:lnTo>
                  <a:pt x="233" y="193"/>
                </a:lnTo>
                <a:lnTo>
                  <a:pt x="235" y="192"/>
                </a:lnTo>
                <a:lnTo>
                  <a:pt x="236" y="192"/>
                </a:lnTo>
                <a:lnTo>
                  <a:pt x="237" y="192"/>
                </a:lnTo>
                <a:lnTo>
                  <a:pt x="238" y="191"/>
                </a:lnTo>
                <a:lnTo>
                  <a:pt x="239" y="191"/>
                </a:lnTo>
                <a:lnTo>
                  <a:pt x="240" y="191"/>
                </a:lnTo>
                <a:lnTo>
                  <a:pt x="242" y="191"/>
                </a:lnTo>
                <a:lnTo>
                  <a:pt x="243" y="190"/>
                </a:lnTo>
                <a:lnTo>
                  <a:pt x="244" y="190"/>
                </a:lnTo>
                <a:lnTo>
                  <a:pt x="245" y="189"/>
                </a:lnTo>
                <a:lnTo>
                  <a:pt x="247" y="189"/>
                </a:lnTo>
                <a:lnTo>
                  <a:pt x="248" y="188"/>
                </a:lnTo>
                <a:lnTo>
                  <a:pt x="249" y="188"/>
                </a:lnTo>
                <a:lnTo>
                  <a:pt x="251" y="188"/>
                </a:lnTo>
                <a:lnTo>
                  <a:pt x="253" y="188"/>
                </a:lnTo>
                <a:lnTo>
                  <a:pt x="253" y="188"/>
                </a:lnTo>
                <a:lnTo>
                  <a:pt x="254" y="188"/>
                </a:lnTo>
                <a:lnTo>
                  <a:pt x="255" y="189"/>
                </a:lnTo>
                <a:lnTo>
                  <a:pt x="256" y="189"/>
                </a:lnTo>
                <a:lnTo>
                  <a:pt x="258" y="190"/>
                </a:lnTo>
                <a:lnTo>
                  <a:pt x="259" y="191"/>
                </a:lnTo>
                <a:lnTo>
                  <a:pt x="259" y="192"/>
                </a:lnTo>
                <a:lnTo>
                  <a:pt x="260" y="192"/>
                </a:lnTo>
                <a:lnTo>
                  <a:pt x="261" y="192"/>
                </a:lnTo>
                <a:lnTo>
                  <a:pt x="262" y="193"/>
                </a:lnTo>
                <a:lnTo>
                  <a:pt x="263" y="193"/>
                </a:lnTo>
                <a:lnTo>
                  <a:pt x="264" y="193"/>
                </a:lnTo>
                <a:lnTo>
                  <a:pt x="264" y="194"/>
                </a:lnTo>
                <a:lnTo>
                  <a:pt x="265" y="194"/>
                </a:lnTo>
                <a:lnTo>
                  <a:pt x="267" y="195"/>
                </a:lnTo>
                <a:lnTo>
                  <a:pt x="269" y="196"/>
                </a:lnTo>
                <a:lnTo>
                  <a:pt x="270" y="196"/>
                </a:lnTo>
                <a:lnTo>
                  <a:pt x="270" y="197"/>
                </a:lnTo>
                <a:lnTo>
                  <a:pt x="271" y="197"/>
                </a:lnTo>
                <a:lnTo>
                  <a:pt x="273" y="198"/>
                </a:lnTo>
                <a:lnTo>
                  <a:pt x="274" y="198"/>
                </a:lnTo>
                <a:lnTo>
                  <a:pt x="275" y="198"/>
                </a:lnTo>
                <a:lnTo>
                  <a:pt x="276" y="199"/>
                </a:lnTo>
                <a:lnTo>
                  <a:pt x="276" y="199"/>
                </a:lnTo>
                <a:lnTo>
                  <a:pt x="278" y="199"/>
                </a:lnTo>
                <a:lnTo>
                  <a:pt x="279" y="199"/>
                </a:lnTo>
                <a:lnTo>
                  <a:pt x="280" y="199"/>
                </a:lnTo>
                <a:lnTo>
                  <a:pt x="281" y="200"/>
                </a:lnTo>
                <a:lnTo>
                  <a:pt x="281" y="200"/>
                </a:lnTo>
                <a:lnTo>
                  <a:pt x="283" y="201"/>
                </a:lnTo>
                <a:lnTo>
                  <a:pt x="284" y="201"/>
                </a:lnTo>
                <a:lnTo>
                  <a:pt x="286" y="201"/>
                </a:lnTo>
                <a:lnTo>
                  <a:pt x="287" y="201"/>
                </a:lnTo>
                <a:lnTo>
                  <a:pt x="288" y="201"/>
                </a:lnTo>
                <a:lnTo>
                  <a:pt x="289" y="201"/>
                </a:lnTo>
                <a:lnTo>
                  <a:pt x="291" y="202"/>
                </a:lnTo>
                <a:lnTo>
                  <a:pt x="292" y="202"/>
                </a:lnTo>
                <a:lnTo>
                  <a:pt x="293" y="202"/>
                </a:lnTo>
                <a:lnTo>
                  <a:pt x="295" y="202"/>
                </a:lnTo>
                <a:lnTo>
                  <a:pt x="296" y="202"/>
                </a:lnTo>
                <a:lnTo>
                  <a:pt x="298" y="202"/>
                </a:lnTo>
                <a:lnTo>
                  <a:pt x="298" y="202"/>
                </a:lnTo>
                <a:lnTo>
                  <a:pt x="300" y="203"/>
                </a:lnTo>
                <a:lnTo>
                  <a:pt x="302" y="203"/>
                </a:lnTo>
                <a:lnTo>
                  <a:pt x="303" y="203"/>
                </a:lnTo>
                <a:lnTo>
                  <a:pt x="304" y="203"/>
                </a:lnTo>
                <a:lnTo>
                  <a:pt x="306" y="204"/>
                </a:lnTo>
                <a:lnTo>
                  <a:pt x="307" y="204"/>
                </a:lnTo>
                <a:lnTo>
                  <a:pt x="308" y="204"/>
                </a:lnTo>
                <a:lnTo>
                  <a:pt x="309" y="205"/>
                </a:lnTo>
                <a:lnTo>
                  <a:pt x="310" y="206"/>
                </a:lnTo>
                <a:lnTo>
                  <a:pt x="311" y="207"/>
                </a:lnTo>
                <a:lnTo>
                  <a:pt x="312" y="207"/>
                </a:lnTo>
                <a:lnTo>
                  <a:pt x="313" y="207"/>
                </a:lnTo>
                <a:lnTo>
                  <a:pt x="314" y="207"/>
                </a:lnTo>
                <a:lnTo>
                  <a:pt x="316" y="208"/>
                </a:lnTo>
                <a:lnTo>
                  <a:pt x="318" y="209"/>
                </a:lnTo>
                <a:lnTo>
                  <a:pt x="319" y="209"/>
                </a:lnTo>
                <a:lnTo>
                  <a:pt x="320" y="209"/>
                </a:lnTo>
                <a:lnTo>
                  <a:pt x="320" y="209"/>
                </a:lnTo>
                <a:lnTo>
                  <a:pt x="322" y="209"/>
                </a:lnTo>
                <a:lnTo>
                  <a:pt x="323" y="209"/>
                </a:lnTo>
                <a:lnTo>
                  <a:pt x="324" y="210"/>
                </a:lnTo>
                <a:lnTo>
                  <a:pt x="326" y="210"/>
                </a:lnTo>
                <a:lnTo>
                  <a:pt x="326" y="210"/>
                </a:lnTo>
                <a:lnTo>
                  <a:pt x="331" y="209"/>
                </a:lnTo>
                <a:lnTo>
                  <a:pt x="334" y="206"/>
                </a:lnTo>
                <a:lnTo>
                  <a:pt x="334" y="205"/>
                </a:lnTo>
                <a:lnTo>
                  <a:pt x="336" y="202"/>
                </a:lnTo>
                <a:lnTo>
                  <a:pt x="337" y="202"/>
                </a:lnTo>
                <a:lnTo>
                  <a:pt x="339" y="201"/>
                </a:lnTo>
                <a:lnTo>
                  <a:pt x="343" y="204"/>
                </a:lnTo>
                <a:lnTo>
                  <a:pt x="346" y="206"/>
                </a:lnTo>
                <a:lnTo>
                  <a:pt x="348" y="210"/>
                </a:lnTo>
                <a:lnTo>
                  <a:pt x="349" y="214"/>
                </a:lnTo>
                <a:lnTo>
                  <a:pt x="350" y="218"/>
                </a:lnTo>
                <a:lnTo>
                  <a:pt x="349" y="223"/>
                </a:lnTo>
                <a:lnTo>
                  <a:pt x="348" y="228"/>
                </a:lnTo>
                <a:lnTo>
                  <a:pt x="345" y="234"/>
                </a:lnTo>
                <a:lnTo>
                  <a:pt x="345" y="238"/>
                </a:lnTo>
                <a:lnTo>
                  <a:pt x="344" y="240"/>
                </a:lnTo>
                <a:lnTo>
                  <a:pt x="342" y="245"/>
                </a:lnTo>
                <a:lnTo>
                  <a:pt x="339" y="248"/>
                </a:lnTo>
                <a:lnTo>
                  <a:pt x="336" y="254"/>
                </a:lnTo>
                <a:lnTo>
                  <a:pt x="336" y="255"/>
                </a:lnTo>
                <a:lnTo>
                  <a:pt x="335" y="260"/>
                </a:lnTo>
                <a:lnTo>
                  <a:pt x="334" y="266"/>
                </a:lnTo>
                <a:lnTo>
                  <a:pt x="334" y="272"/>
                </a:lnTo>
                <a:lnTo>
                  <a:pt x="332" y="279"/>
                </a:lnTo>
                <a:lnTo>
                  <a:pt x="332" y="282"/>
                </a:lnTo>
                <a:lnTo>
                  <a:pt x="330" y="287"/>
                </a:lnTo>
                <a:lnTo>
                  <a:pt x="327" y="293"/>
                </a:lnTo>
                <a:lnTo>
                  <a:pt x="325" y="297"/>
                </a:lnTo>
                <a:lnTo>
                  <a:pt x="320" y="300"/>
                </a:lnTo>
                <a:lnTo>
                  <a:pt x="317" y="303"/>
                </a:lnTo>
                <a:lnTo>
                  <a:pt x="314" y="304"/>
                </a:lnTo>
                <a:lnTo>
                  <a:pt x="307" y="305"/>
                </a:lnTo>
                <a:lnTo>
                  <a:pt x="302" y="307"/>
                </a:lnTo>
                <a:lnTo>
                  <a:pt x="298" y="310"/>
                </a:lnTo>
                <a:lnTo>
                  <a:pt x="294" y="315"/>
                </a:lnTo>
                <a:lnTo>
                  <a:pt x="292" y="320"/>
                </a:lnTo>
                <a:lnTo>
                  <a:pt x="291" y="324"/>
                </a:lnTo>
                <a:lnTo>
                  <a:pt x="292" y="326"/>
                </a:lnTo>
                <a:lnTo>
                  <a:pt x="293" y="328"/>
                </a:lnTo>
                <a:lnTo>
                  <a:pt x="297" y="331"/>
                </a:lnTo>
                <a:lnTo>
                  <a:pt x="300" y="332"/>
                </a:lnTo>
                <a:lnTo>
                  <a:pt x="304" y="332"/>
                </a:lnTo>
                <a:lnTo>
                  <a:pt x="308" y="335"/>
                </a:lnTo>
                <a:lnTo>
                  <a:pt x="310" y="338"/>
                </a:lnTo>
                <a:lnTo>
                  <a:pt x="316" y="341"/>
                </a:lnTo>
                <a:lnTo>
                  <a:pt x="320" y="341"/>
                </a:lnTo>
                <a:lnTo>
                  <a:pt x="326" y="341"/>
                </a:lnTo>
                <a:lnTo>
                  <a:pt x="330" y="342"/>
                </a:lnTo>
                <a:lnTo>
                  <a:pt x="336" y="338"/>
                </a:lnTo>
                <a:lnTo>
                  <a:pt x="342" y="335"/>
                </a:lnTo>
                <a:lnTo>
                  <a:pt x="346" y="335"/>
                </a:lnTo>
                <a:lnTo>
                  <a:pt x="351" y="334"/>
                </a:lnTo>
                <a:lnTo>
                  <a:pt x="356" y="334"/>
                </a:lnTo>
                <a:lnTo>
                  <a:pt x="360" y="332"/>
                </a:lnTo>
                <a:lnTo>
                  <a:pt x="363" y="334"/>
                </a:lnTo>
                <a:lnTo>
                  <a:pt x="365" y="335"/>
                </a:lnTo>
                <a:lnTo>
                  <a:pt x="366" y="335"/>
                </a:lnTo>
                <a:lnTo>
                  <a:pt x="369" y="335"/>
                </a:lnTo>
                <a:lnTo>
                  <a:pt x="374" y="336"/>
                </a:lnTo>
                <a:lnTo>
                  <a:pt x="376" y="337"/>
                </a:lnTo>
                <a:lnTo>
                  <a:pt x="377" y="338"/>
                </a:lnTo>
                <a:lnTo>
                  <a:pt x="382" y="339"/>
                </a:lnTo>
                <a:lnTo>
                  <a:pt x="389" y="339"/>
                </a:lnTo>
                <a:lnTo>
                  <a:pt x="395" y="337"/>
                </a:lnTo>
                <a:lnTo>
                  <a:pt x="399" y="337"/>
                </a:lnTo>
                <a:lnTo>
                  <a:pt x="404" y="339"/>
                </a:lnTo>
                <a:lnTo>
                  <a:pt x="406" y="343"/>
                </a:lnTo>
                <a:lnTo>
                  <a:pt x="410" y="346"/>
                </a:lnTo>
                <a:lnTo>
                  <a:pt x="414" y="346"/>
                </a:lnTo>
                <a:lnTo>
                  <a:pt x="415" y="346"/>
                </a:lnTo>
                <a:lnTo>
                  <a:pt x="418" y="346"/>
                </a:lnTo>
                <a:lnTo>
                  <a:pt x="421" y="347"/>
                </a:lnTo>
                <a:lnTo>
                  <a:pt x="421" y="349"/>
                </a:lnTo>
                <a:lnTo>
                  <a:pt x="423" y="351"/>
                </a:lnTo>
                <a:lnTo>
                  <a:pt x="427" y="353"/>
                </a:lnTo>
                <a:lnTo>
                  <a:pt x="427" y="354"/>
                </a:lnTo>
                <a:lnTo>
                  <a:pt x="427" y="355"/>
                </a:lnTo>
                <a:lnTo>
                  <a:pt x="427" y="356"/>
                </a:lnTo>
                <a:lnTo>
                  <a:pt x="428" y="358"/>
                </a:lnTo>
                <a:lnTo>
                  <a:pt x="429" y="358"/>
                </a:lnTo>
                <a:lnTo>
                  <a:pt x="430" y="359"/>
                </a:lnTo>
                <a:lnTo>
                  <a:pt x="431" y="359"/>
                </a:lnTo>
                <a:lnTo>
                  <a:pt x="432" y="360"/>
                </a:lnTo>
                <a:lnTo>
                  <a:pt x="434" y="362"/>
                </a:lnTo>
                <a:lnTo>
                  <a:pt x="436" y="364"/>
                </a:lnTo>
                <a:lnTo>
                  <a:pt x="438" y="366"/>
                </a:lnTo>
                <a:lnTo>
                  <a:pt x="440" y="368"/>
                </a:lnTo>
                <a:lnTo>
                  <a:pt x="441" y="371"/>
                </a:lnTo>
                <a:lnTo>
                  <a:pt x="441" y="376"/>
                </a:lnTo>
                <a:lnTo>
                  <a:pt x="441" y="378"/>
                </a:lnTo>
                <a:lnTo>
                  <a:pt x="441" y="381"/>
                </a:lnTo>
                <a:lnTo>
                  <a:pt x="441" y="381"/>
                </a:lnTo>
                <a:lnTo>
                  <a:pt x="442" y="384"/>
                </a:lnTo>
                <a:lnTo>
                  <a:pt x="443" y="386"/>
                </a:lnTo>
                <a:lnTo>
                  <a:pt x="445" y="387"/>
                </a:lnTo>
                <a:lnTo>
                  <a:pt x="448" y="388"/>
                </a:lnTo>
                <a:lnTo>
                  <a:pt x="449" y="389"/>
                </a:lnTo>
                <a:lnTo>
                  <a:pt x="449" y="390"/>
                </a:lnTo>
                <a:lnTo>
                  <a:pt x="449" y="393"/>
                </a:lnTo>
                <a:lnTo>
                  <a:pt x="449" y="395"/>
                </a:lnTo>
                <a:lnTo>
                  <a:pt x="448" y="398"/>
                </a:lnTo>
                <a:lnTo>
                  <a:pt x="447" y="399"/>
                </a:lnTo>
                <a:lnTo>
                  <a:pt x="446" y="400"/>
                </a:lnTo>
                <a:lnTo>
                  <a:pt x="446" y="402"/>
                </a:lnTo>
                <a:lnTo>
                  <a:pt x="444" y="403"/>
                </a:lnTo>
                <a:lnTo>
                  <a:pt x="443" y="404"/>
                </a:lnTo>
                <a:lnTo>
                  <a:pt x="443" y="405"/>
                </a:lnTo>
                <a:lnTo>
                  <a:pt x="441" y="406"/>
                </a:lnTo>
                <a:lnTo>
                  <a:pt x="439" y="409"/>
                </a:lnTo>
                <a:lnTo>
                  <a:pt x="438" y="412"/>
                </a:lnTo>
                <a:lnTo>
                  <a:pt x="438" y="415"/>
                </a:lnTo>
                <a:lnTo>
                  <a:pt x="439" y="417"/>
                </a:lnTo>
                <a:lnTo>
                  <a:pt x="440" y="420"/>
                </a:lnTo>
                <a:lnTo>
                  <a:pt x="440" y="422"/>
                </a:lnTo>
                <a:lnTo>
                  <a:pt x="441" y="431"/>
                </a:lnTo>
                <a:lnTo>
                  <a:pt x="440" y="431"/>
                </a:lnTo>
                <a:lnTo>
                  <a:pt x="440" y="431"/>
                </a:lnTo>
                <a:lnTo>
                  <a:pt x="440" y="432"/>
                </a:lnTo>
                <a:lnTo>
                  <a:pt x="441" y="434"/>
                </a:lnTo>
                <a:lnTo>
                  <a:pt x="441" y="435"/>
                </a:lnTo>
                <a:lnTo>
                  <a:pt x="441" y="436"/>
                </a:lnTo>
                <a:lnTo>
                  <a:pt x="442" y="437"/>
                </a:lnTo>
                <a:lnTo>
                  <a:pt x="442" y="437"/>
                </a:lnTo>
                <a:lnTo>
                  <a:pt x="442" y="438"/>
                </a:lnTo>
                <a:lnTo>
                  <a:pt x="442" y="440"/>
                </a:lnTo>
                <a:lnTo>
                  <a:pt x="443" y="440"/>
                </a:lnTo>
                <a:lnTo>
                  <a:pt x="443" y="442"/>
                </a:lnTo>
                <a:lnTo>
                  <a:pt x="443" y="444"/>
                </a:lnTo>
                <a:lnTo>
                  <a:pt x="447" y="448"/>
                </a:lnTo>
                <a:lnTo>
                  <a:pt x="448" y="448"/>
                </a:lnTo>
                <a:lnTo>
                  <a:pt x="449" y="449"/>
                </a:lnTo>
                <a:lnTo>
                  <a:pt x="449" y="451"/>
                </a:lnTo>
                <a:lnTo>
                  <a:pt x="449" y="452"/>
                </a:lnTo>
                <a:lnTo>
                  <a:pt x="448" y="452"/>
                </a:lnTo>
                <a:lnTo>
                  <a:pt x="446" y="453"/>
                </a:lnTo>
                <a:lnTo>
                  <a:pt x="444" y="454"/>
                </a:lnTo>
                <a:lnTo>
                  <a:pt x="443" y="454"/>
                </a:lnTo>
                <a:lnTo>
                  <a:pt x="443" y="455"/>
                </a:lnTo>
                <a:lnTo>
                  <a:pt x="443" y="456"/>
                </a:lnTo>
                <a:lnTo>
                  <a:pt x="441" y="459"/>
                </a:lnTo>
                <a:lnTo>
                  <a:pt x="441" y="459"/>
                </a:lnTo>
                <a:lnTo>
                  <a:pt x="440" y="462"/>
                </a:lnTo>
                <a:lnTo>
                  <a:pt x="440" y="463"/>
                </a:lnTo>
                <a:lnTo>
                  <a:pt x="441" y="463"/>
                </a:lnTo>
                <a:lnTo>
                  <a:pt x="442" y="464"/>
                </a:lnTo>
                <a:lnTo>
                  <a:pt x="442" y="465"/>
                </a:lnTo>
                <a:lnTo>
                  <a:pt x="440" y="465"/>
                </a:lnTo>
                <a:lnTo>
                  <a:pt x="440" y="466"/>
                </a:lnTo>
                <a:lnTo>
                  <a:pt x="439" y="467"/>
                </a:lnTo>
                <a:lnTo>
                  <a:pt x="440" y="467"/>
                </a:lnTo>
                <a:lnTo>
                  <a:pt x="442" y="466"/>
                </a:lnTo>
                <a:lnTo>
                  <a:pt x="443" y="465"/>
                </a:lnTo>
                <a:lnTo>
                  <a:pt x="443" y="466"/>
                </a:lnTo>
                <a:lnTo>
                  <a:pt x="443" y="467"/>
                </a:lnTo>
                <a:lnTo>
                  <a:pt x="443" y="469"/>
                </a:lnTo>
                <a:lnTo>
                  <a:pt x="444" y="470"/>
                </a:lnTo>
                <a:lnTo>
                  <a:pt x="444" y="470"/>
                </a:lnTo>
                <a:lnTo>
                  <a:pt x="447" y="474"/>
                </a:lnTo>
                <a:lnTo>
                  <a:pt x="449" y="475"/>
                </a:lnTo>
                <a:lnTo>
                  <a:pt x="449" y="476"/>
                </a:lnTo>
                <a:lnTo>
                  <a:pt x="447" y="478"/>
                </a:lnTo>
                <a:lnTo>
                  <a:pt x="447" y="479"/>
                </a:lnTo>
                <a:lnTo>
                  <a:pt x="447" y="480"/>
                </a:lnTo>
                <a:lnTo>
                  <a:pt x="446" y="481"/>
                </a:lnTo>
                <a:lnTo>
                  <a:pt x="446" y="482"/>
                </a:lnTo>
                <a:lnTo>
                  <a:pt x="445" y="482"/>
                </a:lnTo>
                <a:lnTo>
                  <a:pt x="444" y="482"/>
                </a:lnTo>
                <a:lnTo>
                  <a:pt x="443" y="483"/>
                </a:lnTo>
                <a:lnTo>
                  <a:pt x="444" y="483"/>
                </a:lnTo>
                <a:lnTo>
                  <a:pt x="446" y="483"/>
                </a:lnTo>
                <a:lnTo>
                  <a:pt x="447" y="481"/>
                </a:lnTo>
                <a:lnTo>
                  <a:pt x="448" y="480"/>
                </a:lnTo>
                <a:lnTo>
                  <a:pt x="449" y="479"/>
                </a:lnTo>
                <a:lnTo>
                  <a:pt x="450" y="477"/>
                </a:lnTo>
                <a:lnTo>
                  <a:pt x="451" y="477"/>
                </a:lnTo>
                <a:lnTo>
                  <a:pt x="453" y="478"/>
                </a:lnTo>
                <a:lnTo>
                  <a:pt x="454" y="478"/>
                </a:lnTo>
                <a:lnTo>
                  <a:pt x="455" y="480"/>
                </a:lnTo>
                <a:lnTo>
                  <a:pt x="457" y="480"/>
                </a:lnTo>
                <a:lnTo>
                  <a:pt x="458" y="481"/>
                </a:lnTo>
                <a:lnTo>
                  <a:pt x="460" y="481"/>
                </a:lnTo>
                <a:lnTo>
                  <a:pt x="460" y="482"/>
                </a:lnTo>
                <a:lnTo>
                  <a:pt x="459" y="482"/>
                </a:lnTo>
                <a:lnTo>
                  <a:pt x="459" y="483"/>
                </a:lnTo>
                <a:lnTo>
                  <a:pt x="459" y="484"/>
                </a:lnTo>
                <a:lnTo>
                  <a:pt x="457" y="484"/>
                </a:lnTo>
                <a:lnTo>
                  <a:pt x="456" y="484"/>
                </a:lnTo>
                <a:lnTo>
                  <a:pt x="455" y="483"/>
                </a:lnTo>
                <a:lnTo>
                  <a:pt x="455" y="484"/>
                </a:lnTo>
                <a:lnTo>
                  <a:pt x="457" y="484"/>
                </a:lnTo>
                <a:lnTo>
                  <a:pt x="457" y="485"/>
                </a:lnTo>
                <a:lnTo>
                  <a:pt x="459" y="485"/>
                </a:lnTo>
                <a:lnTo>
                  <a:pt x="460" y="483"/>
                </a:lnTo>
                <a:lnTo>
                  <a:pt x="460" y="481"/>
                </a:lnTo>
                <a:lnTo>
                  <a:pt x="462" y="481"/>
                </a:lnTo>
                <a:lnTo>
                  <a:pt x="463" y="482"/>
                </a:lnTo>
                <a:lnTo>
                  <a:pt x="464" y="482"/>
                </a:lnTo>
                <a:lnTo>
                  <a:pt x="465" y="482"/>
                </a:lnTo>
                <a:lnTo>
                  <a:pt x="465" y="483"/>
                </a:lnTo>
                <a:lnTo>
                  <a:pt x="466" y="484"/>
                </a:lnTo>
                <a:lnTo>
                  <a:pt x="466" y="484"/>
                </a:lnTo>
                <a:lnTo>
                  <a:pt x="468" y="485"/>
                </a:lnTo>
                <a:lnTo>
                  <a:pt x="468" y="486"/>
                </a:lnTo>
                <a:lnTo>
                  <a:pt x="467" y="487"/>
                </a:lnTo>
                <a:lnTo>
                  <a:pt x="465" y="488"/>
                </a:lnTo>
                <a:lnTo>
                  <a:pt x="465" y="491"/>
                </a:lnTo>
                <a:lnTo>
                  <a:pt x="464" y="492"/>
                </a:lnTo>
                <a:lnTo>
                  <a:pt x="464" y="492"/>
                </a:lnTo>
                <a:lnTo>
                  <a:pt x="464" y="493"/>
                </a:lnTo>
                <a:lnTo>
                  <a:pt x="464" y="494"/>
                </a:lnTo>
                <a:lnTo>
                  <a:pt x="464" y="496"/>
                </a:lnTo>
                <a:lnTo>
                  <a:pt x="463" y="497"/>
                </a:lnTo>
                <a:lnTo>
                  <a:pt x="461" y="498"/>
                </a:lnTo>
                <a:lnTo>
                  <a:pt x="462" y="498"/>
                </a:lnTo>
                <a:lnTo>
                  <a:pt x="464" y="497"/>
                </a:lnTo>
                <a:lnTo>
                  <a:pt x="464" y="496"/>
                </a:lnTo>
                <a:lnTo>
                  <a:pt x="464" y="495"/>
                </a:lnTo>
                <a:lnTo>
                  <a:pt x="464" y="494"/>
                </a:lnTo>
                <a:lnTo>
                  <a:pt x="464" y="493"/>
                </a:lnTo>
                <a:lnTo>
                  <a:pt x="465" y="493"/>
                </a:lnTo>
                <a:lnTo>
                  <a:pt x="465" y="492"/>
                </a:lnTo>
                <a:lnTo>
                  <a:pt x="465" y="493"/>
                </a:lnTo>
                <a:lnTo>
                  <a:pt x="465" y="496"/>
                </a:lnTo>
                <a:lnTo>
                  <a:pt x="465" y="498"/>
                </a:lnTo>
                <a:lnTo>
                  <a:pt x="464" y="498"/>
                </a:lnTo>
                <a:lnTo>
                  <a:pt x="463" y="498"/>
                </a:lnTo>
                <a:lnTo>
                  <a:pt x="460" y="498"/>
                </a:lnTo>
                <a:lnTo>
                  <a:pt x="455" y="498"/>
                </a:lnTo>
                <a:lnTo>
                  <a:pt x="449" y="498"/>
                </a:lnTo>
                <a:lnTo>
                  <a:pt x="449" y="498"/>
                </a:lnTo>
                <a:lnTo>
                  <a:pt x="448" y="498"/>
                </a:lnTo>
                <a:lnTo>
                  <a:pt x="446" y="498"/>
                </a:lnTo>
                <a:lnTo>
                  <a:pt x="440" y="498"/>
                </a:lnTo>
                <a:lnTo>
                  <a:pt x="438" y="498"/>
                </a:lnTo>
                <a:lnTo>
                  <a:pt x="438" y="499"/>
                </a:lnTo>
                <a:lnTo>
                  <a:pt x="438" y="499"/>
                </a:lnTo>
                <a:lnTo>
                  <a:pt x="436" y="499"/>
                </a:lnTo>
                <a:lnTo>
                  <a:pt x="435" y="499"/>
                </a:lnTo>
                <a:lnTo>
                  <a:pt x="434" y="500"/>
                </a:lnTo>
                <a:lnTo>
                  <a:pt x="433" y="501"/>
                </a:lnTo>
                <a:lnTo>
                  <a:pt x="430" y="501"/>
                </a:lnTo>
                <a:lnTo>
                  <a:pt x="428" y="501"/>
                </a:lnTo>
                <a:lnTo>
                  <a:pt x="427" y="502"/>
                </a:lnTo>
                <a:lnTo>
                  <a:pt x="427" y="502"/>
                </a:lnTo>
                <a:lnTo>
                  <a:pt x="425" y="503"/>
                </a:lnTo>
                <a:lnTo>
                  <a:pt x="424" y="503"/>
                </a:lnTo>
                <a:lnTo>
                  <a:pt x="419" y="503"/>
                </a:lnTo>
                <a:lnTo>
                  <a:pt x="419" y="503"/>
                </a:lnTo>
                <a:lnTo>
                  <a:pt x="416" y="503"/>
                </a:lnTo>
                <a:lnTo>
                  <a:pt x="415" y="504"/>
                </a:lnTo>
                <a:lnTo>
                  <a:pt x="413" y="504"/>
                </a:lnTo>
                <a:lnTo>
                  <a:pt x="413" y="505"/>
                </a:lnTo>
                <a:lnTo>
                  <a:pt x="410" y="505"/>
                </a:lnTo>
                <a:lnTo>
                  <a:pt x="409" y="505"/>
                </a:lnTo>
                <a:lnTo>
                  <a:pt x="408" y="505"/>
                </a:lnTo>
                <a:lnTo>
                  <a:pt x="408" y="506"/>
                </a:lnTo>
                <a:lnTo>
                  <a:pt x="404" y="506"/>
                </a:lnTo>
                <a:lnTo>
                  <a:pt x="401" y="506"/>
                </a:lnTo>
                <a:lnTo>
                  <a:pt x="401" y="507"/>
                </a:lnTo>
                <a:lnTo>
                  <a:pt x="399" y="507"/>
                </a:lnTo>
                <a:lnTo>
                  <a:pt x="399" y="507"/>
                </a:lnTo>
                <a:lnTo>
                  <a:pt x="394" y="507"/>
                </a:lnTo>
                <a:lnTo>
                  <a:pt x="393" y="507"/>
                </a:lnTo>
                <a:lnTo>
                  <a:pt x="392" y="507"/>
                </a:lnTo>
                <a:lnTo>
                  <a:pt x="392" y="506"/>
                </a:lnTo>
                <a:lnTo>
                  <a:pt x="389" y="506"/>
                </a:lnTo>
                <a:lnTo>
                  <a:pt x="386" y="505"/>
                </a:lnTo>
                <a:lnTo>
                  <a:pt x="385" y="505"/>
                </a:lnTo>
                <a:lnTo>
                  <a:pt x="382" y="505"/>
                </a:lnTo>
                <a:lnTo>
                  <a:pt x="382" y="504"/>
                </a:lnTo>
                <a:lnTo>
                  <a:pt x="381" y="504"/>
                </a:lnTo>
                <a:lnTo>
                  <a:pt x="379" y="504"/>
                </a:lnTo>
                <a:lnTo>
                  <a:pt x="379" y="503"/>
                </a:lnTo>
                <a:lnTo>
                  <a:pt x="376" y="503"/>
                </a:lnTo>
                <a:lnTo>
                  <a:pt x="371" y="503"/>
                </a:lnTo>
                <a:lnTo>
                  <a:pt x="371" y="503"/>
                </a:lnTo>
                <a:lnTo>
                  <a:pt x="369" y="503"/>
                </a:lnTo>
                <a:lnTo>
                  <a:pt x="368" y="503"/>
                </a:lnTo>
                <a:lnTo>
                  <a:pt x="365" y="503"/>
                </a:lnTo>
                <a:lnTo>
                  <a:pt x="365" y="501"/>
                </a:lnTo>
                <a:lnTo>
                  <a:pt x="365" y="500"/>
                </a:lnTo>
                <a:lnTo>
                  <a:pt x="366" y="499"/>
                </a:lnTo>
                <a:lnTo>
                  <a:pt x="365" y="498"/>
                </a:lnTo>
                <a:lnTo>
                  <a:pt x="366" y="498"/>
                </a:lnTo>
                <a:lnTo>
                  <a:pt x="366" y="496"/>
                </a:lnTo>
                <a:lnTo>
                  <a:pt x="368" y="494"/>
                </a:lnTo>
                <a:lnTo>
                  <a:pt x="368" y="493"/>
                </a:lnTo>
                <a:lnTo>
                  <a:pt x="368" y="491"/>
                </a:lnTo>
                <a:lnTo>
                  <a:pt x="368" y="489"/>
                </a:lnTo>
                <a:lnTo>
                  <a:pt x="370" y="486"/>
                </a:lnTo>
                <a:lnTo>
                  <a:pt x="371" y="485"/>
                </a:lnTo>
                <a:lnTo>
                  <a:pt x="372" y="485"/>
                </a:lnTo>
                <a:lnTo>
                  <a:pt x="373" y="484"/>
                </a:lnTo>
                <a:lnTo>
                  <a:pt x="375" y="484"/>
                </a:lnTo>
                <a:lnTo>
                  <a:pt x="375" y="483"/>
                </a:lnTo>
                <a:lnTo>
                  <a:pt x="376" y="483"/>
                </a:lnTo>
                <a:lnTo>
                  <a:pt x="376" y="483"/>
                </a:lnTo>
                <a:lnTo>
                  <a:pt x="378" y="483"/>
                </a:lnTo>
                <a:lnTo>
                  <a:pt x="379" y="482"/>
                </a:lnTo>
                <a:lnTo>
                  <a:pt x="381" y="482"/>
                </a:lnTo>
                <a:lnTo>
                  <a:pt x="382" y="481"/>
                </a:lnTo>
                <a:lnTo>
                  <a:pt x="383" y="481"/>
                </a:lnTo>
                <a:lnTo>
                  <a:pt x="384" y="481"/>
                </a:lnTo>
                <a:lnTo>
                  <a:pt x="385" y="480"/>
                </a:lnTo>
                <a:lnTo>
                  <a:pt x="387" y="480"/>
                </a:lnTo>
                <a:lnTo>
                  <a:pt x="387" y="478"/>
                </a:lnTo>
                <a:lnTo>
                  <a:pt x="387" y="477"/>
                </a:lnTo>
                <a:lnTo>
                  <a:pt x="388" y="476"/>
                </a:lnTo>
                <a:lnTo>
                  <a:pt x="389" y="476"/>
                </a:lnTo>
                <a:lnTo>
                  <a:pt x="390" y="476"/>
                </a:lnTo>
                <a:lnTo>
                  <a:pt x="391" y="476"/>
                </a:lnTo>
                <a:lnTo>
                  <a:pt x="393" y="476"/>
                </a:lnTo>
                <a:lnTo>
                  <a:pt x="394" y="477"/>
                </a:lnTo>
                <a:lnTo>
                  <a:pt x="395" y="478"/>
                </a:lnTo>
                <a:lnTo>
                  <a:pt x="394" y="479"/>
                </a:lnTo>
                <a:lnTo>
                  <a:pt x="394" y="481"/>
                </a:lnTo>
                <a:lnTo>
                  <a:pt x="394" y="481"/>
                </a:lnTo>
                <a:lnTo>
                  <a:pt x="394" y="482"/>
                </a:lnTo>
                <a:lnTo>
                  <a:pt x="395" y="482"/>
                </a:lnTo>
                <a:lnTo>
                  <a:pt x="395" y="483"/>
                </a:lnTo>
                <a:lnTo>
                  <a:pt x="396" y="483"/>
                </a:lnTo>
                <a:lnTo>
                  <a:pt x="397" y="485"/>
                </a:lnTo>
                <a:lnTo>
                  <a:pt x="398" y="487"/>
                </a:lnTo>
                <a:lnTo>
                  <a:pt x="398" y="486"/>
                </a:lnTo>
                <a:lnTo>
                  <a:pt x="398" y="485"/>
                </a:lnTo>
                <a:lnTo>
                  <a:pt x="397" y="483"/>
                </a:lnTo>
                <a:lnTo>
                  <a:pt x="396" y="481"/>
                </a:lnTo>
                <a:lnTo>
                  <a:pt x="396" y="481"/>
                </a:lnTo>
                <a:lnTo>
                  <a:pt x="395" y="481"/>
                </a:lnTo>
                <a:lnTo>
                  <a:pt x="396" y="479"/>
                </a:lnTo>
                <a:lnTo>
                  <a:pt x="396" y="478"/>
                </a:lnTo>
                <a:lnTo>
                  <a:pt x="395" y="476"/>
                </a:lnTo>
                <a:lnTo>
                  <a:pt x="394" y="476"/>
                </a:lnTo>
                <a:lnTo>
                  <a:pt x="395" y="476"/>
                </a:lnTo>
                <a:lnTo>
                  <a:pt x="394" y="476"/>
                </a:lnTo>
                <a:lnTo>
                  <a:pt x="393" y="474"/>
                </a:lnTo>
                <a:lnTo>
                  <a:pt x="394" y="474"/>
                </a:lnTo>
                <a:lnTo>
                  <a:pt x="395" y="473"/>
                </a:lnTo>
                <a:lnTo>
                  <a:pt x="396" y="473"/>
                </a:lnTo>
                <a:lnTo>
                  <a:pt x="397" y="472"/>
                </a:lnTo>
                <a:lnTo>
                  <a:pt x="397" y="470"/>
                </a:lnTo>
                <a:lnTo>
                  <a:pt x="397" y="470"/>
                </a:lnTo>
                <a:lnTo>
                  <a:pt x="398" y="467"/>
                </a:lnTo>
                <a:lnTo>
                  <a:pt x="399" y="467"/>
                </a:lnTo>
                <a:lnTo>
                  <a:pt x="400" y="465"/>
                </a:lnTo>
                <a:lnTo>
                  <a:pt x="402" y="465"/>
                </a:lnTo>
                <a:lnTo>
                  <a:pt x="402" y="466"/>
                </a:lnTo>
                <a:lnTo>
                  <a:pt x="403" y="466"/>
                </a:lnTo>
                <a:lnTo>
                  <a:pt x="404" y="467"/>
                </a:lnTo>
                <a:lnTo>
                  <a:pt x="404" y="468"/>
                </a:lnTo>
                <a:lnTo>
                  <a:pt x="404" y="468"/>
                </a:lnTo>
                <a:lnTo>
                  <a:pt x="404" y="467"/>
                </a:lnTo>
                <a:lnTo>
                  <a:pt x="406" y="465"/>
                </a:lnTo>
                <a:lnTo>
                  <a:pt x="408" y="468"/>
                </a:lnTo>
                <a:lnTo>
                  <a:pt x="409" y="468"/>
                </a:lnTo>
                <a:lnTo>
                  <a:pt x="408" y="466"/>
                </a:lnTo>
                <a:lnTo>
                  <a:pt x="408" y="465"/>
                </a:lnTo>
                <a:lnTo>
                  <a:pt x="410" y="467"/>
                </a:lnTo>
                <a:lnTo>
                  <a:pt x="411" y="467"/>
                </a:lnTo>
                <a:lnTo>
                  <a:pt x="411" y="466"/>
                </a:lnTo>
                <a:lnTo>
                  <a:pt x="412" y="465"/>
                </a:lnTo>
                <a:lnTo>
                  <a:pt x="412" y="464"/>
                </a:lnTo>
                <a:lnTo>
                  <a:pt x="410" y="463"/>
                </a:lnTo>
                <a:lnTo>
                  <a:pt x="410" y="464"/>
                </a:lnTo>
                <a:lnTo>
                  <a:pt x="409" y="465"/>
                </a:lnTo>
                <a:lnTo>
                  <a:pt x="408" y="465"/>
                </a:lnTo>
                <a:lnTo>
                  <a:pt x="406" y="464"/>
                </a:lnTo>
                <a:lnTo>
                  <a:pt x="405" y="464"/>
                </a:lnTo>
                <a:lnTo>
                  <a:pt x="405" y="463"/>
                </a:lnTo>
                <a:lnTo>
                  <a:pt x="404" y="462"/>
                </a:lnTo>
                <a:lnTo>
                  <a:pt x="404" y="461"/>
                </a:lnTo>
                <a:lnTo>
                  <a:pt x="404" y="461"/>
                </a:lnTo>
                <a:lnTo>
                  <a:pt x="403" y="460"/>
                </a:lnTo>
                <a:lnTo>
                  <a:pt x="401" y="460"/>
                </a:lnTo>
                <a:lnTo>
                  <a:pt x="400" y="460"/>
                </a:lnTo>
                <a:lnTo>
                  <a:pt x="399" y="460"/>
                </a:lnTo>
                <a:lnTo>
                  <a:pt x="399" y="461"/>
                </a:lnTo>
                <a:lnTo>
                  <a:pt x="399" y="462"/>
                </a:lnTo>
                <a:lnTo>
                  <a:pt x="398" y="462"/>
                </a:lnTo>
                <a:lnTo>
                  <a:pt x="396" y="463"/>
                </a:lnTo>
                <a:lnTo>
                  <a:pt x="395" y="462"/>
                </a:lnTo>
                <a:lnTo>
                  <a:pt x="394" y="462"/>
                </a:lnTo>
                <a:lnTo>
                  <a:pt x="393" y="461"/>
                </a:lnTo>
                <a:lnTo>
                  <a:pt x="394" y="460"/>
                </a:lnTo>
                <a:lnTo>
                  <a:pt x="395" y="460"/>
                </a:lnTo>
                <a:lnTo>
                  <a:pt x="396" y="460"/>
                </a:lnTo>
                <a:lnTo>
                  <a:pt x="396" y="459"/>
                </a:lnTo>
                <a:lnTo>
                  <a:pt x="394" y="458"/>
                </a:lnTo>
                <a:lnTo>
                  <a:pt x="395" y="457"/>
                </a:lnTo>
                <a:lnTo>
                  <a:pt x="396" y="457"/>
                </a:lnTo>
                <a:lnTo>
                  <a:pt x="396" y="456"/>
                </a:lnTo>
                <a:lnTo>
                  <a:pt x="396" y="455"/>
                </a:lnTo>
                <a:lnTo>
                  <a:pt x="395" y="455"/>
                </a:lnTo>
                <a:lnTo>
                  <a:pt x="393" y="457"/>
                </a:lnTo>
                <a:lnTo>
                  <a:pt x="393" y="458"/>
                </a:lnTo>
                <a:lnTo>
                  <a:pt x="393" y="458"/>
                </a:lnTo>
                <a:lnTo>
                  <a:pt x="393" y="459"/>
                </a:lnTo>
                <a:lnTo>
                  <a:pt x="391" y="459"/>
                </a:lnTo>
                <a:lnTo>
                  <a:pt x="390" y="458"/>
                </a:lnTo>
                <a:lnTo>
                  <a:pt x="390" y="457"/>
                </a:lnTo>
                <a:lnTo>
                  <a:pt x="390" y="456"/>
                </a:lnTo>
                <a:lnTo>
                  <a:pt x="389" y="455"/>
                </a:lnTo>
                <a:lnTo>
                  <a:pt x="390" y="454"/>
                </a:lnTo>
                <a:lnTo>
                  <a:pt x="389" y="454"/>
                </a:lnTo>
                <a:lnTo>
                  <a:pt x="389" y="453"/>
                </a:lnTo>
                <a:lnTo>
                  <a:pt x="388" y="453"/>
                </a:lnTo>
                <a:lnTo>
                  <a:pt x="387" y="453"/>
                </a:lnTo>
                <a:lnTo>
                  <a:pt x="387" y="459"/>
                </a:lnTo>
                <a:lnTo>
                  <a:pt x="388" y="459"/>
                </a:lnTo>
                <a:lnTo>
                  <a:pt x="389" y="459"/>
                </a:lnTo>
                <a:lnTo>
                  <a:pt x="390" y="460"/>
                </a:lnTo>
                <a:lnTo>
                  <a:pt x="390" y="462"/>
                </a:lnTo>
                <a:lnTo>
                  <a:pt x="389" y="463"/>
                </a:lnTo>
                <a:lnTo>
                  <a:pt x="389" y="464"/>
                </a:lnTo>
                <a:lnTo>
                  <a:pt x="389" y="465"/>
                </a:lnTo>
                <a:lnTo>
                  <a:pt x="389" y="465"/>
                </a:lnTo>
                <a:lnTo>
                  <a:pt x="389" y="466"/>
                </a:lnTo>
                <a:lnTo>
                  <a:pt x="387" y="468"/>
                </a:lnTo>
                <a:lnTo>
                  <a:pt x="387" y="468"/>
                </a:lnTo>
                <a:lnTo>
                  <a:pt x="384" y="466"/>
                </a:lnTo>
                <a:lnTo>
                  <a:pt x="383" y="466"/>
                </a:lnTo>
                <a:lnTo>
                  <a:pt x="382" y="468"/>
                </a:lnTo>
                <a:lnTo>
                  <a:pt x="382" y="472"/>
                </a:lnTo>
                <a:lnTo>
                  <a:pt x="383" y="474"/>
                </a:lnTo>
                <a:lnTo>
                  <a:pt x="383" y="476"/>
                </a:lnTo>
                <a:lnTo>
                  <a:pt x="383" y="476"/>
                </a:lnTo>
                <a:lnTo>
                  <a:pt x="384" y="479"/>
                </a:lnTo>
                <a:lnTo>
                  <a:pt x="382" y="481"/>
                </a:lnTo>
                <a:lnTo>
                  <a:pt x="382" y="481"/>
                </a:lnTo>
                <a:lnTo>
                  <a:pt x="381" y="480"/>
                </a:lnTo>
                <a:lnTo>
                  <a:pt x="380" y="480"/>
                </a:lnTo>
                <a:lnTo>
                  <a:pt x="379" y="480"/>
                </a:lnTo>
                <a:lnTo>
                  <a:pt x="378" y="480"/>
                </a:lnTo>
                <a:lnTo>
                  <a:pt x="376" y="479"/>
                </a:lnTo>
                <a:lnTo>
                  <a:pt x="376" y="479"/>
                </a:lnTo>
                <a:lnTo>
                  <a:pt x="376" y="477"/>
                </a:lnTo>
                <a:lnTo>
                  <a:pt x="376" y="477"/>
                </a:lnTo>
                <a:lnTo>
                  <a:pt x="376" y="476"/>
                </a:lnTo>
                <a:lnTo>
                  <a:pt x="376" y="474"/>
                </a:lnTo>
                <a:lnTo>
                  <a:pt x="376" y="474"/>
                </a:lnTo>
                <a:lnTo>
                  <a:pt x="376" y="476"/>
                </a:lnTo>
                <a:lnTo>
                  <a:pt x="375" y="476"/>
                </a:lnTo>
                <a:lnTo>
                  <a:pt x="375" y="478"/>
                </a:lnTo>
                <a:lnTo>
                  <a:pt x="375" y="479"/>
                </a:lnTo>
                <a:lnTo>
                  <a:pt x="374" y="480"/>
                </a:lnTo>
                <a:lnTo>
                  <a:pt x="372" y="480"/>
                </a:lnTo>
                <a:lnTo>
                  <a:pt x="372" y="479"/>
                </a:lnTo>
                <a:lnTo>
                  <a:pt x="371" y="478"/>
                </a:lnTo>
                <a:lnTo>
                  <a:pt x="369" y="478"/>
                </a:lnTo>
                <a:lnTo>
                  <a:pt x="368" y="478"/>
                </a:lnTo>
                <a:lnTo>
                  <a:pt x="368" y="476"/>
                </a:lnTo>
                <a:lnTo>
                  <a:pt x="367" y="476"/>
                </a:lnTo>
                <a:lnTo>
                  <a:pt x="367" y="475"/>
                </a:lnTo>
                <a:lnTo>
                  <a:pt x="367" y="474"/>
                </a:lnTo>
                <a:lnTo>
                  <a:pt x="367" y="473"/>
                </a:lnTo>
                <a:lnTo>
                  <a:pt x="367" y="472"/>
                </a:lnTo>
                <a:lnTo>
                  <a:pt x="366" y="470"/>
                </a:lnTo>
                <a:lnTo>
                  <a:pt x="366" y="470"/>
                </a:lnTo>
                <a:lnTo>
                  <a:pt x="366" y="469"/>
                </a:lnTo>
                <a:lnTo>
                  <a:pt x="365" y="466"/>
                </a:lnTo>
                <a:lnTo>
                  <a:pt x="364" y="465"/>
                </a:lnTo>
                <a:lnTo>
                  <a:pt x="364" y="465"/>
                </a:lnTo>
                <a:lnTo>
                  <a:pt x="364" y="466"/>
                </a:lnTo>
                <a:lnTo>
                  <a:pt x="364" y="468"/>
                </a:lnTo>
                <a:lnTo>
                  <a:pt x="364" y="469"/>
                </a:lnTo>
                <a:lnTo>
                  <a:pt x="364" y="470"/>
                </a:lnTo>
                <a:lnTo>
                  <a:pt x="364" y="471"/>
                </a:lnTo>
                <a:lnTo>
                  <a:pt x="365" y="472"/>
                </a:lnTo>
                <a:lnTo>
                  <a:pt x="365" y="475"/>
                </a:lnTo>
                <a:lnTo>
                  <a:pt x="365" y="476"/>
                </a:lnTo>
                <a:lnTo>
                  <a:pt x="365" y="476"/>
                </a:lnTo>
                <a:lnTo>
                  <a:pt x="364" y="477"/>
                </a:lnTo>
                <a:lnTo>
                  <a:pt x="360" y="477"/>
                </a:lnTo>
                <a:lnTo>
                  <a:pt x="357" y="477"/>
                </a:lnTo>
                <a:lnTo>
                  <a:pt x="355" y="477"/>
                </a:lnTo>
                <a:lnTo>
                  <a:pt x="354" y="478"/>
                </a:lnTo>
                <a:lnTo>
                  <a:pt x="351" y="478"/>
                </a:lnTo>
                <a:lnTo>
                  <a:pt x="350" y="478"/>
                </a:lnTo>
                <a:lnTo>
                  <a:pt x="347" y="481"/>
                </a:lnTo>
                <a:lnTo>
                  <a:pt x="345" y="481"/>
                </a:lnTo>
                <a:lnTo>
                  <a:pt x="345" y="481"/>
                </a:lnTo>
                <a:lnTo>
                  <a:pt x="342" y="481"/>
                </a:lnTo>
                <a:lnTo>
                  <a:pt x="340" y="480"/>
                </a:lnTo>
                <a:lnTo>
                  <a:pt x="339" y="478"/>
                </a:lnTo>
                <a:lnTo>
                  <a:pt x="339" y="477"/>
                </a:lnTo>
                <a:lnTo>
                  <a:pt x="339" y="476"/>
                </a:lnTo>
                <a:lnTo>
                  <a:pt x="339" y="476"/>
                </a:lnTo>
                <a:lnTo>
                  <a:pt x="338" y="475"/>
                </a:lnTo>
                <a:lnTo>
                  <a:pt x="338" y="474"/>
                </a:lnTo>
                <a:lnTo>
                  <a:pt x="339" y="472"/>
                </a:lnTo>
                <a:lnTo>
                  <a:pt x="337" y="471"/>
                </a:lnTo>
                <a:lnTo>
                  <a:pt x="335" y="470"/>
                </a:lnTo>
                <a:lnTo>
                  <a:pt x="335" y="470"/>
                </a:lnTo>
                <a:lnTo>
                  <a:pt x="333" y="467"/>
                </a:lnTo>
                <a:lnTo>
                  <a:pt x="333" y="466"/>
                </a:lnTo>
                <a:lnTo>
                  <a:pt x="332" y="465"/>
                </a:lnTo>
                <a:lnTo>
                  <a:pt x="331" y="465"/>
                </a:lnTo>
                <a:lnTo>
                  <a:pt x="330" y="464"/>
                </a:lnTo>
                <a:lnTo>
                  <a:pt x="330" y="461"/>
                </a:lnTo>
                <a:lnTo>
                  <a:pt x="329" y="459"/>
                </a:lnTo>
                <a:lnTo>
                  <a:pt x="329" y="458"/>
                </a:lnTo>
                <a:lnTo>
                  <a:pt x="329" y="457"/>
                </a:lnTo>
                <a:lnTo>
                  <a:pt x="329" y="456"/>
                </a:lnTo>
                <a:lnTo>
                  <a:pt x="327" y="454"/>
                </a:lnTo>
                <a:lnTo>
                  <a:pt x="325" y="453"/>
                </a:lnTo>
                <a:lnTo>
                  <a:pt x="324" y="453"/>
                </a:lnTo>
                <a:lnTo>
                  <a:pt x="323" y="453"/>
                </a:lnTo>
                <a:lnTo>
                  <a:pt x="322" y="452"/>
                </a:lnTo>
                <a:lnTo>
                  <a:pt x="321" y="452"/>
                </a:lnTo>
                <a:lnTo>
                  <a:pt x="320" y="450"/>
                </a:lnTo>
                <a:lnTo>
                  <a:pt x="316" y="448"/>
                </a:lnTo>
                <a:lnTo>
                  <a:pt x="314" y="445"/>
                </a:lnTo>
                <a:lnTo>
                  <a:pt x="313" y="444"/>
                </a:lnTo>
                <a:lnTo>
                  <a:pt x="313" y="443"/>
                </a:lnTo>
                <a:lnTo>
                  <a:pt x="312" y="442"/>
                </a:lnTo>
                <a:lnTo>
                  <a:pt x="312" y="442"/>
                </a:lnTo>
                <a:lnTo>
                  <a:pt x="312" y="441"/>
                </a:lnTo>
                <a:lnTo>
                  <a:pt x="312" y="440"/>
                </a:lnTo>
                <a:lnTo>
                  <a:pt x="311" y="438"/>
                </a:lnTo>
                <a:lnTo>
                  <a:pt x="310" y="437"/>
                </a:lnTo>
                <a:lnTo>
                  <a:pt x="309" y="436"/>
                </a:lnTo>
                <a:lnTo>
                  <a:pt x="309" y="435"/>
                </a:lnTo>
                <a:lnTo>
                  <a:pt x="307" y="435"/>
                </a:lnTo>
                <a:lnTo>
                  <a:pt x="306" y="434"/>
                </a:lnTo>
                <a:lnTo>
                  <a:pt x="305" y="433"/>
                </a:lnTo>
                <a:lnTo>
                  <a:pt x="305" y="432"/>
                </a:lnTo>
                <a:lnTo>
                  <a:pt x="305" y="431"/>
                </a:lnTo>
                <a:lnTo>
                  <a:pt x="305" y="428"/>
                </a:lnTo>
                <a:lnTo>
                  <a:pt x="305" y="426"/>
                </a:lnTo>
                <a:lnTo>
                  <a:pt x="305" y="426"/>
                </a:lnTo>
                <a:lnTo>
                  <a:pt x="304" y="426"/>
                </a:lnTo>
                <a:lnTo>
                  <a:pt x="304" y="424"/>
                </a:lnTo>
                <a:lnTo>
                  <a:pt x="304" y="423"/>
                </a:lnTo>
                <a:lnTo>
                  <a:pt x="304" y="422"/>
                </a:lnTo>
                <a:lnTo>
                  <a:pt x="302" y="420"/>
                </a:lnTo>
                <a:lnTo>
                  <a:pt x="301" y="420"/>
                </a:lnTo>
                <a:lnTo>
                  <a:pt x="300" y="421"/>
                </a:lnTo>
                <a:lnTo>
                  <a:pt x="300" y="422"/>
                </a:lnTo>
                <a:lnTo>
                  <a:pt x="299" y="423"/>
                </a:lnTo>
                <a:lnTo>
                  <a:pt x="298" y="423"/>
                </a:lnTo>
                <a:lnTo>
                  <a:pt x="297" y="420"/>
                </a:lnTo>
                <a:lnTo>
                  <a:pt x="296" y="420"/>
                </a:lnTo>
                <a:lnTo>
                  <a:pt x="296" y="419"/>
                </a:lnTo>
                <a:lnTo>
                  <a:pt x="294" y="417"/>
                </a:lnTo>
                <a:lnTo>
                  <a:pt x="293" y="416"/>
                </a:lnTo>
                <a:lnTo>
                  <a:pt x="292" y="416"/>
                </a:lnTo>
                <a:lnTo>
                  <a:pt x="291" y="415"/>
                </a:lnTo>
                <a:lnTo>
                  <a:pt x="290" y="415"/>
                </a:lnTo>
                <a:lnTo>
                  <a:pt x="289" y="415"/>
                </a:lnTo>
                <a:lnTo>
                  <a:pt x="289" y="415"/>
                </a:lnTo>
                <a:lnTo>
                  <a:pt x="288" y="415"/>
                </a:lnTo>
                <a:lnTo>
                  <a:pt x="287" y="415"/>
                </a:lnTo>
                <a:lnTo>
                  <a:pt x="287" y="415"/>
                </a:lnTo>
                <a:lnTo>
                  <a:pt x="286" y="415"/>
                </a:lnTo>
                <a:lnTo>
                  <a:pt x="285" y="414"/>
                </a:lnTo>
                <a:lnTo>
                  <a:pt x="281" y="413"/>
                </a:lnTo>
                <a:lnTo>
                  <a:pt x="281" y="412"/>
                </a:lnTo>
                <a:lnTo>
                  <a:pt x="281" y="412"/>
                </a:lnTo>
                <a:lnTo>
                  <a:pt x="281" y="413"/>
                </a:lnTo>
                <a:lnTo>
                  <a:pt x="279" y="413"/>
                </a:lnTo>
                <a:lnTo>
                  <a:pt x="279" y="412"/>
                </a:lnTo>
                <a:lnTo>
                  <a:pt x="277" y="412"/>
                </a:lnTo>
                <a:lnTo>
                  <a:pt x="277" y="411"/>
                </a:lnTo>
                <a:lnTo>
                  <a:pt x="276" y="411"/>
                </a:lnTo>
                <a:lnTo>
                  <a:pt x="276" y="410"/>
                </a:lnTo>
                <a:lnTo>
                  <a:pt x="276" y="409"/>
                </a:lnTo>
                <a:lnTo>
                  <a:pt x="275" y="409"/>
                </a:lnTo>
                <a:lnTo>
                  <a:pt x="273" y="409"/>
                </a:lnTo>
                <a:lnTo>
                  <a:pt x="272" y="407"/>
                </a:lnTo>
                <a:lnTo>
                  <a:pt x="271" y="404"/>
                </a:lnTo>
                <a:lnTo>
                  <a:pt x="271" y="404"/>
                </a:lnTo>
                <a:lnTo>
                  <a:pt x="270" y="403"/>
                </a:lnTo>
                <a:lnTo>
                  <a:pt x="270" y="396"/>
                </a:lnTo>
                <a:lnTo>
                  <a:pt x="270" y="395"/>
                </a:lnTo>
                <a:lnTo>
                  <a:pt x="268" y="393"/>
                </a:lnTo>
                <a:lnTo>
                  <a:pt x="268" y="392"/>
                </a:lnTo>
                <a:lnTo>
                  <a:pt x="267" y="391"/>
                </a:lnTo>
                <a:lnTo>
                  <a:pt x="266" y="389"/>
                </a:lnTo>
                <a:lnTo>
                  <a:pt x="265" y="388"/>
                </a:lnTo>
                <a:lnTo>
                  <a:pt x="265" y="390"/>
                </a:lnTo>
                <a:lnTo>
                  <a:pt x="264" y="391"/>
                </a:lnTo>
                <a:lnTo>
                  <a:pt x="264" y="391"/>
                </a:lnTo>
                <a:lnTo>
                  <a:pt x="263" y="391"/>
                </a:lnTo>
                <a:lnTo>
                  <a:pt x="262" y="391"/>
                </a:lnTo>
                <a:lnTo>
                  <a:pt x="259" y="392"/>
                </a:lnTo>
                <a:lnTo>
                  <a:pt x="259" y="393"/>
                </a:lnTo>
                <a:lnTo>
                  <a:pt x="260" y="394"/>
                </a:lnTo>
                <a:lnTo>
                  <a:pt x="262" y="394"/>
                </a:lnTo>
                <a:lnTo>
                  <a:pt x="262" y="393"/>
                </a:lnTo>
                <a:lnTo>
                  <a:pt x="264" y="393"/>
                </a:lnTo>
                <a:lnTo>
                  <a:pt x="266" y="393"/>
                </a:lnTo>
                <a:lnTo>
                  <a:pt x="266" y="394"/>
                </a:lnTo>
                <a:lnTo>
                  <a:pt x="267" y="395"/>
                </a:lnTo>
                <a:lnTo>
                  <a:pt x="268" y="396"/>
                </a:lnTo>
                <a:lnTo>
                  <a:pt x="267" y="397"/>
                </a:lnTo>
                <a:lnTo>
                  <a:pt x="268" y="397"/>
                </a:lnTo>
                <a:lnTo>
                  <a:pt x="267" y="399"/>
                </a:lnTo>
                <a:lnTo>
                  <a:pt x="267" y="400"/>
                </a:lnTo>
                <a:lnTo>
                  <a:pt x="267" y="401"/>
                </a:lnTo>
                <a:lnTo>
                  <a:pt x="267" y="402"/>
                </a:lnTo>
                <a:lnTo>
                  <a:pt x="267" y="404"/>
                </a:lnTo>
                <a:lnTo>
                  <a:pt x="267" y="406"/>
                </a:lnTo>
                <a:lnTo>
                  <a:pt x="268" y="409"/>
                </a:lnTo>
                <a:lnTo>
                  <a:pt x="269" y="409"/>
                </a:lnTo>
                <a:lnTo>
                  <a:pt x="271" y="411"/>
                </a:lnTo>
                <a:lnTo>
                  <a:pt x="272" y="413"/>
                </a:lnTo>
                <a:lnTo>
                  <a:pt x="273" y="415"/>
                </a:lnTo>
                <a:lnTo>
                  <a:pt x="274" y="415"/>
                </a:lnTo>
                <a:lnTo>
                  <a:pt x="274" y="416"/>
                </a:lnTo>
                <a:lnTo>
                  <a:pt x="275" y="416"/>
                </a:lnTo>
                <a:lnTo>
                  <a:pt x="276" y="415"/>
                </a:lnTo>
                <a:lnTo>
                  <a:pt x="277" y="416"/>
                </a:lnTo>
                <a:lnTo>
                  <a:pt x="277" y="417"/>
                </a:lnTo>
                <a:lnTo>
                  <a:pt x="279" y="417"/>
                </a:lnTo>
                <a:lnTo>
                  <a:pt x="283" y="419"/>
                </a:lnTo>
                <a:lnTo>
                  <a:pt x="285" y="420"/>
                </a:lnTo>
                <a:lnTo>
                  <a:pt x="286" y="420"/>
                </a:lnTo>
                <a:lnTo>
                  <a:pt x="287" y="420"/>
                </a:lnTo>
                <a:lnTo>
                  <a:pt x="288" y="422"/>
                </a:lnTo>
                <a:lnTo>
                  <a:pt x="289" y="422"/>
                </a:lnTo>
                <a:lnTo>
                  <a:pt x="290" y="422"/>
                </a:lnTo>
                <a:lnTo>
                  <a:pt x="291" y="423"/>
                </a:lnTo>
                <a:lnTo>
                  <a:pt x="292" y="423"/>
                </a:lnTo>
                <a:lnTo>
                  <a:pt x="293" y="425"/>
                </a:lnTo>
                <a:lnTo>
                  <a:pt x="294" y="425"/>
                </a:lnTo>
                <a:lnTo>
                  <a:pt x="295" y="426"/>
                </a:lnTo>
                <a:lnTo>
                  <a:pt x="297" y="428"/>
                </a:lnTo>
                <a:lnTo>
                  <a:pt x="298" y="429"/>
                </a:lnTo>
                <a:lnTo>
                  <a:pt x="298" y="432"/>
                </a:lnTo>
                <a:lnTo>
                  <a:pt x="298" y="434"/>
                </a:lnTo>
                <a:lnTo>
                  <a:pt x="299" y="434"/>
                </a:lnTo>
                <a:lnTo>
                  <a:pt x="301" y="437"/>
                </a:lnTo>
                <a:lnTo>
                  <a:pt x="302" y="438"/>
                </a:lnTo>
                <a:lnTo>
                  <a:pt x="302" y="439"/>
                </a:lnTo>
                <a:lnTo>
                  <a:pt x="303" y="440"/>
                </a:lnTo>
                <a:lnTo>
                  <a:pt x="303" y="441"/>
                </a:lnTo>
                <a:lnTo>
                  <a:pt x="304" y="442"/>
                </a:lnTo>
                <a:lnTo>
                  <a:pt x="304" y="443"/>
                </a:lnTo>
                <a:lnTo>
                  <a:pt x="304" y="443"/>
                </a:lnTo>
                <a:lnTo>
                  <a:pt x="304" y="444"/>
                </a:lnTo>
                <a:lnTo>
                  <a:pt x="304" y="445"/>
                </a:lnTo>
                <a:lnTo>
                  <a:pt x="305" y="448"/>
                </a:lnTo>
                <a:lnTo>
                  <a:pt x="305" y="448"/>
                </a:lnTo>
                <a:lnTo>
                  <a:pt x="305" y="449"/>
                </a:lnTo>
                <a:lnTo>
                  <a:pt x="305" y="450"/>
                </a:lnTo>
                <a:lnTo>
                  <a:pt x="305" y="451"/>
                </a:lnTo>
                <a:lnTo>
                  <a:pt x="304" y="452"/>
                </a:lnTo>
                <a:lnTo>
                  <a:pt x="304" y="454"/>
                </a:lnTo>
                <a:lnTo>
                  <a:pt x="304" y="455"/>
                </a:lnTo>
                <a:lnTo>
                  <a:pt x="304" y="456"/>
                </a:lnTo>
                <a:lnTo>
                  <a:pt x="304" y="458"/>
                </a:lnTo>
                <a:lnTo>
                  <a:pt x="303" y="458"/>
                </a:lnTo>
                <a:lnTo>
                  <a:pt x="302" y="459"/>
                </a:lnTo>
                <a:lnTo>
                  <a:pt x="298" y="459"/>
                </a:lnTo>
                <a:lnTo>
                  <a:pt x="296" y="458"/>
                </a:lnTo>
                <a:lnTo>
                  <a:pt x="295" y="458"/>
                </a:lnTo>
                <a:lnTo>
                  <a:pt x="294" y="456"/>
                </a:lnTo>
                <a:lnTo>
                  <a:pt x="293" y="455"/>
                </a:lnTo>
                <a:lnTo>
                  <a:pt x="292" y="455"/>
                </a:lnTo>
                <a:lnTo>
                  <a:pt x="291" y="453"/>
                </a:lnTo>
                <a:lnTo>
                  <a:pt x="290" y="453"/>
                </a:lnTo>
                <a:lnTo>
                  <a:pt x="289" y="453"/>
                </a:lnTo>
                <a:lnTo>
                  <a:pt x="288" y="453"/>
                </a:lnTo>
                <a:lnTo>
                  <a:pt x="288" y="455"/>
                </a:lnTo>
                <a:lnTo>
                  <a:pt x="288" y="456"/>
                </a:lnTo>
                <a:lnTo>
                  <a:pt x="290" y="458"/>
                </a:lnTo>
                <a:lnTo>
                  <a:pt x="292" y="460"/>
                </a:lnTo>
                <a:lnTo>
                  <a:pt x="293" y="460"/>
                </a:lnTo>
                <a:lnTo>
                  <a:pt x="295" y="462"/>
                </a:lnTo>
                <a:lnTo>
                  <a:pt x="300" y="465"/>
                </a:lnTo>
                <a:lnTo>
                  <a:pt x="301" y="465"/>
                </a:lnTo>
                <a:lnTo>
                  <a:pt x="302" y="466"/>
                </a:lnTo>
                <a:lnTo>
                  <a:pt x="305" y="469"/>
                </a:lnTo>
                <a:lnTo>
                  <a:pt x="305" y="470"/>
                </a:lnTo>
                <a:lnTo>
                  <a:pt x="305" y="472"/>
                </a:lnTo>
                <a:lnTo>
                  <a:pt x="304" y="474"/>
                </a:lnTo>
                <a:lnTo>
                  <a:pt x="304" y="475"/>
                </a:lnTo>
                <a:lnTo>
                  <a:pt x="304" y="476"/>
                </a:lnTo>
                <a:lnTo>
                  <a:pt x="304" y="476"/>
                </a:lnTo>
                <a:lnTo>
                  <a:pt x="305" y="477"/>
                </a:lnTo>
                <a:lnTo>
                  <a:pt x="305" y="480"/>
                </a:lnTo>
                <a:lnTo>
                  <a:pt x="304" y="480"/>
                </a:lnTo>
                <a:lnTo>
                  <a:pt x="304" y="482"/>
                </a:lnTo>
                <a:lnTo>
                  <a:pt x="304" y="483"/>
                </a:lnTo>
                <a:lnTo>
                  <a:pt x="304" y="485"/>
                </a:lnTo>
                <a:lnTo>
                  <a:pt x="303" y="487"/>
                </a:lnTo>
                <a:lnTo>
                  <a:pt x="303" y="487"/>
                </a:lnTo>
                <a:lnTo>
                  <a:pt x="301" y="489"/>
                </a:lnTo>
                <a:lnTo>
                  <a:pt x="300" y="491"/>
                </a:lnTo>
                <a:lnTo>
                  <a:pt x="298" y="492"/>
                </a:lnTo>
                <a:lnTo>
                  <a:pt x="298" y="494"/>
                </a:lnTo>
                <a:lnTo>
                  <a:pt x="298" y="494"/>
                </a:lnTo>
                <a:lnTo>
                  <a:pt x="297" y="495"/>
                </a:lnTo>
                <a:lnTo>
                  <a:pt x="296" y="495"/>
                </a:lnTo>
                <a:lnTo>
                  <a:pt x="296" y="494"/>
                </a:lnTo>
                <a:lnTo>
                  <a:pt x="297" y="494"/>
                </a:lnTo>
                <a:lnTo>
                  <a:pt x="295" y="493"/>
                </a:lnTo>
                <a:lnTo>
                  <a:pt x="293" y="492"/>
                </a:lnTo>
                <a:lnTo>
                  <a:pt x="293" y="492"/>
                </a:lnTo>
                <a:lnTo>
                  <a:pt x="293" y="491"/>
                </a:lnTo>
                <a:lnTo>
                  <a:pt x="292" y="492"/>
                </a:lnTo>
                <a:lnTo>
                  <a:pt x="292" y="493"/>
                </a:lnTo>
                <a:lnTo>
                  <a:pt x="290" y="494"/>
                </a:lnTo>
                <a:lnTo>
                  <a:pt x="288" y="494"/>
                </a:lnTo>
                <a:lnTo>
                  <a:pt x="288" y="495"/>
                </a:lnTo>
                <a:lnTo>
                  <a:pt x="287" y="495"/>
                </a:lnTo>
                <a:lnTo>
                  <a:pt x="287" y="495"/>
                </a:lnTo>
                <a:lnTo>
                  <a:pt x="286" y="495"/>
                </a:lnTo>
                <a:lnTo>
                  <a:pt x="285" y="496"/>
                </a:lnTo>
                <a:lnTo>
                  <a:pt x="283" y="496"/>
                </a:lnTo>
                <a:lnTo>
                  <a:pt x="281" y="495"/>
                </a:lnTo>
                <a:lnTo>
                  <a:pt x="280" y="496"/>
                </a:lnTo>
                <a:lnTo>
                  <a:pt x="279" y="495"/>
                </a:lnTo>
                <a:lnTo>
                  <a:pt x="279" y="496"/>
                </a:lnTo>
                <a:lnTo>
                  <a:pt x="279" y="499"/>
                </a:lnTo>
                <a:lnTo>
                  <a:pt x="281" y="501"/>
                </a:lnTo>
                <a:lnTo>
                  <a:pt x="281" y="502"/>
                </a:lnTo>
                <a:lnTo>
                  <a:pt x="280" y="503"/>
                </a:lnTo>
                <a:lnTo>
                  <a:pt x="278" y="503"/>
                </a:lnTo>
                <a:lnTo>
                  <a:pt x="276" y="501"/>
                </a:lnTo>
                <a:lnTo>
                  <a:pt x="270" y="498"/>
                </a:lnTo>
                <a:lnTo>
                  <a:pt x="269" y="498"/>
                </a:lnTo>
                <a:lnTo>
                  <a:pt x="268" y="498"/>
                </a:lnTo>
                <a:lnTo>
                  <a:pt x="267" y="498"/>
                </a:lnTo>
                <a:lnTo>
                  <a:pt x="266" y="497"/>
                </a:lnTo>
                <a:lnTo>
                  <a:pt x="265" y="497"/>
                </a:lnTo>
                <a:lnTo>
                  <a:pt x="265" y="496"/>
                </a:lnTo>
                <a:lnTo>
                  <a:pt x="264" y="494"/>
                </a:lnTo>
                <a:lnTo>
                  <a:pt x="264" y="493"/>
                </a:lnTo>
                <a:lnTo>
                  <a:pt x="261" y="491"/>
                </a:lnTo>
                <a:lnTo>
                  <a:pt x="260" y="489"/>
                </a:lnTo>
                <a:lnTo>
                  <a:pt x="261" y="487"/>
                </a:lnTo>
                <a:lnTo>
                  <a:pt x="261" y="487"/>
                </a:lnTo>
                <a:lnTo>
                  <a:pt x="262" y="485"/>
                </a:lnTo>
                <a:lnTo>
                  <a:pt x="263" y="485"/>
                </a:lnTo>
                <a:lnTo>
                  <a:pt x="264" y="483"/>
                </a:lnTo>
                <a:lnTo>
                  <a:pt x="264" y="482"/>
                </a:lnTo>
                <a:lnTo>
                  <a:pt x="265" y="481"/>
                </a:lnTo>
                <a:lnTo>
                  <a:pt x="265" y="481"/>
                </a:lnTo>
                <a:lnTo>
                  <a:pt x="265" y="479"/>
                </a:lnTo>
                <a:lnTo>
                  <a:pt x="264" y="476"/>
                </a:lnTo>
                <a:lnTo>
                  <a:pt x="264" y="476"/>
                </a:lnTo>
                <a:lnTo>
                  <a:pt x="262" y="474"/>
                </a:lnTo>
                <a:lnTo>
                  <a:pt x="263" y="473"/>
                </a:lnTo>
                <a:lnTo>
                  <a:pt x="261" y="473"/>
                </a:lnTo>
                <a:lnTo>
                  <a:pt x="259" y="471"/>
                </a:lnTo>
                <a:lnTo>
                  <a:pt x="259" y="470"/>
                </a:lnTo>
                <a:lnTo>
                  <a:pt x="259" y="470"/>
                </a:lnTo>
                <a:lnTo>
                  <a:pt x="259" y="467"/>
                </a:lnTo>
                <a:lnTo>
                  <a:pt x="259" y="466"/>
                </a:lnTo>
                <a:lnTo>
                  <a:pt x="259" y="465"/>
                </a:lnTo>
                <a:lnTo>
                  <a:pt x="258" y="465"/>
                </a:lnTo>
                <a:lnTo>
                  <a:pt x="258" y="463"/>
                </a:lnTo>
                <a:lnTo>
                  <a:pt x="257" y="462"/>
                </a:lnTo>
                <a:lnTo>
                  <a:pt x="257" y="461"/>
                </a:lnTo>
                <a:lnTo>
                  <a:pt x="257" y="459"/>
                </a:lnTo>
                <a:lnTo>
                  <a:pt x="259" y="457"/>
                </a:lnTo>
                <a:lnTo>
                  <a:pt x="259" y="456"/>
                </a:lnTo>
                <a:lnTo>
                  <a:pt x="259" y="454"/>
                </a:lnTo>
                <a:lnTo>
                  <a:pt x="258" y="454"/>
                </a:lnTo>
                <a:lnTo>
                  <a:pt x="257" y="456"/>
                </a:lnTo>
                <a:lnTo>
                  <a:pt x="256" y="455"/>
                </a:lnTo>
                <a:lnTo>
                  <a:pt x="255" y="451"/>
                </a:lnTo>
                <a:lnTo>
                  <a:pt x="255" y="450"/>
                </a:lnTo>
                <a:lnTo>
                  <a:pt x="255" y="449"/>
                </a:lnTo>
                <a:lnTo>
                  <a:pt x="253" y="448"/>
                </a:lnTo>
                <a:lnTo>
                  <a:pt x="253" y="448"/>
                </a:lnTo>
                <a:lnTo>
                  <a:pt x="252" y="447"/>
                </a:lnTo>
                <a:lnTo>
                  <a:pt x="251" y="447"/>
                </a:lnTo>
                <a:lnTo>
                  <a:pt x="249" y="446"/>
                </a:lnTo>
                <a:lnTo>
                  <a:pt x="248" y="446"/>
                </a:lnTo>
                <a:lnTo>
                  <a:pt x="248" y="446"/>
                </a:lnTo>
                <a:lnTo>
                  <a:pt x="246" y="444"/>
                </a:lnTo>
                <a:lnTo>
                  <a:pt x="241" y="444"/>
                </a:lnTo>
                <a:lnTo>
                  <a:pt x="239" y="443"/>
                </a:lnTo>
                <a:lnTo>
                  <a:pt x="239" y="442"/>
                </a:lnTo>
                <a:lnTo>
                  <a:pt x="238" y="442"/>
                </a:lnTo>
                <a:lnTo>
                  <a:pt x="239" y="442"/>
                </a:lnTo>
                <a:lnTo>
                  <a:pt x="239" y="440"/>
                </a:lnTo>
                <a:lnTo>
                  <a:pt x="240" y="439"/>
                </a:lnTo>
                <a:lnTo>
                  <a:pt x="240" y="438"/>
                </a:lnTo>
                <a:lnTo>
                  <a:pt x="238" y="437"/>
                </a:lnTo>
                <a:lnTo>
                  <a:pt x="238" y="436"/>
                </a:lnTo>
                <a:lnTo>
                  <a:pt x="237" y="435"/>
                </a:lnTo>
                <a:lnTo>
                  <a:pt x="237" y="434"/>
                </a:lnTo>
                <a:lnTo>
                  <a:pt x="237" y="433"/>
                </a:lnTo>
                <a:lnTo>
                  <a:pt x="237" y="432"/>
                </a:lnTo>
                <a:lnTo>
                  <a:pt x="236" y="431"/>
                </a:lnTo>
                <a:lnTo>
                  <a:pt x="234" y="429"/>
                </a:lnTo>
                <a:lnTo>
                  <a:pt x="233" y="429"/>
                </a:lnTo>
                <a:lnTo>
                  <a:pt x="233" y="428"/>
                </a:lnTo>
                <a:lnTo>
                  <a:pt x="233" y="425"/>
                </a:lnTo>
                <a:lnTo>
                  <a:pt x="233" y="423"/>
                </a:lnTo>
                <a:lnTo>
                  <a:pt x="232" y="423"/>
                </a:lnTo>
                <a:lnTo>
                  <a:pt x="231" y="421"/>
                </a:lnTo>
                <a:lnTo>
                  <a:pt x="231" y="420"/>
                </a:lnTo>
                <a:lnTo>
                  <a:pt x="231" y="420"/>
                </a:lnTo>
                <a:lnTo>
                  <a:pt x="231" y="418"/>
                </a:lnTo>
                <a:lnTo>
                  <a:pt x="230" y="418"/>
                </a:lnTo>
                <a:lnTo>
                  <a:pt x="229" y="417"/>
                </a:lnTo>
                <a:lnTo>
                  <a:pt x="229" y="415"/>
                </a:lnTo>
                <a:lnTo>
                  <a:pt x="229" y="413"/>
                </a:lnTo>
                <a:lnTo>
                  <a:pt x="229" y="412"/>
                </a:lnTo>
                <a:lnTo>
                  <a:pt x="227" y="410"/>
                </a:lnTo>
                <a:lnTo>
                  <a:pt x="226" y="411"/>
                </a:lnTo>
                <a:lnTo>
                  <a:pt x="225" y="411"/>
                </a:lnTo>
                <a:lnTo>
                  <a:pt x="225" y="409"/>
                </a:lnTo>
                <a:lnTo>
                  <a:pt x="225" y="408"/>
                </a:lnTo>
                <a:lnTo>
                  <a:pt x="224" y="407"/>
                </a:lnTo>
                <a:lnTo>
                  <a:pt x="224" y="406"/>
                </a:lnTo>
                <a:lnTo>
                  <a:pt x="225" y="406"/>
                </a:lnTo>
                <a:lnTo>
                  <a:pt x="225" y="402"/>
                </a:lnTo>
                <a:lnTo>
                  <a:pt x="225" y="401"/>
                </a:lnTo>
                <a:lnTo>
                  <a:pt x="224" y="399"/>
                </a:lnTo>
                <a:lnTo>
                  <a:pt x="224" y="398"/>
                </a:lnTo>
                <a:lnTo>
                  <a:pt x="223" y="398"/>
                </a:lnTo>
                <a:lnTo>
                  <a:pt x="222" y="400"/>
                </a:lnTo>
                <a:lnTo>
                  <a:pt x="222" y="401"/>
                </a:lnTo>
                <a:lnTo>
                  <a:pt x="221" y="401"/>
                </a:lnTo>
                <a:lnTo>
                  <a:pt x="221" y="403"/>
                </a:lnTo>
                <a:lnTo>
                  <a:pt x="221" y="404"/>
                </a:lnTo>
                <a:lnTo>
                  <a:pt x="221" y="404"/>
                </a:lnTo>
                <a:lnTo>
                  <a:pt x="221" y="408"/>
                </a:lnTo>
                <a:lnTo>
                  <a:pt x="221" y="409"/>
                </a:lnTo>
                <a:lnTo>
                  <a:pt x="221" y="409"/>
                </a:lnTo>
                <a:lnTo>
                  <a:pt x="222" y="412"/>
                </a:lnTo>
                <a:lnTo>
                  <a:pt x="223" y="414"/>
                </a:lnTo>
                <a:lnTo>
                  <a:pt x="223" y="415"/>
                </a:lnTo>
                <a:lnTo>
                  <a:pt x="225" y="417"/>
                </a:lnTo>
                <a:lnTo>
                  <a:pt x="225" y="419"/>
                </a:lnTo>
                <a:lnTo>
                  <a:pt x="226" y="421"/>
                </a:lnTo>
                <a:lnTo>
                  <a:pt x="227" y="421"/>
                </a:lnTo>
                <a:lnTo>
                  <a:pt x="227" y="422"/>
                </a:lnTo>
                <a:lnTo>
                  <a:pt x="227" y="426"/>
                </a:lnTo>
                <a:lnTo>
                  <a:pt x="228" y="426"/>
                </a:lnTo>
                <a:lnTo>
                  <a:pt x="228" y="429"/>
                </a:lnTo>
                <a:lnTo>
                  <a:pt x="229" y="430"/>
                </a:lnTo>
                <a:lnTo>
                  <a:pt x="229" y="431"/>
                </a:lnTo>
                <a:lnTo>
                  <a:pt x="230" y="431"/>
                </a:lnTo>
                <a:lnTo>
                  <a:pt x="230" y="432"/>
                </a:lnTo>
                <a:lnTo>
                  <a:pt x="230" y="434"/>
                </a:lnTo>
                <a:lnTo>
                  <a:pt x="230" y="436"/>
                </a:lnTo>
                <a:lnTo>
                  <a:pt x="230" y="437"/>
                </a:lnTo>
                <a:lnTo>
                  <a:pt x="228" y="437"/>
                </a:lnTo>
                <a:lnTo>
                  <a:pt x="225" y="437"/>
                </a:lnTo>
                <a:lnTo>
                  <a:pt x="224" y="437"/>
                </a:lnTo>
                <a:lnTo>
                  <a:pt x="222" y="437"/>
                </a:lnTo>
                <a:lnTo>
                  <a:pt x="221" y="438"/>
                </a:lnTo>
                <a:lnTo>
                  <a:pt x="220" y="439"/>
                </a:lnTo>
                <a:lnTo>
                  <a:pt x="218" y="439"/>
                </a:lnTo>
                <a:lnTo>
                  <a:pt x="217" y="439"/>
                </a:lnTo>
                <a:lnTo>
                  <a:pt x="217" y="438"/>
                </a:lnTo>
                <a:lnTo>
                  <a:pt x="215" y="437"/>
                </a:lnTo>
                <a:lnTo>
                  <a:pt x="214" y="436"/>
                </a:lnTo>
                <a:lnTo>
                  <a:pt x="214" y="436"/>
                </a:lnTo>
                <a:lnTo>
                  <a:pt x="214" y="435"/>
                </a:lnTo>
                <a:lnTo>
                  <a:pt x="213" y="434"/>
                </a:lnTo>
                <a:lnTo>
                  <a:pt x="212" y="433"/>
                </a:lnTo>
                <a:lnTo>
                  <a:pt x="212" y="432"/>
                </a:lnTo>
                <a:lnTo>
                  <a:pt x="212" y="431"/>
                </a:lnTo>
                <a:lnTo>
                  <a:pt x="208" y="426"/>
                </a:lnTo>
                <a:lnTo>
                  <a:pt x="208" y="426"/>
                </a:lnTo>
                <a:lnTo>
                  <a:pt x="207" y="424"/>
                </a:lnTo>
                <a:lnTo>
                  <a:pt x="206" y="421"/>
                </a:lnTo>
                <a:lnTo>
                  <a:pt x="205" y="420"/>
                </a:lnTo>
                <a:lnTo>
                  <a:pt x="205" y="419"/>
                </a:lnTo>
                <a:lnTo>
                  <a:pt x="204" y="418"/>
                </a:lnTo>
                <a:lnTo>
                  <a:pt x="204" y="417"/>
                </a:lnTo>
                <a:lnTo>
                  <a:pt x="204" y="416"/>
                </a:lnTo>
                <a:lnTo>
                  <a:pt x="204" y="415"/>
                </a:lnTo>
                <a:lnTo>
                  <a:pt x="202" y="414"/>
                </a:lnTo>
                <a:lnTo>
                  <a:pt x="201" y="412"/>
                </a:lnTo>
                <a:lnTo>
                  <a:pt x="200" y="411"/>
                </a:lnTo>
                <a:lnTo>
                  <a:pt x="199" y="410"/>
                </a:lnTo>
                <a:lnTo>
                  <a:pt x="198" y="409"/>
                </a:lnTo>
                <a:lnTo>
                  <a:pt x="197" y="409"/>
                </a:lnTo>
                <a:lnTo>
                  <a:pt x="197" y="409"/>
                </a:lnTo>
                <a:lnTo>
                  <a:pt x="197" y="409"/>
                </a:lnTo>
                <a:lnTo>
                  <a:pt x="197" y="411"/>
                </a:lnTo>
                <a:lnTo>
                  <a:pt x="198" y="411"/>
                </a:lnTo>
                <a:lnTo>
                  <a:pt x="199" y="414"/>
                </a:lnTo>
                <a:lnTo>
                  <a:pt x="200" y="415"/>
                </a:lnTo>
                <a:lnTo>
                  <a:pt x="201" y="416"/>
                </a:lnTo>
                <a:lnTo>
                  <a:pt x="201" y="417"/>
                </a:lnTo>
                <a:lnTo>
                  <a:pt x="203" y="421"/>
                </a:lnTo>
                <a:lnTo>
                  <a:pt x="203" y="424"/>
                </a:lnTo>
                <a:lnTo>
                  <a:pt x="204" y="424"/>
                </a:lnTo>
                <a:lnTo>
                  <a:pt x="204" y="426"/>
                </a:lnTo>
                <a:lnTo>
                  <a:pt x="204" y="426"/>
                </a:lnTo>
                <a:lnTo>
                  <a:pt x="206" y="429"/>
                </a:lnTo>
                <a:lnTo>
                  <a:pt x="207" y="431"/>
                </a:lnTo>
                <a:lnTo>
                  <a:pt x="208" y="431"/>
                </a:lnTo>
                <a:lnTo>
                  <a:pt x="209" y="434"/>
                </a:lnTo>
                <a:lnTo>
                  <a:pt x="209" y="435"/>
                </a:lnTo>
                <a:lnTo>
                  <a:pt x="210" y="437"/>
                </a:lnTo>
                <a:lnTo>
                  <a:pt x="210" y="437"/>
                </a:lnTo>
                <a:lnTo>
                  <a:pt x="212" y="438"/>
                </a:lnTo>
                <a:lnTo>
                  <a:pt x="212" y="440"/>
                </a:lnTo>
                <a:lnTo>
                  <a:pt x="213" y="441"/>
                </a:lnTo>
                <a:lnTo>
                  <a:pt x="211" y="442"/>
                </a:lnTo>
                <a:lnTo>
                  <a:pt x="209" y="442"/>
                </a:lnTo>
                <a:lnTo>
                  <a:pt x="207" y="442"/>
                </a:lnTo>
                <a:lnTo>
                  <a:pt x="203" y="442"/>
                </a:lnTo>
                <a:lnTo>
                  <a:pt x="203" y="442"/>
                </a:lnTo>
                <a:lnTo>
                  <a:pt x="203" y="443"/>
                </a:lnTo>
                <a:lnTo>
                  <a:pt x="203" y="444"/>
                </a:lnTo>
                <a:lnTo>
                  <a:pt x="204" y="444"/>
                </a:lnTo>
                <a:lnTo>
                  <a:pt x="206" y="446"/>
                </a:lnTo>
                <a:lnTo>
                  <a:pt x="206" y="447"/>
                </a:lnTo>
                <a:lnTo>
                  <a:pt x="204" y="448"/>
                </a:lnTo>
                <a:lnTo>
                  <a:pt x="203" y="448"/>
                </a:lnTo>
                <a:lnTo>
                  <a:pt x="203" y="449"/>
                </a:lnTo>
                <a:lnTo>
                  <a:pt x="203" y="450"/>
                </a:lnTo>
                <a:lnTo>
                  <a:pt x="203" y="453"/>
                </a:lnTo>
                <a:lnTo>
                  <a:pt x="203" y="454"/>
                </a:lnTo>
                <a:lnTo>
                  <a:pt x="204" y="455"/>
                </a:lnTo>
                <a:lnTo>
                  <a:pt x="205" y="455"/>
                </a:lnTo>
                <a:lnTo>
                  <a:pt x="206" y="455"/>
                </a:lnTo>
                <a:lnTo>
                  <a:pt x="207" y="456"/>
                </a:lnTo>
                <a:lnTo>
                  <a:pt x="208" y="456"/>
                </a:lnTo>
                <a:lnTo>
                  <a:pt x="209" y="456"/>
                </a:lnTo>
                <a:lnTo>
                  <a:pt x="209" y="456"/>
                </a:lnTo>
                <a:lnTo>
                  <a:pt x="215" y="459"/>
                </a:lnTo>
                <a:lnTo>
                  <a:pt x="216" y="459"/>
                </a:lnTo>
                <a:lnTo>
                  <a:pt x="217" y="459"/>
                </a:lnTo>
                <a:lnTo>
                  <a:pt x="220" y="462"/>
                </a:lnTo>
                <a:lnTo>
                  <a:pt x="224" y="466"/>
                </a:lnTo>
                <a:lnTo>
                  <a:pt x="224" y="467"/>
                </a:lnTo>
                <a:lnTo>
                  <a:pt x="225" y="468"/>
                </a:lnTo>
                <a:lnTo>
                  <a:pt x="225" y="470"/>
                </a:lnTo>
                <a:lnTo>
                  <a:pt x="225" y="474"/>
                </a:lnTo>
                <a:lnTo>
                  <a:pt x="225" y="475"/>
                </a:lnTo>
                <a:lnTo>
                  <a:pt x="225" y="478"/>
                </a:lnTo>
                <a:lnTo>
                  <a:pt x="225" y="479"/>
                </a:lnTo>
                <a:lnTo>
                  <a:pt x="225" y="480"/>
                </a:lnTo>
                <a:lnTo>
                  <a:pt x="226" y="480"/>
                </a:lnTo>
                <a:lnTo>
                  <a:pt x="226" y="481"/>
                </a:lnTo>
                <a:lnTo>
                  <a:pt x="227" y="482"/>
                </a:lnTo>
                <a:lnTo>
                  <a:pt x="227" y="483"/>
                </a:lnTo>
                <a:lnTo>
                  <a:pt x="228" y="484"/>
                </a:lnTo>
                <a:lnTo>
                  <a:pt x="228" y="485"/>
                </a:lnTo>
                <a:lnTo>
                  <a:pt x="229" y="486"/>
                </a:lnTo>
                <a:lnTo>
                  <a:pt x="229" y="487"/>
                </a:lnTo>
                <a:lnTo>
                  <a:pt x="230" y="488"/>
                </a:lnTo>
                <a:lnTo>
                  <a:pt x="230" y="489"/>
                </a:lnTo>
                <a:lnTo>
                  <a:pt x="231" y="491"/>
                </a:lnTo>
                <a:lnTo>
                  <a:pt x="231" y="492"/>
                </a:lnTo>
                <a:lnTo>
                  <a:pt x="233" y="493"/>
                </a:lnTo>
                <a:lnTo>
                  <a:pt x="233" y="496"/>
                </a:lnTo>
                <a:lnTo>
                  <a:pt x="233" y="497"/>
                </a:lnTo>
                <a:lnTo>
                  <a:pt x="233" y="498"/>
                </a:lnTo>
                <a:lnTo>
                  <a:pt x="232" y="499"/>
                </a:lnTo>
                <a:lnTo>
                  <a:pt x="231" y="499"/>
                </a:lnTo>
                <a:lnTo>
                  <a:pt x="231" y="499"/>
                </a:lnTo>
                <a:lnTo>
                  <a:pt x="231" y="500"/>
                </a:lnTo>
                <a:lnTo>
                  <a:pt x="232" y="501"/>
                </a:lnTo>
                <a:lnTo>
                  <a:pt x="232" y="503"/>
                </a:lnTo>
                <a:lnTo>
                  <a:pt x="233" y="504"/>
                </a:lnTo>
                <a:lnTo>
                  <a:pt x="233" y="505"/>
                </a:lnTo>
                <a:lnTo>
                  <a:pt x="234" y="506"/>
                </a:lnTo>
                <a:lnTo>
                  <a:pt x="234" y="509"/>
                </a:lnTo>
                <a:lnTo>
                  <a:pt x="236" y="511"/>
                </a:lnTo>
                <a:lnTo>
                  <a:pt x="237" y="513"/>
                </a:lnTo>
                <a:lnTo>
                  <a:pt x="237" y="514"/>
                </a:lnTo>
                <a:lnTo>
                  <a:pt x="238" y="514"/>
                </a:lnTo>
                <a:lnTo>
                  <a:pt x="238" y="514"/>
                </a:lnTo>
                <a:lnTo>
                  <a:pt x="240" y="516"/>
                </a:lnTo>
                <a:lnTo>
                  <a:pt x="242" y="517"/>
                </a:lnTo>
                <a:lnTo>
                  <a:pt x="242" y="518"/>
                </a:lnTo>
                <a:lnTo>
                  <a:pt x="243" y="518"/>
                </a:lnTo>
                <a:lnTo>
                  <a:pt x="244" y="520"/>
                </a:lnTo>
                <a:lnTo>
                  <a:pt x="244" y="520"/>
                </a:lnTo>
                <a:lnTo>
                  <a:pt x="244" y="521"/>
                </a:lnTo>
                <a:lnTo>
                  <a:pt x="243" y="522"/>
                </a:lnTo>
                <a:lnTo>
                  <a:pt x="242" y="522"/>
                </a:lnTo>
                <a:lnTo>
                  <a:pt x="243" y="523"/>
                </a:lnTo>
                <a:lnTo>
                  <a:pt x="242" y="524"/>
                </a:lnTo>
                <a:lnTo>
                  <a:pt x="243" y="524"/>
                </a:lnTo>
                <a:lnTo>
                  <a:pt x="244" y="524"/>
                </a:lnTo>
                <a:lnTo>
                  <a:pt x="244" y="525"/>
                </a:lnTo>
                <a:lnTo>
                  <a:pt x="244" y="526"/>
                </a:lnTo>
                <a:lnTo>
                  <a:pt x="240" y="530"/>
                </a:lnTo>
                <a:lnTo>
                  <a:pt x="239" y="530"/>
                </a:lnTo>
                <a:lnTo>
                  <a:pt x="238" y="531"/>
                </a:lnTo>
                <a:lnTo>
                  <a:pt x="237" y="531"/>
                </a:lnTo>
                <a:lnTo>
                  <a:pt x="236" y="531"/>
                </a:lnTo>
                <a:lnTo>
                  <a:pt x="233" y="531"/>
                </a:lnTo>
                <a:lnTo>
                  <a:pt x="233" y="531"/>
                </a:lnTo>
                <a:lnTo>
                  <a:pt x="231" y="531"/>
                </a:lnTo>
                <a:lnTo>
                  <a:pt x="229" y="530"/>
                </a:lnTo>
                <a:lnTo>
                  <a:pt x="227" y="528"/>
                </a:lnTo>
                <a:lnTo>
                  <a:pt x="226" y="528"/>
                </a:lnTo>
                <a:lnTo>
                  <a:pt x="225" y="527"/>
                </a:lnTo>
                <a:lnTo>
                  <a:pt x="225" y="526"/>
                </a:lnTo>
                <a:lnTo>
                  <a:pt x="225" y="526"/>
                </a:lnTo>
                <a:lnTo>
                  <a:pt x="225" y="524"/>
                </a:lnTo>
                <a:lnTo>
                  <a:pt x="225" y="523"/>
                </a:lnTo>
                <a:lnTo>
                  <a:pt x="224" y="521"/>
                </a:lnTo>
                <a:lnTo>
                  <a:pt x="223" y="520"/>
                </a:lnTo>
                <a:lnTo>
                  <a:pt x="223" y="521"/>
                </a:lnTo>
                <a:lnTo>
                  <a:pt x="223" y="525"/>
                </a:lnTo>
                <a:lnTo>
                  <a:pt x="223" y="526"/>
                </a:lnTo>
                <a:lnTo>
                  <a:pt x="225" y="527"/>
                </a:lnTo>
                <a:lnTo>
                  <a:pt x="225" y="529"/>
                </a:lnTo>
                <a:lnTo>
                  <a:pt x="224" y="529"/>
                </a:lnTo>
                <a:lnTo>
                  <a:pt x="223" y="529"/>
                </a:lnTo>
                <a:lnTo>
                  <a:pt x="222" y="530"/>
                </a:lnTo>
                <a:lnTo>
                  <a:pt x="220" y="531"/>
                </a:lnTo>
                <a:lnTo>
                  <a:pt x="220" y="531"/>
                </a:lnTo>
                <a:lnTo>
                  <a:pt x="217" y="531"/>
                </a:lnTo>
                <a:lnTo>
                  <a:pt x="215" y="530"/>
                </a:lnTo>
                <a:lnTo>
                  <a:pt x="210" y="527"/>
                </a:lnTo>
                <a:lnTo>
                  <a:pt x="209" y="527"/>
                </a:lnTo>
                <a:lnTo>
                  <a:pt x="209" y="527"/>
                </a:lnTo>
                <a:lnTo>
                  <a:pt x="209" y="526"/>
                </a:lnTo>
                <a:lnTo>
                  <a:pt x="208" y="526"/>
                </a:lnTo>
                <a:lnTo>
                  <a:pt x="207" y="526"/>
                </a:lnTo>
                <a:lnTo>
                  <a:pt x="205" y="526"/>
                </a:lnTo>
                <a:lnTo>
                  <a:pt x="204" y="526"/>
                </a:lnTo>
                <a:lnTo>
                  <a:pt x="203" y="526"/>
                </a:lnTo>
                <a:lnTo>
                  <a:pt x="201" y="525"/>
                </a:lnTo>
                <a:lnTo>
                  <a:pt x="199" y="525"/>
                </a:lnTo>
                <a:lnTo>
                  <a:pt x="197" y="525"/>
                </a:lnTo>
                <a:lnTo>
                  <a:pt x="197" y="524"/>
                </a:lnTo>
                <a:lnTo>
                  <a:pt x="196" y="524"/>
                </a:lnTo>
                <a:lnTo>
                  <a:pt x="195" y="524"/>
                </a:lnTo>
                <a:lnTo>
                  <a:pt x="192" y="524"/>
                </a:lnTo>
                <a:lnTo>
                  <a:pt x="191" y="524"/>
                </a:lnTo>
                <a:lnTo>
                  <a:pt x="191" y="523"/>
                </a:lnTo>
                <a:lnTo>
                  <a:pt x="187" y="523"/>
                </a:lnTo>
                <a:lnTo>
                  <a:pt x="186" y="523"/>
                </a:lnTo>
                <a:lnTo>
                  <a:pt x="186" y="523"/>
                </a:lnTo>
                <a:lnTo>
                  <a:pt x="185" y="522"/>
                </a:lnTo>
                <a:lnTo>
                  <a:pt x="184" y="522"/>
                </a:lnTo>
                <a:lnTo>
                  <a:pt x="183" y="522"/>
                </a:lnTo>
                <a:lnTo>
                  <a:pt x="182" y="522"/>
                </a:lnTo>
                <a:lnTo>
                  <a:pt x="181" y="521"/>
                </a:lnTo>
                <a:lnTo>
                  <a:pt x="181" y="520"/>
                </a:lnTo>
                <a:lnTo>
                  <a:pt x="180" y="518"/>
                </a:lnTo>
                <a:lnTo>
                  <a:pt x="180" y="517"/>
                </a:lnTo>
                <a:lnTo>
                  <a:pt x="180" y="516"/>
                </a:lnTo>
                <a:lnTo>
                  <a:pt x="179" y="515"/>
                </a:lnTo>
                <a:lnTo>
                  <a:pt x="179" y="514"/>
                </a:lnTo>
                <a:lnTo>
                  <a:pt x="179" y="513"/>
                </a:lnTo>
                <a:lnTo>
                  <a:pt x="178" y="510"/>
                </a:lnTo>
                <a:lnTo>
                  <a:pt x="177" y="509"/>
                </a:lnTo>
                <a:lnTo>
                  <a:pt x="176" y="506"/>
                </a:lnTo>
                <a:lnTo>
                  <a:pt x="176" y="505"/>
                </a:lnTo>
                <a:lnTo>
                  <a:pt x="176" y="504"/>
                </a:lnTo>
                <a:lnTo>
                  <a:pt x="178" y="503"/>
                </a:lnTo>
                <a:lnTo>
                  <a:pt x="178" y="503"/>
                </a:lnTo>
                <a:lnTo>
                  <a:pt x="177" y="502"/>
                </a:lnTo>
                <a:lnTo>
                  <a:pt x="175" y="503"/>
                </a:lnTo>
                <a:lnTo>
                  <a:pt x="175" y="501"/>
                </a:lnTo>
                <a:lnTo>
                  <a:pt x="173" y="498"/>
                </a:lnTo>
                <a:lnTo>
                  <a:pt x="172" y="496"/>
                </a:lnTo>
                <a:lnTo>
                  <a:pt x="172" y="495"/>
                </a:lnTo>
                <a:lnTo>
                  <a:pt x="172" y="493"/>
                </a:lnTo>
                <a:lnTo>
                  <a:pt x="171" y="493"/>
                </a:lnTo>
                <a:lnTo>
                  <a:pt x="172" y="492"/>
                </a:lnTo>
                <a:lnTo>
                  <a:pt x="171" y="491"/>
                </a:lnTo>
                <a:lnTo>
                  <a:pt x="170" y="487"/>
                </a:lnTo>
                <a:lnTo>
                  <a:pt x="170" y="486"/>
                </a:lnTo>
                <a:lnTo>
                  <a:pt x="169" y="484"/>
                </a:lnTo>
                <a:lnTo>
                  <a:pt x="169" y="483"/>
                </a:lnTo>
                <a:lnTo>
                  <a:pt x="168" y="482"/>
                </a:lnTo>
                <a:lnTo>
                  <a:pt x="168" y="481"/>
                </a:lnTo>
                <a:lnTo>
                  <a:pt x="166" y="479"/>
                </a:lnTo>
                <a:lnTo>
                  <a:pt x="166" y="478"/>
                </a:lnTo>
                <a:lnTo>
                  <a:pt x="166" y="476"/>
                </a:lnTo>
                <a:lnTo>
                  <a:pt x="166" y="476"/>
                </a:lnTo>
                <a:lnTo>
                  <a:pt x="167" y="476"/>
                </a:lnTo>
                <a:lnTo>
                  <a:pt x="167" y="475"/>
                </a:lnTo>
                <a:lnTo>
                  <a:pt x="165" y="472"/>
                </a:lnTo>
                <a:lnTo>
                  <a:pt x="164" y="471"/>
                </a:lnTo>
                <a:lnTo>
                  <a:pt x="164" y="470"/>
                </a:lnTo>
                <a:lnTo>
                  <a:pt x="164" y="470"/>
                </a:lnTo>
                <a:lnTo>
                  <a:pt x="164" y="470"/>
                </a:lnTo>
                <a:lnTo>
                  <a:pt x="163" y="468"/>
                </a:lnTo>
                <a:lnTo>
                  <a:pt x="163" y="465"/>
                </a:lnTo>
                <a:lnTo>
                  <a:pt x="163" y="465"/>
                </a:lnTo>
                <a:lnTo>
                  <a:pt x="163" y="464"/>
                </a:lnTo>
                <a:lnTo>
                  <a:pt x="162" y="464"/>
                </a:lnTo>
                <a:lnTo>
                  <a:pt x="162" y="462"/>
                </a:lnTo>
                <a:lnTo>
                  <a:pt x="162" y="461"/>
                </a:lnTo>
                <a:lnTo>
                  <a:pt x="162" y="457"/>
                </a:lnTo>
                <a:lnTo>
                  <a:pt x="163" y="456"/>
                </a:lnTo>
                <a:lnTo>
                  <a:pt x="163" y="453"/>
                </a:lnTo>
                <a:lnTo>
                  <a:pt x="164" y="452"/>
                </a:lnTo>
                <a:lnTo>
                  <a:pt x="164" y="449"/>
                </a:lnTo>
                <a:lnTo>
                  <a:pt x="164" y="448"/>
                </a:lnTo>
                <a:lnTo>
                  <a:pt x="165" y="448"/>
                </a:lnTo>
                <a:lnTo>
                  <a:pt x="167" y="448"/>
                </a:lnTo>
                <a:lnTo>
                  <a:pt x="168" y="448"/>
                </a:lnTo>
                <a:lnTo>
                  <a:pt x="169" y="448"/>
                </a:lnTo>
                <a:lnTo>
                  <a:pt x="170" y="447"/>
                </a:lnTo>
                <a:lnTo>
                  <a:pt x="170" y="445"/>
                </a:lnTo>
                <a:lnTo>
                  <a:pt x="170" y="443"/>
                </a:lnTo>
                <a:lnTo>
                  <a:pt x="171" y="442"/>
                </a:lnTo>
                <a:lnTo>
                  <a:pt x="172" y="442"/>
                </a:lnTo>
                <a:lnTo>
                  <a:pt x="173" y="442"/>
                </a:lnTo>
                <a:lnTo>
                  <a:pt x="173" y="439"/>
                </a:lnTo>
                <a:lnTo>
                  <a:pt x="173" y="438"/>
                </a:lnTo>
                <a:lnTo>
                  <a:pt x="174" y="437"/>
                </a:lnTo>
                <a:lnTo>
                  <a:pt x="174" y="436"/>
                </a:lnTo>
                <a:lnTo>
                  <a:pt x="172" y="434"/>
                </a:lnTo>
                <a:lnTo>
                  <a:pt x="171" y="432"/>
                </a:lnTo>
                <a:lnTo>
                  <a:pt x="170" y="432"/>
                </a:lnTo>
                <a:lnTo>
                  <a:pt x="170" y="431"/>
                </a:lnTo>
                <a:lnTo>
                  <a:pt x="170" y="431"/>
                </a:lnTo>
                <a:lnTo>
                  <a:pt x="170" y="430"/>
                </a:lnTo>
                <a:lnTo>
                  <a:pt x="169" y="429"/>
                </a:lnTo>
                <a:lnTo>
                  <a:pt x="166" y="427"/>
                </a:lnTo>
                <a:lnTo>
                  <a:pt x="165" y="427"/>
                </a:lnTo>
                <a:lnTo>
                  <a:pt x="161" y="423"/>
                </a:lnTo>
                <a:lnTo>
                  <a:pt x="160" y="421"/>
                </a:lnTo>
                <a:lnTo>
                  <a:pt x="158" y="420"/>
                </a:lnTo>
                <a:lnTo>
                  <a:pt x="157" y="419"/>
                </a:lnTo>
                <a:lnTo>
                  <a:pt x="156" y="418"/>
                </a:lnTo>
                <a:lnTo>
                  <a:pt x="155" y="418"/>
                </a:lnTo>
                <a:lnTo>
                  <a:pt x="154" y="417"/>
                </a:lnTo>
                <a:lnTo>
                  <a:pt x="153" y="417"/>
                </a:lnTo>
                <a:lnTo>
                  <a:pt x="153" y="416"/>
                </a:lnTo>
                <a:lnTo>
                  <a:pt x="152" y="416"/>
                </a:lnTo>
                <a:lnTo>
                  <a:pt x="150" y="415"/>
                </a:lnTo>
                <a:lnTo>
                  <a:pt x="149" y="415"/>
                </a:lnTo>
                <a:lnTo>
                  <a:pt x="148" y="415"/>
                </a:lnTo>
                <a:lnTo>
                  <a:pt x="148" y="416"/>
                </a:lnTo>
                <a:lnTo>
                  <a:pt x="152" y="420"/>
                </a:lnTo>
                <a:lnTo>
                  <a:pt x="153" y="420"/>
                </a:lnTo>
                <a:lnTo>
                  <a:pt x="154" y="421"/>
                </a:lnTo>
                <a:lnTo>
                  <a:pt x="156" y="423"/>
                </a:lnTo>
                <a:lnTo>
                  <a:pt x="158" y="423"/>
                </a:lnTo>
                <a:lnTo>
                  <a:pt x="158" y="424"/>
                </a:lnTo>
                <a:lnTo>
                  <a:pt x="159" y="426"/>
                </a:lnTo>
                <a:lnTo>
                  <a:pt x="159" y="426"/>
                </a:lnTo>
                <a:lnTo>
                  <a:pt x="161" y="429"/>
                </a:lnTo>
                <a:lnTo>
                  <a:pt x="162" y="429"/>
                </a:lnTo>
                <a:lnTo>
                  <a:pt x="162" y="430"/>
                </a:lnTo>
                <a:lnTo>
                  <a:pt x="163" y="431"/>
                </a:lnTo>
                <a:lnTo>
                  <a:pt x="164" y="431"/>
                </a:lnTo>
                <a:lnTo>
                  <a:pt x="164" y="432"/>
                </a:lnTo>
                <a:lnTo>
                  <a:pt x="165" y="432"/>
                </a:lnTo>
                <a:lnTo>
                  <a:pt x="168" y="435"/>
                </a:lnTo>
                <a:lnTo>
                  <a:pt x="168" y="436"/>
                </a:lnTo>
                <a:lnTo>
                  <a:pt x="169" y="437"/>
                </a:lnTo>
                <a:lnTo>
                  <a:pt x="169" y="440"/>
                </a:lnTo>
                <a:lnTo>
                  <a:pt x="169" y="442"/>
                </a:lnTo>
                <a:lnTo>
                  <a:pt x="165" y="445"/>
                </a:lnTo>
                <a:lnTo>
                  <a:pt x="164" y="447"/>
                </a:lnTo>
                <a:lnTo>
                  <a:pt x="161" y="448"/>
                </a:lnTo>
                <a:lnTo>
                  <a:pt x="158" y="452"/>
                </a:lnTo>
                <a:lnTo>
                  <a:pt x="157" y="453"/>
                </a:lnTo>
                <a:lnTo>
                  <a:pt x="156" y="453"/>
                </a:lnTo>
                <a:lnTo>
                  <a:pt x="156" y="454"/>
                </a:lnTo>
                <a:lnTo>
                  <a:pt x="156" y="459"/>
                </a:lnTo>
                <a:lnTo>
                  <a:pt x="157" y="461"/>
                </a:lnTo>
                <a:lnTo>
                  <a:pt x="157" y="462"/>
                </a:lnTo>
                <a:lnTo>
                  <a:pt x="157" y="463"/>
                </a:lnTo>
                <a:lnTo>
                  <a:pt x="157" y="465"/>
                </a:lnTo>
                <a:lnTo>
                  <a:pt x="158" y="465"/>
                </a:lnTo>
                <a:lnTo>
                  <a:pt x="158" y="465"/>
                </a:lnTo>
                <a:lnTo>
                  <a:pt x="158" y="466"/>
                </a:lnTo>
                <a:lnTo>
                  <a:pt x="158" y="468"/>
                </a:lnTo>
                <a:lnTo>
                  <a:pt x="158" y="469"/>
                </a:lnTo>
                <a:lnTo>
                  <a:pt x="158" y="470"/>
                </a:lnTo>
                <a:lnTo>
                  <a:pt x="159" y="471"/>
                </a:lnTo>
                <a:lnTo>
                  <a:pt x="159" y="474"/>
                </a:lnTo>
                <a:lnTo>
                  <a:pt x="160" y="475"/>
                </a:lnTo>
                <a:lnTo>
                  <a:pt x="160" y="476"/>
                </a:lnTo>
                <a:lnTo>
                  <a:pt x="161" y="476"/>
                </a:lnTo>
                <a:lnTo>
                  <a:pt x="161" y="477"/>
                </a:lnTo>
                <a:lnTo>
                  <a:pt x="161" y="478"/>
                </a:lnTo>
                <a:lnTo>
                  <a:pt x="161" y="479"/>
                </a:lnTo>
                <a:lnTo>
                  <a:pt x="161" y="482"/>
                </a:lnTo>
                <a:lnTo>
                  <a:pt x="162" y="483"/>
                </a:lnTo>
                <a:lnTo>
                  <a:pt x="162" y="484"/>
                </a:lnTo>
                <a:lnTo>
                  <a:pt x="164" y="486"/>
                </a:lnTo>
                <a:lnTo>
                  <a:pt x="164" y="487"/>
                </a:lnTo>
                <a:lnTo>
                  <a:pt x="164" y="487"/>
                </a:lnTo>
                <a:lnTo>
                  <a:pt x="164" y="489"/>
                </a:lnTo>
                <a:lnTo>
                  <a:pt x="164" y="490"/>
                </a:lnTo>
                <a:lnTo>
                  <a:pt x="165" y="492"/>
                </a:lnTo>
                <a:lnTo>
                  <a:pt x="165" y="493"/>
                </a:lnTo>
                <a:lnTo>
                  <a:pt x="165" y="494"/>
                </a:lnTo>
                <a:lnTo>
                  <a:pt x="165" y="495"/>
                </a:lnTo>
                <a:lnTo>
                  <a:pt x="166" y="496"/>
                </a:lnTo>
                <a:lnTo>
                  <a:pt x="166" y="497"/>
                </a:lnTo>
                <a:lnTo>
                  <a:pt x="168" y="498"/>
                </a:lnTo>
                <a:lnTo>
                  <a:pt x="168" y="499"/>
                </a:lnTo>
                <a:lnTo>
                  <a:pt x="168" y="500"/>
                </a:lnTo>
                <a:lnTo>
                  <a:pt x="168" y="501"/>
                </a:lnTo>
                <a:lnTo>
                  <a:pt x="168" y="503"/>
                </a:lnTo>
                <a:lnTo>
                  <a:pt x="169" y="504"/>
                </a:lnTo>
                <a:lnTo>
                  <a:pt x="170" y="506"/>
                </a:lnTo>
                <a:lnTo>
                  <a:pt x="170" y="508"/>
                </a:lnTo>
                <a:lnTo>
                  <a:pt x="170" y="509"/>
                </a:lnTo>
                <a:lnTo>
                  <a:pt x="170" y="510"/>
                </a:lnTo>
                <a:lnTo>
                  <a:pt x="170" y="512"/>
                </a:lnTo>
                <a:lnTo>
                  <a:pt x="170" y="512"/>
                </a:lnTo>
                <a:lnTo>
                  <a:pt x="170" y="514"/>
                </a:lnTo>
                <a:lnTo>
                  <a:pt x="170" y="516"/>
                </a:lnTo>
                <a:lnTo>
                  <a:pt x="170" y="517"/>
                </a:lnTo>
                <a:lnTo>
                  <a:pt x="170" y="518"/>
                </a:lnTo>
                <a:lnTo>
                  <a:pt x="171" y="519"/>
                </a:lnTo>
                <a:lnTo>
                  <a:pt x="171" y="520"/>
                </a:lnTo>
                <a:lnTo>
                  <a:pt x="174" y="521"/>
                </a:lnTo>
                <a:lnTo>
                  <a:pt x="174" y="522"/>
                </a:lnTo>
                <a:lnTo>
                  <a:pt x="175" y="525"/>
                </a:lnTo>
                <a:lnTo>
                  <a:pt x="181" y="530"/>
                </a:lnTo>
                <a:lnTo>
                  <a:pt x="181" y="531"/>
                </a:lnTo>
                <a:lnTo>
                  <a:pt x="183" y="531"/>
                </a:lnTo>
                <a:lnTo>
                  <a:pt x="185" y="533"/>
                </a:lnTo>
                <a:lnTo>
                  <a:pt x="186" y="533"/>
                </a:lnTo>
                <a:lnTo>
                  <a:pt x="186" y="534"/>
                </a:lnTo>
                <a:lnTo>
                  <a:pt x="184" y="536"/>
                </a:lnTo>
                <a:lnTo>
                  <a:pt x="177" y="536"/>
                </a:lnTo>
                <a:lnTo>
                  <a:pt x="175" y="537"/>
                </a:lnTo>
                <a:lnTo>
                  <a:pt x="173" y="537"/>
                </a:lnTo>
                <a:lnTo>
                  <a:pt x="172" y="537"/>
                </a:lnTo>
                <a:lnTo>
                  <a:pt x="170" y="537"/>
                </a:lnTo>
                <a:lnTo>
                  <a:pt x="169" y="537"/>
                </a:lnTo>
                <a:lnTo>
                  <a:pt x="164" y="537"/>
                </a:lnTo>
                <a:lnTo>
                  <a:pt x="162" y="538"/>
                </a:lnTo>
                <a:lnTo>
                  <a:pt x="158" y="538"/>
                </a:lnTo>
                <a:lnTo>
                  <a:pt x="158" y="539"/>
                </a:lnTo>
                <a:lnTo>
                  <a:pt x="157" y="539"/>
                </a:lnTo>
                <a:lnTo>
                  <a:pt x="155" y="539"/>
                </a:lnTo>
                <a:lnTo>
                  <a:pt x="154" y="540"/>
                </a:lnTo>
                <a:lnTo>
                  <a:pt x="153" y="540"/>
                </a:lnTo>
                <a:lnTo>
                  <a:pt x="152" y="540"/>
                </a:lnTo>
                <a:lnTo>
                  <a:pt x="152" y="541"/>
                </a:lnTo>
                <a:lnTo>
                  <a:pt x="148" y="541"/>
                </a:lnTo>
                <a:lnTo>
                  <a:pt x="147" y="541"/>
                </a:lnTo>
                <a:lnTo>
                  <a:pt x="146" y="541"/>
                </a:lnTo>
                <a:lnTo>
                  <a:pt x="137" y="541"/>
                </a:lnTo>
                <a:lnTo>
                  <a:pt x="137" y="542"/>
                </a:lnTo>
                <a:lnTo>
                  <a:pt x="133" y="542"/>
                </a:lnTo>
                <a:lnTo>
                  <a:pt x="132" y="541"/>
                </a:lnTo>
                <a:lnTo>
                  <a:pt x="130" y="541"/>
                </a:lnTo>
                <a:lnTo>
                  <a:pt x="129" y="541"/>
                </a:lnTo>
                <a:lnTo>
                  <a:pt x="129" y="540"/>
                </a:lnTo>
                <a:lnTo>
                  <a:pt x="128" y="540"/>
                </a:lnTo>
                <a:lnTo>
                  <a:pt x="126" y="539"/>
                </a:lnTo>
                <a:lnTo>
                  <a:pt x="125" y="538"/>
                </a:lnTo>
                <a:lnTo>
                  <a:pt x="124" y="537"/>
                </a:lnTo>
                <a:lnTo>
                  <a:pt x="124" y="537"/>
                </a:lnTo>
                <a:lnTo>
                  <a:pt x="124" y="536"/>
                </a:lnTo>
                <a:lnTo>
                  <a:pt x="124" y="534"/>
                </a:lnTo>
                <a:lnTo>
                  <a:pt x="124" y="523"/>
                </a:lnTo>
                <a:lnTo>
                  <a:pt x="123" y="522"/>
                </a:lnTo>
                <a:lnTo>
                  <a:pt x="123" y="520"/>
                </a:lnTo>
                <a:lnTo>
                  <a:pt x="123" y="520"/>
                </a:lnTo>
                <a:lnTo>
                  <a:pt x="123" y="519"/>
                </a:lnTo>
                <a:lnTo>
                  <a:pt x="124" y="518"/>
                </a:lnTo>
                <a:lnTo>
                  <a:pt x="125" y="518"/>
                </a:lnTo>
                <a:lnTo>
                  <a:pt x="125" y="517"/>
                </a:lnTo>
                <a:lnTo>
                  <a:pt x="125" y="516"/>
                </a:lnTo>
                <a:lnTo>
                  <a:pt x="125" y="512"/>
                </a:lnTo>
                <a:lnTo>
                  <a:pt x="124" y="512"/>
                </a:lnTo>
                <a:lnTo>
                  <a:pt x="124" y="511"/>
                </a:lnTo>
                <a:lnTo>
                  <a:pt x="123" y="509"/>
                </a:lnTo>
                <a:lnTo>
                  <a:pt x="123" y="508"/>
                </a:lnTo>
                <a:lnTo>
                  <a:pt x="123" y="506"/>
                </a:lnTo>
                <a:lnTo>
                  <a:pt x="122" y="505"/>
                </a:lnTo>
                <a:lnTo>
                  <a:pt x="122" y="504"/>
                </a:lnTo>
                <a:lnTo>
                  <a:pt x="122" y="503"/>
                </a:lnTo>
                <a:lnTo>
                  <a:pt x="122" y="503"/>
                </a:lnTo>
                <a:lnTo>
                  <a:pt x="123" y="502"/>
                </a:lnTo>
                <a:lnTo>
                  <a:pt x="124" y="501"/>
                </a:lnTo>
                <a:lnTo>
                  <a:pt x="123" y="500"/>
                </a:lnTo>
                <a:lnTo>
                  <a:pt x="123" y="499"/>
                </a:lnTo>
                <a:lnTo>
                  <a:pt x="124" y="498"/>
                </a:lnTo>
                <a:lnTo>
                  <a:pt x="122" y="497"/>
                </a:lnTo>
                <a:lnTo>
                  <a:pt x="121" y="496"/>
                </a:lnTo>
                <a:lnTo>
                  <a:pt x="120" y="496"/>
                </a:lnTo>
                <a:lnTo>
                  <a:pt x="119" y="495"/>
                </a:lnTo>
                <a:lnTo>
                  <a:pt x="119" y="492"/>
                </a:lnTo>
                <a:lnTo>
                  <a:pt x="119" y="491"/>
                </a:lnTo>
                <a:lnTo>
                  <a:pt x="119" y="490"/>
                </a:lnTo>
                <a:lnTo>
                  <a:pt x="119" y="489"/>
                </a:lnTo>
                <a:lnTo>
                  <a:pt x="118" y="488"/>
                </a:lnTo>
                <a:lnTo>
                  <a:pt x="118" y="487"/>
                </a:lnTo>
                <a:lnTo>
                  <a:pt x="118" y="484"/>
                </a:lnTo>
                <a:lnTo>
                  <a:pt x="117" y="484"/>
                </a:lnTo>
                <a:lnTo>
                  <a:pt x="117" y="481"/>
                </a:lnTo>
                <a:lnTo>
                  <a:pt x="118" y="481"/>
                </a:lnTo>
                <a:lnTo>
                  <a:pt x="118" y="476"/>
                </a:lnTo>
                <a:lnTo>
                  <a:pt x="119" y="476"/>
                </a:lnTo>
                <a:lnTo>
                  <a:pt x="119" y="474"/>
                </a:lnTo>
                <a:lnTo>
                  <a:pt x="120" y="473"/>
                </a:lnTo>
                <a:lnTo>
                  <a:pt x="120" y="471"/>
                </a:lnTo>
                <a:lnTo>
                  <a:pt x="121" y="470"/>
                </a:lnTo>
                <a:lnTo>
                  <a:pt x="121" y="469"/>
                </a:lnTo>
                <a:lnTo>
                  <a:pt x="123" y="467"/>
                </a:lnTo>
                <a:lnTo>
                  <a:pt x="123" y="466"/>
                </a:lnTo>
                <a:lnTo>
                  <a:pt x="124" y="465"/>
                </a:lnTo>
                <a:lnTo>
                  <a:pt x="124" y="465"/>
                </a:lnTo>
                <a:lnTo>
                  <a:pt x="125" y="464"/>
                </a:lnTo>
                <a:lnTo>
                  <a:pt x="125" y="462"/>
                </a:lnTo>
                <a:lnTo>
                  <a:pt x="126" y="461"/>
                </a:lnTo>
                <a:lnTo>
                  <a:pt x="126" y="460"/>
                </a:lnTo>
                <a:lnTo>
                  <a:pt x="127" y="460"/>
                </a:lnTo>
                <a:lnTo>
                  <a:pt x="128" y="460"/>
                </a:lnTo>
                <a:lnTo>
                  <a:pt x="128" y="458"/>
                </a:lnTo>
                <a:lnTo>
                  <a:pt x="130" y="454"/>
                </a:lnTo>
                <a:lnTo>
                  <a:pt x="130" y="453"/>
                </a:lnTo>
                <a:lnTo>
                  <a:pt x="130" y="453"/>
                </a:lnTo>
                <a:lnTo>
                  <a:pt x="130" y="448"/>
                </a:lnTo>
                <a:lnTo>
                  <a:pt x="130" y="446"/>
                </a:lnTo>
                <a:lnTo>
                  <a:pt x="130" y="446"/>
                </a:lnTo>
                <a:lnTo>
                  <a:pt x="130" y="444"/>
                </a:lnTo>
                <a:lnTo>
                  <a:pt x="129" y="442"/>
                </a:lnTo>
                <a:lnTo>
                  <a:pt x="129" y="442"/>
                </a:lnTo>
                <a:lnTo>
                  <a:pt x="128" y="441"/>
                </a:lnTo>
                <a:lnTo>
                  <a:pt x="128" y="438"/>
                </a:lnTo>
                <a:lnTo>
                  <a:pt x="128" y="437"/>
                </a:lnTo>
                <a:lnTo>
                  <a:pt x="127" y="437"/>
                </a:lnTo>
                <a:lnTo>
                  <a:pt x="126" y="437"/>
                </a:lnTo>
                <a:lnTo>
                  <a:pt x="125" y="437"/>
                </a:lnTo>
                <a:lnTo>
                  <a:pt x="125" y="438"/>
                </a:lnTo>
                <a:lnTo>
                  <a:pt x="126" y="439"/>
                </a:lnTo>
                <a:lnTo>
                  <a:pt x="126" y="440"/>
                </a:lnTo>
                <a:lnTo>
                  <a:pt x="127" y="441"/>
                </a:lnTo>
                <a:lnTo>
                  <a:pt x="126" y="442"/>
                </a:lnTo>
                <a:lnTo>
                  <a:pt x="126" y="444"/>
                </a:lnTo>
                <a:lnTo>
                  <a:pt x="126" y="445"/>
                </a:lnTo>
                <a:lnTo>
                  <a:pt x="126" y="449"/>
                </a:lnTo>
                <a:lnTo>
                  <a:pt x="125" y="449"/>
                </a:lnTo>
                <a:lnTo>
                  <a:pt x="125" y="451"/>
                </a:lnTo>
                <a:lnTo>
                  <a:pt x="125" y="453"/>
                </a:lnTo>
                <a:lnTo>
                  <a:pt x="124" y="454"/>
                </a:lnTo>
                <a:lnTo>
                  <a:pt x="123" y="456"/>
                </a:lnTo>
                <a:lnTo>
                  <a:pt x="124" y="457"/>
                </a:lnTo>
                <a:lnTo>
                  <a:pt x="124" y="458"/>
                </a:lnTo>
                <a:lnTo>
                  <a:pt x="123" y="459"/>
                </a:lnTo>
                <a:lnTo>
                  <a:pt x="121" y="459"/>
                </a:lnTo>
                <a:lnTo>
                  <a:pt x="119" y="462"/>
                </a:lnTo>
                <a:lnTo>
                  <a:pt x="119" y="464"/>
                </a:lnTo>
                <a:lnTo>
                  <a:pt x="117" y="465"/>
                </a:lnTo>
                <a:lnTo>
                  <a:pt x="117" y="466"/>
                </a:lnTo>
                <a:lnTo>
                  <a:pt x="117" y="467"/>
                </a:lnTo>
                <a:lnTo>
                  <a:pt x="116" y="468"/>
                </a:lnTo>
                <a:lnTo>
                  <a:pt x="115" y="470"/>
                </a:lnTo>
                <a:lnTo>
                  <a:pt x="115" y="470"/>
                </a:lnTo>
                <a:lnTo>
                  <a:pt x="115" y="472"/>
                </a:lnTo>
                <a:lnTo>
                  <a:pt x="114" y="472"/>
                </a:lnTo>
                <a:lnTo>
                  <a:pt x="114" y="474"/>
                </a:lnTo>
                <a:lnTo>
                  <a:pt x="114" y="478"/>
                </a:lnTo>
                <a:lnTo>
                  <a:pt x="114" y="479"/>
                </a:lnTo>
                <a:lnTo>
                  <a:pt x="115" y="481"/>
                </a:lnTo>
                <a:lnTo>
                  <a:pt x="116" y="481"/>
                </a:lnTo>
                <a:lnTo>
                  <a:pt x="116" y="484"/>
                </a:lnTo>
                <a:lnTo>
                  <a:pt x="115" y="485"/>
                </a:lnTo>
                <a:lnTo>
                  <a:pt x="115" y="486"/>
                </a:lnTo>
                <a:lnTo>
                  <a:pt x="115" y="487"/>
                </a:lnTo>
                <a:lnTo>
                  <a:pt x="115" y="487"/>
                </a:lnTo>
                <a:lnTo>
                  <a:pt x="115" y="488"/>
                </a:lnTo>
                <a:lnTo>
                  <a:pt x="115" y="491"/>
                </a:lnTo>
                <a:lnTo>
                  <a:pt x="115" y="492"/>
                </a:lnTo>
                <a:lnTo>
                  <a:pt x="116" y="493"/>
                </a:lnTo>
                <a:lnTo>
                  <a:pt x="117" y="495"/>
                </a:lnTo>
                <a:lnTo>
                  <a:pt x="117" y="497"/>
                </a:lnTo>
                <a:lnTo>
                  <a:pt x="117" y="498"/>
                </a:lnTo>
                <a:lnTo>
                  <a:pt x="117" y="498"/>
                </a:lnTo>
                <a:lnTo>
                  <a:pt x="118" y="498"/>
                </a:lnTo>
                <a:lnTo>
                  <a:pt x="118" y="500"/>
                </a:lnTo>
                <a:lnTo>
                  <a:pt x="118" y="507"/>
                </a:lnTo>
                <a:lnTo>
                  <a:pt x="119" y="508"/>
                </a:lnTo>
                <a:lnTo>
                  <a:pt x="119" y="510"/>
                </a:lnTo>
                <a:lnTo>
                  <a:pt x="117" y="511"/>
                </a:lnTo>
                <a:lnTo>
                  <a:pt x="116" y="511"/>
                </a:lnTo>
                <a:lnTo>
                  <a:pt x="115" y="511"/>
                </a:lnTo>
                <a:lnTo>
                  <a:pt x="114" y="509"/>
                </a:lnTo>
                <a:lnTo>
                  <a:pt x="114" y="509"/>
                </a:lnTo>
                <a:lnTo>
                  <a:pt x="114" y="508"/>
                </a:lnTo>
                <a:lnTo>
                  <a:pt x="114" y="507"/>
                </a:lnTo>
                <a:lnTo>
                  <a:pt x="114" y="506"/>
                </a:lnTo>
                <a:lnTo>
                  <a:pt x="113" y="504"/>
                </a:lnTo>
                <a:lnTo>
                  <a:pt x="112" y="503"/>
                </a:lnTo>
                <a:lnTo>
                  <a:pt x="112" y="502"/>
                </a:lnTo>
                <a:lnTo>
                  <a:pt x="111" y="500"/>
                </a:lnTo>
                <a:lnTo>
                  <a:pt x="110" y="498"/>
                </a:lnTo>
                <a:lnTo>
                  <a:pt x="110" y="497"/>
                </a:lnTo>
                <a:lnTo>
                  <a:pt x="110" y="495"/>
                </a:lnTo>
                <a:lnTo>
                  <a:pt x="109" y="495"/>
                </a:lnTo>
                <a:lnTo>
                  <a:pt x="109" y="492"/>
                </a:lnTo>
                <a:lnTo>
                  <a:pt x="109" y="492"/>
                </a:lnTo>
                <a:lnTo>
                  <a:pt x="109" y="491"/>
                </a:lnTo>
                <a:lnTo>
                  <a:pt x="108" y="490"/>
                </a:lnTo>
                <a:lnTo>
                  <a:pt x="108" y="488"/>
                </a:lnTo>
                <a:lnTo>
                  <a:pt x="108" y="487"/>
                </a:lnTo>
                <a:lnTo>
                  <a:pt x="108" y="487"/>
                </a:lnTo>
                <a:lnTo>
                  <a:pt x="108" y="486"/>
                </a:lnTo>
                <a:lnTo>
                  <a:pt x="108" y="486"/>
                </a:lnTo>
                <a:lnTo>
                  <a:pt x="108" y="484"/>
                </a:lnTo>
                <a:lnTo>
                  <a:pt x="107" y="483"/>
                </a:lnTo>
                <a:lnTo>
                  <a:pt x="106" y="481"/>
                </a:lnTo>
                <a:lnTo>
                  <a:pt x="102" y="479"/>
                </a:lnTo>
                <a:lnTo>
                  <a:pt x="102" y="476"/>
                </a:lnTo>
                <a:lnTo>
                  <a:pt x="105" y="474"/>
                </a:lnTo>
                <a:lnTo>
                  <a:pt x="108" y="470"/>
                </a:lnTo>
                <a:lnTo>
                  <a:pt x="108" y="470"/>
                </a:lnTo>
                <a:lnTo>
                  <a:pt x="106" y="470"/>
                </a:lnTo>
                <a:lnTo>
                  <a:pt x="104" y="471"/>
                </a:lnTo>
                <a:lnTo>
                  <a:pt x="103" y="471"/>
                </a:lnTo>
                <a:lnTo>
                  <a:pt x="102" y="474"/>
                </a:lnTo>
                <a:lnTo>
                  <a:pt x="100" y="476"/>
                </a:lnTo>
                <a:lnTo>
                  <a:pt x="99" y="477"/>
                </a:lnTo>
                <a:lnTo>
                  <a:pt x="97" y="477"/>
                </a:lnTo>
                <a:lnTo>
                  <a:pt x="97" y="478"/>
                </a:lnTo>
                <a:lnTo>
                  <a:pt x="95" y="477"/>
                </a:lnTo>
                <a:lnTo>
                  <a:pt x="92" y="474"/>
                </a:lnTo>
                <a:lnTo>
                  <a:pt x="91" y="472"/>
                </a:lnTo>
                <a:lnTo>
                  <a:pt x="91" y="471"/>
                </a:lnTo>
                <a:lnTo>
                  <a:pt x="91" y="470"/>
                </a:lnTo>
                <a:lnTo>
                  <a:pt x="91" y="470"/>
                </a:lnTo>
                <a:lnTo>
                  <a:pt x="89" y="469"/>
                </a:lnTo>
                <a:lnTo>
                  <a:pt x="88" y="467"/>
                </a:lnTo>
                <a:lnTo>
                  <a:pt x="86" y="465"/>
                </a:lnTo>
                <a:lnTo>
                  <a:pt x="86" y="465"/>
                </a:lnTo>
                <a:lnTo>
                  <a:pt x="85" y="464"/>
                </a:lnTo>
                <a:lnTo>
                  <a:pt x="84" y="464"/>
                </a:lnTo>
                <a:lnTo>
                  <a:pt x="84" y="465"/>
                </a:lnTo>
                <a:lnTo>
                  <a:pt x="86" y="466"/>
                </a:lnTo>
                <a:lnTo>
                  <a:pt x="87" y="468"/>
                </a:lnTo>
                <a:lnTo>
                  <a:pt x="89" y="471"/>
                </a:lnTo>
                <a:lnTo>
                  <a:pt x="90" y="472"/>
                </a:lnTo>
                <a:lnTo>
                  <a:pt x="91" y="475"/>
                </a:lnTo>
                <a:lnTo>
                  <a:pt x="92" y="477"/>
                </a:lnTo>
                <a:lnTo>
                  <a:pt x="94" y="478"/>
                </a:lnTo>
                <a:lnTo>
                  <a:pt x="97" y="480"/>
                </a:lnTo>
                <a:lnTo>
                  <a:pt x="97" y="480"/>
                </a:lnTo>
                <a:lnTo>
                  <a:pt x="99" y="480"/>
                </a:lnTo>
                <a:lnTo>
                  <a:pt x="102" y="481"/>
                </a:lnTo>
                <a:lnTo>
                  <a:pt x="102" y="482"/>
                </a:lnTo>
                <a:lnTo>
                  <a:pt x="102" y="483"/>
                </a:lnTo>
                <a:lnTo>
                  <a:pt x="104" y="487"/>
                </a:lnTo>
                <a:lnTo>
                  <a:pt x="104" y="489"/>
                </a:lnTo>
                <a:lnTo>
                  <a:pt x="105" y="489"/>
                </a:lnTo>
                <a:lnTo>
                  <a:pt x="105" y="491"/>
                </a:lnTo>
                <a:lnTo>
                  <a:pt x="105" y="493"/>
                </a:lnTo>
                <a:lnTo>
                  <a:pt x="107" y="496"/>
                </a:lnTo>
                <a:lnTo>
                  <a:pt x="107" y="498"/>
                </a:lnTo>
                <a:lnTo>
                  <a:pt x="107" y="499"/>
                </a:lnTo>
                <a:lnTo>
                  <a:pt x="107" y="500"/>
                </a:lnTo>
                <a:lnTo>
                  <a:pt x="107" y="502"/>
                </a:lnTo>
                <a:lnTo>
                  <a:pt x="106" y="503"/>
                </a:lnTo>
                <a:lnTo>
                  <a:pt x="106" y="503"/>
                </a:lnTo>
                <a:lnTo>
                  <a:pt x="107" y="503"/>
                </a:lnTo>
                <a:lnTo>
                  <a:pt x="107" y="504"/>
                </a:lnTo>
                <a:lnTo>
                  <a:pt x="106" y="504"/>
                </a:lnTo>
                <a:lnTo>
                  <a:pt x="106" y="505"/>
                </a:lnTo>
                <a:lnTo>
                  <a:pt x="105" y="506"/>
                </a:lnTo>
                <a:lnTo>
                  <a:pt x="106" y="507"/>
                </a:lnTo>
                <a:lnTo>
                  <a:pt x="106" y="509"/>
                </a:lnTo>
                <a:lnTo>
                  <a:pt x="106" y="512"/>
                </a:lnTo>
                <a:lnTo>
                  <a:pt x="106" y="513"/>
                </a:lnTo>
                <a:lnTo>
                  <a:pt x="108" y="514"/>
                </a:lnTo>
                <a:lnTo>
                  <a:pt x="109" y="514"/>
                </a:lnTo>
                <a:lnTo>
                  <a:pt x="110" y="515"/>
                </a:lnTo>
                <a:lnTo>
                  <a:pt x="111" y="516"/>
                </a:lnTo>
                <a:lnTo>
                  <a:pt x="112" y="516"/>
                </a:lnTo>
                <a:lnTo>
                  <a:pt x="113" y="517"/>
                </a:lnTo>
                <a:lnTo>
                  <a:pt x="114" y="517"/>
                </a:lnTo>
                <a:lnTo>
                  <a:pt x="114" y="518"/>
                </a:lnTo>
                <a:lnTo>
                  <a:pt x="114" y="519"/>
                </a:lnTo>
                <a:lnTo>
                  <a:pt x="114" y="520"/>
                </a:lnTo>
                <a:lnTo>
                  <a:pt x="114" y="520"/>
                </a:lnTo>
                <a:lnTo>
                  <a:pt x="115" y="521"/>
                </a:lnTo>
                <a:lnTo>
                  <a:pt x="116" y="523"/>
                </a:lnTo>
                <a:lnTo>
                  <a:pt x="116" y="524"/>
                </a:lnTo>
                <a:lnTo>
                  <a:pt x="116" y="525"/>
                </a:lnTo>
                <a:lnTo>
                  <a:pt x="115" y="526"/>
                </a:lnTo>
                <a:lnTo>
                  <a:pt x="115" y="527"/>
                </a:lnTo>
                <a:lnTo>
                  <a:pt x="117" y="527"/>
                </a:lnTo>
                <a:lnTo>
                  <a:pt x="117" y="529"/>
                </a:lnTo>
                <a:lnTo>
                  <a:pt x="117" y="530"/>
                </a:lnTo>
                <a:lnTo>
                  <a:pt x="119" y="531"/>
                </a:lnTo>
                <a:lnTo>
                  <a:pt x="119" y="534"/>
                </a:lnTo>
                <a:lnTo>
                  <a:pt x="119" y="537"/>
                </a:lnTo>
                <a:lnTo>
                  <a:pt x="119" y="539"/>
                </a:lnTo>
                <a:lnTo>
                  <a:pt x="120" y="539"/>
                </a:lnTo>
                <a:lnTo>
                  <a:pt x="120" y="540"/>
                </a:lnTo>
                <a:lnTo>
                  <a:pt x="121" y="542"/>
                </a:lnTo>
                <a:lnTo>
                  <a:pt x="121" y="543"/>
                </a:lnTo>
                <a:lnTo>
                  <a:pt x="120" y="544"/>
                </a:lnTo>
                <a:lnTo>
                  <a:pt x="118" y="544"/>
                </a:lnTo>
                <a:lnTo>
                  <a:pt x="116" y="544"/>
                </a:lnTo>
                <a:lnTo>
                  <a:pt x="116" y="545"/>
                </a:lnTo>
                <a:lnTo>
                  <a:pt x="115" y="545"/>
                </a:lnTo>
                <a:lnTo>
                  <a:pt x="114" y="545"/>
                </a:lnTo>
                <a:lnTo>
                  <a:pt x="114" y="545"/>
                </a:lnTo>
                <a:lnTo>
                  <a:pt x="112" y="545"/>
                </a:lnTo>
                <a:lnTo>
                  <a:pt x="111" y="545"/>
                </a:lnTo>
                <a:lnTo>
                  <a:pt x="110" y="545"/>
                </a:lnTo>
                <a:lnTo>
                  <a:pt x="108" y="546"/>
                </a:lnTo>
                <a:lnTo>
                  <a:pt x="107" y="546"/>
                </a:lnTo>
                <a:lnTo>
                  <a:pt x="105" y="546"/>
                </a:lnTo>
                <a:lnTo>
                  <a:pt x="103" y="546"/>
                </a:lnTo>
                <a:lnTo>
                  <a:pt x="103" y="547"/>
                </a:lnTo>
                <a:lnTo>
                  <a:pt x="101" y="547"/>
                </a:lnTo>
                <a:lnTo>
                  <a:pt x="100" y="547"/>
                </a:lnTo>
                <a:lnTo>
                  <a:pt x="97" y="547"/>
                </a:lnTo>
                <a:lnTo>
                  <a:pt x="97" y="548"/>
                </a:lnTo>
                <a:lnTo>
                  <a:pt x="96" y="548"/>
                </a:lnTo>
                <a:lnTo>
                  <a:pt x="95" y="548"/>
                </a:lnTo>
                <a:lnTo>
                  <a:pt x="92" y="548"/>
                </a:lnTo>
                <a:lnTo>
                  <a:pt x="91" y="549"/>
                </a:lnTo>
                <a:lnTo>
                  <a:pt x="89" y="550"/>
                </a:lnTo>
                <a:lnTo>
                  <a:pt x="88" y="551"/>
                </a:lnTo>
                <a:lnTo>
                  <a:pt x="87" y="549"/>
                </a:lnTo>
                <a:lnTo>
                  <a:pt x="86" y="549"/>
                </a:lnTo>
                <a:lnTo>
                  <a:pt x="86" y="550"/>
                </a:lnTo>
                <a:lnTo>
                  <a:pt x="87" y="550"/>
                </a:lnTo>
                <a:lnTo>
                  <a:pt x="87" y="551"/>
                </a:lnTo>
                <a:lnTo>
                  <a:pt x="86" y="551"/>
                </a:lnTo>
                <a:lnTo>
                  <a:pt x="85" y="550"/>
                </a:lnTo>
                <a:lnTo>
                  <a:pt x="84" y="549"/>
                </a:lnTo>
                <a:lnTo>
                  <a:pt x="83" y="548"/>
                </a:lnTo>
                <a:lnTo>
                  <a:pt x="83" y="547"/>
                </a:lnTo>
                <a:lnTo>
                  <a:pt x="80" y="545"/>
                </a:lnTo>
                <a:lnTo>
                  <a:pt x="79" y="542"/>
                </a:lnTo>
                <a:lnTo>
                  <a:pt x="79" y="542"/>
                </a:lnTo>
                <a:lnTo>
                  <a:pt x="78" y="540"/>
                </a:lnTo>
                <a:lnTo>
                  <a:pt x="78" y="539"/>
                </a:lnTo>
                <a:lnTo>
                  <a:pt x="77" y="537"/>
                </a:lnTo>
                <a:lnTo>
                  <a:pt x="77" y="535"/>
                </a:lnTo>
                <a:lnTo>
                  <a:pt x="77" y="532"/>
                </a:lnTo>
                <a:lnTo>
                  <a:pt x="77" y="531"/>
                </a:lnTo>
                <a:lnTo>
                  <a:pt x="78" y="531"/>
                </a:lnTo>
                <a:lnTo>
                  <a:pt x="78" y="530"/>
                </a:lnTo>
                <a:lnTo>
                  <a:pt x="79" y="528"/>
                </a:lnTo>
                <a:lnTo>
                  <a:pt x="79" y="527"/>
                </a:lnTo>
                <a:lnTo>
                  <a:pt x="79" y="526"/>
                </a:lnTo>
                <a:lnTo>
                  <a:pt x="80" y="525"/>
                </a:lnTo>
                <a:lnTo>
                  <a:pt x="80" y="524"/>
                </a:lnTo>
                <a:lnTo>
                  <a:pt x="80" y="523"/>
                </a:lnTo>
                <a:lnTo>
                  <a:pt x="80" y="521"/>
                </a:lnTo>
                <a:lnTo>
                  <a:pt x="79" y="520"/>
                </a:lnTo>
                <a:lnTo>
                  <a:pt x="79" y="517"/>
                </a:lnTo>
                <a:lnTo>
                  <a:pt x="79" y="516"/>
                </a:lnTo>
                <a:lnTo>
                  <a:pt x="79" y="515"/>
                </a:lnTo>
                <a:lnTo>
                  <a:pt x="79" y="512"/>
                </a:lnTo>
                <a:lnTo>
                  <a:pt x="80" y="512"/>
                </a:lnTo>
                <a:lnTo>
                  <a:pt x="80" y="509"/>
                </a:lnTo>
                <a:lnTo>
                  <a:pt x="80" y="506"/>
                </a:lnTo>
                <a:lnTo>
                  <a:pt x="80" y="504"/>
                </a:lnTo>
                <a:lnTo>
                  <a:pt x="80" y="504"/>
                </a:lnTo>
                <a:lnTo>
                  <a:pt x="80" y="501"/>
                </a:lnTo>
                <a:lnTo>
                  <a:pt x="80" y="496"/>
                </a:lnTo>
                <a:lnTo>
                  <a:pt x="80" y="495"/>
                </a:lnTo>
                <a:lnTo>
                  <a:pt x="80" y="494"/>
                </a:lnTo>
                <a:lnTo>
                  <a:pt x="79" y="492"/>
                </a:lnTo>
                <a:lnTo>
                  <a:pt x="78" y="491"/>
                </a:lnTo>
                <a:lnTo>
                  <a:pt x="78" y="490"/>
                </a:lnTo>
                <a:lnTo>
                  <a:pt x="77" y="489"/>
                </a:lnTo>
                <a:lnTo>
                  <a:pt x="77" y="488"/>
                </a:lnTo>
                <a:lnTo>
                  <a:pt x="75" y="487"/>
                </a:lnTo>
                <a:lnTo>
                  <a:pt x="72" y="484"/>
                </a:lnTo>
                <a:lnTo>
                  <a:pt x="71" y="482"/>
                </a:lnTo>
                <a:lnTo>
                  <a:pt x="69" y="481"/>
                </a:lnTo>
                <a:lnTo>
                  <a:pt x="68" y="480"/>
                </a:lnTo>
                <a:lnTo>
                  <a:pt x="67" y="479"/>
                </a:lnTo>
                <a:lnTo>
                  <a:pt x="66" y="479"/>
                </a:lnTo>
                <a:lnTo>
                  <a:pt x="64" y="478"/>
                </a:lnTo>
                <a:lnTo>
                  <a:pt x="63" y="478"/>
                </a:lnTo>
                <a:lnTo>
                  <a:pt x="62" y="477"/>
                </a:lnTo>
                <a:lnTo>
                  <a:pt x="59" y="477"/>
                </a:lnTo>
                <a:lnTo>
                  <a:pt x="59" y="476"/>
                </a:lnTo>
                <a:lnTo>
                  <a:pt x="59" y="476"/>
                </a:lnTo>
                <a:lnTo>
                  <a:pt x="58" y="476"/>
                </a:lnTo>
                <a:lnTo>
                  <a:pt x="58" y="476"/>
                </a:lnTo>
                <a:lnTo>
                  <a:pt x="58" y="474"/>
                </a:lnTo>
                <a:lnTo>
                  <a:pt x="58" y="473"/>
                </a:lnTo>
                <a:lnTo>
                  <a:pt x="58" y="472"/>
                </a:lnTo>
                <a:lnTo>
                  <a:pt x="63" y="465"/>
                </a:lnTo>
                <a:lnTo>
                  <a:pt x="66" y="460"/>
                </a:lnTo>
                <a:lnTo>
                  <a:pt x="63" y="459"/>
                </a:lnTo>
                <a:lnTo>
                  <a:pt x="60" y="458"/>
                </a:lnTo>
                <a:lnTo>
                  <a:pt x="57" y="454"/>
                </a:lnTo>
                <a:lnTo>
                  <a:pt x="56" y="451"/>
                </a:lnTo>
                <a:lnTo>
                  <a:pt x="58" y="449"/>
                </a:lnTo>
                <a:lnTo>
                  <a:pt x="59" y="448"/>
                </a:lnTo>
                <a:lnTo>
                  <a:pt x="57" y="446"/>
                </a:lnTo>
                <a:lnTo>
                  <a:pt x="55" y="443"/>
                </a:lnTo>
                <a:lnTo>
                  <a:pt x="53" y="438"/>
                </a:lnTo>
                <a:lnTo>
                  <a:pt x="50" y="436"/>
                </a:lnTo>
                <a:lnTo>
                  <a:pt x="47" y="433"/>
                </a:lnTo>
                <a:lnTo>
                  <a:pt x="46" y="429"/>
                </a:lnTo>
                <a:lnTo>
                  <a:pt x="45" y="425"/>
                </a:lnTo>
                <a:lnTo>
                  <a:pt x="51" y="418"/>
                </a:lnTo>
                <a:lnTo>
                  <a:pt x="54" y="414"/>
                </a:lnTo>
                <a:lnTo>
                  <a:pt x="58" y="409"/>
                </a:lnTo>
                <a:lnTo>
                  <a:pt x="61" y="407"/>
                </a:lnTo>
                <a:lnTo>
                  <a:pt x="64" y="406"/>
                </a:lnTo>
                <a:lnTo>
                  <a:pt x="63" y="404"/>
                </a:lnTo>
                <a:lnTo>
                  <a:pt x="66" y="402"/>
                </a:lnTo>
                <a:lnTo>
                  <a:pt x="69" y="402"/>
                </a:lnTo>
                <a:lnTo>
                  <a:pt x="69" y="399"/>
                </a:lnTo>
                <a:lnTo>
                  <a:pt x="70" y="397"/>
                </a:lnTo>
                <a:lnTo>
                  <a:pt x="74" y="395"/>
                </a:lnTo>
                <a:lnTo>
                  <a:pt x="76" y="394"/>
                </a:lnTo>
                <a:lnTo>
                  <a:pt x="79" y="389"/>
                </a:lnTo>
                <a:lnTo>
                  <a:pt x="82" y="385"/>
                </a:lnTo>
                <a:lnTo>
                  <a:pt x="78" y="382"/>
                </a:lnTo>
                <a:lnTo>
                  <a:pt x="75" y="381"/>
                </a:lnTo>
                <a:lnTo>
                  <a:pt x="71" y="380"/>
                </a:lnTo>
                <a:lnTo>
                  <a:pt x="64" y="380"/>
                </a:lnTo>
                <a:lnTo>
                  <a:pt x="60" y="380"/>
                </a:lnTo>
                <a:lnTo>
                  <a:pt x="54" y="381"/>
                </a:lnTo>
                <a:lnTo>
                  <a:pt x="51" y="382"/>
                </a:lnTo>
                <a:lnTo>
                  <a:pt x="47" y="384"/>
                </a:lnTo>
                <a:lnTo>
                  <a:pt x="44" y="387"/>
                </a:lnTo>
                <a:lnTo>
                  <a:pt x="40" y="390"/>
                </a:lnTo>
                <a:lnTo>
                  <a:pt x="35" y="393"/>
                </a:lnTo>
                <a:lnTo>
                  <a:pt x="31" y="398"/>
                </a:lnTo>
                <a:lnTo>
                  <a:pt x="24" y="398"/>
                </a:lnTo>
                <a:lnTo>
                  <a:pt x="24" y="393"/>
                </a:lnTo>
                <a:lnTo>
                  <a:pt x="19" y="391"/>
                </a:lnTo>
                <a:lnTo>
                  <a:pt x="17" y="385"/>
                </a:lnTo>
                <a:lnTo>
                  <a:pt x="18" y="379"/>
                </a:lnTo>
                <a:lnTo>
                  <a:pt x="18" y="373"/>
                </a:lnTo>
                <a:lnTo>
                  <a:pt x="13" y="377"/>
                </a:lnTo>
                <a:lnTo>
                  <a:pt x="9" y="372"/>
                </a:lnTo>
                <a:lnTo>
                  <a:pt x="6" y="363"/>
                </a:lnTo>
                <a:lnTo>
                  <a:pt x="4" y="359"/>
                </a:lnTo>
                <a:lnTo>
                  <a:pt x="2" y="353"/>
                </a:lnTo>
                <a:lnTo>
                  <a:pt x="1" y="348"/>
                </a:lnTo>
                <a:lnTo>
                  <a:pt x="0" y="343"/>
                </a:lnTo>
                <a:lnTo>
                  <a:pt x="0" y="338"/>
                </a:lnTo>
                <a:lnTo>
                  <a:pt x="1" y="334"/>
                </a:lnTo>
                <a:lnTo>
                  <a:pt x="3" y="330"/>
                </a:lnTo>
                <a:lnTo>
                  <a:pt x="7" y="326"/>
                </a:lnTo>
                <a:lnTo>
                  <a:pt x="8" y="322"/>
                </a:lnTo>
                <a:lnTo>
                  <a:pt x="11" y="316"/>
                </a:lnTo>
                <a:lnTo>
                  <a:pt x="14" y="313"/>
                </a:lnTo>
                <a:lnTo>
                  <a:pt x="17" y="308"/>
                </a:lnTo>
                <a:lnTo>
                  <a:pt x="16" y="303"/>
                </a:lnTo>
                <a:lnTo>
                  <a:pt x="15" y="298"/>
                </a:lnTo>
                <a:lnTo>
                  <a:pt x="13" y="296"/>
                </a:lnTo>
                <a:lnTo>
                  <a:pt x="9" y="293"/>
                </a:lnTo>
                <a:lnTo>
                  <a:pt x="5" y="289"/>
                </a:lnTo>
                <a:lnTo>
                  <a:pt x="5" y="283"/>
                </a:lnTo>
                <a:lnTo>
                  <a:pt x="7" y="279"/>
                </a:lnTo>
                <a:lnTo>
                  <a:pt x="11" y="274"/>
                </a:lnTo>
                <a:lnTo>
                  <a:pt x="13" y="271"/>
                </a:lnTo>
                <a:lnTo>
                  <a:pt x="16" y="265"/>
                </a:lnTo>
                <a:lnTo>
                  <a:pt x="18" y="259"/>
                </a:lnTo>
                <a:lnTo>
                  <a:pt x="20" y="253"/>
                </a:lnTo>
                <a:lnTo>
                  <a:pt x="24" y="247"/>
                </a:lnTo>
                <a:lnTo>
                  <a:pt x="26" y="243"/>
                </a:lnTo>
                <a:lnTo>
                  <a:pt x="30" y="235"/>
                </a:lnTo>
                <a:lnTo>
                  <a:pt x="31" y="231"/>
                </a:lnTo>
                <a:lnTo>
                  <a:pt x="34" y="226"/>
                </a:lnTo>
                <a:lnTo>
                  <a:pt x="37" y="221"/>
                </a:lnTo>
                <a:lnTo>
                  <a:pt x="44" y="218"/>
                </a:lnTo>
                <a:lnTo>
                  <a:pt x="50" y="217"/>
                </a:lnTo>
                <a:lnTo>
                  <a:pt x="53" y="212"/>
                </a:lnTo>
                <a:lnTo>
                  <a:pt x="58" y="213"/>
                </a:lnTo>
                <a:lnTo>
                  <a:pt x="61" y="211"/>
                </a:lnTo>
                <a:lnTo>
                  <a:pt x="63" y="208"/>
                </a:lnTo>
                <a:lnTo>
                  <a:pt x="59" y="202"/>
                </a:lnTo>
                <a:lnTo>
                  <a:pt x="60" y="197"/>
                </a:lnTo>
                <a:lnTo>
                  <a:pt x="66" y="193"/>
                </a:lnTo>
                <a:lnTo>
                  <a:pt x="58" y="185"/>
                </a:lnTo>
                <a:lnTo>
                  <a:pt x="54" y="182"/>
                </a:lnTo>
                <a:lnTo>
                  <a:pt x="52" y="178"/>
                </a:lnTo>
                <a:lnTo>
                  <a:pt x="52" y="174"/>
                </a:lnTo>
                <a:lnTo>
                  <a:pt x="56" y="170"/>
                </a:lnTo>
                <a:lnTo>
                  <a:pt x="58" y="167"/>
                </a:lnTo>
                <a:lnTo>
                  <a:pt x="62" y="164"/>
                </a:lnTo>
                <a:lnTo>
                  <a:pt x="64" y="160"/>
                </a:lnTo>
                <a:lnTo>
                  <a:pt x="66" y="155"/>
                </a:lnTo>
                <a:lnTo>
                  <a:pt x="67" y="149"/>
                </a:lnTo>
                <a:lnTo>
                  <a:pt x="67" y="143"/>
                </a:lnTo>
                <a:lnTo>
                  <a:pt x="67" y="140"/>
                </a:lnTo>
                <a:lnTo>
                  <a:pt x="64" y="137"/>
                </a:lnTo>
                <a:lnTo>
                  <a:pt x="60" y="137"/>
                </a:lnTo>
                <a:lnTo>
                  <a:pt x="55" y="137"/>
                </a:lnTo>
                <a:lnTo>
                  <a:pt x="51" y="137"/>
                </a:lnTo>
                <a:lnTo>
                  <a:pt x="47" y="137"/>
                </a:lnTo>
                <a:lnTo>
                  <a:pt x="40" y="137"/>
                </a:lnTo>
                <a:lnTo>
                  <a:pt x="34" y="137"/>
                </a:lnTo>
                <a:lnTo>
                  <a:pt x="30" y="127"/>
                </a:lnTo>
                <a:lnTo>
                  <a:pt x="33" y="121"/>
                </a:lnTo>
                <a:lnTo>
                  <a:pt x="35" y="120"/>
                </a:lnTo>
                <a:lnTo>
                  <a:pt x="37" y="119"/>
                </a:lnTo>
                <a:lnTo>
                  <a:pt x="40" y="119"/>
                </a:lnTo>
                <a:lnTo>
                  <a:pt x="42" y="119"/>
                </a:lnTo>
                <a:lnTo>
                  <a:pt x="43" y="119"/>
                </a:lnTo>
                <a:lnTo>
                  <a:pt x="45" y="118"/>
                </a:lnTo>
                <a:lnTo>
                  <a:pt x="47" y="116"/>
                </a:lnTo>
                <a:lnTo>
                  <a:pt x="49" y="114"/>
                </a:lnTo>
                <a:lnTo>
                  <a:pt x="53" y="106"/>
                </a:lnTo>
                <a:lnTo>
                  <a:pt x="54" y="102"/>
                </a:lnTo>
                <a:lnTo>
                  <a:pt x="55" y="99"/>
                </a:lnTo>
                <a:lnTo>
                  <a:pt x="54" y="99"/>
                </a:lnTo>
                <a:lnTo>
                  <a:pt x="54" y="93"/>
                </a:lnTo>
                <a:lnTo>
                  <a:pt x="52" y="86"/>
                </a:lnTo>
                <a:lnTo>
                  <a:pt x="52" y="77"/>
                </a:lnTo>
                <a:lnTo>
                  <a:pt x="57" y="71"/>
                </a:lnTo>
                <a:lnTo>
                  <a:pt x="62" y="70"/>
                </a:lnTo>
                <a:lnTo>
                  <a:pt x="67" y="69"/>
                </a:lnTo>
                <a:lnTo>
                  <a:pt x="71" y="66"/>
                </a:lnTo>
                <a:lnTo>
                  <a:pt x="73" y="66"/>
                </a:lnTo>
                <a:lnTo>
                  <a:pt x="75" y="63"/>
                </a:lnTo>
                <a:lnTo>
                  <a:pt x="75" y="60"/>
                </a:lnTo>
                <a:lnTo>
                  <a:pt x="76" y="59"/>
                </a:lnTo>
                <a:lnTo>
                  <a:pt x="77" y="55"/>
                </a:lnTo>
                <a:lnTo>
                  <a:pt x="80" y="52"/>
                </a:lnTo>
                <a:lnTo>
                  <a:pt x="80" y="48"/>
                </a:lnTo>
                <a:lnTo>
                  <a:pt x="80" y="45"/>
                </a:lnTo>
                <a:lnTo>
                  <a:pt x="82" y="43"/>
                </a:lnTo>
                <a:lnTo>
                  <a:pt x="84" y="40"/>
                </a:lnTo>
                <a:lnTo>
                  <a:pt x="86" y="38"/>
                </a:lnTo>
                <a:lnTo>
                  <a:pt x="87" y="34"/>
                </a:lnTo>
                <a:lnTo>
                  <a:pt x="86" y="31"/>
                </a:lnTo>
                <a:lnTo>
                  <a:pt x="84" y="27"/>
                </a:lnTo>
                <a:lnTo>
                  <a:pt x="82" y="25"/>
                </a:lnTo>
                <a:lnTo>
                  <a:pt x="81" y="23"/>
                </a:lnTo>
                <a:lnTo>
                  <a:pt x="81" y="20"/>
                </a:lnTo>
                <a:lnTo>
                  <a:pt x="85" y="16"/>
                </a:lnTo>
                <a:lnTo>
                  <a:pt x="84" y="10"/>
                </a:lnTo>
                <a:lnTo>
                  <a:pt x="86" y="5"/>
                </a:lnTo>
                <a:lnTo>
                  <a:pt x="92" y="0"/>
                </a:lnTo>
                <a:lnTo>
                  <a:pt x="99" y="2"/>
                </a:lnTo>
                <a:lnTo>
                  <a:pt x="104" y="3"/>
                </a:lnTo>
                <a:lnTo>
                  <a:pt x="106" y="3"/>
                </a:lnTo>
                <a:lnTo>
                  <a:pt x="108" y="4"/>
                </a:lnTo>
                <a:lnTo>
                  <a:pt x="106" y="16"/>
                </a:lnTo>
                <a:lnTo>
                  <a:pt x="102" y="41"/>
                </a:lnTo>
                <a:lnTo>
                  <a:pt x="94" y="93"/>
                </a:lnTo>
                <a:lnTo>
                  <a:pt x="97" y="93"/>
                </a:lnTo>
                <a:lnTo>
                  <a:pt x="100" y="93"/>
                </a:lnTo>
                <a:lnTo>
                  <a:pt x="123" y="94"/>
                </a:lnTo>
                <a:close/>
              </a:path>
            </a:pathLst>
          </a:custGeom>
          <a:solidFill>
            <a:srgbClr val="77D45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8">
            <a:extLst>
              <a:ext uri="{FF2B5EF4-FFF2-40B4-BE49-F238E27FC236}">
                <a16:creationId xmlns:a16="http://schemas.microsoft.com/office/drawing/2014/main" id="{2A9433CF-63A6-4431-B6D4-0D7474557085}"/>
              </a:ext>
            </a:extLst>
          </p:cNvPr>
          <p:cNvSpPr>
            <a:spLocks noEditPoints="1"/>
          </p:cNvSpPr>
          <p:nvPr/>
        </p:nvSpPr>
        <p:spPr bwMode="auto">
          <a:xfrm>
            <a:off x="2662805" y="5679461"/>
            <a:ext cx="693364" cy="621439"/>
          </a:xfrm>
          <a:custGeom>
            <a:avLst/>
            <a:gdLst>
              <a:gd name="T0" fmla="*/ 264 w 482"/>
              <a:gd name="T1" fmla="*/ 396 h 432"/>
              <a:gd name="T2" fmla="*/ 340 w 482"/>
              <a:gd name="T3" fmla="*/ 399 h 432"/>
              <a:gd name="T4" fmla="*/ 301 w 482"/>
              <a:gd name="T5" fmla="*/ 388 h 432"/>
              <a:gd name="T6" fmla="*/ 380 w 482"/>
              <a:gd name="T7" fmla="*/ 377 h 432"/>
              <a:gd name="T8" fmla="*/ 396 w 482"/>
              <a:gd name="T9" fmla="*/ 405 h 432"/>
              <a:gd name="T10" fmla="*/ 377 w 482"/>
              <a:gd name="T11" fmla="*/ 422 h 432"/>
              <a:gd name="T12" fmla="*/ 344 w 482"/>
              <a:gd name="T13" fmla="*/ 405 h 432"/>
              <a:gd name="T14" fmla="*/ 295 w 482"/>
              <a:gd name="T15" fmla="*/ 373 h 432"/>
              <a:gd name="T16" fmla="*/ 345 w 482"/>
              <a:gd name="T17" fmla="*/ 372 h 432"/>
              <a:gd name="T18" fmla="*/ 34 w 482"/>
              <a:gd name="T19" fmla="*/ 191 h 432"/>
              <a:gd name="T20" fmla="*/ 27 w 482"/>
              <a:gd name="T21" fmla="*/ 175 h 432"/>
              <a:gd name="T22" fmla="*/ 32 w 482"/>
              <a:gd name="T23" fmla="*/ 107 h 432"/>
              <a:gd name="T24" fmla="*/ 460 w 482"/>
              <a:gd name="T25" fmla="*/ 0 h 432"/>
              <a:gd name="T26" fmla="*/ 426 w 482"/>
              <a:gd name="T27" fmla="*/ 106 h 432"/>
              <a:gd name="T28" fmla="*/ 409 w 482"/>
              <a:gd name="T29" fmla="*/ 235 h 432"/>
              <a:gd name="T30" fmla="*/ 466 w 482"/>
              <a:gd name="T31" fmla="*/ 265 h 432"/>
              <a:gd name="T32" fmla="*/ 458 w 482"/>
              <a:gd name="T33" fmla="*/ 339 h 432"/>
              <a:gd name="T34" fmla="*/ 445 w 482"/>
              <a:gd name="T35" fmla="*/ 413 h 432"/>
              <a:gd name="T36" fmla="*/ 413 w 482"/>
              <a:gd name="T37" fmla="*/ 409 h 432"/>
              <a:gd name="T38" fmla="*/ 384 w 482"/>
              <a:gd name="T39" fmla="*/ 392 h 432"/>
              <a:gd name="T40" fmla="*/ 380 w 482"/>
              <a:gd name="T41" fmla="*/ 358 h 432"/>
              <a:gd name="T42" fmla="*/ 369 w 482"/>
              <a:gd name="T43" fmla="*/ 371 h 432"/>
              <a:gd name="T44" fmla="*/ 346 w 482"/>
              <a:gd name="T45" fmla="*/ 381 h 432"/>
              <a:gd name="T46" fmla="*/ 337 w 482"/>
              <a:gd name="T47" fmla="*/ 346 h 432"/>
              <a:gd name="T48" fmla="*/ 343 w 482"/>
              <a:gd name="T49" fmla="*/ 377 h 432"/>
              <a:gd name="T50" fmla="*/ 329 w 482"/>
              <a:gd name="T51" fmla="*/ 374 h 432"/>
              <a:gd name="T52" fmla="*/ 327 w 482"/>
              <a:gd name="T53" fmla="*/ 413 h 432"/>
              <a:gd name="T54" fmla="*/ 331 w 482"/>
              <a:gd name="T55" fmla="*/ 424 h 432"/>
              <a:gd name="T56" fmla="*/ 292 w 482"/>
              <a:gd name="T57" fmla="*/ 430 h 432"/>
              <a:gd name="T58" fmla="*/ 280 w 482"/>
              <a:gd name="T59" fmla="*/ 400 h 432"/>
              <a:gd name="T60" fmla="*/ 278 w 482"/>
              <a:gd name="T61" fmla="*/ 383 h 432"/>
              <a:gd name="T62" fmla="*/ 298 w 482"/>
              <a:gd name="T63" fmla="*/ 389 h 432"/>
              <a:gd name="T64" fmla="*/ 299 w 482"/>
              <a:gd name="T65" fmla="*/ 367 h 432"/>
              <a:gd name="T66" fmla="*/ 283 w 482"/>
              <a:gd name="T67" fmla="*/ 377 h 432"/>
              <a:gd name="T68" fmla="*/ 267 w 482"/>
              <a:gd name="T69" fmla="*/ 390 h 432"/>
              <a:gd name="T70" fmla="*/ 271 w 482"/>
              <a:gd name="T71" fmla="*/ 411 h 432"/>
              <a:gd name="T72" fmla="*/ 245 w 482"/>
              <a:gd name="T73" fmla="*/ 419 h 432"/>
              <a:gd name="T74" fmla="*/ 238 w 482"/>
              <a:gd name="T75" fmla="*/ 394 h 432"/>
              <a:gd name="T76" fmla="*/ 234 w 482"/>
              <a:gd name="T77" fmla="*/ 399 h 432"/>
              <a:gd name="T78" fmla="*/ 188 w 482"/>
              <a:gd name="T79" fmla="*/ 385 h 432"/>
              <a:gd name="T80" fmla="*/ 179 w 482"/>
              <a:gd name="T81" fmla="*/ 372 h 432"/>
              <a:gd name="T82" fmla="*/ 162 w 482"/>
              <a:gd name="T83" fmla="*/ 364 h 432"/>
              <a:gd name="T84" fmla="*/ 164 w 482"/>
              <a:gd name="T85" fmla="*/ 361 h 432"/>
              <a:gd name="T86" fmla="*/ 152 w 482"/>
              <a:gd name="T87" fmla="*/ 355 h 432"/>
              <a:gd name="T88" fmla="*/ 140 w 482"/>
              <a:gd name="T89" fmla="*/ 345 h 432"/>
              <a:gd name="T90" fmla="*/ 141 w 482"/>
              <a:gd name="T91" fmla="*/ 339 h 432"/>
              <a:gd name="T92" fmla="*/ 127 w 482"/>
              <a:gd name="T93" fmla="*/ 321 h 432"/>
              <a:gd name="T94" fmla="*/ 96 w 482"/>
              <a:gd name="T95" fmla="*/ 297 h 432"/>
              <a:gd name="T96" fmla="*/ 69 w 482"/>
              <a:gd name="T97" fmla="*/ 258 h 432"/>
              <a:gd name="T98" fmla="*/ 68 w 482"/>
              <a:gd name="T99" fmla="*/ 250 h 432"/>
              <a:gd name="T100" fmla="*/ 49 w 482"/>
              <a:gd name="T101" fmla="*/ 220 h 432"/>
              <a:gd name="T102" fmla="*/ 50 w 482"/>
              <a:gd name="T103" fmla="*/ 214 h 432"/>
              <a:gd name="T104" fmla="*/ 39 w 482"/>
              <a:gd name="T105" fmla="*/ 192 h 432"/>
              <a:gd name="T106" fmla="*/ 27 w 482"/>
              <a:gd name="T107" fmla="*/ 161 h 432"/>
              <a:gd name="T108" fmla="*/ 11 w 482"/>
              <a:gd name="T109" fmla="*/ 124 h 432"/>
              <a:gd name="T110" fmla="*/ 14 w 482"/>
              <a:gd name="T111" fmla="*/ 98 h 432"/>
              <a:gd name="T112" fmla="*/ 57 w 482"/>
              <a:gd name="T113" fmla="*/ 122 h 432"/>
              <a:gd name="T114" fmla="*/ 136 w 482"/>
              <a:gd name="T115" fmla="*/ 133 h 432"/>
              <a:gd name="T116" fmla="*/ 174 w 482"/>
              <a:gd name="T117" fmla="*/ 119 h 432"/>
              <a:gd name="T118" fmla="*/ 203 w 482"/>
              <a:gd name="T119" fmla="*/ 107 h 432"/>
              <a:gd name="T120" fmla="*/ 266 w 482"/>
              <a:gd name="T121" fmla="*/ 111 h 432"/>
              <a:gd name="T122" fmla="*/ 337 w 482"/>
              <a:gd name="T123" fmla="*/ 56 h 432"/>
              <a:gd name="T124" fmla="*/ 370 w 482"/>
              <a:gd name="T125" fmla="*/ 2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432">
                <a:moveTo>
                  <a:pt x="348" y="402"/>
                </a:moveTo>
                <a:lnTo>
                  <a:pt x="347" y="402"/>
                </a:lnTo>
                <a:lnTo>
                  <a:pt x="346" y="402"/>
                </a:lnTo>
                <a:lnTo>
                  <a:pt x="346" y="401"/>
                </a:lnTo>
                <a:lnTo>
                  <a:pt x="346" y="401"/>
                </a:lnTo>
                <a:lnTo>
                  <a:pt x="346" y="400"/>
                </a:lnTo>
                <a:lnTo>
                  <a:pt x="346" y="400"/>
                </a:lnTo>
                <a:lnTo>
                  <a:pt x="347" y="400"/>
                </a:lnTo>
                <a:lnTo>
                  <a:pt x="348" y="400"/>
                </a:lnTo>
                <a:lnTo>
                  <a:pt x="348" y="401"/>
                </a:lnTo>
                <a:lnTo>
                  <a:pt x="348" y="402"/>
                </a:lnTo>
                <a:close/>
                <a:moveTo>
                  <a:pt x="240" y="398"/>
                </a:moveTo>
                <a:lnTo>
                  <a:pt x="240" y="400"/>
                </a:lnTo>
                <a:lnTo>
                  <a:pt x="238" y="400"/>
                </a:lnTo>
                <a:lnTo>
                  <a:pt x="237" y="400"/>
                </a:lnTo>
                <a:lnTo>
                  <a:pt x="235" y="399"/>
                </a:lnTo>
                <a:lnTo>
                  <a:pt x="235" y="398"/>
                </a:lnTo>
                <a:lnTo>
                  <a:pt x="236" y="398"/>
                </a:lnTo>
                <a:lnTo>
                  <a:pt x="237" y="398"/>
                </a:lnTo>
                <a:lnTo>
                  <a:pt x="237" y="397"/>
                </a:lnTo>
                <a:lnTo>
                  <a:pt x="237" y="396"/>
                </a:lnTo>
                <a:lnTo>
                  <a:pt x="238" y="396"/>
                </a:lnTo>
                <a:lnTo>
                  <a:pt x="240" y="398"/>
                </a:lnTo>
                <a:close/>
                <a:moveTo>
                  <a:pt x="264" y="397"/>
                </a:moveTo>
                <a:lnTo>
                  <a:pt x="263" y="397"/>
                </a:lnTo>
                <a:lnTo>
                  <a:pt x="263" y="396"/>
                </a:lnTo>
                <a:lnTo>
                  <a:pt x="264" y="396"/>
                </a:lnTo>
                <a:lnTo>
                  <a:pt x="265" y="396"/>
                </a:lnTo>
                <a:lnTo>
                  <a:pt x="265" y="397"/>
                </a:lnTo>
                <a:lnTo>
                  <a:pt x="264" y="397"/>
                </a:lnTo>
                <a:close/>
                <a:moveTo>
                  <a:pt x="266" y="396"/>
                </a:moveTo>
                <a:lnTo>
                  <a:pt x="265" y="397"/>
                </a:lnTo>
                <a:lnTo>
                  <a:pt x="265" y="396"/>
                </a:lnTo>
                <a:lnTo>
                  <a:pt x="266" y="395"/>
                </a:lnTo>
                <a:lnTo>
                  <a:pt x="267" y="395"/>
                </a:lnTo>
                <a:lnTo>
                  <a:pt x="267" y="396"/>
                </a:lnTo>
                <a:lnTo>
                  <a:pt x="266" y="396"/>
                </a:lnTo>
                <a:close/>
                <a:moveTo>
                  <a:pt x="266" y="394"/>
                </a:moveTo>
                <a:lnTo>
                  <a:pt x="265" y="394"/>
                </a:lnTo>
                <a:lnTo>
                  <a:pt x="265" y="393"/>
                </a:lnTo>
                <a:lnTo>
                  <a:pt x="266" y="393"/>
                </a:lnTo>
                <a:lnTo>
                  <a:pt x="267" y="394"/>
                </a:lnTo>
                <a:lnTo>
                  <a:pt x="266" y="394"/>
                </a:lnTo>
                <a:close/>
                <a:moveTo>
                  <a:pt x="340" y="399"/>
                </a:moveTo>
                <a:lnTo>
                  <a:pt x="340" y="399"/>
                </a:lnTo>
                <a:lnTo>
                  <a:pt x="339" y="398"/>
                </a:lnTo>
                <a:lnTo>
                  <a:pt x="339" y="396"/>
                </a:lnTo>
                <a:lnTo>
                  <a:pt x="340" y="393"/>
                </a:lnTo>
                <a:lnTo>
                  <a:pt x="342" y="391"/>
                </a:lnTo>
                <a:lnTo>
                  <a:pt x="343" y="392"/>
                </a:lnTo>
                <a:lnTo>
                  <a:pt x="343" y="394"/>
                </a:lnTo>
                <a:lnTo>
                  <a:pt x="343" y="396"/>
                </a:lnTo>
                <a:lnTo>
                  <a:pt x="342" y="398"/>
                </a:lnTo>
                <a:lnTo>
                  <a:pt x="340" y="399"/>
                </a:lnTo>
                <a:close/>
                <a:moveTo>
                  <a:pt x="266" y="392"/>
                </a:moveTo>
                <a:lnTo>
                  <a:pt x="265" y="392"/>
                </a:lnTo>
                <a:lnTo>
                  <a:pt x="265" y="391"/>
                </a:lnTo>
                <a:lnTo>
                  <a:pt x="266" y="391"/>
                </a:lnTo>
                <a:lnTo>
                  <a:pt x="267" y="391"/>
                </a:lnTo>
                <a:lnTo>
                  <a:pt x="267" y="392"/>
                </a:lnTo>
                <a:lnTo>
                  <a:pt x="266" y="392"/>
                </a:lnTo>
                <a:close/>
                <a:moveTo>
                  <a:pt x="237" y="394"/>
                </a:moveTo>
                <a:lnTo>
                  <a:pt x="236" y="394"/>
                </a:lnTo>
                <a:lnTo>
                  <a:pt x="235" y="393"/>
                </a:lnTo>
                <a:lnTo>
                  <a:pt x="235" y="392"/>
                </a:lnTo>
                <a:lnTo>
                  <a:pt x="235" y="391"/>
                </a:lnTo>
                <a:lnTo>
                  <a:pt x="236" y="390"/>
                </a:lnTo>
                <a:lnTo>
                  <a:pt x="237" y="391"/>
                </a:lnTo>
                <a:lnTo>
                  <a:pt x="237" y="393"/>
                </a:lnTo>
                <a:lnTo>
                  <a:pt x="238" y="393"/>
                </a:lnTo>
                <a:lnTo>
                  <a:pt x="238" y="394"/>
                </a:lnTo>
                <a:lnTo>
                  <a:pt x="237" y="394"/>
                </a:lnTo>
                <a:close/>
                <a:moveTo>
                  <a:pt x="266" y="390"/>
                </a:moveTo>
                <a:lnTo>
                  <a:pt x="265" y="389"/>
                </a:lnTo>
                <a:lnTo>
                  <a:pt x="265" y="389"/>
                </a:lnTo>
                <a:lnTo>
                  <a:pt x="266" y="389"/>
                </a:lnTo>
                <a:lnTo>
                  <a:pt x="266" y="390"/>
                </a:lnTo>
                <a:close/>
                <a:moveTo>
                  <a:pt x="301" y="390"/>
                </a:moveTo>
                <a:lnTo>
                  <a:pt x="301" y="391"/>
                </a:lnTo>
                <a:lnTo>
                  <a:pt x="301" y="390"/>
                </a:lnTo>
                <a:lnTo>
                  <a:pt x="301" y="388"/>
                </a:lnTo>
                <a:lnTo>
                  <a:pt x="301" y="386"/>
                </a:lnTo>
                <a:lnTo>
                  <a:pt x="303" y="388"/>
                </a:lnTo>
                <a:lnTo>
                  <a:pt x="303" y="389"/>
                </a:lnTo>
                <a:lnTo>
                  <a:pt x="301" y="390"/>
                </a:lnTo>
                <a:close/>
                <a:moveTo>
                  <a:pt x="340" y="390"/>
                </a:moveTo>
                <a:lnTo>
                  <a:pt x="340" y="389"/>
                </a:lnTo>
                <a:lnTo>
                  <a:pt x="340" y="387"/>
                </a:lnTo>
                <a:lnTo>
                  <a:pt x="340" y="386"/>
                </a:lnTo>
                <a:lnTo>
                  <a:pt x="340" y="385"/>
                </a:lnTo>
                <a:lnTo>
                  <a:pt x="341" y="387"/>
                </a:lnTo>
                <a:lnTo>
                  <a:pt x="341" y="389"/>
                </a:lnTo>
                <a:lnTo>
                  <a:pt x="340" y="390"/>
                </a:lnTo>
                <a:close/>
                <a:moveTo>
                  <a:pt x="286" y="377"/>
                </a:moveTo>
                <a:lnTo>
                  <a:pt x="285" y="377"/>
                </a:lnTo>
                <a:lnTo>
                  <a:pt x="285" y="377"/>
                </a:lnTo>
                <a:lnTo>
                  <a:pt x="285" y="376"/>
                </a:lnTo>
                <a:lnTo>
                  <a:pt x="287" y="376"/>
                </a:lnTo>
                <a:lnTo>
                  <a:pt x="287" y="377"/>
                </a:lnTo>
                <a:lnTo>
                  <a:pt x="286" y="377"/>
                </a:lnTo>
                <a:close/>
                <a:moveTo>
                  <a:pt x="372" y="372"/>
                </a:moveTo>
                <a:lnTo>
                  <a:pt x="374" y="373"/>
                </a:lnTo>
                <a:lnTo>
                  <a:pt x="374" y="373"/>
                </a:lnTo>
                <a:lnTo>
                  <a:pt x="378" y="373"/>
                </a:lnTo>
                <a:lnTo>
                  <a:pt x="379" y="375"/>
                </a:lnTo>
                <a:lnTo>
                  <a:pt x="379" y="376"/>
                </a:lnTo>
                <a:lnTo>
                  <a:pt x="380" y="376"/>
                </a:lnTo>
                <a:lnTo>
                  <a:pt x="380" y="377"/>
                </a:lnTo>
                <a:lnTo>
                  <a:pt x="380" y="378"/>
                </a:lnTo>
                <a:lnTo>
                  <a:pt x="380" y="381"/>
                </a:lnTo>
                <a:lnTo>
                  <a:pt x="379" y="381"/>
                </a:lnTo>
                <a:lnTo>
                  <a:pt x="379" y="382"/>
                </a:lnTo>
                <a:lnTo>
                  <a:pt x="380" y="383"/>
                </a:lnTo>
                <a:lnTo>
                  <a:pt x="380" y="382"/>
                </a:lnTo>
                <a:lnTo>
                  <a:pt x="381" y="383"/>
                </a:lnTo>
                <a:lnTo>
                  <a:pt x="381" y="383"/>
                </a:lnTo>
                <a:lnTo>
                  <a:pt x="380" y="386"/>
                </a:lnTo>
                <a:lnTo>
                  <a:pt x="380" y="388"/>
                </a:lnTo>
                <a:lnTo>
                  <a:pt x="380" y="389"/>
                </a:lnTo>
                <a:lnTo>
                  <a:pt x="381" y="391"/>
                </a:lnTo>
                <a:lnTo>
                  <a:pt x="381" y="392"/>
                </a:lnTo>
                <a:lnTo>
                  <a:pt x="383" y="392"/>
                </a:lnTo>
                <a:lnTo>
                  <a:pt x="385" y="394"/>
                </a:lnTo>
                <a:lnTo>
                  <a:pt x="389" y="394"/>
                </a:lnTo>
                <a:lnTo>
                  <a:pt x="389" y="394"/>
                </a:lnTo>
                <a:lnTo>
                  <a:pt x="390" y="394"/>
                </a:lnTo>
                <a:lnTo>
                  <a:pt x="391" y="395"/>
                </a:lnTo>
                <a:lnTo>
                  <a:pt x="392" y="396"/>
                </a:lnTo>
                <a:lnTo>
                  <a:pt x="392" y="397"/>
                </a:lnTo>
                <a:lnTo>
                  <a:pt x="393" y="398"/>
                </a:lnTo>
                <a:lnTo>
                  <a:pt x="393" y="399"/>
                </a:lnTo>
                <a:lnTo>
                  <a:pt x="394" y="400"/>
                </a:lnTo>
                <a:lnTo>
                  <a:pt x="394" y="401"/>
                </a:lnTo>
                <a:lnTo>
                  <a:pt x="395" y="402"/>
                </a:lnTo>
                <a:lnTo>
                  <a:pt x="396" y="405"/>
                </a:lnTo>
                <a:lnTo>
                  <a:pt x="396" y="405"/>
                </a:lnTo>
                <a:lnTo>
                  <a:pt x="397" y="405"/>
                </a:lnTo>
                <a:lnTo>
                  <a:pt x="397" y="406"/>
                </a:lnTo>
                <a:lnTo>
                  <a:pt x="398" y="407"/>
                </a:lnTo>
                <a:lnTo>
                  <a:pt x="401" y="410"/>
                </a:lnTo>
                <a:lnTo>
                  <a:pt x="401" y="411"/>
                </a:lnTo>
                <a:lnTo>
                  <a:pt x="405" y="415"/>
                </a:lnTo>
                <a:lnTo>
                  <a:pt x="407" y="417"/>
                </a:lnTo>
                <a:lnTo>
                  <a:pt x="407" y="418"/>
                </a:lnTo>
                <a:lnTo>
                  <a:pt x="406" y="419"/>
                </a:lnTo>
                <a:lnTo>
                  <a:pt x="404" y="419"/>
                </a:lnTo>
                <a:lnTo>
                  <a:pt x="403" y="419"/>
                </a:lnTo>
                <a:lnTo>
                  <a:pt x="402" y="419"/>
                </a:lnTo>
                <a:lnTo>
                  <a:pt x="402" y="420"/>
                </a:lnTo>
                <a:lnTo>
                  <a:pt x="398" y="420"/>
                </a:lnTo>
                <a:lnTo>
                  <a:pt x="395" y="420"/>
                </a:lnTo>
                <a:lnTo>
                  <a:pt x="394" y="421"/>
                </a:lnTo>
                <a:lnTo>
                  <a:pt x="391" y="421"/>
                </a:lnTo>
                <a:lnTo>
                  <a:pt x="387" y="421"/>
                </a:lnTo>
                <a:lnTo>
                  <a:pt x="386" y="421"/>
                </a:lnTo>
                <a:lnTo>
                  <a:pt x="382" y="421"/>
                </a:lnTo>
                <a:lnTo>
                  <a:pt x="382" y="422"/>
                </a:lnTo>
                <a:lnTo>
                  <a:pt x="380" y="422"/>
                </a:lnTo>
                <a:lnTo>
                  <a:pt x="379" y="422"/>
                </a:lnTo>
                <a:lnTo>
                  <a:pt x="379" y="422"/>
                </a:lnTo>
                <a:lnTo>
                  <a:pt x="378" y="422"/>
                </a:lnTo>
                <a:lnTo>
                  <a:pt x="377" y="422"/>
                </a:lnTo>
                <a:lnTo>
                  <a:pt x="376" y="422"/>
                </a:lnTo>
                <a:lnTo>
                  <a:pt x="374" y="422"/>
                </a:lnTo>
                <a:lnTo>
                  <a:pt x="374" y="422"/>
                </a:lnTo>
                <a:lnTo>
                  <a:pt x="366" y="422"/>
                </a:lnTo>
                <a:lnTo>
                  <a:pt x="365" y="423"/>
                </a:lnTo>
                <a:lnTo>
                  <a:pt x="362" y="423"/>
                </a:lnTo>
                <a:lnTo>
                  <a:pt x="359" y="423"/>
                </a:lnTo>
                <a:lnTo>
                  <a:pt x="358" y="423"/>
                </a:lnTo>
                <a:lnTo>
                  <a:pt x="353" y="423"/>
                </a:lnTo>
                <a:lnTo>
                  <a:pt x="353" y="424"/>
                </a:lnTo>
                <a:lnTo>
                  <a:pt x="345" y="424"/>
                </a:lnTo>
                <a:lnTo>
                  <a:pt x="341" y="424"/>
                </a:lnTo>
                <a:lnTo>
                  <a:pt x="340" y="424"/>
                </a:lnTo>
                <a:lnTo>
                  <a:pt x="339" y="424"/>
                </a:lnTo>
                <a:lnTo>
                  <a:pt x="338" y="423"/>
                </a:lnTo>
                <a:lnTo>
                  <a:pt x="336" y="422"/>
                </a:lnTo>
                <a:lnTo>
                  <a:pt x="335" y="422"/>
                </a:lnTo>
                <a:lnTo>
                  <a:pt x="335" y="419"/>
                </a:lnTo>
                <a:lnTo>
                  <a:pt x="336" y="418"/>
                </a:lnTo>
                <a:lnTo>
                  <a:pt x="338" y="416"/>
                </a:lnTo>
                <a:lnTo>
                  <a:pt x="339" y="413"/>
                </a:lnTo>
                <a:lnTo>
                  <a:pt x="340" y="413"/>
                </a:lnTo>
                <a:lnTo>
                  <a:pt x="340" y="411"/>
                </a:lnTo>
                <a:lnTo>
                  <a:pt x="340" y="411"/>
                </a:lnTo>
                <a:lnTo>
                  <a:pt x="343" y="405"/>
                </a:lnTo>
                <a:lnTo>
                  <a:pt x="344" y="405"/>
                </a:lnTo>
                <a:lnTo>
                  <a:pt x="344" y="405"/>
                </a:lnTo>
                <a:lnTo>
                  <a:pt x="346" y="403"/>
                </a:lnTo>
                <a:lnTo>
                  <a:pt x="349" y="403"/>
                </a:lnTo>
                <a:lnTo>
                  <a:pt x="349" y="401"/>
                </a:lnTo>
                <a:lnTo>
                  <a:pt x="348" y="401"/>
                </a:lnTo>
                <a:lnTo>
                  <a:pt x="348" y="399"/>
                </a:lnTo>
                <a:lnTo>
                  <a:pt x="349" y="398"/>
                </a:lnTo>
                <a:lnTo>
                  <a:pt x="350" y="397"/>
                </a:lnTo>
                <a:lnTo>
                  <a:pt x="350" y="395"/>
                </a:lnTo>
                <a:lnTo>
                  <a:pt x="353" y="392"/>
                </a:lnTo>
                <a:lnTo>
                  <a:pt x="356" y="390"/>
                </a:lnTo>
                <a:lnTo>
                  <a:pt x="357" y="388"/>
                </a:lnTo>
                <a:lnTo>
                  <a:pt x="357" y="386"/>
                </a:lnTo>
                <a:lnTo>
                  <a:pt x="357" y="386"/>
                </a:lnTo>
                <a:lnTo>
                  <a:pt x="357" y="385"/>
                </a:lnTo>
                <a:lnTo>
                  <a:pt x="362" y="381"/>
                </a:lnTo>
                <a:lnTo>
                  <a:pt x="363" y="380"/>
                </a:lnTo>
                <a:lnTo>
                  <a:pt x="363" y="379"/>
                </a:lnTo>
                <a:lnTo>
                  <a:pt x="363" y="378"/>
                </a:lnTo>
                <a:lnTo>
                  <a:pt x="364" y="377"/>
                </a:lnTo>
                <a:lnTo>
                  <a:pt x="365" y="375"/>
                </a:lnTo>
                <a:lnTo>
                  <a:pt x="366" y="373"/>
                </a:lnTo>
                <a:lnTo>
                  <a:pt x="368" y="372"/>
                </a:lnTo>
                <a:lnTo>
                  <a:pt x="368" y="372"/>
                </a:lnTo>
                <a:lnTo>
                  <a:pt x="369" y="372"/>
                </a:lnTo>
                <a:lnTo>
                  <a:pt x="370" y="372"/>
                </a:lnTo>
                <a:lnTo>
                  <a:pt x="372" y="372"/>
                </a:lnTo>
                <a:close/>
                <a:moveTo>
                  <a:pt x="295" y="373"/>
                </a:moveTo>
                <a:lnTo>
                  <a:pt x="294" y="374"/>
                </a:lnTo>
                <a:lnTo>
                  <a:pt x="294" y="373"/>
                </a:lnTo>
                <a:lnTo>
                  <a:pt x="294" y="372"/>
                </a:lnTo>
                <a:lnTo>
                  <a:pt x="294" y="372"/>
                </a:lnTo>
                <a:lnTo>
                  <a:pt x="295" y="370"/>
                </a:lnTo>
                <a:lnTo>
                  <a:pt x="296" y="370"/>
                </a:lnTo>
                <a:lnTo>
                  <a:pt x="296" y="372"/>
                </a:lnTo>
                <a:lnTo>
                  <a:pt x="296" y="373"/>
                </a:lnTo>
                <a:lnTo>
                  <a:pt x="296" y="373"/>
                </a:lnTo>
                <a:lnTo>
                  <a:pt x="295" y="373"/>
                </a:lnTo>
                <a:close/>
                <a:moveTo>
                  <a:pt x="345" y="372"/>
                </a:moveTo>
                <a:lnTo>
                  <a:pt x="344" y="372"/>
                </a:lnTo>
                <a:lnTo>
                  <a:pt x="343" y="372"/>
                </a:lnTo>
                <a:lnTo>
                  <a:pt x="343" y="372"/>
                </a:lnTo>
                <a:lnTo>
                  <a:pt x="343" y="371"/>
                </a:lnTo>
                <a:lnTo>
                  <a:pt x="342" y="370"/>
                </a:lnTo>
                <a:lnTo>
                  <a:pt x="342" y="368"/>
                </a:lnTo>
                <a:lnTo>
                  <a:pt x="341" y="367"/>
                </a:lnTo>
                <a:lnTo>
                  <a:pt x="342" y="366"/>
                </a:lnTo>
                <a:lnTo>
                  <a:pt x="343" y="366"/>
                </a:lnTo>
                <a:lnTo>
                  <a:pt x="343" y="365"/>
                </a:lnTo>
                <a:lnTo>
                  <a:pt x="344" y="364"/>
                </a:lnTo>
                <a:lnTo>
                  <a:pt x="344" y="366"/>
                </a:lnTo>
                <a:lnTo>
                  <a:pt x="346" y="367"/>
                </a:lnTo>
                <a:lnTo>
                  <a:pt x="346" y="369"/>
                </a:lnTo>
                <a:lnTo>
                  <a:pt x="345" y="371"/>
                </a:lnTo>
                <a:lnTo>
                  <a:pt x="345" y="372"/>
                </a:lnTo>
                <a:close/>
                <a:moveTo>
                  <a:pt x="380" y="358"/>
                </a:moveTo>
                <a:lnTo>
                  <a:pt x="379" y="358"/>
                </a:lnTo>
                <a:lnTo>
                  <a:pt x="378" y="357"/>
                </a:lnTo>
                <a:lnTo>
                  <a:pt x="378" y="355"/>
                </a:lnTo>
                <a:lnTo>
                  <a:pt x="376" y="354"/>
                </a:lnTo>
                <a:lnTo>
                  <a:pt x="376" y="353"/>
                </a:lnTo>
                <a:lnTo>
                  <a:pt x="377" y="353"/>
                </a:lnTo>
                <a:lnTo>
                  <a:pt x="378" y="353"/>
                </a:lnTo>
                <a:lnTo>
                  <a:pt x="379" y="354"/>
                </a:lnTo>
                <a:lnTo>
                  <a:pt x="380" y="355"/>
                </a:lnTo>
                <a:lnTo>
                  <a:pt x="380" y="356"/>
                </a:lnTo>
                <a:lnTo>
                  <a:pt x="380" y="358"/>
                </a:lnTo>
                <a:close/>
                <a:moveTo>
                  <a:pt x="132" y="337"/>
                </a:moveTo>
                <a:lnTo>
                  <a:pt x="130" y="337"/>
                </a:lnTo>
                <a:lnTo>
                  <a:pt x="129" y="337"/>
                </a:lnTo>
                <a:lnTo>
                  <a:pt x="128" y="335"/>
                </a:lnTo>
                <a:lnTo>
                  <a:pt x="129" y="335"/>
                </a:lnTo>
                <a:lnTo>
                  <a:pt x="130" y="335"/>
                </a:lnTo>
                <a:lnTo>
                  <a:pt x="132" y="337"/>
                </a:lnTo>
                <a:close/>
                <a:moveTo>
                  <a:pt x="126" y="328"/>
                </a:moveTo>
                <a:lnTo>
                  <a:pt x="124" y="329"/>
                </a:lnTo>
                <a:lnTo>
                  <a:pt x="124" y="328"/>
                </a:lnTo>
                <a:lnTo>
                  <a:pt x="124" y="328"/>
                </a:lnTo>
                <a:lnTo>
                  <a:pt x="126" y="328"/>
                </a:lnTo>
                <a:lnTo>
                  <a:pt x="126" y="328"/>
                </a:lnTo>
                <a:close/>
                <a:moveTo>
                  <a:pt x="35" y="192"/>
                </a:moveTo>
                <a:lnTo>
                  <a:pt x="34" y="191"/>
                </a:lnTo>
                <a:lnTo>
                  <a:pt x="33" y="189"/>
                </a:lnTo>
                <a:lnTo>
                  <a:pt x="33" y="189"/>
                </a:lnTo>
                <a:lnTo>
                  <a:pt x="35" y="189"/>
                </a:lnTo>
                <a:lnTo>
                  <a:pt x="36" y="189"/>
                </a:lnTo>
                <a:lnTo>
                  <a:pt x="36" y="191"/>
                </a:lnTo>
                <a:lnTo>
                  <a:pt x="35" y="192"/>
                </a:lnTo>
                <a:close/>
                <a:moveTo>
                  <a:pt x="32" y="186"/>
                </a:moveTo>
                <a:lnTo>
                  <a:pt x="31" y="186"/>
                </a:lnTo>
                <a:lnTo>
                  <a:pt x="30" y="185"/>
                </a:lnTo>
                <a:lnTo>
                  <a:pt x="30" y="184"/>
                </a:lnTo>
                <a:lnTo>
                  <a:pt x="31" y="184"/>
                </a:lnTo>
                <a:lnTo>
                  <a:pt x="32" y="184"/>
                </a:lnTo>
                <a:lnTo>
                  <a:pt x="33" y="186"/>
                </a:lnTo>
                <a:lnTo>
                  <a:pt x="32" y="186"/>
                </a:lnTo>
                <a:close/>
                <a:moveTo>
                  <a:pt x="32" y="177"/>
                </a:moveTo>
                <a:lnTo>
                  <a:pt x="32" y="178"/>
                </a:lnTo>
                <a:lnTo>
                  <a:pt x="32" y="179"/>
                </a:lnTo>
                <a:lnTo>
                  <a:pt x="33" y="180"/>
                </a:lnTo>
                <a:lnTo>
                  <a:pt x="33" y="181"/>
                </a:lnTo>
                <a:lnTo>
                  <a:pt x="33" y="182"/>
                </a:lnTo>
                <a:lnTo>
                  <a:pt x="33" y="183"/>
                </a:lnTo>
                <a:lnTo>
                  <a:pt x="33" y="184"/>
                </a:lnTo>
                <a:lnTo>
                  <a:pt x="32" y="182"/>
                </a:lnTo>
                <a:lnTo>
                  <a:pt x="32" y="181"/>
                </a:lnTo>
                <a:lnTo>
                  <a:pt x="30" y="179"/>
                </a:lnTo>
                <a:lnTo>
                  <a:pt x="29" y="178"/>
                </a:lnTo>
                <a:lnTo>
                  <a:pt x="27" y="175"/>
                </a:lnTo>
                <a:lnTo>
                  <a:pt x="28" y="175"/>
                </a:lnTo>
                <a:lnTo>
                  <a:pt x="29" y="175"/>
                </a:lnTo>
                <a:lnTo>
                  <a:pt x="30" y="175"/>
                </a:lnTo>
                <a:lnTo>
                  <a:pt x="29" y="176"/>
                </a:lnTo>
                <a:lnTo>
                  <a:pt x="29" y="177"/>
                </a:lnTo>
                <a:lnTo>
                  <a:pt x="30" y="175"/>
                </a:lnTo>
                <a:lnTo>
                  <a:pt x="31" y="174"/>
                </a:lnTo>
                <a:lnTo>
                  <a:pt x="32" y="175"/>
                </a:lnTo>
                <a:lnTo>
                  <a:pt x="32" y="177"/>
                </a:lnTo>
                <a:close/>
                <a:moveTo>
                  <a:pt x="32" y="100"/>
                </a:moveTo>
                <a:lnTo>
                  <a:pt x="32" y="101"/>
                </a:lnTo>
                <a:lnTo>
                  <a:pt x="32" y="100"/>
                </a:lnTo>
                <a:lnTo>
                  <a:pt x="33" y="100"/>
                </a:lnTo>
                <a:lnTo>
                  <a:pt x="33" y="101"/>
                </a:lnTo>
                <a:lnTo>
                  <a:pt x="34" y="103"/>
                </a:lnTo>
                <a:lnTo>
                  <a:pt x="34" y="102"/>
                </a:lnTo>
                <a:lnTo>
                  <a:pt x="33" y="100"/>
                </a:lnTo>
                <a:lnTo>
                  <a:pt x="34" y="100"/>
                </a:lnTo>
                <a:lnTo>
                  <a:pt x="35" y="101"/>
                </a:lnTo>
                <a:lnTo>
                  <a:pt x="36" y="103"/>
                </a:lnTo>
                <a:lnTo>
                  <a:pt x="36" y="104"/>
                </a:lnTo>
                <a:lnTo>
                  <a:pt x="36" y="105"/>
                </a:lnTo>
                <a:lnTo>
                  <a:pt x="34" y="106"/>
                </a:lnTo>
                <a:lnTo>
                  <a:pt x="34" y="108"/>
                </a:lnTo>
                <a:lnTo>
                  <a:pt x="33" y="109"/>
                </a:lnTo>
                <a:lnTo>
                  <a:pt x="33" y="108"/>
                </a:lnTo>
                <a:lnTo>
                  <a:pt x="32" y="107"/>
                </a:lnTo>
                <a:lnTo>
                  <a:pt x="30" y="106"/>
                </a:lnTo>
                <a:lnTo>
                  <a:pt x="30" y="105"/>
                </a:lnTo>
                <a:lnTo>
                  <a:pt x="29" y="105"/>
                </a:lnTo>
                <a:lnTo>
                  <a:pt x="29" y="102"/>
                </a:lnTo>
                <a:lnTo>
                  <a:pt x="31" y="100"/>
                </a:lnTo>
                <a:lnTo>
                  <a:pt x="31" y="100"/>
                </a:lnTo>
                <a:lnTo>
                  <a:pt x="32" y="100"/>
                </a:lnTo>
                <a:close/>
                <a:moveTo>
                  <a:pt x="30" y="100"/>
                </a:moveTo>
                <a:lnTo>
                  <a:pt x="30" y="101"/>
                </a:lnTo>
                <a:lnTo>
                  <a:pt x="29" y="100"/>
                </a:lnTo>
                <a:lnTo>
                  <a:pt x="29" y="100"/>
                </a:lnTo>
                <a:lnTo>
                  <a:pt x="30" y="100"/>
                </a:lnTo>
                <a:lnTo>
                  <a:pt x="30" y="100"/>
                </a:lnTo>
                <a:close/>
                <a:moveTo>
                  <a:pt x="29" y="98"/>
                </a:moveTo>
                <a:lnTo>
                  <a:pt x="29" y="99"/>
                </a:lnTo>
                <a:lnTo>
                  <a:pt x="28" y="100"/>
                </a:lnTo>
                <a:lnTo>
                  <a:pt x="28" y="101"/>
                </a:lnTo>
                <a:lnTo>
                  <a:pt x="27" y="101"/>
                </a:lnTo>
                <a:lnTo>
                  <a:pt x="27" y="100"/>
                </a:lnTo>
                <a:lnTo>
                  <a:pt x="26" y="99"/>
                </a:lnTo>
                <a:lnTo>
                  <a:pt x="27" y="98"/>
                </a:lnTo>
                <a:lnTo>
                  <a:pt x="27" y="99"/>
                </a:lnTo>
                <a:lnTo>
                  <a:pt x="27" y="98"/>
                </a:lnTo>
                <a:lnTo>
                  <a:pt x="27" y="97"/>
                </a:lnTo>
                <a:lnTo>
                  <a:pt x="28" y="97"/>
                </a:lnTo>
                <a:lnTo>
                  <a:pt x="29" y="98"/>
                </a:lnTo>
                <a:close/>
                <a:moveTo>
                  <a:pt x="460" y="0"/>
                </a:moveTo>
                <a:lnTo>
                  <a:pt x="464" y="0"/>
                </a:lnTo>
                <a:lnTo>
                  <a:pt x="467" y="3"/>
                </a:lnTo>
                <a:lnTo>
                  <a:pt x="467" y="6"/>
                </a:lnTo>
                <a:lnTo>
                  <a:pt x="467" y="12"/>
                </a:lnTo>
                <a:lnTo>
                  <a:pt x="466" y="18"/>
                </a:lnTo>
                <a:lnTo>
                  <a:pt x="464" y="23"/>
                </a:lnTo>
                <a:lnTo>
                  <a:pt x="462" y="27"/>
                </a:lnTo>
                <a:lnTo>
                  <a:pt x="458" y="30"/>
                </a:lnTo>
                <a:lnTo>
                  <a:pt x="456" y="33"/>
                </a:lnTo>
                <a:lnTo>
                  <a:pt x="452" y="37"/>
                </a:lnTo>
                <a:lnTo>
                  <a:pt x="452" y="41"/>
                </a:lnTo>
                <a:lnTo>
                  <a:pt x="454" y="45"/>
                </a:lnTo>
                <a:lnTo>
                  <a:pt x="458" y="48"/>
                </a:lnTo>
                <a:lnTo>
                  <a:pt x="466" y="56"/>
                </a:lnTo>
                <a:lnTo>
                  <a:pt x="460" y="60"/>
                </a:lnTo>
                <a:lnTo>
                  <a:pt x="459" y="65"/>
                </a:lnTo>
                <a:lnTo>
                  <a:pt x="463" y="71"/>
                </a:lnTo>
                <a:lnTo>
                  <a:pt x="461" y="74"/>
                </a:lnTo>
                <a:lnTo>
                  <a:pt x="458" y="76"/>
                </a:lnTo>
                <a:lnTo>
                  <a:pt x="453" y="75"/>
                </a:lnTo>
                <a:lnTo>
                  <a:pt x="450" y="80"/>
                </a:lnTo>
                <a:lnTo>
                  <a:pt x="444" y="81"/>
                </a:lnTo>
                <a:lnTo>
                  <a:pt x="437" y="84"/>
                </a:lnTo>
                <a:lnTo>
                  <a:pt x="434" y="89"/>
                </a:lnTo>
                <a:lnTo>
                  <a:pt x="431" y="94"/>
                </a:lnTo>
                <a:lnTo>
                  <a:pt x="430" y="98"/>
                </a:lnTo>
                <a:lnTo>
                  <a:pt x="426" y="106"/>
                </a:lnTo>
                <a:lnTo>
                  <a:pt x="424" y="110"/>
                </a:lnTo>
                <a:lnTo>
                  <a:pt x="420" y="116"/>
                </a:lnTo>
                <a:lnTo>
                  <a:pt x="418" y="122"/>
                </a:lnTo>
                <a:lnTo>
                  <a:pt x="416" y="128"/>
                </a:lnTo>
                <a:lnTo>
                  <a:pt x="413" y="134"/>
                </a:lnTo>
                <a:lnTo>
                  <a:pt x="411" y="137"/>
                </a:lnTo>
                <a:lnTo>
                  <a:pt x="407" y="142"/>
                </a:lnTo>
                <a:lnTo>
                  <a:pt x="405" y="146"/>
                </a:lnTo>
                <a:lnTo>
                  <a:pt x="405" y="152"/>
                </a:lnTo>
                <a:lnTo>
                  <a:pt x="409" y="156"/>
                </a:lnTo>
                <a:lnTo>
                  <a:pt x="413" y="159"/>
                </a:lnTo>
                <a:lnTo>
                  <a:pt x="415" y="161"/>
                </a:lnTo>
                <a:lnTo>
                  <a:pt x="416" y="166"/>
                </a:lnTo>
                <a:lnTo>
                  <a:pt x="417" y="171"/>
                </a:lnTo>
                <a:lnTo>
                  <a:pt x="414" y="176"/>
                </a:lnTo>
                <a:lnTo>
                  <a:pt x="411" y="179"/>
                </a:lnTo>
                <a:lnTo>
                  <a:pt x="408" y="185"/>
                </a:lnTo>
                <a:lnTo>
                  <a:pt x="407" y="189"/>
                </a:lnTo>
                <a:lnTo>
                  <a:pt x="403" y="193"/>
                </a:lnTo>
                <a:lnTo>
                  <a:pt x="401" y="197"/>
                </a:lnTo>
                <a:lnTo>
                  <a:pt x="400" y="201"/>
                </a:lnTo>
                <a:lnTo>
                  <a:pt x="400" y="206"/>
                </a:lnTo>
                <a:lnTo>
                  <a:pt x="401" y="211"/>
                </a:lnTo>
                <a:lnTo>
                  <a:pt x="402" y="216"/>
                </a:lnTo>
                <a:lnTo>
                  <a:pt x="404" y="222"/>
                </a:lnTo>
                <a:lnTo>
                  <a:pt x="406" y="226"/>
                </a:lnTo>
                <a:lnTo>
                  <a:pt x="409" y="235"/>
                </a:lnTo>
                <a:lnTo>
                  <a:pt x="413" y="240"/>
                </a:lnTo>
                <a:lnTo>
                  <a:pt x="418" y="236"/>
                </a:lnTo>
                <a:lnTo>
                  <a:pt x="418" y="242"/>
                </a:lnTo>
                <a:lnTo>
                  <a:pt x="417" y="248"/>
                </a:lnTo>
                <a:lnTo>
                  <a:pt x="419" y="254"/>
                </a:lnTo>
                <a:lnTo>
                  <a:pt x="424" y="256"/>
                </a:lnTo>
                <a:lnTo>
                  <a:pt x="424" y="261"/>
                </a:lnTo>
                <a:lnTo>
                  <a:pt x="431" y="261"/>
                </a:lnTo>
                <a:lnTo>
                  <a:pt x="435" y="256"/>
                </a:lnTo>
                <a:lnTo>
                  <a:pt x="440" y="253"/>
                </a:lnTo>
                <a:lnTo>
                  <a:pt x="444" y="250"/>
                </a:lnTo>
                <a:lnTo>
                  <a:pt x="447" y="247"/>
                </a:lnTo>
                <a:lnTo>
                  <a:pt x="451" y="245"/>
                </a:lnTo>
                <a:lnTo>
                  <a:pt x="454" y="244"/>
                </a:lnTo>
                <a:lnTo>
                  <a:pt x="460" y="243"/>
                </a:lnTo>
                <a:lnTo>
                  <a:pt x="464" y="243"/>
                </a:lnTo>
                <a:lnTo>
                  <a:pt x="471" y="243"/>
                </a:lnTo>
                <a:lnTo>
                  <a:pt x="475" y="244"/>
                </a:lnTo>
                <a:lnTo>
                  <a:pt x="478" y="245"/>
                </a:lnTo>
                <a:lnTo>
                  <a:pt x="482" y="248"/>
                </a:lnTo>
                <a:lnTo>
                  <a:pt x="479" y="252"/>
                </a:lnTo>
                <a:lnTo>
                  <a:pt x="476" y="257"/>
                </a:lnTo>
                <a:lnTo>
                  <a:pt x="474" y="258"/>
                </a:lnTo>
                <a:lnTo>
                  <a:pt x="470" y="260"/>
                </a:lnTo>
                <a:lnTo>
                  <a:pt x="469" y="262"/>
                </a:lnTo>
                <a:lnTo>
                  <a:pt x="469" y="265"/>
                </a:lnTo>
                <a:lnTo>
                  <a:pt x="466" y="265"/>
                </a:lnTo>
                <a:lnTo>
                  <a:pt x="463" y="267"/>
                </a:lnTo>
                <a:lnTo>
                  <a:pt x="464" y="269"/>
                </a:lnTo>
                <a:lnTo>
                  <a:pt x="461" y="270"/>
                </a:lnTo>
                <a:lnTo>
                  <a:pt x="458" y="272"/>
                </a:lnTo>
                <a:lnTo>
                  <a:pt x="454" y="277"/>
                </a:lnTo>
                <a:lnTo>
                  <a:pt x="451" y="281"/>
                </a:lnTo>
                <a:lnTo>
                  <a:pt x="445" y="288"/>
                </a:lnTo>
                <a:lnTo>
                  <a:pt x="446" y="292"/>
                </a:lnTo>
                <a:lnTo>
                  <a:pt x="447" y="296"/>
                </a:lnTo>
                <a:lnTo>
                  <a:pt x="450" y="299"/>
                </a:lnTo>
                <a:lnTo>
                  <a:pt x="453" y="301"/>
                </a:lnTo>
                <a:lnTo>
                  <a:pt x="455" y="306"/>
                </a:lnTo>
                <a:lnTo>
                  <a:pt x="457" y="309"/>
                </a:lnTo>
                <a:lnTo>
                  <a:pt x="459" y="311"/>
                </a:lnTo>
                <a:lnTo>
                  <a:pt x="458" y="312"/>
                </a:lnTo>
                <a:lnTo>
                  <a:pt x="456" y="314"/>
                </a:lnTo>
                <a:lnTo>
                  <a:pt x="457" y="317"/>
                </a:lnTo>
                <a:lnTo>
                  <a:pt x="460" y="321"/>
                </a:lnTo>
                <a:lnTo>
                  <a:pt x="463" y="322"/>
                </a:lnTo>
                <a:lnTo>
                  <a:pt x="466" y="323"/>
                </a:lnTo>
                <a:lnTo>
                  <a:pt x="463" y="328"/>
                </a:lnTo>
                <a:lnTo>
                  <a:pt x="458" y="335"/>
                </a:lnTo>
                <a:lnTo>
                  <a:pt x="457" y="334"/>
                </a:lnTo>
                <a:lnTo>
                  <a:pt x="455" y="334"/>
                </a:lnTo>
                <a:lnTo>
                  <a:pt x="455" y="335"/>
                </a:lnTo>
                <a:lnTo>
                  <a:pt x="455" y="337"/>
                </a:lnTo>
                <a:lnTo>
                  <a:pt x="458" y="339"/>
                </a:lnTo>
                <a:lnTo>
                  <a:pt x="458" y="340"/>
                </a:lnTo>
                <a:lnTo>
                  <a:pt x="455" y="344"/>
                </a:lnTo>
                <a:lnTo>
                  <a:pt x="454" y="346"/>
                </a:lnTo>
                <a:lnTo>
                  <a:pt x="453" y="349"/>
                </a:lnTo>
                <a:lnTo>
                  <a:pt x="452" y="352"/>
                </a:lnTo>
                <a:lnTo>
                  <a:pt x="451" y="354"/>
                </a:lnTo>
                <a:lnTo>
                  <a:pt x="450" y="355"/>
                </a:lnTo>
                <a:lnTo>
                  <a:pt x="449" y="358"/>
                </a:lnTo>
                <a:lnTo>
                  <a:pt x="447" y="362"/>
                </a:lnTo>
                <a:lnTo>
                  <a:pt x="447" y="366"/>
                </a:lnTo>
                <a:lnTo>
                  <a:pt x="445" y="371"/>
                </a:lnTo>
                <a:lnTo>
                  <a:pt x="444" y="376"/>
                </a:lnTo>
                <a:lnTo>
                  <a:pt x="445" y="382"/>
                </a:lnTo>
                <a:lnTo>
                  <a:pt x="444" y="386"/>
                </a:lnTo>
                <a:lnTo>
                  <a:pt x="445" y="391"/>
                </a:lnTo>
                <a:lnTo>
                  <a:pt x="446" y="395"/>
                </a:lnTo>
                <a:lnTo>
                  <a:pt x="447" y="399"/>
                </a:lnTo>
                <a:lnTo>
                  <a:pt x="454" y="400"/>
                </a:lnTo>
                <a:lnTo>
                  <a:pt x="458" y="400"/>
                </a:lnTo>
                <a:lnTo>
                  <a:pt x="458" y="405"/>
                </a:lnTo>
                <a:lnTo>
                  <a:pt x="461" y="412"/>
                </a:lnTo>
                <a:lnTo>
                  <a:pt x="457" y="412"/>
                </a:lnTo>
                <a:lnTo>
                  <a:pt x="456" y="412"/>
                </a:lnTo>
                <a:lnTo>
                  <a:pt x="453" y="412"/>
                </a:lnTo>
                <a:lnTo>
                  <a:pt x="453" y="413"/>
                </a:lnTo>
                <a:lnTo>
                  <a:pt x="448" y="413"/>
                </a:lnTo>
                <a:lnTo>
                  <a:pt x="445" y="413"/>
                </a:lnTo>
                <a:lnTo>
                  <a:pt x="444" y="412"/>
                </a:lnTo>
                <a:lnTo>
                  <a:pt x="441" y="412"/>
                </a:lnTo>
                <a:lnTo>
                  <a:pt x="441" y="413"/>
                </a:lnTo>
                <a:lnTo>
                  <a:pt x="437" y="413"/>
                </a:lnTo>
                <a:lnTo>
                  <a:pt x="435" y="413"/>
                </a:lnTo>
                <a:lnTo>
                  <a:pt x="435" y="414"/>
                </a:lnTo>
                <a:lnTo>
                  <a:pt x="434" y="414"/>
                </a:lnTo>
                <a:lnTo>
                  <a:pt x="432" y="415"/>
                </a:lnTo>
                <a:lnTo>
                  <a:pt x="431" y="415"/>
                </a:lnTo>
                <a:lnTo>
                  <a:pt x="430" y="415"/>
                </a:lnTo>
                <a:lnTo>
                  <a:pt x="428" y="416"/>
                </a:lnTo>
                <a:lnTo>
                  <a:pt x="427" y="416"/>
                </a:lnTo>
                <a:lnTo>
                  <a:pt x="424" y="416"/>
                </a:lnTo>
                <a:lnTo>
                  <a:pt x="422" y="416"/>
                </a:lnTo>
                <a:lnTo>
                  <a:pt x="423" y="416"/>
                </a:lnTo>
                <a:lnTo>
                  <a:pt x="422" y="416"/>
                </a:lnTo>
                <a:lnTo>
                  <a:pt x="421" y="416"/>
                </a:lnTo>
                <a:lnTo>
                  <a:pt x="420" y="416"/>
                </a:lnTo>
                <a:lnTo>
                  <a:pt x="419" y="416"/>
                </a:lnTo>
                <a:lnTo>
                  <a:pt x="417" y="413"/>
                </a:lnTo>
                <a:lnTo>
                  <a:pt x="416" y="413"/>
                </a:lnTo>
                <a:lnTo>
                  <a:pt x="415" y="413"/>
                </a:lnTo>
                <a:lnTo>
                  <a:pt x="414" y="413"/>
                </a:lnTo>
                <a:lnTo>
                  <a:pt x="413" y="411"/>
                </a:lnTo>
                <a:lnTo>
                  <a:pt x="412" y="411"/>
                </a:lnTo>
                <a:lnTo>
                  <a:pt x="412" y="410"/>
                </a:lnTo>
                <a:lnTo>
                  <a:pt x="413" y="409"/>
                </a:lnTo>
                <a:lnTo>
                  <a:pt x="413" y="409"/>
                </a:lnTo>
                <a:lnTo>
                  <a:pt x="414" y="407"/>
                </a:lnTo>
                <a:lnTo>
                  <a:pt x="415" y="406"/>
                </a:lnTo>
                <a:lnTo>
                  <a:pt x="414" y="405"/>
                </a:lnTo>
                <a:lnTo>
                  <a:pt x="413" y="405"/>
                </a:lnTo>
                <a:lnTo>
                  <a:pt x="412" y="406"/>
                </a:lnTo>
                <a:lnTo>
                  <a:pt x="409" y="406"/>
                </a:lnTo>
                <a:lnTo>
                  <a:pt x="407" y="406"/>
                </a:lnTo>
                <a:lnTo>
                  <a:pt x="406" y="408"/>
                </a:lnTo>
                <a:lnTo>
                  <a:pt x="402" y="408"/>
                </a:lnTo>
                <a:lnTo>
                  <a:pt x="401" y="406"/>
                </a:lnTo>
                <a:lnTo>
                  <a:pt x="401" y="405"/>
                </a:lnTo>
                <a:lnTo>
                  <a:pt x="401" y="405"/>
                </a:lnTo>
                <a:lnTo>
                  <a:pt x="400" y="404"/>
                </a:lnTo>
                <a:lnTo>
                  <a:pt x="399" y="404"/>
                </a:lnTo>
                <a:lnTo>
                  <a:pt x="395" y="400"/>
                </a:lnTo>
                <a:lnTo>
                  <a:pt x="395" y="399"/>
                </a:lnTo>
                <a:lnTo>
                  <a:pt x="394" y="397"/>
                </a:lnTo>
                <a:lnTo>
                  <a:pt x="394" y="396"/>
                </a:lnTo>
                <a:lnTo>
                  <a:pt x="393" y="395"/>
                </a:lnTo>
                <a:lnTo>
                  <a:pt x="391" y="394"/>
                </a:lnTo>
                <a:lnTo>
                  <a:pt x="391" y="393"/>
                </a:lnTo>
                <a:lnTo>
                  <a:pt x="389" y="393"/>
                </a:lnTo>
                <a:lnTo>
                  <a:pt x="388" y="393"/>
                </a:lnTo>
                <a:lnTo>
                  <a:pt x="387" y="392"/>
                </a:lnTo>
                <a:lnTo>
                  <a:pt x="386" y="392"/>
                </a:lnTo>
                <a:lnTo>
                  <a:pt x="384" y="392"/>
                </a:lnTo>
                <a:lnTo>
                  <a:pt x="383" y="391"/>
                </a:lnTo>
                <a:lnTo>
                  <a:pt x="382" y="390"/>
                </a:lnTo>
                <a:lnTo>
                  <a:pt x="381" y="389"/>
                </a:lnTo>
                <a:lnTo>
                  <a:pt x="381" y="388"/>
                </a:lnTo>
                <a:lnTo>
                  <a:pt x="381" y="386"/>
                </a:lnTo>
                <a:lnTo>
                  <a:pt x="382" y="385"/>
                </a:lnTo>
                <a:lnTo>
                  <a:pt x="382" y="384"/>
                </a:lnTo>
                <a:lnTo>
                  <a:pt x="382" y="383"/>
                </a:lnTo>
                <a:lnTo>
                  <a:pt x="383" y="381"/>
                </a:lnTo>
                <a:lnTo>
                  <a:pt x="382" y="380"/>
                </a:lnTo>
                <a:lnTo>
                  <a:pt x="380" y="380"/>
                </a:lnTo>
                <a:lnTo>
                  <a:pt x="380" y="379"/>
                </a:lnTo>
                <a:lnTo>
                  <a:pt x="380" y="378"/>
                </a:lnTo>
                <a:lnTo>
                  <a:pt x="380" y="377"/>
                </a:lnTo>
                <a:lnTo>
                  <a:pt x="380" y="375"/>
                </a:lnTo>
                <a:lnTo>
                  <a:pt x="379" y="373"/>
                </a:lnTo>
                <a:lnTo>
                  <a:pt x="379" y="372"/>
                </a:lnTo>
                <a:lnTo>
                  <a:pt x="380" y="370"/>
                </a:lnTo>
                <a:lnTo>
                  <a:pt x="381" y="368"/>
                </a:lnTo>
                <a:lnTo>
                  <a:pt x="381" y="367"/>
                </a:lnTo>
                <a:lnTo>
                  <a:pt x="381" y="366"/>
                </a:lnTo>
                <a:lnTo>
                  <a:pt x="381" y="365"/>
                </a:lnTo>
                <a:lnTo>
                  <a:pt x="382" y="364"/>
                </a:lnTo>
                <a:lnTo>
                  <a:pt x="381" y="364"/>
                </a:lnTo>
                <a:lnTo>
                  <a:pt x="381" y="361"/>
                </a:lnTo>
                <a:lnTo>
                  <a:pt x="381" y="358"/>
                </a:lnTo>
                <a:lnTo>
                  <a:pt x="380" y="358"/>
                </a:lnTo>
                <a:lnTo>
                  <a:pt x="380" y="356"/>
                </a:lnTo>
                <a:lnTo>
                  <a:pt x="380" y="355"/>
                </a:lnTo>
                <a:lnTo>
                  <a:pt x="380" y="355"/>
                </a:lnTo>
                <a:lnTo>
                  <a:pt x="380" y="354"/>
                </a:lnTo>
                <a:lnTo>
                  <a:pt x="378" y="351"/>
                </a:lnTo>
                <a:lnTo>
                  <a:pt x="374" y="353"/>
                </a:lnTo>
                <a:lnTo>
                  <a:pt x="374" y="353"/>
                </a:lnTo>
                <a:lnTo>
                  <a:pt x="374" y="354"/>
                </a:lnTo>
                <a:lnTo>
                  <a:pt x="374" y="354"/>
                </a:lnTo>
                <a:lnTo>
                  <a:pt x="375" y="355"/>
                </a:lnTo>
                <a:lnTo>
                  <a:pt x="376" y="356"/>
                </a:lnTo>
                <a:lnTo>
                  <a:pt x="377" y="358"/>
                </a:lnTo>
                <a:lnTo>
                  <a:pt x="377" y="359"/>
                </a:lnTo>
                <a:lnTo>
                  <a:pt x="379" y="361"/>
                </a:lnTo>
                <a:lnTo>
                  <a:pt x="379" y="362"/>
                </a:lnTo>
                <a:lnTo>
                  <a:pt x="380" y="362"/>
                </a:lnTo>
                <a:lnTo>
                  <a:pt x="380" y="364"/>
                </a:lnTo>
                <a:lnTo>
                  <a:pt x="380" y="365"/>
                </a:lnTo>
                <a:lnTo>
                  <a:pt x="380" y="368"/>
                </a:lnTo>
                <a:lnTo>
                  <a:pt x="379" y="371"/>
                </a:lnTo>
                <a:lnTo>
                  <a:pt x="376" y="372"/>
                </a:lnTo>
                <a:lnTo>
                  <a:pt x="374" y="372"/>
                </a:lnTo>
                <a:lnTo>
                  <a:pt x="374" y="372"/>
                </a:lnTo>
                <a:lnTo>
                  <a:pt x="373" y="372"/>
                </a:lnTo>
                <a:lnTo>
                  <a:pt x="371" y="371"/>
                </a:lnTo>
                <a:lnTo>
                  <a:pt x="370" y="371"/>
                </a:lnTo>
                <a:lnTo>
                  <a:pt x="369" y="371"/>
                </a:lnTo>
                <a:lnTo>
                  <a:pt x="369" y="370"/>
                </a:lnTo>
                <a:lnTo>
                  <a:pt x="368" y="370"/>
                </a:lnTo>
                <a:lnTo>
                  <a:pt x="368" y="371"/>
                </a:lnTo>
                <a:lnTo>
                  <a:pt x="366" y="371"/>
                </a:lnTo>
                <a:lnTo>
                  <a:pt x="365" y="370"/>
                </a:lnTo>
                <a:lnTo>
                  <a:pt x="362" y="368"/>
                </a:lnTo>
                <a:lnTo>
                  <a:pt x="361" y="369"/>
                </a:lnTo>
                <a:lnTo>
                  <a:pt x="364" y="372"/>
                </a:lnTo>
                <a:lnTo>
                  <a:pt x="364" y="373"/>
                </a:lnTo>
                <a:lnTo>
                  <a:pt x="363" y="374"/>
                </a:lnTo>
                <a:lnTo>
                  <a:pt x="362" y="375"/>
                </a:lnTo>
                <a:lnTo>
                  <a:pt x="362" y="376"/>
                </a:lnTo>
                <a:lnTo>
                  <a:pt x="360" y="377"/>
                </a:lnTo>
                <a:lnTo>
                  <a:pt x="358" y="379"/>
                </a:lnTo>
                <a:lnTo>
                  <a:pt x="357" y="380"/>
                </a:lnTo>
                <a:lnTo>
                  <a:pt x="357" y="381"/>
                </a:lnTo>
                <a:lnTo>
                  <a:pt x="357" y="381"/>
                </a:lnTo>
                <a:lnTo>
                  <a:pt x="355" y="382"/>
                </a:lnTo>
                <a:lnTo>
                  <a:pt x="353" y="383"/>
                </a:lnTo>
                <a:lnTo>
                  <a:pt x="352" y="384"/>
                </a:lnTo>
                <a:lnTo>
                  <a:pt x="348" y="388"/>
                </a:lnTo>
                <a:lnTo>
                  <a:pt x="347" y="388"/>
                </a:lnTo>
                <a:lnTo>
                  <a:pt x="346" y="388"/>
                </a:lnTo>
                <a:lnTo>
                  <a:pt x="346" y="387"/>
                </a:lnTo>
                <a:lnTo>
                  <a:pt x="346" y="385"/>
                </a:lnTo>
                <a:lnTo>
                  <a:pt x="346" y="384"/>
                </a:lnTo>
                <a:lnTo>
                  <a:pt x="346" y="381"/>
                </a:lnTo>
                <a:lnTo>
                  <a:pt x="346" y="380"/>
                </a:lnTo>
                <a:lnTo>
                  <a:pt x="346" y="379"/>
                </a:lnTo>
                <a:lnTo>
                  <a:pt x="347" y="377"/>
                </a:lnTo>
                <a:lnTo>
                  <a:pt x="347" y="375"/>
                </a:lnTo>
                <a:lnTo>
                  <a:pt x="348" y="372"/>
                </a:lnTo>
                <a:lnTo>
                  <a:pt x="348" y="371"/>
                </a:lnTo>
                <a:lnTo>
                  <a:pt x="349" y="370"/>
                </a:lnTo>
                <a:lnTo>
                  <a:pt x="348" y="369"/>
                </a:lnTo>
                <a:lnTo>
                  <a:pt x="348" y="368"/>
                </a:lnTo>
                <a:lnTo>
                  <a:pt x="347" y="367"/>
                </a:lnTo>
                <a:lnTo>
                  <a:pt x="347" y="366"/>
                </a:lnTo>
                <a:lnTo>
                  <a:pt x="346" y="362"/>
                </a:lnTo>
                <a:lnTo>
                  <a:pt x="345" y="361"/>
                </a:lnTo>
                <a:lnTo>
                  <a:pt x="344" y="359"/>
                </a:lnTo>
                <a:lnTo>
                  <a:pt x="344" y="358"/>
                </a:lnTo>
                <a:lnTo>
                  <a:pt x="343" y="358"/>
                </a:lnTo>
                <a:lnTo>
                  <a:pt x="343" y="356"/>
                </a:lnTo>
                <a:lnTo>
                  <a:pt x="343" y="355"/>
                </a:lnTo>
                <a:lnTo>
                  <a:pt x="342" y="355"/>
                </a:lnTo>
                <a:lnTo>
                  <a:pt x="340" y="354"/>
                </a:lnTo>
                <a:lnTo>
                  <a:pt x="340" y="352"/>
                </a:lnTo>
                <a:lnTo>
                  <a:pt x="339" y="350"/>
                </a:lnTo>
                <a:lnTo>
                  <a:pt x="339" y="350"/>
                </a:lnTo>
                <a:lnTo>
                  <a:pt x="338" y="350"/>
                </a:lnTo>
                <a:lnTo>
                  <a:pt x="338" y="348"/>
                </a:lnTo>
                <a:lnTo>
                  <a:pt x="338" y="346"/>
                </a:lnTo>
                <a:lnTo>
                  <a:pt x="337" y="346"/>
                </a:lnTo>
                <a:lnTo>
                  <a:pt x="337" y="342"/>
                </a:lnTo>
                <a:lnTo>
                  <a:pt x="336" y="341"/>
                </a:lnTo>
                <a:lnTo>
                  <a:pt x="335" y="343"/>
                </a:lnTo>
                <a:lnTo>
                  <a:pt x="335" y="345"/>
                </a:lnTo>
                <a:lnTo>
                  <a:pt x="335" y="346"/>
                </a:lnTo>
                <a:lnTo>
                  <a:pt x="335" y="347"/>
                </a:lnTo>
                <a:lnTo>
                  <a:pt x="335" y="348"/>
                </a:lnTo>
                <a:lnTo>
                  <a:pt x="335" y="349"/>
                </a:lnTo>
                <a:lnTo>
                  <a:pt x="335" y="350"/>
                </a:lnTo>
                <a:lnTo>
                  <a:pt x="336" y="350"/>
                </a:lnTo>
                <a:lnTo>
                  <a:pt x="336" y="351"/>
                </a:lnTo>
                <a:lnTo>
                  <a:pt x="338" y="353"/>
                </a:lnTo>
                <a:lnTo>
                  <a:pt x="338" y="354"/>
                </a:lnTo>
                <a:lnTo>
                  <a:pt x="340" y="354"/>
                </a:lnTo>
                <a:lnTo>
                  <a:pt x="341" y="356"/>
                </a:lnTo>
                <a:lnTo>
                  <a:pt x="341" y="358"/>
                </a:lnTo>
                <a:lnTo>
                  <a:pt x="341" y="365"/>
                </a:lnTo>
                <a:lnTo>
                  <a:pt x="341" y="366"/>
                </a:lnTo>
                <a:lnTo>
                  <a:pt x="340" y="366"/>
                </a:lnTo>
                <a:lnTo>
                  <a:pt x="340" y="368"/>
                </a:lnTo>
                <a:lnTo>
                  <a:pt x="340" y="369"/>
                </a:lnTo>
                <a:lnTo>
                  <a:pt x="340" y="370"/>
                </a:lnTo>
                <a:lnTo>
                  <a:pt x="340" y="371"/>
                </a:lnTo>
                <a:lnTo>
                  <a:pt x="343" y="373"/>
                </a:lnTo>
                <a:lnTo>
                  <a:pt x="344" y="374"/>
                </a:lnTo>
                <a:lnTo>
                  <a:pt x="344" y="377"/>
                </a:lnTo>
                <a:lnTo>
                  <a:pt x="343" y="377"/>
                </a:lnTo>
                <a:lnTo>
                  <a:pt x="341" y="380"/>
                </a:lnTo>
                <a:lnTo>
                  <a:pt x="341" y="382"/>
                </a:lnTo>
                <a:lnTo>
                  <a:pt x="340" y="383"/>
                </a:lnTo>
                <a:lnTo>
                  <a:pt x="340" y="383"/>
                </a:lnTo>
                <a:lnTo>
                  <a:pt x="339" y="382"/>
                </a:lnTo>
                <a:lnTo>
                  <a:pt x="339" y="380"/>
                </a:lnTo>
                <a:lnTo>
                  <a:pt x="338" y="378"/>
                </a:lnTo>
                <a:lnTo>
                  <a:pt x="337" y="377"/>
                </a:lnTo>
                <a:lnTo>
                  <a:pt x="335" y="376"/>
                </a:lnTo>
                <a:lnTo>
                  <a:pt x="335" y="374"/>
                </a:lnTo>
                <a:lnTo>
                  <a:pt x="335" y="373"/>
                </a:lnTo>
                <a:lnTo>
                  <a:pt x="335" y="372"/>
                </a:lnTo>
                <a:lnTo>
                  <a:pt x="335" y="372"/>
                </a:lnTo>
                <a:lnTo>
                  <a:pt x="328" y="372"/>
                </a:lnTo>
                <a:lnTo>
                  <a:pt x="326" y="371"/>
                </a:lnTo>
                <a:lnTo>
                  <a:pt x="324" y="371"/>
                </a:lnTo>
                <a:lnTo>
                  <a:pt x="324" y="371"/>
                </a:lnTo>
                <a:lnTo>
                  <a:pt x="322" y="368"/>
                </a:lnTo>
                <a:lnTo>
                  <a:pt x="321" y="368"/>
                </a:lnTo>
                <a:lnTo>
                  <a:pt x="321" y="370"/>
                </a:lnTo>
                <a:lnTo>
                  <a:pt x="322" y="371"/>
                </a:lnTo>
                <a:lnTo>
                  <a:pt x="324" y="373"/>
                </a:lnTo>
                <a:lnTo>
                  <a:pt x="324" y="373"/>
                </a:lnTo>
                <a:lnTo>
                  <a:pt x="327" y="373"/>
                </a:lnTo>
                <a:lnTo>
                  <a:pt x="327" y="374"/>
                </a:lnTo>
                <a:lnTo>
                  <a:pt x="328" y="374"/>
                </a:lnTo>
                <a:lnTo>
                  <a:pt x="329" y="374"/>
                </a:lnTo>
                <a:lnTo>
                  <a:pt x="329" y="374"/>
                </a:lnTo>
                <a:lnTo>
                  <a:pt x="330" y="375"/>
                </a:lnTo>
                <a:lnTo>
                  <a:pt x="331" y="376"/>
                </a:lnTo>
                <a:lnTo>
                  <a:pt x="332" y="376"/>
                </a:lnTo>
                <a:lnTo>
                  <a:pt x="333" y="377"/>
                </a:lnTo>
                <a:lnTo>
                  <a:pt x="334" y="377"/>
                </a:lnTo>
                <a:lnTo>
                  <a:pt x="335" y="378"/>
                </a:lnTo>
                <a:lnTo>
                  <a:pt x="335" y="379"/>
                </a:lnTo>
                <a:lnTo>
                  <a:pt x="337" y="381"/>
                </a:lnTo>
                <a:lnTo>
                  <a:pt x="337" y="382"/>
                </a:lnTo>
                <a:lnTo>
                  <a:pt x="337" y="386"/>
                </a:lnTo>
                <a:lnTo>
                  <a:pt x="337" y="387"/>
                </a:lnTo>
                <a:lnTo>
                  <a:pt x="337" y="388"/>
                </a:lnTo>
                <a:lnTo>
                  <a:pt x="337" y="389"/>
                </a:lnTo>
                <a:lnTo>
                  <a:pt x="333" y="393"/>
                </a:lnTo>
                <a:lnTo>
                  <a:pt x="333" y="396"/>
                </a:lnTo>
                <a:lnTo>
                  <a:pt x="332" y="397"/>
                </a:lnTo>
                <a:lnTo>
                  <a:pt x="331" y="400"/>
                </a:lnTo>
                <a:lnTo>
                  <a:pt x="330" y="403"/>
                </a:lnTo>
                <a:lnTo>
                  <a:pt x="329" y="404"/>
                </a:lnTo>
                <a:lnTo>
                  <a:pt x="329" y="405"/>
                </a:lnTo>
                <a:lnTo>
                  <a:pt x="329" y="405"/>
                </a:lnTo>
                <a:lnTo>
                  <a:pt x="329" y="405"/>
                </a:lnTo>
                <a:lnTo>
                  <a:pt x="329" y="409"/>
                </a:lnTo>
                <a:lnTo>
                  <a:pt x="328" y="410"/>
                </a:lnTo>
                <a:lnTo>
                  <a:pt x="328" y="413"/>
                </a:lnTo>
                <a:lnTo>
                  <a:pt x="327" y="413"/>
                </a:lnTo>
                <a:lnTo>
                  <a:pt x="327" y="412"/>
                </a:lnTo>
                <a:lnTo>
                  <a:pt x="325" y="412"/>
                </a:lnTo>
                <a:lnTo>
                  <a:pt x="324" y="412"/>
                </a:lnTo>
                <a:lnTo>
                  <a:pt x="323" y="414"/>
                </a:lnTo>
                <a:lnTo>
                  <a:pt x="323" y="416"/>
                </a:lnTo>
                <a:lnTo>
                  <a:pt x="322" y="416"/>
                </a:lnTo>
                <a:lnTo>
                  <a:pt x="322" y="417"/>
                </a:lnTo>
                <a:lnTo>
                  <a:pt x="322" y="418"/>
                </a:lnTo>
                <a:lnTo>
                  <a:pt x="323" y="419"/>
                </a:lnTo>
                <a:lnTo>
                  <a:pt x="324" y="419"/>
                </a:lnTo>
                <a:lnTo>
                  <a:pt x="324" y="418"/>
                </a:lnTo>
                <a:lnTo>
                  <a:pt x="324" y="417"/>
                </a:lnTo>
                <a:lnTo>
                  <a:pt x="324" y="417"/>
                </a:lnTo>
                <a:lnTo>
                  <a:pt x="324" y="416"/>
                </a:lnTo>
                <a:lnTo>
                  <a:pt x="324" y="416"/>
                </a:lnTo>
                <a:lnTo>
                  <a:pt x="324" y="415"/>
                </a:lnTo>
                <a:lnTo>
                  <a:pt x="326" y="413"/>
                </a:lnTo>
                <a:lnTo>
                  <a:pt x="327" y="413"/>
                </a:lnTo>
                <a:lnTo>
                  <a:pt x="327" y="414"/>
                </a:lnTo>
                <a:lnTo>
                  <a:pt x="328" y="414"/>
                </a:lnTo>
                <a:lnTo>
                  <a:pt x="328" y="417"/>
                </a:lnTo>
                <a:lnTo>
                  <a:pt x="329" y="419"/>
                </a:lnTo>
                <a:lnTo>
                  <a:pt x="329" y="421"/>
                </a:lnTo>
                <a:lnTo>
                  <a:pt x="329" y="422"/>
                </a:lnTo>
                <a:lnTo>
                  <a:pt x="330" y="422"/>
                </a:lnTo>
                <a:lnTo>
                  <a:pt x="330" y="424"/>
                </a:lnTo>
                <a:lnTo>
                  <a:pt x="331" y="424"/>
                </a:lnTo>
                <a:lnTo>
                  <a:pt x="331" y="426"/>
                </a:lnTo>
                <a:lnTo>
                  <a:pt x="330" y="426"/>
                </a:lnTo>
                <a:lnTo>
                  <a:pt x="330" y="427"/>
                </a:lnTo>
                <a:lnTo>
                  <a:pt x="330" y="427"/>
                </a:lnTo>
                <a:lnTo>
                  <a:pt x="329" y="429"/>
                </a:lnTo>
                <a:lnTo>
                  <a:pt x="326" y="429"/>
                </a:lnTo>
                <a:lnTo>
                  <a:pt x="325" y="429"/>
                </a:lnTo>
                <a:lnTo>
                  <a:pt x="324" y="429"/>
                </a:lnTo>
                <a:lnTo>
                  <a:pt x="323" y="429"/>
                </a:lnTo>
                <a:lnTo>
                  <a:pt x="318" y="429"/>
                </a:lnTo>
                <a:lnTo>
                  <a:pt x="315" y="429"/>
                </a:lnTo>
                <a:lnTo>
                  <a:pt x="314" y="429"/>
                </a:lnTo>
                <a:lnTo>
                  <a:pt x="313" y="429"/>
                </a:lnTo>
                <a:lnTo>
                  <a:pt x="312" y="429"/>
                </a:lnTo>
                <a:lnTo>
                  <a:pt x="312" y="430"/>
                </a:lnTo>
                <a:lnTo>
                  <a:pt x="311" y="430"/>
                </a:lnTo>
                <a:lnTo>
                  <a:pt x="309" y="429"/>
                </a:lnTo>
                <a:lnTo>
                  <a:pt x="308" y="430"/>
                </a:lnTo>
                <a:lnTo>
                  <a:pt x="305" y="430"/>
                </a:lnTo>
                <a:lnTo>
                  <a:pt x="301" y="430"/>
                </a:lnTo>
                <a:lnTo>
                  <a:pt x="300" y="431"/>
                </a:lnTo>
                <a:lnTo>
                  <a:pt x="298" y="431"/>
                </a:lnTo>
                <a:lnTo>
                  <a:pt x="296" y="431"/>
                </a:lnTo>
                <a:lnTo>
                  <a:pt x="296" y="431"/>
                </a:lnTo>
                <a:lnTo>
                  <a:pt x="295" y="430"/>
                </a:lnTo>
                <a:lnTo>
                  <a:pt x="293" y="430"/>
                </a:lnTo>
                <a:lnTo>
                  <a:pt x="292" y="430"/>
                </a:lnTo>
                <a:lnTo>
                  <a:pt x="293" y="431"/>
                </a:lnTo>
                <a:lnTo>
                  <a:pt x="294" y="431"/>
                </a:lnTo>
                <a:lnTo>
                  <a:pt x="295" y="431"/>
                </a:lnTo>
                <a:lnTo>
                  <a:pt x="295" y="432"/>
                </a:lnTo>
                <a:lnTo>
                  <a:pt x="290" y="432"/>
                </a:lnTo>
                <a:lnTo>
                  <a:pt x="282" y="432"/>
                </a:lnTo>
                <a:lnTo>
                  <a:pt x="277" y="432"/>
                </a:lnTo>
                <a:lnTo>
                  <a:pt x="276" y="431"/>
                </a:lnTo>
                <a:lnTo>
                  <a:pt x="276" y="426"/>
                </a:lnTo>
                <a:lnTo>
                  <a:pt x="277" y="424"/>
                </a:lnTo>
                <a:lnTo>
                  <a:pt x="277" y="420"/>
                </a:lnTo>
                <a:lnTo>
                  <a:pt x="277" y="419"/>
                </a:lnTo>
                <a:lnTo>
                  <a:pt x="277" y="418"/>
                </a:lnTo>
                <a:lnTo>
                  <a:pt x="277" y="417"/>
                </a:lnTo>
                <a:lnTo>
                  <a:pt x="276" y="416"/>
                </a:lnTo>
                <a:lnTo>
                  <a:pt x="276" y="416"/>
                </a:lnTo>
                <a:lnTo>
                  <a:pt x="276" y="413"/>
                </a:lnTo>
                <a:lnTo>
                  <a:pt x="275" y="411"/>
                </a:lnTo>
                <a:lnTo>
                  <a:pt x="275" y="409"/>
                </a:lnTo>
                <a:lnTo>
                  <a:pt x="276" y="407"/>
                </a:lnTo>
                <a:lnTo>
                  <a:pt x="276" y="405"/>
                </a:lnTo>
                <a:lnTo>
                  <a:pt x="277" y="405"/>
                </a:lnTo>
                <a:lnTo>
                  <a:pt x="277" y="404"/>
                </a:lnTo>
                <a:lnTo>
                  <a:pt x="278" y="403"/>
                </a:lnTo>
                <a:lnTo>
                  <a:pt x="279" y="401"/>
                </a:lnTo>
                <a:lnTo>
                  <a:pt x="279" y="400"/>
                </a:lnTo>
                <a:lnTo>
                  <a:pt x="280" y="400"/>
                </a:lnTo>
                <a:lnTo>
                  <a:pt x="281" y="400"/>
                </a:lnTo>
                <a:lnTo>
                  <a:pt x="283" y="399"/>
                </a:lnTo>
                <a:lnTo>
                  <a:pt x="284" y="397"/>
                </a:lnTo>
                <a:lnTo>
                  <a:pt x="284" y="396"/>
                </a:lnTo>
                <a:lnTo>
                  <a:pt x="284" y="395"/>
                </a:lnTo>
                <a:lnTo>
                  <a:pt x="284" y="394"/>
                </a:lnTo>
                <a:lnTo>
                  <a:pt x="283" y="394"/>
                </a:lnTo>
                <a:lnTo>
                  <a:pt x="281" y="396"/>
                </a:lnTo>
                <a:lnTo>
                  <a:pt x="280" y="396"/>
                </a:lnTo>
                <a:lnTo>
                  <a:pt x="280" y="397"/>
                </a:lnTo>
                <a:lnTo>
                  <a:pt x="279" y="399"/>
                </a:lnTo>
                <a:lnTo>
                  <a:pt x="279" y="399"/>
                </a:lnTo>
                <a:lnTo>
                  <a:pt x="278" y="398"/>
                </a:lnTo>
                <a:lnTo>
                  <a:pt x="278" y="397"/>
                </a:lnTo>
                <a:lnTo>
                  <a:pt x="277" y="395"/>
                </a:lnTo>
                <a:lnTo>
                  <a:pt x="275" y="394"/>
                </a:lnTo>
                <a:lnTo>
                  <a:pt x="275" y="393"/>
                </a:lnTo>
                <a:lnTo>
                  <a:pt x="275" y="391"/>
                </a:lnTo>
                <a:lnTo>
                  <a:pt x="274" y="391"/>
                </a:lnTo>
                <a:lnTo>
                  <a:pt x="274" y="387"/>
                </a:lnTo>
                <a:lnTo>
                  <a:pt x="275" y="387"/>
                </a:lnTo>
                <a:lnTo>
                  <a:pt x="275" y="386"/>
                </a:lnTo>
                <a:lnTo>
                  <a:pt x="276" y="385"/>
                </a:lnTo>
                <a:lnTo>
                  <a:pt x="276" y="384"/>
                </a:lnTo>
                <a:lnTo>
                  <a:pt x="277" y="384"/>
                </a:lnTo>
                <a:lnTo>
                  <a:pt x="277" y="383"/>
                </a:lnTo>
                <a:lnTo>
                  <a:pt x="278" y="383"/>
                </a:lnTo>
                <a:lnTo>
                  <a:pt x="280" y="382"/>
                </a:lnTo>
                <a:lnTo>
                  <a:pt x="281" y="380"/>
                </a:lnTo>
                <a:lnTo>
                  <a:pt x="282" y="380"/>
                </a:lnTo>
                <a:lnTo>
                  <a:pt x="283" y="379"/>
                </a:lnTo>
                <a:lnTo>
                  <a:pt x="285" y="378"/>
                </a:lnTo>
                <a:lnTo>
                  <a:pt x="288" y="378"/>
                </a:lnTo>
                <a:lnTo>
                  <a:pt x="289" y="377"/>
                </a:lnTo>
                <a:lnTo>
                  <a:pt x="290" y="377"/>
                </a:lnTo>
                <a:lnTo>
                  <a:pt x="290" y="377"/>
                </a:lnTo>
                <a:lnTo>
                  <a:pt x="292" y="376"/>
                </a:lnTo>
                <a:lnTo>
                  <a:pt x="293" y="375"/>
                </a:lnTo>
                <a:lnTo>
                  <a:pt x="294" y="374"/>
                </a:lnTo>
                <a:lnTo>
                  <a:pt x="295" y="374"/>
                </a:lnTo>
                <a:lnTo>
                  <a:pt x="296" y="374"/>
                </a:lnTo>
                <a:lnTo>
                  <a:pt x="296" y="374"/>
                </a:lnTo>
                <a:lnTo>
                  <a:pt x="297" y="375"/>
                </a:lnTo>
                <a:lnTo>
                  <a:pt x="297" y="377"/>
                </a:lnTo>
                <a:lnTo>
                  <a:pt x="298" y="379"/>
                </a:lnTo>
                <a:lnTo>
                  <a:pt x="299" y="382"/>
                </a:lnTo>
                <a:lnTo>
                  <a:pt x="299" y="383"/>
                </a:lnTo>
                <a:lnTo>
                  <a:pt x="300" y="383"/>
                </a:lnTo>
                <a:lnTo>
                  <a:pt x="300" y="387"/>
                </a:lnTo>
                <a:lnTo>
                  <a:pt x="300" y="388"/>
                </a:lnTo>
                <a:lnTo>
                  <a:pt x="299" y="388"/>
                </a:lnTo>
                <a:lnTo>
                  <a:pt x="298" y="388"/>
                </a:lnTo>
                <a:lnTo>
                  <a:pt x="297" y="389"/>
                </a:lnTo>
                <a:lnTo>
                  <a:pt x="298" y="389"/>
                </a:lnTo>
                <a:lnTo>
                  <a:pt x="299" y="389"/>
                </a:lnTo>
                <a:lnTo>
                  <a:pt x="299" y="389"/>
                </a:lnTo>
                <a:lnTo>
                  <a:pt x="299" y="392"/>
                </a:lnTo>
                <a:lnTo>
                  <a:pt x="300" y="392"/>
                </a:lnTo>
                <a:lnTo>
                  <a:pt x="301" y="392"/>
                </a:lnTo>
                <a:lnTo>
                  <a:pt x="302" y="391"/>
                </a:lnTo>
                <a:lnTo>
                  <a:pt x="302" y="390"/>
                </a:lnTo>
                <a:lnTo>
                  <a:pt x="303" y="389"/>
                </a:lnTo>
                <a:lnTo>
                  <a:pt x="304" y="389"/>
                </a:lnTo>
                <a:lnTo>
                  <a:pt x="304" y="388"/>
                </a:lnTo>
                <a:lnTo>
                  <a:pt x="304" y="385"/>
                </a:lnTo>
                <a:lnTo>
                  <a:pt x="302" y="384"/>
                </a:lnTo>
                <a:lnTo>
                  <a:pt x="302" y="383"/>
                </a:lnTo>
                <a:lnTo>
                  <a:pt x="301" y="383"/>
                </a:lnTo>
                <a:lnTo>
                  <a:pt x="301" y="382"/>
                </a:lnTo>
                <a:lnTo>
                  <a:pt x="301" y="381"/>
                </a:lnTo>
                <a:lnTo>
                  <a:pt x="301" y="380"/>
                </a:lnTo>
                <a:lnTo>
                  <a:pt x="300" y="378"/>
                </a:lnTo>
                <a:lnTo>
                  <a:pt x="299" y="376"/>
                </a:lnTo>
                <a:lnTo>
                  <a:pt x="299" y="375"/>
                </a:lnTo>
                <a:lnTo>
                  <a:pt x="298" y="375"/>
                </a:lnTo>
                <a:lnTo>
                  <a:pt x="298" y="373"/>
                </a:lnTo>
                <a:lnTo>
                  <a:pt x="297" y="373"/>
                </a:lnTo>
                <a:lnTo>
                  <a:pt x="297" y="370"/>
                </a:lnTo>
                <a:lnTo>
                  <a:pt x="298" y="369"/>
                </a:lnTo>
                <a:lnTo>
                  <a:pt x="298" y="368"/>
                </a:lnTo>
                <a:lnTo>
                  <a:pt x="299" y="367"/>
                </a:lnTo>
                <a:lnTo>
                  <a:pt x="298" y="367"/>
                </a:lnTo>
                <a:lnTo>
                  <a:pt x="298" y="366"/>
                </a:lnTo>
                <a:lnTo>
                  <a:pt x="299" y="366"/>
                </a:lnTo>
                <a:lnTo>
                  <a:pt x="298" y="366"/>
                </a:lnTo>
                <a:lnTo>
                  <a:pt x="297" y="366"/>
                </a:lnTo>
                <a:lnTo>
                  <a:pt x="296" y="366"/>
                </a:lnTo>
                <a:lnTo>
                  <a:pt x="296" y="367"/>
                </a:lnTo>
                <a:lnTo>
                  <a:pt x="295" y="370"/>
                </a:lnTo>
                <a:lnTo>
                  <a:pt x="293" y="371"/>
                </a:lnTo>
                <a:lnTo>
                  <a:pt x="293" y="372"/>
                </a:lnTo>
                <a:lnTo>
                  <a:pt x="293" y="373"/>
                </a:lnTo>
                <a:lnTo>
                  <a:pt x="290" y="376"/>
                </a:lnTo>
                <a:lnTo>
                  <a:pt x="287" y="376"/>
                </a:lnTo>
                <a:lnTo>
                  <a:pt x="287" y="375"/>
                </a:lnTo>
                <a:lnTo>
                  <a:pt x="285" y="375"/>
                </a:lnTo>
                <a:lnTo>
                  <a:pt x="285" y="375"/>
                </a:lnTo>
                <a:lnTo>
                  <a:pt x="285" y="373"/>
                </a:lnTo>
                <a:lnTo>
                  <a:pt x="283" y="372"/>
                </a:lnTo>
                <a:lnTo>
                  <a:pt x="281" y="371"/>
                </a:lnTo>
                <a:lnTo>
                  <a:pt x="280" y="370"/>
                </a:lnTo>
                <a:lnTo>
                  <a:pt x="279" y="371"/>
                </a:lnTo>
                <a:lnTo>
                  <a:pt x="281" y="373"/>
                </a:lnTo>
                <a:lnTo>
                  <a:pt x="281" y="374"/>
                </a:lnTo>
                <a:lnTo>
                  <a:pt x="283" y="375"/>
                </a:lnTo>
                <a:lnTo>
                  <a:pt x="283" y="376"/>
                </a:lnTo>
                <a:lnTo>
                  <a:pt x="283" y="377"/>
                </a:lnTo>
                <a:lnTo>
                  <a:pt x="283" y="377"/>
                </a:lnTo>
                <a:lnTo>
                  <a:pt x="281" y="378"/>
                </a:lnTo>
                <a:lnTo>
                  <a:pt x="279" y="378"/>
                </a:lnTo>
                <a:lnTo>
                  <a:pt x="278" y="378"/>
                </a:lnTo>
                <a:lnTo>
                  <a:pt x="277" y="380"/>
                </a:lnTo>
                <a:lnTo>
                  <a:pt x="276" y="380"/>
                </a:lnTo>
                <a:lnTo>
                  <a:pt x="274" y="381"/>
                </a:lnTo>
                <a:lnTo>
                  <a:pt x="274" y="383"/>
                </a:lnTo>
                <a:lnTo>
                  <a:pt x="273" y="383"/>
                </a:lnTo>
                <a:lnTo>
                  <a:pt x="273" y="385"/>
                </a:lnTo>
                <a:lnTo>
                  <a:pt x="271" y="387"/>
                </a:lnTo>
                <a:lnTo>
                  <a:pt x="271" y="389"/>
                </a:lnTo>
                <a:lnTo>
                  <a:pt x="272" y="389"/>
                </a:lnTo>
                <a:lnTo>
                  <a:pt x="272" y="393"/>
                </a:lnTo>
                <a:lnTo>
                  <a:pt x="272" y="396"/>
                </a:lnTo>
                <a:lnTo>
                  <a:pt x="272" y="397"/>
                </a:lnTo>
                <a:lnTo>
                  <a:pt x="272" y="400"/>
                </a:lnTo>
                <a:lnTo>
                  <a:pt x="271" y="401"/>
                </a:lnTo>
                <a:lnTo>
                  <a:pt x="270" y="401"/>
                </a:lnTo>
                <a:lnTo>
                  <a:pt x="269" y="400"/>
                </a:lnTo>
                <a:lnTo>
                  <a:pt x="269" y="399"/>
                </a:lnTo>
                <a:lnTo>
                  <a:pt x="268" y="400"/>
                </a:lnTo>
                <a:lnTo>
                  <a:pt x="267" y="399"/>
                </a:lnTo>
                <a:lnTo>
                  <a:pt x="267" y="396"/>
                </a:lnTo>
                <a:lnTo>
                  <a:pt x="268" y="395"/>
                </a:lnTo>
                <a:lnTo>
                  <a:pt x="268" y="394"/>
                </a:lnTo>
                <a:lnTo>
                  <a:pt x="268" y="393"/>
                </a:lnTo>
                <a:lnTo>
                  <a:pt x="267" y="390"/>
                </a:lnTo>
                <a:lnTo>
                  <a:pt x="267" y="385"/>
                </a:lnTo>
                <a:lnTo>
                  <a:pt x="266" y="385"/>
                </a:lnTo>
                <a:lnTo>
                  <a:pt x="266" y="383"/>
                </a:lnTo>
                <a:lnTo>
                  <a:pt x="265" y="383"/>
                </a:lnTo>
                <a:lnTo>
                  <a:pt x="264" y="383"/>
                </a:lnTo>
                <a:lnTo>
                  <a:pt x="264" y="389"/>
                </a:lnTo>
                <a:lnTo>
                  <a:pt x="265" y="389"/>
                </a:lnTo>
                <a:lnTo>
                  <a:pt x="265" y="391"/>
                </a:lnTo>
                <a:lnTo>
                  <a:pt x="265" y="394"/>
                </a:lnTo>
                <a:lnTo>
                  <a:pt x="265" y="394"/>
                </a:lnTo>
                <a:lnTo>
                  <a:pt x="265" y="395"/>
                </a:lnTo>
                <a:lnTo>
                  <a:pt x="264" y="395"/>
                </a:lnTo>
                <a:lnTo>
                  <a:pt x="263" y="394"/>
                </a:lnTo>
                <a:lnTo>
                  <a:pt x="263" y="394"/>
                </a:lnTo>
                <a:lnTo>
                  <a:pt x="264" y="394"/>
                </a:lnTo>
                <a:lnTo>
                  <a:pt x="264" y="393"/>
                </a:lnTo>
                <a:lnTo>
                  <a:pt x="262" y="394"/>
                </a:lnTo>
                <a:lnTo>
                  <a:pt x="262" y="395"/>
                </a:lnTo>
                <a:lnTo>
                  <a:pt x="262" y="397"/>
                </a:lnTo>
                <a:lnTo>
                  <a:pt x="261" y="398"/>
                </a:lnTo>
                <a:lnTo>
                  <a:pt x="261" y="400"/>
                </a:lnTo>
                <a:lnTo>
                  <a:pt x="262" y="401"/>
                </a:lnTo>
                <a:lnTo>
                  <a:pt x="264" y="403"/>
                </a:lnTo>
                <a:lnTo>
                  <a:pt x="264" y="404"/>
                </a:lnTo>
                <a:lnTo>
                  <a:pt x="267" y="407"/>
                </a:lnTo>
                <a:lnTo>
                  <a:pt x="270" y="411"/>
                </a:lnTo>
                <a:lnTo>
                  <a:pt x="271" y="411"/>
                </a:lnTo>
                <a:lnTo>
                  <a:pt x="272" y="412"/>
                </a:lnTo>
                <a:lnTo>
                  <a:pt x="272" y="413"/>
                </a:lnTo>
                <a:lnTo>
                  <a:pt x="272" y="414"/>
                </a:lnTo>
                <a:lnTo>
                  <a:pt x="271" y="416"/>
                </a:lnTo>
                <a:lnTo>
                  <a:pt x="271" y="416"/>
                </a:lnTo>
                <a:lnTo>
                  <a:pt x="271" y="417"/>
                </a:lnTo>
                <a:lnTo>
                  <a:pt x="269" y="419"/>
                </a:lnTo>
                <a:lnTo>
                  <a:pt x="269" y="421"/>
                </a:lnTo>
                <a:lnTo>
                  <a:pt x="268" y="422"/>
                </a:lnTo>
                <a:lnTo>
                  <a:pt x="268" y="422"/>
                </a:lnTo>
                <a:lnTo>
                  <a:pt x="270" y="425"/>
                </a:lnTo>
                <a:lnTo>
                  <a:pt x="270" y="426"/>
                </a:lnTo>
                <a:lnTo>
                  <a:pt x="269" y="427"/>
                </a:lnTo>
                <a:lnTo>
                  <a:pt x="267" y="426"/>
                </a:lnTo>
                <a:lnTo>
                  <a:pt x="264" y="425"/>
                </a:lnTo>
                <a:lnTo>
                  <a:pt x="262" y="423"/>
                </a:lnTo>
                <a:lnTo>
                  <a:pt x="262" y="423"/>
                </a:lnTo>
                <a:lnTo>
                  <a:pt x="259" y="423"/>
                </a:lnTo>
                <a:lnTo>
                  <a:pt x="257" y="423"/>
                </a:lnTo>
                <a:lnTo>
                  <a:pt x="254" y="422"/>
                </a:lnTo>
                <a:lnTo>
                  <a:pt x="252" y="421"/>
                </a:lnTo>
                <a:lnTo>
                  <a:pt x="251" y="421"/>
                </a:lnTo>
                <a:lnTo>
                  <a:pt x="251" y="421"/>
                </a:lnTo>
                <a:lnTo>
                  <a:pt x="250" y="421"/>
                </a:lnTo>
                <a:lnTo>
                  <a:pt x="249" y="420"/>
                </a:lnTo>
                <a:lnTo>
                  <a:pt x="246" y="420"/>
                </a:lnTo>
                <a:lnTo>
                  <a:pt x="245" y="419"/>
                </a:lnTo>
                <a:lnTo>
                  <a:pt x="244" y="419"/>
                </a:lnTo>
                <a:lnTo>
                  <a:pt x="243" y="419"/>
                </a:lnTo>
                <a:lnTo>
                  <a:pt x="240" y="419"/>
                </a:lnTo>
                <a:lnTo>
                  <a:pt x="240" y="419"/>
                </a:lnTo>
                <a:lnTo>
                  <a:pt x="239" y="418"/>
                </a:lnTo>
                <a:lnTo>
                  <a:pt x="237" y="418"/>
                </a:lnTo>
                <a:lnTo>
                  <a:pt x="235" y="416"/>
                </a:lnTo>
                <a:lnTo>
                  <a:pt x="235" y="415"/>
                </a:lnTo>
                <a:lnTo>
                  <a:pt x="236" y="414"/>
                </a:lnTo>
                <a:lnTo>
                  <a:pt x="236" y="411"/>
                </a:lnTo>
                <a:lnTo>
                  <a:pt x="237" y="410"/>
                </a:lnTo>
                <a:lnTo>
                  <a:pt x="238" y="410"/>
                </a:lnTo>
                <a:lnTo>
                  <a:pt x="238" y="409"/>
                </a:lnTo>
                <a:lnTo>
                  <a:pt x="237" y="408"/>
                </a:lnTo>
                <a:lnTo>
                  <a:pt x="237" y="407"/>
                </a:lnTo>
                <a:lnTo>
                  <a:pt x="239" y="405"/>
                </a:lnTo>
                <a:lnTo>
                  <a:pt x="239" y="404"/>
                </a:lnTo>
                <a:lnTo>
                  <a:pt x="239" y="403"/>
                </a:lnTo>
                <a:lnTo>
                  <a:pt x="239" y="401"/>
                </a:lnTo>
                <a:lnTo>
                  <a:pt x="240" y="401"/>
                </a:lnTo>
                <a:lnTo>
                  <a:pt x="240" y="400"/>
                </a:lnTo>
                <a:lnTo>
                  <a:pt x="240" y="399"/>
                </a:lnTo>
                <a:lnTo>
                  <a:pt x="239" y="397"/>
                </a:lnTo>
                <a:lnTo>
                  <a:pt x="239" y="395"/>
                </a:lnTo>
                <a:lnTo>
                  <a:pt x="238" y="395"/>
                </a:lnTo>
                <a:lnTo>
                  <a:pt x="238" y="394"/>
                </a:lnTo>
                <a:lnTo>
                  <a:pt x="238" y="394"/>
                </a:lnTo>
                <a:lnTo>
                  <a:pt x="238" y="393"/>
                </a:lnTo>
                <a:lnTo>
                  <a:pt x="238" y="390"/>
                </a:lnTo>
                <a:lnTo>
                  <a:pt x="236" y="389"/>
                </a:lnTo>
                <a:lnTo>
                  <a:pt x="235" y="389"/>
                </a:lnTo>
                <a:lnTo>
                  <a:pt x="234" y="389"/>
                </a:lnTo>
                <a:lnTo>
                  <a:pt x="234" y="388"/>
                </a:lnTo>
                <a:lnTo>
                  <a:pt x="234" y="387"/>
                </a:lnTo>
                <a:lnTo>
                  <a:pt x="234" y="386"/>
                </a:lnTo>
                <a:lnTo>
                  <a:pt x="233" y="387"/>
                </a:lnTo>
                <a:lnTo>
                  <a:pt x="233" y="389"/>
                </a:lnTo>
                <a:lnTo>
                  <a:pt x="233" y="389"/>
                </a:lnTo>
                <a:lnTo>
                  <a:pt x="233" y="390"/>
                </a:lnTo>
                <a:lnTo>
                  <a:pt x="234" y="391"/>
                </a:lnTo>
                <a:lnTo>
                  <a:pt x="234" y="392"/>
                </a:lnTo>
                <a:lnTo>
                  <a:pt x="233" y="393"/>
                </a:lnTo>
                <a:lnTo>
                  <a:pt x="232" y="394"/>
                </a:lnTo>
                <a:lnTo>
                  <a:pt x="231" y="394"/>
                </a:lnTo>
                <a:lnTo>
                  <a:pt x="230" y="393"/>
                </a:lnTo>
                <a:lnTo>
                  <a:pt x="230" y="392"/>
                </a:lnTo>
                <a:lnTo>
                  <a:pt x="229" y="392"/>
                </a:lnTo>
                <a:lnTo>
                  <a:pt x="229" y="392"/>
                </a:lnTo>
                <a:lnTo>
                  <a:pt x="229" y="393"/>
                </a:lnTo>
                <a:lnTo>
                  <a:pt x="230" y="394"/>
                </a:lnTo>
                <a:lnTo>
                  <a:pt x="232" y="394"/>
                </a:lnTo>
                <a:lnTo>
                  <a:pt x="234" y="395"/>
                </a:lnTo>
                <a:lnTo>
                  <a:pt x="233" y="398"/>
                </a:lnTo>
                <a:lnTo>
                  <a:pt x="234" y="399"/>
                </a:lnTo>
                <a:lnTo>
                  <a:pt x="233" y="400"/>
                </a:lnTo>
                <a:lnTo>
                  <a:pt x="233" y="400"/>
                </a:lnTo>
                <a:lnTo>
                  <a:pt x="233" y="402"/>
                </a:lnTo>
                <a:lnTo>
                  <a:pt x="232" y="404"/>
                </a:lnTo>
                <a:lnTo>
                  <a:pt x="232" y="405"/>
                </a:lnTo>
                <a:lnTo>
                  <a:pt x="230" y="407"/>
                </a:lnTo>
                <a:lnTo>
                  <a:pt x="231" y="408"/>
                </a:lnTo>
                <a:lnTo>
                  <a:pt x="232" y="407"/>
                </a:lnTo>
                <a:lnTo>
                  <a:pt x="233" y="408"/>
                </a:lnTo>
                <a:lnTo>
                  <a:pt x="233" y="409"/>
                </a:lnTo>
                <a:lnTo>
                  <a:pt x="232" y="409"/>
                </a:lnTo>
                <a:lnTo>
                  <a:pt x="231" y="409"/>
                </a:lnTo>
                <a:lnTo>
                  <a:pt x="230" y="409"/>
                </a:lnTo>
                <a:lnTo>
                  <a:pt x="227" y="407"/>
                </a:lnTo>
                <a:lnTo>
                  <a:pt x="226" y="406"/>
                </a:lnTo>
                <a:lnTo>
                  <a:pt x="222" y="405"/>
                </a:lnTo>
                <a:lnTo>
                  <a:pt x="217" y="402"/>
                </a:lnTo>
                <a:lnTo>
                  <a:pt x="216" y="401"/>
                </a:lnTo>
                <a:lnTo>
                  <a:pt x="212" y="400"/>
                </a:lnTo>
                <a:lnTo>
                  <a:pt x="206" y="396"/>
                </a:lnTo>
                <a:lnTo>
                  <a:pt x="201" y="394"/>
                </a:lnTo>
                <a:lnTo>
                  <a:pt x="198" y="392"/>
                </a:lnTo>
                <a:lnTo>
                  <a:pt x="195" y="391"/>
                </a:lnTo>
                <a:lnTo>
                  <a:pt x="193" y="389"/>
                </a:lnTo>
                <a:lnTo>
                  <a:pt x="190" y="387"/>
                </a:lnTo>
                <a:lnTo>
                  <a:pt x="190" y="387"/>
                </a:lnTo>
                <a:lnTo>
                  <a:pt x="188" y="385"/>
                </a:lnTo>
                <a:lnTo>
                  <a:pt x="186" y="385"/>
                </a:lnTo>
                <a:lnTo>
                  <a:pt x="185" y="383"/>
                </a:lnTo>
                <a:lnTo>
                  <a:pt x="185" y="382"/>
                </a:lnTo>
                <a:lnTo>
                  <a:pt x="185" y="381"/>
                </a:lnTo>
                <a:lnTo>
                  <a:pt x="185" y="380"/>
                </a:lnTo>
                <a:lnTo>
                  <a:pt x="186" y="379"/>
                </a:lnTo>
                <a:lnTo>
                  <a:pt x="187" y="378"/>
                </a:lnTo>
                <a:lnTo>
                  <a:pt x="186" y="378"/>
                </a:lnTo>
                <a:lnTo>
                  <a:pt x="185" y="377"/>
                </a:lnTo>
                <a:lnTo>
                  <a:pt x="185" y="377"/>
                </a:lnTo>
                <a:lnTo>
                  <a:pt x="184" y="376"/>
                </a:lnTo>
                <a:lnTo>
                  <a:pt x="184" y="374"/>
                </a:lnTo>
                <a:lnTo>
                  <a:pt x="184" y="373"/>
                </a:lnTo>
                <a:lnTo>
                  <a:pt x="184" y="372"/>
                </a:lnTo>
                <a:lnTo>
                  <a:pt x="185" y="372"/>
                </a:lnTo>
                <a:lnTo>
                  <a:pt x="187" y="372"/>
                </a:lnTo>
                <a:lnTo>
                  <a:pt x="189" y="371"/>
                </a:lnTo>
                <a:lnTo>
                  <a:pt x="189" y="370"/>
                </a:lnTo>
                <a:lnTo>
                  <a:pt x="188" y="370"/>
                </a:lnTo>
                <a:lnTo>
                  <a:pt x="186" y="368"/>
                </a:lnTo>
                <a:lnTo>
                  <a:pt x="185" y="368"/>
                </a:lnTo>
                <a:lnTo>
                  <a:pt x="184" y="370"/>
                </a:lnTo>
                <a:lnTo>
                  <a:pt x="183" y="370"/>
                </a:lnTo>
                <a:lnTo>
                  <a:pt x="181" y="371"/>
                </a:lnTo>
                <a:lnTo>
                  <a:pt x="181" y="372"/>
                </a:lnTo>
                <a:lnTo>
                  <a:pt x="179" y="372"/>
                </a:lnTo>
                <a:lnTo>
                  <a:pt x="179" y="372"/>
                </a:lnTo>
                <a:lnTo>
                  <a:pt x="178" y="372"/>
                </a:lnTo>
                <a:lnTo>
                  <a:pt x="178" y="372"/>
                </a:lnTo>
                <a:lnTo>
                  <a:pt x="178" y="373"/>
                </a:lnTo>
                <a:lnTo>
                  <a:pt x="179" y="373"/>
                </a:lnTo>
                <a:lnTo>
                  <a:pt x="180" y="372"/>
                </a:lnTo>
                <a:lnTo>
                  <a:pt x="181" y="372"/>
                </a:lnTo>
                <a:lnTo>
                  <a:pt x="182" y="374"/>
                </a:lnTo>
                <a:lnTo>
                  <a:pt x="182" y="375"/>
                </a:lnTo>
                <a:lnTo>
                  <a:pt x="183" y="376"/>
                </a:lnTo>
                <a:lnTo>
                  <a:pt x="183" y="377"/>
                </a:lnTo>
                <a:lnTo>
                  <a:pt x="183" y="379"/>
                </a:lnTo>
                <a:lnTo>
                  <a:pt x="181" y="379"/>
                </a:lnTo>
                <a:lnTo>
                  <a:pt x="180" y="378"/>
                </a:lnTo>
                <a:lnTo>
                  <a:pt x="180" y="377"/>
                </a:lnTo>
                <a:lnTo>
                  <a:pt x="178" y="377"/>
                </a:lnTo>
                <a:lnTo>
                  <a:pt x="178" y="377"/>
                </a:lnTo>
                <a:lnTo>
                  <a:pt x="177" y="375"/>
                </a:lnTo>
                <a:lnTo>
                  <a:pt x="174" y="374"/>
                </a:lnTo>
                <a:lnTo>
                  <a:pt x="173" y="372"/>
                </a:lnTo>
                <a:lnTo>
                  <a:pt x="171" y="372"/>
                </a:lnTo>
                <a:lnTo>
                  <a:pt x="169" y="370"/>
                </a:lnTo>
                <a:lnTo>
                  <a:pt x="168" y="369"/>
                </a:lnTo>
                <a:lnTo>
                  <a:pt x="167" y="369"/>
                </a:lnTo>
                <a:lnTo>
                  <a:pt x="166" y="367"/>
                </a:lnTo>
                <a:lnTo>
                  <a:pt x="164" y="366"/>
                </a:lnTo>
                <a:lnTo>
                  <a:pt x="162" y="365"/>
                </a:lnTo>
                <a:lnTo>
                  <a:pt x="162" y="364"/>
                </a:lnTo>
                <a:lnTo>
                  <a:pt x="162" y="363"/>
                </a:lnTo>
                <a:lnTo>
                  <a:pt x="162" y="363"/>
                </a:lnTo>
                <a:lnTo>
                  <a:pt x="163" y="363"/>
                </a:lnTo>
                <a:lnTo>
                  <a:pt x="165" y="363"/>
                </a:lnTo>
                <a:lnTo>
                  <a:pt x="167" y="361"/>
                </a:lnTo>
                <a:lnTo>
                  <a:pt x="167" y="360"/>
                </a:lnTo>
                <a:lnTo>
                  <a:pt x="168" y="360"/>
                </a:lnTo>
                <a:lnTo>
                  <a:pt x="169" y="360"/>
                </a:lnTo>
                <a:lnTo>
                  <a:pt x="169" y="359"/>
                </a:lnTo>
                <a:lnTo>
                  <a:pt x="171" y="359"/>
                </a:lnTo>
                <a:lnTo>
                  <a:pt x="173" y="359"/>
                </a:lnTo>
                <a:lnTo>
                  <a:pt x="173" y="360"/>
                </a:lnTo>
                <a:lnTo>
                  <a:pt x="172" y="361"/>
                </a:lnTo>
                <a:lnTo>
                  <a:pt x="173" y="361"/>
                </a:lnTo>
                <a:lnTo>
                  <a:pt x="173" y="360"/>
                </a:lnTo>
                <a:lnTo>
                  <a:pt x="173" y="359"/>
                </a:lnTo>
                <a:lnTo>
                  <a:pt x="173" y="358"/>
                </a:lnTo>
                <a:lnTo>
                  <a:pt x="174" y="357"/>
                </a:lnTo>
                <a:lnTo>
                  <a:pt x="175" y="355"/>
                </a:lnTo>
                <a:lnTo>
                  <a:pt x="173" y="355"/>
                </a:lnTo>
                <a:lnTo>
                  <a:pt x="173" y="355"/>
                </a:lnTo>
                <a:lnTo>
                  <a:pt x="171" y="357"/>
                </a:lnTo>
                <a:lnTo>
                  <a:pt x="168" y="359"/>
                </a:lnTo>
                <a:lnTo>
                  <a:pt x="167" y="359"/>
                </a:lnTo>
                <a:lnTo>
                  <a:pt x="167" y="360"/>
                </a:lnTo>
                <a:lnTo>
                  <a:pt x="165" y="361"/>
                </a:lnTo>
                <a:lnTo>
                  <a:pt x="164" y="361"/>
                </a:lnTo>
                <a:lnTo>
                  <a:pt x="163" y="361"/>
                </a:lnTo>
                <a:lnTo>
                  <a:pt x="162" y="361"/>
                </a:lnTo>
                <a:lnTo>
                  <a:pt x="162" y="360"/>
                </a:lnTo>
                <a:lnTo>
                  <a:pt x="162" y="359"/>
                </a:lnTo>
                <a:lnTo>
                  <a:pt x="165" y="358"/>
                </a:lnTo>
                <a:lnTo>
                  <a:pt x="167" y="357"/>
                </a:lnTo>
                <a:lnTo>
                  <a:pt x="165" y="357"/>
                </a:lnTo>
                <a:lnTo>
                  <a:pt x="162" y="357"/>
                </a:lnTo>
                <a:lnTo>
                  <a:pt x="161" y="359"/>
                </a:lnTo>
                <a:lnTo>
                  <a:pt x="160" y="358"/>
                </a:lnTo>
                <a:lnTo>
                  <a:pt x="160" y="359"/>
                </a:lnTo>
                <a:lnTo>
                  <a:pt x="159" y="359"/>
                </a:lnTo>
                <a:lnTo>
                  <a:pt x="158" y="358"/>
                </a:lnTo>
                <a:lnTo>
                  <a:pt x="157" y="357"/>
                </a:lnTo>
                <a:lnTo>
                  <a:pt x="156" y="355"/>
                </a:lnTo>
                <a:lnTo>
                  <a:pt x="153" y="355"/>
                </a:lnTo>
                <a:lnTo>
                  <a:pt x="152" y="355"/>
                </a:lnTo>
                <a:lnTo>
                  <a:pt x="150" y="354"/>
                </a:lnTo>
                <a:lnTo>
                  <a:pt x="150" y="353"/>
                </a:lnTo>
                <a:lnTo>
                  <a:pt x="150" y="353"/>
                </a:lnTo>
                <a:lnTo>
                  <a:pt x="149" y="352"/>
                </a:lnTo>
                <a:lnTo>
                  <a:pt x="148" y="352"/>
                </a:lnTo>
                <a:lnTo>
                  <a:pt x="148" y="353"/>
                </a:lnTo>
                <a:lnTo>
                  <a:pt x="149" y="353"/>
                </a:lnTo>
                <a:lnTo>
                  <a:pt x="150" y="354"/>
                </a:lnTo>
                <a:lnTo>
                  <a:pt x="151" y="355"/>
                </a:lnTo>
                <a:lnTo>
                  <a:pt x="152" y="355"/>
                </a:lnTo>
                <a:lnTo>
                  <a:pt x="153" y="356"/>
                </a:lnTo>
                <a:lnTo>
                  <a:pt x="155" y="357"/>
                </a:lnTo>
                <a:lnTo>
                  <a:pt x="156" y="358"/>
                </a:lnTo>
                <a:lnTo>
                  <a:pt x="156" y="359"/>
                </a:lnTo>
                <a:lnTo>
                  <a:pt x="159" y="360"/>
                </a:lnTo>
                <a:lnTo>
                  <a:pt x="158" y="361"/>
                </a:lnTo>
                <a:lnTo>
                  <a:pt x="157" y="361"/>
                </a:lnTo>
                <a:lnTo>
                  <a:pt x="154" y="359"/>
                </a:lnTo>
                <a:lnTo>
                  <a:pt x="153" y="358"/>
                </a:lnTo>
                <a:lnTo>
                  <a:pt x="152" y="358"/>
                </a:lnTo>
                <a:lnTo>
                  <a:pt x="151" y="357"/>
                </a:lnTo>
                <a:lnTo>
                  <a:pt x="150" y="355"/>
                </a:lnTo>
                <a:lnTo>
                  <a:pt x="149" y="355"/>
                </a:lnTo>
                <a:lnTo>
                  <a:pt x="144" y="351"/>
                </a:lnTo>
                <a:lnTo>
                  <a:pt x="139" y="346"/>
                </a:lnTo>
                <a:lnTo>
                  <a:pt x="135" y="344"/>
                </a:lnTo>
                <a:lnTo>
                  <a:pt x="135" y="343"/>
                </a:lnTo>
                <a:lnTo>
                  <a:pt x="135" y="342"/>
                </a:lnTo>
                <a:lnTo>
                  <a:pt x="135" y="341"/>
                </a:lnTo>
                <a:lnTo>
                  <a:pt x="137" y="341"/>
                </a:lnTo>
                <a:lnTo>
                  <a:pt x="137" y="342"/>
                </a:lnTo>
                <a:lnTo>
                  <a:pt x="137" y="343"/>
                </a:lnTo>
                <a:lnTo>
                  <a:pt x="136" y="343"/>
                </a:lnTo>
                <a:lnTo>
                  <a:pt x="138" y="344"/>
                </a:lnTo>
                <a:lnTo>
                  <a:pt x="139" y="344"/>
                </a:lnTo>
                <a:lnTo>
                  <a:pt x="139" y="345"/>
                </a:lnTo>
                <a:lnTo>
                  <a:pt x="140" y="345"/>
                </a:lnTo>
                <a:lnTo>
                  <a:pt x="140" y="344"/>
                </a:lnTo>
                <a:lnTo>
                  <a:pt x="139" y="344"/>
                </a:lnTo>
                <a:lnTo>
                  <a:pt x="138" y="342"/>
                </a:lnTo>
                <a:lnTo>
                  <a:pt x="139" y="341"/>
                </a:lnTo>
                <a:lnTo>
                  <a:pt x="139" y="341"/>
                </a:lnTo>
                <a:lnTo>
                  <a:pt x="141" y="341"/>
                </a:lnTo>
                <a:lnTo>
                  <a:pt x="142" y="340"/>
                </a:lnTo>
                <a:lnTo>
                  <a:pt x="144" y="340"/>
                </a:lnTo>
                <a:lnTo>
                  <a:pt x="145" y="339"/>
                </a:lnTo>
                <a:lnTo>
                  <a:pt x="146" y="339"/>
                </a:lnTo>
                <a:lnTo>
                  <a:pt x="147" y="339"/>
                </a:lnTo>
                <a:lnTo>
                  <a:pt x="148" y="339"/>
                </a:lnTo>
                <a:lnTo>
                  <a:pt x="149" y="338"/>
                </a:lnTo>
                <a:lnTo>
                  <a:pt x="149" y="337"/>
                </a:lnTo>
                <a:lnTo>
                  <a:pt x="148" y="337"/>
                </a:lnTo>
                <a:lnTo>
                  <a:pt x="145" y="337"/>
                </a:lnTo>
                <a:lnTo>
                  <a:pt x="145" y="337"/>
                </a:lnTo>
                <a:lnTo>
                  <a:pt x="142" y="337"/>
                </a:lnTo>
                <a:lnTo>
                  <a:pt x="142" y="338"/>
                </a:lnTo>
                <a:lnTo>
                  <a:pt x="140" y="337"/>
                </a:lnTo>
                <a:lnTo>
                  <a:pt x="139" y="336"/>
                </a:lnTo>
                <a:lnTo>
                  <a:pt x="135" y="336"/>
                </a:lnTo>
                <a:lnTo>
                  <a:pt x="135" y="337"/>
                </a:lnTo>
                <a:lnTo>
                  <a:pt x="136" y="337"/>
                </a:lnTo>
                <a:lnTo>
                  <a:pt x="139" y="337"/>
                </a:lnTo>
                <a:lnTo>
                  <a:pt x="140" y="339"/>
                </a:lnTo>
                <a:lnTo>
                  <a:pt x="141" y="339"/>
                </a:lnTo>
                <a:lnTo>
                  <a:pt x="140" y="340"/>
                </a:lnTo>
                <a:lnTo>
                  <a:pt x="138" y="340"/>
                </a:lnTo>
                <a:lnTo>
                  <a:pt x="135" y="339"/>
                </a:lnTo>
                <a:lnTo>
                  <a:pt x="134" y="338"/>
                </a:lnTo>
                <a:lnTo>
                  <a:pt x="134" y="337"/>
                </a:lnTo>
                <a:lnTo>
                  <a:pt x="133" y="337"/>
                </a:lnTo>
                <a:lnTo>
                  <a:pt x="129" y="334"/>
                </a:lnTo>
                <a:lnTo>
                  <a:pt x="128" y="334"/>
                </a:lnTo>
                <a:lnTo>
                  <a:pt x="128" y="334"/>
                </a:lnTo>
                <a:lnTo>
                  <a:pt x="128" y="333"/>
                </a:lnTo>
                <a:lnTo>
                  <a:pt x="127" y="331"/>
                </a:lnTo>
                <a:lnTo>
                  <a:pt x="127" y="329"/>
                </a:lnTo>
                <a:lnTo>
                  <a:pt x="126" y="329"/>
                </a:lnTo>
                <a:lnTo>
                  <a:pt x="126" y="328"/>
                </a:lnTo>
                <a:lnTo>
                  <a:pt x="127" y="328"/>
                </a:lnTo>
                <a:lnTo>
                  <a:pt x="128" y="328"/>
                </a:lnTo>
                <a:lnTo>
                  <a:pt x="128" y="328"/>
                </a:lnTo>
                <a:lnTo>
                  <a:pt x="129" y="328"/>
                </a:lnTo>
                <a:lnTo>
                  <a:pt x="129" y="327"/>
                </a:lnTo>
                <a:lnTo>
                  <a:pt x="129" y="325"/>
                </a:lnTo>
                <a:lnTo>
                  <a:pt x="130" y="324"/>
                </a:lnTo>
                <a:lnTo>
                  <a:pt x="130" y="322"/>
                </a:lnTo>
                <a:lnTo>
                  <a:pt x="128" y="320"/>
                </a:lnTo>
                <a:lnTo>
                  <a:pt x="128" y="319"/>
                </a:lnTo>
                <a:lnTo>
                  <a:pt x="127" y="319"/>
                </a:lnTo>
                <a:lnTo>
                  <a:pt x="127" y="320"/>
                </a:lnTo>
                <a:lnTo>
                  <a:pt x="127" y="321"/>
                </a:lnTo>
                <a:lnTo>
                  <a:pt x="128" y="323"/>
                </a:lnTo>
                <a:lnTo>
                  <a:pt x="128" y="324"/>
                </a:lnTo>
                <a:lnTo>
                  <a:pt x="128" y="325"/>
                </a:lnTo>
                <a:lnTo>
                  <a:pt x="124" y="326"/>
                </a:lnTo>
                <a:lnTo>
                  <a:pt x="123" y="326"/>
                </a:lnTo>
                <a:lnTo>
                  <a:pt x="120" y="326"/>
                </a:lnTo>
                <a:lnTo>
                  <a:pt x="119" y="326"/>
                </a:lnTo>
                <a:lnTo>
                  <a:pt x="118" y="326"/>
                </a:lnTo>
                <a:lnTo>
                  <a:pt x="117" y="325"/>
                </a:lnTo>
                <a:lnTo>
                  <a:pt x="114" y="322"/>
                </a:lnTo>
                <a:lnTo>
                  <a:pt x="116" y="322"/>
                </a:lnTo>
                <a:lnTo>
                  <a:pt x="115" y="321"/>
                </a:lnTo>
                <a:lnTo>
                  <a:pt x="114" y="321"/>
                </a:lnTo>
                <a:lnTo>
                  <a:pt x="113" y="321"/>
                </a:lnTo>
                <a:lnTo>
                  <a:pt x="111" y="319"/>
                </a:lnTo>
                <a:lnTo>
                  <a:pt x="111" y="317"/>
                </a:lnTo>
                <a:lnTo>
                  <a:pt x="110" y="316"/>
                </a:lnTo>
                <a:lnTo>
                  <a:pt x="110" y="316"/>
                </a:lnTo>
                <a:lnTo>
                  <a:pt x="107" y="313"/>
                </a:lnTo>
                <a:lnTo>
                  <a:pt x="106" y="312"/>
                </a:lnTo>
                <a:lnTo>
                  <a:pt x="106" y="311"/>
                </a:lnTo>
                <a:lnTo>
                  <a:pt x="106" y="311"/>
                </a:lnTo>
                <a:lnTo>
                  <a:pt x="103" y="308"/>
                </a:lnTo>
                <a:lnTo>
                  <a:pt x="102" y="305"/>
                </a:lnTo>
                <a:lnTo>
                  <a:pt x="101" y="304"/>
                </a:lnTo>
                <a:lnTo>
                  <a:pt x="98" y="300"/>
                </a:lnTo>
                <a:lnTo>
                  <a:pt x="96" y="297"/>
                </a:lnTo>
                <a:lnTo>
                  <a:pt x="94" y="294"/>
                </a:lnTo>
                <a:lnTo>
                  <a:pt x="94" y="294"/>
                </a:lnTo>
                <a:lnTo>
                  <a:pt x="92" y="292"/>
                </a:lnTo>
                <a:lnTo>
                  <a:pt x="91" y="291"/>
                </a:lnTo>
                <a:lnTo>
                  <a:pt x="90" y="289"/>
                </a:lnTo>
                <a:lnTo>
                  <a:pt x="89" y="289"/>
                </a:lnTo>
                <a:lnTo>
                  <a:pt x="89" y="288"/>
                </a:lnTo>
                <a:lnTo>
                  <a:pt x="87" y="284"/>
                </a:lnTo>
                <a:lnTo>
                  <a:pt x="86" y="283"/>
                </a:lnTo>
                <a:lnTo>
                  <a:pt x="85" y="283"/>
                </a:lnTo>
                <a:lnTo>
                  <a:pt x="85" y="282"/>
                </a:lnTo>
                <a:lnTo>
                  <a:pt x="83" y="281"/>
                </a:lnTo>
                <a:lnTo>
                  <a:pt x="83" y="280"/>
                </a:lnTo>
                <a:lnTo>
                  <a:pt x="82" y="278"/>
                </a:lnTo>
                <a:lnTo>
                  <a:pt x="81" y="275"/>
                </a:lnTo>
                <a:lnTo>
                  <a:pt x="79" y="274"/>
                </a:lnTo>
                <a:lnTo>
                  <a:pt x="79" y="273"/>
                </a:lnTo>
                <a:lnTo>
                  <a:pt x="78" y="272"/>
                </a:lnTo>
                <a:lnTo>
                  <a:pt x="77" y="269"/>
                </a:lnTo>
                <a:lnTo>
                  <a:pt x="75" y="267"/>
                </a:lnTo>
                <a:lnTo>
                  <a:pt x="74" y="266"/>
                </a:lnTo>
                <a:lnTo>
                  <a:pt x="72" y="263"/>
                </a:lnTo>
                <a:lnTo>
                  <a:pt x="72" y="262"/>
                </a:lnTo>
                <a:lnTo>
                  <a:pt x="72" y="261"/>
                </a:lnTo>
                <a:lnTo>
                  <a:pt x="70" y="260"/>
                </a:lnTo>
                <a:lnTo>
                  <a:pt x="70" y="258"/>
                </a:lnTo>
                <a:lnTo>
                  <a:pt x="69" y="258"/>
                </a:lnTo>
                <a:lnTo>
                  <a:pt x="69" y="257"/>
                </a:lnTo>
                <a:lnTo>
                  <a:pt x="69" y="256"/>
                </a:lnTo>
                <a:lnTo>
                  <a:pt x="70" y="256"/>
                </a:lnTo>
                <a:lnTo>
                  <a:pt x="71" y="258"/>
                </a:lnTo>
                <a:lnTo>
                  <a:pt x="73" y="259"/>
                </a:lnTo>
                <a:lnTo>
                  <a:pt x="74" y="260"/>
                </a:lnTo>
                <a:lnTo>
                  <a:pt x="74" y="261"/>
                </a:lnTo>
                <a:lnTo>
                  <a:pt x="74" y="261"/>
                </a:lnTo>
                <a:lnTo>
                  <a:pt x="74" y="263"/>
                </a:lnTo>
                <a:lnTo>
                  <a:pt x="75" y="263"/>
                </a:lnTo>
                <a:lnTo>
                  <a:pt x="75" y="265"/>
                </a:lnTo>
                <a:lnTo>
                  <a:pt x="76" y="266"/>
                </a:lnTo>
                <a:lnTo>
                  <a:pt x="77" y="265"/>
                </a:lnTo>
                <a:lnTo>
                  <a:pt x="76" y="264"/>
                </a:lnTo>
                <a:lnTo>
                  <a:pt x="76" y="260"/>
                </a:lnTo>
                <a:lnTo>
                  <a:pt x="77" y="259"/>
                </a:lnTo>
                <a:lnTo>
                  <a:pt x="78" y="258"/>
                </a:lnTo>
                <a:lnTo>
                  <a:pt x="78" y="257"/>
                </a:lnTo>
                <a:lnTo>
                  <a:pt x="75" y="257"/>
                </a:lnTo>
                <a:lnTo>
                  <a:pt x="74" y="257"/>
                </a:lnTo>
                <a:lnTo>
                  <a:pt x="73" y="256"/>
                </a:lnTo>
                <a:lnTo>
                  <a:pt x="73" y="255"/>
                </a:lnTo>
                <a:lnTo>
                  <a:pt x="73" y="253"/>
                </a:lnTo>
                <a:lnTo>
                  <a:pt x="72" y="252"/>
                </a:lnTo>
                <a:lnTo>
                  <a:pt x="71" y="252"/>
                </a:lnTo>
                <a:lnTo>
                  <a:pt x="71" y="251"/>
                </a:lnTo>
                <a:lnTo>
                  <a:pt x="68" y="250"/>
                </a:lnTo>
                <a:lnTo>
                  <a:pt x="67" y="250"/>
                </a:lnTo>
                <a:lnTo>
                  <a:pt x="67" y="250"/>
                </a:lnTo>
                <a:lnTo>
                  <a:pt x="66" y="248"/>
                </a:lnTo>
                <a:lnTo>
                  <a:pt x="66" y="249"/>
                </a:lnTo>
                <a:lnTo>
                  <a:pt x="66" y="250"/>
                </a:lnTo>
                <a:lnTo>
                  <a:pt x="65" y="250"/>
                </a:lnTo>
                <a:lnTo>
                  <a:pt x="63" y="249"/>
                </a:lnTo>
                <a:lnTo>
                  <a:pt x="63" y="248"/>
                </a:lnTo>
                <a:lnTo>
                  <a:pt x="64" y="248"/>
                </a:lnTo>
                <a:lnTo>
                  <a:pt x="64" y="246"/>
                </a:lnTo>
                <a:lnTo>
                  <a:pt x="63" y="245"/>
                </a:lnTo>
                <a:lnTo>
                  <a:pt x="63" y="244"/>
                </a:lnTo>
                <a:lnTo>
                  <a:pt x="61" y="240"/>
                </a:lnTo>
                <a:lnTo>
                  <a:pt x="61" y="239"/>
                </a:lnTo>
                <a:lnTo>
                  <a:pt x="60" y="239"/>
                </a:lnTo>
                <a:lnTo>
                  <a:pt x="60" y="238"/>
                </a:lnTo>
                <a:lnTo>
                  <a:pt x="57" y="234"/>
                </a:lnTo>
                <a:lnTo>
                  <a:pt x="57" y="233"/>
                </a:lnTo>
                <a:lnTo>
                  <a:pt x="55" y="232"/>
                </a:lnTo>
                <a:lnTo>
                  <a:pt x="55" y="230"/>
                </a:lnTo>
                <a:lnTo>
                  <a:pt x="53" y="228"/>
                </a:lnTo>
                <a:lnTo>
                  <a:pt x="52" y="227"/>
                </a:lnTo>
                <a:lnTo>
                  <a:pt x="52" y="226"/>
                </a:lnTo>
                <a:lnTo>
                  <a:pt x="51" y="225"/>
                </a:lnTo>
                <a:lnTo>
                  <a:pt x="50" y="223"/>
                </a:lnTo>
                <a:lnTo>
                  <a:pt x="50" y="222"/>
                </a:lnTo>
                <a:lnTo>
                  <a:pt x="49" y="220"/>
                </a:lnTo>
                <a:lnTo>
                  <a:pt x="47" y="218"/>
                </a:lnTo>
                <a:lnTo>
                  <a:pt x="47" y="217"/>
                </a:lnTo>
                <a:lnTo>
                  <a:pt x="45" y="215"/>
                </a:lnTo>
                <a:lnTo>
                  <a:pt x="44" y="214"/>
                </a:lnTo>
                <a:lnTo>
                  <a:pt x="44" y="213"/>
                </a:lnTo>
                <a:lnTo>
                  <a:pt x="42" y="210"/>
                </a:lnTo>
                <a:lnTo>
                  <a:pt x="40" y="206"/>
                </a:lnTo>
                <a:lnTo>
                  <a:pt x="39" y="205"/>
                </a:lnTo>
                <a:lnTo>
                  <a:pt x="39" y="204"/>
                </a:lnTo>
                <a:lnTo>
                  <a:pt x="38" y="203"/>
                </a:lnTo>
                <a:lnTo>
                  <a:pt x="37" y="200"/>
                </a:lnTo>
                <a:lnTo>
                  <a:pt x="36" y="200"/>
                </a:lnTo>
                <a:lnTo>
                  <a:pt x="36" y="198"/>
                </a:lnTo>
                <a:lnTo>
                  <a:pt x="36" y="195"/>
                </a:lnTo>
                <a:lnTo>
                  <a:pt x="36" y="195"/>
                </a:lnTo>
                <a:lnTo>
                  <a:pt x="37" y="195"/>
                </a:lnTo>
                <a:lnTo>
                  <a:pt x="37" y="195"/>
                </a:lnTo>
                <a:lnTo>
                  <a:pt x="37" y="196"/>
                </a:lnTo>
                <a:lnTo>
                  <a:pt x="39" y="197"/>
                </a:lnTo>
                <a:lnTo>
                  <a:pt x="39" y="199"/>
                </a:lnTo>
                <a:lnTo>
                  <a:pt x="40" y="200"/>
                </a:lnTo>
                <a:lnTo>
                  <a:pt x="41" y="204"/>
                </a:lnTo>
                <a:lnTo>
                  <a:pt x="42" y="204"/>
                </a:lnTo>
                <a:lnTo>
                  <a:pt x="44" y="209"/>
                </a:lnTo>
                <a:lnTo>
                  <a:pt x="45" y="209"/>
                </a:lnTo>
                <a:lnTo>
                  <a:pt x="45" y="211"/>
                </a:lnTo>
                <a:lnTo>
                  <a:pt x="50" y="214"/>
                </a:lnTo>
                <a:lnTo>
                  <a:pt x="52" y="217"/>
                </a:lnTo>
                <a:lnTo>
                  <a:pt x="53" y="217"/>
                </a:lnTo>
                <a:lnTo>
                  <a:pt x="55" y="218"/>
                </a:lnTo>
                <a:lnTo>
                  <a:pt x="58" y="220"/>
                </a:lnTo>
                <a:lnTo>
                  <a:pt x="59" y="220"/>
                </a:lnTo>
                <a:lnTo>
                  <a:pt x="60" y="220"/>
                </a:lnTo>
                <a:lnTo>
                  <a:pt x="60" y="219"/>
                </a:lnTo>
                <a:lnTo>
                  <a:pt x="58" y="217"/>
                </a:lnTo>
                <a:lnTo>
                  <a:pt x="56" y="217"/>
                </a:lnTo>
                <a:lnTo>
                  <a:pt x="55" y="217"/>
                </a:lnTo>
                <a:lnTo>
                  <a:pt x="55" y="216"/>
                </a:lnTo>
                <a:lnTo>
                  <a:pt x="53" y="215"/>
                </a:lnTo>
                <a:lnTo>
                  <a:pt x="53" y="214"/>
                </a:lnTo>
                <a:lnTo>
                  <a:pt x="51" y="212"/>
                </a:lnTo>
                <a:lnTo>
                  <a:pt x="50" y="211"/>
                </a:lnTo>
                <a:lnTo>
                  <a:pt x="49" y="209"/>
                </a:lnTo>
                <a:lnTo>
                  <a:pt x="48" y="208"/>
                </a:lnTo>
                <a:lnTo>
                  <a:pt x="48" y="206"/>
                </a:lnTo>
                <a:lnTo>
                  <a:pt x="46" y="204"/>
                </a:lnTo>
                <a:lnTo>
                  <a:pt x="47" y="203"/>
                </a:lnTo>
                <a:lnTo>
                  <a:pt x="45" y="203"/>
                </a:lnTo>
                <a:lnTo>
                  <a:pt x="44" y="202"/>
                </a:lnTo>
                <a:lnTo>
                  <a:pt x="44" y="200"/>
                </a:lnTo>
                <a:lnTo>
                  <a:pt x="43" y="199"/>
                </a:lnTo>
                <a:lnTo>
                  <a:pt x="43" y="198"/>
                </a:lnTo>
                <a:lnTo>
                  <a:pt x="42" y="198"/>
                </a:lnTo>
                <a:lnTo>
                  <a:pt x="39" y="192"/>
                </a:lnTo>
                <a:lnTo>
                  <a:pt x="39" y="191"/>
                </a:lnTo>
                <a:lnTo>
                  <a:pt x="36" y="187"/>
                </a:lnTo>
                <a:lnTo>
                  <a:pt x="34" y="184"/>
                </a:lnTo>
                <a:lnTo>
                  <a:pt x="35" y="184"/>
                </a:lnTo>
                <a:lnTo>
                  <a:pt x="34" y="184"/>
                </a:lnTo>
                <a:lnTo>
                  <a:pt x="33" y="182"/>
                </a:lnTo>
                <a:lnTo>
                  <a:pt x="33" y="181"/>
                </a:lnTo>
                <a:lnTo>
                  <a:pt x="33" y="180"/>
                </a:lnTo>
                <a:lnTo>
                  <a:pt x="33" y="179"/>
                </a:lnTo>
                <a:lnTo>
                  <a:pt x="33" y="178"/>
                </a:lnTo>
                <a:lnTo>
                  <a:pt x="33" y="177"/>
                </a:lnTo>
                <a:lnTo>
                  <a:pt x="32" y="177"/>
                </a:lnTo>
                <a:lnTo>
                  <a:pt x="32" y="174"/>
                </a:lnTo>
                <a:lnTo>
                  <a:pt x="32" y="173"/>
                </a:lnTo>
                <a:lnTo>
                  <a:pt x="31" y="173"/>
                </a:lnTo>
                <a:lnTo>
                  <a:pt x="30" y="174"/>
                </a:lnTo>
                <a:lnTo>
                  <a:pt x="30" y="175"/>
                </a:lnTo>
                <a:lnTo>
                  <a:pt x="29" y="174"/>
                </a:lnTo>
                <a:lnTo>
                  <a:pt x="29" y="172"/>
                </a:lnTo>
                <a:lnTo>
                  <a:pt x="29" y="171"/>
                </a:lnTo>
                <a:lnTo>
                  <a:pt x="29" y="167"/>
                </a:lnTo>
                <a:lnTo>
                  <a:pt x="29" y="166"/>
                </a:lnTo>
                <a:lnTo>
                  <a:pt x="28" y="166"/>
                </a:lnTo>
                <a:lnTo>
                  <a:pt x="28" y="164"/>
                </a:lnTo>
                <a:lnTo>
                  <a:pt x="27" y="163"/>
                </a:lnTo>
                <a:lnTo>
                  <a:pt x="27" y="162"/>
                </a:lnTo>
                <a:lnTo>
                  <a:pt x="27" y="161"/>
                </a:lnTo>
                <a:lnTo>
                  <a:pt x="27" y="161"/>
                </a:lnTo>
                <a:lnTo>
                  <a:pt x="26" y="159"/>
                </a:lnTo>
                <a:lnTo>
                  <a:pt x="24" y="154"/>
                </a:lnTo>
                <a:lnTo>
                  <a:pt x="24" y="153"/>
                </a:lnTo>
                <a:lnTo>
                  <a:pt x="23" y="150"/>
                </a:lnTo>
                <a:lnTo>
                  <a:pt x="22" y="149"/>
                </a:lnTo>
                <a:lnTo>
                  <a:pt x="23" y="148"/>
                </a:lnTo>
                <a:lnTo>
                  <a:pt x="22" y="147"/>
                </a:lnTo>
                <a:lnTo>
                  <a:pt x="22" y="145"/>
                </a:lnTo>
                <a:lnTo>
                  <a:pt x="22" y="145"/>
                </a:lnTo>
                <a:lnTo>
                  <a:pt x="21" y="145"/>
                </a:lnTo>
                <a:lnTo>
                  <a:pt x="22" y="143"/>
                </a:lnTo>
                <a:lnTo>
                  <a:pt x="20" y="142"/>
                </a:lnTo>
                <a:lnTo>
                  <a:pt x="20" y="141"/>
                </a:lnTo>
                <a:lnTo>
                  <a:pt x="19" y="139"/>
                </a:lnTo>
                <a:lnTo>
                  <a:pt x="19" y="139"/>
                </a:lnTo>
                <a:lnTo>
                  <a:pt x="18" y="138"/>
                </a:lnTo>
                <a:lnTo>
                  <a:pt x="17" y="136"/>
                </a:lnTo>
                <a:lnTo>
                  <a:pt x="17" y="135"/>
                </a:lnTo>
                <a:lnTo>
                  <a:pt x="17" y="134"/>
                </a:lnTo>
                <a:lnTo>
                  <a:pt x="17" y="134"/>
                </a:lnTo>
                <a:lnTo>
                  <a:pt x="15" y="129"/>
                </a:lnTo>
                <a:lnTo>
                  <a:pt x="15" y="128"/>
                </a:lnTo>
                <a:lnTo>
                  <a:pt x="14" y="128"/>
                </a:lnTo>
                <a:lnTo>
                  <a:pt x="13" y="126"/>
                </a:lnTo>
                <a:lnTo>
                  <a:pt x="12" y="124"/>
                </a:lnTo>
                <a:lnTo>
                  <a:pt x="11" y="124"/>
                </a:lnTo>
                <a:lnTo>
                  <a:pt x="11" y="123"/>
                </a:lnTo>
                <a:lnTo>
                  <a:pt x="11" y="122"/>
                </a:lnTo>
                <a:lnTo>
                  <a:pt x="11" y="120"/>
                </a:lnTo>
                <a:lnTo>
                  <a:pt x="9" y="119"/>
                </a:lnTo>
                <a:lnTo>
                  <a:pt x="8" y="117"/>
                </a:lnTo>
                <a:lnTo>
                  <a:pt x="7" y="117"/>
                </a:lnTo>
                <a:lnTo>
                  <a:pt x="7" y="115"/>
                </a:lnTo>
                <a:lnTo>
                  <a:pt x="6" y="113"/>
                </a:lnTo>
                <a:lnTo>
                  <a:pt x="5" y="111"/>
                </a:lnTo>
                <a:lnTo>
                  <a:pt x="5" y="110"/>
                </a:lnTo>
                <a:lnTo>
                  <a:pt x="5" y="109"/>
                </a:lnTo>
                <a:lnTo>
                  <a:pt x="2" y="105"/>
                </a:lnTo>
                <a:lnTo>
                  <a:pt x="2" y="104"/>
                </a:lnTo>
                <a:lnTo>
                  <a:pt x="2" y="103"/>
                </a:lnTo>
                <a:lnTo>
                  <a:pt x="1" y="100"/>
                </a:lnTo>
                <a:lnTo>
                  <a:pt x="0" y="100"/>
                </a:lnTo>
                <a:lnTo>
                  <a:pt x="0" y="99"/>
                </a:lnTo>
                <a:lnTo>
                  <a:pt x="1" y="99"/>
                </a:lnTo>
                <a:lnTo>
                  <a:pt x="4" y="99"/>
                </a:lnTo>
                <a:lnTo>
                  <a:pt x="6" y="97"/>
                </a:lnTo>
                <a:lnTo>
                  <a:pt x="7" y="96"/>
                </a:lnTo>
                <a:lnTo>
                  <a:pt x="8" y="96"/>
                </a:lnTo>
                <a:lnTo>
                  <a:pt x="9" y="97"/>
                </a:lnTo>
                <a:lnTo>
                  <a:pt x="9" y="98"/>
                </a:lnTo>
                <a:lnTo>
                  <a:pt x="10" y="99"/>
                </a:lnTo>
                <a:lnTo>
                  <a:pt x="13" y="99"/>
                </a:lnTo>
                <a:lnTo>
                  <a:pt x="14" y="98"/>
                </a:lnTo>
                <a:lnTo>
                  <a:pt x="15" y="97"/>
                </a:lnTo>
                <a:lnTo>
                  <a:pt x="17" y="96"/>
                </a:lnTo>
                <a:lnTo>
                  <a:pt x="18" y="96"/>
                </a:lnTo>
                <a:lnTo>
                  <a:pt x="20" y="95"/>
                </a:lnTo>
                <a:lnTo>
                  <a:pt x="21" y="95"/>
                </a:lnTo>
                <a:lnTo>
                  <a:pt x="22" y="95"/>
                </a:lnTo>
                <a:lnTo>
                  <a:pt x="22" y="95"/>
                </a:lnTo>
                <a:lnTo>
                  <a:pt x="22" y="95"/>
                </a:lnTo>
                <a:lnTo>
                  <a:pt x="23" y="95"/>
                </a:lnTo>
                <a:lnTo>
                  <a:pt x="23" y="96"/>
                </a:lnTo>
                <a:lnTo>
                  <a:pt x="23" y="97"/>
                </a:lnTo>
                <a:lnTo>
                  <a:pt x="24" y="97"/>
                </a:lnTo>
                <a:lnTo>
                  <a:pt x="25" y="98"/>
                </a:lnTo>
                <a:lnTo>
                  <a:pt x="26" y="99"/>
                </a:lnTo>
                <a:lnTo>
                  <a:pt x="27" y="100"/>
                </a:lnTo>
                <a:lnTo>
                  <a:pt x="28" y="104"/>
                </a:lnTo>
                <a:lnTo>
                  <a:pt x="30" y="106"/>
                </a:lnTo>
                <a:lnTo>
                  <a:pt x="30" y="106"/>
                </a:lnTo>
                <a:lnTo>
                  <a:pt x="32" y="108"/>
                </a:lnTo>
                <a:lnTo>
                  <a:pt x="33" y="108"/>
                </a:lnTo>
                <a:lnTo>
                  <a:pt x="34" y="110"/>
                </a:lnTo>
                <a:lnTo>
                  <a:pt x="35" y="111"/>
                </a:lnTo>
                <a:lnTo>
                  <a:pt x="46" y="112"/>
                </a:lnTo>
                <a:lnTo>
                  <a:pt x="50" y="112"/>
                </a:lnTo>
                <a:lnTo>
                  <a:pt x="53" y="114"/>
                </a:lnTo>
                <a:lnTo>
                  <a:pt x="55" y="117"/>
                </a:lnTo>
                <a:lnTo>
                  <a:pt x="57" y="122"/>
                </a:lnTo>
                <a:lnTo>
                  <a:pt x="61" y="124"/>
                </a:lnTo>
                <a:lnTo>
                  <a:pt x="66" y="126"/>
                </a:lnTo>
                <a:lnTo>
                  <a:pt x="68" y="127"/>
                </a:lnTo>
                <a:lnTo>
                  <a:pt x="75" y="127"/>
                </a:lnTo>
                <a:lnTo>
                  <a:pt x="81" y="127"/>
                </a:lnTo>
                <a:lnTo>
                  <a:pt x="82" y="129"/>
                </a:lnTo>
                <a:lnTo>
                  <a:pt x="83" y="131"/>
                </a:lnTo>
                <a:lnTo>
                  <a:pt x="87" y="132"/>
                </a:lnTo>
                <a:lnTo>
                  <a:pt x="92" y="134"/>
                </a:lnTo>
                <a:lnTo>
                  <a:pt x="95" y="135"/>
                </a:lnTo>
                <a:lnTo>
                  <a:pt x="97" y="139"/>
                </a:lnTo>
                <a:lnTo>
                  <a:pt x="100" y="141"/>
                </a:lnTo>
                <a:lnTo>
                  <a:pt x="104" y="142"/>
                </a:lnTo>
                <a:lnTo>
                  <a:pt x="106" y="144"/>
                </a:lnTo>
                <a:lnTo>
                  <a:pt x="110" y="144"/>
                </a:lnTo>
                <a:lnTo>
                  <a:pt x="111" y="144"/>
                </a:lnTo>
                <a:lnTo>
                  <a:pt x="112" y="143"/>
                </a:lnTo>
                <a:lnTo>
                  <a:pt x="112" y="141"/>
                </a:lnTo>
                <a:lnTo>
                  <a:pt x="112" y="139"/>
                </a:lnTo>
                <a:lnTo>
                  <a:pt x="113" y="137"/>
                </a:lnTo>
                <a:lnTo>
                  <a:pt x="117" y="137"/>
                </a:lnTo>
                <a:lnTo>
                  <a:pt x="119" y="138"/>
                </a:lnTo>
                <a:lnTo>
                  <a:pt x="123" y="139"/>
                </a:lnTo>
                <a:lnTo>
                  <a:pt x="128" y="139"/>
                </a:lnTo>
                <a:lnTo>
                  <a:pt x="130" y="139"/>
                </a:lnTo>
                <a:lnTo>
                  <a:pt x="134" y="136"/>
                </a:lnTo>
                <a:lnTo>
                  <a:pt x="136" y="133"/>
                </a:lnTo>
                <a:lnTo>
                  <a:pt x="138" y="128"/>
                </a:lnTo>
                <a:lnTo>
                  <a:pt x="139" y="127"/>
                </a:lnTo>
                <a:lnTo>
                  <a:pt x="141" y="126"/>
                </a:lnTo>
                <a:lnTo>
                  <a:pt x="144" y="127"/>
                </a:lnTo>
                <a:lnTo>
                  <a:pt x="145" y="128"/>
                </a:lnTo>
                <a:lnTo>
                  <a:pt x="147" y="128"/>
                </a:lnTo>
                <a:lnTo>
                  <a:pt x="150" y="124"/>
                </a:lnTo>
                <a:lnTo>
                  <a:pt x="151" y="123"/>
                </a:lnTo>
                <a:lnTo>
                  <a:pt x="154" y="123"/>
                </a:lnTo>
                <a:lnTo>
                  <a:pt x="156" y="124"/>
                </a:lnTo>
                <a:lnTo>
                  <a:pt x="156" y="126"/>
                </a:lnTo>
                <a:lnTo>
                  <a:pt x="157" y="126"/>
                </a:lnTo>
                <a:lnTo>
                  <a:pt x="158" y="123"/>
                </a:lnTo>
                <a:lnTo>
                  <a:pt x="160" y="122"/>
                </a:lnTo>
                <a:lnTo>
                  <a:pt x="161" y="120"/>
                </a:lnTo>
                <a:lnTo>
                  <a:pt x="162" y="117"/>
                </a:lnTo>
                <a:lnTo>
                  <a:pt x="162" y="116"/>
                </a:lnTo>
                <a:lnTo>
                  <a:pt x="162" y="115"/>
                </a:lnTo>
                <a:lnTo>
                  <a:pt x="165" y="116"/>
                </a:lnTo>
                <a:lnTo>
                  <a:pt x="167" y="117"/>
                </a:lnTo>
                <a:lnTo>
                  <a:pt x="167" y="116"/>
                </a:lnTo>
                <a:lnTo>
                  <a:pt x="169" y="115"/>
                </a:lnTo>
                <a:lnTo>
                  <a:pt x="171" y="116"/>
                </a:lnTo>
                <a:lnTo>
                  <a:pt x="172" y="117"/>
                </a:lnTo>
                <a:lnTo>
                  <a:pt x="173" y="118"/>
                </a:lnTo>
                <a:lnTo>
                  <a:pt x="173" y="119"/>
                </a:lnTo>
                <a:lnTo>
                  <a:pt x="174" y="119"/>
                </a:lnTo>
                <a:lnTo>
                  <a:pt x="176" y="118"/>
                </a:lnTo>
                <a:lnTo>
                  <a:pt x="178" y="117"/>
                </a:lnTo>
                <a:lnTo>
                  <a:pt x="179" y="116"/>
                </a:lnTo>
                <a:lnTo>
                  <a:pt x="181" y="116"/>
                </a:lnTo>
                <a:lnTo>
                  <a:pt x="182" y="117"/>
                </a:lnTo>
                <a:lnTo>
                  <a:pt x="181" y="119"/>
                </a:lnTo>
                <a:lnTo>
                  <a:pt x="181" y="121"/>
                </a:lnTo>
                <a:lnTo>
                  <a:pt x="182" y="122"/>
                </a:lnTo>
                <a:lnTo>
                  <a:pt x="184" y="123"/>
                </a:lnTo>
                <a:lnTo>
                  <a:pt x="186" y="121"/>
                </a:lnTo>
                <a:lnTo>
                  <a:pt x="186" y="119"/>
                </a:lnTo>
                <a:lnTo>
                  <a:pt x="188" y="118"/>
                </a:lnTo>
                <a:lnTo>
                  <a:pt x="190" y="119"/>
                </a:lnTo>
                <a:lnTo>
                  <a:pt x="191" y="121"/>
                </a:lnTo>
                <a:lnTo>
                  <a:pt x="192" y="122"/>
                </a:lnTo>
                <a:lnTo>
                  <a:pt x="193" y="121"/>
                </a:lnTo>
                <a:lnTo>
                  <a:pt x="193" y="118"/>
                </a:lnTo>
                <a:lnTo>
                  <a:pt x="194" y="117"/>
                </a:lnTo>
                <a:lnTo>
                  <a:pt x="195" y="115"/>
                </a:lnTo>
                <a:lnTo>
                  <a:pt x="196" y="112"/>
                </a:lnTo>
                <a:lnTo>
                  <a:pt x="196" y="111"/>
                </a:lnTo>
                <a:lnTo>
                  <a:pt x="196" y="109"/>
                </a:lnTo>
                <a:lnTo>
                  <a:pt x="196" y="107"/>
                </a:lnTo>
                <a:lnTo>
                  <a:pt x="197" y="106"/>
                </a:lnTo>
                <a:lnTo>
                  <a:pt x="198" y="109"/>
                </a:lnTo>
                <a:lnTo>
                  <a:pt x="199" y="109"/>
                </a:lnTo>
                <a:lnTo>
                  <a:pt x="203" y="107"/>
                </a:lnTo>
                <a:lnTo>
                  <a:pt x="208" y="107"/>
                </a:lnTo>
                <a:lnTo>
                  <a:pt x="211" y="106"/>
                </a:lnTo>
                <a:lnTo>
                  <a:pt x="211" y="102"/>
                </a:lnTo>
                <a:lnTo>
                  <a:pt x="212" y="97"/>
                </a:lnTo>
                <a:lnTo>
                  <a:pt x="212" y="96"/>
                </a:lnTo>
                <a:lnTo>
                  <a:pt x="213" y="95"/>
                </a:lnTo>
                <a:lnTo>
                  <a:pt x="215" y="94"/>
                </a:lnTo>
                <a:lnTo>
                  <a:pt x="216" y="88"/>
                </a:lnTo>
                <a:lnTo>
                  <a:pt x="216" y="85"/>
                </a:lnTo>
                <a:lnTo>
                  <a:pt x="217" y="84"/>
                </a:lnTo>
                <a:lnTo>
                  <a:pt x="223" y="84"/>
                </a:lnTo>
                <a:lnTo>
                  <a:pt x="229" y="87"/>
                </a:lnTo>
                <a:lnTo>
                  <a:pt x="230" y="90"/>
                </a:lnTo>
                <a:lnTo>
                  <a:pt x="233" y="94"/>
                </a:lnTo>
                <a:lnTo>
                  <a:pt x="234" y="95"/>
                </a:lnTo>
                <a:lnTo>
                  <a:pt x="235" y="96"/>
                </a:lnTo>
                <a:lnTo>
                  <a:pt x="236" y="97"/>
                </a:lnTo>
                <a:lnTo>
                  <a:pt x="239" y="100"/>
                </a:lnTo>
                <a:lnTo>
                  <a:pt x="241" y="102"/>
                </a:lnTo>
                <a:lnTo>
                  <a:pt x="242" y="104"/>
                </a:lnTo>
                <a:lnTo>
                  <a:pt x="244" y="106"/>
                </a:lnTo>
                <a:lnTo>
                  <a:pt x="245" y="108"/>
                </a:lnTo>
                <a:lnTo>
                  <a:pt x="249" y="109"/>
                </a:lnTo>
                <a:lnTo>
                  <a:pt x="251" y="110"/>
                </a:lnTo>
                <a:lnTo>
                  <a:pt x="255" y="111"/>
                </a:lnTo>
                <a:lnTo>
                  <a:pt x="262" y="111"/>
                </a:lnTo>
                <a:lnTo>
                  <a:pt x="266" y="111"/>
                </a:lnTo>
                <a:lnTo>
                  <a:pt x="268" y="108"/>
                </a:lnTo>
                <a:lnTo>
                  <a:pt x="269" y="105"/>
                </a:lnTo>
                <a:lnTo>
                  <a:pt x="268" y="100"/>
                </a:lnTo>
                <a:lnTo>
                  <a:pt x="270" y="96"/>
                </a:lnTo>
                <a:lnTo>
                  <a:pt x="271" y="93"/>
                </a:lnTo>
                <a:lnTo>
                  <a:pt x="278" y="89"/>
                </a:lnTo>
                <a:lnTo>
                  <a:pt x="282" y="89"/>
                </a:lnTo>
                <a:lnTo>
                  <a:pt x="287" y="93"/>
                </a:lnTo>
                <a:lnTo>
                  <a:pt x="291" y="96"/>
                </a:lnTo>
                <a:lnTo>
                  <a:pt x="295" y="98"/>
                </a:lnTo>
                <a:lnTo>
                  <a:pt x="301" y="95"/>
                </a:lnTo>
                <a:lnTo>
                  <a:pt x="303" y="93"/>
                </a:lnTo>
                <a:lnTo>
                  <a:pt x="305" y="89"/>
                </a:lnTo>
                <a:lnTo>
                  <a:pt x="309" y="85"/>
                </a:lnTo>
                <a:lnTo>
                  <a:pt x="314" y="85"/>
                </a:lnTo>
                <a:lnTo>
                  <a:pt x="318" y="86"/>
                </a:lnTo>
                <a:lnTo>
                  <a:pt x="323" y="82"/>
                </a:lnTo>
                <a:lnTo>
                  <a:pt x="324" y="78"/>
                </a:lnTo>
                <a:lnTo>
                  <a:pt x="323" y="74"/>
                </a:lnTo>
                <a:lnTo>
                  <a:pt x="322" y="68"/>
                </a:lnTo>
                <a:lnTo>
                  <a:pt x="321" y="66"/>
                </a:lnTo>
                <a:lnTo>
                  <a:pt x="320" y="63"/>
                </a:lnTo>
                <a:lnTo>
                  <a:pt x="321" y="62"/>
                </a:lnTo>
                <a:lnTo>
                  <a:pt x="323" y="58"/>
                </a:lnTo>
                <a:lnTo>
                  <a:pt x="328" y="55"/>
                </a:lnTo>
                <a:lnTo>
                  <a:pt x="335" y="56"/>
                </a:lnTo>
                <a:lnTo>
                  <a:pt x="337" y="56"/>
                </a:lnTo>
                <a:lnTo>
                  <a:pt x="340" y="57"/>
                </a:lnTo>
                <a:lnTo>
                  <a:pt x="346" y="59"/>
                </a:lnTo>
                <a:lnTo>
                  <a:pt x="351" y="59"/>
                </a:lnTo>
                <a:lnTo>
                  <a:pt x="353" y="59"/>
                </a:lnTo>
                <a:lnTo>
                  <a:pt x="356" y="58"/>
                </a:lnTo>
                <a:lnTo>
                  <a:pt x="357" y="56"/>
                </a:lnTo>
                <a:lnTo>
                  <a:pt x="358" y="55"/>
                </a:lnTo>
                <a:lnTo>
                  <a:pt x="358" y="52"/>
                </a:lnTo>
                <a:lnTo>
                  <a:pt x="357" y="51"/>
                </a:lnTo>
                <a:lnTo>
                  <a:pt x="357" y="47"/>
                </a:lnTo>
                <a:lnTo>
                  <a:pt x="356" y="45"/>
                </a:lnTo>
                <a:lnTo>
                  <a:pt x="355" y="45"/>
                </a:lnTo>
                <a:lnTo>
                  <a:pt x="355" y="43"/>
                </a:lnTo>
                <a:lnTo>
                  <a:pt x="355" y="41"/>
                </a:lnTo>
                <a:lnTo>
                  <a:pt x="356" y="39"/>
                </a:lnTo>
                <a:lnTo>
                  <a:pt x="357" y="38"/>
                </a:lnTo>
                <a:lnTo>
                  <a:pt x="357" y="37"/>
                </a:lnTo>
                <a:lnTo>
                  <a:pt x="357" y="36"/>
                </a:lnTo>
                <a:lnTo>
                  <a:pt x="358" y="35"/>
                </a:lnTo>
                <a:lnTo>
                  <a:pt x="359" y="34"/>
                </a:lnTo>
                <a:lnTo>
                  <a:pt x="360" y="33"/>
                </a:lnTo>
                <a:lnTo>
                  <a:pt x="362" y="31"/>
                </a:lnTo>
                <a:lnTo>
                  <a:pt x="363" y="31"/>
                </a:lnTo>
                <a:lnTo>
                  <a:pt x="364" y="30"/>
                </a:lnTo>
                <a:lnTo>
                  <a:pt x="366" y="29"/>
                </a:lnTo>
                <a:lnTo>
                  <a:pt x="368" y="29"/>
                </a:lnTo>
                <a:lnTo>
                  <a:pt x="370" y="29"/>
                </a:lnTo>
                <a:lnTo>
                  <a:pt x="371" y="28"/>
                </a:lnTo>
                <a:lnTo>
                  <a:pt x="372" y="27"/>
                </a:lnTo>
                <a:lnTo>
                  <a:pt x="374" y="26"/>
                </a:lnTo>
                <a:lnTo>
                  <a:pt x="374" y="24"/>
                </a:lnTo>
                <a:lnTo>
                  <a:pt x="377" y="23"/>
                </a:lnTo>
                <a:lnTo>
                  <a:pt x="380" y="23"/>
                </a:lnTo>
                <a:lnTo>
                  <a:pt x="386" y="26"/>
                </a:lnTo>
                <a:lnTo>
                  <a:pt x="393" y="28"/>
                </a:lnTo>
                <a:lnTo>
                  <a:pt x="398" y="28"/>
                </a:lnTo>
                <a:lnTo>
                  <a:pt x="404" y="29"/>
                </a:lnTo>
                <a:lnTo>
                  <a:pt x="411" y="27"/>
                </a:lnTo>
                <a:lnTo>
                  <a:pt x="414" y="22"/>
                </a:lnTo>
                <a:lnTo>
                  <a:pt x="420" y="20"/>
                </a:lnTo>
                <a:lnTo>
                  <a:pt x="430" y="23"/>
                </a:lnTo>
                <a:lnTo>
                  <a:pt x="435" y="22"/>
                </a:lnTo>
                <a:lnTo>
                  <a:pt x="437" y="21"/>
                </a:lnTo>
                <a:lnTo>
                  <a:pt x="437" y="20"/>
                </a:lnTo>
                <a:lnTo>
                  <a:pt x="441" y="16"/>
                </a:lnTo>
                <a:lnTo>
                  <a:pt x="440" y="11"/>
                </a:lnTo>
                <a:lnTo>
                  <a:pt x="438" y="4"/>
                </a:lnTo>
                <a:lnTo>
                  <a:pt x="434" y="0"/>
                </a:lnTo>
                <a:lnTo>
                  <a:pt x="440" y="0"/>
                </a:lnTo>
                <a:lnTo>
                  <a:pt x="447" y="0"/>
                </a:lnTo>
                <a:lnTo>
                  <a:pt x="451" y="0"/>
                </a:lnTo>
                <a:lnTo>
                  <a:pt x="455" y="0"/>
                </a:lnTo>
                <a:lnTo>
                  <a:pt x="460" y="0"/>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9">
            <a:extLst>
              <a:ext uri="{FF2B5EF4-FFF2-40B4-BE49-F238E27FC236}">
                <a16:creationId xmlns:a16="http://schemas.microsoft.com/office/drawing/2014/main" id="{D769627D-AC6E-4261-AA3B-EBA7F3608823}"/>
              </a:ext>
            </a:extLst>
          </p:cNvPr>
          <p:cNvSpPr>
            <a:spLocks noEditPoints="1"/>
          </p:cNvSpPr>
          <p:nvPr/>
        </p:nvSpPr>
        <p:spPr bwMode="auto">
          <a:xfrm>
            <a:off x="2436958" y="5049392"/>
            <a:ext cx="1009838" cy="837216"/>
          </a:xfrm>
          <a:custGeom>
            <a:avLst/>
            <a:gdLst>
              <a:gd name="T0" fmla="*/ 192 w 702"/>
              <a:gd name="T1" fmla="*/ 444 h 582"/>
              <a:gd name="T2" fmla="*/ 197 w 702"/>
              <a:gd name="T3" fmla="*/ 444 h 582"/>
              <a:gd name="T4" fmla="*/ 220 w 702"/>
              <a:gd name="T5" fmla="*/ 439 h 582"/>
              <a:gd name="T6" fmla="*/ 215 w 702"/>
              <a:gd name="T7" fmla="*/ 433 h 582"/>
              <a:gd name="T8" fmla="*/ 209 w 702"/>
              <a:gd name="T9" fmla="*/ 432 h 582"/>
              <a:gd name="T10" fmla="*/ 212 w 702"/>
              <a:gd name="T11" fmla="*/ 429 h 582"/>
              <a:gd name="T12" fmla="*/ 240 w 702"/>
              <a:gd name="T13" fmla="*/ 384 h 582"/>
              <a:gd name="T14" fmla="*/ 73 w 702"/>
              <a:gd name="T15" fmla="*/ 138 h 582"/>
              <a:gd name="T16" fmla="*/ 101 w 702"/>
              <a:gd name="T17" fmla="*/ 170 h 582"/>
              <a:gd name="T18" fmla="*/ 98 w 702"/>
              <a:gd name="T19" fmla="*/ 240 h 582"/>
              <a:gd name="T20" fmla="*/ 59 w 702"/>
              <a:gd name="T21" fmla="*/ 261 h 582"/>
              <a:gd name="T22" fmla="*/ 23 w 702"/>
              <a:gd name="T23" fmla="*/ 274 h 582"/>
              <a:gd name="T24" fmla="*/ 16 w 702"/>
              <a:gd name="T25" fmla="*/ 216 h 582"/>
              <a:gd name="T26" fmla="*/ 682 w 702"/>
              <a:gd name="T27" fmla="*/ 78 h 582"/>
              <a:gd name="T28" fmla="*/ 674 w 702"/>
              <a:gd name="T29" fmla="*/ 229 h 582"/>
              <a:gd name="T30" fmla="*/ 619 w 702"/>
              <a:gd name="T31" fmla="*/ 371 h 582"/>
              <a:gd name="T32" fmla="*/ 537 w 702"/>
              <a:gd name="T33" fmla="*/ 461 h 582"/>
              <a:gd name="T34" fmla="*/ 492 w 702"/>
              <a:gd name="T35" fmla="*/ 494 h 582"/>
              <a:gd name="T36" fmla="*/ 398 w 702"/>
              <a:gd name="T37" fmla="*/ 540 h 582"/>
              <a:gd name="T38" fmla="*/ 345 w 702"/>
              <a:gd name="T39" fmla="*/ 556 h 582"/>
              <a:gd name="T40" fmla="*/ 302 w 702"/>
              <a:gd name="T41" fmla="*/ 566 h 582"/>
              <a:gd name="T42" fmla="*/ 210 w 702"/>
              <a:gd name="T43" fmla="*/ 552 h 582"/>
              <a:gd name="T44" fmla="*/ 205 w 702"/>
              <a:gd name="T45" fmla="*/ 533 h 582"/>
              <a:gd name="T46" fmla="*/ 189 w 702"/>
              <a:gd name="T47" fmla="*/ 509 h 582"/>
              <a:gd name="T48" fmla="*/ 187 w 702"/>
              <a:gd name="T49" fmla="*/ 505 h 582"/>
              <a:gd name="T50" fmla="*/ 166 w 702"/>
              <a:gd name="T51" fmla="*/ 532 h 582"/>
              <a:gd name="T52" fmla="*/ 150 w 702"/>
              <a:gd name="T53" fmla="*/ 500 h 582"/>
              <a:gd name="T54" fmla="*/ 137 w 702"/>
              <a:gd name="T55" fmla="*/ 461 h 582"/>
              <a:gd name="T56" fmla="*/ 163 w 702"/>
              <a:gd name="T57" fmla="*/ 446 h 582"/>
              <a:gd name="T58" fmla="*/ 196 w 702"/>
              <a:gd name="T59" fmla="*/ 458 h 582"/>
              <a:gd name="T60" fmla="*/ 224 w 702"/>
              <a:gd name="T61" fmla="*/ 439 h 582"/>
              <a:gd name="T62" fmla="*/ 211 w 702"/>
              <a:gd name="T63" fmla="*/ 400 h 582"/>
              <a:gd name="T64" fmla="*/ 240 w 702"/>
              <a:gd name="T65" fmla="*/ 389 h 582"/>
              <a:gd name="T66" fmla="*/ 271 w 702"/>
              <a:gd name="T67" fmla="*/ 377 h 582"/>
              <a:gd name="T68" fmla="*/ 239 w 702"/>
              <a:gd name="T69" fmla="*/ 383 h 582"/>
              <a:gd name="T70" fmla="*/ 209 w 702"/>
              <a:gd name="T71" fmla="*/ 393 h 582"/>
              <a:gd name="T72" fmla="*/ 189 w 702"/>
              <a:gd name="T73" fmla="*/ 428 h 582"/>
              <a:gd name="T74" fmla="*/ 177 w 702"/>
              <a:gd name="T75" fmla="*/ 408 h 582"/>
              <a:gd name="T76" fmla="*/ 173 w 702"/>
              <a:gd name="T77" fmla="*/ 434 h 582"/>
              <a:gd name="T78" fmla="*/ 101 w 702"/>
              <a:gd name="T79" fmla="*/ 412 h 582"/>
              <a:gd name="T80" fmla="*/ 84 w 702"/>
              <a:gd name="T81" fmla="*/ 361 h 582"/>
              <a:gd name="T82" fmla="*/ 131 w 702"/>
              <a:gd name="T83" fmla="*/ 356 h 582"/>
              <a:gd name="T84" fmla="*/ 154 w 702"/>
              <a:gd name="T85" fmla="*/ 365 h 582"/>
              <a:gd name="T86" fmla="*/ 188 w 702"/>
              <a:gd name="T87" fmla="*/ 339 h 582"/>
              <a:gd name="T88" fmla="*/ 214 w 702"/>
              <a:gd name="T89" fmla="*/ 343 h 582"/>
              <a:gd name="T90" fmla="*/ 170 w 702"/>
              <a:gd name="T91" fmla="*/ 333 h 582"/>
              <a:gd name="T92" fmla="*/ 136 w 702"/>
              <a:gd name="T93" fmla="*/ 348 h 582"/>
              <a:gd name="T94" fmla="*/ 146 w 702"/>
              <a:gd name="T95" fmla="*/ 311 h 582"/>
              <a:gd name="T96" fmla="*/ 128 w 702"/>
              <a:gd name="T97" fmla="*/ 326 h 582"/>
              <a:gd name="T98" fmla="*/ 99 w 702"/>
              <a:gd name="T99" fmla="*/ 344 h 582"/>
              <a:gd name="T100" fmla="*/ 59 w 702"/>
              <a:gd name="T101" fmla="*/ 333 h 582"/>
              <a:gd name="T102" fmla="*/ 45 w 702"/>
              <a:gd name="T103" fmla="*/ 284 h 582"/>
              <a:gd name="T104" fmla="*/ 63 w 702"/>
              <a:gd name="T105" fmla="*/ 272 h 582"/>
              <a:gd name="T106" fmla="*/ 69 w 702"/>
              <a:gd name="T107" fmla="*/ 278 h 582"/>
              <a:gd name="T108" fmla="*/ 103 w 702"/>
              <a:gd name="T109" fmla="*/ 247 h 582"/>
              <a:gd name="T110" fmla="*/ 130 w 702"/>
              <a:gd name="T111" fmla="*/ 225 h 582"/>
              <a:gd name="T112" fmla="*/ 170 w 702"/>
              <a:gd name="T113" fmla="*/ 188 h 582"/>
              <a:gd name="T114" fmla="*/ 214 w 702"/>
              <a:gd name="T115" fmla="*/ 190 h 582"/>
              <a:gd name="T116" fmla="*/ 363 w 702"/>
              <a:gd name="T117" fmla="*/ 269 h 582"/>
              <a:gd name="T118" fmla="*/ 457 w 702"/>
              <a:gd name="T119" fmla="*/ 253 h 582"/>
              <a:gd name="T120" fmla="*/ 450 w 702"/>
              <a:gd name="T121" fmla="*/ 131 h 582"/>
              <a:gd name="T122" fmla="*/ 511 w 702"/>
              <a:gd name="T123" fmla="*/ 56 h 582"/>
              <a:gd name="T124" fmla="*/ 576 w 702"/>
              <a:gd name="T125"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582">
                <a:moveTo>
                  <a:pt x="204" y="532"/>
                </a:moveTo>
                <a:lnTo>
                  <a:pt x="203" y="533"/>
                </a:lnTo>
                <a:lnTo>
                  <a:pt x="199" y="533"/>
                </a:lnTo>
                <a:lnTo>
                  <a:pt x="198" y="533"/>
                </a:lnTo>
                <a:lnTo>
                  <a:pt x="196" y="531"/>
                </a:lnTo>
                <a:lnTo>
                  <a:pt x="196" y="530"/>
                </a:lnTo>
                <a:lnTo>
                  <a:pt x="197" y="528"/>
                </a:lnTo>
                <a:lnTo>
                  <a:pt x="198" y="528"/>
                </a:lnTo>
                <a:lnTo>
                  <a:pt x="199" y="529"/>
                </a:lnTo>
                <a:lnTo>
                  <a:pt x="201" y="530"/>
                </a:lnTo>
                <a:lnTo>
                  <a:pt x="202" y="531"/>
                </a:lnTo>
                <a:lnTo>
                  <a:pt x="204" y="532"/>
                </a:lnTo>
                <a:close/>
                <a:moveTo>
                  <a:pt x="211" y="444"/>
                </a:moveTo>
                <a:lnTo>
                  <a:pt x="211" y="445"/>
                </a:lnTo>
                <a:lnTo>
                  <a:pt x="210" y="445"/>
                </a:lnTo>
                <a:lnTo>
                  <a:pt x="209" y="445"/>
                </a:lnTo>
                <a:lnTo>
                  <a:pt x="208" y="445"/>
                </a:lnTo>
                <a:lnTo>
                  <a:pt x="209" y="444"/>
                </a:lnTo>
                <a:lnTo>
                  <a:pt x="210" y="444"/>
                </a:lnTo>
                <a:lnTo>
                  <a:pt x="211" y="444"/>
                </a:lnTo>
                <a:close/>
                <a:moveTo>
                  <a:pt x="215" y="444"/>
                </a:moveTo>
                <a:lnTo>
                  <a:pt x="214" y="444"/>
                </a:lnTo>
                <a:lnTo>
                  <a:pt x="214" y="443"/>
                </a:lnTo>
                <a:lnTo>
                  <a:pt x="215" y="443"/>
                </a:lnTo>
                <a:lnTo>
                  <a:pt x="215" y="444"/>
                </a:lnTo>
                <a:close/>
                <a:moveTo>
                  <a:pt x="219" y="443"/>
                </a:moveTo>
                <a:lnTo>
                  <a:pt x="218" y="444"/>
                </a:lnTo>
                <a:lnTo>
                  <a:pt x="218" y="444"/>
                </a:lnTo>
                <a:lnTo>
                  <a:pt x="217" y="444"/>
                </a:lnTo>
                <a:lnTo>
                  <a:pt x="217" y="443"/>
                </a:lnTo>
                <a:lnTo>
                  <a:pt x="218" y="443"/>
                </a:lnTo>
                <a:lnTo>
                  <a:pt x="218" y="443"/>
                </a:lnTo>
                <a:lnTo>
                  <a:pt x="219" y="443"/>
                </a:lnTo>
                <a:close/>
                <a:moveTo>
                  <a:pt x="192" y="444"/>
                </a:moveTo>
                <a:lnTo>
                  <a:pt x="191" y="444"/>
                </a:lnTo>
                <a:lnTo>
                  <a:pt x="190" y="444"/>
                </a:lnTo>
                <a:lnTo>
                  <a:pt x="192" y="443"/>
                </a:lnTo>
                <a:lnTo>
                  <a:pt x="193" y="442"/>
                </a:lnTo>
                <a:lnTo>
                  <a:pt x="195" y="443"/>
                </a:lnTo>
                <a:lnTo>
                  <a:pt x="196" y="444"/>
                </a:lnTo>
                <a:lnTo>
                  <a:pt x="195" y="444"/>
                </a:lnTo>
                <a:lnTo>
                  <a:pt x="194" y="444"/>
                </a:lnTo>
                <a:lnTo>
                  <a:pt x="192" y="444"/>
                </a:lnTo>
                <a:close/>
                <a:moveTo>
                  <a:pt x="221" y="441"/>
                </a:moveTo>
                <a:lnTo>
                  <a:pt x="220" y="442"/>
                </a:lnTo>
                <a:lnTo>
                  <a:pt x="219" y="441"/>
                </a:lnTo>
                <a:lnTo>
                  <a:pt x="220" y="439"/>
                </a:lnTo>
                <a:lnTo>
                  <a:pt x="221" y="439"/>
                </a:lnTo>
                <a:lnTo>
                  <a:pt x="221" y="440"/>
                </a:lnTo>
                <a:lnTo>
                  <a:pt x="221" y="441"/>
                </a:lnTo>
                <a:close/>
                <a:moveTo>
                  <a:pt x="202" y="439"/>
                </a:moveTo>
                <a:lnTo>
                  <a:pt x="203" y="439"/>
                </a:lnTo>
                <a:lnTo>
                  <a:pt x="206" y="439"/>
                </a:lnTo>
                <a:lnTo>
                  <a:pt x="208" y="439"/>
                </a:lnTo>
                <a:lnTo>
                  <a:pt x="210" y="440"/>
                </a:lnTo>
                <a:lnTo>
                  <a:pt x="211" y="443"/>
                </a:lnTo>
                <a:lnTo>
                  <a:pt x="211" y="444"/>
                </a:lnTo>
                <a:lnTo>
                  <a:pt x="210" y="444"/>
                </a:lnTo>
                <a:lnTo>
                  <a:pt x="209" y="444"/>
                </a:lnTo>
                <a:lnTo>
                  <a:pt x="207" y="444"/>
                </a:lnTo>
                <a:lnTo>
                  <a:pt x="205" y="444"/>
                </a:lnTo>
                <a:lnTo>
                  <a:pt x="204" y="444"/>
                </a:lnTo>
                <a:lnTo>
                  <a:pt x="201" y="444"/>
                </a:lnTo>
                <a:lnTo>
                  <a:pt x="201" y="445"/>
                </a:lnTo>
                <a:lnTo>
                  <a:pt x="199" y="445"/>
                </a:lnTo>
                <a:lnTo>
                  <a:pt x="198" y="445"/>
                </a:lnTo>
                <a:lnTo>
                  <a:pt x="197" y="444"/>
                </a:lnTo>
                <a:lnTo>
                  <a:pt x="197" y="444"/>
                </a:lnTo>
                <a:lnTo>
                  <a:pt x="196" y="443"/>
                </a:lnTo>
                <a:lnTo>
                  <a:pt x="197" y="441"/>
                </a:lnTo>
                <a:lnTo>
                  <a:pt x="198" y="439"/>
                </a:lnTo>
                <a:lnTo>
                  <a:pt x="199" y="439"/>
                </a:lnTo>
                <a:lnTo>
                  <a:pt x="200" y="439"/>
                </a:lnTo>
                <a:lnTo>
                  <a:pt x="202" y="439"/>
                </a:lnTo>
                <a:close/>
                <a:moveTo>
                  <a:pt x="212" y="434"/>
                </a:moveTo>
                <a:lnTo>
                  <a:pt x="210" y="434"/>
                </a:lnTo>
                <a:lnTo>
                  <a:pt x="212" y="434"/>
                </a:lnTo>
                <a:close/>
                <a:moveTo>
                  <a:pt x="213" y="434"/>
                </a:moveTo>
                <a:lnTo>
                  <a:pt x="213" y="433"/>
                </a:lnTo>
                <a:lnTo>
                  <a:pt x="214" y="433"/>
                </a:lnTo>
                <a:lnTo>
                  <a:pt x="214" y="434"/>
                </a:lnTo>
                <a:lnTo>
                  <a:pt x="213" y="434"/>
                </a:lnTo>
                <a:close/>
                <a:moveTo>
                  <a:pt x="207" y="435"/>
                </a:moveTo>
                <a:lnTo>
                  <a:pt x="207" y="435"/>
                </a:lnTo>
                <a:lnTo>
                  <a:pt x="206" y="434"/>
                </a:lnTo>
                <a:lnTo>
                  <a:pt x="207" y="433"/>
                </a:lnTo>
                <a:lnTo>
                  <a:pt x="209" y="433"/>
                </a:lnTo>
                <a:lnTo>
                  <a:pt x="210" y="433"/>
                </a:lnTo>
                <a:lnTo>
                  <a:pt x="210" y="434"/>
                </a:lnTo>
                <a:lnTo>
                  <a:pt x="209" y="434"/>
                </a:lnTo>
                <a:lnTo>
                  <a:pt x="207" y="434"/>
                </a:lnTo>
                <a:lnTo>
                  <a:pt x="207" y="435"/>
                </a:lnTo>
                <a:close/>
                <a:moveTo>
                  <a:pt x="218" y="435"/>
                </a:moveTo>
                <a:lnTo>
                  <a:pt x="219" y="434"/>
                </a:lnTo>
                <a:lnTo>
                  <a:pt x="220" y="434"/>
                </a:lnTo>
                <a:lnTo>
                  <a:pt x="222" y="434"/>
                </a:lnTo>
                <a:lnTo>
                  <a:pt x="222" y="435"/>
                </a:lnTo>
                <a:lnTo>
                  <a:pt x="223" y="436"/>
                </a:lnTo>
                <a:lnTo>
                  <a:pt x="222" y="437"/>
                </a:lnTo>
                <a:lnTo>
                  <a:pt x="222" y="438"/>
                </a:lnTo>
                <a:lnTo>
                  <a:pt x="221" y="439"/>
                </a:lnTo>
                <a:lnTo>
                  <a:pt x="220" y="439"/>
                </a:lnTo>
                <a:lnTo>
                  <a:pt x="218" y="439"/>
                </a:lnTo>
                <a:lnTo>
                  <a:pt x="218" y="439"/>
                </a:lnTo>
                <a:lnTo>
                  <a:pt x="219" y="439"/>
                </a:lnTo>
                <a:lnTo>
                  <a:pt x="219" y="440"/>
                </a:lnTo>
                <a:lnTo>
                  <a:pt x="218" y="442"/>
                </a:lnTo>
                <a:lnTo>
                  <a:pt x="217" y="442"/>
                </a:lnTo>
                <a:lnTo>
                  <a:pt x="216" y="443"/>
                </a:lnTo>
                <a:lnTo>
                  <a:pt x="215" y="443"/>
                </a:lnTo>
                <a:lnTo>
                  <a:pt x="214" y="443"/>
                </a:lnTo>
                <a:lnTo>
                  <a:pt x="213" y="443"/>
                </a:lnTo>
                <a:lnTo>
                  <a:pt x="212" y="443"/>
                </a:lnTo>
                <a:lnTo>
                  <a:pt x="210" y="439"/>
                </a:lnTo>
                <a:lnTo>
                  <a:pt x="209" y="439"/>
                </a:lnTo>
                <a:lnTo>
                  <a:pt x="208" y="439"/>
                </a:lnTo>
                <a:lnTo>
                  <a:pt x="207" y="439"/>
                </a:lnTo>
                <a:lnTo>
                  <a:pt x="206" y="439"/>
                </a:lnTo>
                <a:lnTo>
                  <a:pt x="204" y="439"/>
                </a:lnTo>
                <a:lnTo>
                  <a:pt x="204" y="438"/>
                </a:lnTo>
                <a:lnTo>
                  <a:pt x="205" y="438"/>
                </a:lnTo>
                <a:lnTo>
                  <a:pt x="207" y="438"/>
                </a:lnTo>
                <a:lnTo>
                  <a:pt x="207" y="438"/>
                </a:lnTo>
                <a:lnTo>
                  <a:pt x="208" y="438"/>
                </a:lnTo>
                <a:lnTo>
                  <a:pt x="210" y="438"/>
                </a:lnTo>
                <a:lnTo>
                  <a:pt x="211" y="438"/>
                </a:lnTo>
                <a:lnTo>
                  <a:pt x="210" y="437"/>
                </a:lnTo>
                <a:lnTo>
                  <a:pt x="208" y="437"/>
                </a:lnTo>
                <a:lnTo>
                  <a:pt x="207" y="437"/>
                </a:lnTo>
                <a:lnTo>
                  <a:pt x="207" y="436"/>
                </a:lnTo>
                <a:lnTo>
                  <a:pt x="208" y="436"/>
                </a:lnTo>
                <a:lnTo>
                  <a:pt x="209" y="435"/>
                </a:lnTo>
                <a:lnTo>
                  <a:pt x="212" y="435"/>
                </a:lnTo>
                <a:lnTo>
                  <a:pt x="213" y="435"/>
                </a:lnTo>
                <a:lnTo>
                  <a:pt x="214" y="434"/>
                </a:lnTo>
                <a:lnTo>
                  <a:pt x="215" y="433"/>
                </a:lnTo>
                <a:lnTo>
                  <a:pt x="218" y="433"/>
                </a:lnTo>
                <a:lnTo>
                  <a:pt x="218" y="433"/>
                </a:lnTo>
                <a:lnTo>
                  <a:pt x="219" y="433"/>
                </a:lnTo>
                <a:lnTo>
                  <a:pt x="219" y="434"/>
                </a:lnTo>
                <a:lnTo>
                  <a:pt x="218" y="435"/>
                </a:lnTo>
                <a:close/>
                <a:moveTo>
                  <a:pt x="212" y="433"/>
                </a:moveTo>
                <a:lnTo>
                  <a:pt x="212" y="433"/>
                </a:lnTo>
                <a:lnTo>
                  <a:pt x="211" y="433"/>
                </a:lnTo>
                <a:lnTo>
                  <a:pt x="211" y="433"/>
                </a:lnTo>
                <a:lnTo>
                  <a:pt x="212" y="433"/>
                </a:lnTo>
                <a:lnTo>
                  <a:pt x="212" y="433"/>
                </a:lnTo>
                <a:close/>
                <a:moveTo>
                  <a:pt x="209" y="433"/>
                </a:moveTo>
                <a:lnTo>
                  <a:pt x="208" y="433"/>
                </a:lnTo>
                <a:lnTo>
                  <a:pt x="209" y="432"/>
                </a:lnTo>
                <a:lnTo>
                  <a:pt x="209" y="433"/>
                </a:lnTo>
                <a:close/>
                <a:moveTo>
                  <a:pt x="218" y="433"/>
                </a:moveTo>
                <a:lnTo>
                  <a:pt x="218" y="433"/>
                </a:lnTo>
                <a:lnTo>
                  <a:pt x="216" y="433"/>
                </a:lnTo>
                <a:lnTo>
                  <a:pt x="214" y="433"/>
                </a:lnTo>
                <a:lnTo>
                  <a:pt x="213" y="433"/>
                </a:lnTo>
                <a:lnTo>
                  <a:pt x="212" y="433"/>
                </a:lnTo>
                <a:lnTo>
                  <a:pt x="212" y="433"/>
                </a:lnTo>
                <a:lnTo>
                  <a:pt x="213" y="432"/>
                </a:lnTo>
                <a:lnTo>
                  <a:pt x="214" y="432"/>
                </a:lnTo>
                <a:lnTo>
                  <a:pt x="215" y="432"/>
                </a:lnTo>
                <a:lnTo>
                  <a:pt x="216" y="432"/>
                </a:lnTo>
                <a:lnTo>
                  <a:pt x="217" y="432"/>
                </a:lnTo>
                <a:lnTo>
                  <a:pt x="218" y="432"/>
                </a:lnTo>
                <a:lnTo>
                  <a:pt x="218" y="433"/>
                </a:lnTo>
                <a:close/>
                <a:moveTo>
                  <a:pt x="210" y="433"/>
                </a:moveTo>
                <a:lnTo>
                  <a:pt x="210" y="432"/>
                </a:lnTo>
                <a:lnTo>
                  <a:pt x="211" y="433"/>
                </a:lnTo>
                <a:lnTo>
                  <a:pt x="210" y="433"/>
                </a:lnTo>
                <a:close/>
                <a:moveTo>
                  <a:pt x="209" y="432"/>
                </a:moveTo>
                <a:lnTo>
                  <a:pt x="208" y="432"/>
                </a:lnTo>
                <a:lnTo>
                  <a:pt x="208" y="431"/>
                </a:lnTo>
                <a:lnTo>
                  <a:pt x="209" y="431"/>
                </a:lnTo>
                <a:lnTo>
                  <a:pt x="209" y="432"/>
                </a:lnTo>
                <a:close/>
                <a:moveTo>
                  <a:pt x="216" y="431"/>
                </a:moveTo>
                <a:lnTo>
                  <a:pt x="217" y="432"/>
                </a:lnTo>
                <a:lnTo>
                  <a:pt x="216" y="432"/>
                </a:lnTo>
                <a:lnTo>
                  <a:pt x="215" y="432"/>
                </a:lnTo>
                <a:lnTo>
                  <a:pt x="213" y="432"/>
                </a:lnTo>
                <a:lnTo>
                  <a:pt x="212" y="432"/>
                </a:lnTo>
                <a:lnTo>
                  <a:pt x="212" y="432"/>
                </a:lnTo>
                <a:lnTo>
                  <a:pt x="211" y="432"/>
                </a:lnTo>
                <a:lnTo>
                  <a:pt x="211" y="431"/>
                </a:lnTo>
                <a:lnTo>
                  <a:pt x="212" y="430"/>
                </a:lnTo>
                <a:lnTo>
                  <a:pt x="212" y="430"/>
                </a:lnTo>
                <a:lnTo>
                  <a:pt x="214" y="431"/>
                </a:lnTo>
                <a:lnTo>
                  <a:pt x="216" y="431"/>
                </a:lnTo>
                <a:close/>
                <a:moveTo>
                  <a:pt x="211" y="430"/>
                </a:moveTo>
                <a:lnTo>
                  <a:pt x="211" y="429"/>
                </a:lnTo>
                <a:lnTo>
                  <a:pt x="212" y="429"/>
                </a:lnTo>
                <a:lnTo>
                  <a:pt x="212" y="430"/>
                </a:lnTo>
                <a:lnTo>
                  <a:pt x="211" y="430"/>
                </a:lnTo>
                <a:close/>
                <a:moveTo>
                  <a:pt x="207" y="430"/>
                </a:moveTo>
                <a:lnTo>
                  <a:pt x="207" y="429"/>
                </a:lnTo>
                <a:lnTo>
                  <a:pt x="207" y="428"/>
                </a:lnTo>
                <a:lnTo>
                  <a:pt x="207" y="428"/>
                </a:lnTo>
                <a:lnTo>
                  <a:pt x="207" y="429"/>
                </a:lnTo>
                <a:lnTo>
                  <a:pt x="207" y="430"/>
                </a:lnTo>
                <a:close/>
                <a:moveTo>
                  <a:pt x="215" y="429"/>
                </a:moveTo>
                <a:lnTo>
                  <a:pt x="216" y="430"/>
                </a:lnTo>
                <a:lnTo>
                  <a:pt x="215" y="430"/>
                </a:lnTo>
                <a:lnTo>
                  <a:pt x="214" y="430"/>
                </a:lnTo>
                <a:lnTo>
                  <a:pt x="213" y="430"/>
                </a:lnTo>
                <a:lnTo>
                  <a:pt x="212" y="429"/>
                </a:lnTo>
                <a:lnTo>
                  <a:pt x="212" y="428"/>
                </a:lnTo>
                <a:lnTo>
                  <a:pt x="212" y="428"/>
                </a:lnTo>
                <a:lnTo>
                  <a:pt x="213" y="429"/>
                </a:lnTo>
                <a:lnTo>
                  <a:pt x="214" y="428"/>
                </a:lnTo>
                <a:lnTo>
                  <a:pt x="213" y="428"/>
                </a:lnTo>
                <a:lnTo>
                  <a:pt x="213" y="428"/>
                </a:lnTo>
                <a:lnTo>
                  <a:pt x="215" y="429"/>
                </a:lnTo>
                <a:close/>
                <a:moveTo>
                  <a:pt x="207" y="428"/>
                </a:moveTo>
                <a:lnTo>
                  <a:pt x="209" y="428"/>
                </a:lnTo>
                <a:lnTo>
                  <a:pt x="209" y="428"/>
                </a:lnTo>
                <a:lnTo>
                  <a:pt x="208" y="429"/>
                </a:lnTo>
                <a:lnTo>
                  <a:pt x="207" y="428"/>
                </a:lnTo>
                <a:lnTo>
                  <a:pt x="207" y="428"/>
                </a:lnTo>
                <a:lnTo>
                  <a:pt x="206" y="428"/>
                </a:lnTo>
                <a:lnTo>
                  <a:pt x="207" y="428"/>
                </a:lnTo>
                <a:close/>
                <a:moveTo>
                  <a:pt x="207" y="427"/>
                </a:moveTo>
                <a:lnTo>
                  <a:pt x="207" y="427"/>
                </a:lnTo>
                <a:lnTo>
                  <a:pt x="207" y="426"/>
                </a:lnTo>
                <a:lnTo>
                  <a:pt x="207" y="426"/>
                </a:lnTo>
                <a:lnTo>
                  <a:pt x="207" y="427"/>
                </a:lnTo>
                <a:close/>
                <a:moveTo>
                  <a:pt x="207" y="425"/>
                </a:moveTo>
                <a:lnTo>
                  <a:pt x="208" y="425"/>
                </a:lnTo>
                <a:lnTo>
                  <a:pt x="210" y="427"/>
                </a:lnTo>
                <a:lnTo>
                  <a:pt x="209" y="428"/>
                </a:lnTo>
                <a:lnTo>
                  <a:pt x="207" y="426"/>
                </a:lnTo>
                <a:lnTo>
                  <a:pt x="207" y="426"/>
                </a:lnTo>
                <a:lnTo>
                  <a:pt x="206" y="426"/>
                </a:lnTo>
                <a:lnTo>
                  <a:pt x="207" y="425"/>
                </a:lnTo>
                <a:close/>
                <a:moveTo>
                  <a:pt x="207" y="425"/>
                </a:moveTo>
                <a:lnTo>
                  <a:pt x="206" y="425"/>
                </a:lnTo>
                <a:lnTo>
                  <a:pt x="206" y="424"/>
                </a:lnTo>
                <a:lnTo>
                  <a:pt x="207" y="424"/>
                </a:lnTo>
                <a:lnTo>
                  <a:pt x="207" y="425"/>
                </a:lnTo>
                <a:close/>
                <a:moveTo>
                  <a:pt x="240" y="384"/>
                </a:moveTo>
                <a:lnTo>
                  <a:pt x="238" y="385"/>
                </a:lnTo>
                <a:lnTo>
                  <a:pt x="238" y="384"/>
                </a:lnTo>
                <a:lnTo>
                  <a:pt x="240" y="383"/>
                </a:lnTo>
                <a:lnTo>
                  <a:pt x="241" y="383"/>
                </a:lnTo>
                <a:lnTo>
                  <a:pt x="242" y="383"/>
                </a:lnTo>
                <a:lnTo>
                  <a:pt x="242" y="383"/>
                </a:lnTo>
                <a:lnTo>
                  <a:pt x="241" y="384"/>
                </a:lnTo>
                <a:lnTo>
                  <a:pt x="240" y="384"/>
                </a:lnTo>
                <a:close/>
                <a:moveTo>
                  <a:pt x="248" y="383"/>
                </a:moveTo>
                <a:lnTo>
                  <a:pt x="247" y="383"/>
                </a:lnTo>
                <a:lnTo>
                  <a:pt x="247" y="383"/>
                </a:lnTo>
                <a:lnTo>
                  <a:pt x="247" y="382"/>
                </a:lnTo>
                <a:lnTo>
                  <a:pt x="247" y="380"/>
                </a:lnTo>
                <a:lnTo>
                  <a:pt x="247" y="379"/>
                </a:lnTo>
                <a:lnTo>
                  <a:pt x="247" y="378"/>
                </a:lnTo>
                <a:lnTo>
                  <a:pt x="247" y="378"/>
                </a:lnTo>
                <a:lnTo>
                  <a:pt x="247" y="377"/>
                </a:lnTo>
                <a:lnTo>
                  <a:pt x="248" y="376"/>
                </a:lnTo>
                <a:lnTo>
                  <a:pt x="249" y="375"/>
                </a:lnTo>
                <a:lnTo>
                  <a:pt x="250" y="375"/>
                </a:lnTo>
                <a:lnTo>
                  <a:pt x="250" y="377"/>
                </a:lnTo>
                <a:lnTo>
                  <a:pt x="250" y="378"/>
                </a:lnTo>
                <a:lnTo>
                  <a:pt x="251" y="379"/>
                </a:lnTo>
                <a:lnTo>
                  <a:pt x="250" y="379"/>
                </a:lnTo>
                <a:lnTo>
                  <a:pt x="250" y="380"/>
                </a:lnTo>
                <a:lnTo>
                  <a:pt x="249" y="382"/>
                </a:lnTo>
                <a:lnTo>
                  <a:pt x="248" y="383"/>
                </a:lnTo>
                <a:close/>
                <a:moveTo>
                  <a:pt x="66" y="140"/>
                </a:moveTo>
                <a:lnTo>
                  <a:pt x="67" y="140"/>
                </a:lnTo>
                <a:lnTo>
                  <a:pt x="70" y="139"/>
                </a:lnTo>
                <a:lnTo>
                  <a:pt x="71" y="138"/>
                </a:lnTo>
                <a:lnTo>
                  <a:pt x="73" y="140"/>
                </a:lnTo>
                <a:lnTo>
                  <a:pt x="74" y="138"/>
                </a:lnTo>
                <a:lnTo>
                  <a:pt x="73" y="138"/>
                </a:lnTo>
                <a:lnTo>
                  <a:pt x="74" y="134"/>
                </a:lnTo>
                <a:lnTo>
                  <a:pt x="73" y="133"/>
                </a:lnTo>
                <a:lnTo>
                  <a:pt x="75" y="131"/>
                </a:lnTo>
                <a:lnTo>
                  <a:pt x="77" y="133"/>
                </a:lnTo>
                <a:lnTo>
                  <a:pt x="78" y="133"/>
                </a:lnTo>
                <a:lnTo>
                  <a:pt x="79" y="134"/>
                </a:lnTo>
                <a:lnTo>
                  <a:pt x="81" y="134"/>
                </a:lnTo>
                <a:lnTo>
                  <a:pt x="81" y="135"/>
                </a:lnTo>
                <a:lnTo>
                  <a:pt x="80" y="137"/>
                </a:lnTo>
                <a:lnTo>
                  <a:pt x="82" y="138"/>
                </a:lnTo>
                <a:lnTo>
                  <a:pt x="84" y="136"/>
                </a:lnTo>
                <a:lnTo>
                  <a:pt x="85" y="136"/>
                </a:lnTo>
                <a:lnTo>
                  <a:pt x="86" y="136"/>
                </a:lnTo>
                <a:lnTo>
                  <a:pt x="87" y="138"/>
                </a:lnTo>
                <a:lnTo>
                  <a:pt x="89" y="139"/>
                </a:lnTo>
                <a:lnTo>
                  <a:pt x="90" y="138"/>
                </a:lnTo>
                <a:lnTo>
                  <a:pt x="89" y="136"/>
                </a:lnTo>
                <a:lnTo>
                  <a:pt x="91" y="135"/>
                </a:lnTo>
                <a:lnTo>
                  <a:pt x="95" y="137"/>
                </a:lnTo>
                <a:lnTo>
                  <a:pt x="96" y="137"/>
                </a:lnTo>
                <a:lnTo>
                  <a:pt x="96" y="139"/>
                </a:lnTo>
                <a:lnTo>
                  <a:pt x="95" y="140"/>
                </a:lnTo>
                <a:lnTo>
                  <a:pt x="95" y="142"/>
                </a:lnTo>
                <a:lnTo>
                  <a:pt x="96" y="144"/>
                </a:lnTo>
                <a:lnTo>
                  <a:pt x="98" y="146"/>
                </a:lnTo>
                <a:lnTo>
                  <a:pt x="100" y="149"/>
                </a:lnTo>
                <a:lnTo>
                  <a:pt x="101" y="151"/>
                </a:lnTo>
                <a:lnTo>
                  <a:pt x="100" y="156"/>
                </a:lnTo>
                <a:lnTo>
                  <a:pt x="101" y="158"/>
                </a:lnTo>
                <a:lnTo>
                  <a:pt x="101" y="161"/>
                </a:lnTo>
                <a:lnTo>
                  <a:pt x="101" y="163"/>
                </a:lnTo>
                <a:lnTo>
                  <a:pt x="101" y="167"/>
                </a:lnTo>
                <a:lnTo>
                  <a:pt x="101" y="167"/>
                </a:lnTo>
                <a:lnTo>
                  <a:pt x="101" y="170"/>
                </a:lnTo>
                <a:lnTo>
                  <a:pt x="103" y="171"/>
                </a:lnTo>
                <a:lnTo>
                  <a:pt x="106" y="170"/>
                </a:lnTo>
                <a:lnTo>
                  <a:pt x="106" y="170"/>
                </a:lnTo>
                <a:lnTo>
                  <a:pt x="110" y="170"/>
                </a:lnTo>
                <a:lnTo>
                  <a:pt x="115" y="174"/>
                </a:lnTo>
                <a:lnTo>
                  <a:pt x="114" y="175"/>
                </a:lnTo>
                <a:lnTo>
                  <a:pt x="113" y="178"/>
                </a:lnTo>
                <a:lnTo>
                  <a:pt x="112" y="182"/>
                </a:lnTo>
                <a:lnTo>
                  <a:pt x="111" y="185"/>
                </a:lnTo>
                <a:lnTo>
                  <a:pt x="109" y="190"/>
                </a:lnTo>
                <a:lnTo>
                  <a:pt x="108" y="195"/>
                </a:lnTo>
                <a:lnTo>
                  <a:pt x="106" y="200"/>
                </a:lnTo>
                <a:lnTo>
                  <a:pt x="107" y="207"/>
                </a:lnTo>
                <a:lnTo>
                  <a:pt x="109" y="212"/>
                </a:lnTo>
                <a:lnTo>
                  <a:pt x="110" y="215"/>
                </a:lnTo>
                <a:lnTo>
                  <a:pt x="112" y="217"/>
                </a:lnTo>
                <a:lnTo>
                  <a:pt x="114" y="219"/>
                </a:lnTo>
                <a:lnTo>
                  <a:pt x="115" y="228"/>
                </a:lnTo>
                <a:lnTo>
                  <a:pt x="115" y="228"/>
                </a:lnTo>
                <a:lnTo>
                  <a:pt x="115" y="228"/>
                </a:lnTo>
                <a:lnTo>
                  <a:pt x="114" y="227"/>
                </a:lnTo>
                <a:lnTo>
                  <a:pt x="114" y="228"/>
                </a:lnTo>
                <a:lnTo>
                  <a:pt x="115" y="230"/>
                </a:lnTo>
                <a:lnTo>
                  <a:pt x="115" y="232"/>
                </a:lnTo>
                <a:lnTo>
                  <a:pt x="112" y="234"/>
                </a:lnTo>
                <a:lnTo>
                  <a:pt x="110" y="235"/>
                </a:lnTo>
                <a:lnTo>
                  <a:pt x="108" y="236"/>
                </a:lnTo>
                <a:lnTo>
                  <a:pt x="106" y="239"/>
                </a:lnTo>
                <a:lnTo>
                  <a:pt x="105" y="239"/>
                </a:lnTo>
                <a:lnTo>
                  <a:pt x="104" y="239"/>
                </a:lnTo>
                <a:lnTo>
                  <a:pt x="103" y="239"/>
                </a:lnTo>
                <a:lnTo>
                  <a:pt x="102" y="240"/>
                </a:lnTo>
                <a:lnTo>
                  <a:pt x="99" y="240"/>
                </a:lnTo>
                <a:lnTo>
                  <a:pt x="98" y="240"/>
                </a:lnTo>
                <a:lnTo>
                  <a:pt x="98" y="241"/>
                </a:lnTo>
                <a:lnTo>
                  <a:pt x="97" y="241"/>
                </a:lnTo>
                <a:lnTo>
                  <a:pt x="95" y="240"/>
                </a:lnTo>
                <a:lnTo>
                  <a:pt x="95" y="239"/>
                </a:lnTo>
                <a:lnTo>
                  <a:pt x="95" y="239"/>
                </a:lnTo>
                <a:lnTo>
                  <a:pt x="94" y="239"/>
                </a:lnTo>
                <a:lnTo>
                  <a:pt x="95" y="240"/>
                </a:lnTo>
                <a:lnTo>
                  <a:pt x="96" y="241"/>
                </a:lnTo>
                <a:lnTo>
                  <a:pt x="96" y="242"/>
                </a:lnTo>
                <a:lnTo>
                  <a:pt x="95" y="243"/>
                </a:lnTo>
                <a:lnTo>
                  <a:pt x="93" y="244"/>
                </a:lnTo>
                <a:lnTo>
                  <a:pt x="92" y="244"/>
                </a:lnTo>
                <a:lnTo>
                  <a:pt x="90" y="245"/>
                </a:lnTo>
                <a:lnTo>
                  <a:pt x="89" y="245"/>
                </a:lnTo>
                <a:lnTo>
                  <a:pt x="88" y="245"/>
                </a:lnTo>
                <a:lnTo>
                  <a:pt x="86" y="246"/>
                </a:lnTo>
                <a:lnTo>
                  <a:pt x="84" y="248"/>
                </a:lnTo>
                <a:lnTo>
                  <a:pt x="83" y="248"/>
                </a:lnTo>
                <a:lnTo>
                  <a:pt x="79" y="250"/>
                </a:lnTo>
                <a:lnTo>
                  <a:pt x="78" y="250"/>
                </a:lnTo>
                <a:lnTo>
                  <a:pt x="76" y="251"/>
                </a:lnTo>
                <a:lnTo>
                  <a:pt x="75" y="252"/>
                </a:lnTo>
                <a:lnTo>
                  <a:pt x="73" y="252"/>
                </a:lnTo>
                <a:lnTo>
                  <a:pt x="73" y="253"/>
                </a:lnTo>
                <a:lnTo>
                  <a:pt x="74" y="253"/>
                </a:lnTo>
                <a:lnTo>
                  <a:pt x="73" y="255"/>
                </a:lnTo>
                <a:lnTo>
                  <a:pt x="72" y="255"/>
                </a:lnTo>
                <a:lnTo>
                  <a:pt x="67" y="258"/>
                </a:lnTo>
                <a:lnTo>
                  <a:pt x="66" y="259"/>
                </a:lnTo>
                <a:lnTo>
                  <a:pt x="64" y="259"/>
                </a:lnTo>
                <a:lnTo>
                  <a:pt x="63" y="260"/>
                </a:lnTo>
                <a:lnTo>
                  <a:pt x="62" y="260"/>
                </a:lnTo>
                <a:lnTo>
                  <a:pt x="60" y="261"/>
                </a:lnTo>
                <a:lnTo>
                  <a:pt x="59" y="261"/>
                </a:lnTo>
                <a:lnTo>
                  <a:pt x="58" y="262"/>
                </a:lnTo>
                <a:lnTo>
                  <a:pt x="57" y="262"/>
                </a:lnTo>
                <a:lnTo>
                  <a:pt x="56" y="263"/>
                </a:lnTo>
                <a:lnTo>
                  <a:pt x="52" y="265"/>
                </a:lnTo>
                <a:lnTo>
                  <a:pt x="51" y="265"/>
                </a:lnTo>
                <a:lnTo>
                  <a:pt x="50" y="265"/>
                </a:lnTo>
                <a:lnTo>
                  <a:pt x="50" y="266"/>
                </a:lnTo>
                <a:lnTo>
                  <a:pt x="49" y="267"/>
                </a:lnTo>
                <a:lnTo>
                  <a:pt x="47" y="268"/>
                </a:lnTo>
                <a:lnTo>
                  <a:pt x="45" y="270"/>
                </a:lnTo>
                <a:lnTo>
                  <a:pt x="43" y="272"/>
                </a:lnTo>
                <a:lnTo>
                  <a:pt x="40" y="276"/>
                </a:lnTo>
                <a:lnTo>
                  <a:pt x="39" y="277"/>
                </a:lnTo>
                <a:lnTo>
                  <a:pt x="39" y="278"/>
                </a:lnTo>
                <a:lnTo>
                  <a:pt x="39" y="279"/>
                </a:lnTo>
                <a:lnTo>
                  <a:pt x="38" y="280"/>
                </a:lnTo>
                <a:lnTo>
                  <a:pt x="39" y="281"/>
                </a:lnTo>
                <a:lnTo>
                  <a:pt x="39" y="283"/>
                </a:lnTo>
                <a:lnTo>
                  <a:pt x="38" y="284"/>
                </a:lnTo>
                <a:lnTo>
                  <a:pt x="37" y="284"/>
                </a:lnTo>
                <a:lnTo>
                  <a:pt x="37" y="287"/>
                </a:lnTo>
                <a:lnTo>
                  <a:pt x="36" y="288"/>
                </a:lnTo>
                <a:lnTo>
                  <a:pt x="34" y="288"/>
                </a:lnTo>
                <a:lnTo>
                  <a:pt x="34" y="287"/>
                </a:lnTo>
                <a:lnTo>
                  <a:pt x="33" y="287"/>
                </a:lnTo>
                <a:lnTo>
                  <a:pt x="30" y="284"/>
                </a:lnTo>
                <a:lnTo>
                  <a:pt x="29" y="284"/>
                </a:lnTo>
                <a:lnTo>
                  <a:pt x="28" y="282"/>
                </a:lnTo>
                <a:lnTo>
                  <a:pt x="26" y="280"/>
                </a:lnTo>
                <a:lnTo>
                  <a:pt x="24" y="278"/>
                </a:lnTo>
                <a:lnTo>
                  <a:pt x="24" y="277"/>
                </a:lnTo>
                <a:lnTo>
                  <a:pt x="23" y="276"/>
                </a:lnTo>
                <a:lnTo>
                  <a:pt x="23" y="275"/>
                </a:lnTo>
                <a:lnTo>
                  <a:pt x="23" y="274"/>
                </a:lnTo>
                <a:lnTo>
                  <a:pt x="22" y="273"/>
                </a:lnTo>
                <a:lnTo>
                  <a:pt x="22" y="272"/>
                </a:lnTo>
                <a:lnTo>
                  <a:pt x="22" y="272"/>
                </a:lnTo>
                <a:lnTo>
                  <a:pt x="22" y="271"/>
                </a:lnTo>
                <a:lnTo>
                  <a:pt x="20" y="270"/>
                </a:lnTo>
                <a:lnTo>
                  <a:pt x="20" y="268"/>
                </a:lnTo>
                <a:lnTo>
                  <a:pt x="19" y="267"/>
                </a:lnTo>
                <a:lnTo>
                  <a:pt x="19" y="267"/>
                </a:lnTo>
                <a:lnTo>
                  <a:pt x="18" y="266"/>
                </a:lnTo>
                <a:lnTo>
                  <a:pt x="17" y="263"/>
                </a:lnTo>
                <a:lnTo>
                  <a:pt x="16" y="262"/>
                </a:lnTo>
                <a:lnTo>
                  <a:pt x="16" y="261"/>
                </a:lnTo>
                <a:lnTo>
                  <a:pt x="16" y="261"/>
                </a:lnTo>
                <a:lnTo>
                  <a:pt x="15" y="260"/>
                </a:lnTo>
                <a:lnTo>
                  <a:pt x="14" y="259"/>
                </a:lnTo>
                <a:lnTo>
                  <a:pt x="13" y="258"/>
                </a:lnTo>
                <a:lnTo>
                  <a:pt x="13" y="257"/>
                </a:lnTo>
                <a:lnTo>
                  <a:pt x="12" y="256"/>
                </a:lnTo>
                <a:lnTo>
                  <a:pt x="11" y="255"/>
                </a:lnTo>
                <a:lnTo>
                  <a:pt x="11" y="253"/>
                </a:lnTo>
                <a:lnTo>
                  <a:pt x="11" y="252"/>
                </a:lnTo>
                <a:lnTo>
                  <a:pt x="10" y="251"/>
                </a:lnTo>
                <a:lnTo>
                  <a:pt x="8" y="250"/>
                </a:lnTo>
                <a:lnTo>
                  <a:pt x="7" y="249"/>
                </a:lnTo>
                <a:lnTo>
                  <a:pt x="6" y="247"/>
                </a:lnTo>
                <a:lnTo>
                  <a:pt x="6" y="245"/>
                </a:lnTo>
                <a:lnTo>
                  <a:pt x="5" y="245"/>
                </a:lnTo>
                <a:lnTo>
                  <a:pt x="5" y="244"/>
                </a:lnTo>
                <a:lnTo>
                  <a:pt x="3" y="242"/>
                </a:lnTo>
                <a:lnTo>
                  <a:pt x="2" y="241"/>
                </a:lnTo>
                <a:lnTo>
                  <a:pt x="1" y="239"/>
                </a:lnTo>
                <a:lnTo>
                  <a:pt x="0" y="239"/>
                </a:lnTo>
                <a:lnTo>
                  <a:pt x="14" y="218"/>
                </a:lnTo>
                <a:lnTo>
                  <a:pt x="16" y="216"/>
                </a:lnTo>
                <a:lnTo>
                  <a:pt x="17" y="214"/>
                </a:lnTo>
                <a:lnTo>
                  <a:pt x="20" y="206"/>
                </a:lnTo>
                <a:lnTo>
                  <a:pt x="22" y="202"/>
                </a:lnTo>
                <a:lnTo>
                  <a:pt x="25" y="195"/>
                </a:lnTo>
                <a:lnTo>
                  <a:pt x="26" y="194"/>
                </a:lnTo>
                <a:lnTo>
                  <a:pt x="30" y="184"/>
                </a:lnTo>
                <a:lnTo>
                  <a:pt x="34" y="176"/>
                </a:lnTo>
                <a:lnTo>
                  <a:pt x="39" y="165"/>
                </a:lnTo>
                <a:lnTo>
                  <a:pt x="44" y="156"/>
                </a:lnTo>
                <a:lnTo>
                  <a:pt x="49" y="146"/>
                </a:lnTo>
                <a:lnTo>
                  <a:pt x="56" y="137"/>
                </a:lnTo>
                <a:lnTo>
                  <a:pt x="59" y="131"/>
                </a:lnTo>
                <a:lnTo>
                  <a:pt x="62" y="128"/>
                </a:lnTo>
                <a:lnTo>
                  <a:pt x="62" y="131"/>
                </a:lnTo>
                <a:lnTo>
                  <a:pt x="63" y="133"/>
                </a:lnTo>
                <a:lnTo>
                  <a:pt x="65" y="134"/>
                </a:lnTo>
                <a:lnTo>
                  <a:pt x="66" y="136"/>
                </a:lnTo>
                <a:lnTo>
                  <a:pt x="66" y="140"/>
                </a:lnTo>
                <a:close/>
                <a:moveTo>
                  <a:pt x="663" y="0"/>
                </a:moveTo>
                <a:lnTo>
                  <a:pt x="664" y="6"/>
                </a:lnTo>
                <a:lnTo>
                  <a:pt x="665" y="12"/>
                </a:lnTo>
                <a:lnTo>
                  <a:pt x="668" y="18"/>
                </a:lnTo>
                <a:lnTo>
                  <a:pt x="670" y="23"/>
                </a:lnTo>
                <a:lnTo>
                  <a:pt x="671" y="26"/>
                </a:lnTo>
                <a:lnTo>
                  <a:pt x="672" y="32"/>
                </a:lnTo>
                <a:lnTo>
                  <a:pt x="673" y="36"/>
                </a:lnTo>
                <a:lnTo>
                  <a:pt x="674" y="41"/>
                </a:lnTo>
                <a:lnTo>
                  <a:pt x="675" y="46"/>
                </a:lnTo>
                <a:lnTo>
                  <a:pt x="678" y="51"/>
                </a:lnTo>
                <a:lnTo>
                  <a:pt x="680" y="57"/>
                </a:lnTo>
                <a:lnTo>
                  <a:pt x="681" y="62"/>
                </a:lnTo>
                <a:lnTo>
                  <a:pt x="682" y="68"/>
                </a:lnTo>
                <a:lnTo>
                  <a:pt x="682" y="73"/>
                </a:lnTo>
                <a:lnTo>
                  <a:pt x="682" y="78"/>
                </a:lnTo>
                <a:lnTo>
                  <a:pt x="683" y="83"/>
                </a:lnTo>
                <a:lnTo>
                  <a:pt x="684" y="88"/>
                </a:lnTo>
                <a:lnTo>
                  <a:pt x="685" y="91"/>
                </a:lnTo>
                <a:lnTo>
                  <a:pt x="685" y="94"/>
                </a:lnTo>
                <a:lnTo>
                  <a:pt x="687" y="102"/>
                </a:lnTo>
                <a:lnTo>
                  <a:pt x="689" y="107"/>
                </a:lnTo>
                <a:lnTo>
                  <a:pt x="692" y="113"/>
                </a:lnTo>
                <a:lnTo>
                  <a:pt x="696" y="120"/>
                </a:lnTo>
                <a:lnTo>
                  <a:pt x="699" y="123"/>
                </a:lnTo>
                <a:lnTo>
                  <a:pt x="701" y="124"/>
                </a:lnTo>
                <a:lnTo>
                  <a:pt x="702" y="129"/>
                </a:lnTo>
                <a:lnTo>
                  <a:pt x="701" y="134"/>
                </a:lnTo>
                <a:lnTo>
                  <a:pt x="700" y="134"/>
                </a:lnTo>
                <a:lnTo>
                  <a:pt x="699" y="138"/>
                </a:lnTo>
                <a:lnTo>
                  <a:pt x="698" y="142"/>
                </a:lnTo>
                <a:lnTo>
                  <a:pt x="697" y="146"/>
                </a:lnTo>
                <a:lnTo>
                  <a:pt x="697" y="147"/>
                </a:lnTo>
                <a:lnTo>
                  <a:pt x="697" y="148"/>
                </a:lnTo>
                <a:lnTo>
                  <a:pt x="694" y="151"/>
                </a:lnTo>
                <a:lnTo>
                  <a:pt x="690" y="154"/>
                </a:lnTo>
                <a:lnTo>
                  <a:pt x="684" y="157"/>
                </a:lnTo>
                <a:lnTo>
                  <a:pt x="680" y="162"/>
                </a:lnTo>
                <a:lnTo>
                  <a:pt x="679" y="165"/>
                </a:lnTo>
                <a:lnTo>
                  <a:pt x="682" y="171"/>
                </a:lnTo>
                <a:lnTo>
                  <a:pt x="685" y="178"/>
                </a:lnTo>
                <a:lnTo>
                  <a:pt x="686" y="184"/>
                </a:lnTo>
                <a:lnTo>
                  <a:pt x="685" y="190"/>
                </a:lnTo>
                <a:lnTo>
                  <a:pt x="683" y="199"/>
                </a:lnTo>
                <a:lnTo>
                  <a:pt x="682" y="203"/>
                </a:lnTo>
                <a:lnTo>
                  <a:pt x="682" y="207"/>
                </a:lnTo>
                <a:lnTo>
                  <a:pt x="680" y="212"/>
                </a:lnTo>
                <a:lnTo>
                  <a:pt x="678" y="218"/>
                </a:lnTo>
                <a:lnTo>
                  <a:pt x="676" y="224"/>
                </a:lnTo>
                <a:lnTo>
                  <a:pt x="674" y="229"/>
                </a:lnTo>
                <a:lnTo>
                  <a:pt x="671" y="236"/>
                </a:lnTo>
                <a:lnTo>
                  <a:pt x="667" y="239"/>
                </a:lnTo>
                <a:lnTo>
                  <a:pt x="665" y="245"/>
                </a:lnTo>
                <a:lnTo>
                  <a:pt x="659" y="251"/>
                </a:lnTo>
                <a:lnTo>
                  <a:pt x="659" y="258"/>
                </a:lnTo>
                <a:lnTo>
                  <a:pt x="656" y="267"/>
                </a:lnTo>
                <a:lnTo>
                  <a:pt x="656" y="274"/>
                </a:lnTo>
                <a:lnTo>
                  <a:pt x="657" y="282"/>
                </a:lnTo>
                <a:lnTo>
                  <a:pt x="658" y="284"/>
                </a:lnTo>
                <a:lnTo>
                  <a:pt x="653" y="295"/>
                </a:lnTo>
                <a:lnTo>
                  <a:pt x="649" y="301"/>
                </a:lnTo>
                <a:lnTo>
                  <a:pt x="643" y="306"/>
                </a:lnTo>
                <a:lnTo>
                  <a:pt x="641" y="311"/>
                </a:lnTo>
                <a:lnTo>
                  <a:pt x="642" y="317"/>
                </a:lnTo>
                <a:lnTo>
                  <a:pt x="638" y="321"/>
                </a:lnTo>
                <a:lnTo>
                  <a:pt x="638" y="324"/>
                </a:lnTo>
                <a:lnTo>
                  <a:pt x="639" y="326"/>
                </a:lnTo>
                <a:lnTo>
                  <a:pt x="641" y="328"/>
                </a:lnTo>
                <a:lnTo>
                  <a:pt x="643" y="332"/>
                </a:lnTo>
                <a:lnTo>
                  <a:pt x="644" y="335"/>
                </a:lnTo>
                <a:lnTo>
                  <a:pt x="643" y="339"/>
                </a:lnTo>
                <a:lnTo>
                  <a:pt x="641" y="341"/>
                </a:lnTo>
                <a:lnTo>
                  <a:pt x="639" y="344"/>
                </a:lnTo>
                <a:lnTo>
                  <a:pt x="637" y="346"/>
                </a:lnTo>
                <a:lnTo>
                  <a:pt x="637" y="349"/>
                </a:lnTo>
                <a:lnTo>
                  <a:pt x="637" y="353"/>
                </a:lnTo>
                <a:lnTo>
                  <a:pt x="634" y="356"/>
                </a:lnTo>
                <a:lnTo>
                  <a:pt x="633" y="360"/>
                </a:lnTo>
                <a:lnTo>
                  <a:pt x="632" y="361"/>
                </a:lnTo>
                <a:lnTo>
                  <a:pt x="632" y="364"/>
                </a:lnTo>
                <a:lnTo>
                  <a:pt x="630" y="367"/>
                </a:lnTo>
                <a:lnTo>
                  <a:pt x="628" y="367"/>
                </a:lnTo>
                <a:lnTo>
                  <a:pt x="624" y="370"/>
                </a:lnTo>
                <a:lnTo>
                  <a:pt x="619" y="371"/>
                </a:lnTo>
                <a:lnTo>
                  <a:pt x="614" y="372"/>
                </a:lnTo>
                <a:lnTo>
                  <a:pt x="609" y="378"/>
                </a:lnTo>
                <a:lnTo>
                  <a:pt x="609" y="387"/>
                </a:lnTo>
                <a:lnTo>
                  <a:pt x="611" y="394"/>
                </a:lnTo>
                <a:lnTo>
                  <a:pt x="611" y="400"/>
                </a:lnTo>
                <a:lnTo>
                  <a:pt x="612" y="400"/>
                </a:lnTo>
                <a:lnTo>
                  <a:pt x="611" y="403"/>
                </a:lnTo>
                <a:lnTo>
                  <a:pt x="610" y="407"/>
                </a:lnTo>
                <a:lnTo>
                  <a:pt x="606" y="415"/>
                </a:lnTo>
                <a:lnTo>
                  <a:pt x="604" y="417"/>
                </a:lnTo>
                <a:lnTo>
                  <a:pt x="602" y="419"/>
                </a:lnTo>
                <a:lnTo>
                  <a:pt x="600" y="420"/>
                </a:lnTo>
                <a:lnTo>
                  <a:pt x="599" y="420"/>
                </a:lnTo>
                <a:lnTo>
                  <a:pt x="597" y="420"/>
                </a:lnTo>
                <a:lnTo>
                  <a:pt x="594" y="420"/>
                </a:lnTo>
                <a:lnTo>
                  <a:pt x="592" y="421"/>
                </a:lnTo>
                <a:lnTo>
                  <a:pt x="590" y="422"/>
                </a:lnTo>
                <a:lnTo>
                  <a:pt x="587" y="428"/>
                </a:lnTo>
                <a:lnTo>
                  <a:pt x="591" y="438"/>
                </a:lnTo>
                <a:lnTo>
                  <a:pt x="595" y="442"/>
                </a:lnTo>
                <a:lnTo>
                  <a:pt x="597" y="449"/>
                </a:lnTo>
                <a:lnTo>
                  <a:pt x="598" y="454"/>
                </a:lnTo>
                <a:lnTo>
                  <a:pt x="594" y="458"/>
                </a:lnTo>
                <a:lnTo>
                  <a:pt x="594" y="459"/>
                </a:lnTo>
                <a:lnTo>
                  <a:pt x="592" y="460"/>
                </a:lnTo>
                <a:lnTo>
                  <a:pt x="587" y="461"/>
                </a:lnTo>
                <a:lnTo>
                  <a:pt x="577" y="458"/>
                </a:lnTo>
                <a:lnTo>
                  <a:pt x="571" y="460"/>
                </a:lnTo>
                <a:lnTo>
                  <a:pt x="568" y="465"/>
                </a:lnTo>
                <a:lnTo>
                  <a:pt x="561" y="467"/>
                </a:lnTo>
                <a:lnTo>
                  <a:pt x="555" y="466"/>
                </a:lnTo>
                <a:lnTo>
                  <a:pt x="550" y="466"/>
                </a:lnTo>
                <a:lnTo>
                  <a:pt x="543" y="464"/>
                </a:lnTo>
                <a:lnTo>
                  <a:pt x="537" y="461"/>
                </a:lnTo>
                <a:lnTo>
                  <a:pt x="534" y="461"/>
                </a:lnTo>
                <a:lnTo>
                  <a:pt x="531" y="462"/>
                </a:lnTo>
                <a:lnTo>
                  <a:pt x="531" y="464"/>
                </a:lnTo>
                <a:lnTo>
                  <a:pt x="529" y="465"/>
                </a:lnTo>
                <a:lnTo>
                  <a:pt x="528" y="466"/>
                </a:lnTo>
                <a:lnTo>
                  <a:pt x="527" y="467"/>
                </a:lnTo>
                <a:lnTo>
                  <a:pt x="525" y="467"/>
                </a:lnTo>
                <a:lnTo>
                  <a:pt x="523" y="467"/>
                </a:lnTo>
                <a:lnTo>
                  <a:pt x="521" y="468"/>
                </a:lnTo>
                <a:lnTo>
                  <a:pt x="520" y="469"/>
                </a:lnTo>
                <a:lnTo>
                  <a:pt x="519" y="469"/>
                </a:lnTo>
                <a:lnTo>
                  <a:pt x="517" y="471"/>
                </a:lnTo>
                <a:lnTo>
                  <a:pt x="516" y="472"/>
                </a:lnTo>
                <a:lnTo>
                  <a:pt x="515" y="473"/>
                </a:lnTo>
                <a:lnTo>
                  <a:pt x="514" y="474"/>
                </a:lnTo>
                <a:lnTo>
                  <a:pt x="514" y="475"/>
                </a:lnTo>
                <a:lnTo>
                  <a:pt x="514" y="476"/>
                </a:lnTo>
                <a:lnTo>
                  <a:pt x="513" y="477"/>
                </a:lnTo>
                <a:lnTo>
                  <a:pt x="512" y="479"/>
                </a:lnTo>
                <a:lnTo>
                  <a:pt x="512" y="481"/>
                </a:lnTo>
                <a:lnTo>
                  <a:pt x="512" y="483"/>
                </a:lnTo>
                <a:lnTo>
                  <a:pt x="513" y="483"/>
                </a:lnTo>
                <a:lnTo>
                  <a:pt x="514" y="485"/>
                </a:lnTo>
                <a:lnTo>
                  <a:pt x="514" y="489"/>
                </a:lnTo>
                <a:lnTo>
                  <a:pt x="515" y="490"/>
                </a:lnTo>
                <a:lnTo>
                  <a:pt x="515" y="493"/>
                </a:lnTo>
                <a:lnTo>
                  <a:pt x="514" y="494"/>
                </a:lnTo>
                <a:lnTo>
                  <a:pt x="513" y="496"/>
                </a:lnTo>
                <a:lnTo>
                  <a:pt x="510" y="497"/>
                </a:lnTo>
                <a:lnTo>
                  <a:pt x="508" y="497"/>
                </a:lnTo>
                <a:lnTo>
                  <a:pt x="503" y="497"/>
                </a:lnTo>
                <a:lnTo>
                  <a:pt x="497" y="495"/>
                </a:lnTo>
                <a:lnTo>
                  <a:pt x="494" y="494"/>
                </a:lnTo>
                <a:lnTo>
                  <a:pt x="492" y="494"/>
                </a:lnTo>
                <a:lnTo>
                  <a:pt x="485" y="493"/>
                </a:lnTo>
                <a:lnTo>
                  <a:pt x="480" y="496"/>
                </a:lnTo>
                <a:lnTo>
                  <a:pt x="478" y="500"/>
                </a:lnTo>
                <a:lnTo>
                  <a:pt x="477" y="501"/>
                </a:lnTo>
                <a:lnTo>
                  <a:pt x="478" y="504"/>
                </a:lnTo>
                <a:lnTo>
                  <a:pt x="479" y="506"/>
                </a:lnTo>
                <a:lnTo>
                  <a:pt x="480" y="512"/>
                </a:lnTo>
                <a:lnTo>
                  <a:pt x="481" y="516"/>
                </a:lnTo>
                <a:lnTo>
                  <a:pt x="480" y="520"/>
                </a:lnTo>
                <a:lnTo>
                  <a:pt x="475" y="524"/>
                </a:lnTo>
                <a:lnTo>
                  <a:pt x="471" y="523"/>
                </a:lnTo>
                <a:lnTo>
                  <a:pt x="466" y="523"/>
                </a:lnTo>
                <a:lnTo>
                  <a:pt x="462" y="527"/>
                </a:lnTo>
                <a:lnTo>
                  <a:pt x="460" y="531"/>
                </a:lnTo>
                <a:lnTo>
                  <a:pt x="458" y="533"/>
                </a:lnTo>
                <a:lnTo>
                  <a:pt x="452" y="536"/>
                </a:lnTo>
                <a:lnTo>
                  <a:pt x="448" y="534"/>
                </a:lnTo>
                <a:lnTo>
                  <a:pt x="444" y="531"/>
                </a:lnTo>
                <a:lnTo>
                  <a:pt x="439" y="527"/>
                </a:lnTo>
                <a:lnTo>
                  <a:pt x="435" y="527"/>
                </a:lnTo>
                <a:lnTo>
                  <a:pt x="428" y="531"/>
                </a:lnTo>
                <a:lnTo>
                  <a:pt x="427" y="534"/>
                </a:lnTo>
                <a:lnTo>
                  <a:pt x="425" y="538"/>
                </a:lnTo>
                <a:lnTo>
                  <a:pt x="426" y="543"/>
                </a:lnTo>
                <a:lnTo>
                  <a:pt x="425" y="546"/>
                </a:lnTo>
                <a:lnTo>
                  <a:pt x="423" y="549"/>
                </a:lnTo>
                <a:lnTo>
                  <a:pt x="419" y="549"/>
                </a:lnTo>
                <a:lnTo>
                  <a:pt x="412" y="549"/>
                </a:lnTo>
                <a:lnTo>
                  <a:pt x="408" y="548"/>
                </a:lnTo>
                <a:lnTo>
                  <a:pt x="406" y="547"/>
                </a:lnTo>
                <a:lnTo>
                  <a:pt x="402" y="546"/>
                </a:lnTo>
                <a:lnTo>
                  <a:pt x="401" y="544"/>
                </a:lnTo>
                <a:lnTo>
                  <a:pt x="399" y="542"/>
                </a:lnTo>
                <a:lnTo>
                  <a:pt x="398" y="540"/>
                </a:lnTo>
                <a:lnTo>
                  <a:pt x="396" y="538"/>
                </a:lnTo>
                <a:lnTo>
                  <a:pt x="393" y="535"/>
                </a:lnTo>
                <a:lnTo>
                  <a:pt x="392" y="534"/>
                </a:lnTo>
                <a:lnTo>
                  <a:pt x="391" y="533"/>
                </a:lnTo>
                <a:lnTo>
                  <a:pt x="390" y="532"/>
                </a:lnTo>
                <a:lnTo>
                  <a:pt x="387" y="528"/>
                </a:lnTo>
                <a:lnTo>
                  <a:pt x="386" y="525"/>
                </a:lnTo>
                <a:lnTo>
                  <a:pt x="380" y="522"/>
                </a:lnTo>
                <a:lnTo>
                  <a:pt x="374" y="522"/>
                </a:lnTo>
                <a:lnTo>
                  <a:pt x="373" y="523"/>
                </a:lnTo>
                <a:lnTo>
                  <a:pt x="373" y="526"/>
                </a:lnTo>
                <a:lnTo>
                  <a:pt x="372" y="532"/>
                </a:lnTo>
                <a:lnTo>
                  <a:pt x="370" y="533"/>
                </a:lnTo>
                <a:lnTo>
                  <a:pt x="369" y="534"/>
                </a:lnTo>
                <a:lnTo>
                  <a:pt x="369" y="535"/>
                </a:lnTo>
                <a:lnTo>
                  <a:pt x="368" y="540"/>
                </a:lnTo>
                <a:lnTo>
                  <a:pt x="368" y="544"/>
                </a:lnTo>
                <a:lnTo>
                  <a:pt x="365" y="545"/>
                </a:lnTo>
                <a:lnTo>
                  <a:pt x="360" y="545"/>
                </a:lnTo>
                <a:lnTo>
                  <a:pt x="356" y="547"/>
                </a:lnTo>
                <a:lnTo>
                  <a:pt x="355" y="547"/>
                </a:lnTo>
                <a:lnTo>
                  <a:pt x="354" y="544"/>
                </a:lnTo>
                <a:lnTo>
                  <a:pt x="353" y="545"/>
                </a:lnTo>
                <a:lnTo>
                  <a:pt x="353" y="547"/>
                </a:lnTo>
                <a:lnTo>
                  <a:pt x="353" y="549"/>
                </a:lnTo>
                <a:lnTo>
                  <a:pt x="353" y="550"/>
                </a:lnTo>
                <a:lnTo>
                  <a:pt x="352" y="553"/>
                </a:lnTo>
                <a:lnTo>
                  <a:pt x="351" y="555"/>
                </a:lnTo>
                <a:lnTo>
                  <a:pt x="350" y="556"/>
                </a:lnTo>
                <a:lnTo>
                  <a:pt x="350" y="559"/>
                </a:lnTo>
                <a:lnTo>
                  <a:pt x="349" y="560"/>
                </a:lnTo>
                <a:lnTo>
                  <a:pt x="348" y="559"/>
                </a:lnTo>
                <a:lnTo>
                  <a:pt x="347" y="557"/>
                </a:lnTo>
                <a:lnTo>
                  <a:pt x="345" y="556"/>
                </a:lnTo>
                <a:lnTo>
                  <a:pt x="343" y="557"/>
                </a:lnTo>
                <a:lnTo>
                  <a:pt x="343" y="559"/>
                </a:lnTo>
                <a:lnTo>
                  <a:pt x="341" y="561"/>
                </a:lnTo>
                <a:lnTo>
                  <a:pt x="339" y="560"/>
                </a:lnTo>
                <a:lnTo>
                  <a:pt x="338" y="559"/>
                </a:lnTo>
                <a:lnTo>
                  <a:pt x="338" y="557"/>
                </a:lnTo>
                <a:lnTo>
                  <a:pt x="339" y="555"/>
                </a:lnTo>
                <a:lnTo>
                  <a:pt x="338" y="554"/>
                </a:lnTo>
                <a:lnTo>
                  <a:pt x="336" y="554"/>
                </a:lnTo>
                <a:lnTo>
                  <a:pt x="335" y="555"/>
                </a:lnTo>
                <a:lnTo>
                  <a:pt x="333" y="556"/>
                </a:lnTo>
                <a:lnTo>
                  <a:pt x="331" y="557"/>
                </a:lnTo>
                <a:lnTo>
                  <a:pt x="330" y="557"/>
                </a:lnTo>
                <a:lnTo>
                  <a:pt x="330" y="556"/>
                </a:lnTo>
                <a:lnTo>
                  <a:pt x="329" y="555"/>
                </a:lnTo>
                <a:lnTo>
                  <a:pt x="328" y="554"/>
                </a:lnTo>
                <a:lnTo>
                  <a:pt x="326" y="553"/>
                </a:lnTo>
                <a:lnTo>
                  <a:pt x="324" y="554"/>
                </a:lnTo>
                <a:lnTo>
                  <a:pt x="324" y="555"/>
                </a:lnTo>
                <a:lnTo>
                  <a:pt x="322" y="554"/>
                </a:lnTo>
                <a:lnTo>
                  <a:pt x="319" y="553"/>
                </a:lnTo>
                <a:lnTo>
                  <a:pt x="319" y="554"/>
                </a:lnTo>
                <a:lnTo>
                  <a:pt x="319" y="555"/>
                </a:lnTo>
                <a:lnTo>
                  <a:pt x="318" y="558"/>
                </a:lnTo>
                <a:lnTo>
                  <a:pt x="317" y="560"/>
                </a:lnTo>
                <a:lnTo>
                  <a:pt x="315" y="561"/>
                </a:lnTo>
                <a:lnTo>
                  <a:pt x="314" y="564"/>
                </a:lnTo>
                <a:lnTo>
                  <a:pt x="313" y="564"/>
                </a:lnTo>
                <a:lnTo>
                  <a:pt x="313" y="562"/>
                </a:lnTo>
                <a:lnTo>
                  <a:pt x="311" y="561"/>
                </a:lnTo>
                <a:lnTo>
                  <a:pt x="308" y="561"/>
                </a:lnTo>
                <a:lnTo>
                  <a:pt x="307" y="562"/>
                </a:lnTo>
                <a:lnTo>
                  <a:pt x="304" y="566"/>
                </a:lnTo>
                <a:lnTo>
                  <a:pt x="302" y="566"/>
                </a:lnTo>
                <a:lnTo>
                  <a:pt x="301" y="565"/>
                </a:lnTo>
                <a:lnTo>
                  <a:pt x="298" y="564"/>
                </a:lnTo>
                <a:lnTo>
                  <a:pt x="296" y="565"/>
                </a:lnTo>
                <a:lnTo>
                  <a:pt x="295" y="566"/>
                </a:lnTo>
                <a:lnTo>
                  <a:pt x="293" y="571"/>
                </a:lnTo>
                <a:lnTo>
                  <a:pt x="291" y="574"/>
                </a:lnTo>
                <a:lnTo>
                  <a:pt x="287" y="577"/>
                </a:lnTo>
                <a:lnTo>
                  <a:pt x="285" y="577"/>
                </a:lnTo>
                <a:lnTo>
                  <a:pt x="280" y="577"/>
                </a:lnTo>
                <a:lnTo>
                  <a:pt x="276" y="576"/>
                </a:lnTo>
                <a:lnTo>
                  <a:pt x="274" y="575"/>
                </a:lnTo>
                <a:lnTo>
                  <a:pt x="270" y="575"/>
                </a:lnTo>
                <a:lnTo>
                  <a:pt x="269" y="577"/>
                </a:lnTo>
                <a:lnTo>
                  <a:pt x="269" y="579"/>
                </a:lnTo>
                <a:lnTo>
                  <a:pt x="269" y="581"/>
                </a:lnTo>
                <a:lnTo>
                  <a:pt x="268" y="582"/>
                </a:lnTo>
                <a:lnTo>
                  <a:pt x="267" y="582"/>
                </a:lnTo>
                <a:lnTo>
                  <a:pt x="263" y="582"/>
                </a:lnTo>
                <a:lnTo>
                  <a:pt x="261" y="580"/>
                </a:lnTo>
                <a:lnTo>
                  <a:pt x="257" y="579"/>
                </a:lnTo>
                <a:lnTo>
                  <a:pt x="254" y="577"/>
                </a:lnTo>
                <a:lnTo>
                  <a:pt x="252" y="573"/>
                </a:lnTo>
                <a:lnTo>
                  <a:pt x="249" y="572"/>
                </a:lnTo>
                <a:lnTo>
                  <a:pt x="244" y="570"/>
                </a:lnTo>
                <a:lnTo>
                  <a:pt x="240" y="569"/>
                </a:lnTo>
                <a:lnTo>
                  <a:pt x="239" y="567"/>
                </a:lnTo>
                <a:lnTo>
                  <a:pt x="238" y="565"/>
                </a:lnTo>
                <a:lnTo>
                  <a:pt x="232" y="565"/>
                </a:lnTo>
                <a:lnTo>
                  <a:pt x="225" y="565"/>
                </a:lnTo>
                <a:lnTo>
                  <a:pt x="223" y="564"/>
                </a:lnTo>
                <a:lnTo>
                  <a:pt x="218" y="562"/>
                </a:lnTo>
                <a:lnTo>
                  <a:pt x="214" y="560"/>
                </a:lnTo>
                <a:lnTo>
                  <a:pt x="212" y="555"/>
                </a:lnTo>
                <a:lnTo>
                  <a:pt x="210" y="552"/>
                </a:lnTo>
                <a:lnTo>
                  <a:pt x="207" y="550"/>
                </a:lnTo>
                <a:lnTo>
                  <a:pt x="203" y="550"/>
                </a:lnTo>
                <a:lnTo>
                  <a:pt x="192" y="549"/>
                </a:lnTo>
                <a:lnTo>
                  <a:pt x="193" y="548"/>
                </a:lnTo>
                <a:lnTo>
                  <a:pt x="193" y="546"/>
                </a:lnTo>
                <a:lnTo>
                  <a:pt x="194" y="545"/>
                </a:lnTo>
                <a:lnTo>
                  <a:pt x="195" y="546"/>
                </a:lnTo>
                <a:lnTo>
                  <a:pt x="196" y="545"/>
                </a:lnTo>
                <a:lnTo>
                  <a:pt x="194" y="544"/>
                </a:lnTo>
                <a:lnTo>
                  <a:pt x="194" y="543"/>
                </a:lnTo>
                <a:lnTo>
                  <a:pt x="195" y="542"/>
                </a:lnTo>
                <a:lnTo>
                  <a:pt x="196" y="541"/>
                </a:lnTo>
                <a:lnTo>
                  <a:pt x="195" y="540"/>
                </a:lnTo>
                <a:lnTo>
                  <a:pt x="194" y="538"/>
                </a:lnTo>
                <a:lnTo>
                  <a:pt x="193" y="538"/>
                </a:lnTo>
                <a:lnTo>
                  <a:pt x="191" y="538"/>
                </a:lnTo>
                <a:lnTo>
                  <a:pt x="190" y="538"/>
                </a:lnTo>
                <a:lnTo>
                  <a:pt x="190" y="537"/>
                </a:lnTo>
                <a:lnTo>
                  <a:pt x="186" y="535"/>
                </a:lnTo>
                <a:lnTo>
                  <a:pt x="185" y="534"/>
                </a:lnTo>
                <a:lnTo>
                  <a:pt x="185" y="533"/>
                </a:lnTo>
                <a:lnTo>
                  <a:pt x="187" y="532"/>
                </a:lnTo>
                <a:lnTo>
                  <a:pt x="188" y="532"/>
                </a:lnTo>
                <a:lnTo>
                  <a:pt x="190" y="532"/>
                </a:lnTo>
                <a:lnTo>
                  <a:pt x="190" y="531"/>
                </a:lnTo>
                <a:lnTo>
                  <a:pt x="192" y="531"/>
                </a:lnTo>
                <a:lnTo>
                  <a:pt x="193" y="532"/>
                </a:lnTo>
                <a:lnTo>
                  <a:pt x="194" y="532"/>
                </a:lnTo>
                <a:lnTo>
                  <a:pt x="195" y="531"/>
                </a:lnTo>
                <a:lnTo>
                  <a:pt x="196" y="531"/>
                </a:lnTo>
                <a:lnTo>
                  <a:pt x="199" y="533"/>
                </a:lnTo>
                <a:lnTo>
                  <a:pt x="204" y="533"/>
                </a:lnTo>
                <a:lnTo>
                  <a:pt x="205" y="533"/>
                </a:lnTo>
                <a:lnTo>
                  <a:pt x="205" y="533"/>
                </a:lnTo>
                <a:lnTo>
                  <a:pt x="210" y="533"/>
                </a:lnTo>
                <a:lnTo>
                  <a:pt x="209" y="532"/>
                </a:lnTo>
                <a:lnTo>
                  <a:pt x="208" y="532"/>
                </a:lnTo>
                <a:lnTo>
                  <a:pt x="206" y="532"/>
                </a:lnTo>
                <a:lnTo>
                  <a:pt x="201" y="530"/>
                </a:lnTo>
                <a:lnTo>
                  <a:pt x="201" y="529"/>
                </a:lnTo>
                <a:lnTo>
                  <a:pt x="201" y="529"/>
                </a:lnTo>
                <a:lnTo>
                  <a:pt x="198" y="527"/>
                </a:lnTo>
                <a:lnTo>
                  <a:pt x="197" y="527"/>
                </a:lnTo>
                <a:lnTo>
                  <a:pt x="196" y="528"/>
                </a:lnTo>
                <a:lnTo>
                  <a:pt x="195" y="529"/>
                </a:lnTo>
                <a:lnTo>
                  <a:pt x="194" y="529"/>
                </a:lnTo>
                <a:lnTo>
                  <a:pt x="194" y="530"/>
                </a:lnTo>
                <a:lnTo>
                  <a:pt x="191" y="530"/>
                </a:lnTo>
                <a:lnTo>
                  <a:pt x="191" y="529"/>
                </a:lnTo>
                <a:lnTo>
                  <a:pt x="192" y="528"/>
                </a:lnTo>
                <a:lnTo>
                  <a:pt x="193" y="527"/>
                </a:lnTo>
                <a:lnTo>
                  <a:pt x="193" y="527"/>
                </a:lnTo>
                <a:lnTo>
                  <a:pt x="194" y="526"/>
                </a:lnTo>
                <a:lnTo>
                  <a:pt x="194" y="522"/>
                </a:lnTo>
                <a:lnTo>
                  <a:pt x="194" y="522"/>
                </a:lnTo>
                <a:lnTo>
                  <a:pt x="195" y="522"/>
                </a:lnTo>
                <a:lnTo>
                  <a:pt x="195" y="521"/>
                </a:lnTo>
                <a:lnTo>
                  <a:pt x="194" y="520"/>
                </a:lnTo>
                <a:lnTo>
                  <a:pt x="193" y="520"/>
                </a:lnTo>
                <a:lnTo>
                  <a:pt x="191" y="518"/>
                </a:lnTo>
                <a:lnTo>
                  <a:pt x="190" y="518"/>
                </a:lnTo>
                <a:lnTo>
                  <a:pt x="190" y="518"/>
                </a:lnTo>
                <a:lnTo>
                  <a:pt x="189" y="518"/>
                </a:lnTo>
                <a:lnTo>
                  <a:pt x="187" y="516"/>
                </a:lnTo>
                <a:lnTo>
                  <a:pt x="187" y="515"/>
                </a:lnTo>
                <a:lnTo>
                  <a:pt x="187" y="514"/>
                </a:lnTo>
                <a:lnTo>
                  <a:pt x="188" y="511"/>
                </a:lnTo>
                <a:lnTo>
                  <a:pt x="189" y="509"/>
                </a:lnTo>
                <a:lnTo>
                  <a:pt x="189" y="508"/>
                </a:lnTo>
                <a:lnTo>
                  <a:pt x="189" y="507"/>
                </a:lnTo>
                <a:lnTo>
                  <a:pt x="189" y="506"/>
                </a:lnTo>
                <a:lnTo>
                  <a:pt x="190" y="506"/>
                </a:lnTo>
                <a:lnTo>
                  <a:pt x="190" y="505"/>
                </a:lnTo>
                <a:lnTo>
                  <a:pt x="190" y="505"/>
                </a:lnTo>
                <a:lnTo>
                  <a:pt x="190" y="501"/>
                </a:lnTo>
                <a:lnTo>
                  <a:pt x="190" y="501"/>
                </a:lnTo>
                <a:lnTo>
                  <a:pt x="190" y="500"/>
                </a:lnTo>
                <a:lnTo>
                  <a:pt x="190" y="500"/>
                </a:lnTo>
                <a:lnTo>
                  <a:pt x="192" y="500"/>
                </a:lnTo>
                <a:lnTo>
                  <a:pt x="194" y="500"/>
                </a:lnTo>
                <a:lnTo>
                  <a:pt x="196" y="500"/>
                </a:lnTo>
                <a:lnTo>
                  <a:pt x="196" y="500"/>
                </a:lnTo>
                <a:lnTo>
                  <a:pt x="195" y="499"/>
                </a:lnTo>
                <a:lnTo>
                  <a:pt x="193" y="499"/>
                </a:lnTo>
                <a:lnTo>
                  <a:pt x="191" y="498"/>
                </a:lnTo>
                <a:lnTo>
                  <a:pt x="190" y="498"/>
                </a:lnTo>
                <a:lnTo>
                  <a:pt x="190" y="498"/>
                </a:lnTo>
                <a:lnTo>
                  <a:pt x="190" y="494"/>
                </a:lnTo>
                <a:lnTo>
                  <a:pt x="189" y="495"/>
                </a:lnTo>
                <a:lnTo>
                  <a:pt x="188" y="494"/>
                </a:lnTo>
                <a:lnTo>
                  <a:pt x="189" y="496"/>
                </a:lnTo>
                <a:lnTo>
                  <a:pt x="189" y="497"/>
                </a:lnTo>
                <a:lnTo>
                  <a:pt x="188" y="498"/>
                </a:lnTo>
                <a:lnTo>
                  <a:pt x="189" y="497"/>
                </a:lnTo>
                <a:lnTo>
                  <a:pt x="190" y="498"/>
                </a:lnTo>
                <a:lnTo>
                  <a:pt x="190" y="500"/>
                </a:lnTo>
                <a:lnTo>
                  <a:pt x="189" y="500"/>
                </a:lnTo>
                <a:lnTo>
                  <a:pt x="189" y="501"/>
                </a:lnTo>
                <a:lnTo>
                  <a:pt x="189" y="502"/>
                </a:lnTo>
                <a:lnTo>
                  <a:pt x="188" y="503"/>
                </a:lnTo>
                <a:lnTo>
                  <a:pt x="188" y="504"/>
                </a:lnTo>
                <a:lnTo>
                  <a:pt x="187" y="505"/>
                </a:lnTo>
                <a:lnTo>
                  <a:pt x="187" y="506"/>
                </a:lnTo>
                <a:lnTo>
                  <a:pt x="187" y="507"/>
                </a:lnTo>
                <a:lnTo>
                  <a:pt x="185" y="509"/>
                </a:lnTo>
                <a:lnTo>
                  <a:pt x="184" y="510"/>
                </a:lnTo>
                <a:lnTo>
                  <a:pt x="185" y="511"/>
                </a:lnTo>
                <a:lnTo>
                  <a:pt x="185" y="511"/>
                </a:lnTo>
                <a:lnTo>
                  <a:pt x="184" y="512"/>
                </a:lnTo>
                <a:lnTo>
                  <a:pt x="184" y="513"/>
                </a:lnTo>
                <a:lnTo>
                  <a:pt x="184" y="515"/>
                </a:lnTo>
                <a:lnTo>
                  <a:pt x="184" y="516"/>
                </a:lnTo>
                <a:lnTo>
                  <a:pt x="185" y="516"/>
                </a:lnTo>
                <a:lnTo>
                  <a:pt x="185" y="517"/>
                </a:lnTo>
                <a:lnTo>
                  <a:pt x="186" y="518"/>
                </a:lnTo>
                <a:lnTo>
                  <a:pt x="188" y="520"/>
                </a:lnTo>
                <a:lnTo>
                  <a:pt x="190" y="522"/>
                </a:lnTo>
                <a:lnTo>
                  <a:pt x="190" y="522"/>
                </a:lnTo>
                <a:lnTo>
                  <a:pt x="190" y="522"/>
                </a:lnTo>
                <a:lnTo>
                  <a:pt x="190" y="523"/>
                </a:lnTo>
                <a:lnTo>
                  <a:pt x="191" y="523"/>
                </a:lnTo>
                <a:lnTo>
                  <a:pt x="191" y="525"/>
                </a:lnTo>
                <a:lnTo>
                  <a:pt x="190" y="527"/>
                </a:lnTo>
                <a:lnTo>
                  <a:pt x="188" y="527"/>
                </a:lnTo>
                <a:lnTo>
                  <a:pt x="187" y="527"/>
                </a:lnTo>
                <a:lnTo>
                  <a:pt x="183" y="527"/>
                </a:lnTo>
                <a:lnTo>
                  <a:pt x="183" y="527"/>
                </a:lnTo>
                <a:lnTo>
                  <a:pt x="178" y="527"/>
                </a:lnTo>
                <a:lnTo>
                  <a:pt x="177" y="527"/>
                </a:lnTo>
                <a:lnTo>
                  <a:pt x="175" y="527"/>
                </a:lnTo>
                <a:lnTo>
                  <a:pt x="173" y="527"/>
                </a:lnTo>
                <a:lnTo>
                  <a:pt x="173" y="528"/>
                </a:lnTo>
                <a:lnTo>
                  <a:pt x="173" y="527"/>
                </a:lnTo>
                <a:lnTo>
                  <a:pt x="173" y="528"/>
                </a:lnTo>
                <a:lnTo>
                  <a:pt x="171" y="528"/>
                </a:lnTo>
                <a:lnTo>
                  <a:pt x="166" y="532"/>
                </a:lnTo>
                <a:lnTo>
                  <a:pt x="165" y="532"/>
                </a:lnTo>
                <a:lnTo>
                  <a:pt x="164" y="533"/>
                </a:lnTo>
                <a:lnTo>
                  <a:pt x="163" y="533"/>
                </a:lnTo>
                <a:lnTo>
                  <a:pt x="162" y="533"/>
                </a:lnTo>
                <a:lnTo>
                  <a:pt x="161" y="533"/>
                </a:lnTo>
                <a:lnTo>
                  <a:pt x="159" y="532"/>
                </a:lnTo>
                <a:lnTo>
                  <a:pt x="157" y="531"/>
                </a:lnTo>
                <a:lnTo>
                  <a:pt x="156" y="530"/>
                </a:lnTo>
                <a:lnTo>
                  <a:pt x="155" y="528"/>
                </a:lnTo>
                <a:lnTo>
                  <a:pt x="154" y="527"/>
                </a:lnTo>
                <a:lnTo>
                  <a:pt x="154" y="527"/>
                </a:lnTo>
                <a:lnTo>
                  <a:pt x="153" y="526"/>
                </a:lnTo>
                <a:lnTo>
                  <a:pt x="153" y="525"/>
                </a:lnTo>
                <a:lnTo>
                  <a:pt x="151" y="523"/>
                </a:lnTo>
                <a:lnTo>
                  <a:pt x="151" y="522"/>
                </a:lnTo>
                <a:lnTo>
                  <a:pt x="152" y="521"/>
                </a:lnTo>
                <a:lnTo>
                  <a:pt x="151" y="521"/>
                </a:lnTo>
                <a:lnTo>
                  <a:pt x="151" y="520"/>
                </a:lnTo>
                <a:lnTo>
                  <a:pt x="151" y="520"/>
                </a:lnTo>
                <a:lnTo>
                  <a:pt x="151" y="519"/>
                </a:lnTo>
                <a:lnTo>
                  <a:pt x="151" y="518"/>
                </a:lnTo>
                <a:lnTo>
                  <a:pt x="151" y="515"/>
                </a:lnTo>
                <a:lnTo>
                  <a:pt x="151" y="513"/>
                </a:lnTo>
                <a:lnTo>
                  <a:pt x="150" y="513"/>
                </a:lnTo>
                <a:lnTo>
                  <a:pt x="150" y="511"/>
                </a:lnTo>
                <a:lnTo>
                  <a:pt x="149" y="511"/>
                </a:lnTo>
                <a:lnTo>
                  <a:pt x="149" y="507"/>
                </a:lnTo>
                <a:lnTo>
                  <a:pt x="150" y="507"/>
                </a:lnTo>
                <a:lnTo>
                  <a:pt x="150" y="506"/>
                </a:lnTo>
                <a:lnTo>
                  <a:pt x="151" y="505"/>
                </a:lnTo>
                <a:lnTo>
                  <a:pt x="151" y="503"/>
                </a:lnTo>
                <a:lnTo>
                  <a:pt x="150" y="502"/>
                </a:lnTo>
                <a:lnTo>
                  <a:pt x="150" y="501"/>
                </a:lnTo>
                <a:lnTo>
                  <a:pt x="150" y="500"/>
                </a:lnTo>
                <a:lnTo>
                  <a:pt x="149" y="499"/>
                </a:lnTo>
                <a:lnTo>
                  <a:pt x="149" y="498"/>
                </a:lnTo>
                <a:lnTo>
                  <a:pt x="149" y="497"/>
                </a:lnTo>
                <a:lnTo>
                  <a:pt x="148" y="496"/>
                </a:lnTo>
                <a:lnTo>
                  <a:pt x="148" y="494"/>
                </a:lnTo>
                <a:lnTo>
                  <a:pt x="147" y="494"/>
                </a:lnTo>
                <a:lnTo>
                  <a:pt x="147" y="494"/>
                </a:lnTo>
                <a:lnTo>
                  <a:pt x="147" y="493"/>
                </a:lnTo>
                <a:lnTo>
                  <a:pt x="147" y="492"/>
                </a:lnTo>
                <a:lnTo>
                  <a:pt x="145" y="489"/>
                </a:lnTo>
                <a:lnTo>
                  <a:pt x="145" y="488"/>
                </a:lnTo>
                <a:lnTo>
                  <a:pt x="145" y="486"/>
                </a:lnTo>
                <a:lnTo>
                  <a:pt x="145" y="486"/>
                </a:lnTo>
                <a:lnTo>
                  <a:pt x="145" y="485"/>
                </a:lnTo>
                <a:lnTo>
                  <a:pt x="145" y="484"/>
                </a:lnTo>
                <a:lnTo>
                  <a:pt x="145" y="483"/>
                </a:lnTo>
                <a:lnTo>
                  <a:pt x="144" y="482"/>
                </a:lnTo>
                <a:lnTo>
                  <a:pt x="143" y="479"/>
                </a:lnTo>
                <a:lnTo>
                  <a:pt x="143" y="477"/>
                </a:lnTo>
                <a:lnTo>
                  <a:pt x="142" y="477"/>
                </a:lnTo>
                <a:lnTo>
                  <a:pt x="142" y="474"/>
                </a:lnTo>
                <a:lnTo>
                  <a:pt x="141" y="473"/>
                </a:lnTo>
                <a:lnTo>
                  <a:pt x="141" y="472"/>
                </a:lnTo>
                <a:lnTo>
                  <a:pt x="140" y="471"/>
                </a:lnTo>
                <a:lnTo>
                  <a:pt x="140" y="470"/>
                </a:lnTo>
                <a:lnTo>
                  <a:pt x="140" y="469"/>
                </a:lnTo>
                <a:lnTo>
                  <a:pt x="140" y="468"/>
                </a:lnTo>
                <a:lnTo>
                  <a:pt x="139" y="467"/>
                </a:lnTo>
                <a:lnTo>
                  <a:pt x="139" y="466"/>
                </a:lnTo>
                <a:lnTo>
                  <a:pt x="139" y="466"/>
                </a:lnTo>
                <a:lnTo>
                  <a:pt x="138" y="465"/>
                </a:lnTo>
                <a:lnTo>
                  <a:pt x="138" y="462"/>
                </a:lnTo>
                <a:lnTo>
                  <a:pt x="137" y="462"/>
                </a:lnTo>
                <a:lnTo>
                  <a:pt x="137" y="461"/>
                </a:lnTo>
                <a:lnTo>
                  <a:pt x="137" y="457"/>
                </a:lnTo>
                <a:lnTo>
                  <a:pt x="136" y="456"/>
                </a:lnTo>
                <a:lnTo>
                  <a:pt x="136" y="455"/>
                </a:lnTo>
                <a:lnTo>
                  <a:pt x="136" y="455"/>
                </a:lnTo>
                <a:lnTo>
                  <a:pt x="136" y="453"/>
                </a:lnTo>
                <a:lnTo>
                  <a:pt x="134" y="450"/>
                </a:lnTo>
                <a:lnTo>
                  <a:pt x="134" y="449"/>
                </a:lnTo>
                <a:lnTo>
                  <a:pt x="134" y="448"/>
                </a:lnTo>
                <a:lnTo>
                  <a:pt x="134" y="447"/>
                </a:lnTo>
                <a:lnTo>
                  <a:pt x="134" y="444"/>
                </a:lnTo>
                <a:lnTo>
                  <a:pt x="135" y="443"/>
                </a:lnTo>
                <a:lnTo>
                  <a:pt x="136" y="443"/>
                </a:lnTo>
                <a:lnTo>
                  <a:pt x="138" y="444"/>
                </a:lnTo>
                <a:lnTo>
                  <a:pt x="139" y="444"/>
                </a:lnTo>
                <a:lnTo>
                  <a:pt x="140" y="444"/>
                </a:lnTo>
                <a:lnTo>
                  <a:pt x="141" y="446"/>
                </a:lnTo>
                <a:lnTo>
                  <a:pt x="143" y="446"/>
                </a:lnTo>
                <a:lnTo>
                  <a:pt x="144" y="445"/>
                </a:lnTo>
                <a:lnTo>
                  <a:pt x="145" y="445"/>
                </a:lnTo>
                <a:lnTo>
                  <a:pt x="145" y="446"/>
                </a:lnTo>
                <a:lnTo>
                  <a:pt x="146" y="445"/>
                </a:lnTo>
                <a:lnTo>
                  <a:pt x="147" y="445"/>
                </a:lnTo>
                <a:lnTo>
                  <a:pt x="149" y="447"/>
                </a:lnTo>
                <a:lnTo>
                  <a:pt x="150" y="447"/>
                </a:lnTo>
                <a:lnTo>
                  <a:pt x="153" y="447"/>
                </a:lnTo>
                <a:lnTo>
                  <a:pt x="154" y="448"/>
                </a:lnTo>
                <a:lnTo>
                  <a:pt x="156" y="448"/>
                </a:lnTo>
                <a:lnTo>
                  <a:pt x="158" y="447"/>
                </a:lnTo>
                <a:lnTo>
                  <a:pt x="159" y="446"/>
                </a:lnTo>
                <a:lnTo>
                  <a:pt x="160" y="446"/>
                </a:lnTo>
                <a:lnTo>
                  <a:pt x="161" y="446"/>
                </a:lnTo>
                <a:lnTo>
                  <a:pt x="161" y="445"/>
                </a:lnTo>
                <a:lnTo>
                  <a:pt x="163" y="445"/>
                </a:lnTo>
                <a:lnTo>
                  <a:pt x="163" y="446"/>
                </a:lnTo>
                <a:lnTo>
                  <a:pt x="165" y="446"/>
                </a:lnTo>
                <a:lnTo>
                  <a:pt x="166" y="445"/>
                </a:lnTo>
                <a:lnTo>
                  <a:pt x="168" y="445"/>
                </a:lnTo>
                <a:lnTo>
                  <a:pt x="168" y="444"/>
                </a:lnTo>
                <a:lnTo>
                  <a:pt x="169" y="444"/>
                </a:lnTo>
                <a:lnTo>
                  <a:pt x="170" y="444"/>
                </a:lnTo>
                <a:lnTo>
                  <a:pt x="173" y="444"/>
                </a:lnTo>
                <a:lnTo>
                  <a:pt x="175" y="444"/>
                </a:lnTo>
                <a:lnTo>
                  <a:pt x="175" y="445"/>
                </a:lnTo>
                <a:lnTo>
                  <a:pt x="176" y="445"/>
                </a:lnTo>
                <a:lnTo>
                  <a:pt x="177" y="446"/>
                </a:lnTo>
                <a:lnTo>
                  <a:pt x="178" y="447"/>
                </a:lnTo>
                <a:lnTo>
                  <a:pt x="179" y="447"/>
                </a:lnTo>
                <a:lnTo>
                  <a:pt x="179" y="445"/>
                </a:lnTo>
                <a:lnTo>
                  <a:pt x="179" y="444"/>
                </a:lnTo>
                <a:lnTo>
                  <a:pt x="180" y="444"/>
                </a:lnTo>
                <a:lnTo>
                  <a:pt x="181" y="444"/>
                </a:lnTo>
                <a:lnTo>
                  <a:pt x="183" y="444"/>
                </a:lnTo>
                <a:lnTo>
                  <a:pt x="184" y="445"/>
                </a:lnTo>
                <a:lnTo>
                  <a:pt x="184" y="447"/>
                </a:lnTo>
                <a:lnTo>
                  <a:pt x="186" y="448"/>
                </a:lnTo>
                <a:lnTo>
                  <a:pt x="186" y="449"/>
                </a:lnTo>
                <a:lnTo>
                  <a:pt x="187" y="450"/>
                </a:lnTo>
                <a:lnTo>
                  <a:pt x="187" y="453"/>
                </a:lnTo>
                <a:lnTo>
                  <a:pt x="188" y="453"/>
                </a:lnTo>
                <a:lnTo>
                  <a:pt x="188" y="455"/>
                </a:lnTo>
                <a:lnTo>
                  <a:pt x="189" y="455"/>
                </a:lnTo>
                <a:lnTo>
                  <a:pt x="189" y="456"/>
                </a:lnTo>
                <a:lnTo>
                  <a:pt x="190" y="458"/>
                </a:lnTo>
                <a:lnTo>
                  <a:pt x="190" y="458"/>
                </a:lnTo>
                <a:lnTo>
                  <a:pt x="192" y="459"/>
                </a:lnTo>
                <a:lnTo>
                  <a:pt x="193" y="459"/>
                </a:lnTo>
                <a:lnTo>
                  <a:pt x="195" y="459"/>
                </a:lnTo>
                <a:lnTo>
                  <a:pt x="196" y="458"/>
                </a:lnTo>
                <a:lnTo>
                  <a:pt x="194" y="458"/>
                </a:lnTo>
                <a:lnTo>
                  <a:pt x="191" y="456"/>
                </a:lnTo>
                <a:lnTo>
                  <a:pt x="190" y="455"/>
                </a:lnTo>
                <a:lnTo>
                  <a:pt x="190" y="454"/>
                </a:lnTo>
                <a:lnTo>
                  <a:pt x="190" y="454"/>
                </a:lnTo>
                <a:lnTo>
                  <a:pt x="191" y="451"/>
                </a:lnTo>
                <a:lnTo>
                  <a:pt x="192" y="450"/>
                </a:lnTo>
                <a:lnTo>
                  <a:pt x="194" y="450"/>
                </a:lnTo>
                <a:lnTo>
                  <a:pt x="195" y="450"/>
                </a:lnTo>
                <a:lnTo>
                  <a:pt x="196" y="450"/>
                </a:lnTo>
                <a:lnTo>
                  <a:pt x="197" y="450"/>
                </a:lnTo>
                <a:lnTo>
                  <a:pt x="199" y="450"/>
                </a:lnTo>
                <a:lnTo>
                  <a:pt x="199" y="449"/>
                </a:lnTo>
                <a:lnTo>
                  <a:pt x="201" y="449"/>
                </a:lnTo>
                <a:lnTo>
                  <a:pt x="202" y="449"/>
                </a:lnTo>
                <a:lnTo>
                  <a:pt x="203" y="449"/>
                </a:lnTo>
                <a:lnTo>
                  <a:pt x="205" y="449"/>
                </a:lnTo>
                <a:lnTo>
                  <a:pt x="206" y="448"/>
                </a:lnTo>
                <a:lnTo>
                  <a:pt x="207" y="448"/>
                </a:lnTo>
                <a:lnTo>
                  <a:pt x="207" y="448"/>
                </a:lnTo>
                <a:lnTo>
                  <a:pt x="209" y="448"/>
                </a:lnTo>
                <a:lnTo>
                  <a:pt x="209" y="447"/>
                </a:lnTo>
                <a:lnTo>
                  <a:pt x="210" y="447"/>
                </a:lnTo>
                <a:lnTo>
                  <a:pt x="211" y="447"/>
                </a:lnTo>
                <a:lnTo>
                  <a:pt x="212" y="446"/>
                </a:lnTo>
                <a:lnTo>
                  <a:pt x="213" y="446"/>
                </a:lnTo>
                <a:lnTo>
                  <a:pt x="215" y="446"/>
                </a:lnTo>
                <a:lnTo>
                  <a:pt x="216" y="445"/>
                </a:lnTo>
                <a:lnTo>
                  <a:pt x="218" y="445"/>
                </a:lnTo>
                <a:lnTo>
                  <a:pt x="220" y="443"/>
                </a:lnTo>
                <a:lnTo>
                  <a:pt x="223" y="443"/>
                </a:lnTo>
                <a:lnTo>
                  <a:pt x="223" y="442"/>
                </a:lnTo>
                <a:lnTo>
                  <a:pt x="223" y="441"/>
                </a:lnTo>
                <a:lnTo>
                  <a:pt x="224" y="439"/>
                </a:lnTo>
                <a:lnTo>
                  <a:pt x="224" y="437"/>
                </a:lnTo>
                <a:lnTo>
                  <a:pt x="224" y="436"/>
                </a:lnTo>
                <a:lnTo>
                  <a:pt x="225" y="436"/>
                </a:lnTo>
                <a:lnTo>
                  <a:pt x="225" y="435"/>
                </a:lnTo>
                <a:lnTo>
                  <a:pt x="223" y="433"/>
                </a:lnTo>
                <a:lnTo>
                  <a:pt x="222" y="432"/>
                </a:lnTo>
                <a:lnTo>
                  <a:pt x="219" y="431"/>
                </a:lnTo>
                <a:lnTo>
                  <a:pt x="218" y="430"/>
                </a:lnTo>
                <a:lnTo>
                  <a:pt x="217" y="429"/>
                </a:lnTo>
                <a:lnTo>
                  <a:pt x="217" y="428"/>
                </a:lnTo>
                <a:lnTo>
                  <a:pt x="214" y="426"/>
                </a:lnTo>
                <a:lnTo>
                  <a:pt x="215" y="425"/>
                </a:lnTo>
                <a:lnTo>
                  <a:pt x="216" y="426"/>
                </a:lnTo>
                <a:lnTo>
                  <a:pt x="217" y="425"/>
                </a:lnTo>
                <a:lnTo>
                  <a:pt x="216" y="424"/>
                </a:lnTo>
                <a:lnTo>
                  <a:pt x="215" y="422"/>
                </a:lnTo>
                <a:lnTo>
                  <a:pt x="215" y="422"/>
                </a:lnTo>
                <a:lnTo>
                  <a:pt x="213" y="421"/>
                </a:lnTo>
                <a:lnTo>
                  <a:pt x="212" y="421"/>
                </a:lnTo>
                <a:lnTo>
                  <a:pt x="212" y="421"/>
                </a:lnTo>
                <a:lnTo>
                  <a:pt x="211" y="418"/>
                </a:lnTo>
                <a:lnTo>
                  <a:pt x="210" y="418"/>
                </a:lnTo>
                <a:lnTo>
                  <a:pt x="210" y="416"/>
                </a:lnTo>
                <a:lnTo>
                  <a:pt x="211" y="415"/>
                </a:lnTo>
                <a:lnTo>
                  <a:pt x="210" y="414"/>
                </a:lnTo>
                <a:lnTo>
                  <a:pt x="210" y="413"/>
                </a:lnTo>
                <a:lnTo>
                  <a:pt x="209" y="413"/>
                </a:lnTo>
                <a:lnTo>
                  <a:pt x="209" y="412"/>
                </a:lnTo>
                <a:lnTo>
                  <a:pt x="209" y="411"/>
                </a:lnTo>
                <a:lnTo>
                  <a:pt x="209" y="408"/>
                </a:lnTo>
                <a:lnTo>
                  <a:pt x="210" y="408"/>
                </a:lnTo>
                <a:lnTo>
                  <a:pt x="210" y="404"/>
                </a:lnTo>
                <a:lnTo>
                  <a:pt x="211" y="401"/>
                </a:lnTo>
                <a:lnTo>
                  <a:pt x="211" y="400"/>
                </a:lnTo>
                <a:lnTo>
                  <a:pt x="211" y="399"/>
                </a:lnTo>
                <a:lnTo>
                  <a:pt x="212" y="398"/>
                </a:lnTo>
                <a:lnTo>
                  <a:pt x="212" y="396"/>
                </a:lnTo>
                <a:lnTo>
                  <a:pt x="212" y="395"/>
                </a:lnTo>
                <a:lnTo>
                  <a:pt x="212" y="394"/>
                </a:lnTo>
                <a:lnTo>
                  <a:pt x="212" y="394"/>
                </a:lnTo>
                <a:lnTo>
                  <a:pt x="212" y="393"/>
                </a:lnTo>
                <a:lnTo>
                  <a:pt x="212" y="392"/>
                </a:lnTo>
                <a:lnTo>
                  <a:pt x="212" y="390"/>
                </a:lnTo>
                <a:lnTo>
                  <a:pt x="213" y="390"/>
                </a:lnTo>
                <a:lnTo>
                  <a:pt x="214" y="389"/>
                </a:lnTo>
                <a:lnTo>
                  <a:pt x="215" y="389"/>
                </a:lnTo>
                <a:lnTo>
                  <a:pt x="216" y="389"/>
                </a:lnTo>
                <a:lnTo>
                  <a:pt x="217" y="389"/>
                </a:lnTo>
                <a:lnTo>
                  <a:pt x="218" y="389"/>
                </a:lnTo>
                <a:lnTo>
                  <a:pt x="218" y="389"/>
                </a:lnTo>
                <a:lnTo>
                  <a:pt x="219" y="389"/>
                </a:lnTo>
                <a:lnTo>
                  <a:pt x="222" y="389"/>
                </a:lnTo>
                <a:lnTo>
                  <a:pt x="224" y="389"/>
                </a:lnTo>
                <a:lnTo>
                  <a:pt x="224" y="391"/>
                </a:lnTo>
                <a:lnTo>
                  <a:pt x="224" y="392"/>
                </a:lnTo>
                <a:lnTo>
                  <a:pt x="225" y="393"/>
                </a:lnTo>
                <a:lnTo>
                  <a:pt x="227" y="394"/>
                </a:lnTo>
                <a:lnTo>
                  <a:pt x="227" y="393"/>
                </a:lnTo>
                <a:lnTo>
                  <a:pt x="225" y="391"/>
                </a:lnTo>
                <a:lnTo>
                  <a:pt x="225" y="390"/>
                </a:lnTo>
                <a:lnTo>
                  <a:pt x="226" y="389"/>
                </a:lnTo>
                <a:lnTo>
                  <a:pt x="230" y="389"/>
                </a:lnTo>
                <a:lnTo>
                  <a:pt x="232" y="390"/>
                </a:lnTo>
                <a:lnTo>
                  <a:pt x="235" y="390"/>
                </a:lnTo>
                <a:lnTo>
                  <a:pt x="236" y="390"/>
                </a:lnTo>
                <a:lnTo>
                  <a:pt x="236" y="389"/>
                </a:lnTo>
                <a:lnTo>
                  <a:pt x="239" y="389"/>
                </a:lnTo>
                <a:lnTo>
                  <a:pt x="240" y="389"/>
                </a:lnTo>
                <a:lnTo>
                  <a:pt x="241" y="389"/>
                </a:lnTo>
                <a:lnTo>
                  <a:pt x="242" y="389"/>
                </a:lnTo>
                <a:lnTo>
                  <a:pt x="243" y="388"/>
                </a:lnTo>
                <a:lnTo>
                  <a:pt x="244" y="387"/>
                </a:lnTo>
                <a:lnTo>
                  <a:pt x="245" y="386"/>
                </a:lnTo>
                <a:lnTo>
                  <a:pt x="246" y="386"/>
                </a:lnTo>
                <a:lnTo>
                  <a:pt x="246" y="387"/>
                </a:lnTo>
                <a:lnTo>
                  <a:pt x="249" y="387"/>
                </a:lnTo>
                <a:lnTo>
                  <a:pt x="248" y="387"/>
                </a:lnTo>
                <a:lnTo>
                  <a:pt x="247" y="386"/>
                </a:lnTo>
                <a:lnTo>
                  <a:pt x="247" y="385"/>
                </a:lnTo>
                <a:lnTo>
                  <a:pt x="248" y="384"/>
                </a:lnTo>
                <a:lnTo>
                  <a:pt x="249" y="383"/>
                </a:lnTo>
                <a:lnTo>
                  <a:pt x="249" y="382"/>
                </a:lnTo>
                <a:lnTo>
                  <a:pt x="251" y="381"/>
                </a:lnTo>
                <a:lnTo>
                  <a:pt x="251" y="379"/>
                </a:lnTo>
                <a:lnTo>
                  <a:pt x="251" y="378"/>
                </a:lnTo>
                <a:lnTo>
                  <a:pt x="251" y="378"/>
                </a:lnTo>
                <a:lnTo>
                  <a:pt x="251" y="375"/>
                </a:lnTo>
                <a:lnTo>
                  <a:pt x="252" y="374"/>
                </a:lnTo>
                <a:lnTo>
                  <a:pt x="255" y="374"/>
                </a:lnTo>
                <a:lnTo>
                  <a:pt x="260" y="379"/>
                </a:lnTo>
                <a:lnTo>
                  <a:pt x="262" y="380"/>
                </a:lnTo>
                <a:lnTo>
                  <a:pt x="268" y="380"/>
                </a:lnTo>
                <a:lnTo>
                  <a:pt x="269" y="380"/>
                </a:lnTo>
                <a:lnTo>
                  <a:pt x="269" y="379"/>
                </a:lnTo>
                <a:lnTo>
                  <a:pt x="268" y="379"/>
                </a:lnTo>
                <a:lnTo>
                  <a:pt x="267" y="379"/>
                </a:lnTo>
                <a:lnTo>
                  <a:pt x="267" y="378"/>
                </a:lnTo>
                <a:lnTo>
                  <a:pt x="268" y="378"/>
                </a:lnTo>
                <a:lnTo>
                  <a:pt x="268" y="377"/>
                </a:lnTo>
                <a:lnTo>
                  <a:pt x="269" y="376"/>
                </a:lnTo>
                <a:lnTo>
                  <a:pt x="270" y="376"/>
                </a:lnTo>
                <a:lnTo>
                  <a:pt x="271" y="377"/>
                </a:lnTo>
                <a:lnTo>
                  <a:pt x="272" y="377"/>
                </a:lnTo>
                <a:lnTo>
                  <a:pt x="274" y="376"/>
                </a:lnTo>
                <a:lnTo>
                  <a:pt x="275" y="376"/>
                </a:lnTo>
                <a:lnTo>
                  <a:pt x="276" y="376"/>
                </a:lnTo>
                <a:lnTo>
                  <a:pt x="276" y="375"/>
                </a:lnTo>
                <a:lnTo>
                  <a:pt x="275" y="374"/>
                </a:lnTo>
                <a:lnTo>
                  <a:pt x="271" y="374"/>
                </a:lnTo>
                <a:lnTo>
                  <a:pt x="270" y="374"/>
                </a:lnTo>
                <a:lnTo>
                  <a:pt x="269" y="373"/>
                </a:lnTo>
                <a:lnTo>
                  <a:pt x="268" y="373"/>
                </a:lnTo>
                <a:lnTo>
                  <a:pt x="264" y="378"/>
                </a:lnTo>
                <a:lnTo>
                  <a:pt x="263" y="378"/>
                </a:lnTo>
                <a:lnTo>
                  <a:pt x="259" y="374"/>
                </a:lnTo>
                <a:lnTo>
                  <a:pt x="259" y="373"/>
                </a:lnTo>
                <a:lnTo>
                  <a:pt x="258" y="372"/>
                </a:lnTo>
                <a:lnTo>
                  <a:pt x="257" y="371"/>
                </a:lnTo>
                <a:lnTo>
                  <a:pt x="257" y="372"/>
                </a:lnTo>
                <a:lnTo>
                  <a:pt x="255" y="372"/>
                </a:lnTo>
                <a:lnTo>
                  <a:pt x="254" y="372"/>
                </a:lnTo>
                <a:lnTo>
                  <a:pt x="253" y="372"/>
                </a:lnTo>
                <a:lnTo>
                  <a:pt x="253" y="371"/>
                </a:lnTo>
                <a:lnTo>
                  <a:pt x="250" y="371"/>
                </a:lnTo>
                <a:lnTo>
                  <a:pt x="248" y="372"/>
                </a:lnTo>
                <a:lnTo>
                  <a:pt x="247" y="372"/>
                </a:lnTo>
                <a:lnTo>
                  <a:pt x="246" y="373"/>
                </a:lnTo>
                <a:lnTo>
                  <a:pt x="246" y="375"/>
                </a:lnTo>
                <a:lnTo>
                  <a:pt x="246" y="376"/>
                </a:lnTo>
                <a:lnTo>
                  <a:pt x="246" y="378"/>
                </a:lnTo>
                <a:lnTo>
                  <a:pt x="245" y="378"/>
                </a:lnTo>
                <a:lnTo>
                  <a:pt x="245" y="379"/>
                </a:lnTo>
                <a:lnTo>
                  <a:pt x="243" y="381"/>
                </a:lnTo>
                <a:lnTo>
                  <a:pt x="241" y="382"/>
                </a:lnTo>
                <a:lnTo>
                  <a:pt x="240" y="383"/>
                </a:lnTo>
                <a:lnTo>
                  <a:pt x="239" y="383"/>
                </a:lnTo>
                <a:lnTo>
                  <a:pt x="237" y="384"/>
                </a:lnTo>
                <a:lnTo>
                  <a:pt x="236" y="383"/>
                </a:lnTo>
                <a:lnTo>
                  <a:pt x="238" y="382"/>
                </a:lnTo>
                <a:lnTo>
                  <a:pt x="238" y="381"/>
                </a:lnTo>
                <a:lnTo>
                  <a:pt x="237" y="381"/>
                </a:lnTo>
                <a:lnTo>
                  <a:pt x="236" y="383"/>
                </a:lnTo>
                <a:lnTo>
                  <a:pt x="235" y="383"/>
                </a:lnTo>
                <a:lnTo>
                  <a:pt x="235" y="383"/>
                </a:lnTo>
                <a:lnTo>
                  <a:pt x="234" y="383"/>
                </a:lnTo>
                <a:lnTo>
                  <a:pt x="233" y="383"/>
                </a:lnTo>
                <a:lnTo>
                  <a:pt x="233" y="383"/>
                </a:lnTo>
                <a:lnTo>
                  <a:pt x="232" y="385"/>
                </a:lnTo>
                <a:lnTo>
                  <a:pt x="230" y="385"/>
                </a:lnTo>
                <a:lnTo>
                  <a:pt x="229" y="384"/>
                </a:lnTo>
                <a:lnTo>
                  <a:pt x="227" y="384"/>
                </a:lnTo>
                <a:lnTo>
                  <a:pt x="226" y="383"/>
                </a:lnTo>
                <a:lnTo>
                  <a:pt x="224" y="383"/>
                </a:lnTo>
                <a:lnTo>
                  <a:pt x="220" y="383"/>
                </a:lnTo>
                <a:lnTo>
                  <a:pt x="218" y="383"/>
                </a:lnTo>
                <a:lnTo>
                  <a:pt x="218" y="384"/>
                </a:lnTo>
                <a:lnTo>
                  <a:pt x="218" y="385"/>
                </a:lnTo>
                <a:lnTo>
                  <a:pt x="217" y="385"/>
                </a:lnTo>
                <a:lnTo>
                  <a:pt x="216" y="385"/>
                </a:lnTo>
                <a:lnTo>
                  <a:pt x="215" y="386"/>
                </a:lnTo>
                <a:lnTo>
                  <a:pt x="214" y="387"/>
                </a:lnTo>
                <a:lnTo>
                  <a:pt x="213" y="388"/>
                </a:lnTo>
                <a:lnTo>
                  <a:pt x="212" y="388"/>
                </a:lnTo>
                <a:lnTo>
                  <a:pt x="212" y="388"/>
                </a:lnTo>
                <a:lnTo>
                  <a:pt x="212" y="389"/>
                </a:lnTo>
                <a:lnTo>
                  <a:pt x="211" y="390"/>
                </a:lnTo>
                <a:lnTo>
                  <a:pt x="210" y="391"/>
                </a:lnTo>
                <a:lnTo>
                  <a:pt x="210" y="392"/>
                </a:lnTo>
                <a:lnTo>
                  <a:pt x="210" y="393"/>
                </a:lnTo>
                <a:lnTo>
                  <a:pt x="209" y="393"/>
                </a:lnTo>
                <a:lnTo>
                  <a:pt x="207" y="396"/>
                </a:lnTo>
                <a:lnTo>
                  <a:pt x="207" y="398"/>
                </a:lnTo>
                <a:lnTo>
                  <a:pt x="207" y="400"/>
                </a:lnTo>
                <a:lnTo>
                  <a:pt x="206" y="400"/>
                </a:lnTo>
                <a:lnTo>
                  <a:pt x="206" y="401"/>
                </a:lnTo>
                <a:lnTo>
                  <a:pt x="206" y="402"/>
                </a:lnTo>
                <a:lnTo>
                  <a:pt x="206" y="403"/>
                </a:lnTo>
                <a:lnTo>
                  <a:pt x="204" y="405"/>
                </a:lnTo>
                <a:lnTo>
                  <a:pt x="204" y="405"/>
                </a:lnTo>
                <a:lnTo>
                  <a:pt x="204" y="407"/>
                </a:lnTo>
                <a:lnTo>
                  <a:pt x="204" y="408"/>
                </a:lnTo>
                <a:lnTo>
                  <a:pt x="203" y="409"/>
                </a:lnTo>
                <a:lnTo>
                  <a:pt x="203" y="410"/>
                </a:lnTo>
                <a:lnTo>
                  <a:pt x="203" y="411"/>
                </a:lnTo>
                <a:lnTo>
                  <a:pt x="203" y="412"/>
                </a:lnTo>
                <a:lnTo>
                  <a:pt x="202" y="412"/>
                </a:lnTo>
                <a:lnTo>
                  <a:pt x="202" y="414"/>
                </a:lnTo>
                <a:lnTo>
                  <a:pt x="202" y="415"/>
                </a:lnTo>
                <a:lnTo>
                  <a:pt x="201" y="416"/>
                </a:lnTo>
                <a:lnTo>
                  <a:pt x="201" y="417"/>
                </a:lnTo>
                <a:lnTo>
                  <a:pt x="201" y="418"/>
                </a:lnTo>
                <a:lnTo>
                  <a:pt x="201" y="418"/>
                </a:lnTo>
                <a:lnTo>
                  <a:pt x="201" y="419"/>
                </a:lnTo>
                <a:lnTo>
                  <a:pt x="200" y="420"/>
                </a:lnTo>
                <a:lnTo>
                  <a:pt x="199" y="423"/>
                </a:lnTo>
                <a:lnTo>
                  <a:pt x="197" y="426"/>
                </a:lnTo>
                <a:lnTo>
                  <a:pt x="197" y="427"/>
                </a:lnTo>
                <a:lnTo>
                  <a:pt x="197" y="428"/>
                </a:lnTo>
                <a:lnTo>
                  <a:pt x="196" y="429"/>
                </a:lnTo>
                <a:lnTo>
                  <a:pt x="195" y="429"/>
                </a:lnTo>
                <a:lnTo>
                  <a:pt x="192" y="429"/>
                </a:lnTo>
                <a:lnTo>
                  <a:pt x="191" y="429"/>
                </a:lnTo>
                <a:lnTo>
                  <a:pt x="190" y="428"/>
                </a:lnTo>
                <a:lnTo>
                  <a:pt x="189" y="428"/>
                </a:lnTo>
                <a:lnTo>
                  <a:pt x="188" y="428"/>
                </a:lnTo>
                <a:lnTo>
                  <a:pt x="186" y="428"/>
                </a:lnTo>
                <a:lnTo>
                  <a:pt x="185" y="426"/>
                </a:lnTo>
                <a:lnTo>
                  <a:pt x="184" y="426"/>
                </a:lnTo>
                <a:lnTo>
                  <a:pt x="183" y="425"/>
                </a:lnTo>
                <a:lnTo>
                  <a:pt x="181" y="425"/>
                </a:lnTo>
                <a:lnTo>
                  <a:pt x="179" y="423"/>
                </a:lnTo>
                <a:lnTo>
                  <a:pt x="177" y="423"/>
                </a:lnTo>
                <a:lnTo>
                  <a:pt x="175" y="422"/>
                </a:lnTo>
                <a:lnTo>
                  <a:pt x="174" y="421"/>
                </a:lnTo>
                <a:lnTo>
                  <a:pt x="173" y="421"/>
                </a:lnTo>
                <a:lnTo>
                  <a:pt x="173" y="420"/>
                </a:lnTo>
                <a:lnTo>
                  <a:pt x="173" y="419"/>
                </a:lnTo>
                <a:lnTo>
                  <a:pt x="173" y="418"/>
                </a:lnTo>
                <a:lnTo>
                  <a:pt x="175" y="417"/>
                </a:lnTo>
                <a:lnTo>
                  <a:pt x="176" y="417"/>
                </a:lnTo>
                <a:lnTo>
                  <a:pt x="178" y="416"/>
                </a:lnTo>
                <a:lnTo>
                  <a:pt x="178" y="415"/>
                </a:lnTo>
                <a:lnTo>
                  <a:pt x="179" y="414"/>
                </a:lnTo>
                <a:lnTo>
                  <a:pt x="179" y="413"/>
                </a:lnTo>
                <a:lnTo>
                  <a:pt x="179" y="412"/>
                </a:lnTo>
                <a:lnTo>
                  <a:pt x="181" y="412"/>
                </a:lnTo>
                <a:lnTo>
                  <a:pt x="182" y="412"/>
                </a:lnTo>
                <a:lnTo>
                  <a:pt x="183" y="412"/>
                </a:lnTo>
                <a:lnTo>
                  <a:pt x="182" y="411"/>
                </a:lnTo>
                <a:lnTo>
                  <a:pt x="180" y="411"/>
                </a:lnTo>
                <a:lnTo>
                  <a:pt x="180" y="410"/>
                </a:lnTo>
                <a:lnTo>
                  <a:pt x="180" y="408"/>
                </a:lnTo>
                <a:lnTo>
                  <a:pt x="179" y="407"/>
                </a:lnTo>
                <a:lnTo>
                  <a:pt x="179" y="405"/>
                </a:lnTo>
                <a:lnTo>
                  <a:pt x="178" y="405"/>
                </a:lnTo>
                <a:lnTo>
                  <a:pt x="178" y="406"/>
                </a:lnTo>
                <a:lnTo>
                  <a:pt x="178" y="407"/>
                </a:lnTo>
                <a:lnTo>
                  <a:pt x="177" y="408"/>
                </a:lnTo>
                <a:lnTo>
                  <a:pt x="178" y="408"/>
                </a:lnTo>
                <a:lnTo>
                  <a:pt x="178" y="409"/>
                </a:lnTo>
                <a:lnTo>
                  <a:pt x="179" y="410"/>
                </a:lnTo>
                <a:lnTo>
                  <a:pt x="178" y="411"/>
                </a:lnTo>
                <a:lnTo>
                  <a:pt x="175" y="413"/>
                </a:lnTo>
                <a:lnTo>
                  <a:pt x="174" y="414"/>
                </a:lnTo>
                <a:lnTo>
                  <a:pt x="173" y="415"/>
                </a:lnTo>
                <a:lnTo>
                  <a:pt x="173" y="415"/>
                </a:lnTo>
                <a:lnTo>
                  <a:pt x="172" y="414"/>
                </a:lnTo>
                <a:lnTo>
                  <a:pt x="172" y="412"/>
                </a:lnTo>
                <a:lnTo>
                  <a:pt x="171" y="412"/>
                </a:lnTo>
                <a:lnTo>
                  <a:pt x="170" y="412"/>
                </a:lnTo>
                <a:lnTo>
                  <a:pt x="171" y="414"/>
                </a:lnTo>
                <a:lnTo>
                  <a:pt x="171" y="416"/>
                </a:lnTo>
                <a:lnTo>
                  <a:pt x="172" y="416"/>
                </a:lnTo>
                <a:lnTo>
                  <a:pt x="172" y="420"/>
                </a:lnTo>
                <a:lnTo>
                  <a:pt x="172" y="422"/>
                </a:lnTo>
                <a:lnTo>
                  <a:pt x="172" y="422"/>
                </a:lnTo>
                <a:lnTo>
                  <a:pt x="173" y="423"/>
                </a:lnTo>
                <a:lnTo>
                  <a:pt x="173" y="424"/>
                </a:lnTo>
                <a:lnTo>
                  <a:pt x="173" y="425"/>
                </a:lnTo>
                <a:lnTo>
                  <a:pt x="176" y="428"/>
                </a:lnTo>
                <a:lnTo>
                  <a:pt x="178" y="428"/>
                </a:lnTo>
                <a:lnTo>
                  <a:pt x="179" y="429"/>
                </a:lnTo>
                <a:lnTo>
                  <a:pt x="179" y="430"/>
                </a:lnTo>
                <a:lnTo>
                  <a:pt x="179" y="430"/>
                </a:lnTo>
                <a:lnTo>
                  <a:pt x="180" y="433"/>
                </a:lnTo>
                <a:lnTo>
                  <a:pt x="180" y="434"/>
                </a:lnTo>
                <a:lnTo>
                  <a:pt x="179" y="434"/>
                </a:lnTo>
                <a:lnTo>
                  <a:pt x="178" y="434"/>
                </a:lnTo>
                <a:lnTo>
                  <a:pt x="176" y="434"/>
                </a:lnTo>
                <a:lnTo>
                  <a:pt x="175" y="434"/>
                </a:lnTo>
                <a:lnTo>
                  <a:pt x="174" y="434"/>
                </a:lnTo>
                <a:lnTo>
                  <a:pt x="173" y="434"/>
                </a:lnTo>
                <a:lnTo>
                  <a:pt x="173" y="434"/>
                </a:lnTo>
                <a:lnTo>
                  <a:pt x="170" y="434"/>
                </a:lnTo>
                <a:lnTo>
                  <a:pt x="169" y="433"/>
                </a:lnTo>
                <a:lnTo>
                  <a:pt x="168" y="433"/>
                </a:lnTo>
                <a:lnTo>
                  <a:pt x="168" y="433"/>
                </a:lnTo>
                <a:lnTo>
                  <a:pt x="167" y="433"/>
                </a:lnTo>
                <a:lnTo>
                  <a:pt x="168" y="434"/>
                </a:lnTo>
                <a:lnTo>
                  <a:pt x="165" y="433"/>
                </a:lnTo>
                <a:lnTo>
                  <a:pt x="161" y="433"/>
                </a:lnTo>
                <a:lnTo>
                  <a:pt x="160" y="434"/>
                </a:lnTo>
                <a:lnTo>
                  <a:pt x="154" y="434"/>
                </a:lnTo>
                <a:lnTo>
                  <a:pt x="153" y="433"/>
                </a:lnTo>
                <a:lnTo>
                  <a:pt x="151" y="433"/>
                </a:lnTo>
                <a:lnTo>
                  <a:pt x="150" y="433"/>
                </a:lnTo>
                <a:lnTo>
                  <a:pt x="148" y="433"/>
                </a:lnTo>
                <a:lnTo>
                  <a:pt x="146" y="432"/>
                </a:lnTo>
                <a:lnTo>
                  <a:pt x="145" y="431"/>
                </a:lnTo>
                <a:lnTo>
                  <a:pt x="140" y="430"/>
                </a:lnTo>
                <a:lnTo>
                  <a:pt x="137" y="428"/>
                </a:lnTo>
                <a:lnTo>
                  <a:pt x="135" y="428"/>
                </a:lnTo>
                <a:lnTo>
                  <a:pt x="134" y="428"/>
                </a:lnTo>
                <a:lnTo>
                  <a:pt x="130" y="426"/>
                </a:lnTo>
                <a:lnTo>
                  <a:pt x="129" y="426"/>
                </a:lnTo>
                <a:lnTo>
                  <a:pt x="125" y="423"/>
                </a:lnTo>
                <a:lnTo>
                  <a:pt x="121" y="421"/>
                </a:lnTo>
                <a:lnTo>
                  <a:pt x="120" y="421"/>
                </a:lnTo>
                <a:lnTo>
                  <a:pt x="118" y="421"/>
                </a:lnTo>
                <a:lnTo>
                  <a:pt x="117" y="421"/>
                </a:lnTo>
                <a:lnTo>
                  <a:pt x="116" y="419"/>
                </a:lnTo>
                <a:lnTo>
                  <a:pt x="113" y="419"/>
                </a:lnTo>
                <a:lnTo>
                  <a:pt x="113" y="418"/>
                </a:lnTo>
                <a:lnTo>
                  <a:pt x="110" y="417"/>
                </a:lnTo>
                <a:lnTo>
                  <a:pt x="105" y="414"/>
                </a:lnTo>
                <a:lnTo>
                  <a:pt x="101" y="412"/>
                </a:lnTo>
                <a:lnTo>
                  <a:pt x="100" y="410"/>
                </a:lnTo>
                <a:lnTo>
                  <a:pt x="97" y="408"/>
                </a:lnTo>
                <a:lnTo>
                  <a:pt x="95" y="406"/>
                </a:lnTo>
                <a:lnTo>
                  <a:pt x="95" y="405"/>
                </a:lnTo>
                <a:lnTo>
                  <a:pt x="90" y="400"/>
                </a:lnTo>
                <a:lnTo>
                  <a:pt x="89" y="400"/>
                </a:lnTo>
                <a:lnTo>
                  <a:pt x="88" y="397"/>
                </a:lnTo>
                <a:lnTo>
                  <a:pt x="88" y="396"/>
                </a:lnTo>
                <a:lnTo>
                  <a:pt x="84" y="393"/>
                </a:lnTo>
                <a:lnTo>
                  <a:pt x="84" y="392"/>
                </a:lnTo>
                <a:lnTo>
                  <a:pt x="83" y="389"/>
                </a:lnTo>
                <a:lnTo>
                  <a:pt x="79" y="387"/>
                </a:lnTo>
                <a:lnTo>
                  <a:pt x="78" y="384"/>
                </a:lnTo>
                <a:lnTo>
                  <a:pt x="78" y="382"/>
                </a:lnTo>
                <a:lnTo>
                  <a:pt x="78" y="382"/>
                </a:lnTo>
                <a:lnTo>
                  <a:pt x="78" y="380"/>
                </a:lnTo>
                <a:lnTo>
                  <a:pt x="78" y="379"/>
                </a:lnTo>
                <a:lnTo>
                  <a:pt x="78" y="377"/>
                </a:lnTo>
                <a:lnTo>
                  <a:pt x="78" y="378"/>
                </a:lnTo>
                <a:lnTo>
                  <a:pt x="78" y="376"/>
                </a:lnTo>
                <a:lnTo>
                  <a:pt x="78" y="375"/>
                </a:lnTo>
                <a:lnTo>
                  <a:pt x="78" y="374"/>
                </a:lnTo>
                <a:lnTo>
                  <a:pt x="78" y="374"/>
                </a:lnTo>
                <a:lnTo>
                  <a:pt x="78" y="373"/>
                </a:lnTo>
                <a:lnTo>
                  <a:pt x="77" y="372"/>
                </a:lnTo>
                <a:lnTo>
                  <a:pt x="77" y="368"/>
                </a:lnTo>
                <a:lnTo>
                  <a:pt x="77" y="367"/>
                </a:lnTo>
                <a:lnTo>
                  <a:pt x="78" y="367"/>
                </a:lnTo>
                <a:lnTo>
                  <a:pt x="78" y="366"/>
                </a:lnTo>
                <a:lnTo>
                  <a:pt x="79" y="363"/>
                </a:lnTo>
                <a:lnTo>
                  <a:pt x="80" y="362"/>
                </a:lnTo>
                <a:lnTo>
                  <a:pt x="82" y="361"/>
                </a:lnTo>
                <a:lnTo>
                  <a:pt x="83" y="361"/>
                </a:lnTo>
                <a:lnTo>
                  <a:pt x="84" y="361"/>
                </a:lnTo>
                <a:lnTo>
                  <a:pt x="86" y="360"/>
                </a:lnTo>
                <a:lnTo>
                  <a:pt x="89" y="357"/>
                </a:lnTo>
                <a:lnTo>
                  <a:pt x="89" y="356"/>
                </a:lnTo>
                <a:lnTo>
                  <a:pt x="89" y="356"/>
                </a:lnTo>
                <a:lnTo>
                  <a:pt x="89" y="354"/>
                </a:lnTo>
                <a:lnTo>
                  <a:pt x="89" y="353"/>
                </a:lnTo>
                <a:lnTo>
                  <a:pt x="89" y="352"/>
                </a:lnTo>
                <a:lnTo>
                  <a:pt x="90" y="351"/>
                </a:lnTo>
                <a:lnTo>
                  <a:pt x="91" y="352"/>
                </a:lnTo>
                <a:lnTo>
                  <a:pt x="93" y="350"/>
                </a:lnTo>
                <a:lnTo>
                  <a:pt x="95" y="351"/>
                </a:lnTo>
                <a:lnTo>
                  <a:pt x="95" y="351"/>
                </a:lnTo>
                <a:lnTo>
                  <a:pt x="99" y="351"/>
                </a:lnTo>
                <a:lnTo>
                  <a:pt x="99" y="350"/>
                </a:lnTo>
                <a:lnTo>
                  <a:pt x="100" y="351"/>
                </a:lnTo>
                <a:lnTo>
                  <a:pt x="101" y="351"/>
                </a:lnTo>
                <a:lnTo>
                  <a:pt x="102" y="350"/>
                </a:lnTo>
                <a:lnTo>
                  <a:pt x="104" y="350"/>
                </a:lnTo>
                <a:lnTo>
                  <a:pt x="105" y="351"/>
                </a:lnTo>
                <a:lnTo>
                  <a:pt x="106" y="351"/>
                </a:lnTo>
                <a:lnTo>
                  <a:pt x="110" y="351"/>
                </a:lnTo>
                <a:lnTo>
                  <a:pt x="116" y="351"/>
                </a:lnTo>
                <a:lnTo>
                  <a:pt x="117" y="352"/>
                </a:lnTo>
                <a:lnTo>
                  <a:pt x="118" y="352"/>
                </a:lnTo>
                <a:lnTo>
                  <a:pt x="120" y="352"/>
                </a:lnTo>
                <a:lnTo>
                  <a:pt x="120" y="353"/>
                </a:lnTo>
                <a:lnTo>
                  <a:pt x="123" y="353"/>
                </a:lnTo>
                <a:lnTo>
                  <a:pt x="124" y="353"/>
                </a:lnTo>
                <a:lnTo>
                  <a:pt x="127" y="354"/>
                </a:lnTo>
                <a:lnTo>
                  <a:pt x="128" y="354"/>
                </a:lnTo>
                <a:lnTo>
                  <a:pt x="129" y="354"/>
                </a:lnTo>
                <a:lnTo>
                  <a:pt x="130" y="355"/>
                </a:lnTo>
                <a:lnTo>
                  <a:pt x="131" y="355"/>
                </a:lnTo>
                <a:lnTo>
                  <a:pt x="131" y="356"/>
                </a:lnTo>
                <a:lnTo>
                  <a:pt x="131" y="356"/>
                </a:lnTo>
                <a:lnTo>
                  <a:pt x="132" y="356"/>
                </a:lnTo>
                <a:lnTo>
                  <a:pt x="133" y="356"/>
                </a:lnTo>
                <a:lnTo>
                  <a:pt x="134" y="356"/>
                </a:lnTo>
                <a:lnTo>
                  <a:pt x="135" y="357"/>
                </a:lnTo>
                <a:lnTo>
                  <a:pt x="136" y="357"/>
                </a:lnTo>
                <a:lnTo>
                  <a:pt x="137" y="357"/>
                </a:lnTo>
                <a:lnTo>
                  <a:pt x="139" y="357"/>
                </a:lnTo>
                <a:lnTo>
                  <a:pt x="139" y="358"/>
                </a:lnTo>
                <a:lnTo>
                  <a:pt x="142" y="358"/>
                </a:lnTo>
                <a:lnTo>
                  <a:pt x="145" y="358"/>
                </a:lnTo>
                <a:lnTo>
                  <a:pt x="145" y="358"/>
                </a:lnTo>
                <a:lnTo>
                  <a:pt x="146" y="359"/>
                </a:lnTo>
                <a:lnTo>
                  <a:pt x="147" y="358"/>
                </a:lnTo>
                <a:lnTo>
                  <a:pt x="150" y="358"/>
                </a:lnTo>
                <a:lnTo>
                  <a:pt x="150" y="359"/>
                </a:lnTo>
                <a:lnTo>
                  <a:pt x="151" y="359"/>
                </a:lnTo>
                <a:lnTo>
                  <a:pt x="151" y="358"/>
                </a:lnTo>
                <a:lnTo>
                  <a:pt x="155" y="357"/>
                </a:lnTo>
                <a:lnTo>
                  <a:pt x="157" y="357"/>
                </a:lnTo>
                <a:lnTo>
                  <a:pt x="157" y="359"/>
                </a:lnTo>
                <a:lnTo>
                  <a:pt x="156" y="360"/>
                </a:lnTo>
                <a:lnTo>
                  <a:pt x="154" y="362"/>
                </a:lnTo>
                <a:lnTo>
                  <a:pt x="153" y="361"/>
                </a:lnTo>
                <a:lnTo>
                  <a:pt x="153" y="362"/>
                </a:lnTo>
                <a:lnTo>
                  <a:pt x="152" y="363"/>
                </a:lnTo>
                <a:lnTo>
                  <a:pt x="151" y="364"/>
                </a:lnTo>
                <a:lnTo>
                  <a:pt x="151" y="364"/>
                </a:lnTo>
                <a:lnTo>
                  <a:pt x="150" y="365"/>
                </a:lnTo>
                <a:lnTo>
                  <a:pt x="149" y="367"/>
                </a:lnTo>
                <a:lnTo>
                  <a:pt x="149" y="367"/>
                </a:lnTo>
                <a:lnTo>
                  <a:pt x="151" y="366"/>
                </a:lnTo>
                <a:lnTo>
                  <a:pt x="153" y="365"/>
                </a:lnTo>
                <a:lnTo>
                  <a:pt x="154" y="365"/>
                </a:lnTo>
                <a:lnTo>
                  <a:pt x="156" y="363"/>
                </a:lnTo>
                <a:lnTo>
                  <a:pt x="159" y="361"/>
                </a:lnTo>
                <a:lnTo>
                  <a:pt x="160" y="359"/>
                </a:lnTo>
                <a:lnTo>
                  <a:pt x="162" y="357"/>
                </a:lnTo>
                <a:lnTo>
                  <a:pt x="163" y="356"/>
                </a:lnTo>
                <a:lnTo>
                  <a:pt x="164" y="354"/>
                </a:lnTo>
                <a:lnTo>
                  <a:pt x="165" y="353"/>
                </a:lnTo>
                <a:lnTo>
                  <a:pt x="165" y="352"/>
                </a:lnTo>
                <a:lnTo>
                  <a:pt x="166" y="352"/>
                </a:lnTo>
                <a:lnTo>
                  <a:pt x="167" y="350"/>
                </a:lnTo>
                <a:lnTo>
                  <a:pt x="167" y="349"/>
                </a:lnTo>
                <a:lnTo>
                  <a:pt x="168" y="348"/>
                </a:lnTo>
                <a:lnTo>
                  <a:pt x="168" y="347"/>
                </a:lnTo>
                <a:lnTo>
                  <a:pt x="168" y="345"/>
                </a:lnTo>
                <a:lnTo>
                  <a:pt x="168" y="345"/>
                </a:lnTo>
                <a:lnTo>
                  <a:pt x="168" y="342"/>
                </a:lnTo>
                <a:lnTo>
                  <a:pt x="168" y="342"/>
                </a:lnTo>
                <a:lnTo>
                  <a:pt x="167" y="339"/>
                </a:lnTo>
                <a:lnTo>
                  <a:pt x="167" y="338"/>
                </a:lnTo>
                <a:lnTo>
                  <a:pt x="168" y="337"/>
                </a:lnTo>
                <a:lnTo>
                  <a:pt x="169" y="337"/>
                </a:lnTo>
                <a:lnTo>
                  <a:pt x="170" y="337"/>
                </a:lnTo>
                <a:lnTo>
                  <a:pt x="171" y="337"/>
                </a:lnTo>
                <a:lnTo>
                  <a:pt x="173" y="337"/>
                </a:lnTo>
                <a:lnTo>
                  <a:pt x="174" y="337"/>
                </a:lnTo>
                <a:lnTo>
                  <a:pt x="175" y="338"/>
                </a:lnTo>
                <a:lnTo>
                  <a:pt x="175" y="339"/>
                </a:lnTo>
                <a:lnTo>
                  <a:pt x="176" y="338"/>
                </a:lnTo>
                <a:lnTo>
                  <a:pt x="179" y="338"/>
                </a:lnTo>
                <a:lnTo>
                  <a:pt x="181" y="338"/>
                </a:lnTo>
                <a:lnTo>
                  <a:pt x="182" y="339"/>
                </a:lnTo>
                <a:lnTo>
                  <a:pt x="182" y="339"/>
                </a:lnTo>
                <a:lnTo>
                  <a:pt x="184" y="339"/>
                </a:lnTo>
                <a:lnTo>
                  <a:pt x="188" y="339"/>
                </a:lnTo>
                <a:lnTo>
                  <a:pt x="189" y="339"/>
                </a:lnTo>
                <a:lnTo>
                  <a:pt x="190" y="339"/>
                </a:lnTo>
                <a:lnTo>
                  <a:pt x="192" y="340"/>
                </a:lnTo>
                <a:lnTo>
                  <a:pt x="193" y="340"/>
                </a:lnTo>
                <a:lnTo>
                  <a:pt x="196" y="341"/>
                </a:lnTo>
                <a:lnTo>
                  <a:pt x="198" y="343"/>
                </a:lnTo>
                <a:lnTo>
                  <a:pt x="198" y="345"/>
                </a:lnTo>
                <a:lnTo>
                  <a:pt x="199" y="345"/>
                </a:lnTo>
                <a:lnTo>
                  <a:pt x="200" y="347"/>
                </a:lnTo>
                <a:lnTo>
                  <a:pt x="200" y="346"/>
                </a:lnTo>
                <a:lnTo>
                  <a:pt x="200" y="345"/>
                </a:lnTo>
                <a:lnTo>
                  <a:pt x="201" y="345"/>
                </a:lnTo>
                <a:lnTo>
                  <a:pt x="202" y="346"/>
                </a:lnTo>
                <a:lnTo>
                  <a:pt x="203" y="346"/>
                </a:lnTo>
                <a:lnTo>
                  <a:pt x="205" y="347"/>
                </a:lnTo>
                <a:lnTo>
                  <a:pt x="206" y="347"/>
                </a:lnTo>
                <a:lnTo>
                  <a:pt x="207" y="347"/>
                </a:lnTo>
                <a:lnTo>
                  <a:pt x="208" y="347"/>
                </a:lnTo>
                <a:lnTo>
                  <a:pt x="211" y="345"/>
                </a:lnTo>
                <a:lnTo>
                  <a:pt x="212" y="345"/>
                </a:lnTo>
                <a:lnTo>
                  <a:pt x="213" y="345"/>
                </a:lnTo>
                <a:lnTo>
                  <a:pt x="218" y="345"/>
                </a:lnTo>
                <a:lnTo>
                  <a:pt x="218" y="345"/>
                </a:lnTo>
                <a:lnTo>
                  <a:pt x="219" y="345"/>
                </a:lnTo>
                <a:lnTo>
                  <a:pt x="220" y="346"/>
                </a:lnTo>
                <a:lnTo>
                  <a:pt x="222" y="347"/>
                </a:lnTo>
                <a:lnTo>
                  <a:pt x="223" y="345"/>
                </a:lnTo>
                <a:lnTo>
                  <a:pt x="223" y="345"/>
                </a:lnTo>
                <a:lnTo>
                  <a:pt x="221" y="343"/>
                </a:lnTo>
                <a:lnTo>
                  <a:pt x="219" y="343"/>
                </a:lnTo>
                <a:lnTo>
                  <a:pt x="218" y="343"/>
                </a:lnTo>
                <a:lnTo>
                  <a:pt x="218" y="342"/>
                </a:lnTo>
                <a:lnTo>
                  <a:pt x="216" y="342"/>
                </a:lnTo>
                <a:lnTo>
                  <a:pt x="214" y="343"/>
                </a:lnTo>
                <a:lnTo>
                  <a:pt x="212" y="343"/>
                </a:lnTo>
                <a:lnTo>
                  <a:pt x="212" y="344"/>
                </a:lnTo>
                <a:lnTo>
                  <a:pt x="211" y="344"/>
                </a:lnTo>
                <a:lnTo>
                  <a:pt x="210" y="345"/>
                </a:lnTo>
                <a:lnTo>
                  <a:pt x="207" y="345"/>
                </a:lnTo>
                <a:lnTo>
                  <a:pt x="207" y="344"/>
                </a:lnTo>
                <a:lnTo>
                  <a:pt x="207" y="345"/>
                </a:lnTo>
                <a:lnTo>
                  <a:pt x="205" y="343"/>
                </a:lnTo>
                <a:lnTo>
                  <a:pt x="204" y="343"/>
                </a:lnTo>
                <a:lnTo>
                  <a:pt x="203" y="343"/>
                </a:lnTo>
                <a:lnTo>
                  <a:pt x="201" y="342"/>
                </a:lnTo>
                <a:lnTo>
                  <a:pt x="201" y="341"/>
                </a:lnTo>
                <a:lnTo>
                  <a:pt x="200" y="340"/>
                </a:lnTo>
                <a:lnTo>
                  <a:pt x="200" y="339"/>
                </a:lnTo>
                <a:lnTo>
                  <a:pt x="199" y="339"/>
                </a:lnTo>
                <a:lnTo>
                  <a:pt x="200" y="340"/>
                </a:lnTo>
                <a:lnTo>
                  <a:pt x="199" y="340"/>
                </a:lnTo>
                <a:lnTo>
                  <a:pt x="196" y="338"/>
                </a:lnTo>
                <a:lnTo>
                  <a:pt x="195" y="338"/>
                </a:lnTo>
                <a:lnTo>
                  <a:pt x="193" y="336"/>
                </a:lnTo>
                <a:lnTo>
                  <a:pt x="192" y="337"/>
                </a:lnTo>
                <a:lnTo>
                  <a:pt x="190" y="336"/>
                </a:lnTo>
                <a:lnTo>
                  <a:pt x="190" y="336"/>
                </a:lnTo>
                <a:lnTo>
                  <a:pt x="188" y="336"/>
                </a:lnTo>
                <a:lnTo>
                  <a:pt x="184" y="332"/>
                </a:lnTo>
                <a:lnTo>
                  <a:pt x="183" y="331"/>
                </a:lnTo>
                <a:lnTo>
                  <a:pt x="181" y="331"/>
                </a:lnTo>
                <a:lnTo>
                  <a:pt x="180" y="330"/>
                </a:lnTo>
                <a:lnTo>
                  <a:pt x="179" y="330"/>
                </a:lnTo>
                <a:lnTo>
                  <a:pt x="179" y="331"/>
                </a:lnTo>
                <a:lnTo>
                  <a:pt x="179" y="332"/>
                </a:lnTo>
                <a:lnTo>
                  <a:pt x="178" y="332"/>
                </a:lnTo>
                <a:lnTo>
                  <a:pt x="171" y="332"/>
                </a:lnTo>
                <a:lnTo>
                  <a:pt x="170" y="333"/>
                </a:lnTo>
                <a:lnTo>
                  <a:pt x="169" y="333"/>
                </a:lnTo>
                <a:lnTo>
                  <a:pt x="168" y="333"/>
                </a:lnTo>
                <a:lnTo>
                  <a:pt x="168" y="334"/>
                </a:lnTo>
                <a:lnTo>
                  <a:pt x="166" y="336"/>
                </a:lnTo>
                <a:lnTo>
                  <a:pt x="166" y="338"/>
                </a:lnTo>
                <a:lnTo>
                  <a:pt x="165" y="339"/>
                </a:lnTo>
                <a:lnTo>
                  <a:pt x="165" y="340"/>
                </a:lnTo>
                <a:lnTo>
                  <a:pt x="164" y="340"/>
                </a:lnTo>
                <a:lnTo>
                  <a:pt x="164" y="341"/>
                </a:lnTo>
                <a:lnTo>
                  <a:pt x="164" y="342"/>
                </a:lnTo>
                <a:lnTo>
                  <a:pt x="163" y="344"/>
                </a:lnTo>
                <a:lnTo>
                  <a:pt x="162" y="345"/>
                </a:lnTo>
                <a:lnTo>
                  <a:pt x="162" y="346"/>
                </a:lnTo>
                <a:lnTo>
                  <a:pt x="161" y="346"/>
                </a:lnTo>
                <a:lnTo>
                  <a:pt x="159" y="349"/>
                </a:lnTo>
                <a:lnTo>
                  <a:pt x="159" y="350"/>
                </a:lnTo>
                <a:lnTo>
                  <a:pt x="157" y="351"/>
                </a:lnTo>
                <a:lnTo>
                  <a:pt x="157" y="351"/>
                </a:lnTo>
                <a:lnTo>
                  <a:pt x="156" y="352"/>
                </a:lnTo>
                <a:lnTo>
                  <a:pt x="155" y="352"/>
                </a:lnTo>
                <a:lnTo>
                  <a:pt x="154" y="353"/>
                </a:lnTo>
                <a:lnTo>
                  <a:pt x="153" y="353"/>
                </a:lnTo>
                <a:lnTo>
                  <a:pt x="152" y="353"/>
                </a:lnTo>
                <a:lnTo>
                  <a:pt x="150" y="353"/>
                </a:lnTo>
                <a:lnTo>
                  <a:pt x="148" y="353"/>
                </a:lnTo>
                <a:lnTo>
                  <a:pt x="148" y="352"/>
                </a:lnTo>
                <a:lnTo>
                  <a:pt x="146" y="352"/>
                </a:lnTo>
                <a:lnTo>
                  <a:pt x="145" y="351"/>
                </a:lnTo>
                <a:lnTo>
                  <a:pt x="145" y="351"/>
                </a:lnTo>
                <a:lnTo>
                  <a:pt x="143" y="350"/>
                </a:lnTo>
                <a:lnTo>
                  <a:pt x="140" y="350"/>
                </a:lnTo>
                <a:lnTo>
                  <a:pt x="139" y="350"/>
                </a:lnTo>
                <a:lnTo>
                  <a:pt x="137" y="349"/>
                </a:lnTo>
                <a:lnTo>
                  <a:pt x="136" y="348"/>
                </a:lnTo>
                <a:lnTo>
                  <a:pt x="136" y="347"/>
                </a:lnTo>
                <a:lnTo>
                  <a:pt x="136" y="346"/>
                </a:lnTo>
                <a:lnTo>
                  <a:pt x="135" y="345"/>
                </a:lnTo>
                <a:lnTo>
                  <a:pt x="134" y="345"/>
                </a:lnTo>
                <a:lnTo>
                  <a:pt x="134" y="343"/>
                </a:lnTo>
                <a:lnTo>
                  <a:pt x="132" y="341"/>
                </a:lnTo>
                <a:lnTo>
                  <a:pt x="132" y="339"/>
                </a:lnTo>
                <a:lnTo>
                  <a:pt x="130" y="337"/>
                </a:lnTo>
                <a:lnTo>
                  <a:pt x="130" y="334"/>
                </a:lnTo>
                <a:lnTo>
                  <a:pt x="130" y="333"/>
                </a:lnTo>
                <a:lnTo>
                  <a:pt x="131" y="331"/>
                </a:lnTo>
                <a:lnTo>
                  <a:pt x="132" y="329"/>
                </a:lnTo>
                <a:lnTo>
                  <a:pt x="133" y="329"/>
                </a:lnTo>
                <a:lnTo>
                  <a:pt x="133" y="328"/>
                </a:lnTo>
                <a:lnTo>
                  <a:pt x="134" y="328"/>
                </a:lnTo>
                <a:lnTo>
                  <a:pt x="134" y="327"/>
                </a:lnTo>
                <a:lnTo>
                  <a:pt x="136" y="323"/>
                </a:lnTo>
                <a:lnTo>
                  <a:pt x="136" y="322"/>
                </a:lnTo>
                <a:lnTo>
                  <a:pt x="138" y="321"/>
                </a:lnTo>
                <a:lnTo>
                  <a:pt x="138" y="319"/>
                </a:lnTo>
                <a:lnTo>
                  <a:pt x="139" y="317"/>
                </a:lnTo>
                <a:lnTo>
                  <a:pt x="139" y="315"/>
                </a:lnTo>
                <a:lnTo>
                  <a:pt x="138" y="315"/>
                </a:lnTo>
                <a:lnTo>
                  <a:pt x="138" y="310"/>
                </a:lnTo>
                <a:lnTo>
                  <a:pt x="140" y="308"/>
                </a:lnTo>
                <a:lnTo>
                  <a:pt x="141" y="308"/>
                </a:lnTo>
                <a:lnTo>
                  <a:pt x="143" y="309"/>
                </a:lnTo>
                <a:lnTo>
                  <a:pt x="145" y="312"/>
                </a:lnTo>
                <a:lnTo>
                  <a:pt x="146" y="312"/>
                </a:lnTo>
                <a:lnTo>
                  <a:pt x="149" y="315"/>
                </a:lnTo>
                <a:lnTo>
                  <a:pt x="150" y="315"/>
                </a:lnTo>
                <a:lnTo>
                  <a:pt x="149" y="313"/>
                </a:lnTo>
                <a:lnTo>
                  <a:pt x="148" y="312"/>
                </a:lnTo>
                <a:lnTo>
                  <a:pt x="146" y="311"/>
                </a:lnTo>
                <a:lnTo>
                  <a:pt x="146" y="310"/>
                </a:lnTo>
                <a:lnTo>
                  <a:pt x="144" y="308"/>
                </a:lnTo>
                <a:lnTo>
                  <a:pt x="142" y="307"/>
                </a:lnTo>
                <a:lnTo>
                  <a:pt x="141" y="307"/>
                </a:lnTo>
                <a:lnTo>
                  <a:pt x="139" y="307"/>
                </a:lnTo>
                <a:lnTo>
                  <a:pt x="138" y="306"/>
                </a:lnTo>
                <a:lnTo>
                  <a:pt x="138" y="306"/>
                </a:lnTo>
                <a:lnTo>
                  <a:pt x="136" y="306"/>
                </a:lnTo>
                <a:lnTo>
                  <a:pt x="136" y="305"/>
                </a:lnTo>
                <a:lnTo>
                  <a:pt x="136" y="304"/>
                </a:lnTo>
                <a:lnTo>
                  <a:pt x="136" y="303"/>
                </a:lnTo>
                <a:lnTo>
                  <a:pt x="135" y="303"/>
                </a:lnTo>
                <a:lnTo>
                  <a:pt x="135" y="304"/>
                </a:lnTo>
                <a:lnTo>
                  <a:pt x="135" y="306"/>
                </a:lnTo>
                <a:lnTo>
                  <a:pt x="134" y="308"/>
                </a:lnTo>
                <a:lnTo>
                  <a:pt x="134" y="309"/>
                </a:lnTo>
                <a:lnTo>
                  <a:pt x="135" y="308"/>
                </a:lnTo>
                <a:lnTo>
                  <a:pt x="136" y="309"/>
                </a:lnTo>
                <a:lnTo>
                  <a:pt x="136" y="311"/>
                </a:lnTo>
                <a:lnTo>
                  <a:pt x="135" y="312"/>
                </a:lnTo>
                <a:lnTo>
                  <a:pt x="134" y="315"/>
                </a:lnTo>
                <a:lnTo>
                  <a:pt x="134" y="315"/>
                </a:lnTo>
                <a:lnTo>
                  <a:pt x="134" y="316"/>
                </a:lnTo>
                <a:lnTo>
                  <a:pt x="132" y="317"/>
                </a:lnTo>
                <a:lnTo>
                  <a:pt x="131" y="319"/>
                </a:lnTo>
                <a:lnTo>
                  <a:pt x="131" y="320"/>
                </a:lnTo>
                <a:lnTo>
                  <a:pt x="129" y="320"/>
                </a:lnTo>
                <a:lnTo>
                  <a:pt x="129" y="321"/>
                </a:lnTo>
                <a:lnTo>
                  <a:pt x="130" y="320"/>
                </a:lnTo>
                <a:lnTo>
                  <a:pt x="130" y="321"/>
                </a:lnTo>
                <a:lnTo>
                  <a:pt x="130" y="322"/>
                </a:lnTo>
                <a:lnTo>
                  <a:pt x="129" y="322"/>
                </a:lnTo>
                <a:lnTo>
                  <a:pt x="129" y="324"/>
                </a:lnTo>
                <a:lnTo>
                  <a:pt x="128" y="326"/>
                </a:lnTo>
                <a:lnTo>
                  <a:pt x="129" y="326"/>
                </a:lnTo>
                <a:lnTo>
                  <a:pt x="129" y="327"/>
                </a:lnTo>
                <a:lnTo>
                  <a:pt x="128" y="328"/>
                </a:lnTo>
                <a:lnTo>
                  <a:pt x="128" y="328"/>
                </a:lnTo>
                <a:lnTo>
                  <a:pt x="127" y="329"/>
                </a:lnTo>
                <a:lnTo>
                  <a:pt x="127" y="330"/>
                </a:lnTo>
                <a:lnTo>
                  <a:pt x="126" y="332"/>
                </a:lnTo>
                <a:lnTo>
                  <a:pt x="126" y="333"/>
                </a:lnTo>
                <a:lnTo>
                  <a:pt x="126" y="333"/>
                </a:lnTo>
                <a:lnTo>
                  <a:pt x="125" y="337"/>
                </a:lnTo>
                <a:lnTo>
                  <a:pt x="125" y="338"/>
                </a:lnTo>
                <a:lnTo>
                  <a:pt x="125" y="343"/>
                </a:lnTo>
                <a:lnTo>
                  <a:pt x="124" y="345"/>
                </a:lnTo>
                <a:lnTo>
                  <a:pt x="119" y="345"/>
                </a:lnTo>
                <a:lnTo>
                  <a:pt x="119" y="344"/>
                </a:lnTo>
                <a:lnTo>
                  <a:pt x="117" y="344"/>
                </a:lnTo>
                <a:lnTo>
                  <a:pt x="116" y="344"/>
                </a:lnTo>
                <a:lnTo>
                  <a:pt x="116" y="343"/>
                </a:lnTo>
                <a:lnTo>
                  <a:pt x="114" y="343"/>
                </a:lnTo>
                <a:lnTo>
                  <a:pt x="113" y="343"/>
                </a:lnTo>
                <a:lnTo>
                  <a:pt x="112" y="343"/>
                </a:lnTo>
                <a:lnTo>
                  <a:pt x="111" y="343"/>
                </a:lnTo>
                <a:lnTo>
                  <a:pt x="111" y="342"/>
                </a:lnTo>
                <a:lnTo>
                  <a:pt x="108" y="342"/>
                </a:lnTo>
                <a:lnTo>
                  <a:pt x="107" y="342"/>
                </a:lnTo>
                <a:lnTo>
                  <a:pt x="106" y="342"/>
                </a:lnTo>
                <a:lnTo>
                  <a:pt x="106" y="342"/>
                </a:lnTo>
                <a:lnTo>
                  <a:pt x="104" y="342"/>
                </a:lnTo>
                <a:lnTo>
                  <a:pt x="104" y="343"/>
                </a:lnTo>
                <a:lnTo>
                  <a:pt x="103" y="343"/>
                </a:lnTo>
                <a:lnTo>
                  <a:pt x="102" y="343"/>
                </a:lnTo>
                <a:lnTo>
                  <a:pt x="101" y="343"/>
                </a:lnTo>
                <a:lnTo>
                  <a:pt x="101" y="343"/>
                </a:lnTo>
                <a:lnTo>
                  <a:pt x="99" y="344"/>
                </a:lnTo>
                <a:lnTo>
                  <a:pt x="98" y="344"/>
                </a:lnTo>
                <a:lnTo>
                  <a:pt x="96" y="345"/>
                </a:lnTo>
                <a:lnTo>
                  <a:pt x="95" y="345"/>
                </a:lnTo>
                <a:lnTo>
                  <a:pt x="94" y="345"/>
                </a:lnTo>
                <a:lnTo>
                  <a:pt x="92" y="344"/>
                </a:lnTo>
                <a:lnTo>
                  <a:pt x="91" y="345"/>
                </a:lnTo>
                <a:lnTo>
                  <a:pt x="93" y="345"/>
                </a:lnTo>
                <a:lnTo>
                  <a:pt x="93" y="346"/>
                </a:lnTo>
                <a:lnTo>
                  <a:pt x="92" y="347"/>
                </a:lnTo>
                <a:lnTo>
                  <a:pt x="91" y="347"/>
                </a:lnTo>
                <a:lnTo>
                  <a:pt x="90" y="348"/>
                </a:lnTo>
                <a:lnTo>
                  <a:pt x="89" y="349"/>
                </a:lnTo>
                <a:lnTo>
                  <a:pt x="88" y="349"/>
                </a:lnTo>
                <a:lnTo>
                  <a:pt x="87" y="349"/>
                </a:lnTo>
                <a:lnTo>
                  <a:pt x="87" y="350"/>
                </a:lnTo>
                <a:lnTo>
                  <a:pt x="86" y="350"/>
                </a:lnTo>
                <a:lnTo>
                  <a:pt x="85" y="350"/>
                </a:lnTo>
                <a:lnTo>
                  <a:pt x="84" y="352"/>
                </a:lnTo>
                <a:lnTo>
                  <a:pt x="83" y="352"/>
                </a:lnTo>
                <a:lnTo>
                  <a:pt x="80" y="355"/>
                </a:lnTo>
                <a:lnTo>
                  <a:pt x="79" y="355"/>
                </a:lnTo>
                <a:lnTo>
                  <a:pt x="78" y="354"/>
                </a:lnTo>
                <a:lnTo>
                  <a:pt x="76" y="354"/>
                </a:lnTo>
                <a:lnTo>
                  <a:pt x="76" y="353"/>
                </a:lnTo>
                <a:lnTo>
                  <a:pt x="74" y="352"/>
                </a:lnTo>
                <a:lnTo>
                  <a:pt x="66" y="344"/>
                </a:lnTo>
                <a:lnTo>
                  <a:pt x="66" y="343"/>
                </a:lnTo>
                <a:lnTo>
                  <a:pt x="65" y="343"/>
                </a:lnTo>
                <a:lnTo>
                  <a:pt x="62" y="339"/>
                </a:lnTo>
                <a:lnTo>
                  <a:pt x="62" y="339"/>
                </a:lnTo>
                <a:lnTo>
                  <a:pt x="61" y="337"/>
                </a:lnTo>
                <a:lnTo>
                  <a:pt x="60" y="336"/>
                </a:lnTo>
                <a:lnTo>
                  <a:pt x="59" y="334"/>
                </a:lnTo>
                <a:lnTo>
                  <a:pt x="59" y="333"/>
                </a:lnTo>
                <a:lnTo>
                  <a:pt x="56" y="330"/>
                </a:lnTo>
                <a:lnTo>
                  <a:pt x="56" y="328"/>
                </a:lnTo>
                <a:lnTo>
                  <a:pt x="55" y="327"/>
                </a:lnTo>
                <a:lnTo>
                  <a:pt x="53" y="325"/>
                </a:lnTo>
                <a:lnTo>
                  <a:pt x="53" y="323"/>
                </a:lnTo>
                <a:lnTo>
                  <a:pt x="50" y="321"/>
                </a:lnTo>
                <a:lnTo>
                  <a:pt x="50" y="320"/>
                </a:lnTo>
                <a:lnTo>
                  <a:pt x="49" y="318"/>
                </a:lnTo>
                <a:lnTo>
                  <a:pt x="49" y="317"/>
                </a:lnTo>
                <a:lnTo>
                  <a:pt x="47" y="315"/>
                </a:lnTo>
                <a:lnTo>
                  <a:pt x="47" y="314"/>
                </a:lnTo>
                <a:lnTo>
                  <a:pt x="43" y="309"/>
                </a:lnTo>
                <a:lnTo>
                  <a:pt x="43" y="308"/>
                </a:lnTo>
                <a:lnTo>
                  <a:pt x="41" y="306"/>
                </a:lnTo>
                <a:lnTo>
                  <a:pt x="41" y="304"/>
                </a:lnTo>
                <a:lnTo>
                  <a:pt x="41" y="303"/>
                </a:lnTo>
                <a:lnTo>
                  <a:pt x="41" y="300"/>
                </a:lnTo>
                <a:lnTo>
                  <a:pt x="41" y="298"/>
                </a:lnTo>
                <a:lnTo>
                  <a:pt x="41" y="297"/>
                </a:lnTo>
                <a:lnTo>
                  <a:pt x="41" y="296"/>
                </a:lnTo>
                <a:lnTo>
                  <a:pt x="41" y="295"/>
                </a:lnTo>
                <a:lnTo>
                  <a:pt x="41" y="295"/>
                </a:lnTo>
                <a:lnTo>
                  <a:pt x="40" y="294"/>
                </a:lnTo>
                <a:lnTo>
                  <a:pt x="40" y="291"/>
                </a:lnTo>
                <a:lnTo>
                  <a:pt x="41" y="289"/>
                </a:lnTo>
                <a:lnTo>
                  <a:pt x="42" y="289"/>
                </a:lnTo>
                <a:lnTo>
                  <a:pt x="42" y="288"/>
                </a:lnTo>
                <a:lnTo>
                  <a:pt x="43" y="287"/>
                </a:lnTo>
                <a:lnTo>
                  <a:pt x="43" y="286"/>
                </a:lnTo>
                <a:lnTo>
                  <a:pt x="44" y="284"/>
                </a:lnTo>
                <a:lnTo>
                  <a:pt x="44" y="284"/>
                </a:lnTo>
                <a:lnTo>
                  <a:pt x="45" y="283"/>
                </a:lnTo>
                <a:lnTo>
                  <a:pt x="45" y="284"/>
                </a:lnTo>
                <a:lnTo>
                  <a:pt x="45" y="284"/>
                </a:lnTo>
                <a:lnTo>
                  <a:pt x="45" y="283"/>
                </a:lnTo>
                <a:lnTo>
                  <a:pt x="45" y="282"/>
                </a:lnTo>
                <a:lnTo>
                  <a:pt x="45" y="281"/>
                </a:lnTo>
                <a:lnTo>
                  <a:pt x="45" y="280"/>
                </a:lnTo>
                <a:lnTo>
                  <a:pt x="46" y="280"/>
                </a:lnTo>
                <a:lnTo>
                  <a:pt x="46" y="278"/>
                </a:lnTo>
                <a:lnTo>
                  <a:pt x="47" y="278"/>
                </a:lnTo>
                <a:lnTo>
                  <a:pt x="47" y="277"/>
                </a:lnTo>
                <a:lnTo>
                  <a:pt x="46" y="276"/>
                </a:lnTo>
                <a:lnTo>
                  <a:pt x="46" y="275"/>
                </a:lnTo>
                <a:lnTo>
                  <a:pt x="47" y="274"/>
                </a:lnTo>
                <a:lnTo>
                  <a:pt x="48" y="274"/>
                </a:lnTo>
                <a:lnTo>
                  <a:pt x="48" y="275"/>
                </a:lnTo>
                <a:lnTo>
                  <a:pt x="49" y="275"/>
                </a:lnTo>
                <a:lnTo>
                  <a:pt x="49" y="276"/>
                </a:lnTo>
                <a:lnTo>
                  <a:pt x="49" y="277"/>
                </a:lnTo>
                <a:lnTo>
                  <a:pt x="50" y="275"/>
                </a:lnTo>
                <a:lnTo>
                  <a:pt x="50" y="275"/>
                </a:lnTo>
                <a:lnTo>
                  <a:pt x="50" y="276"/>
                </a:lnTo>
                <a:lnTo>
                  <a:pt x="51" y="275"/>
                </a:lnTo>
                <a:lnTo>
                  <a:pt x="50" y="275"/>
                </a:lnTo>
                <a:lnTo>
                  <a:pt x="50" y="274"/>
                </a:lnTo>
                <a:lnTo>
                  <a:pt x="51" y="273"/>
                </a:lnTo>
                <a:lnTo>
                  <a:pt x="51" y="272"/>
                </a:lnTo>
                <a:lnTo>
                  <a:pt x="51" y="271"/>
                </a:lnTo>
                <a:lnTo>
                  <a:pt x="51" y="270"/>
                </a:lnTo>
                <a:lnTo>
                  <a:pt x="53" y="270"/>
                </a:lnTo>
                <a:lnTo>
                  <a:pt x="54" y="271"/>
                </a:lnTo>
                <a:lnTo>
                  <a:pt x="55" y="271"/>
                </a:lnTo>
                <a:lnTo>
                  <a:pt x="56" y="270"/>
                </a:lnTo>
                <a:lnTo>
                  <a:pt x="58" y="270"/>
                </a:lnTo>
                <a:lnTo>
                  <a:pt x="61" y="271"/>
                </a:lnTo>
                <a:lnTo>
                  <a:pt x="62" y="272"/>
                </a:lnTo>
                <a:lnTo>
                  <a:pt x="63" y="272"/>
                </a:lnTo>
                <a:lnTo>
                  <a:pt x="64" y="272"/>
                </a:lnTo>
                <a:lnTo>
                  <a:pt x="66" y="274"/>
                </a:lnTo>
                <a:lnTo>
                  <a:pt x="66" y="275"/>
                </a:lnTo>
                <a:lnTo>
                  <a:pt x="67" y="277"/>
                </a:lnTo>
                <a:lnTo>
                  <a:pt x="67" y="280"/>
                </a:lnTo>
                <a:lnTo>
                  <a:pt x="68" y="281"/>
                </a:lnTo>
                <a:lnTo>
                  <a:pt x="69" y="282"/>
                </a:lnTo>
                <a:lnTo>
                  <a:pt x="69" y="283"/>
                </a:lnTo>
                <a:lnTo>
                  <a:pt x="71" y="285"/>
                </a:lnTo>
                <a:lnTo>
                  <a:pt x="71" y="286"/>
                </a:lnTo>
                <a:lnTo>
                  <a:pt x="71" y="288"/>
                </a:lnTo>
                <a:lnTo>
                  <a:pt x="70" y="289"/>
                </a:lnTo>
                <a:lnTo>
                  <a:pt x="70" y="291"/>
                </a:lnTo>
                <a:lnTo>
                  <a:pt x="71" y="292"/>
                </a:lnTo>
                <a:lnTo>
                  <a:pt x="71" y="293"/>
                </a:lnTo>
                <a:lnTo>
                  <a:pt x="72" y="294"/>
                </a:lnTo>
                <a:lnTo>
                  <a:pt x="76" y="294"/>
                </a:lnTo>
                <a:lnTo>
                  <a:pt x="77" y="294"/>
                </a:lnTo>
                <a:lnTo>
                  <a:pt x="78" y="294"/>
                </a:lnTo>
                <a:lnTo>
                  <a:pt x="78" y="293"/>
                </a:lnTo>
                <a:lnTo>
                  <a:pt x="78" y="293"/>
                </a:lnTo>
                <a:lnTo>
                  <a:pt x="78" y="292"/>
                </a:lnTo>
                <a:lnTo>
                  <a:pt x="73" y="292"/>
                </a:lnTo>
                <a:lnTo>
                  <a:pt x="73" y="293"/>
                </a:lnTo>
                <a:lnTo>
                  <a:pt x="72" y="293"/>
                </a:lnTo>
                <a:lnTo>
                  <a:pt x="71" y="292"/>
                </a:lnTo>
                <a:lnTo>
                  <a:pt x="72" y="291"/>
                </a:lnTo>
                <a:lnTo>
                  <a:pt x="72" y="290"/>
                </a:lnTo>
                <a:lnTo>
                  <a:pt x="73" y="289"/>
                </a:lnTo>
                <a:lnTo>
                  <a:pt x="73" y="285"/>
                </a:lnTo>
                <a:lnTo>
                  <a:pt x="71" y="284"/>
                </a:lnTo>
                <a:lnTo>
                  <a:pt x="71" y="283"/>
                </a:lnTo>
                <a:lnTo>
                  <a:pt x="69" y="280"/>
                </a:lnTo>
                <a:lnTo>
                  <a:pt x="69" y="278"/>
                </a:lnTo>
                <a:lnTo>
                  <a:pt x="68" y="278"/>
                </a:lnTo>
                <a:lnTo>
                  <a:pt x="68" y="277"/>
                </a:lnTo>
                <a:lnTo>
                  <a:pt x="67" y="273"/>
                </a:lnTo>
                <a:lnTo>
                  <a:pt x="67" y="272"/>
                </a:lnTo>
                <a:lnTo>
                  <a:pt x="67" y="272"/>
                </a:lnTo>
                <a:lnTo>
                  <a:pt x="66" y="271"/>
                </a:lnTo>
                <a:lnTo>
                  <a:pt x="66" y="269"/>
                </a:lnTo>
                <a:lnTo>
                  <a:pt x="67" y="268"/>
                </a:lnTo>
                <a:lnTo>
                  <a:pt x="67" y="267"/>
                </a:lnTo>
                <a:lnTo>
                  <a:pt x="68" y="267"/>
                </a:lnTo>
                <a:lnTo>
                  <a:pt x="70" y="265"/>
                </a:lnTo>
                <a:lnTo>
                  <a:pt x="71" y="265"/>
                </a:lnTo>
                <a:lnTo>
                  <a:pt x="73" y="264"/>
                </a:lnTo>
                <a:lnTo>
                  <a:pt x="75" y="263"/>
                </a:lnTo>
                <a:lnTo>
                  <a:pt x="78" y="261"/>
                </a:lnTo>
                <a:lnTo>
                  <a:pt x="79" y="259"/>
                </a:lnTo>
                <a:lnTo>
                  <a:pt x="80" y="259"/>
                </a:lnTo>
                <a:lnTo>
                  <a:pt x="83" y="256"/>
                </a:lnTo>
                <a:lnTo>
                  <a:pt x="83" y="256"/>
                </a:lnTo>
                <a:lnTo>
                  <a:pt x="85" y="253"/>
                </a:lnTo>
                <a:lnTo>
                  <a:pt x="86" y="253"/>
                </a:lnTo>
                <a:lnTo>
                  <a:pt x="87" y="252"/>
                </a:lnTo>
                <a:lnTo>
                  <a:pt x="88" y="252"/>
                </a:lnTo>
                <a:lnTo>
                  <a:pt x="89" y="254"/>
                </a:lnTo>
                <a:lnTo>
                  <a:pt x="89" y="253"/>
                </a:lnTo>
                <a:lnTo>
                  <a:pt x="90" y="252"/>
                </a:lnTo>
                <a:lnTo>
                  <a:pt x="92" y="252"/>
                </a:lnTo>
                <a:lnTo>
                  <a:pt x="93" y="252"/>
                </a:lnTo>
                <a:lnTo>
                  <a:pt x="95" y="251"/>
                </a:lnTo>
                <a:lnTo>
                  <a:pt x="99" y="250"/>
                </a:lnTo>
                <a:lnTo>
                  <a:pt x="100" y="249"/>
                </a:lnTo>
                <a:lnTo>
                  <a:pt x="100" y="248"/>
                </a:lnTo>
                <a:lnTo>
                  <a:pt x="101" y="246"/>
                </a:lnTo>
                <a:lnTo>
                  <a:pt x="103" y="247"/>
                </a:lnTo>
                <a:lnTo>
                  <a:pt x="104" y="248"/>
                </a:lnTo>
                <a:lnTo>
                  <a:pt x="106" y="250"/>
                </a:lnTo>
                <a:lnTo>
                  <a:pt x="106" y="249"/>
                </a:lnTo>
                <a:lnTo>
                  <a:pt x="106" y="247"/>
                </a:lnTo>
                <a:lnTo>
                  <a:pt x="107" y="246"/>
                </a:lnTo>
                <a:lnTo>
                  <a:pt x="109" y="245"/>
                </a:lnTo>
                <a:lnTo>
                  <a:pt x="111" y="243"/>
                </a:lnTo>
                <a:lnTo>
                  <a:pt x="112" y="241"/>
                </a:lnTo>
                <a:lnTo>
                  <a:pt x="112" y="240"/>
                </a:lnTo>
                <a:lnTo>
                  <a:pt x="112" y="239"/>
                </a:lnTo>
                <a:lnTo>
                  <a:pt x="113" y="239"/>
                </a:lnTo>
                <a:lnTo>
                  <a:pt x="113" y="238"/>
                </a:lnTo>
                <a:lnTo>
                  <a:pt x="113" y="237"/>
                </a:lnTo>
                <a:lnTo>
                  <a:pt x="115" y="238"/>
                </a:lnTo>
                <a:lnTo>
                  <a:pt x="115" y="237"/>
                </a:lnTo>
                <a:lnTo>
                  <a:pt x="117" y="235"/>
                </a:lnTo>
                <a:lnTo>
                  <a:pt x="117" y="235"/>
                </a:lnTo>
                <a:lnTo>
                  <a:pt x="118" y="234"/>
                </a:lnTo>
                <a:lnTo>
                  <a:pt x="122" y="233"/>
                </a:lnTo>
                <a:lnTo>
                  <a:pt x="123" y="232"/>
                </a:lnTo>
                <a:lnTo>
                  <a:pt x="124" y="232"/>
                </a:lnTo>
                <a:lnTo>
                  <a:pt x="125" y="233"/>
                </a:lnTo>
                <a:lnTo>
                  <a:pt x="125" y="234"/>
                </a:lnTo>
                <a:lnTo>
                  <a:pt x="124" y="234"/>
                </a:lnTo>
                <a:lnTo>
                  <a:pt x="124" y="235"/>
                </a:lnTo>
                <a:lnTo>
                  <a:pt x="125" y="234"/>
                </a:lnTo>
                <a:lnTo>
                  <a:pt x="126" y="232"/>
                </a:lnTo>
                <a:lnTo>
                  <a:pt x="127" y="230"/>
                </a:lnTo>
                <a:lnTo>
                  <a:pt x="129" y="229"/>
                </a:lnTo>
                <a:lnTo>
                  <a:pt x="129" y="228"/>
                </a:lnTo>
                <a:lnTo>
                  <a:pt x="129" y="228"/>
                </a:lnTo>
                <a:lnTo>
                  <a:pt x="129" y="228"/>
                </a:lnTo>
                <a:lnTo>
                  <a:pt x="129" y="226"/>
                </a:lnTo>
                <a:lnTo>
                  <a:pt x="130" y="225"/>
                </a:lnTo>
                <a:lnTo>
                  <a:pt x="131" y="224"/>
                </a:lnTo>
                <a:lnTo>
                  <a:pt x="134" y="222"/>
                </a:lnTo>
                <a:lnTo>
                  <a:pt x="137" y="220"/>
                </a:lnTo>
                <a:lnTo>
                  <a:pt x="140" y="217"/>
                </a:lnTo>
                <a:lnTo>
                  <a:pt x="142" y="217"/>
                </a:lnTo>
                <a:lnTo>
                  <a:pt x="145" y="214"/>
                </a:lnTo>
                <a:lnTo>
                  <a:pt x="147" y="212"/>
                </a:lnTo>
                <a:lnTo>
                  <a:pt x="150" y="212"/>
                </a:lnTo>
                <a:lnTo>
                  <a:pt x="151" y="212"/>
                </a:lnTo>
                <a:lnTo>
                  <a:pt x="151" y="211"/>
                </a:lnTo>
                <a:lnTo>
                  <a:pt x="152" y="211"/>
                </a:lnTo>
                <a:lnTo>
                  <a:pt x="153" y="211"/>
                </a:lnTo>
                <a:lnTo>
                  <a:pt x="154" y="209"/>
                </a:lnTo>
                <a:lnTo>
                  <a:pt x="154" y="208"/>
                </a:lnTo>
                <a:lnTo>
                  <a:pt x="153" y="207"/>
                </a:lnTo>
                <a:lnTo>
                  <a:pt x="151" y="206"/>
                </a:lnTo>
                <a:lnTo>
                  <a:pt x="151" y="206"/>
                </a:lnTo>
                <a:lnTo>
                  <a:pt x="149" y="206"/>
                </a:lnTo>
                <a:lnTo>
                  <a:pt x="141" y="201"/>
                </a:lnTo>
                <a:lnTo>
                  <a:pt x="137" y="202"/>
                </a:lnTo>
                <a:lnTo>
                  <a:pt x="137" y="199"/>
                </a:lnTo>
                <a:lnTo>
                  <a:pt x="137" y="197"/>
                </a:lnTo>
                <a:lnTo>
                  <a:pt x="136" y="193"/>
                </a:lnTo>
                <a:lnTo>
                  <a:pt x="138" y="188"/>
                </a:lnTo>
                <a:lnTo>
                  <a:pt x="140" y="187"/>
                </a:lnTo>
                <a:lnTo>
                  <a:pt x="142" y="188"/>
                </a:lnTo>
                <a:lnTo>
                  <a:pt x="144" y="189"/>
                </a:lnTo>
                <a:lnTo>
                  <a:pt x="149" y="189"/>
                </a:lnTo>
                <a:lnTo>
                  <a:pt x="152" y="188"/>
                </a:lnTo>
                <a:lnTo>
                  <a:pt x="157" y="188"/>
                </a:lnTo>
                <a:lnTo>
                  <a:pt x="162" y="189"/>
                </a:lnTo>
                <a:lnTo>
                  <a:pt x="163" y="188"/>
                </a:lnTo>
                <a:lnTo>
                  <a:pt x="166" y="187"/>
                </a:lnTo>
                <a:lnTo>
                  <a:pt x="170" y="188"/>
                </a:lnTo>
                <a:lnTo>
                  <a:pt x="173" y="191"/>
                </a:lnTo>
                <a:lnTo>
                  <a:pt x="172" y="192"/>
                </a:lnTo>
                <a:lnTo>
                  <a:pt x="176" y="193"/>
                </a:lnTo>
                <a:lnTo>
                  <a:pt x="179" y="192"/>
                </a:lnTo>
                <a:lnTo>
                  <a:pt x="179" y="190"/>
                </a:lnTo>
                <a:lnTo>
                  <a:pt x="179" y="189"/>
                </a:lnTo>
                <a:lnTo>
                  <a:pt x="177" y="186"/>
                </a:lnTo>
                <a:lnTo>
                  <a:pt x="177" y="184"/>
                </a:lnTo>
                <a:lnTo>
                  <a:pt x="179" y="182"/>
                </a:lnTo>
                <a:lnTo>
                  <a:pt x="180" y="181"/>
                </a:lnTo>
                <a:lnTo>
                  <a:pt x="183" y="179"/>
                </a:lnTo>
                <a:lnTo>
                  <a:pt x="184" y="180"/>
                </a:lnTo>
                <a:lnTo>
                  <a:pt x="186" y="182"/>
                </a:lnTo>
                <a:lnTo>
                  <a:pt x="187" y="184"/>
                </a:lnTo>
                <a:lnTo>
                  <a:pt x="187" y="185"/>
                </a:lnTo>
                <a:lnTo>
                  <a:pt x="188" y="187"/>
                </a:lnTo>
                <a:lnTo>
                  <a:pt x="189" y="186"/>
                </a:lnTo>
                <a:lnTo>
                  <a:pt x="191" y="184"/>
                </a:lnTo>
                <a:lnTo>
                  <a:pt x="195" y="184"/>
                </a:lnTo>
                <a:lnTo>
                  <a:pt x="197" y="184"/>
                </a:lnTo>
                <a:lnTo>
                  <a:pt x="199" y="184"/>
                </a:lnTo>
                <a:lnTo>
                  <a:pt x="201" y="184"/>
                </a:lnTo>
                <a:lnTo>
                  <a:pt x="201" y="182"/>
                </a:lnTo>
                <a:lnTo>
                  <a:pt x="201" y="180"/>
                </a:lnTo>
                <a:lnTo>
                  <a:pt x="203" y="179"/>
                </a:lnTo>
                <a:lnTo>
                  <a:pt x="204" y="178"/>
                </a:lnTo>
                <a:lnTo>
                  <a:pt x="206" y="181"/>
                </a:lnTo>
                <a:lnTo>
                  <a:pt x="207" y="181"/>
                </a:lnTo>
                <a:lnTo>
                  <a:pt x="210" y="182"/>
                </a:lnTo>
                <a:lnTo>
                  <a:pt x="212" y="184"/>
                </a:lnTo>
                <a:lnTo>
                  <a:pt x="212" y="184"/>
                </a:lnTo>
                <a:lnTo>
                  <a:pt x="211" y="187"/>
                </a:lnTo>
                <a:lnTo>
                  <a:pt x="212" y="189"/>
                </a:lnTo>
                <a:lnTo>
                  <a:pt x="214" y="190"/>
                </a:lnTo>
                <a:lnTo>
                  <a:pt x="216" y="190"/>
                </a:lnTo>
                <a:lnTo>
                  <a:pt x="218" y="190"/>
                </a:lnTo>
                <a:lnTo>
                  <a:pt x="218" y="191"/>
                </a:lnTo>
                <a:lnTo>
                  <a:pt x="218" y="194"/>
                </a:lnTo>
                <a:lnTo>
                  <a:pt x="219" y="200"/>
                </a:lnTo>
                <a:lnTo>
                  <a:pt x="224" y="201"/>
                </a:lnTo>
                <a:lnTo>
                  <a:pt x="229" y="200"/>
                </a:lnTo>
                <a:lnTo>
                  <a:pt x="233" y="199"/>
                </a:lnTo>
                <a:lnTo>
                  <a:pt x="235" y="194"/>
                </a:lnTo>
                <a:lnTo>
                  <a:pt x="238" y="191"/>
                </a:lnTo>
                <a:lnTo>
                  <a:pt x="242" y="189"/>
                </a:lnTo>
                <a:lnTo>
                  <a:pt x="246" y="186"/>
                </a:lnTo>
                <a:lnTo>
                  <a:pt x="251" y="186"/>
                </a:lnTo>
                <a:lnTo>
                  <a:pt x="255" y="184"/>
                </a:lnTo>
                <a:lnTo>
                  <a:pt x="259" y="184"/>
                </a:lnTo>
                <a:lnTo>
                  <a:pt x="267" y="183"/>
                </a:lnTo>
                <a:lnTo>
                  <a:pt x="271" y="176"/>
                </a:lnTo>
                <a:lnTo>
                  <a:pt x="271" y="175"/>
                </a:lnTo>
                <a:lnTo>
                  <a:pt x="274" y="176"/>
                </a:lnTo>
                <a:lnTo>
                  <a:pt x="283" y="182"/>
                </a:lnTo>
                <a:lnTo>
                  <a:pt x="302" y="192"/>
                </a:lnTo>
                <a:lnTo>
                  <a:pt x="306" y="195"/>
                </a:lnTo>
                <a:lnTo>
                  <a:pt x="308" y="196"/>
                </a:lnTo>
                <a:lnTo>
                  <a:pt x="321" y="203"/>
                </a:lnTo>
                <a:lnTo>
                  <a:pt x="327" y="201"/>
                </a:lnTo>
                <a:lnTo>
                  <a:pt x="331" y="208"/>
                </a:lnTo>
                <a:lnTo>
                  <a:pt x="335" y="211"/>
                </a:lnTo>
                <a:lnTo>
                  <a:pt x="336" y="214"/>
                </a:lnTo>
                <a:lnTo>
                  <a:pt x="335" y="218"/>
                </a:lnTo>
                <a:lnTo>
                  <a:pt x="370" y="244"/>
                </a:lnTo>
                <a:lnTo>
                  <a:pt x="366" y="253"/>
                </a:lnTo>
                <a:lnTo>
                  <a:pt x="364" y="256"/>
                </a:lnTo>
                <a:lnTo>
                  <a:pt x="364" y="263"/>
                </a:lnTo>
                <a:lnTo>
                  <a:pt x="363" y="269"/>
                </a:lnTo>
                <a:lnTo>
                  <a:pt x="361" y="272"/>
                </a:lnTo>
                <a:lnTo>
                  <a:pt x="359" y="274"/>
                </a:lnTo>
                <a:lnTo>
                  <a:pt x="363" y="276"/>
                </a:lnTo>
                <a:lnTo>
                  <a:pt x="364" y="281"/>
                </a:lnTo>
                <a:lnTo>
                  <a:pt x="364" y="285"/>
                </a:lnTo>
                <a:lnTo>
                  <a:pt x="369" y="289"/>
                </a:lnTo>
                <a:lnTo>
                  <a:pt x="371" y="294"/>
                </a:lnTo>
                <a:lnTo>
                  <a:pt x="378" y="295"/>
                </a:lnTo>
                <a:lnTo>
                  <a:pt x="385" y="293"/>
                </a:lnTo>
                <a:lnTo>
                  <a:pt x="389" y="294"/>
                </a:lnTo>
                <a:lnTo>
                  <a:pt x="394" y="294"/>
                </a:lnTo>
                <a:lnTo>
                  <a:pt x="397" y="291"/>
                </a:lnTo>
                <a:lnTo>
                  <a:pt x="402" y="289"/>
                </a:lnTo>
                <a:lnTo>
                  <a:pt x="404" y="289"/>
                </a:lnTo>
                <a:lnTo>
                  <a:pt x="407" y="288"/>
                </a:lnTo>
                <a:lnTo>
                  <a:pt x="408" y="288"/>
                </a:lnTo>
                <a:lnTo>
                  <a:pt x="411" y="288"/>
                </a:lnTo>
                <a:lnTo>
                  <a:pt x="412" y="288"/>
                </a:lnTo>
                <a:lnTo>
                  <a:pt x="414" y="288"/>
                </a:lnTo>
                <a:lnTo>
                  <a:pt x="417" y="288"/>
                </a:lnTo>
                <a:lnTo>
                  <a:pt x="419" y="287"/>
                </a:lnTo>
                <a:lnTo>
                  <a:pt x="420" y="286"/>
                </a:lnTo>
                <a:lnTo>
                  <a:pt x="425" y="284"/>
                </a:lnTo>
                <a:lnTo>
                  <a:pt x="430" y="278"/>
                </a:lnTo>
                <a:lnTo>
                  <a:pt x="430" y="279"/>
                </a:lnTo>
                <a:lnTo>
                  <a:pt x="432" y="278"/>
                </a:lnTo>
                <a:lnTo>
                  <a:pt x="437" y="276"/>
                </a:lnTo>
                <a:lnTo>
                  <a:pt x="441" y="272"/>
                </a:lnTo>
                <a:lnTo>
                  <a:pt x="443" y="268"/>
                </a:lnTo>
                <a:lnTo>
                  <a:pt x="445" y="264"/>
                </a:lnTo>
                <a:lnTo>
                  <a:pt x="448" y="258"/>
                </a:lnTo>
                <a:lnTo>
                  <a:pt x="453" y="256"/>
                </a:lnTo>
                <a:lnTo>
                  <a:pt x="453" y="256"/>
                </a:lnTo>
                <a:lnTo>
                  <a:pt x="457" y="253"/>
                </a:lnTo>
                <a:lnTo>
                  <a:pt x="460" y="251"/>
                </a:lnTo>
                <a:lnTo>
                  <a:pt x="464" y="248"/>
                </a:lnTo>
                <a:lnTo>
                  <a:pt x="467" y="245"/>
                </a:lnTo>
                <a:lnTo>
                  <a:pt x="471" y="241"/>
                </a:lnTo>
                <a:lnTo>
                  <a:pt x="476" y="239"/>
                </a:lnTo>
                <a:lnTo>
                  <a:pt x="479" y="236"/>
                </a:lnTo>
                <a:lnTo>
                  <a:pt x="480" y="235"/>
                </a:lnTo>
                <a:lnTo>
                  <a:pt x="481" y="234"/>
                </a:lnTo>
                <a:lnTo>
                  <a:pt x="482" y="232"/>
                </a:lnTo>
                <a:lnTo>
                  <a:pt x="486" y="228"/>
                </a:lnTo>
                <a:lnTo>
                  <a:pt x="488" y="224"/>
                </a:lnTo>
                <a:lnTo>
                  <a:pt x="491" y="220"/>
                </a:lnTo>
                <a:lnTo>
                  <a:pt x="492" y="216"/>
                </a:lnTo>
                <a:lnTo>
                  <a:pt x="497" y="208"/>
                </a:lnTo>
                <a:lnTo>
                  <a:pt x="497" y="206"/>
                </a:lnTo>
                <a:lnTo>
                  <a:pt x="498" y="201"/>
                </a:lnTo>
                <a:lnTo>
                  <a:pt x="499" y="198"/>
                </a:lnTo>
                <a:lnTo>
                  <a:pt x="502" y="189"/>
                </a:lnTo>
                <a:lnTo>
                  <a:pt x="495" y="185"/>
                </a:lnTo>
                <a:lnTo>
                  <a:pt x="492" y="182"/>
                </a:lnTo>
                <a:lnTo>
                  <a:pt x="489" y="180"/>
                </a:lnTo>
                <a:lnTo>
                  <a:pt x="483" y="178"/>
                </a:lnTo>
                <a:lnTo>
                  <a:pt x="480" y="176"/>
                </a:lnTo>
                <a:lnTo>
                  <a:pt x="476" y="173"/>
                </a:lnTo>
                <a:lnTo>
                  <a:pt x="474" y="169"/>
                </a:lnTo>
                <a:lnTo>
                  <a:pt x="470" y="166"/>
                </a:lnTo>
                <a:lnTo>
                  <a:pt x="467" y="163"/>
                </a:lnTo>
                <a:lnTo>
                  <a:pt x="465" y="158"/>
                </a:lnTo>
                <a:lnTo>
                  <a:pt x="463" y="155"/>
                </a:lnTo>
                <a:lnTo>
                  <a:pt x="459" y="151"/>
                </a:lnTo>
                <a:lnTo>
                  <a:pt x="456" y="147"/>
                </a:lnTo>
                <a:lnTo>
                  <a:pt x="453" y="142"/>
                </a:lnTo>
                <a:lnTo>
                  <a:pt x="452" y="137"/>
                </a:lnTo>
                <a:lnTo>
                  <a:pt x="450" y="131"/>
                </a:lnTo>
                <a:lnTo>
                  <a:pt x="448" y="125"/>
                </a:lnTo>
                <a:lnTo>
                  <a:pt x="447" y="122"/>
                </a:lnTo>
                <a:lnTo>
                  <a:pt x="447" y="117"/>
                </a:lnTo>
                <a:lnTo>
                  <a:pt x="446" y="113"/>
                </a:lnTo>
                <a:lnTo>
                  <a:pt x="446" y="110"/>
                </a:lnTo>
                <a:lnTo>
                  <a:pt x="445" y="101"/>
                </a:lnTo>
                <a:lnTo>
                  <a:pt x="438" y="95"/>
                </a:lnTo>
                <a:lnTo>
                  <a:pt x="434" y="92"/>
                </a:lnTo>
                <a:lnTo>
                  <a:pt x="431" y="86"/>
                </a:lnTo>
                <a:lnTo>
                  <a:pt x="435" y="82"/>
                </a:lnTo>
                <a:lnTo>
                  <a:pt x="435" y="77"/>
                </a:lnTo>
                <a:lnTo>
                  <a:pt x="436" y="71"/>
                </a:lnTo>
                <a:lnTo>
                  <a:pt x="438" y="67"/>
                </a:lnTo>
                <a:lnTo>
                  <a:pt x="441" y="64"/>
                </a:lnTo>
                <a:lnTo>
                  <a:pt x="443" y="62"/>
                </a:lnTo>
                <a:lnTo>
                  <a:pt x="445" y="59"/>
                </a:lnTo>
                <a:lnTo>
                  <a:pt x="447" y="58"/>
                </a:lnTo>
                <a:lnTo>
                  <a:pt x="451" y="56"/>
                </a:lnTo>
                <a:lnTo>
                  <a:pt x="456" y="59"/>
                </a:lnTo>
                <a:lnTo>
                  <a:pt x="460" y="62"/>
                </a:lnTo>
                <a:lnTo>
                  <a:pt x="463" y="63"/>
                </a:lnTo>
                <a:lnTo>
                  <a:pt x="467" y="66"/>
                </a:lnTo>
                <a:lnTo>
                  <a:pt x="472" y="70"/>
                </a:lnTo>
                <a:lnTo>
                  <a:pt x="475" y="74"/>
                </a:lnTo>
                <a:lnTo>
                  <a:pt x="477" y="79"/>
                </a:lnTo>
                <a:lnTo>
                  <a:pt x="478" y="84"/>
                </a:lnTo>
                <a:lnTo>
                  <a:pt x="484" y="86"/>
                </a:lnTo>
                <a:lnTo>
                  <a:pt x="488" y="82"/>
                </a:lnTo>
                <a:lnTo>
                  <a:pt x="493" y="77"/>
                </a:lnTo>
                <a:lnTo>
                  <a:pt x="497" y="73"/>
                </a:lnTo>
                <a:lnTo>
                  <a:pt x="500" y="71"/>
                </a:lnTo>
                <a:lnTo>
                  <a:pt x="503" y="66"/>
                </a:lnTo>
                <a:lnTo>
                  <a:pt x="507" y="61"/>
                </a:lnTo>
                <a:lnTo>
                  <a:pt x="511" y="56"/>
                </a:lnTo>
                <a:lnTo>
                  <a:pt x="514" y="54"/>
                </a:lnTo>
                <a:lnTo>
                  <a:pt x="518" y="53"/>
                </a:lnTo>
                <a:lnTo>
                  <a:pt x="520" y="52"/>
                </a:lnTo>
                <a:lnTo>
                  <a:pt x="521" y="52"/>
                </a:lnTo>
                <a:lnTo>
                  <a:pt x="524" y="51"/>
                </a:lnTo>
                <a:lnTo>
                  <a:pt x="526" y="51"/>
                </a:lnTo>
                <a:lnTo>
                  <a:pt x="527" y="50"/>
                </a:lnTo>
                <a:lnTo>
                  <a:pt x="528" y="49"/>
                </a:lnTo>
                <a:lnTo>
                  <a:pt x="531" y="48"/>
                </a:lnTo>
                <a:lnTo>
                  <a:pt x="532" y="47"/>
                </a:lnTo>
                <a:lnTo>
                  <a:pt x="535" y="47"/>
                </a:lnTo>
                <a:lnTo>
                  <a:pt x="538" y="47"/>
                </a:lnTo>
                <a:lnTo>
                  <a:pt x="541" y="45"/>
                </a:lnTo>
                <a:lnTo>
                  <a:pt x="542" y="45"/>
                </a:lnTo>
                <a:lnTo>
                  <a:pt x="544" y="45"/>
                </a:lnTo>
                <a:lnTo>
                  <a:pt x="546" y="45"/>
                </a:lnTo>
                <a:lnTo>
                  <a:pt x="550" y="45"/>
                </a:lnTo>
                <a:lnTo>
                  <a:pt x="552" y="44"/>
                </a:lnTo>
                <a:lnTo>
                  <a:pt x="554" y="43"/>
                </a:lnTo>
                <a:lnTo>
                  <a:pt x="557" y="42"/>
                </a:lnTo>
                <a:lnTo>
                  <a:pt x="558" y="42"/>
                </a:lnTo>
                <a:lnTo>
                  <a:pt x="560" y="41"/>
                </a:lnTo>
                <a:lnTo>
                  <a:pt x="562" y="40"/>
                </a:lnTo>
                <a:lnTo>
                  <a:pt x="563" y="40"/>
                </a:lnTo>
                <a:lnTo>
                  <a:pt x="564" y="40"/>
                </a:lnTo>
                <a:lnTo>
                  <a:pt x="565" y="39"/>
                </a:lnTo>
                <a:lnTo>
                  <a:pt x="567" y="38"/>
                </a:lnTo>
                <a:lnTo>
                  <a:pt x="569" y="37"/>
                </a:lnTo>
                <a:lnTo>
                  <a:pt x="570" y="36"/>
                </a:lnTo>
                <a:lnTo>
                  <a:pt x="570" y="34"/>
                </a:lnTo>
                <a:lnTo>
                  <a:pt x="572" y="33"/>
                </a:lnTo>
                <a:lnTo>
                  <a:pt x="573" y="31"/>
                </a:lnTo>
                <a:lnTo>
                  <a:pt x="574" y="30"/>
                </a:lnTo>
                <a:lnTo>
                  <a:pt x="576" y="29"/>
                </a:lnTo>
                <a:lnTo>
                  <a:pt x="576" y="28"/>
                </a:lnTo>
                <a:lnTo>
                  <a:pt x="582" y="24"/>
                </a:lnTo>
                <a:lnTo>
                  <a:pt x="583" y="23"/>
                </a:lnTo>
                <a:lnTo>
                  <a:pt x="589" y="20"/>
                </a:lnTo>
                <a:lnTo>
                  <a:pt x="593" y="18"/>
                </a:lnTo>
                <a:lnTo>
                  <a:pt x="594" y="17"/>
                </a:lnTo>
                <a:lnTo>
                  <a:pt x="598" y="14"/>
                </a:lnTo>
                <a:lnTo>
                  <a:pt x="600" y="9"/>
                </a:lnTo>
                <a:lnTo>
                  <a:pt x="604" y="7"/>
                </a:lnTo>
                <a:lnTo>
                  <a:pt x="606" y="5"/>
                </a:lnTo>
                <a:lnTo>
                  <a:pt x="607" y="5"/>
                </a:lnTo>
                <a:lnTo>
                  <a:pt x="609" y="4"/>
                </a:lnTo>
                <a:lnTo>
                  <a:pt x="610" y="4"/>
                </a:lnTo>
                <a:lnTo>
                  <a:pt x="613" y="3"/>
                </a:lnTo>
                <a:lnTo>
                  <a:pt x="617" y="2"/>
                </a:lnTo>
                <a:lnTo>
                  <a:pt x="622" y="2"/>
                </a:lnTo>
                <a:lnTo>
                  <a:pt x="626" y="1"/>
                </a:lnTo>
                <a:lnTo>
                  <a:pt x="631" y="1"/>
                </a:lnTo>
                <a:lnTo>
                  <a:pt x="635" y="1"/>
                </a:lnTo>
                <a:lnTo>
                  <a:pt x="639" y="0"/>
                </a:lnTo>
                <a:lnTo>
                  <a:pt x="643" y="1"/>
                </a:lnTo>
                <a:lnTo>
                  <a:pt x="645" y="1"/>
                </a:lnTo>
                <a:lnTo>
                  <a:pt x="648" y="4"/>
                </a:lnTo>
                <a:lnTo>
                  <a:pt x="654" y="4"/>
                </a:lnTo>
                <a:lnTo>
                  <a:pt x="655" y="3"/>
                </a:lnTo>
                <a:lnTo>
                  <a:pt x="658" y="1"/>
                </a:lnTo>
                <a:lnTo>
                  <a:pt x="659" y="1"/>
                </a:lnTo>
                <a:lnTo>
                  <a:pt x="663" y="0"/>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0">
            <a:extLst>
              <a:ext uri="{FF2B5EF4-FFF2-40B4-BE49-F238E27FC236}">
                <a16:creationId xmlns:a16="http://schemas.microsoft.com/office/drawing/2014/main" id="{4C958D61-F8A5-46A4-8E2C-1C12D531E6FF}"/>
              </a:ext>
            </a:extLst>
          </p:cNvPr>
          <p:cNvSpPr>
            <a:spLocks noEditPoints="1"/>
          </p:cNvSpPr>
          <p:nvPr/>
        </p:nvSpPr>
        <p:spPr bwMode="auto">
          <a:xfrm>
            <a:off x="1166749" y="4938626"/>
            <a:ext cx="917773" cy="182691"/>
          </a:xfrm>
          <a:custGeom>
            <a:avLst/>
            <a:gdLst>
              <a:gd name="T0" fmla="*/ 278 w 638"/>
              <a:gd name="T1" fmla="*/ 100 h 127"/>
              <a:gd name="T2" fmla="*/ 262 w 638"/>
              <a:gd name="T3" fmla="*/ 90 h 127"/>
              <a:gd name="T4" fmla="*/ 335 w 638"/>
              <a:gd name="T5" fmla="*/ 73 h 127"/>
              <a:gd name="T6" fmla="*/ 240 w 638"/>
              <a:gd name="T7" fmla="*/ 11 h 127"/>
              <a:gd name="T8" fmla="*/ 285 w 638"/>
              <a:gd name="T9" fmla="*/ 11 h 127"/>
              <a:gd name="T10" fmla="*/ 537 w 638"/>
              <a:gd name="T11" fmla="*/ 8 h 127"/>
              <a:gd name="T12" fmla="*/ 527 w 638"/>
              <a:gd name="T13" fmla="*/ 24 h 127"/>
              <a:gd name="T14" fmla="*/ 525 w 638"/>
              <a:gd name="T15" fmla="*/ 43 h 127"/>
              <a:gd name="T16" fmla="*/ 537 w 638"/>
              <a:gd name="T17" fmla="*/ 56 h 127"/>
              <a:gd name="T18" fmla="*/ 559 w 638"/>
              <a:gd name="T19" fmla="*/ 45 h 127"/>
              <a:gd name="T20" fmla="*/ 586 w 638"/>
              <a:gd name="T21" fmla="*/ 49 h 127"/>
              <a:gd name="T22" fmla="*/ 572 w 638"/>
              <a:gd name="T23" fmla="*/ 71 h 127"/>
              <a:gd name="T24" fmla="*/ 570 w 638"/>
              <a:gd name="T25" fmla="*/ 89 h 127"/>
              <a:gd name="T26" fmla="*/ 593 w 638"/>
              <a:gd name="T27" fmla="*/ 98 h 127"/>
              <a:gd name="T28" fmla="*/ 614 w 638"/>
              <a:gd name="T29" fmla="*/ 102 h 127"/>
              <a:gd name="T30" fmla="*/ 632 w 638"/>
              <a:gd name="T31" fmla="*/ 126 h 127"/>
              <a:gd name="T32" fmla="*/ 587 w 638"/>
              <a:gd name="T33" fmla="*/ 122 h 127"/>
              <a:gd name="T34" fmla="*/ 556 w 638"/>
              <a:gd name="T35" fmla="*/ 117 h 127"/>
              <a:gd name="T36" fmla="*/ 526 w 638"/>
              <a:gd name="T37" fmla="*/ 111 h 127"/>
              <a:gd name="T38" fmla="*/ 492 w 638"/>
              <a:gd name="T39" fmla="*/ 106 h 127"/>
              <a:gd name="T40" fmla="*/ 452 w 638"/>
              <a:gd name="T41" fmla="*/ 102 h 127"/>
              <a:gd name="T42" fmla="*/ 391 w 638"/>
              <a:gd name="T43" fmla="*/ 106 h 127"/>
              <a:gd name="T44" fmla="*/ 351 w 638"/>
              <a:gd name="T45" fmla="*/ 106 h 127"/>
              <a:gd name="T46" fmla="*/ 287 w 638"/>
              <a:gd name="T47" fmla="*/ 109 h 127"/>
              <a:gd name="T48" fmla="*/ 268 w 638"/>
              <a:gd name="T49" fmla="*/ 107 h 127"/>
              <a:gd name="T50" fmla="*/ 287 w 638"/>
              <a:gd name="T51" fmla="*/ 101 h 127"/>
              <a:gd name="T52" fmla="*/ 304 w 638"/>
              <a:gd name="T53" fmla="*/ 95 h 127"/>
              <a:gd name="T54" fmla="*/ 324 w 638"/>
              <a:gd name="T55" fmla="*/ 90 h 127"/>
              <a:gd name="T56" fmla="*/ 340 w 638"/>
              <a:gd name="T57" fmla="*/ 71 h 127"/>
              <a:gd name="T58" fmla="*/ 359 w 638"/>
              <a:gd name="T59" fmla="*/ 72 h 127"/>
              <a:gd name="T60" fmla="*/ 380 w 638"/>
              <a:gd name="T61" fmla="*/ 63 h 127"/>
              <a:gd name="T62" fmla="*/ 402 w 638"/>
              <a:gd name="T63" fmla="*/ 55 h 127"/>
              <a:gd name="T64" fmla="*/ 422 w 638"/>
              <a:gd name="T65" fmla="*/ 39 h 127"/>
              <a:gd name="T66" fmla="*/ 448 w 638"/>
              <a:gd name="T67" fmla="*/ 31 h 127"/>
              <a:gd name="T68" fmla="*/ 414 w 638"/>
              <a:gd name="T69" fmla="*/ 31 h 127"/>
              <a:gd name="T70" fmla="*/ 388 w 638"/>
              <a:gd name="T71" fmla="*/ 33 h 127"/>
              <a:gd name="T72" fmla="*/ 356 w 638"/>
              <a:gd name="T73" fmla="*/ 56 h 127"/>
              <a:gd name="T74" fmla="*/ 326 w 638"/>
              <a:gd name="T75" fmla="*/ 63 h 127"/>
              <a:gd name="T76" fmla="*/ 302 w 638"/>
              <a:gd name="T77" fmla="*/ 63 h 127"/>
              <a:gd name="T78" fmla="*/ 298 w 638"/>
              <a:gd name="T79" fmla="*/ 37 h 127"/>
              <a:gd name="T80" fmla="*/ 287 w 638"/>
              <a:gd name="T81" fmla="*/ 43 h 127"/>
              <a:gd name="T82" fmla="*/ 273 w 638"/>
              <a:gd name="T83" fmla="*/ 51 h 127"/>
              <a:gd name="T84" fmla="*/ 266 w 638"/>
              <a:gd name="T85" fmla="*/ 74 h 127"/>
              <a:gd name="T86" fmla="*/ 256 w 638"/>
              <a:gd name="T87" fmla="*/ 93 h 127"/>
              <a:gd name="T88" fmla="*/ 250 w 638"/>
              <a:gd name="T89" fmla="*/ 106 h 127"/>
              <a:gd name="T90" fmla="*/ 262 w 638"/>
              <a:gd name="T91" fmla="*/ 108 h 127"/>
              <a:gd name="T92" fmla="*/ 264 w 638"/>
              <a:gd name="T93" fmla="*/ 112 h 127"/>
              <a:gd name="T94" fmla="*/ 245 w 638"/>
              <a:gd name="T95" fmla="*/ 116 h 127"/>
              <a:gd name="T96" fmla="*/ 158 w 638"/>
              <a:gd name="T97" fmla="*/ 116 h 127"/>
              <a:gd name="T98" fmla="*/ 97 w 638"/>
              <a:gd name="T99" fmla="*/ 117 h 127"/>
              <a:gd name="T100" fmla="*/ 28 w 638"/>
              <a:gd name="T101" fmla="*/ 122 h 127"/>
              <a:gd name="T102" fmla="*/ 0 w 638"/>
              <a:gd name="T103" fmla="*/ 126 h 127"/>
              <a:gd name="T104" fmla="*/ 25 w 638"/>
              <a:gd name="T105" fmla="*/ 95 h 127"/>
              <a:gd name="T106" fmla="*/ 62 w 638"/>
              <a:gd name="T107" fmla="*/ 89 h 127"/>
              <a:gd name="T108" fmla="*/ 82 w 638"/>
              <a:gd name="T109" fmla="*/ 76 h 127"/>
              <a:gd name="T110" fmla="*/ 116 w 638"/>
              <a:gd name="T111" fmla="*/ 77 h 127"/>
              <a:gd name="T112" fmla="*/ 149 w 638"/>
              <a:gd name="T113" fmla="*/ 77 h 127"/>
              <a:gd name="T114" fmla="*/ 176 w 638"/>
              <a:gd name="T115" fmla="*/ 73 h 127"/>
              <a:gd name="T116" fmla="*/ 188 w 638"/>
              <a:gd name="T117" fmla="*/ 56 h 127"/>
              <a:gd name="T118" fmla="*/ 203 w 638"/>
              <a:gd name="T119" fmla="*/ 22 h 127"/>
              <a:gd name="T120" fmla="*/ 219 w 638"/>
              <a:gd name="T121"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127">
                <a:moveTo>
                  <a:pt x="280" y="90"/>
                </a:moveTo>
                <a:lnTo>
                  <a:pt x="282" y="92"/>
                </a:lnTo>
                <a:lnTo>
                  <a:pt x="284" y="92"/>
                </a:lnTo>
                <a:lnTo>
                  <a:pt x="285" y="93"/>
                </a:lnTo>
                <a:lnTo>
                  <a:pt x="285" y="93"/>
                </a:lnTo>
                <a:lnTo>
                  <a:pt x="286" y="93"/>
                </a:lnTo>
                <a:lnTo>
                  <a:pt x="287" y="94"/>
                </a:lnTo>
                <a:lnTo>
                  <a:pt x="287" y="95"/>
                </a:lnTo>
                <a:lnTo>
                  <a:pt x="286" y="96"/>
                </a:lnTo>
                <a:lnTo>
                  <a:pt x="286" y="98"/>
                </a:lnTo>
                <a:lnTo>
                  <a:pt x="287" y="99"/>
                </a:lnTo>
                <a:lnTo>
                  <a:pt x="287" y="100"/>
                </a:lnTo>
                <a:lnTo>
                  <a:pt x="286" y="100"/>
                </a:lnTo>
                <a:lnTo>
                  <a:pt x="285" y="101"/>
                </a:lnTo>
                <a:lnTo>
                  <a:pt x="285" y="102"/>
                </a:lnTo>
                <a:lnTo>
                  <a:pt x="284" y="102"/>
                </a:lnTo>
                <a:lnTo>
                  <a:pt x="283" y="101"/>
                </a:lnTo>
                <a:lnTo>
                  <a:pt x="282" y="100"/>
                </a:lnTo>
                <a:lnTo>
                  <a:pt x="280" y="100"/>
                </a:lnTo>
                <a:lnTo>
                  <a:pt x="278" y="100"/>
                </a:lnTo>
                <a:lnTo>
                  <a:pt x="277" y="100"/>
                </a:lnTo>
                <a:lnTo>
                  <a:pt x="275" y="100"/>
                </a:lnTo>
                <a:lnTo>
                  <a:pt x="274" y="101"/>
                </a:lnTo>
                <a:lnTo>
                  <a:pt x="272" y="101"/>
                </a:lnTo>
                <a:lnTo>
                  <a:pt x="271" y="100"/>
                </a:lnTo>
                <a:lnTo>
                  <a:pt x="270" y="100"/>
                </a:lnTo>
                <a:lnTo>
                  <a:pt x="269" y="100"/>
                </a:lnTo>
                <a:lnTo>
                  <a:pt x="269" y="100"/>
                </a:lnTo>
                <a:lnTo>
                  <a:pt x="268" y="100"/>
                </a:lnTo>
                <a:lnTo>
                  <a:pt x="268" y="100"/>
                </a:lnTo>
                <a:lnTo>
                  <a:pt x="267" y="100"/>
                </a:lnTo>
                <a:lnTo>
                  <a:pt x="264" y="98"/>
                </a:lnTo>
                <a:lnTo>
                  <a:pt x="263" y="98"/>
                </a:lnTo>
                <a:lnTo>
                  <a:pt x="262" y="98"/>
                </a:lnTo>
                <a:lnTo>
                  <a:pt x="262" y="97"/>
                </a:lnTo>
                <a:lnTo>
                  <a:pt x="258" y="95"/>
                </a:lnTo>
                <a:lnTo>
                  <a:pt x="258" y="93"/>
                </a:lnTo>
                <a:lnTo>
                  <a:pt x="258" y="92"/>
                </a:lnTo>
                <a:lnTo>
                  <a:pt x="260" y="91"/>
                </a:lnTo>
                <a:lnTo>
                  <a:pt x="262" y="90"/>
                </a:lnTo>
                <a:lnTo>
                  <a:pt x="263" y="90"/>
                </a:lnTo>
                <a:lnTo>
                  <a:pt x="265" y="94"/>
                </a:lnTo>
                <a:lnTo>
                  <a:pt x="266" y="94"/>
                </a:lnTo>
                <a:lnTo>
                  <a:pt x="268" y="94"/>
                </a:lnTo>
                <a:lnTo>
                  <a:pt x="269" y="95"/>
                </a:lnTo>
                <a:lnTo>
                  <a:pt x="272" y="95"/>
                </a:lnTo>
                <a:lnTo>
                  <a:pt x="273" y="95"/>
                </a:lnTo>
                <a:lnTo>
                  <a:pt x="274" y="95"/>
                </a:lnTo>
                <a:lnTo>
                  <a:pt x="274" y="95"/>
                </a:lnTo>
                <a:lnTo>
                  <a:pt x="276" y="93"/>
                </a:lnTo>
                <a:lnTo>
                  <a:pt x="276" y="92"/>
                </a:lnTo>
                <a:lnTo>
                  <a:pt x="277" y="91"/>
                </a:lnTo>
                <a:lnTo>
                  <a:pt x="279" y="90"/>
                </a:lnTo>
                <a:lnTo>
                  <a:pt x="280" y="90"/>
                </a:lnTo>
                <a:close/>
                <a:moveTo>
                  <a:pt x="335" y="73"/>
                </a:moveTo>
                <a:lnTo>
                  <a:pt x="335" y="72"/>
                </a:lnTo>
                <a:lnTo>
                  <a:pt x="335" y="72"/>
                </a:lnTo>
                <a:lnTo>
                  <a:pt x="336" y="72"/>
                </a:lnTo>
                <a:lnTo>
                  <a:pt x="336" y="72"/>
                </a:lnTo>
                <a:lnTo>
                  <a:pt x="335" y="73"/>
                </a:lnTo>
                <a:lnTo>
                  <a:pt x="335" y="73"/>
                </a:lnTo>
                <a:close/>
                <a:moveTo>
                  <a:pt x="328" y="67"/>
                </a:moveTo>
                <a:lnTo>
                  <a:pt x="327" y="68"/>
                </a:lnTo>
                <a:lnTo>
                  <a:pt x="326" y="67"/>
                </a:lnTo>
                <a:lnTo>
                  <a:pt x="326" y="66"/>
                </a:lnTo>
                <a:lnTo>
                  <a:pt x="327" y="65"/>
                </a:lnTo>
                <a:lnTo>
                  <a:pt x="327" y="66"/>
                </a:lnTo>
                <a:lnTo>
                  <a:pt x="328" y="67"/>
                </a:lnTo>
                <a:close/>
                <a:moveTo>
                  <a:pt x="325" y="65"/>
                </a:moveTo>
                <a:lnTo>
                  <a:pt x="324" y="65"/>
                </a:lnTo>
                <a:lnTo>
                  <a:pt x="324" y="64"/>
                </a:lnTo>
                <a:lnTo>
                  <a:pt x="324" y="63"/>
                </a:lnTo>
                <a:lnTo>
                  <a:pt x="325" y="63"/>
                </a:lnTo>
                <a:lnTo>
                  <a:pt x="326" y="64"/>
                </a:lnTo>
                <a:lnTo>
                  <a:pt x="325" y="65"/>
                </a:lnTo>
                <a:close/>
                <a:moveTo>
                  <a:pt x="234" y="12"/>
                </a:moveTo>
                <a:lnTo>
                  <a:pt x="235" y="12"/>
                </a:lnTo>
                <a:lnTo>
                  <a:pt x="238" y="12"/>
                </a:lnTo>
                <a:lnTo>
                  <a:pt x="240" y="12"/>
                </a:lnTo>
                <a:lnTo>
                  <a:pt x="240" y="11"/>
                </a:lnTo>
                <a:lnTo>
                  <a:pt x="241" y="12"/>
                </a:lnTo>
                <a:lnTo>
                  <a:pt x="243" y="12"/>
                </a:lnTo>
                <a:lnTo>
                  <a:pt x="244" y="12"/>
                </a:lnTo>
                <a:lnTo>
                  <a:pt x="246" y="15"/>
                </a:lnTo>
                <a:lnTo>
                  <a:pt x="249" y="17"/>
                </a:lnTo>
                <a:lnTo>
                  <a:pt x="253" y="21"/>
                </a:lnTo>
                <a:lnTo>
                  <a:pt x="254" y="22"/>
                </a:lnTo>
                <a:lnTo>
                  <a:pt x="255" y="23"/>
                </a:lnTo>
                <a:lnTo>
                  <a:pt x="257" y="23"/>
                </a:lnTo>
                <a:lnTo>
                  <a:pt x="280" y="23"/>
                </a:lnTo>
                <a:lnTo>
                  <a:pt x="285" y="22"/>
                </a:lnTo>
                <a:lnTo>
                  <a:pt x="289" y="23"/>
                </a:lnTo>
                <a:lnTo>
                  <a:pt x="288" y="22"/>
                </a:lnTo>
                <a:lnTo>
                  <a:pt x="287" y="20"/>
                </a:lnTo>
                <a:lnTo>
                  <a:pt x="286" y="17"/>
                </a:lnTo>
                <a:lnTo>
                  <a:pt x="285" y="15"/>
                </a:lnTo>
                <a:lnTo>
                  <a:pt x="283" y="12"/>
                </a:lnTo>
                <a:lnTo>
                  <a:pt x="284" y="11"/>
                </a:lnTo>
                <a:lnTo>
                  <a:pt x="285" y="11"/>
                </a:lnTo>
                <a:lnTo>
                  <a:pt x="285" y="11"/>
                </a:lnTo>
                <a:lnTo>
                  <a:pt x="287" y="10"/>
                </a:lnTo>
                <a:lnTo>
                  <a:pt x="289" y="12"/>
                </a:lnTo>
                <a:lnTo>
                  <a:pt x="291" y="12"/>
                </a:lnTo>
                <a:lnTo>
                  <a:pt x="291" y="10"/>
                </a:lnTo>
                <a:lnTo>
                  <a:pt x="291" y="9"/>
                </a:lnTo>
                <a:lnTo>
                  <a:pt x="292" y="6"/>
                </a:lnTo>
                <a:lnTo>
                  <a:pt x="291" y="5"/>
                </a:lnTo>
                <a:lnTo>
                  <a:pt x="343" y="6"/>
                </a:lnTo>
                <a:lnTo>
                  <a:pt x="383" y="6"/>
                </a:lnTo>
                <a:lnTo>
                  <a:pt x="386" y="6"/>
                </a:lnTo>
                <a:lnTo>
                  <a:pt x="429" y="6"/>
                </a:lnTo>
                <a:lnTo>
                  <a:pt x="469" y="6"/>
                </a:lnTo>
                <a:lnTo>
                  <a:pt x="470" y="6"/>
                </a:lnTo>
                <a:lnTo>
                  <a:pt x="489" y="6"/>
                </a:lnTo>
                <a:lnTo>
                  <a:pt x="520" y="6"/>
                </a:lnTo>
                <a:lnTo>
                  <a:pt x="530" y="6"/>
                </a:lnTo>
                <a:lnTo>
                  <a:pt x="531" y="6"/>
                </a:lnTo>
                <a:lnTo>
                  <a:pt x="537" y="6"/>
                </a:lnTo>
                <a:lnTo>
                  <a:pt x="537" y="7"/>
                </a:lnTo>
                <a:lnTo>
                  <a:pt x="537" y="8"/>
                </a:lnTo>
                <a:lnTo>
                  <a:pt x="537" y="9"/>
                </a:lnTo>
                <a:lnTo>
                  <a:pt x="537" y="10"/>
                </a:lnTo>
                <a:lnTo>
                  <a:pt x="537" y="12"/>
                </a:lnTo>
                <a:lnTo>
                  <a:pt x="537" y="13"/>
                </a:lnTo>
                <a:lnTo>
                  <a:pt x="537" y="14"/>
                </a:lnTo>
                <a:lnTo>
                  <a:pt x="537" y="15"/>
                </a:lnTo>
                <a:lnTo>
                  <a:pt x="537" y="16"/>
                </a:lnTo>
                <a:lnTo>
                  <a:pt x="538" y="17"/>
                </a:lnTo>
                <a:lnTo>
                  <a:pt x="537" y="17"/>
                </a:lnTo>
                <a:lnTo>
                  <a:pt x="536" y="19"/>
                </a:lnTo>
                <a:lnTo>
                  <a:pt x="536" y="20"/>
                </a:lnTo>
                <a:lnTo>
                  <a:pt x="534" y="21"/>
                </a:lnTo>
                <a:lnTo>
                  <a:pt x="534" y="23"/>
                </a:lnTo>
                <a:lnTo>
                  <a:pt x="533" y="23"/>
                </a:lnTo>
                <a:lnTo>
                  <a:pt x="531" y="23"/>
                </a:lnTo>
                <a:lnTo>
                  <a:pt x="531" y="23"/>
                </a:lnTo>
                <a:lnTo>
                  <a:pt x="530" y="23"/>
                </a:lnTo>
                <a:lnTo>
                  <a:pt x="528" y="25"/>
                </a:lnTo>
                <a:lnTo>
                  <a:pt x="527" y="25"/>
                </a:lnTo>
                <a:lnTo>
                  <a:pt x="527" y="24"/>
                </a:lnTo>
                <a:lnTo>
                  <a:pt x="526" y="23"/>
                </a:lnTo>
                <a:lnTo>
                  <a:pt x="525" y="23"/>
                </a:lnTo>
                <a:lnTo>
                  <a:pt x="524" y="23"/>
                </a:lnTo>
                <a:lnTo>
                  <a:pt x="524" y="24"/>
                </a:lnTo>
                <a:lnTo>
                  <a:pt x="524" y="26"/>
                </a:lnTo>
                <a:lnTo>
                  <a:pt x="524" y="27"/>
                </a:lnTo>
                <a:lnTo>
                  <a:pt x="523" y="28"/>
                </a:lnTo>
                <a:lnTo>
                  <a:pt x="522" y="29"/>
                </a:lnTo>
                <a:lnTo>
                  <a:pt x="520" y="30"/>
                </a:lnTo>
                <a:lnTo>
                  <a:pt x="521" y="32"/>
                </a:lnTo>
                <a:lnTo>
                  <a:pt x="522" y="32"/>
                </a:lnTo>
                <a:lnTo>
                  <a:pt x="523" y="34"/>
                </a:lnTo>
                <a:lnTo>
                  <a:pt x="523" y="34"/>
                </a:lnTo>
                <a:lnTo>
                  <a:pt x="523" y="35"/>
                </a:lnTo>
                <a:lnTo>
                  <a:pt x="523" y="36"/>
                </a:lnTo>
                <a:lnTo>
                  <a:pt x="524" y="38"/>
                </a:lnTo>
                <a:lnTo>
                  <a:pt x="523" y="39"/>
                </a:lnTo>
                <a:lnTo>
                  <a:pt x="524" y="40"/>
                </a:lnTo>
                <a:lnTo>
                  <a:pt x="525" y="42"/>
                </a:lnTo>
                <a:lnTo>
                  <a:pt x="525" y="43"/>
                </a:lnTo>
                <a:lnTo>
                  <a:pt x="525" y="45"/>
                </a:lnTo>
                <a:lnTo>
                  <a:pt x="526" y="45"/>
                </a:lnTo>
                <a:lnTo>
                  <a:pt x="526" y="47"/>
                </a:lnTo>
                <a:lnTo>
                  <a:pt x="527" y="49"/>
                </a:lnTo>
                <a:lnTo>
                  <a:pt x="527" y="50"/>
                </a:lnTo>
                <a:lnTo>
                  <a:pt x="526" y="50"/>
                </a:lnTo>
                <a:lnTo>
                  <a:pt x="526" y="52"/>
                </a:lnTo>
                <a:lnTo>
                  <a:pt x="527" y="52"/>
                </a:lnTo>
                <a:lnTo>
                  <a:pt x="529" y="52"/>
                </a:lnTo>
                <a:lnTo>
                  <a:pt x="530" y="52"/>
                </a:lnTo>
                <a:lnTo>
                  <a:pt x="531" y="53"/>
                </a:lnTo>
                <a:lnTo>
                  <a:pt x="532" y="53"/>
                </a:lnTo>
                <a:lnTo>
                  <a:pt x="533" y="54"/>
                </a:lnTo>
                <a:lnTo>
                  <a:pt x="535" y="54"/>
                </a:lnTo>
                <a:lnTo>
                  <a:pt x="535" y="53"/>
                </a:lnTo>
                <a:lnTo>
                  <a:pt x="536" y="52"/>
                </a:lnTo>
                <a:lnTo>
                  <a:pt x="537" y="53"/>
                </a:lnTo>
                <a:lnTo>
                  <a:pt x="537" y="54"/>
                </a:lnTo>
                <a:lnTo>
                  <a:pt x="536" y="55"/>
                </a:lnTo>
                <a:lnTo>
                  <a:pt x="537" y="56"/>
                </a:lnTo>
                <a:lnTo>
                  <a:pt x="538" y="57"/>
                </a:lnTo>
                <a:lnTo>
                  <a:pt x="537" y="57"/>
                </a:lnTo>
                <a:lnTo>
                  <a:pt x="538" y="59"/>
                </a:lnTo>
                <a:lnTo>
                  <a:pt x="540" y="59"/>
                </a:lnTo>
                <a:lnTo>
                  <a:pt x="541" y="59"/>
                </a:lnTo>
                <a:lnTo>
                  <a:pt x="542" y="59"/>
                </a:lnTo>
                <a:lnTo>
                  <a:pt x="543" y="58"/>
                </a:lnTo>
                <a:lnTo>
                  <a:pt x="543" y="56"/>
                </a:lnTo>
                <a:lnTo>
                  <a:pt x="544" y="55"/>
                </a:lnTo>
                <a:lnTo>
                  <a:pt x="544" y="54"/>
                </a:lnTo>
                <a:lnTo>
                  <a:pt x="547" y="52"/>
                </a:lnTo>
                <a:lnTo>
                  <a:pt x="548" y="51"/>
                </a:lnTo>
                <a:lnTo>
                  <a:pt x="548" y="50"/>
                </a:lnTo>
                <a:lnTo>
                  <a:pt x="549" y="50"/>
                </a:lnTo>
                <a:lnTo>
                  <a:pt x="551" y="49"/>
                </a:lnTo>
                <a:lnTo>
                  <a:pt x="553" y="49"/>
                </a:lnTo>
                <a:lnTo>
                  <a:pt x="555" y="48"/>
                </a:lnTo>
                <a:lnTo>
                  <a:pt x="557" y="47"/>
                </a:lnTo>
                <a:lnTo>
                  <a:pt x="558" y="46"/>
                </a:lnTo>
                <a:lnTo>
                  <a:pt x="559" y="45"/>
                </a:lnTo>
                <a:lnTo>
                  <a:pt x="562" y="43"/>
                </a:lnTo>
                <a:lnTo>
                  <a:pt x="564" y="41"/>
                </a:lnTo>
                <a:lnTo>
                  <a:pt x="565" y="41"/>
                </a:lnTo>
                <a:lnTo>
                  <a:pt x="566" y="40"/>
                </a:lnTo>
                <a:lnTo>
                  <a:pt x="567" y="40"/>
                </a:lnTo>
                <a:lnTo>
                  <a:pt x="568" y="41"/>
                </a:lnTo>
                <a:lnTo>
                  <a:pt x="570" y="42"/>
                </a:lnTo>
                <a:lnTo>
                  <a:pt x="570" y="42"/>
                </a:lnTo>
                <a:lnTo>
                  <a:pt x="571" y="43"/>
                </a:lnTo>
                <a:lnTo>
                  <a:pt x="574" y="44"/>
                </a:lnTo>
                <a:lnTo>
                  <a:pt x="577" y="44"/>
                </a:lnTo>
                <a:lnTo>
                  <a:pt x="579" y="43"/>
                </a:lnTo>
                <a:lnTo>
                  <a:pt x="579" y="42"/>
                </a:lnTo>
                <a:lnTo>
                  <a:pt x="580" y="43"/>
                </a:lnTo>
                <a:lnTo>
                  <a:pt x="581" y="44"/>
                </a:lnTo>
                <a:lnTo>
                  <a:pt x="582" y="44"/>
                </a:lnTo>
                <a:lnTo>
                  <a:pt x="584" y="45"/>
                </a:lnTo>
                <a:lnTo>
                  <a:pt x="584" y="46"/>
                </a:lnTo>
                <a:lnTo>
                  <a:pt x="585" y="46"/>
                </a:lnTo>
                <a:lnTo>
                  <a:pt x="586" y="49"/>
                </a:lnTo>
                <a:lnTo>
                  <a:pt x="587" y="50"/>
                </a:lnTo>
                <a:lnTo>
                  <a:pt x="587" y="50"/>
                </a:lnTo>
                <a:lnTo>
                  <a:pt x="587" y="51"/>
                </a:lnTo>
                <a:lnTo>
                  <a:pt x="588" y="52"/>
                </a:lnTo>
                <a:lnTo>
                  <a:pt x="589" y="53"/>
                </a:lnTo>
                <a:lnTo>
                  <a:pt x="591" y="54"/>
                </a:lnTo>
                <a:lnTo>
                  <a:pt x="589" y="56"/>
                </a:lnTo>
                <a:lnTo>
                  <a:pt x="590" y="56"/>
                </a:lnTo>
                <a:lnTo>
                  <a:pt x="589" y="60"/>
                </a:lnTo>
                <a:lnTo>
                  <a:pt x="588" y="62"/>
                </a:lnTo>
                <a:lnTo>
                  <a:pt x="585" y="64"/>
                </a:lnTo>
                <a:lnTo>
                  <a:pt x="583" y="66"/>
                </a:lnTo>
                <a:lnTo>
                  <a:pt x="581" y="67"/>
                </a:lnTo>
                <a:lnTo>
                  <a:pt x="581" y="67"/>
                </a:lnTo>
                <a:lnTo>
                  <a:pt x="580" y="67"/>
                </a:lnTo>
                <a:lnTo>
                  <a:pt x="578" y="68"/>
                </a:lnTo>
                <a:lnTo>
                  <a:pt x="576" y="69"/>
                </a:lnTo>
                <a:lnTo>
                  <a:pt x="576" y="69"/>
                </a:lnTo>
                <a:lnTo>
                  <a:pt x="573" y="70"/>
                </a:lnTo>
                <a:lnTo>
                  <a:pt x="572" y="71"/>
                </a:lnTo>
                <a:lnTo>
                  <a:pt x="570" y="71"/>
                </a:lnTo>
                <a:lnTo>
                  <a:pt x="570" y="72"/>
                </a:lnTo>
                <a:lnTo>
                  <a:pt x="570" y="72"/>
                </a:lnTo>
                <a:lnTo>
                  <a:pt x="569" y="73"/>
                </a:lnTo>
                <a:lnTo>
                  <a:pt x="566" y="75"/>
                </a:lnTo>
                <a:lnTo>
                  <a:pt x="565" y="76"/>
                </a:lnTo>
                <a:lnTo>
                  <a:pt x="564" y="77"/>
                </a:lnTo>
                <a:lnTo>
                  <a:pt x="562" y="78"/>
                </a:lnTo>
                <a:lnTo>
                  <a:pt x="561" y="78"/>
                </a:lnTo>
                <a:lnTo>
                  <a:pt x="562" y="80"/>
                </a:lnTo>
                <a:lnTo>
                  <a:pt x="563" y="81"/>
                </a:lnTo>
                <a:lnTo>
                  <a:pt x="564" y="82"/>
                </a:lnTo>
                <a:lnTo>
                  <a:pt x="564" y="84"/>
                </a:lnTo>
                <a:lnTo>
                  <a:pt x="564" y="86"/>
                </a:lnTo>
                <a:lnTo>
                  <a:pt x="564" y="87"/>
                </a:lnTo>
                <a:lnTo>
                  <a:pt x="565" y="87"/>
                </a:lnTo>
                <a:lnTo>
                  <a:pt x="567" y="87"/>
                </a:lnTo>
                <a:lnTo>
                  <a:pt x="568" y="87"/>
                </a:lnTo>
                <a:lnTo>
                  <a:pt x="570" y="88"/>
                </a:lnTo>
                <a:lnTo>
                  <a:pt x="570" y="89"/>
                </a:lnTo>
                <a:lnTo>
                  <a:pt x="572" y="89"/>
                </a:lnTo>
                <a:lnTo>
                  <a:pt x="574" y="89"/>
                </a:lnTo>
                <a:lnTo>
                  <a:pt x="575" y="90"/>
                </a:lnTo>
                <a:lnTo>
                  <a:pt x="576" y="90"/>
                </a:lnTo>
                <a:lnTo>
                  <a:pt x="576" y="91"/>
                </a:lnTo>
                <a:lnTo>
                  <a:pt x="579" y="91"/>
                </a:lnTo>
                <a:lnTo>
                  <a:pt x="581" y="92"/>
                </a:lnTo>
                <a:lnTo>
                  <a:pt x="581" y="91"/>
                </a:lnTo>
                <a:lnTo>
                  <a:pt x="582" y="91"/>
                </a:lnTo>
                <a:lnTo>
                  <a:pt x="584" y="90"/>
                </a:lnTo>
                <a:lnTo>
                  <a:pt x="585" y="91"/>
                </a:lnTo>
                <a:lnTo>
                  <a:pt x="586" y="91"/>
                </a:lnTo>
                <a:lnTo>
                  <a:pt x="587" y="93"/>
                </a:lnTo>
                <a:lnTo>
                  <a:pt x="587" y="95"/>
                </a:lnTo>
                <a:lnTo>
                  <a:pt x="587" y="96"/>
                </a:lnTo>
                <a:lnTo>
                  <a:pt x="588" y="97"/>
                </a:lnTo>
                <a:lnTo>
                  <a:pt x="589" y="98"/>
                </a:lnTo>
                <a:lnTo>
                  <a:pt x="590" y="99"/>
                </a:lnTo>
                <a:lnTo>
                  <a:pt x="591" y="98"/>
                </a:lnTo>
                <a:lnTo>
                  <a:pt x="593" y="98"/>
                </a:lnTo>
                <a:lnTo>
                  <a:pt x="593" y="99"/>
                </a:lnTo>
                <a:lnTo>
                  <a:pt x="594" y="100"/>
                </a:lnTo>
                <a:lnTo>
                  <a:pt x="593" y="101"/>
                </a:lnTo>
                <a:lnTo>
                  <a:pt x="596" y="102"/>
                </a:lnTo>
                <a:lnTo>
                  <a:pt x="597" y="102"/>
                </a:lnTo>
                <a:lnTo>
                  <a:pt x="598" y="103"/>
                </a:lnTo>
                <a:lnTo>
                  <a:pt x="600" y="102"/>
                </a:lnTo>
                <a:lnTo>
                  <a:pt x="600" y="100"/>
                </a:lnTo>
                <a:lnTo>
                  <a:pt x="600" y="100"/>
                </a:lnTo>
                <a:lnTo>
                  <a:pt x="603" y="100"/>
                </a:lnTo>
                <a:lnTo>
                  <a:pt x="604" y="99"/>
                </a:lnTo>
                <a:lnTo>
                  <a:pt x="605" y="99"/>
                </a:lnTo>
                <a:lnTo>
                  <a:pt x="606" y="100"/>
                </a:lnTo>
                <a:lnTo>
                  <a:pt x="608" y="100"/>
                </a:lnTo>
                <a:lnTo>
                  <a:pt x="609" y="100"/>
                </a:lnTo>
                <a:lnTo>
                  <a:pt x="609" y="100"/>
                </a:lnTo>
                <a:lnTo>
                  <a:pt x="610" y="101"/>
                </a:lnTo>
                <a:lnTo>
                  <a:pt x="611" y="100"/>
                </a:lnTo>
                <a:lnTo>
                  <a:pt x="612" y="101"/>
                </a:lnTo>
                <a:lnTo>
                  <a:pt x="614" y="102"/>
                </a:lnTo>
                <a:lnTo>
                  <a:pt x="615" y="101"/>
                </a:lnTo>
                <a:lnTo>
                  <a:pt x="616" y="102"/>
                </a:lnTo>
                <a:lnTo>
                  <a:pt x="618" y="102"/>
                </a:lnTo>
                <a:lnTo>
                  <a:pt x="619" y="100"/>
                </a:lnTo>
                <a:lnTo>
                  <a:pt x="620" y="100"/>
                </a:lnTo>
                <a:lnTo>
                  <a:pt x="622" y="100"/>
                </a:lnTo>
                <a:lnTo>
                  <a:pt x="625" y="101"/>
                </a:lnTo>
                <a:lnTo>
                  <a:pt x="628" y="101"/>
                </a:lnTo>
                <a:lnTo>
                  <a:pt x="632" y="100"/>
                </a:lnTo>
                <a:lnTo>
                  <a:pt x="633" y="100"/>
                </a:lnTo>
                <a:lnTo>
                  <a:pt x="635" y="102"/>
                </a:lnTo>
                <a:lnTo>
                  <a:pt x="636" y="103"/>
                </a:lnTo>
                <a:lnTo>
                  <a:pt x="637" y="104"/>
                </a:lnTo>
                <a:lnTo>
                  <a:pt x="638" y="104"/>
                </a:lnTo>
                <a:lnTo>
                  <a:pt x="638" y="105"/>
                </a:lnTo>
                <a:lnTo>
                  <a:pt x="638" y="107"/>
                </a:lnTo>
                <a:lnTo>
                  <a:pt x="638" y="110"/>
                </a:lnTo>
                <a:lnTo>
                  <a:pt x="638" y="127"/>
                </a:lnTo>
                <a:lnTo>
                  <a:pt x="637" y="127"/>
                </a:lnTo>
                <a:lnTo>
                  <a:pt x="632" y="126"/>
                </a:lnTo>
                <a:lnTo>
                  <a:pt x="632" y="126"/>
                </a:lnTo>
                <a:lnTo>
                  <a:pt x="628" y="126"/>
                </a:lnTo>
                <a:lnTo>
                  <a:pt x="626" y="126"/>
                </a:lnTo>
                <a:lnTo>
                  <a:pt x="626" y="125"/>
                </a:lnTo>
                <a:lnTo>
                  <a:pt x="624" y="125"/>
                </a:lnTo>
                <a:lnTo>
                  <a:pt x="623" y="125"/>
                </a:lnTo>
                <a:lnTo>
                  <a:pt x="620" y="125"/>
                </a:lnTo>
                <a:lnTo>
                  <a:pt x="620" y="125"/>
                </a:lnTo>
                <a:lnTo>
                  <a:pt x="615" y="125"/>
                </a:lnTo>
                <a:lnTo>
                  <a:pt x="611" y="125"/>
                </a:lnTo>
                <a:lnTo>
                  <a:pt x="611" y="124"/>
                </a:lnTo>
                <a:lnTo>
                  <a:pt x="606" y="124"/>
                </a:lnTo>
                <a:lnTo>
                  <a:pt x="598" y="124"/>
                </a:lnTo>
                <a:lnTo>
                  <a:pt x="598" y="123"/>
                </a:lnTo>
                <a:lnTo>
                  <a:pt x="594" y="123"/>
                </a:lnTo>
                <a:lnTo>
                  <a:pt x="594" y="122"/>
                </a:lnTo>
                <a:lnTo>
                  <a:pt x="593" y="122"/>
                </a:lnTo>
                <a:lnTo>
                  <a:pt x="592" y="122"/>
                </a:lnTo>
                <a:lnTo>
                  <a:pt x="591" y="122"/>
                </a:lnTo>
                <a:lnTo>
                  <a:pt x="587" y="122"/>
                </a:lnTo>
                <a:lnTo>
                  <a:pt x="585" y="122"/>
                </a:lnTo>
                <a:lnTo>
                  <a:pt x="584" y="122"/>
                </a:lnTo>
                <a:lnTo>
                  <a:pt x="581" y="122"/>
                </a:lnTo>
                <a:lnTo>
                  <a:pt x="580" y="121"/>
                </a:lnTo>
                <a:lnTo>
                  <a:pt x="579" y="121"/>
                </a:lnTo>
                <a:lnTo>
                  <a:pt x="577" y="121"/>
                </a:lnTo>
                <a:lnTo>
                  <a:pt x="576" y="120"/>
                </a:lnTo>
                <a:lnTo>
                  <a:pt x="574" y="120"/>
                </a:lnTo>
                <a:lnTo>
                  <a:pt x="573" y="120"/>
                </a:lnTo>
                <a:lnTo>
                  <a:pt x="573" y="119"/>
                </a:lnTo>
                <a:lnTo>
                  <a:pt x="570" y="119"/>
                </a:lnTo>
                <a:lnTo>
                  <a:pt x="568" y="119"/>
                </a:lnTo>
                <a:lnTo>
                  <a:pt x="567" y="118"/>
                </a:lnTo>
                <a:lnTo>
                  <a:pt x="565" y="118"/>
                </a:lnTo>
                <a:lnTo>
                  <a:pt x="562" y="117"/>
                </a:lnTo>
                <a:lnTo>
                  <a:pt x="561" y="117"/>
                </a:lnTo>
                <a:lnTo>
                  <a:pt x="559" y="117"/>
                </a:lnTo>
                <a:lnTo>
                  <a:pt x="559" y="117"/>
                </a:lnTo>
                <a:lnTo>
                  <a:pt x="557" y="117"/>
                </a:lnTo>
                <a:lnTo>
                  <a:pt x="556" y="117"/>
                </a:lnTo>
                <a:lnTo>
                  <a:pt x="554" y="117"/>
                </a:lnTo>
                <a:lnTo>
                  <a:pt x="554" y="116"/>
                </a:lnTo>
                <a:lnTo>
                  <a:pt x="553" y="116"/>
                </a:lnTo>
                <a:lnTo>
                  <a:pt x="553" y="116"/>
                </a:lnTo>
                <a:lnTo>
                  <a:pt x="552" y="116"/>
                </a:lnTo>
                <a:lnTo>
                  <a:pt x="550" y="115"/>
                </a:lnTo>
                <a:lnTo>
                  <a:pt x="548" y="115"/>
                </a:lnTo>
                <a:lnTo>
                  <a:pt x="544" y="115"/>
                </a:lnTo>
                <a:lnTo>
                  <a:pt x="544" y="114"/>
                </a:lnTo>
                <a:lnTo>
                  <a:pt x="542" y="114"/>
                </a:lnTo>
                <a:lnTo>
                  <a:pt x="537" y="113"/>
                </a:lnTo>
                <a:lnTo>
                  <a:pt x="536" y="112"/>
                </a:lnTo>
                <a:lnTo>
                  <a:pt x="535" y="112"/>
                </a:lnTo>
                <a:lnTo>
                  <a:pt x="532" y="112"/>
                </a:lnTo>
                <a:lnTo>
                  <a:pt x="531" y="111"/>
                </a:lnTo>
                <a:lnTo>
                  <a:pt x="531" y="111"/>
                </a:lnTo>
                <a:lnTo>
                  <a:pt x="530" y="111"/>
                </a:lnTo>
                <a:lnTo>
                  <a:pt x="529" y="111"/>
                </a:lnTo>
                <a:lnTo>
                  <a:pt x="528" y="111"/>
                </a:lnTo>
                <a:lnTo>
                  <a:pt x="526" y="111"/>
                </a:lnTo>
                <a:lnTo>
                  <a:pt x="525" y="111"/>
                </a:lnTo>
                <a:lnTo>
                  <a:pt x="521" y="110"/>
                </a:lnTo>
                <a:lnTo>
                  <a:pt x="518" y="110"/>
                </a:lnTo>
                <a:lnTo>
                  <a:pt x="518" y="109"/>
                </a:lnTo>
                <a:lnTo>
                  <a:pt x="516" y="109"/>
                </a:lnTo>
                <a:lnTo>
                  <a:pt x="511" y="109"/>
                </a:lnTo>
                <a:lnTo>
                  <a:pt x="511" y="108"/>
                </a:lnTo>
                <a:lnTo>
                  <a:pt x="508" y="108"/>
                </a:lnTo>
                <a:lnTo>
                  <a:pt x="506" y="108"/>
                </a:lnTo>
                <a:lnTo>
                  <a:pt x="505" y="107"/>
                </a:lnTo>
                <a:lnTo>
                  <a:pt x="503" y="107"/>
                </a:lnTo>
                <a:lnTo>
                  <a:pt x="503" y="107"/>
                </a:lnTo>
                <a:lnTo>
                  <a:pt x="502" y="107"/>
                </a:lnTo>
                <a:lnTo>
                  <a:pt x="501" y="107"/>
                </a:lnTo>
                <a:lnTo>
                  <a:pt x="499" y="106"/>
                </a:lnTo>
                <a:lnTo>
                  <a:pt x="498" y="106"/>
                </a:lnTo>
                <a:lnTo>
                  <a:pt x="497" y="106"/>
                </a:lnTo>
                <a:lnTo>
                  <a:pt x="496" y="106"/>
                </a:lnTo>
                <a:lnTo>
                  <a:pt x="494" y="106"/>
                </a:lnTo>
                <a:lnTo>
                  <a:pt x="492" y="106"/>
                </a:lnTo>
                <a:lnTo>
                  <a:pt x="491" y="105"/>
                </a:lnTo>
                <a:lnTo>
                  <a:pt x="489" y="105"/>
                </a:lnTo>
                <a:lnTo>
                  <a:pt x="488" y="105"/>
                </a:lnTo>
                <a:lnTo>
                  <a:pt x="487" y="105"/>
                </a:lnTo>
                <a:lnTo>
                  <a:pt x="486" y="105"/>
                </a:lnTo>
                <a:lnTo>
                  <a:pt x="481" y="104"/>
                </a:lnTo>
                <a:lnTo>
                  <a:pt x="481" y="104"/>
                </a:lnTo>
                <a:lnTo>
                  <a:pt x="479" y="104"/>
                </a:lnTo>
                <a:lnTo>
                  <a:pt x="477" y="104"/>
                </a:lnTo>
                <a:lnTo>
                  <a:pt x="476" y="103"/>
                </a:lnTo>
                <a:lnTo>
                  <a:pt x="475" y="103"/>
                </a:lnTo>
                <a:lnTo>
                  <a:pt x="475" y="103"/>
                </a:lnTo>
                <a:lnTo>
                  <a:pt x="469" y="103"/>
                </a:lnTo>
                <a:lnTo>
                  <a:pt x="467" y="103"/>
                </a:lnTo>
                <a:lnTo>
                  <a:pt x="466" y="102"/>
                </a:lnTo>
                <a:lnTo>
                  <a:pt x="464" y="102"/>
                </a:lnTo>
                <a:lnTo>
                  <a:pt x="456" y="102"/>
                </a:lnTo>
                <a:lnTo>
                  <a:pt x="453" y="102"/>
                </a:lnTo>
                <a:lnTo>
                  <a:pt x="453" y="101"/>
                </a:lnTo>
                <a:lnTo>
                  <a:pt x="452" y="102"/>
                </a:lnTo>
                <a:lnTo>
                  <a:pt x="447" y="102"/>
                </a:lnTo>
                <a:lnTo>
                  <a:pt x="447" y="101"/>
                </a:lnTo>
                <a:lnTo>
                  <a:pt x="440" y="101"/>
                </a:lnTo>
                <a:lnTo>
                  <a:pt x="439" y="101"/>
                </a:lnTo>
                <a:lnTo>
                  <a:pt x="425" y="101"/>
                </a:lnTo>
                <a:lnTo>
                  <a:pt x="419" y="102"/>
                </a:lnTo>
                <a:lnTo>
                  <a:pt x="416" y="102"/>
                </a:lnTo>
                <a:lnTo>
                  <a:pt x="411" y="103"/>
                </a:lnTo>
                <a:lnTo>
                  <a:pt x="408" y="104"/>
                </a:lnTo>
                <a:lnTo>
                  <a:pt x="406" y="104"/>
                </a:lnTo>
                <a:lnTo>
                  <a:pt x="405" y="104"/>
                </a:lnTo>
                <a:lnTo>
                  <a:pt x="404" y="104"/>
                </a:lnTo>
                <a:lnTo>
                  <a:pt x="404" y="105"/>
                </a:lnTo>
                <a:lnTo>
                  <a:pt x="403" y="105"/>
                </a:lnTo>
                <a:lnTo>
                  <a:pt x="402" y="105"/>
                </a:lnTo>
                <a:lnTo>
                  <a:pt x="396" y="105"/>
                </a:lnTo>
                <a:lnTo>
                  <a:pt x="394" y="105"/>
                </a:lnTo>
                <a:lnTo>
                  <a:pt x="393" y="106"/>
                </a:lnTo>
                <a:lnTo>
                  <a:pt x="392" y="106"/>
                </a:lnTo>
                <a:lnTo>
                  <a:pt x="391" y="106"/>
                </a:lnTo>
                <a:lnTo>
                  <a:pt x="390" y="106"/>
                </a:lnTo>
                <a:lnTo>
                  <a:pt x="389" y="106"/>
                </a:lnTo>
                <a:lnTo>
                  <a:pt x="388" y="106"/>
                </a:lnTo>
                <a:lnTo>
                  <a:pt x="384" y="106"/>
                </a:lnTo>
                <a:lnTo>
                  <a:pt x="384" y="106"/>
                </a:lnTo>
                <a:lnTo>
                  <a:pt x="382" y="106"/>
                </a:lnTo>
                <a:lnTo>
                  <a:pt x="381" y="106"/>
                </a:lnTo>
                <a:lnTo>
                  <a:pt x="376" y="106"/>
                </a:lnTo>
                <a:lnTo>
                  <a:pt x="375" y="106"/>
                </a:lnTo>
                <a:lnTo>
                  <a:pt x="375" y="106"/>
                </a:lnTo>
                <a:lnTo>
                  <a:pt x="368" y="106"/>
                </a:lnTo>
                <a:lnTo>
                  <a:pt x="365" y="106"/>
                </a:lnTo>
                <a:lnTo>
                  <a:pt x="364" y="106"/>
                </a:lnTo>
                <a:lnTo>
                  <a:pt x="363" y="106"/>
                </a:lnTo>
                <a:lnTo>
                  <a:pt x="363" y="107"/>
                </a:lnTo>
                <a:lnTo>
                  <a:pt x="359" y="107"/>
                </a:lnTo>
                <a:lnTo>
                  <a:pt x="358" y="107"/>
                </a:lnTo>
                <a:lnTo>
                  <a:pt x="352" y="107"/>
                </a:lnTo>
                <a:lnTo>
                  <a:pt x="352" y="106"/>
                </a:lnTo>
                <a:lnTo>
                  <a:pt x="351" y="106"/>
                </a:lnTo>
                <a:lnTo>
                  <a:pt x="350" y="107"/>
                </a:lnTo>
                <a:lnTo>
                  <a:pt x="343" y="107"/>
                </a:lnTo>
                <a:lnTo>
                  <a:pt x="337" y="107"/>
                </a:lnTo>
                <a:lnTo>
                  <a:pt x="336" y="107"/>
                </a:lnTo>
                <a:lnTo>
                  <a:pt x="333" y="107"/>
                </a:lnTo>
                <a:lnTo>
                  <a:pt x="330" y="107"/>
                </a:lnTo>
                <a:lnTo>
                  <a:pt x="319" y="107"/>
                </a:lnTo>
                <a:lnTo>
                  <a:pt x="319" y="108"/>
                </a:lnTo>
                <a:lnTo>
                  <a:pt x="307" y="108"/>
                </a:lnTo>
                <a:lnTo>
                  <a:pt x="304" y="108"/>
                </a:lnTo>
                <a:lnTo>
                  <a:pt x="303" y="109"/>
                </a:lnTo>
                <a:lnTo>
                  <a:pt x="300" y="109"/>
                </a:lnTo>
                <a:lnTo>
                  <a:pt x="296" y="109"/>
                </a:lnTo>
                <a:lnTo>
                  <a:pt x="294" y="109"/>
                </a:lnTo>
                <a:lnTo>
                  <a:pt x="292" y="108"/>
                </a:lnTo>
                <a:lnTo>
                  <a:pt x="291" y="107"/>
                </a:lnTo>
                <a:lnTo>
                  <a:pt x="290" y="107"/>
                </a:lnTo>
                <a:lnTo>
                  <a:pt x="288" y="108"/>
                </a:lnTo>
                <a:lnTo>
                  <a:pt x="287" y="108"/>
                </a:lnTo>
                <a:lnTo>
                  <a:pt x="287" y="109"/>
                </a:lnTo>
                <a:lnTo>
                  <a:pt x="284" y="109"/>
                </a:lnTo>
                <a:lnTo>
                  <a:pt x="283" y="108"/>
                </a:lnTo>
                <a:lnTo>
                  <a:pt x="280" y="107"/>
                </a:lnTo>
                <a:lnTo>
                  <a:pt x="280" y="106"/>
                </a:lnTo>
                <a:lnTo>
                  <a:pt x="277" y="107"/>
                </a:lnTo>
                <a:lnTo>
                  <a:pt x="275" y="108"/>
                </a:lnTo>
                <a:lnTo>
                  <a:pt x="272" y="109"/>
                </a:lnTo>
                <a:lnTo>
                  <a:pt x="270" y="110"/>
                </a:lnTo>
                <a:lnTo>
                  <a:pt x="269" y="111"/>
                </a:lnTo>
                <a:lnTo>
                  <a:pt x="268" y="113"/>
                </a:lnTo>
                <a:lnTo>
                  <a:pt x="268" y="114"/>
                </a:lnTo>
                <a:lnTo>
                  <a:pt x="268" y="117"/>
                </a:lnTo>
                <a:lnTo>
                  <a:pt x="268" y="118"/>
                </a:lnTo>
                <a:lnTo>
                  <a:pt x="267" y="118"/>
                </a:lnTo>
                <a:lnTo>
                  <a:pt x="267" y="117"/>
                </a:lnTo>
                <a:lnTo>
                  <a:pt x="267" y="117"/>
                </a:lnTo>
                <a:lnTo>
                  <a:pt x="267" y="114"/>
                </a:lnTo>
                <a:lnTo>
                  <a:pt x="268" y="111"/>
                </a:lnTo>
                <a:lnTo>
                  <a:pt x="268" y="110"/>
                </a:lnTo>
                <a:lnTo>
                  <a:pt x="268" y="107"/>
                </a:lnTo>
                <a:lnTo>
                  <a:pt x="268" y="106"/>
                </a:lnTo>
                <a:lnTo>
                  <a:pt x="268" y="106"/>
                </a:lnTo>
                <a:lnTo>
                  <a:pt x="268" y="106"/>
                </a:lnTo>
                <a:lnTo>
                  <a:pt x="268" y="104"/>
                </a:lnTo>
                <a:lnTo>
                  <a:pt x="268" y="104"/>
                </a:lnTo>
                <a:lnTo>
                  <a:pt x="268" y="102"/>
                </a:lnTo>
                <a:lnTo>
                  <a:pt x="268" y="101"/>
                </a:lnTo>
                <a:lnTo>
                  <a:pt x="268" y="100"/>
                </a:lnTo>
                <a:lnTo>
                  <a:pt x="270" y="100"/>
                </a:lnTo>
                <a:lnTo>
                  <a:pt x="272" y="102"/>
                </a:lnTo>
                <a:lnTo>
                  <a:pt x="274" y="102"/>
                </a:lnTo>
                <a:lnTo>
                  <a:pt x="275" y="101"/>
                </a:lnTo>
                <a:lnTo>
                  <a:pt x="279" y="101"/>
                </a:lnTo>
                <a:lnTo>
                  <a:pt x="279" y="100"/>
                </a:lnTo>
                <a:lnTo>
                  <a:pt x="280" y="100"/>
                </a:lnTo>
                <a:lnTo>
                  <a:pt x="282" y="102"/>
                </a:lnTo>
                <a:lnTo>
                  <a:pt x="282" y="103"/>
                </a:lnTo>
                <a:lnTo>
                  <a:pt x="284" y="103"/>
                </a:lnTo>
                <a:lnTo>
                  <a:pt x="286" y="102"/>
                </a:lnTo>
                <a:lnTo>
                  <a:pt x="287" y="101"/>
                </a:lnTo>
                <a:lnTo>
                  <a:pt x="287" y="100"/>
                </a:lnTo>
                <a:lnTo>
                  <a:pt x="287" y="97"/>
                </a:lnTo>
                <a:lnTo>
                  <a:pt x="289" y="97"/>
                </a:lnTo>
                <a:lnTo>
                  <a:pt x="291" y="98"/>
                </a:lnTo>
                <a:lnTo>
                  <a:pt x="291" y="98"/>
                </a:lnTo>
                <a:lnTo>
                  <a:pt x="292" y="98"/>
                </a:lnTo>
                <a:lnTo>
                  <a:pt x="293" y="97"/>
                </a:lnTo>
                <a:lnTo>
                  <a:pt x="293" y="95"/>
                </a:lnTo>
                <a:lnTo>
                  <a:pt x="292" y="93"/>
                </a:lnTo>
                <a:lnTo>
                  <a:pt x="293" y="93"/>
                </a:lnTo>
                <a:lnTo>
                  <a:pt x="294" y="94"/>
                </a:lnTo>
                <a:lnTo>
                  <a:pt x="296" y="94"/>
                </a:lnTo>
                <a:lnTo>
                  <a:pt x="298" y="95"/>
                </a:lnTo>
                <a:lnTo>
                  <a:pt x="299" y="95"/>
                </a:lnTo>
                <a:lnTo>
                  <a:pt x="300" y="95"/>
                </a:lnTo>
                <a:lnTo>
                  <a:pt x="302" y="98"/>
                </a:lnTo>
                <a:lnTo>
                  <a:pt x="303" y="98"/>
                </a:lnTo>
                <a:lnTo>
                  <a:pt x="303" y="97"/>
                </a:lnTo>
                <a:lnTo>
                  <a:pt x="303" y="96"/>
                </a:lnTo>
                <a:lnTo>
                  <a:pt x="304" y="95"/>
                </a:lnTo>
                <a:lnTo>
                  <a:pt x="306" y="95"/>
                </a:lnTo>
                <a:lnTo>
                  <a:pt x="308" y="95"/>
                </a:lnTo>
                <a:lnTo>
                  <a:pt x="309" y="93"/>
                </a:lnTo>
                <a:lnTo>
                  <a:pt x="309" y="91"/>
                </a:lnTo>
                <a:lnTo>
                  <a:pt x="310" y="90"/>
                </a:lnTo>
                <a:lnTo>
                  <a:pt x="311" y="90"/>
                </a:lnTo>
                <a:lnTo>
                  <a:pt x="313" y="90"/>
                </a:lnTo>
                <a:lnTo>
                  <a:pt x="313" y="91"/>
                </a:lnTo>
                <a:lnTo>
                  <a:pt x="314" y="91"/>
                </a:lnTo>
                <a:lnTo>
                  <a:pt x="314" y="92"/>
                </a:lnTo>
                <a:lnTo>
                  <a:pt x="316" y="93"/>
                </a:lnTo>
                <a:lnTo>
                  <a:pt x="317" y="93"/>
                </a:lnTo>
                <a:lnTo>
                  <a:pt x="319" y="93"/>
                </a:lnTo>
                <a:lnTo>
                  <a:pt x="319" y="92"/>
                </a:lnTo>
                <a:lnTo>
                  <a:pt x="318" y="91"/>
                </a:lnTo>
                <a:lnTo>
                  <a:pt x="319" y="89"/>
                </a:lnTo>
                <a:lnTo>
                  <a:pt x="319" y="89"/>
                </a:lnTo>
                <a:lnTo>
                  <a:pt x="322" y="89"/>
                </a:lnTo>
                <a:lnTo>
                  <a:pt x="324" y="89"/>
                </a:lnTo>
                <a:lnTo>
                  <a:pt x="324" y="90"/>
                </a:lnTo>
                <a:lnTo>
                  <a:pt x="326" y="89"/>
                </a:lnTo>
                <a:lnTo>
                  <a:pt x="327" y="89"/>
                </a:lnTo>
                <a:lnTo>
                  <a:pt x="330" y="85"/>
                </a:lnTo>
                <a:lnTo>
                  <a:pt x="331" y="85"/>
                </a:lnTo>
                <a:lnTo>
                  <a:pt x="333" y="84"/>
                </a:lnTo>
                <a:lnTo>
                  <a:pt x="333" y="83"/>
                </a:lnTo>
                <a:lnTo>
                  <a:pt x="334" y="82"/>
                </a:lnTo>
                <a:lnTo>
                  <a:pt x="335" y="82"/>
                </a:lnTo>
                <a:lnTo>
                  <a:pt x="336" y="80"/>
                </a:lnTo>
                <a:lnTo>
                  <a:pt x="336" y="78"/>
                </a:lnTo>
                <a:lnTo>
                  <a:pt x="335" y="78"/>
                </a:lnTo>
                <a:lnTo>
                  <a:pt x="335" y="77"/>
                </a:lnTo>
                <a:lnTo>
                  <a:pt x="335" y="76"/>
                </a:lnTo>
                <a:lnTo>
                  <a:pt x="335" y="75"/>
                </a:lnTo>
                <a:lnTo>
                  <a:pt x="336" y="73"/>
                </a:lnTo>
                <a:lnTo>
                  <a:pt x="336" y="72"/>
                </a:lnTo>
                <a:lnTo>
                  <a:pt x="337" y="72"/>
                </a:lnTo>
                <a:lnTo>
                  <a:pt x="338" y="72"/>
                </a:lnTo>
                <a:lnTo>
                  <a:pt x="339" y="72"/>
                </a:lnTo>
                <a:lnTo>
                  <a:pt x="340" y="71"/>
                </a:lnTo>
                <a:lnTo>
                  <a:pt x="343" y="71"/>
                </a:lnTo>
                <a:lnTo>
                  <a:pt x="344" y="71"/>
                </a:lnTo>
                <a:lnTo>
                  <a:pt x="345" y="71"/>
                </a:lnTo>
                <a:lnTo>
                  <a:pt x="346" y="71"/>
                </a:lnTo>
                <a:lnTo>
                  <a:pt x="347" y="71"/>
                </a:lnTo>
                <a:lnTo>
                  <a:pt x="349" y="71"/>
                </a:lnTo>
                <a:lnTo>
                  <a:pt x="350" y="72"/>
                </a:lnTo>
                <a:lnTo>
                  <a:pt x="352" y="72"/>
                </a:lnTo>
                <a:lnTo>
                  <a:pt x="352" y="73"/>
                </a:lnTo>
                <a:lnTo>
                  <a:pt x="353" y="73"/>
                </a:lnTo>
                <a:lnTo>
                  <a:pt x="354" y="74"/>
                </a:lnTo>
                <a:lnTo>
                  <a:pt x="354" y="76"/>
                </a:lnTo>
                <a:lnTo>
                  <a:pt x="355" y="77"/>
                </a:lnTo>
                <a:lnTo>
                  <a:pt x="355" y="76"/>
                </a:lnTo>
                <a:lnTo>
                  <a:pt x="354" y="75"/>
                </a:lnTo>
                <a:lnTo>
                  <a:pt x="354" y="72"/>
                </a:lnTo>
                <a:lnTo>
                  <a:pt x="355" y="72"/>
                </a:lnTo>
                <a:lnTo>
                  <a:pt x="357" y="72"/>
                </a:lnTo>
                <a:lnTo>
                  <a:pt x="358" y="72"/>
                </a:lnTo>
                <a:lnTo>
                  <a:pt x="359" y="72"/>
                </a:lnTo>
                <a:lnTo>
                  <a:pt x="359" y="72"/>
                </a:lnTo>
                <a:lnTo>
                  <a:pt x="361" y="72"/>
                </a:lnTo>
                <a:lnTo>
                  <a:pt x="362" y="71"/>
                </a:lnTo>
                <a:lnTo>
                  <a:pt x="363" y="71"/>
                </a:lnTo>
                <a:lnTo>
                  <a:pt x="364" y="71"/>
                </a:lnTo>
                <a:lnTo>
                  <a:pt x="365" y="71"/>
                </a:lnTo>
                <a:lnTo>
                  <a:pt x="368" y="68"/>
                </a:lnTo>
                <a:lnTo>
                  <a:pt x="369" y="68"/>
                </a:lnTo>
                <a:lnTo>
                  <a:pt x="369" y="69"/>
                </a:lnTo>
                <a:lnTo>
                  <a:pt x="371" y="69"/>
                </a:lnTo>
                <a:lnTo>
                  <a:pt x="371" y="70"/>
                </a:lnTo>
                <a:lnTo>
                  <a:pt x="373" y="70"/>
                </a:lnTo>
                <a:lnTo>
                  <a:pt x="373" y="69"/>
                </a:lnTo>
                <a:lnTo>
                  <a:pt x="374" y="68"/>
                </a:lnTo>
                <a:lnTo>
                  <a:pt x="375" y="67"/>
                </a:lnTo>
                <a:lnTo>
                  <a:pt x="375" y="65"/>
                </a:lnTo>
                <a:lnTo>
                  <a:pt x="377" y="64"/>
                </a:lnTo>
                <a:lnTo>
                  <a:pt x="378" y="64"/>
                </a:lnTo>
                <a:lnTo>
                  <a:pt x="380" y="63"/>
                </a:lnTo>
                <a:lnTo>
                  <a:pt x="380" y="63"/>
                </a:lnTo>
                <a:lnTo>
                  <a:pt x="383" y="65"/>
                </a:lnTo>
                <a:lnTo>
                  <a:pt x="384" y="65"/>
                </a:lnTo>
                <a:lnTo>
                  <a:pt x="385" y="66"/>
                </a:lnTo>
                <a:lnTo>
                  <a:pt x="387" y="66"/>
                </a:lnTo>
                <a:lnTo>
                  <a:pt x="388" y="65"/>
                </a:lnTo>
                <a:lnTo>
                  <a:pt x="391" y="65"/>
                </a:lnTo>
                <a:lnTo>
                  <a:pt x="391" y="65"/>
                </a:lnTo>
                <a:lnTo>
                  <a:pt x="392" y="64"/>
                </a:lnTo>
                <a:lnTo>
                  <a:pt x="393" y="64"/>
                </a:lnTo>
                <a:lnTo>
                  <a:pt x="394" y="64"/>
                </a:lnTo>
                <a:lnTo>
                  <a:pt x="396" y="63"/>
                </a:lnTo>
                <a:lnTo>
                  <a:pt x="397" y="62"/>
                </a:lnTo>
                <a:lnTo>
                  <a:pt x="397" y="62"/>
                </a:lnTo>
                <a:lnTo>
                  <a:pt x="397" y="61"/>
                </a:lnTo>
                <a:lnTo>
                  <a:pt x="398" y="60"/>
                </a:lnTo>
                <a:lnTo>
                  <a:pt x="398" y="58"/>
                </a:lnTo>
                <a:lnTo>
                  <a:pt x="399" y="57"/>
                </a:lnTo>
                <a:lnTo>
                  <a:pt x="400" y="56"/>
                </a:lnTo>
                <a:lnTo>
                  <a:pt x="402" y="56"/>
                </a:lnTo>
                <a:lnTo>
                  <a:pt x="402" y="55"/>
                </a:lnTo>
                <a:lnTo>
                  <a:pt x="403" y="53"/>
                </a:lnTo>
                <a:lnTo>
                  <a:pt x="403" y="53"/>
                </a:lnTo>
                <a:lnTo>
                  <a:pt x="403" y="51"/>
                </a:lnTo>
                <a:lnTo>
                  <a:pt x="403" y="49"/>
                </a:lnTo>
                <a:lnTo>
                  <a:pt x="405" y="46"/>
                </a:lnTo>
                <a:lnTo>
                  <a:pt x="406" y="45"/>
                </a:lnTo>
                <a:lnTo>
                  <a:pt x="406" y="44"/>
                </a:lnTo>
                <a:lnTo>
                  <a:pt x="406" y="43"/>
                </a:lnTo>
                <a:lnTo>
                  <a:pt x="406" y="42"/>
                </a:lnTo>
                <a:lnTo>
                  <a:pt x="408" y="41"/>
                </a:lnTo>
                <a:lnTo>
                  <a:pt x="408" y="40"/>
                </a:lnTo>
                <a:lnTo>
                  <a:pt x="410" y="40"/>
                </a:lnTo>
                <a:lnTo>
                  <a:pt x="411" y="39"/>
                </a:lnTo>
                <a:lnTo>
                  <a:pt x="413" y="39"/>
                </a:lnTo>
                <a:lnTo>
                  <a:pt x="417" y="39"/>
                </a:lnTo>
                <a:lnTo>
                  <a:pt x="417" y="39"/>
                </a:lnTo>
                <a:lnTo>
                  <a:pt x="419" y="39"/>
                </a:lnTo>
                <a:lnTo>
                  <a:pt x="419" y="39"/>
                </a:lnTo>
                <a:lnTo>
                  <a:pt x="420" y="39"/>
                </a:lnTo>
                <a:lnTo>
                  <a:pt x="422" y="39"/>
                </a:lnTo>
                <a:lnTo>
                  <a:pt x="422" y="39"/>
                </a:lnTo>
                <a:lnTo>
                  <a:pt x="423" y="39"/>
                </a:lnTo>
                <a:lnTo>
                  <a:pt x="424" y="39"/>
                </a:lnTo>
                <a:lnTo>
                  <a:pt x="427" y="39"/>
                </a:lnTo>
                <a:lnTo>
                  <a:pt x="433" y="39"/>
                </a:lnTo>
                <a:lnTo>
                  <a:pt x="434" y="39"/>
                </a:lnTo>
                <a:lnTo>
                  <a:pt x="436" y="39"/>
                </a:lnTo>
                <a:lnTo>
                  <a:pt x="437" y="38"/>
                </a:lnTo>
                <a:lnTo>
                  <a:pt x="438" y="38"/>
                </a:lnTo>
                <a:lnTo>
                  <a:pt x="439" y="38"/>
                </a:lnTo>
                <a:lnTo>
                  <a:pt x="439" y="39"/>
                </a:lnTo>
                <a:lnTo>
                  <a:pt x="444" y="38"/>
                </a:lnTo>
                <a:lnTo>
                  <a:pt x="447" y="38"/>
                </a:lnTo>
                <a:lnTo>
                  <a:pt x="449" y="35"/>
                </a:lnTo>
                <a:lnTo>
                  <a:pt x="451" y="34"/>
                </a:lnTo>
                <a:lnTo>
                  <a:pt x="452" y="34"/>
                </a:lnTo>
                <a:lnTo>
                  <a:pt x="452" y="32"/>
                </a:lnTo>
                <a:lnTo>
                  <a:pt x="451" y="31"/>
                </a:lnTo>
                <a:lnTo>
                  <a:pt x="450" y="31"/>
                </a:lnTo>
                <a:lnTo>
                  <a:pt x="448" y="31"/>
                </a:lnTo>
                <a:lnTo>
                  <a:pt x="448" y="32"/>
                </a:lnTo>
                <a:lnTo>
                  <a:pt x="445" y="32"/>
                </a:lnTo>
                <a:lnTo>
                  <a:pt x="444" y="32"/>
                </a:lnTo>
                <a:lnTo>
                  <a:pt x="436" y="32"/>
                </a:lnTo>
                <a:lnTo>
                  <a:pt x="436" y="32"/>
                </a:lnTo>
                <a:lnTo>
                  <a:pt x="432" y="30"/>
                </a:lnTo>
                <a:lnTo>
                  <a:pt x="431" y="30"/>
                </a:lnTo>
                <a:lnTo>
                  <a:pt x="431" y="29"/>
                </a:lnTo>
                <a:lnTo>
                  <a:pt x="428" y="29"/>
                </a:lnTo>
                <a:lnTo>
                  <a:pt x="427" y="30"/>
                </a:lnTo>
                <a:lnTo>
                  <a:pt x="426" y="30"/>
                </a:lnTo>
                <a:lnTo>
                  <a:pt x="425" y="31"/>
                </a:lnTo>
                <a:lnTo>
                  <a:pt x="422" y="31"/>
                </a:lnTo>
                <a:lnTo>
                  <a:pt x="421" y="31"/>
                </a:lnTo>
                <a:lnTo>
                  <a:pt x="420" y="31"/>
                </a:lnTo>
                <a:lnTo>
                  <a:pt x="417" y="31"/>
                </a:lnTo>
                <a:lnTo>
                  <a:pt x="416" y="31"/>
                </a:lnTo>
                <a:lnTo>
                  <a:pt x="416" y="30"/>
                </a:lnTo>
                <a:lnTo>
                  <a:pt x="414" y="30"/>
                </a:lnTo>
                <a:lnTo>
                  <a:pt x="414" y="31"/>
                </a:lnTo>
                <a:lnTo>
                  <a:pt x="414" y="31"/>
                </a:lnTo>
                <a:lnTo>
                  <a:pt x="413" y="31"/>
                </a:lnTo>
                <a:lnTo>
                  <a:pt x="411" y="31"/>
                </a:lnTo>
                <a:lnTo>
                  <a:pt x="408" y="30"/>
                </a:lnTo>
                <a:lnTo>
                  <a:pt x="408" y="31"/>
                </a:lnTo>
                <a:lnTo>
                  <a:pt x="407" y="31"/>
                </a:lnTo>
                <a:lnTo>
                  <a:pt x="406" y="31"/>
                </a:lnTo>
                <a:lnTo>
                  <a:pt x="404" y="32"/>
                </a:lnTo>
                <a:lnTo>
                  <a:pt x="403" y="33"/>
                </a:lnTo>
                <a:lnTo>
                  <a:pt x="403" y="33"/>
                </a:lnTo>
                <a:lnTo>
                  <a:pt x="401" y="32"/>
                </a:lnTo>
                <a:lnTo>
                  <a:pt x="397" y="32"/>
                </a:lnTo>
                <a:lnTo>
                  <a:pt x="396" y="31"/>
                </a:lnTo>
                <a:lnTo>
                  <a:pt x="395" y="31"/>
                </a:lnTo>
                <a:lnTo>
                  <a:pt x="394" y="30"/>
                </a:lnTo>
                <a:lnTo>
                  <a:pt x="393" y="30"/>
                </a:lnTo>
                <a:lnTo>
                  <a:pt x="392" y="29"/>
                </a:lnTo>
                <a:lnTo>
                  <a:pt x="391" y="29"/>
                </a:lnTo>
                <a:lnTo>
                  <a:pt x="389" y="31"/>
                </a:lnTo>
                <a:lnTo>
                  <a:pt x="388" y="33"/>
                </a:lnTo>
                <a:lnTo>
                  <a:pt x="387" y="34"/>
                </a:lnTo>
                <a:lnTo>
                  <a:pt x="386" y="34"/>
                </a:lnTo>
                <a:lnTo>
                  <a:pt x="385" y="34"/>
                </a:lnTo>
                <a:lnTo>
                  <a:pt x="381" y="38"/>
                </a:lnTo>
                <a:lnTo>
                  <a:pt x="379" y="39"/>
                </a:lnTo>
                <a:lnTo>
                  <a:pt x="376" y="42"/>
                </a:lnTo>
                <a:lnTo>
                  <a:pt x="375" y="43"/>
                </a:lnTo>
                <a:lnTo>
                  <a:pt x="373" y="43"/>
                </a:lnTo>
                <a:lnTo>
                  <a:pt x="372" y="44"/>
                </a:lnTo>
                <a:lnTo>
                  <a:pt x="371" y="46"/>
                </a:lnTo>
                <a:lnTo>
                  <a:pt x="371" y="47"/>
                </a:lnTo>
                <a:lnTo>
                  <a:pt x="369" y="49"/>
                </a:lnTo>
                <a:lnTo>
                  <a:pt x="365" y="50"/>
                </a:lnTo>
                <a:lnTo>
                  <a:pt x="364" y="51"/>
                </a:lnTo>
                <a:lnTo>
                  <a:pt x="363" y="51"/>
                </a:lnTo>
                <a:lnTo>
                  <a:pt x="360" y="54"/>
                </a:lnTo>
                <a:lnTo>
                  <a:pt x="360" y="55"/>
                </a:lnTo>
                <a:lnTo>
                  <a:pt x="358" y="56"/>
                </a:lnTo>
                <a:lnTo>
                  <a:pt x="358" y="56"/>
                </a:lnTo>
                <a:lnTo>
                  <a:pt x="356" y="56"/>
                </a:lnTo>
                <a:lnTo>
                  <a:pt x="352" y="53"/>
                </a:lnTo>
                <a:lnTo>
                  <a:pt x="352" y="52"/>
                </a:lnTo>
                <a:lnTo>
                  <a:pt x="349" y="52"/>
                </a:lnTo>
                <a:lnTo>
                  <a:pt x="349" y="53"/>
                </a:lnTo>
                <a:lnTo>
                  <a:pt x="347" y="53"/>
                </a:lnTo>
                <a:lnTo>
                  <a:pt x="343" y="53"/>
                </a:lnTo>
                <a:lnTo>
                  <a:pt x="342" y="53"/>
                </a:lnTo>
                <a:lnTo>
                  <a:pt x="341" y="53"/>
                </a:lnTo>
                <a:lnTo>
                  <a:pt x="341" y="52"/>
                </a:lnTo>
                <a:lnTo>
                  <a:pt x="339" y="52"/>
                </a:lnTo>
                <a:lnTo>
                  <a:pt x="339" y="53"/>
                </a:lnTo>
                <a:lnTo>
                  <a:pt x="337" y="54"/>
                </a:lnTo>
                <a:lnTo>
                  <a:pt x="334" y="57"/>
                </a:lnTo>
                <a:lnTo>
                  <a:pt x="333" y="60"/>
                </a:lnTo>
                <a:lnTo>
                  <a:pt x="331" y="61"/>
                </a:lnTo>
                <a:lnTo>
                  <a:pt x="330" y="61"/>
                </a:lnTo>
                <a:lnTo>
                  <a:pt x="329" y="62"/>
                </a:lnTo>
                <a:lnTo>
                  <a:pt x="328" y="63"/>
                </a:lnTo>
                <a:lnTo>
                  <a:pt x="327" y="63"/>
                </a:lnTo>
                <a:lnTo>
                  <a:pt x="326" y="63"/>
                </a:lnTo>
                <a:lnTo>
                  <a:pt x="325" y="62"/>
                </a:lnTo>
                <a:lnTo>
                  <a:pt x="324" y="62"/>
                </a:lnTo>
                <a:lnTo>
                  <a:pt x="324" y="62"/>
                </a:lnTo>
                <a:lnTo>
                  <a:pt x="322" y="61"/>
                </a:lnTo>
                <a:lnTo>
                  <a:pt x="321" y="61"/>
                </a:lnTo>
                <a:lnTo>
                  <a:pt x="319" y="64"/>
                </a:lnTo>
                <a:lnTo>
                  <a:pt x="316" y="66"/>
                </a:lnTo>
                <a:lnTo>
                  <a:pt x="315" y="66"/>
                </a:lnTo>
                <a:lnTo>
                  <a:pt x="314" y="65"/>
                </a:lnTo>
                <a:lnTo>
                  <a:pt x="312" y="65"/>
                </a:lnTo>
                <a:lnTo>
                  <a:pt x="310" y="64"/>
                </a:lnTo>
                <a:lnTo>
                  <a:pt x="309" y="64"/>
                </a:lnTo>
                <a:lnTo>
                  <a:pt x="308" y="63"/>
                </a:lnTo>
                <a:lnTo>
                  <a:pt x="307" y="61"/>
                </a:lnTo>
                <a:lnTo>
                  <a:pt x="306" y="61"/>
                </a:lnTo>
                <a:lnTo>
                  <a:pt x="305" y="62"/>
                </a:lnTo>
                <a:lnTo>
                  <a:pt x="305" y="63"/>
                </a:lnTo>
                <a:lnTo>
                  <a:pt x="304" y="64"/>
                </a:lnTo>
                <a:lnTo>
                  <a:pt x="303" y="64"/>
                </a:lnTo>
                <a:lnTo>
                  <a:pt x="302" y="63"/>
                </a:lnTo>
                <a:lnTo>
                  <a:pt x="300" y="62"/>
                </a:lnTo>
                <a:lnTo>
                  <a:pt x="298" y="61"/>
                </a:lnTo>
                <a:lnTo>
                  <a:pt x="296" y="59"/>
                </a:lnTo>
                <a:lnTo>
                  <a:pt x="296" y="58"/>
                </a:lnTo>
                <a:lnTo>
                  <a:pt x="294" y="56"/>
                </a:lnTo>
                <a:lnTo>
                  <a:pt x="293" y="56"/>
                </a:lnTo>
                <a:lnTo>
                  <a:pt x="293" y="53"/>
                </a:lnTo>
                <a:lnTo>
                  <a:pt x="294" y="52"/>
                </a:lnTo>
                <a:lnTo>
                  <a:pt x="296" y="50"/>
                </a:lnTo>
                <a:lnTo>
                  <a:pt x="296" y="48"/>
                </a:lnTo>
                <a:lnTo>
                  <a:pt x="298" y="45"/>
                </a:lnTo>
                <a:lnTo>
                  <a:pt x="299" y="44"/>
                </a:lnTo>
                <a:lnTo>
                  <a:pt x="299" y="43"/>
                </a:lnTo>
                <a:lnTo>
                  <a:pt x="300" y="40"/>
                </a:lnTo>
                <a:lnTo>
                  <a:pt x="300" y="39"/>
                </a:lnTo>
                <a:lnTo>
                  <a:pt x="301" y="39"/>
                </a:lnTo>
                <a:lnTo>
                  <a:pt x="301" y="38"/>
                </a:lnTo>
                <a:lnTo>
                  <a:pt x="300" y="37"/>
                </a:lnTo>
                <a:lnTo>
                  <a:pt x="299" y="38"/>
                </a:lnTo>
                <a:lnTo>
                  <a:pt x="298" y="37"/>
                </a:lnTo>
                <a:lnTo>
                  <a:pt x="298" y="36"/>
                </a:lnTo>
                <a:lnTo>
                  <a:pt x="297" y="35"/>
                </a:lnTo>
                <a:lnTo>
                  <a:pt x="297" y="34"/>
                </a:lnTo>
                <a:lnTo>
                  <a:pt x="296" y="34"/>
                </a:lnTo>
                <a:lnTo>
                  <a:pt x="296" y="35"/>
                </a:lnTo>
                <a:lnTo>
                  <a:pt x="296" y="36"/>
                </a:lnTo>
                <a:lnTo>
                  <a:pt x="295" y="37"/>
                </a:lnTo>
                <a:lnTo>
                  <a:pt x="294" y="38"/>
                </a:lnTo>
                <a:lnTo>
                  <a:pt x="291" y="38"/>
                </a:lnTo>
                <a:lnTo>
                  <a:pt x="291" y="37"/>
                </a:lnTo>
                <a:lnTo>
                  <a:pt x="291" y="37"/>
                </a:lnTo>
                <a:lnTo>
                  <a:pt x="290" y="38"/>
                </a:lnTo>
                <a:lnTo>
                  <a:pt x="291" y="38"/>
                </a:lnTo>
                <a:lnTo>
                  <a:pt x="291" y="39"/>
                </a:lnTo>
                <a:lnTo>
                  <a:pt x="291" y="39"/>
                </a:lnTo>
                <a:lnTo>
                  <a:pt x="291" y="40"/>
                </a:lnTo>
                <a:lnTo>
                  <a:pt x="290" y="42"/>
                </a:lnTo>
                <a:lnTo>
                  <a:pt x="289" y="41"/>
                </a:lnTo>
                <a:lnTo>
                  <a:pt x="288" y="41"/>
                </a:lnTo>
                <a:lnTo>
                  <a:pt x="287" y="43"/>
                </a:lnTo>
                <a:lnTo>
                  <a:pt x="285" y="43"/>
                </a:lnTo>
                <a:lnTo>
                  <a:pt x="284" y="43"/>
                </a:lnTo>
                <a:lnTo>
                  <a:pt x="283" y="42"/>
                </a:lnTo>
                <a:lnTo>
                  <a:pt x="283" y="45"/>
                </a:lnTo>
                <a:lnTo>
                  <a:pt x="282" y="46"/>
                </a:lnTo>
                <a:lnTo>
                  <a:pt x="281" y="46"/>
                </a:lnTo>
                <a:lnTo>
                  <a:pt x="281" y="45"/>
                </a:lnTo>
                <a:lnTo>
                  <a:pt x="280" y="46"/>
                </a:lnTo>
                <a:lnTo>
                  <a:pt x="280" y="48"/>
                </a:lnTo>
                <a:lnTo>
                  <a:pt x="280" y="49"/>
                </a:lnTo>
                <a:lnTo>
                  <a:pt x="280" y="50"/>
                </a:lnTo>
                <a:lnTo>
                  <a:pt x="280" y="50"/>
                </a:lnTo>
                <a:lnTo>
                  <a:pt x="280" y="51"/>
                </a:lnTo>
                <a:lnTo>
                  <a:pt x="279" y="52"/>
                </a:lnTo>
                <a:lnTo>
                  <a:pt x="279" y="53"/>
                </a:lnTo>
                <a:lnTo>
                  <a:pt x="278" y="54"/>
                </a:lnTo>
                <a:lnTo>
                  <a:pt x="275" y="54"/>
                </a:lnTo>
                <a:lnTo>
                  <a:pt x="274" y="53"/>
                </a:lnTo>
                <a:lnTo>
                  <a:pt x="274" y="53"/>
                </a:lnTo>
                <a:lnTo>
                  <a:pt x="273" y="51"/>
                </a:lnTo>
                <a:lnTo>
                  <a:pt x="271" y="52"/>
                </a:lnTo>
                <a:lnTo>
                  <a:pt x="269" y="52"/>
                </a:lnTo>
                <a:lnTo>
                  <a:pt x="268" y="51"/>
                </a:lnTo>
                <a:lnTo>
                  <a:pt x="268" y="52"/>
                </a:lnTo>
                <a:lnTo>
                  <a:pt x="268" y="53"/>
                </a:lnTo>
                <a:lnTo>
                  <a:pt x="268" y="55"/>
                </a:lnTo>
                <a:lnTo>
                  <a:pt x="268" y="55"/>
                </a:lnTo>
                <a:lnTo>
                  <a:pt x="269" y="56"/>
                </a:lnTo>
                <a:lnTo>
                  <a:pt x="269" y="60"/>
                </a:lnTo>
                <a:lnTo>
                  <a:pt x="269" y="61"/>
                </a:lnTo>
                <a:lnTo>
                  <a:pt x="269" y="63"/>
                </a:lnTo>
                <a:lnTo>
                  <a:pt x="268" y="65"/>
                </a:lnTo>
                <a:lnTo>
                  <a:pt x="268" y="65"/>
                </a:lnTo>
                <a:lnTo>
                  <a:pt x="267" y="64"/>
                </a:lnTo>
                <a:lnTo>
                  <a:pt x="267" y="68"/>
                </a:lnTo>
                <a:lnTo>
                  <a:pt x="267" y="69"/>
                </a:lnTo>
                <a:lnTo>
                  <a:pt x="268" y="71"/>
                </a:lnTo>
                <a:lnTo>
                  <a:pt x="268" y="72"/>
                </a:lnTo>
                <a:lnTo>
                  <a:pt x="267" y="72"/>
                </a:lnTo>
                <a:lnTo>
                  <a:pt x="266" y="74"/>
                </a:lnTo>
                <a:lnTo>
                  <a:pt x="266" y="77"/>
                </a:lnTo>
                <a:lnTo>
                  <a:pt x="264" y="78"/>
                </a:lnTo>
                <a:lnTo>
                  <a:pt x="263" y="78"/>
                </a:lnTo>
                <a:lnTo>
                  <a:pt x="263" y="78"/>
                </a:lnTo>
                <a:lnTo>
                  <a:pt x="262" y="78"/>
                </a:lnTo>
                <a:lnTo>
                  <a:pt x="261" y="80"/>
                </a:lnTo>
                <a:lnTo>
                  <a:pt x="263" y="81"/>
                </a:lnTo>
                <a:lnTo>
                  <a:pt x="263" y="84"/>
                </a:lnTo>
                <a:lnTo>
                  <a:pt x="263" y="85"/>
                </a:lnTo>
                <a:lnTo>
                  <a:pt x="261" y="87"/>
                </a:lnTo>
                <a:lnTo>
                  <a:pt x="261" y="89"/>
                </a:lnTo>
                <a:lnTo>
                  <a:pt x="260" y="90"/>
                </a:lnTo>
                <a:lnTo>
                  <a:pt x="259" y="90"/>
                </a:lnTo>
                <a:lnTo>
                  <a:pt x="258" y="91"/>
                </a:lnTo>
                <a:lnTo>
                  <a:pt x="257" y="91"/>
                </a:lnTo>
                <a:lnTo>
                  <a:pt x="256" y="90"/>
                </a:lnTo>
                <a:lnTo>
                  <a:pt x="255" y="89"/>
                </a:lnTo>
                <a:lnTo>
                  <a:pt x="254" y="90"/>
                </a:lnTo>
                <a:lnTo>
                  <a:pt x="254" y="91"/>
                </a:lnTo>
                <a:lnTo>
                  <a:pt x="256" y="93"/>
                </a:lnTo>
                <a:lnTo>
                  <a:pt x="255" y="94"/>
                </a:lnTo>
                <a:lnTo>
                  <a:pt x="255" y="95"/>
                </a:lnTo>
                <a:lnTo>
                  <a:pt x="256" y="95"/>
                </a:lnTo>
                <a:lnTo>
                  <a:pt x="257" y="96"/>
                </a:lnTo>
                <a:lnTo>
                  <a:pt x="257" y="96"/>
                </a:lnTo>
                <a:lnTo>
                  <a:pt x="258" y="98"/>
                </a:lnTo>
                <a:lnTo>
                  <a:pt x="261" y="99"/>
                </a:lnTo>
                <a:lnTo>
                  <a:pt x="263" y="100"/>
                </a:lnTo>
                <a:lnTo>
                  <a:pt x="263" y="101"/>
                </a:lnTo>
                <a:lnTo>
                  <a:pt x="262" y="102"/>
                </a:lnTo>
                <a:lnTo>
                  <a:pt x="260" y="102"/>
                </a:lnTo>
                <a:lnTo>
                  <a:pt x="259" y="101"/>
                </a:lnTo>
                <a:lnTo>
                  <a:pt x="258" y="101"/>
                </a:lnTo>
                <a:lnTo>
                  <a:pt x="257" y="103"/>
                </a:lnTo>
                <a:lnTo>
                  <a:pt x="255" y="103"/>
                </a:lnTo>
                <a:lnTo>
                  <a:pt x="254" y="103"/>
                </a:lnTo>
                <a:lnTo>
                  <a:pt x="251" y="104"/>
                </a:lnTo>
                <a:lnTo>
                  <a:pt x="250" y="105"/>
                </a:lnTo>
                <a:lnTo>
                  <a:pt x="250" y="106"/>
                </a:lnTo>
                <a:lnTo>
                  <a:pt x="250" y="106"/>
                </a:lnTo>
                <a:lnTo>
                  <a:pt x="251" y="106"/>
                </a:lnTo>
                <a:lnTo>
                  <a:pt x="253" y="106"/>
                </a:lnTo>
                <a:lnTo>
                  <a:pt x="256" y="104"/>
                </a:lnTo>
                <a:lnTo>
                  <a:pt x="258" y="103"/>
                </a:lnTo>
                <a:lnTo>
                  <a:pt x="259" y="103"/>
                </a:lnTo>
                <a:lnTo>
                  <a:pt x="260" y="103"/>
                </a:lnTo>
                <a:lnTo>
                  <a:pt x="261" y="103"/>
                </a:lnTo>
                <a:lnTo>
                  <a:pt x="260" y="104"/>
                </a:lnTo>
                <a:lnTo>
                  <a:pt x="259" y="104"/>
                </a:lnTo>
                <a:lnTo>
                  <a:pt x="259" y="105"/>
                </a:lnTo>
                <a:lnTo>
                  <a:pt x="260" y="105"/>
                </a:lnTo>
                <a:lnTo>
                  <a:pt x="261" y="104"/>
                </a:lnTo>
                <a:lnTo>
                  <a:pt x="262" y="104"/>
                </a:lnTo>
                <a:lnTo>
                  <a:pt x="263" y="104"/>
                </a:lnTo>
                <a:lnTo>
                  <a:pt x="263" y="104"/>
                </a:lnTo>
                <a:lnTo>
                  <a:pt x="263" y="106"/>
                </a:lnTo>
                <a:lnTo>
                  <a:pt x="263" y="106"/>
                </a:lnTo>
                <a:lnTo>
                  <a:pt x="263" y="107"/>
                </a:lnTo>
                <a:lnTo>
                  <a:pt x="263" y="107"/>
                </a:lnTo>
                <a:lnTo>
                  <a:pt x="262" y="108"/>
                </a:lnTo>
                <a:lnTo>
                  <a:pt x="257" y="111"/>
                </a:lnTo>
                <a:lnTo>
                  <a:pt x="257" y="111"/>
                </a:lnTo>
                <a:lnTo>
                  <a:pt x="258" y="113"/>
                </a:lnTo>
                <a:lnTo>
                  <a:pt x="258" y="112"/>
                </a:lnTo>
                <a:lnTo>
                  <a:pt x="260" y="111"/>
                </a:lnTo>
                <a:lnTo>
                  <a:pt x="261" y="111"/>
                </a:lnTo>
                <a:lnTo>
                  <a:pt x="262" y="111"/>
                </a:lnTo>
                <a:lnTo>
                  <a:pt x="263" y="111"/>
                </a:lnTo>
                <a:lnTo>
                  <a:pt x="262" y="111"/>
                </a:lnTo>
                <a:lnTo>
                  <a:pt x="263" y="109"/>
                </a:lnTo>
                <a:lnTo>
                  <a:pt x="264" y="107"/>
                </a:lnTo>
                <a:lnTo>
                  <a:pt x="263" y="106"/>
                </a:lnTo>
                <a:lnTo>
                  <a:pt x="264" y="105"/>
                </a:lnTo>
                <a:lnTo>
                  <a:pt x="265" y="105"/>
                </a:lnTo>
                <a:lnTo>
                  <a:pt x="266" y="105"/>
                </a:lnTo>
                <a:lnTo>
                  <a:pt x="266" y="108"/>
                </a:lnTo>
                <a:lnTo>
                  <a:pt x="265" y="109"/>
                </a:lnTo>
                <a:lnTo>
                  <a:pt x="265" y="111"/>
                </a:lnTo>
                <a:lnTo>
                  <a:pt x="265" y="111"/>
                </a:lnTo>
                <a:lnTo>
                  <a:pt x="264" y="112"/>
                </a:lnTo>
                <a:lnTo>
                  <a:pt x="264" y="113"/>
                </a:lnTo>
                <a:lnTo>
                  <a:pt x="265" y="114"/>
                </a:lnTo>
                <a:lnTo>
                  <a:pt x="265" y="115"/>
                </a:lnTo>
                <a:lnTo>
                  <a:pt x="264" y="117"/>
                </a:lnTo>
                <a:lnTo>
                  <a:pt x="265" y="117"/>
                </a:lnTo>
                <a:lnTo>
                  <a:pt x="266" y="119"/>
                </a:lnTo>
                <a:lnTo>
                  <a:pt x="266" y="120"/>
                </a:lnTo>
                <a:lnTo>
                  <a:pt x="264" y="118"/>
                </a:lnTo>
                <a:lnTo>
                  <a:pt x="263" y="118"/>
                </a:lnTo>
                <a:lnTo>
                  <a:pt x="263" y="117"/>
                </a:lnTo>
                <a:lnTo>
                  <a:pt x="262" y="117"/>
                </a:lnTo>
                <a:lnTo>
                  <a:pt x="260" y="117"/>
                </a:lnTo>
                <a:lnTo>
                  <a:pt x="258" y="117"/>
                </a:lnTo>
                <a:lnTo>
                  <a:pt x="257" y="117"/>
                </a:lnTo>
                <a:lnTo>
                  <a:pt x="255" y="117"/>
                </a:lnTo>
                <a:lnTo>
                  <a:pt x="250" y="117"/>
                </a:lnTo>
                <a:lnTo>
                  <a:pt x="250" y="116"/>
                </a:lnTo>
                <a:lnTo>
                  <a:pt x="247" y="116"/>
                </a:lnTo>
                <a:lnTo>
                  <a:pt x="246" y="116"/>
                </a:lnTo>
                <a:lnTo>
                  <a:pt x="245" y="116"/>
                </a:lnTo>
                <a:lnTo>
                  <a:pt x="243" y="116"/>
                </a:lnTo>
                <a:lnTo>
                  <a:pt x="243" y="115"/>
                </a:lnTo>
                <a:lnTo>
                  <a:pt x="240" y="115"/>
                </a:lnTo>
                <a:lnTo>
                  <a:pt x="240" y="115"/>
                </a:lnTo>
                <a:lnTo>
                  <a:pt x="234" y="115"/>
                </a:lnTo>
                <a:lnTo>
                  <a:pt x="233" y="115"/>
                </a:lnTo>
                <a:lnTo>
                  <a:pt x="228" y="115"/>
                </a:lnTo>
                <a:lnTo>
                  <a:pt x="220" y="115"/>
                </a:lnTo>
                <a:lnTo>
                  <a:pt x="219" y="115"/>
                </a:lnTo>
                <a:lnTo>
                  <a:pt x="202" y="115"/>
                </a:lnTo>
                <a:lnTo>
                  <a:pt x="184" y="115"/>
                </a:lnTo>
                <a:lnTo>
                  <a:pt x="183" y="115"/>
                </a:lnTo>
                <a:lnTo>
                  <a:pt x="180" y="115"/>
                </a:lnTo>
                <a:lnTo>
                  <a:pt x="179" y="115"/>
                </a:lnTo>
                <a:lnTo>
                  <a:pt x="178" y="115"/>
                </a:lnTo>
                <a:lnTo>
                  <a:pt x="176" y="115"/>
                </a:lnTo>
                <a:lnTo>
                  <a:pt x="176" y="116"/>
                </a:lnTo>
                <a:lnTo>
                  <a:pt x="174" y="116"/>
                </a:lnTo>
                <a:lnTo>
                  <a:pt x="173" y="116"/>
                </a:lnTo>
                <a:lnTo>
                  <a:pt x="158" y="116"/>
                </a:lnTo>
                <a:lnTo>
                  <a:pt x="156" y="116"/>
                </a:lnTo>
                <a:lnTo>
                  <a:pt x="156" y="117"/>
                </a:lnTo>
                <a:lnTo>
                  <a:pt x="151" y="117"/>
                </a:lnTo>
                <a:lnTo>
                  <a:pt x="151" y="116"/>
                </a:lnTo>
                <a:lnTo>
                  <a:pt x="138" y="116"/>
                </a:lnTo>
                <a:lnTo>
                  <a:pt x="137" y="117"/>
                </a:lnTo>
                <a:lnTo>
                  <a:pt x="129" y="117"/>
                </a:lnTo>
                <a:lnTo>
                  <a:pt x="129" y="117"/>
                </a:lnTo>
                <a:lnTo>
                  <a:pt x="126" y="117"/>
                </a:lnTo>
                <a:lnTo>
                  <a:pt x="126" y="117"/>
                </a:lnTo>
                <a:lnTo>
                  <a:pt x="123" y="117"/>
                </a:lnTo>
                <a:lnTo>
                  <a:pt x="118" y="117"/>
                </a:lnTo>
                <a:lnTo>
                  <a:pt x="116" y="117"/>
                </a:lnTo>
                <a:lnTo>
                  <a:pt x="115" y="117"/>
                </a:lnTo>
                <a:lnTo>
                  <a:pt x="113" y="117"/>
                </a:lnTo>
                <a:lnTo>
                  <a:pt x="110" y="117"/>
                </a:lnTo>
                <a:lnTo>
                  <a:pt x="109" y="118"/>
                </a:lnTo>
                <a:lnTo>
                  <a:pt x="108" y="117"/>
                </a:lnTo>
                <a:lnTo>
                  <a:pt x="98" y="117"/>
                </a:lnTo>
                <a:lnTo>
                  <a:pt x="97" y="117"/>
                </a:lnTo>
                <a:lnTo>
                  <a:pt x="95" y="117"/>
                </a:lnTo>
                <a:lnTo>
                  <a:pt x="94" y="117"/>
                </a:lnTo>
                <a:lnTo>
                  <a:pt x="91" y="117"/>
                </a:lnTo>
                <a:lnTo>
                  <a:pt x="91" y="118"/>
                </a:lnTo>
                <a:lnTo>
                  <a:pt x="78" y="118"/>
                </a:lnTo>
                <a:lnTo>
                  <a:pt x="73" y="118"/>
                </a:lnTo>
                <a:lnTo>
                  <a:pt x="73" y="119"/>
                </a:lnTo>
                <a:lnTo>
                  <a:pt x="62" y="119"/>
                </a:lnTo>
                <a:lnTo>
                  <a:pt x="56" y="119"/>
                </a:lnTo>
                <a:lnTo>
                  <a:pt x="44" y="119"/>
                </a:lnTo>
                <a:lnTo>
                  <a:pt x="44" y="120"/>
                </a:lnTo>
                <a:lnTo>
                  <a:pt x="41" y="120"/>
                </a:lnTo>
                <a:lnTo>
                  <a:pt x="39" y="120"/>
                </a:lnTo>
                <a:lnTo>
                  <a:pt x="35" y="121"/>
                </a:lnTo>
                <a:lnTo>
                  <a:pt x="34" y="121"/>
                </a:lnTo>
                <a:lnTo>
                  <a:pt x="32" y="121"/>
                </a:lnTo>
                <a:lnTo>
                  <a:pt x="32" y="122"/>
                </a:lnTo>
                <a:lnTo>
                  <a:pt x="30" y="122"/>
                </a:lnTo>
                <a:lnTo>
                  <a:pt x="29" y="122"/>
                </a:lnTo>
                <a:lnTo>
                  <a:pt x="28" y="122"/>
                </a:lnTo>
                <a:lnTo>
                  <a:pt x="26" y="122"/>
                </a:lnTo>
                <a:lnTo>
                  <a:pt x="26" y="122"/>
                </a:lnTo>
                <a:lnTo>
                  <a:pt x="24" y="122"/>
                </a:lnTo>
                <a:lnTo>
                  <a:pt x="23" y="122"/>
                </a:lnTo>
                <a:lnTo>
                  <a:pt x="23" y="122"/>
                </a:lnTo>
                <a:lnTo>
                  <a:pt x="23" y="123"/>
                </a:lnTo>
                <a:lnTo>
                  <a:pt x="21" y="123"/>
                </a:lnTo>
                <a:lnTo>
                  <a:pt x="20" y="123"/>
                </a:lnTo>
                <a:lnTo>
                  <a:pt x="17" y="123"/>
                </a:lnTo>
                <a:lnTo>
                  <a:pt x="14" y="123"/>
                </a:lnTo>
                <a:lnTo>
                  <a:pt x="13" y="124"/>
                </a:lnTo>
                <a:lnTo>
                  <a:pt x="11" y="124"/>
                </a:lnTo>
                <a:lnTo>
                  <a:pt x="11" y="124"/>
                </a:lnTo>
                <a:lnTo>
                  <a:pt x="10" y="124"/>
                </a:lnTo>
                <a:lnTo>
                  <a:pt x="8" y="125"/>
                </a:lnTo>
                <a:lnTo>
                  <a:pt x="7" y="126"/>
                </a:lnTo>
                <a:lnTo>
                  <a:pt x="5" y="126"/>
                </a:lnTo>
                <a:lnTo>
                  <a:pt x="4" y="126"/>
                </a:lnTo>
                <a:lnTo>
                  <a:pt x="1" y="126"/>
                </a:lnTo>
                <a:lnTo>
                  <a:pt x="0" y="126"/>
                </a:lnTo>
                <a:lnTo>
                  <a:pt x="0" y="123"/>
                </a:lnTo>
                <a:lnTo>
                  <a:pt x="0" y="117"/>
                </a:lnTo>
                <a:lnTo>
                  <a:pt x="0" y="113"/>
                </a:lnTo>
                <a:lnTo>
                  <a:pt x="0" y="110"/>
                </a:lnTo>
                <a:lnTo>
                  <a:pt x="0" y="103"/>
                </a:lnTo>
                <a:lnTo>
                  <a:pt x="0" y="95"/>
                </a:lnTo>
                <a:lnTo>
                  <a:pt x="0" y="94"/>
                </a:lnTo>
                <a:lnTo>
                  <a:pt x="0" y="92"/>
                </a:lnTo>
                <a:lnTo>
                  <a:pt x="0" y="90"/>
                </a:lnTo>
                <a:lnTo>
                  <a:pt x="1" y="89"/>
                </a:lnTo>
                <a:lnTo>
                  <a:pt x="9" y="97"/>
                </a:lnTo>
                <a:lnTo>
                  <a:pt x="11" y="96"/>
                </a:lnTo>
                <a:lnTo>
                  <a:pt x="12" y="96"/>
                </a:lnTo>
                <a:lnTo>
                  <a:pt x="15" y="95"/>
                </a:lnTo>
                <a:lnTo>
                  <a:pt x="17" y="95"/>
                </a:lnTo>
                <a:lnTo>
                  <a:pt x="19" y="96"/>
                </a:lnTo>
                <a:lnTo>
                  <a:pt x="21" y="95"/>
                </a:lnTo>
                <a:lnTo>
                  <a:pt x="22" y="95"/>
                </a:lnTo>
                <a:lnTo>
                  <a:pt x="23" y="95"/>
                </a:lnTo>
                <a:lnTo>
                  <a:pt x="25" y="95"/>
                </a:lnTo>
                <a:lnTo>
                  <a:pt x="26" y="95"/>
                </a:lnTo>
                <a:lnTo>
                  <a:pt x="27" y="94"/>
                </a:lnTo>
                <a:lnTo>
                  <a:pt x="28" y="93"/>
                </a:lnTo>
                <a:lnTo>
                  <a:pt x="31" y="93"/>
                </a:lnTo>
                <a:lnTo>
                  <a:pt x="34" y="93"/>
                </a:lnTo>
                <a:lnTo>
                  <a:pt x="36" y="94"/>
                </a:lnTo>
                <a:lnTo>
                  <a:pt x="38" y="95"/>
                </a:lnTo>
                <a:lnTo>
                  <a:pt x="40" y="95"/>
                </a:lnTo>
                <a:lnTo>
                  <a:pt x="42" y="98"/>
                </a:lnTo>
                <a:lnTo>
                  <a:pt x="44" y="99"/>
                </a:lnTo>
                <a:lnTo>
                  <a:pt x="47" y="99"/>
                </a:lnTo>
                <a:lnTo>
                  <a:pt x="51" y="96"/>
                </a:lnTo>
                <a:lnTo>
                  <a:pt x="52" y="95"/>
                </a:lnTo>
                <a:lnTo>
                  <a:pt x="53" y="94"/>
                </a:lnTo>
                <a:lnTo>
                  <a:pt x="54" y="93"/>
                </a:lnTo>
                <a:lnTo>
                  <a:pt x="54" y="89"/>
                </a:lnTo>
                <a:lnTo>
                  <a:pt x="57" y="88"/>
                </a:lnTo>
                <a:lnTo>
                  <a:pt x="58" y="88"/>
                </a:lnTo>
                <a:lnTo>
                  <a:pt x="60" y="89"/>
                </a:lnTo>
                <a:lnTo>
                  <a:pt x="62" y="89"/>
                </a:lnTo>
                <a:lnTo>
                  <a:pt x="64" y="87"/>
                </a:lnTo>
                <a:lnTo>
                  <a:pt x="66" y="86"/>
                </a:lnTo>
                <a:lnTo>
                  <a:pt x="67" y="84"/>
                </a:lnTo>
                <a:lnTo>
                  <a:pt x="68" y="83"/>
                </a:lnTo>
                <a:lnTo>
                  <a:pt x="69" y="82"/>
                </a:lnTo>
                <a:lnTo>
                  <a:pt x="69" y="80"/>
                </a:lnTo>
                <a:lnTo>
                  <a:pt x="68" y="78"/>
                </a:lnTo>
                <a:lnTo>
                  <a:pt x="68" y="78"/>
                </a:lnTo>
                <a:lnTo>
                  <a:pt x="67" y="76"/>
                </a:lnTo>
                <a:lnTo>
                  <a:pt x="69" y="76"/>
                </a:lnTo>
                <a:lnTo>
                  <a:pt x="71" y="76"/>
                </a:lnTo>
                <a:lnTo>
                  <a:pt x="72" y="76"/>
                </a:lnTo>
                <a:lnTo>
                  <a:pt x="73" y="75"/>
                </a:lnTo>
                <a:lnTo>
                  <a:pt x="73" y="75"/>
                </a:lnTo>
                <a:lnTo>
                  <a:pt x="76" y="75"/>
                </a:lnTo>
                <a:lnTo>
                  <a:pt x="77" y="76"/>
                </a:lnTo>
                <a:lnTo>
                  <a:pt x="78" y="77"/>
                </a:lnTo>
                <a:lnTo>
                  <a:pt x="79" y="76"/>
                </a:lnTo>
                <a:lnTo>
                  <a:pt x="81" y="76"/>
                </a:lnTo>
                <a:lnTo>
                  <a:pt x="82" y="76"/>
                </a:lnTo>
                <a:lnTo>
                  <a:pt x="84" y="77"/>
                </a:lnTo>
                <a:lnTo>
                  <a:pt x="85" y="77"/>
                </a:lnTo>
                <a:lnTo>
                  <a:pt x="86" y="77"/>
                </a:lnTo>
                <a:lnTo>
                  <a:pt x="88" y="77"/>
                </a:lnTo>
                <a:lnTo>
                  <a:pt x="89" y="77"/>
                </a:lnTo>
                <a:lnTo>
                  <a:pt x="90" y="77"/>
                </a:lnTo>
                <a:lnTo>
                  <a:pt x="90" y="77"/>
                </a:lnTo>
                <a:lnTo>
                  <a:pt x="93" y="76"/>
                </a:lnTo>
                <a:lnTo>
                  <a:pt x="95" y="76"/>
                </a:lnTo>
                <a:lnTo>
                  <a:pt x="97" y="76"/>
                </a:lnTo>
                <a:lnTo>
                  <a:pt x="99" y="77"/>
                </a:lnTo>
                <a:lnTo>
                  <a:pt x="100" y="77"/>
                </a:lnTo>
                <a:lnTo>
                  <a:pt x="101" y="76"/>
                </a:lnTo>
                <a:lnTo>
                  <a:pt x="104" y="76"/>
                </a:lnTo>
                <a:lnTo>
                  <a:pt x="106" y="77"/>
                </a:lnTo>
                <a:lnTo>
                  <a:pt x="107" y="77"/>
                </a:lnTo>
                <a:lnTo>
                  <a:pt x="109" y="77"/>
                </a:lnTo>
                <a:lnTo>
                  <a:pt x="111" y="77"/>
                </a:lnTo>
                <a:lnTo>
                  <a:pt x="113" y="77"/>
                </a:lnTo>
                <a:lnTo>
                  <a:pt x="116" y="77"/>
                </a:lnTo>
                <a:lnTo>
                  <a:pt x="118" y="77"/>
                </a:lnTo>
                <a:lnTo>
                  <a:pt x="118" y="78"/>
                </a:lnTo>
                <a:lnTo>
                  <a:pt x="120" y="78"/>
                </a:lnTo>
                <a:lnTo>
                  <a:pt x="123" y="78"/>
                </a:lnTo>
                <a:lnTo>
                  <a:pt x="126" y="78"/>
                </a:lnTo>
                <a:lnTo>
                  <a:pt x="127" y="78"/>
                </a:lnTo>
                <a:lnTo>
                  <a:pt x="128" y="78"/>
                </a:lnTo>
                <a:lnTo>
                  <a:pt x="129" y="77"/>
                </a:lnTo>
                <a:lnTo>
                  <a:pt x="130" y="78"/>
                </a:lnTo>
                <a:lnTo>
                  <a:pt x="131" y="77"/>
                </a:lnTo>
                <a:lnTo>
                  <a:pt x="134" y="77"/>
                </a:lnTo>
                <a:lnTo>
                  <a:pt x="135" y="77"/>
                </a:lnTo>
                <a:lnTo>
                  <a:pt x="137" y="78"/>
                </a:lnTo>
                <a:lnTo>
                  <a:pt x="138" y="78"/>
                </a:lnTo>
                <a:lnTo>
                  <a:pt x="140" y="78"/>
                </a:lnTo>
                <a:lnTo>
                  <a:pt x="142" y="77"/>
                </a:lnTo>
                <a:lnTo>
                  <a:pt x="144" y="77"/>
                </a:lnTo>
                <a:lnTo>
                  <a:pt x="145" y="77"/>
                </a:lnTo>
                <a:lnTo>
                  <a:pt x="147" y="78"/>
                </a:lnTo>
                <a:lnTo>
                  <a:pt x="149" y="77"/>
                </a:lnTo>
                <a:lnTo>
                  <a:pt x="150" y="77"/>
                </a:lnTo>
                <a:lnTo>
                  <a:pt x="152" y="77"/>
                </a:lnTo>
                <a:lnTo>
                  <a:pt x="153" y="77"/>
                </a:lnTo>
                <a:lnTo>
                  <a:pt x="154" y="77"/>
                </a:lnTo>
                <a:lnTo>
                  <a:pt x="156" y="77"/>
                </a:lnTo>
                <a:lnTo>
                  <a:pt x="157" y="77"/>
                </a:lnTo>
                <a:lnTo>
                  <a:pt x="157" y="77"/>
                </a:lnTo>
                <a:lnTo>
                  <a:pt x="160" y="77"/>
                </a:lnTo>
                <a:lnTo>
                  <a:pt x="162" y="76"/>
                </a:lnTo>
                <a:lnTo>
                  <a:pt x="162" y="76"/>
                </a:lnTo>
                <a:lnTo>
                  <a:pt x="164" y="75"/>
                </a:lnTo>
                <a:lnTo>
                  <a:pt x="166" y="75"/>
                </a:lnTo>
                <a:lnTo>
                  <a:pt x="167" y="76"/>
                </a:lnTo>
                <a:lnTo>
                  <a:pt x="170" y="76"/>
                </a:lnTo>
                <a:lnTo>
                  <a:pt x="171" y="75"/>
                </a:lnTo>
                <a:lnTo>
                  <a:pt x="172" y="75"/>
                </a:lnTo>
                <a:lnTo>
                  <a:pt x="173" y="74"/>
                </a:lnTo>
                <a:lnTo>
                  <a:pt x="174" y="74"/>
                </a:lnTo>
                <a:lnTo>
                  <a:pt x="175" y="73"/>
                </a:lnTo>
                <a:lnTo>
                  <a:pt x="176" y="73"/>
                </a:lnTo>
                <a:lnTo>
                  <a:pt x="178" y="74"/>
                </a:lnTo>
                <a:lnTo>
                  <a:pt x="179" y="73"/>
                </a:lnTo>
                <a:lnTo>
                  <a:pt x="179" y="73"/>
                </a:lnTo>
                <a:lnTo>
                  <a:pt x="181" y="72"/>
                </a:lnTo>
                <a:lnTo>
                  <a:pt x="182" y="70"/>
                </a:lnTo>
                <a:lnTo>
                  <a:pt x="182" y="69"/>
                </a:lnTo>
                <a:lnTo>
                  <a:pt x="184" y="68"/>
                </a:lnTo>
                <a:lnTo>
                  <a:pt x="185" y="67"/>
                </a:lnTo>
                <a:lnTo>
                  <a:pt x="185" y="67"/>
                </a:lnTo>
                <a:lnTo>
                  <a:pt x="186" y="67"/>
                </a:lnTo>
                <a:lnTo>
                  <a:pt x="188" y="66"/>
                </a:lnTo>
                <a:lnTo>
                  <a:pt x="189" y="65"/>
                </a:lnTo>
                <a:lnTo>
                  <a:pt x="190" y="64"/>
                </a:lnTo>
                <a:lnTo>
                  <a:pt x="190" y="62"/>
                </a:lnTo>
                <a:lnTo>
                  <a:pt x="190" y="61"/>
                </a:lnTo>
                <a:lnTo>
                  <a:pt x="190" y="61"/>
                </a:lnTo>
                <a:lnTo>
                  <a:pt x="189" y="59"/>
                </a:lnTo>
                <a:lnTo>
                  <a:pt x="189" y="58"/>
                </a:lnTo>
                <a:lnTo>
                  <a:pt x="188" y="56"/>
                </a:lnTo>
                <a:lnTo>
                  <a:pt x="188" y="56"/>
                </a:lnTo>
                <a:lnTo>
                  <a:pt x="188" y="54"/>
                </a:lnTo>
                <a:lnTo>
                  <a:pt x="186" y="50"/>
                </a:lnTo>
                <a:lnTo>
                  <a:pt x="186" y="49"/>
                </a:lnTo>
                <a:lnTo>
                  <a:pt x="186" y="48"/>
                </a:lnTo>
                <a:lnTo>
                  <a:pt x="186" y="47"/>
                </a:lnTo>
                <a:lnTo>
                  <a:pt x="187" y="45"/>
                </a:lnTo>
                <a:lnTo>
                  <a:pt x="190" y="42"/>
                </a:lnTo>
                <a:lnTo>
                  <a:pt x="194" y="39"/>
                </a:lnTo>
                <a:lnTo>
                  <a:pt x="199" y="37"/>
                </a:lnTo>
                <a:lnTo>
                  <a:pt x="201" y="35"/>
                </a:lnTo>
                <a:lnTo>
                  <a:pt x="201" y="34"/>
                </a:lnTo>
                <a:lnTo>
                  <a:pt x="202" y="32"/>
                </a:lnTo>
                <a:lnTo>
                  <a:pt x="203" y="32"/>
                </a:lnTo>
                <a:lnTo>
                  <a:pt x="203" y="31"/>
                </a:lnTo>
                <a:lnTo>
                  <a:pt x="204" y="28"/>
                </a:lnTo>
                <a:lnTo>
                  <a:pt x="204" y="28"/>
                </a:lnTo>
                <a:lnTo>
                  <a:pt x="204" y="27"/>
                </a:lnTo>
                <a:lnTo>
                  <a:pt x="203" y="26"/>
                </a:lnTo>
                <a:lnTo>
                  <a:pt x="203" y="24"/>
                </a:lnTo>
                <a:lnTo>
                  <a:pt x="203" y="22"/>
                </a:lnTo>
                <a:lnTo>
                  <a:pt x="203" y="21"/>
                </a:lnTo>
                <a:lnTo>
                  <a:pt x="203" y="20"/>
                </a:lnTo>
                <a:lnTo>
                  <a:pt x="203" y="19"/>
                </a:lnTo>
                <a:lnTo>
                  <a:pt x="204" y="17"/>
                </a:lnTo>
                <a:lnTo>
                  <a:pt x="204" y="14"/>
                </a:lnTo>
                <a:lnTo>
                  <a:pt x="205" y="12"/>
                </a:lnTo>
                <a:lnTo>
                  <a:pt x="206" y="12"/>
                </a:lnTo>
                <a:lnTo>
                  <a:pt x="207" y="11"/>
                </a:lnTo>
                <a:lnTo>
                  <a:pt x="207" y="10"/>
                </a:lnTo>
                <a:lnTo>
                  <a:pt x="208" y="8"/>
                </a:lnTo>
                <a:lnTo>
                  <a:pt x="209" y="6"/>
                </a:lnTo>
                <a:lnTo>
                  <a:pt x="211" y="2"/>
                </a:lnTo>
                <a:lnTo>
                  <a:pt x="212" y="1"/>
                </a:lnTo>
                <a:lnTo>
                  <a:pt x="213" y="0"/>
                </a:lnTo>
                <a:lnTo>
                  <a:pt x="213" y="0"/>
                </a:lnTo>
                <a:lnTo>
                  <a:pt x="213" y="0"/>
                </a:lnTo>
                <a:lnTo>
                  <a:pt x="215" y="1"/>
                </a:lnTo>
                <a:lnTo>
                  <a:pt x="218" y="4"/>
                </a:lnTo>
                <a:lnTo>
                  <a:pt x="218" y="4"/>
                </a:lnTo>
                <a:lnTo>
                  <a:pt x="219" y="5"/>
                </a:lnTo>
                <a:lnTo>
                  <a:pt x="221" y="6"/>
                </a:lnTo>
                <a:lnTo>
                  <a:pt x="222" y="6"/>
                </a:lnTo>
                <a:lnTo>
                  <a:pt x="224" y="7"/>
                </a:lnTo>
                <a:lnTo>
                  <a:pt x="225" y="8"/>
                </a:lnTo>
                <a:lnTo>
                  <a:pt x="229" y="9"/>
                </a:lnTo>
                <a:lnTo>
                  <a:pt x="229" y="10"/>
                </a:lnTo>
                <a:lnTo>
                  <a:pt x="230" y="10"/>
                </a:lnTo>
                <a:lnTo>
                  <a:pt x="232" y="11"/>
                </a:lnTo>
                <a:lnTo>
                  <a:pt x="234" y="12"/>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1">
            <a:extLst>
              <a:ext uri="{FF2B5EF4-FFF2-40B4-BE49-F238E27FC236}">
                <a16:creationId xmlns:a16="http://schemas.microsoft.com/office/drawing/2014/main" id="{671920E9-BF29-4308-9C18-77DF19D6E7C9}"/>
              </a:ext>
            </a:extLst>
          </p:cNvPr>
          <p:cNvSpPr>
            <a:spLocks/>
          </p:cNvSpPr>
          <p:nvPr/>
        </p:nvSpPr>
        <p:spPr bwMode="auto">
          <a:xfrm>
            <a:off x="1153803" y="4230876"/>
            <a:ext cx="1076010" cy="929281"/>
          </a:xfrm>
          <a:custGeom>
            <a:avLst/>
            <a:gdLst>
              <a:gd name="T0" fmla="*/ 43 w 748"/>
              <a:gd name="T1" fmla="*/ 194 h 646"/>
              <a:gd name="T2" fmla="*/ 18 w 748"/>
              <a:gd name="T3" fmla="*/ 153 h 646"/>
              <a:gd name="T4" fmla="*/ 16 w 748"/>
              <a:gd name="T5" fmla="*/ 90 h 646"/>
              <a:gd name="T6" fmla="*/ 3 w 748"/>
              <a:gd name="T7" fmla="*/ 38 h 646"/>
              <a:gd name="T8" fmla="*/ 32 w 748"/>
              <a:gd name="T9" fmla="*/ 3 h 646"/>
              <a:gd name="T10" fmla="*/ 68 w 748"/>
              <a:gd name="T11" fmla="*/ 11 h 646"/>
              <a:gd name="T12" fmla="*/ 74 w 748"/>
              <a:gd name="T13" fmla="*/ 27 h 646"/>
              <a:gd name="T14" fmla="*/ 81 w 748"/>
              <a:gd name="T15" fmla="*/ 60 h 646"/>
              <a:gd name="T16" fmla="*/ 98 w 748"/>
              <a:gd name="T17" fmla="*/ 71 h 646"/>
              <a:gd name="T18" fmla="*/ 115 w 748"/>
              <a:gd name="T19" fmla="*/ 42 h 646"/>
              <a:gd name="T20" fmla="*/ 128 w 748"/>
              <a:gd name="T21" fmla="*/ 77 h 646"/>
              <a:gd name="T22" fmla="*/ 116 w 748"/>
              <a:gd name="T23" fmla="*/ 105 h 646"/>
              <a:gd name="T24" fmla="*/ 109 w 748"/>
              <a:gd name="T25" fmla="*/ 138 h 646"/>
              <a:gd name="T26" fmla="*/ 144 w 748"/>
              <a:gd name="T27" fmla="*/ 172 h 646"/>
              <a:gd name="T28" fmla="*/ 166 w 748"/>
              <a:gd name="T29" fmla="*/ 215 h 646"/>
              <a:gd name="T30" fmla="*/ 228 w 748"/>
              <a:gd name="T31" fmla="*/ 241 h 646"/>
              <a:gd name="T32" fmla="*/ 266 w 748"/>
              <a:gd name="T33" fmla="*/ 220 h 646"/>
              <a:gd name="T34" fmla="*/ 282 w 748"/>
              <a:gd name="T35" fmla="*/ 188 h 646"/>
              <a:gd name="T36" fmla="*/ 306 w 748"/>
              <a:gd name="T37" fmla="*/ 209 h 646"/>
              <a:gd name="T38" fmla="*/ 322 w 748"/>
              <a:gd name="T39" fmla="*/ 211 h 646"/>
              <a:gd name="T40" fmla="*/ 382 w 748"/>
              <a:gd name="T41" fmla="*/ 199 h 646"/>
              <a:gd name="T42" fmla="*/ 400 w 748"/>
              <a:gd name="T43" fmla="*/ 223 h 646"/>
              <a:gd name="T44" fmla="*/ 411 w 748"/>
              <a:gd name="T45" fmla="*/ 256 h 646"/>
              <a:gd name="T46" fmla="*/ 429 w 748"/>
              <a:gd name="T47" fmla="*/ 319 h 646"/>
              <a:gd name="T48" fmla="*/ 512 w 748"/>
              <a:gd name="T49" fmla="*/ 323 h 646"/>
              <a:gd name="T50" fmla="*/ 589 w 748"/>
              <a:gd name="T51" fmla="*/ 354 h 646"/>
              <a:gd name="T52" fmla="*/ 634 w 748"/>
              <a:gd name="T53" fmla="*/ 342 h 646"/>
              <a:gd name="T54" fmla="*/ 660 w 748"/>
              <a:gd name="T55" fmla="*/ 376 h 646"/>
              <a:gd name="T56" fmla="*/ 743 w 748"/>
              <a:gd name="T57" fmla="*/ 365 h 646"/>
              <a:gd name="T58" fmla="*/ 727 w 748"/>
              <a:gd name="T59" fmla="*/ 419 h 646"/>
              <a:gd name="T60" fmla="*/ 676 w 748"/>
              <a:gd name="T61" fmla="*/ 464 h 646"/>
              <a:gd name="T62" fmla="*/ 657 w 748"/>
              <a:gd name="T63" fmla="*/ 511 h 646"/>
              <a:gd name="T64" fmla="*/ 697 w 748"/>
              <a:gd name="T65" fmla="*/ 553 h 646"/>
              <a:gd name="T66" fmla="*/ 722 w 748"/>
              <a:gd name="T67" fmla="*/ 527 h 646"/>
              <a:gd name="T68" fmla="*/ 742 w 748"/>
              <a:gd name="T69" fmla="*/ 537 h 646"/>
              <a:gd name="T70" fmla="*/ 730 w 748"/>
              <a:gd name="T71" fmla="*/ 582 h 646"/>
              <a:gd name="T72" fmla="*/ 697 w 748"/>
              <a:gd name="T73" fmla="*/ 607 h 646"/>
              <a:gd name="T74" fmla="*/ 739 w 748"/>
              <a:gd name="T75" fmla="*/ 617 h 646"/>
              <a:gd name="T76" fmla="*/ 723 w 748"/>
              <a:gd name="T77" fmla="*/ 641 h 646"/>
              <a:gd name="T78" fmla="*/ 661 w 748"/>
              <a:gd name="T79" fmla="*/ 622 h 646"/>
              <a:gd name="T80" fmla="*/ 628 w 748"/>
              <a:gd name="T81" fmla="*/ 592 h 646"/>
              <a:gd name="T82" fmla="*/ 599 w 748"/>
              <a:gd name="T83" fmla="*/ 591 h 646"/>
              <a:gd name="T84" fmla="*/ 573 w 748"/>
              <a:gd name="T85" fmla="*/ 574 h 646"/>
              <a:gd name="T86" fmla="*/ 600 w 748"/>
              <a:gd name="T87" fmla="*/ 546 h 646"/>
              <a:gd name="T88" fmla="*/ 568 w 748"/>
              <a:gd name="T89" fmla="*/ 537 h 646"/>
              <a:gd name="T90" fmla="*/ 544 w 748"/>
              <a:gd name="T91" fmla="*/ 546 h 646"/>
              <a:gd name="T92" fmla="*/ 531 w 748"/>
              <a:gd name="T93" fmla="*/ 521 h 646"/>
              <a:gd name="T94" fmla="*/ 546 w 748"/>
              <a:gd name="T95" fmla="*/ 502 h 646"/>
              <a:gd name="T96" fmla="*/ 294 w 748"/>
              <a:gd name="T97" fmla="*/ 507 h 646"/>
              <a:gd name="T98" fmla="*/ 233 w 748"/>
              <a:gd name="T99" fmla="*/ 499 h 646"/>
              <a:gd name="T100" fmla="*/ 213 w 748"/>
              <a:gd name="T101" fmla="*/ 519 h 646"/>
              <a:gd name="T102" fmla="*/ 197 w 748"/>
              <a:gd name="T103" fmla="*/ 558 h 646"/>
              <a:gd name="T104" fmla="*/ 165 w 748"/>
              <a:gd name="T105" fmla="*/ 569 h 646"/>
              <a:gd name="T106" fmla="*/ 122 w 748"/>
              <a:gd name="T107" fmla="*/ 569 h 646"/>
              <a:gd name="T108" fmla="*/ 82 w 748"/>
              <a:gd name="T109" fmla="*/ 567 h 646"/>
              <a:gd name="T110" fmla="*/ 47 w 748"/>
              <a:gd name="T111" fmla="*/ 587 h 646"/>
              <a:gd name="T112" fmla="*/ 14 w 748"/>
              <a:gd name="T113" fmla="*/ 564 h 646"/>
              <a:gd name="T114" fmla="*/ 20 w 748"/>
              <a:gd name="T115" fmla="*/ 515 h 646"/>
              <a:gd name="T116" fmla="*/ 37 w 748"/>
              <a:gd name="T117" fmla="*/ 470 h 646"/>
              <a:gd name="T118" fmla="*/ 22 w 748"/>
              <a:gd name="T119" fmla="*/ 427 h 646"/>
              <a:gd name="T120" fmla="*/ 15 w 748"/>
              <a:gd name="T121" fmla="*/ 376 h 646"/>
              <a:gd name="T122" fmla="*/ 27 w 748"/>
              <a:gd name="T123" fmla="*/ 346 h 646"/>
              <a:gd name="T124" fmla="*/ 28 w 748"/>
              <a:gd name="T125" fmla="*/ 27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8" h="646">
                <a:moveTo>
                  <a:pt x="25" y="269"/>
                </a:moveTo>
                <a:lnTo>
                  <a:pt x="25" y="262"/>
                </a:lnTo>
                <a:lnTo>
                  <a:pt x="25" y="255"/>
                </a:lnTo>
                <a:lnTo>
                  <a:pt x="24" y="249"/>
                </a:lnTo>
                <a:lnTo>
                  <a:pt x="24" y="243"/>
                </a:lnTo>
                <a:lnTo>
                  <a:pt x="24" y="236"/>
                </a:lnTo>
                <a:lnTo>
                  <a:pt x="24" y="229"/>
                </a:lnTo>
                <a:lnTo>
                  <a:pt x="24" y="222"/>
                </a:lnTo>
                <a:lnTo>
                  <a:pt x="24" y="215"/>
                </a:lnTo>
                <a:lnTo>
                  <a:pt x="23" y="210"/>
                </a:lnTo>
                <a:lnTo>
                  <a:pt x="24" y="208"/>
                </a:lnTo>
                <a:lnTo>
                  <a:pt x="26" y="207"/>
                </a:lnTo>
                <a:lnTo>
                  <a:pt x="27" y="206"/>
                </a:lnTo>
                <a:lnTo>
                  <a:pt x="30" y="206"/>
                </a:lnTo>
                <a:lnTo>
                  <a:pt x="32" y="206"/>
                </a:lnTo>
                <a:lnTo>
                  <a:pt x="35" y="207"/>
                </a:lnTo>
                <a:lnTo>
                  <a:pt x="37" y="208"/>
                </a:lnTo>
                <a:lnTo>
                  <a:pt x="39" y="208"/>
                </a:lnTo>
                <a:lnTo>
                  <a:pt x="42" y="209"/>
                </a:lnTo>
                <a:lnTo>
                  <a:pt x="43" y="208"/>
                </a:lnTo>
                <a:lnTo>
                  <a:pt x="42" y="206"/>
                </a:lnTo>
                <a:lnTo>
                  <a:pt x="42" y="204"/>
                </a:lnTo>
                <a:lnTo>
                  <a:pt x="43" y="202"/>
                </a:lnTo>
                <a:lnTo>
                  <a:pt x="43" y="199"/>
                </a:lnTo>
                <a:lnTo>
                  <a:pt x="43" y="197"/>
                </a:lnTo>
                <a:lnTo>
                  <a:pt x="43" y="194"/>
                </a:lnTo>
                <a:lnTo>
                  <a:pt x="43" y="192"/>
                </a:lnTo>
                <a:lnTo>
                  <a:pt x="43" y="190"/>
                </a:lnTo>
                <a:lnTo>
                  <a:pt x="43" y="187"/>
                </a:lnTo>
                <a:lnTo>
                  <a:pt x="43" y="185"/>
                </a:lnTo>
                <a:lnTo>
                  <a:pt x="43" y="182"/>
                </a:lnTo>
                <a:lnTo>
                  <a:pt x="44" y="181"/>
                </a:lnTo>
                <a:lnTo>
                  <a:pt x="43" y="179"/>
                </a:lnTo>
                <a:lnTo>
                  <a:pt x="42" y="178"/>
                </a:lnTo>
                <a:lnTo>
                  <a:pt x="40" y="177"/>
                </a:lnTo>
                <a:lnTo>
                  <a:pt x="38" y="176"/>
                </a:lnTo>
                <a:lnTo>
                  <a:pt x="37" y="174"/>
                </a:lnTo>
                <a:lnTo>
                  <a:pt x="36" y="173"/>
                </a:lnTo>
                <a:lnTo>
                  <a:pt x="35" y="171"/>
                </a:lnTo>
                <a:lnTo>
                  <a:pt x="33" y="171"/>
                </a:lnTo>
                <a:lnTo>
                  <a:pt x="31" y="170"/>
                </a:lnTo>
                <a:lnTo>
                  <a:pt x="30" y="168"/>
                </a:lnTo>
                <a:lnTo>
                  <a:pt x="28" y="167"/>
                </a:lnTo>
                <a:lnTo>
                  <a:pt x="26" y="166"/>
                </a:lnTo>
                <a:lnTo>
                  <a:pt x="26" y="164"/>
                </a:lnTo>
                <a:lnTo>
                  <a:pt x="26" y="161"/>
                </a:lnTo>
                <a:lnTo>
                  <a:pt x="26" y="160"/>
                </a:lnTo>
                <a:lnTo>
                  <a:pt x="25" y="158"/>
                </a:lnTo>
                <a:lnTo>
                  <a:pt x="23" y="156"/>
                </a:lnTo>
                <a:lnTo>
                  <a:pt x="21" y="155"/>
                </a:lnTo>
                <a:lnTo>
                  <a:pt x="20" y="154"/>
                </a:lnTo>
                <a:lnTo>
                  <a:pt x="18" y="153"/>
                </a:lnTo>
                <a:lnTo>
                  <a:pt x="17" y="152"/>
                </a:lnTo>
                <a:lnTo>
                  <a:pt x="16" y="149"/>
                </a:lnTo>
                <a:lnTo>
                  <a:pt x="16" y="147"/>
                </a:lnTo>
                <a:lnTo>
                  <a:pt x="15" y="145"/>
                </a:lnTo>
                <a:lnTo>
                  <a:pt x="15" y="143"/>
                </a:lnTo>
                <a:lnTo>
                  <a:pt x="15" y="140"/>
                </a:lnTo>
                <a:lnTo>
                  <a:pt x="15" y="138"/>
                </a:lnTo>
                <a:lnTo>
                  <a:pt x="15" y="135"/>
                </a:lnTo>
                <a:lnTo>
                  <a:pt x="15" y="132"/>
                </a:lnTo>
                <a:lnTo>
                  <a:pt x="15" y="130"/>
                </a:lnTo>
                <a:lnTo>
                  <a:pt x="15" y="127"/>
                </a:lnTo>
                <a:lnTo>
                  <a:pt x="15" y="126"/>
                </a:lnTo>
                <a:lnTo>
                  <a:pt x="14" y="123"/>
                </a:lnTo>
                <a:lnTo>
                  <a:pt x="14" y="121"/>
                </a:lnTo>
                <a:lnTo>
                  <a:pt x="14" y="118"/>
                </a:lnTo>
                <a:lnTo>
                  <a:pt x="14" y="116"/>
                </a:lnTo>
                <a:lnTo>
                  <a:pt x="14" y="113"/>
                </a:lnTo>
                <a:lnTo>
                  <a:pt x="15" y="110"/>
                </a:lnTo>
                <a:lnTo>
                  <a:pt x="15" y="108"/>
                </a:lnTo>
                <a:lnTo>
                  <a:pt x="15" y="105"/>
                </a:lnTo>
                <a:lnTo>
                  <a:pt x="15" y="103"/>
                </a:lnTo>
                <a:lnTo>
                  <a:pt x="15" y="100"/>
                </a:lnTo>
                <a:lnTo>
                  <a:pt x="15" y="98"/>
                </a:lnTo>
                <a:lnTo>
                  <a:pt x="15" y="96"/>
                </a:lnTo>
                <a:lnTo>
                  <a:pt x="16" y="94"/>
                </a:lnTo>
                <a:lnTo>
                  <a:pt x="16" y="90"/>
                </a:lnTo>
                <a:lnTo>
                  <a:pt x="16" y="88"/>
                </a:lnTo>
                <a:lnTo>
                  <a:pt x="16" y="85"/>
                </a:lnTo>
                <a:lnTo>
                  <a:pt x="16" y="82"/>
                </a:lnTo>
                <a:lnTo>
                  <a:pt x="16" y="80"/>
                </a:lnTo>
                <a:lnTo>
                  <a:pt x="16" y="77"/>
                </a:lnTo>
                <a:lnTo>
                  <a:pt x="16" y="75"/>
                </a:lnTo>
                <a:lnTo>
                  <a:pt x="17" y="72"/>
                </a:lnTo>
                <a:lnTo>
                  <a:pt x="17" y="70"/>
                </a:lnTo>
                <a:lnTo>
                  <a:pt x="18" y="67"/>
                </a:lnTo>
                <a:lnTo>
                  <a:pt x="18" y="65"/>
                </a:lnTo>
                <a:lnTo>
                  <a:pt x="18" y="62"/>
                </a:lnTo>
                <a:lnTo>
                  <a:pt x="17" y="60"/>
                </a:lnTo>
                <a:lnTo>
                  <a:pt x="17" y="57"/>
                </a:lnTo>
                <a:lnTo>
                  <a:pt x="16" y="55"/>
                </a:lnTo>
                <a:lnTo>
                  <a:pt x="15" y="54"/>
                </a:lnTo>
                <a:lnTo>
                  <a:pt x="14" y="52"/>
                </a:lnTo>
                <a:lnTo>
                  <a:pt x="12" y="51"/>
                </a:lnTo>
                <a:lnTo>
                  <a:pt x="11" y="51"/>
                </a:lnTo>
                <a:lnTo>
                  <a:pt x="9" y="49"/>
                </a:lnTo>
                <a:lnTo>
                  <a:pt x="8" y="49"/>
                </a:lnTo>
                <a:lnTo>
                  <a:pt x="7" y="47"/>
                </a:lnTo>
                <a:lnTo>
                  <a:pt x="6" y="45"/>
                </a:lnTo>
                <a:lnTo>
                  <a:pt x="5" y="44"/>
                </a:lnTo>
                <a:lnTo>
                  <a:pt x="4" y="41"/>
                </a:lnTo>
                <a:lnTo>
                  <a:pt x="4" y="39"/>
                </a:lnTo>
                <a:lnTo>
                  <a:pt x="3" y="38"/>
                </a:lnTo>
                <a:lnTo>
                  <a:pt x="2" y="35"/>
                </a:lnTo>
                <a:lnTo>
                  <a:pt x="1" y="34"/>
                </a:lnTo>
                <a:lnTo>
                  <a:pt x="1" y="32"/>
                </a:lnTo>
                <a:lnTo>
                  <a:pt x="0" y="31"/>
                </a:lnTo>
                <a:lnTo>
                  <a:pt x="9" y="29"/>
                </a:lnTo>
                <a:lnTo>
                  <a:pt x="11" y="29"/>
                </a:lnTo>
                <a:lnTo>
                  <a:pt x="12" y="28"/>
                </a:lnTo>
                <a:lnTo>
                  <a:pt x="14" y="27"/>
                </a:lnTo>
                <a:lnTo>
                  <a:pt x="16" y="25"/>
                </a:lnTo>
                <a:lnTo>
                  <a:pt x="18" y="24"/>
                </a:lnTo>
                <a:lnTo>
                  <a:pt x="19" y="23"/>
                </a:lnTo>
                <a:lnTo>
                  <a:pt x="20" y="22"/>
                </a:lnTo>
                <a:lnTo>
                  <a:pt x="21" y="22"/>
                </a:lnTo>
                <a:lnTo>
                  <a:pt x="23" y="22"/>
                </a:lnTo>
                <a:lnTo>
                  <a:pt x="25" y="20"/>
                </a:lnTo>
                <a:lnTo>
                  <a:pt x="26" y="19"/>
                </a:lnTo>
                <a:lnTo>
                  <a:pt x="26" y="18"/>
                </a:lnTo>
                <a:lnTo>
                  <a:pt x="27" y="16"/>
                </a:lnTo>
                <a:lnTo>
                  <a:pt x="28" y="13"/>
                </a:lnTo>
                <a:lnTo>
                  <a:pt x="28" y="12"/>
                </a:lnTo>
                <a:lnTo>
                  <a:pt x="29" y="10"/>
                </a:lnTo>
                <a:lnTo>
                  <a:pt x="29" y="9"/>
                </a:lnTo>
                <a:lnTo>
                  <a:pt x="30" y="7"/>
                </a:lnTo>
                <a:lnTo>
                  <a:pt x="31" y="5"/>
                </a:lnTo>
                <a:lnTo>
                  <a:pt x="31" y="4"/>
                </a:lnTo>
                <a:lnTo>
                  <a:pt x="32" y="3"/>
                </a:lnTo>
                <a:lnTo>
                  <a:pt x="34" y="2"/>
                </a:lnTo>
                <a:lnTo>
                  <a:pt x="37" y="1"/>
                </a:lnTo>
                <a:lnTo>
                  <a:pt x="37" y="1"/>
                </a:lnTo>
                <a:lnTo>
                  <a:pt x="39" y="1"/>
                </a:lnTo>
                <a:lnTo>
                  <a:pt x="40" y="0"/>
                </a:lnTo>
                <a:lnTo>
                  <a:pt x="42" y="1"/>
                </a:lnTo>
                <a:lnTo>
                  <a:pt x="43" y="1"/>
                </a:lnTo>
                <a:lnTo>
                  <a:pt x="44" y="1"/>
                </a:lnTo>
                <a:lnTo>
                  <a:pt x="45" y="2"/>
                </a:lnTo>
                <a:lnTo>
                  <a:pt x="47" y="4"/>
                </a:lnTo>
                <a:lnTo>
                  <a:pt x="48" y="5"/>
                </a:lnTo>
                <a:lnTo>
                  <a:pt x="48" y="6"/>
                </a:lnTo>
                <a:lnTo>
                  <a:pt x="49" y="7"/>
                </a:lnTo>
                <a:lnTo>
                  <a:pt x="51" y="8"/>
                </a:lnTo>
                <a:lnTo>
                  <a:pt x="53" y="8"/>
                </a:lnTo>
                <a:lnTo>
                  <a:pt x="54" y="9"/>
                </a:lnTo>
                <a:lnTo>
                  <a:pt x="55" y="9"/>
                </a:lnTo>
                <a:lnTo>
                  <a:pt x="56" y="10"/>
                </a:lnTo>
                <a:lnTo>
                  <a:pt x="58" y="10"/>
                </a:lnTo>
                <a:lnTo>
                  <a:pt x="59" y="10"/>
                </a:lnTo>
                <a:lnTo>
                  <a:pt x="61" y="10"/>
                </a:lnTo>
                <a:lnTo>
                  <a:pt x="63" y="10"/>
                </a:lnTo>
                <a:lnTo>
                  <a:pt x="65" y="10"/>
                </a:lnTo>
                <a:lnTo>
                  <a:pt x="65" y="10"/>
                </a:lnTo>
                <a:lnTo>
                  <a:pt x="67" y="11"/>
                </a:lnTo>
                <a:lnTo>
                  <a:pt x="68" y="11"/>
                </a:lnTo>
                <a:lnTo>
                  <a:pt x="71" y="11"/>
                </a:lnTo>
                <a:lnTo>
                  <a:pt x="73" y="11"/>
                </a:lnTo>
                <a:lnTo>
                  <a:pt x="74" y="11"/>
                </a:lnTo>
                <a:lnTo>
                  <a:pt x="75" y="11"/>
                </a:lnTo>
                <a:lnTo>
                  <a:pt x="76" y="11"/>
                </a:lnTo>
                <a:lnTo>
                  <a:pt x="78" y="11"/>
                </a:lnTo>
                <a:lnTo>
                  <a:pt x="79" y="11"/>
                </a:lnTo>
                <a:lnTo>
                  <a:pt x="80" y="10"/>
                </a:lnTo>
                <a:lnTo>
                  <a:pt x="82" y="10"/>
                </a:lnTo>
                <a:lnTo>
                  <a:pt x="82" y="10"/>
                </a:lnTo>
                <a:lnTo>
                  <a:pt x="84" y="10"/>
                </a:lnTo>
                <a:lnTo>
                  <a:pt x="86" y="11"/>
                </a:lnTo>
                <a:lnTo>
                  <a:pt x="87" y="12"/>
                </a:lnTo>
                <a:lnTo>
                  <a:pt x="87" y="13"/>
                </a:lnTo>
                <a:lnTo>
                  <a:pt x="85" y="13"/>
                </a:lnTo>
                <a:lnTo>
                  <a:pt x="84" y="14"/>
                </a:lnTo>
                <a:lnTo>
                  <a:pt x="83" y="14"/>
                </a:lnTo>
                <a:lnTo>
                  <a:pt x="82" y="16"/>
                </a:lnTo>
                <a:lnTo>
                  <a:pt x="80" y="16"/>
                </a:lnTo>
                <a:lnTo>
                  <a:pt x="78" y="18"/>
                </a:lnTo>
                <a:lnTo>
                  <a:pt x="77" y="19"/>
                </a:lnTo>
                <a:lnTo>
                  <a:pt x="76" y="22"/>
                </a:lnTo>
                <a:lnTo>
                  <a:pt x="76" y="22"/>
                </a:lnTo>
                <a:lnTo>
                  <a:pt x="75" y="24"/>
                </a:lnTo>
                <a:lnTo>
                  <a:pt x="75" y="26"/>
                </a:lnTo>
                <a:lnTo>
                  <a:pt x="74" y="27"/>
                </a:lnTo>
                <a:lnTo>
                  <a:pt x="73" y="28"/>
                </a:lnTo>
                <a:lnTo>
                  <a:pt x="73" y="30"/>
                </a:lnTo>
                <a:lnTo>
                  <a:pt x="73" y="32"/>
                </a:lnTo>
                <a:lnTo>
                  <a:pt x="72" y="33"/>
                </a:lnTo>
                <a:lnTo>
                  <a:pt x="72" y="35"/>
                </a:lnTo>
                <a:lnTo>
                  <a:pt x="71" y="36"/>
                </a:lnTo>
                <a:lnTo>
                  <a:pt x="71" y="38"/>
                </a:lnTo>
                <a:lnTo>
                  <a:pt x="72" y="38"/>
                </a:lnTo>
                <a:lnTo>
                  <a:pt x="72" y="41"/>
                </a:lnTo>
                <a:lnTo>
                  <a:pt x="72" y="43"/>
                </a:lnTo>
                <a:lnTo>
                  <a:pt x="72" y="44"/>
                </a:lnTo>
                <a:lnTo>
                  <a:pt x="72" y="45"/>
                </a:lnTo>
                <a:lnTo>
                  <a:pt x="71" y="47"/>
                </a:lnTo>
                <a:lnTo>
                  <a:pt x="71" y="49"/>
                </a:lnTo>
                <a:lnTo>
                  <a:pt x="71" y="50"/>
                </a:lnTo>
                <a:lnTo>
                  <a:pt x="71" y="51"/>
                </a:lnTo>
                <a:lnTo>
                  <a:pt x="71" y="53"/>
                </a:lnTo>
                <a:lnTo>
                  <a:pt x="71" y="54"/>
                </a:lnTo>
                <a:lnTo>
                  <a:pt x="72" y="55"/>
                </a:lnTo>
                <a:lnTo>
                  <a:pt x="73" y="56"/>
                </a:lnTo>
                <a:lnTo>
                  <a:pt x="74" y="57"/>
                </a:lnTo>
                <a:lnTo>
                  <a:pt x="76" y="58"/>
                </a:lnTo>
                <a:lnTo>
                  <a:pt x="77" y="59"/>
                </a:lnTo>
                <a:lnTo>
                  <a:pt x="78" y="60"/>
                </a:lnTo>
                <a:lnTo>
                  <a:pt x="79" y="60"/>
                </a:lnTo>
                <a:lnTo>
                  <a:pt x="81" y="60"/>
                </a:lnTo>
                <a:lnTo>
                  <a:pt x="82" y="61"/>
                </a:lnTo>
                <a:lnTo>
                  <a:pt x="83" y="62"/>
                </a:lnTo>
                <a:lnTo>
                  <a:pt x="84" y="64"/>
                </a:lnTo>
                <a:lnTo>
                  <a:pt x="85" y="66"/>
                </a:lnTo>
                <a:lnTo>
                  <a:pt x="85" y="67"/>
                </a:lnTo>
                <a:lnTo>
                  <a:pt x="85" y="69"/>
                </a:lnTo>
                <a:lnTo>
                  <a:pt x="85" y="70"/>
                </a:lnTo>
                <a:lnTo>
                  <a:pt x="85" y="71"/>
                </a:lnTo>
                <a:lnTo>
                  <a:pt x="85" y="73"/>
                </a:lnTo>
                <a:lnTo>
                  <a:pt x="84" y="74"/>
                </a:lnTo>
                <a:lnTo>
                  <a:pt x="84" y="76"/>
                </a:lnTo>
                <a:lnTo>
                  <a:pt x="84" y="77"/>
                </a:lnTo>
                <a:lnTo>
                  <a:pt x="84" y="77"/>
                </a:lnTo>
                <a:lnTo>
                  <a:pt x="84" y="79"/>
                </a:lnTo>
                <a:lnTo>
                  <a:pt x="85" y="80"/>
                </a:lnTo>
                <a:lnTo>
                  <a:pt x="87" y="79"/>
                </a:lnTo>
                <a:lnTo>
                  <a:pt x="87" y="78"/>
                </a:lnTo>
                <a:lnTo>
                  <a:pt x="88" y="78"/>
                </a:lnTo>
                <a:lnTo>
                  <a:pt x="90" y="77"/>
                </a:lnTo>
                <a:lnTo>
                  <a:pt x="91" y="77"/>
                </a:lnTo>
                <a:lnTo>
                  <a:pt x="92" y="76"/>
                </a:lnTo>
                <a:lnTo>
                  <a:pt x="93" y="75"/>
                </a:lnTo>
                <a:lnTo>
                  <a:pt x="93" y="74"/>
                </a:lnTo>
                <a:lnTo>
                  <a:pt x="95" y="73"/>
                </a:lnTo>
                <a:lnTo>
                  <a:pt x="96" y="72"/>
                </a:lnTo>
                <a:lnTo>
                  <a:pt x="98" y="71"/>
                </a:lnTo>
                <a:lnTo>
                  <a:pt x="99" y="70"/>
                </a:lnTo>
                <a:lnTo>
                  <a:pt x="99" y="68"/>
                </a:lnTo>
                <a:lnTo>
                  <a:pt x="101" y="66"/>
                </a:lnTo>
                <a:lnTo>
                  <a:pt x="101" y="65"/>
                </a:lnTo>
                <a:lnTo>
                  <a:pt x="104" y="62"/>
                </a:lnTo>
                <a:lnTo>
                  <a:pt x="104" y="60"/>
                </a:lnTo>
                <a:lnTo>
                  <a:pt x="106" y="57"/>
                </a:lnTo>
                <a:lnTo>
                  <a:pt x="107" y="55"/>
                </a:lnTo>
                <a:lnTo>
                  <a:pt x="108" y="54"/>
                </a:lnTo>
                <a:lnTo>
                  <a:pt x="108" y="53"/>
                </a:lnTo>
                <a:lnTo>
                  <a:pt x="109" y="51"/>
                </a:lnTo>
                <a:lnTo>
                  <a:pt x="109" y="49"/>
                </a:lnTo>
                <a:lnTo>
                  <a:pt x="110" y="48"/>
                </a:lnTo>
                <a:lnTo>
                  <a:pt x="110" y="47"/>
                </a:lnTo>
                <a:lnTo>
                  <a:pt x="110" y="46"/>
                </a:lnTo>
                <a:lnTo>
                  <a:pt x="110" y="44"/>
                </a:lnTo>
                <a:lnTo>
                  <a:pt x="110" y="44"/>
                </a:lnTo>
                <a:lnTo>
                  <a:pt x="110" y="42"/>
                </a:lnTo>
                <a:lnTo>
                  <a:pt x="110" y="41"/>
                </a:lnTo>
                <a:lnTo>
                  <a:pt x="110" y="39"/>
                </a:lnTo>
                <a:lnTo>
                  <a:pt x="111" y="38"/>
                </a:lnTo>
                <a:lnTo>
                  <a:pt x="111" y="38"/>
                </a:lnTo>
                <a:lnTo>
                  <a:pt x="113" y="38"/>
                </a:lnTo>
                <a:lnTo>
                  <a:pt x="115" y="38"/>
                </a:lnTo>
                <a:lnTo>
                  <a:pt x="115" y="41"/>
                </a:lnTo>
                <a:lnTo>
                  <a:pt x="115" y="42"/>
                </a:lnTo>
                <a:lnTo>
                  <a:pt x="115" y="43"/>
                </a:lnTo>
                <a:lnTo>
                  <a:pt x="117" y="45"/>
                </a:lnTo>
                <a:lnTo>
                  <a:pt x="118" y="46"/>
                </a:lnTo>
                <a:lnTo>
                  <a:pt x="121" y="48"/>
                </a:lnTo>
                <a:lnTo>
                  <a:pt x="121" y="49"/>
                </a:lnTo>
                <a:lnTo>
                  <a:pt x="121" y="50"/>
                </a:lnTo>
                <a:lnTo>
                  <a:pt x="123" y="53"/>
                </a:lnTo>
                <a:lnTo>
                  <a:pt x="123" y="54"/>
                </a:lnTo>
                <a:lnTo>
                  <a:pt x="124" y="55"/>
                </a:lnTo>
                <a:lnTo>
                  <a:pt x="125" y="55"/>
                </a:lnTo>
                <a:lnTo>
                  <a:pt x="126" y="57"/>
                </a:lnTo>
                <a:lnTo>
                  <a:pt x="126" y="59"/>
                </a:lnTo>
                <a:lnTo>
                  <a:pt x="127" y="60"/>
                </a:lnTo>
                <a:lnTo>
                  <a:pt x="127" y="62"/>
                </a:lnTo>
                <a:lnTo>
                  <a:pt x="128" y="64"/>
                </a:lnTo>
                <a:lnTo>
                  <a:pt x="128" y="65"/>
                </a:lnTo>
                <a:lnTo>
                  <a:pt x="127" y="65"/>
                </a:lnTo>
                <a:lnTo>
                  <a:pt x="126" y="65"/>
                </a:lnTo>
                <a:lnTo>
                  <a:pt x="126" y="66"/>
                </a:lnTo>
                <a:lnTo>
                  <a:pt x="126" y="67"/>
                </a:lnTo>
                <a:lnTo>
                  <a:pt x="127" y="68"/>
                </a:lnTo>
                <a:lnTo>
                  <a:pt x="127" y="70"/>
                </a:lnTo>
                <a:lnTo>
                  <a:pt x="127" y="71"/>
                </a:lnTo>
                <a:lnTo>
                  <a:pt x="127" y="73"/>
                </a:lnTo>
                <a:lnTo>
                  <a:pt x="128" y="75"/>
                </a:lnTo>
                <a:lnTo>
                  <a:pt x="128" y="77"/>
                </a:lnTo>
                <a:lnTo>
                  <a:pt x="128" y="77"/>
                </a:lnTo>
                <a:lnTo>
                  <a:pt x="127" y="79"/>
                </a:lnTo>
                <a:lnTo>
                  <a:pt x="127" y="80"/>
                </a:lnTo>
                <a:lnTo>
                  <a:pt x="127" y="81"/>
                </a:lnTo>
                <a:lnTo>
                  <a:pt x="127" y="82"/>
                </a:lnTo>
                <a:lnTo>
                  <a:pt x="126" y="83"/>
                </a:lnTo>
                <a:lnTo>
                  <a:pt x="125" y="84"/>
                </a:lnTo>
                <a:lnTo>
                  <a:pt x="125" y="85"/>
                </a:lnTo>
                <a:lnTo>
                  <a:pt x="124" y="88"/>
                </a:lnTo>
                <a:lnTo>
                  <a:pt x="124" y="89"/>
                </a:lnTo>
                <a:lnTo>
                  <a:pt x="122" y="91"/>
                </a:lnTo>
                <a:lnTo>
                  <a:pt x="121" y="92"/>
                </a:lnTo>
                <a:lnTo>
                  <a:pt x="121" y="93"/>
                </a:lnTo>
                <a:lnTo>
                  <a:pt x="121" y="94"/>
                </a:lnTo>
                <a:lnTo>
                  <a:pt x="121" y="96"/>
                </a:lnTo>
                <a:lnTo>
                  <a:pt x="122" y="97"/>
                </a:lnTo>
                <a:lnTo>
                  <a:pt x="123" y="99"/>
                </a:lnTo>
                <a:lnTo>
                  <a:pt x="123" y="99"/>
                </a:lnTo>
                <a:lnTo>
                  <a:pt x="121" y="99"/>
                </a:lnTo>
                <a:lnTo>
                  <a:pt x="119" y="99"/>
                </a:lnTo>
                <a:lnTo>
                  <a:pt x="117" y="100"/>
                </a:lnTo>
                <a:lnTo>
                  <a:pt x="118" y="103"/>
                </a:lnTo>
                <a:lnTo>
                  <a:pt x="119" y="103"/>
                </a:lnTo>
                <a:lnTo>
                  <a:pt x="120" y="105"/>
                </a:lnTo>
                <a:lnTo>
                  <a:pt x="117" y="105"/>
                </a:lnTo>
                <a:lnTo>
                  <a:pt x="116" y="105"/>
                </a:lnTo>
                <a:lnTo>
                  <a:pt x="115" y="105"/>
                </a:lnTo>
                <a:lnTo>
                  <a:pt x="115" y="108"/>
                </a:lnTo>
                <a:lnTo>
                  <a:pt x="115" y="109"/>
                </a:lnTo>
                <a:lnTo>
                  <a:pt x="117" y="109"/>
                </a:lnTo>
                <a:lnTo>
                  <a:pt x="118" y="109"/>
                </a:lnTo>
                <a:lnTo>
                  <a:pt x="119" y="110"/>
                </a:lnTo>
                <a:lnTo>
                  <a:pt x="118" y="112"/>
                </a:lnTo>
                <a:lnTo>
                  <a:pt x="116" y="113"/>
                </a:lnTo>
                <a:lnTo>
                  <a:pt x="115" y="115"/>
                </a:lnTo>
                <a:lnTo>
                  <a:pt x="117" y="116"/>
                </a:lnTo>
                <a:lnTo>
                  <a:pt x="117" y="118"/>
                </a:lnTo>
                <a:lnTo>
                  <a:pt x="117" y="119"/>
                </a:lnTo>
                <a:lnTo>
                  <a:pt x="115" y="123"/>
                </a:lnTo>
                <a:lnTo>
                  <a:pt x="115" y="124"/>
                </a:lnTo>
                <a:lnTo>
                  <a:pt x="115" y="126"/>
                </a:lnTo>
                <a:lnTo>
                  <a:pt x="114" y="127"/>
                </a:lnTo>
                <a:lnTo>
                  <a:pt x="113" y="127"/>
                </a:lnTo>
                <a:lnTo>
                  <a:pt x="112" y="128"/>
                </a:lnTo>
                <a:lnTo>
                  <a:pt x="111" y="129"/>
                </a:lnTo>
                <a:lnTo>
                  <a:pt x="110" y="130"/>
                </a:lnTo>
                <a:lnTo>
                  <a:pt x="109" y="131"/>
                </a:lnTo>
                <a:lnTo>
                  <a:pt x="108" y="132"/>
                </a:lnTo>
                <a:lnTo>
                  <a:pt x="108" y="134"/>
                </a:lnTo>
                <a:lnTo>
                  <a:pt x="108" y="136"/>
                </a:lnTo>
                <a:lnTo>
                  <a:pt x="109" y="137"/>
                </a:lnTo>
                <a:lnTo>
                  <a:pt x="109" y="138"/>
                </a:lnTo>
                <a:lnTo>
                  <a:pt x="110" y="140"/>
                </a:lnTo>
                <a:lnTo>
                  <a:pt x="110" y="142"/>
                </a:lnTo>
                <a:lnTo>
                  <a:pt x="110" y="143"/>
                </a:lnTo>
                <a:lnTo>
                  <a:pt x="111" y="145"/>
                </a:lnTo>
                <a:lnTo>
                  <a:pt x="113" y="147"/>
                </a:lnTo>
                <a:lnTo>
                  <a:pt x="115" y="148"/>
                </a:lnTo>
                <a:lnTo>
                  <a:pt x="116" y="149"/>
                </a:lnTo>
                <a:lnTo>
                  <a:pt x="117" y="151"/>
                </a:lnTo>
                <a:lnTo>
                  <a:pt x="119" y="152"/>
                </a:lnTo>
                <a:lnTo>
                  <a:pt x="120" y="154"/>
                </a:lnTo>
                <a:lnTo>
                  <a:pt x="121" y="156"/>
                </a:lnTo>
                <a:lnTo>
                  <a:pt x="122" y="156"/>
                </a:lnTo>
                <a:lnTo>
                  <a:pt x="124" y="156"/>
                </a:lnTo>
                <a:lnTo>
                  <a:pt x="127" y="157"/>
                </a:lnTo>
                <a:lnTo>
                  <a:pt x="128" y="157"/>
                </a:lnTo>
                <a:lnTo>
                  <a:pt x="129" y="158"/>
                </a:lnTo>
                <a:lnTo>
                  <a:pt x="132" y="158"/>
                </a:lnTo>
                <a:lnTo>
                  <a:pt x="132" y="160"/>
                </a:lnTo>
                <a:lnTo>
                  <a:pt x="135" y="162"/>
                </a:lnTo>
                <a:lnTo>
                  <a:pt x="136" y="165"/>
                </a:lnTo>
                <a:lnTo>
                  <a:pt x="138" y="166"/>
                </a:lnTo>
                <a:lnTo>
                  <a:pt x="139" y="167"/>
                </a:lnTo>
                <a:lnTo>
                  <a:pt x="141" y="167"/>
                </a:lnTo>
                <a:lnTo>
                  <a:pt x="142" y="168"/>
                </a:lnTo>
                <a:lnTo>
                  <a:pt x="143" y="170"/>
                </a:lnTo>
                <a:lnTo>
                  <a:pt x="144" y="172"/>
                </a:lnTo>
                <a:lnTo>
                  <a:pt x="145" y="175"/>
                </a:lnTo>
                <a:lnTo>
                  <a:pt x="147" y="177"/>
                </a:lnTo>
                <a:lnTo>
                  <a:pt x="148" y="178"/>
                </a:lnTo>
                <a:lnTo>
                  <a:pt x="149" y="181"/>
                </a:lnTo>
                <a:lnTo>
                  <a:pt x="149" y="182"/>
                </a:lnTo>
                <a:lnTo>
                  <a:pt x="148" y="183"/>
                </a:lnTo>
                <a:lnTo>
                  <a:pt x="147" y="185"/>
                </a:lnTo>
                <a:lnTo>
                  <a:pt x="145" y="188"/>
                </a:lnTo>
                <a:lnTo>
                  <a:pt x="145" y="189"/>
                </a:lnTo>
                <a:lnTo>
                  <a:pt x="146" y="191"/>
                </a:lnTo>
                <a:lnTo>
                  <a:pt x="147" y="193"/>
                </a:lnTo>
                <a:lnTo>
                  <a:pt x="148" y="195"/>
                </a:lnTo>
                <a:lnTo>
                  <a:pt x="148" y="197"/>
                </a:lnTo>
                <a:lnTo>
                  <a:pt x="149" y="198"/>
                </a:lnTo>
                <a:lnTo>
                  <a:pt x="149" y="199"/>
                </a:lnTo>
                <a:lnTo>
                  <a:pt x="149" y="200"/>
                </a:lnTo>
                <a:lnTo>
                  <a:pt x="150" y="202"/>
                </a:lnTo>
                <a:lnTo>
                  <a:pt x="152" y="202"/>
                </a:lnTo>
                <a:lnTo>
                  <a:pt x="154" y="203"/>
                </a:lnTo>
                <a:lnTo>
                  <a:pt x="155" y="204"/>
                </a:lnTo>
                <a:lnTo>
                  <a:pt x="156" y="205"/>
                </a:lnTo>
                <a:lnTo>
                  <a:pt x="159" y="209"/>
                </a:lnTo>
                <a:lnTo>
                  <a:pt x="160" y="210"/>
                </a:lnTo>
                <a:lnTo>
                  <a:pt x="163" y="213"/>
                </a:lnTo>
                <a:lnTo>
                  <a:pt x="164" y="214"/>
                </a:lnTo>
                <a:lnTo>
                  <a:pt x="166" y="215"/>
                </a:lnTo>
                <a:lnTo>
                  <a:pt x="168" y="216"/>
                </a:lnTo>
                <a:lnTo>
                  <a:pt x="170" y="216"/>
                </a:lnTo>
                <a:lnTo>
                  <a:pt x="171" y="218"/>
                </a:lnTo>
                <a:lnTo>
                  <a:pt x="173" y="219"/>
                </a:lnTo>
                <a:lnTo>
                  <a:pt x="175" y="221"/>
                </a:lnTo>
                <a:lnTo>
                  <a:pt x="176" y="221"/>
                </a:lnTo>
                <a:lnTo>
                  <a:pt x="177" y="222"/>
                </a:lnTo>
                <a:lnTo>
                  <a:pt x="177" y="224"/>
                </a:lnTo>
                <a:lnTo>
                  <a:pt x="179" y="226"/>
                </a:lnTo>
                <a:lnTo>
                  <a:pt x="182" y="227"/>
                </a:lnTo>
                <a:lnTo>
                  <a:pt x="184" y="227"/>
                </a:lnTo>
                <a:lnTo>
                  <a:pt x="186" y="227"/>
                </a:lnTo>
                <a:lnTo>
                  <a:pt x="188" y="228"/>
                </a:lnTo>
                <a:lnTo>
                  <a:pt x="190" y="228"/>
                </a:lnTo>
                <a:lnTo>
                  <a:pt x="196" y="229"/>
                </a:lnTo>
                <a:lnTo>
                  <a:pt x="199" y="229"/>
                </a:lnTo>
                <a:lnTo>
                  <a:pt x="201" y="229"/>
                </a:lnTo>
                <a:lnTo>
                  <a:pt x="205" y="229"/>
                </a:lnTo>
                <a:lnTo>
                  <a:pt x="208" y="229"/>
                </a:lnTo>
                <a:lnTo>
                  <a:pt x="211" y="229"/>
                </a:lnTo>
                <a:lnTo>
                  <a:pt x="216" y="230"/>
                </a:lnTo>
                <a:lnTo>
                  <a:pt x="219" y="232"/>
                </a:lnTo>
                <a:lnTo>
                  <a:pt x="219" y="232"/>
                </a:lnTo>
                <a:lnTo>
                  <a:pt x="220" y="233"/>
                </a:lnTo>
                <a:lnTo>
                  <a:pt x="222" y="235"/>
                </a:lnTo>
                <a:lnTo>
                  <a:pt x="228" y="241"/>
                </a:lnTo>
                <a:lnTo>
                  <a:pt x="229" y="242"/>
                </a:lnTo>
                <a:lnTo>
                  <a:pt x="231" y="246"/>
                </a:lnTo>
                <a:lnTo>
                  <a:pt x="233" y="248"/>
                </a:lnTo>
                <a:lnTo>
                  <a:pt x="234" y="249"/>
                </a:lnTo>
                <a:lnTo>
                  <a:pt x="238" y="250"/>
                </a:lnTo>
                <a:lnTo>
                  <a:pt x="240" y="250"/>
                </a:lnTo>
                <a:lnTo>
                  <a:pt x="244" y="250"/>
                </a:lnTo>
                <a:lnTo>
                  <a:pt x="245" y="250"/>
                </a:lnTo>
                <a:lnTo>
                  <a:pt x="247" y="246"/>
                </a:lnTo>
                <a:lnTo>
                  <a:pt x="248" y="245"/>
                </a:lnTo>
                <a:lnTo>
                  <a:pt x="248" y="244"/>
                </a:lnTo>
                <a:lnTo>
                  <a:pt x="249" y="243"/>
                </a:lnTo>
                <a:lnTo>
                  <a:pt x="249" y="242"/>
                </a:lnTo>
                <a:lnTo>
                  <a:pt x="251" y="238"/>
                </a:lnTo>
                <a:lnTo>
                  <a:pt x="253" y="237"/>
                </a:lnTo>
                <a:lnTo>
                  <a:pt x="253" y="235"/>
                </a:lnTo>
                <a:lnTo>
                  <a:pt x="255" y="233"/>
                </a:lnTo>
                <a:lnTo>
                  <a:pt x="255" y="232"/>
                </a:lnTo>
                <a:lnTo>
                  <a:pt x="257" y="230"/>
                </a:lnTo>
                <a:lnTo>
                  <a:pt x="258" y="228"/>
                </a:lnTo>
                <a:lnTo>
                  <a:pt x="259" y="227"/>
                </a:lnTo>
                <a:lnTo>
                  <a:pt x="261" y="226"/>
                </a:lnTo>
                <a:lnTo>
                  <a:pt x="263" y="224"/>
                </a:lnTo>
                <a:lnTo>
                  <a:pt x="266" y="222"/>
                </a:lnTo>
                <a:lnTo>
                  <a:pt x="266" y="221"/>
                </a:lnTo>
                <a:lnTo>
                  <a:pt x="266" y="220"/>
                </a:lnTo>
                <a:lnTo>
                  <a:pt x="267" y="218"/>
                </a:lnTo>
                <a:lnTo>
                  <a:pt x="268" y="217"/>
                </a:lnTo>
                <a:lnTo>
                  <a:pt x="269" y="216"/>
                </a:lnTo>
                <a:lnTo>
                  <a:pt x="269" y="215"/>
                </a:lnTo>
                <a:lnTo>
                  <a:pt x="268" y="212"/>
                </a:lnTo>
                <a:lnTo>
                  <a:pt x="267" y="210"/>
                </a:lnTo>
                <a:lnTo>
                  <a:pt x="268" y="210"/>
                </a:lnTo>
                <a:lnTo>
                  <a:pt x="269" y="209"/>
                </a:lnTo>
                <a:lnTo>
                  <a:pt x="268" y="208"/>
                </a:lnTo>
                <a:lnTo>
                  <a:pt x="267" y="207"/>
                </a:lnTo>
                <a:lnTo>
                  <a:pt x="267" y="204"/>
                </a:lnTo>
                <a:lnTo>
                  <a:pt x="268" y="204"/>
                </a:lnTo>
                <a:lnTo>
                  <a:pt x="269" y="203"/>
                </a:lnTo>
                <a:lnTo>
                  <a:pt x="270" y="202"/>
                </a:lnTo>
                <a:lnTo>
                  <a:pt x="272" y="201"/>
                </a:lnTo>
                <a:lnTo>
                  <a:pt x="273" y="201"/>
                </a:lnTo>
                <a:lnTo>
                  <a:pt x="274" y="199"/>
                </a:lnTo>
                <a:lnTo>
                  <a:pt x="275" y="198"/>
                </a:lnTo>
                <a:lnTo>
                  <a:pt x="272" y="196"/>
                </a:lnTo>
                <a:lnTo>
                  <a:pt x="272" y="195"/>
                </a:lnTo>
                <a:lnTo>
                  <a:pt x="273" y="193"/>
                </a:lnTo>
                <a:lnTo>
                  <a:pt x="274" y="193"/>
                </a:lnTo>
                <a:lnTo>
                  <a:pt x="276" y="192"/>
                </a:lnTo>
                <a:lnTo>
                  <a:pt x="277" y="190"/>
                </a:lnTo>
                <a:lnTo>
                  <a:pt x="279" y="189"/>
                </a:lnTo>
                <a:lnTo>
                  <a:pt x="282" y="188"/>
                </a:lnTo>
                <a:lnTo>
                  <a:pt x="283" y="187"/>
                </a:lnTo>
                <a:lnTo>
                  <a:pt x="285" y="186"/>
                </a:lnTo>
                <a:lnTo>
                  <a:pt x="288" y="184"/>
                </a:lnTo>
                <a:lnTo>
                  <a:pt x="290" y="182"/>
                </a:lnTo>
                <a:lnTo>
                  <a:pt x="292" y="181"/>
                </a:lnTo>
                <a:lnTo>
                  <a:pt x="293" y="180"/>
                </a:lnTo>
                <a:lnTo>
                  <a:pt x="296" y="180"/>
                </a:lnTo>
                <a:lnTo>
                  <a:pt x="296" y="182"/>
                </a:lnTo>
                <a:lnTo>
                  <a:pt x="295" y="183"/>
                </a:lnTo>
                <a:lnTo>
                  <a:pt x="297" y="184"/>
                </a:lnTo>
                <a:lnTo>
                  <a:pt x="298" y="186"/>
                </a:lnTo>
                <a:lnTo>
                  <a:pt x="300" y="188"/>
                </a:lnTo>
                <a:lnTo>
                  <a:pt x="301" y="189"/>
                </a:lnTo>
                <a:lnTo>
                  <a:pt x="300" y="190"/>
                </a:lnTo>
                <a:lnTo>
                  <a:pt x="300" y="191"/>
                </a:lnTo>
                <a:lnTo>
                  <a:pt x="300" y="193"/>
                </a:lnTo>
                <a:lnTo>
                  <a:pt x="299" y="194"/>
                </a:lnTo>
                <a:lnTo>
                  <a:pt x="299" y="196"/>
                </a:lnTo>
                <a:lnTo>
                  <a:pt x="298" y="198"/>
                </a:lnTo>
                <a:lnTo>
                  <a:pt x="301" y="200"/>
                </a:lnTo>
                <a:lnTo>
                  <a:pt x="302" y="201"/>
                </a:lnTo>
                <a:lnTo>
                  <a:pt x="303" y="202"/>
                </a:lnTo>
                <a:lnTo>
                  <a:pt x="303" y="203"/>
                </a:lnTo>
                <a:lnTo>
                  <a:pt x="305" y="204"/>
                </a:lnTo>
                <a:lnTo>
                  <a:pt x="305" y="206"/>
                </a:lnTo>
                <a:lnTo>
                  <a:pt x="306" y="209"/>
                </a:lnTo>
                <a:lnTo>
                  <a:pt x="307" y="210"/>
                </a:lnTo>
                <a:lnTo>
                  <a:pt x="307" y="212"/>
                </a:lnTo>
                <a:lnTo>
                  <a:pt x="306" y="214"/>
                </a:lnTo>
                <a:lnTo>
                  <a:pt x="306" y="215"/>
                </a:lnTo>
                <a:lnTo>
                  <a:pt x="305" y="216"/>
                </a:lnTo>
                <a:lnTo>
                  <a:pt x="305" y="217"/>
                </a:lnTo>
                <a:lnTo>
                  <a:pt x="304" y="218"/>
                </a:lnTo>
                <a:lnTo>
                  <a:pt x="304" y="221"/>
                </a:lnTo>
                <a:lnTo>
                  <a:pt x="304" y="221"/>
                </a:lnTo>
                <a:lnTo>
                  <a:pt x="305" y="221"/>
                </a:lnTo>
                <a:lnTo>
                  <a:pt x="307" y="221"/>
                </a:lnTo>
                <a:lnTo>
                  <a:pt x="308" y="220"/>
                </a:lnTo>
                <a:lnTo>
                  <a:pt x="309" y="220"/>
                </a:lnTo>
                <a:lnTo>
                  <a:pt x="310" y="220"/>
                </a:lnTo>
                <a:lnTo>
                  <a:pt x="311" y="220"/>
                </a:lnTo>
                <a:lnTo>
                  <a:pt x="311" y="219"/>
                </a:lnTo>
                <a:lnTo>
                  <a:pt x="313" y="219"/>
                </a:lnTo>
                <a:lnTo>
                  <a:pt x="314" y="218"/>
                </a:lnTo>
                <a:lnTo>
                  <a:pt x="315" y="218"/>
                </a:lnTo>
                <a:lnTo>
                  <a:pt x="315" y="217"/>
                </a:lnTo>
                <a:lnTo>
                  <a:pt x="317" y="216"/>
                </a:lnTo>
                <a:lnTo>
                  <a:pt x="317" y="215"/>
                </a:lnTo>
                <a:lnTo>
                  <a:pt x="319" y="215"/>
                </a:lnTo>
                <a:lnTo>
                  <a:pt x="320" y="213"/>
                </a:lnTo>
                <a:lnTo>
                  <a:pt x="322" y="212"/>
                </a:lnTo>
                <a:lnTo>
                  <a:pt x="322" y="211"/>
                </a:lnTo>
                <a:lnTo>
                  <a:pt x="322" y="211"/>
                </a:lnTo>
                <a:lnTo>
                  <a:pt x="323" y="209"/>
                </a:lnTo>
                <a:lnTo>
                  <a:pt x="326" y="208"/>
                </a:lnTo>
                <a:lnTo>
                  <a:pt x="327" y="206"/>
                </a:lnTo>
                <a:lnTo>
                  <a:pt x="328" y="205"/>
                </a:lnTo>
                <a:lnTo>
                  <a:pt x="328" y="204"/>
                </a:lnTo>
                <a:lnTo>
                  <a:pt x="328" y="204"/>
                </a:lnTo>
                <a:lnTo>
                  <a:pt x="329" y="202"/>
                </a:lnTo>
                <a:lnTo>
                  <a:pt x="330" y="201"/>
                </a:lnTo>
                <a:lnTo>
                  <a:pt x="332" y="201"/>
                </a:lnTo>
                <a:lnTo>
                  <a:pt x="333" y="201"/>
                </a:lnTo>
                <a:lnTo>
                  <a:pt x="336" y="201"/>
                </a:lnTo>
                <a:lnTo>
                  <a:pt x="342" y="201"/>
                </a:lnTo>
                <a:lnTo>
                  <a:pt x="344" y="200"/>
                </a:lnTo>
                <a:lnTo>
                  <a:pt x="348" y="200"/>
                </a:lnTo>
                <a:lnTo>
                  <a:pt x="350" y="200"/>
                </a:lnTo>
                <a:lnTo>
                  <a:pt x="353" y="200"/>
                </a:lnTo>
                <a:lnTo>
                  <a:pt x="355" y="200"/>
                </a:lnTo>
                <a:lnTo>
                  <a:pt x="358" y="200"/>
                </a:lnTo>
                <a:lnTo>
                  <a:pt x="361" y="200"/>
                </a:lnTo>
                <a:lnTo>
                  <a:pt x="367" y="200"/>
                </a:lnTo>
                <a:lnTo>
                  <a:pt x="369" y="200"/>
                </a:lnTo>
                <a:lnTo>
                  <a:pt x="372" y="200"/>
                </a:lnTo>
                <a:lnTo>
                  <a:pt x="376" y="200"/>
                </a:lnTo>
                <a:lnTo>
                  <a:pt x="378" y="199"/>
                </a:lnTo>
                <a:lnTo>
                  <a:pt x="382" y="199"/>
                </a:lnTo>
                <a:lnTo>
                  <a:pt x="385" y="199"/>
                </a:lnTo>
                <a:lnTo>
                  <a:pt x="388" y="199"/>
                </a:lnTo>
                <a:lnTo>
                  <a:pt x="389" y="199"/>
                </a:lnTo>
                <a:lnTo>
                  <a:pt x="392" y="199"/>
                </a:lnTo>
                <a:lnTo>
                  <a:pt x="394" y="199"/>
                </a:lnTo>
                <a:lnTo>
                  <a:pt x="395" y="199"/>
                </a:lnTo>
                <a:lnTo>
                  <a:pt x="395" y="199"/>
                </a:lnTo>
                <a:lnTo>
                  <a:pt x="395" y="201"/>
                </a:lnTo>
                <a:lnTo>
                  <a:pt x="395" y="202"/>
                </a:lnTo>
                <a:lnTo>
                  <a:pt x="395" y="204"/>
                </a:lnTo>
                <a:lnTo>
                  <a:pt x="395" y="206"/>
                </a:lnTo>
                <a:lnTo>
                  <a:pt x="395" y="208"/>
                </a:lnTo>
                <a:lnTo>
                  <a:pt x="395" y="210"/>
                </a:lnTo>
                <a:lnTo>
                  <a:pt x="395" y="210"/>
                </a:lnTo>
                <a:lnTo>
                  <a:pt x="395" y="212"/>
                </a:lnTo>
                <a:lnTo>
                  <a:pt x="395" y="213"/>
                </a:lnTo>
                <a:lnTo>
                  <a:pt x="395" y="215"/>
                </a:lnTo>
                <a:lnTo>
                  <a:pt x="395" y="216"/>
                </a:lnTo>
                <a:lnTo>
                  <a:pt x="395" y="218"/>
                </a:lnTo>
                <a:lnTo>
                  <a:pt x="395" y="220"/>
                </a:lnTo>
                <a:lnTo>
                  <a:pt x="395" y="221"/>
                </a:lnTo>
                <a:lnTo>
                  <a:pt x="396" y="221"/>
                </a:lnTo>
                <a:lnTo>
                  <a:pt x="398" y="221"/>
                </a:lnTo>
                <a:lnTo>
                  <a:pt x="400" y="221"/>
                </a:lnTo>
                <a:lnTo>
                  <a:pt x="400" y="221"/>
                </a:lnTo>
                <a:lnTo>
                  <a:pt x="400" y="223"/>
                </a:lnTo>
                <a:lnTo>
                  <a:pt x="400" y="224"/>
                </a:lnTo>
                <a:lnTo>
                  <a:pt x="400" y="225"/>
                </a:lnTo>
                <a:lnTo>
                  <a:pt x="400" y="227"/>
                </a:lnTo>
                <a:lnTo>
                  <a:pt x="400" y="227"/>
                </a:lnTo>
                <a:lnTo>
                  <a:pt x="400" y="230"/>
                </a:lnTo>
                <a:lnTo>
                  <a:pt x="400" y="232"/>
                </a:lnTo>
                <a:lnTo>
                  <a:pt x="400" y="234"/>
                </a:lnTo>
                <a:lnTo>
                  <a:pt x="400" y="235"/>
                </a:lnTo>
                <a:lnTo>
                  <a:pt x="400" y="239"/>
                </a:lnTo>
                <a:lnTo>
                  <a:pt x="400" y="240"/>
                </a:lnTo>
                <a:lnTo>
                  <a:pt x="400" y="242"/>
                </a:lnTo>
                <a:lnTo>
                  <a:pt x="400" y="243"/>
                </a:lnTo>
                <a:lnTo>
                  <a:pt x="400" y="245"/>
                </a:lnTo>
                <a:lnTo>
                  <a:pt x="399" y="249"/>
                </a:lnTo>
                <a:lnTo>
                  <a:pt x="399" y="250"/>
                </a:lnTo>
                <a:lnTo>
                  <a:pt x="398" y="252"/>
                </a:lnTo>
                <a:lnTo>
                  <a:pt x="398" y="253"/>
                </a:lnTo>
                <a:lnTo>
                  <a:pt x="398" y="254"/>
                </a:lnTo>
                <a:lnTo>
                  <a:pt x="399" y="255"/>
                </a:lnTo>
                <a:lnTo>
                  <a:pt x="400" y="255"/>
                </a:lnTo>
                <a:lnTo>
                  <a:pt x="401" y="255"/>
                </a:lnTo>
                <a:lnTo>
                  <a:pt x="402" y="255"/>
                </a:lnTo>
                <a:lnTo>
                  <a:pt x="405" y="255"/>
                </a:lnTo>
                <a:lnTo>
                  <a:pt x="406" y="255"/>
                </a:lnTo>
                <a:lnTo>
                  <a:pt x="408" y="256"/>
                </a:lnTo>
                <a:lnTo>
                  <a:pt x="411" y="256"/>
                </a:lnTo>
                <a:lnTo>
                  <a:pt x="412" y="256"/>
                </a:lnTo>
                <a:lnTo>
                  <a:pt x="414" y="255"/>
                </a:lnTo>
                <a:lnTo>
                  <a:pt x="416" y="255"/>
                </a:lnTo>
                <a:lnTo>
                  <a:pt x="417" y="255"/>
                </a:lnTo>
                <a:lnTo>
                  <a:pt x="417" y="257"/>
                </a:lnTo>
                <a:lnTo>
                  <a:pt x="417" y="259"/>
                </a:lnTo>
                <a:lnTo>
                  <a:pt x="416" y="263"/>
                </a:lnTo>
                <a:lnTo>
                  <a:pt x="416" y="265"/>
                </a:lnTo>
                <a:lnTo>
                  <a:pt x="416" y="268"/>
                </a:lnTo>
                <a:lnTo>
                  <a:pt x="417" y="269"/>
                </a:lnTo>
                <a:lnTo>
                  <a:pt x="417" y="270"/>
                </a:lnTo>
                <a:lnTo>
                  <a:pt x="417" y="272"/>
                </a:lnTo>
                <a:lnTo>
                  <a:pt x="417" y="276"/>
                </a:lnTo>
                <a:lnTo>
                  <a:pt x="417" y="280"/>
                </a:lnTo>
                <a:lnTo>
                  <a:pt x="417" y="283"/>
                </a:lnTo>
                <a:lnTo>
                  <a:pt x="419" y="286"/>
                </a:lnTo>
                <a:lnTo>
                  <a:pt x="422" y="291"/>
                </a:lnTo>
                <a:lnTo>
                  <a:pt x="424" y="294"/>
                </a:lnTo>
                <a:lnTo>
                  <a:pt x="423" y="299"/>
                </a:lnTo>
                <a:lnTo>
                  <a:pt x="423" y="303"/>
                </a:lnTo>
                <a:lnTo>
                  <a:pt x="425" y="306"/>
                </a:lnTo>
                <a:lnTo>
                  <a:pt x="427" y="310"/>
                </a:lnTo>
                <a:lnTo>
                  <a:pt x="428" y="314"/>
                </a:lnTo>
                <a:lnTo>
                  <a:pt x="428" y="315"/>
                </a:lnTo>
                <a:lnTo>
                  <a:pt x="428" y="316"/>
                </a:lnTo>
                <a:lnTo>
                  <a:pt x="429" y="319"/>
                </a:lnTo>
                <a:lnTo>
                  <a:pt x="428" y="321"/>
                </a:lnTo>
                <a:lnTo>
                  <a:pt x="424" y="326"/>
                </a:lnTo>
                <a:lnTo>
                  <a:pt x="413" y="331"/>
                </a:lnTo>
                <a:lnTo>
                  <a:pt x="407" y="333"/>
                </a:lnTo>
                <a:lnTo>
                  <a:pt x="403" y="336"/>
                </a:lnTo>
                <a:lnTo>
                  <a:pt x="402" y="339"/>
                </a:lnTo>
                <a:lnTo>
                  <a:pt x="403" y="341"/>
                </a:lnTo>
                <a:lnTo>
                  <a:pt x="405" y="342"/>
                </a:lnTo>
                <a:lnTo>
                  <a:pt x="408" y="342"/>
                </a:lnTo>
                <a:lnTo>
                  <a:pt x="416" y="342"/>
                </a:lnTo>
                <a:lnTo>
                  <a:pt x="425" y="342"/>
                </a:lnTo>
                <a:lnTo>
                  <a:pt x="430" y="342"/>
                </a:lnTo>
                <a:lnTo>
                  <a:pt x="438" y="341"/>
                </a:lnTo>
                <a:lnTo>
                  <a:pt x="440" y="341"/>
                </a:lnTo>
                <a:lnTo>
                  <a:pt x="461" y="341"/>
                </a:lnTo>
                <a:lnTo>
                  <a:pt x="467" y="341"/>
                </a:lnTo>
                <a:lnTo>
                  <a:pt x="477" y="341"/>
                </a:lnTo>
                <a:lnTo>
                  <a:pt x="486" y="341"/>
                </a:lnTo>
                <a:lnTo>
                  <a:pt x="491" y="339"/>
                </a:lnTo>
                <a:lnTo>
                  <a:pt x="495" y="337"/>
                </a:lnTo>
                <a:lnTo>
                  <a:pt x="495" y="335"/>
                </a:lnTo>
                <a:lnTo>
                  <a:pt x="496" y="331"/>
                </a:lnTo>
                <a:lnTo>
                  <a:pt x="498" y="330"/>
                </a:lnTo>
                <a:lnTo>
                  <a:pt x="501" y="328"/>
                </a:lnTo>
                <a:lnTo>
                  <a:pt x="509" y="324"/>
                </a:lnTo>
                <a:lnTo>
                  <a:pt x="512" y="323"/>
                </a:lnTo>
                <a:lnTo>
                  <a:pt x="515" y="324"/>
                </a:lnTo>
                <a:lnTo>
                  <a:pt x="518" y="325"/>
                </a:lnTo>
                <a:lnTo>
                  <a:pt x="520" y="323"/>
                </a:lnTo>
                <a:lnTo>
                  <a:pt x="528" y="319"/>
                </a:lnTo>
                <a:lnTo>
                  <a:pt x="533" y="320"/>
                </a:lnTo>
                <a:lnTo>
                  <a:pt x="537" y="321"/>
                </a:lnTo>
                <a:lnTo>
                  <a:pt x="543" y="321"/>
                </a:lnTo>
                <a:lnTo>
                  <a:pt x="545" y="321"/>
                </a:lnTo>
                <a:lnTo>
                  <a:pt x="548" y="320"/>
                </a:lnTo>
                <a:lnTo>
                  <a:pt x="555" y="316"/>
                </a:lnTo>
                <a:lnTo>
                  <a:pt x="564" y="312"/>
                </a:lnTo>
                <a:lnTo>
                  <a:pt x="571" y="309"/>
                </a:lnTo>
                <a:lnTo>
                  <a:pt x="574" y="306"/>
                </a:lnTo>
                <a:lnTo>
                  <a:pt x="576" y="305"/>
                </a:lnTo>
                <a:lnTo>
                  <a:pt x="577" y="306"/>
                </a:lnTo>
                <a:lnTo>
                  <a:pt x="578" y="310"/>
                </a:lnTo>
                <a:lnTo>
                  <a:pt x="578" y="311"/>
                </a:lnTo>
                <a:lnTo>
                  <a:pt x="579" y="321"/>
                </a:lnTo>
                <a:lnTo>
                  <a:pt x="581" y="330"/>
                </a:lnTo>
                <a:lnTo>
                  <a:pt x="583" y="340"/>
                </a:lnTo>
                <a:lnTo>
                  <a:pt x="585" y="346"/>
                </a:lnTo>
                <a:lnTo>
                  <a:pt x="586" y="349"/>
                </a:lnTo>
                <a:lnTo>
                  <a:pt x="586" y="351"/>
                </a:lnTo>
                <a:lnTo>
                  <a:pt x="586" y="352"/>
                </a:lnTo>
                <a:lnTo>
                  <a:pt x="587" y="354"/>
                </a:lnTo>
                <a:lnTo>
                  <a:pt x="589" y="354"/>
                </a:lnTo>
                <a:lnTo>
                  <a:pt x="590" y="355"/>
                </a:lnTo>
                <a:lnTo>
                  <a:pt x="590" y="355"/>
                </a:lnTo>
                <a:lnTo>
                  <a:pt x="592" y="355"/>
                </a:lnTo>
                <a:lnTo>
                  <a:pt x="593" y="355"/>
                </a:lnTo>
                <a:lnTo>
                  <a:pt x="596" y="355"/>
                </a:lnTo>
                <a:lnTo>
                  <a:pt x="597" y="353"/>
                </a:lnTo>
                <a:lnTo>
                  <a:pt x="599" y="352"/>
                </a:lnTo>
                <a:lnTo>
                  <a:pt x="602" y="350"/>
                </a:lnTo>
                <a:lnTo>
                  <a:pt x="602" y="349"/>
                </a:lnTo>
                <a:lnTo>
                  <a:pt x="604" y="348"/>
                </a:lnTo>
                <a:lnTo>
                  <a:pt x="606" y="347"/>
                </a:lnTo>
                <a:lnTo>
                  <a:pt x="607" y="345"/>
                </a:lnTo>
                <a:lnTo>
                  <a:pt x="607" y="344"/>
                </a:lnTo>
                <a:lnTo>
                  <a:pt x="609" y="343"/>
                </a:lnTo>
                <a:lnTo>
                  <a:pt x="610" y="343"/>
                </a:lnTo>
                <a:lnTo>
                  <a:pt x="613" y="341"/>
                </a:lnTo>
                <a:lnTo>
                  <a:pt x="613" y="340"/>
                </a:lnTo>
                <a:lnTo>
                  <a:pt x="615" y="338"/>
                </a:lnTo>
                <a:lnTo>
                  <a:pt x="617" y="338"/>
                </a:lnTo>
                <a:lnTo>
                  <a:pt x="618" y="338"/>
                </a:lnTo>
                <a:lnTo>
                  <a:pt x="621" y="337"/>
                </a:lnTo>
                <a:lnTo>
                  <a:pt x="623" y="337"/>
                </a:lnTo>
                <a:lnTo>
                  <a:pt x="624" y="337"/>
                </a:lnTo>
                <a:lnTo>
                  <a:pt x="626" y="337"/>
                </a:lnTo>
                <a:lnTo>
                  <a:pt x="632" y="340"/>
                </a:lnTo>
                <a:lnTo>
                  <a:pt x="634" y="342"/>
                </a:lnTo>
                <a:lnTo>
                  <a:pt x="641" y="346"/>
                </a:lnTo>
                <a:lnTo>
                  <a:pt x="643" y="347"/>
                </a:lnTo>
                <a:lnTo>
                  <a:pt x="646" y="347"/>
                </a:lnTo>
                <a:lnTo>
                  <a:pt x="648" y="348"/>
                </a:lnTo>
                <a:lnTo>
                  <a:pt x="650" y="348"/>
                </a:lnTo>
                <a:lnTo>
                  <a:pt x="652" y="349"/>
                </a:lnTo>
                <a:lnTo>
                  <a:pt x="652" y="350"/>
                </a:lnTo>
                <a:lnTo>
                  <a:pt x="654" y="350"/>
                </a:lnTo>
                <a:lnTo>
                  <a:pt x="655" y="351"/>
                </a:lnTo>
                <a:lnTo>
                  <a:pt x="655" y="353"/>
                </a:lnTo>
                <a:lnTo>
                  <a:pt x="655" y="354"/>
                </a:lnTo>
                <a:lnTo>
                  <a:pt x="655" y="355"/>
                </a:lnTo>
                <a:lnTo>
                  <a:pt x="655" y="357"/>
                </a:lnTo>
                <a:lnTo>
                  <a:pt x="655" y="359"/>
                </a:lnTo>
                <a:lnTo>
                  <a:pt x="655" y="360"/>
                </a:lnTo>
                <a:lnTo>
                  <a:pt x="657" y="362"/>
                </a:lnTo>
                <a:lnTo>
                  <a:pt x="658" y="363"/>
                </a:lnTo>
                <a:lnTo>
                  <a:pt x="657" y="365"/>
                </a:lnTo>
                <a:lnTo>
                  <a:pt x="655" y="366"/>
                </a:lnTo>
                <a:lnTo>
                  <a:pt x="655" y="368"/>
                </a:lnTo>
                <a:lnTo>
                  <a:pt x="655" y="369"/>
                </a:lnTo>
                <a:lnTo>
                  <a:pt x="656" y="371"/>
                </a:lnTo>
                <a:lnTo>
                  <a:pt x="656" y="372"/>
                </a:lnTo>
                <a:lnTo>
                  <a:pt x="657" y="374"/>
                </a:lnTo>
                <a:lnTo>
                  <a:pt x="657" y="376"/>
                </a:lnTo>
                <a:lnTo>
                  <a:pt x="660" y="376"/>
                </a:lnTo>
                <a:lnTo>
                  <a:pt x="661" y="377"/>
                </a:lnTo>
                <a:lnTo>
                  <a:pt x="663" y="381"/>
                </a:lnTo>
                <a:lnTo>
                  <a:pt x="667" y="381"/>
                </a:lnTo>
                <a:lnTo>
                  <a:pt x="670" y="378"/>
                </a:lnTo>
                <a:lnTo>
                  <a:pt x="673" y="376"/>
                </a:lnTo>
                <a:lnTo>
                  <a:pt x="676" y="372"/>
                </a:lnTo>
                <a:lnTo>
                  <a:pt x="681" y="371"/>
                </a:lnTo>
                <a:lnTo>
                  <a:pt x="688" y="373"/>
                </a:lnTo>
                <a:lnTo>
                  <a:pt x="691" y="376"/>
                </a:lnTo>
                <a:lnTo>
                  <a:pt x="698" y="377"/>
                </a:lnTo>
                <a:lnTo>
                  <a:pt x="702" y="376"/>
                </a:lnTo>
                <a:lnTo>
                  <a:pt x="704" y="373"/>
                </a:lnTo>
                <a:lnTo>
                  <a:pt x="709" y="368"/>
                </a:lnTo>
                <a:lnTo>
                  <a:pt x="712" y="365"/>
                </a:lnTo>
                <a:lnTo>
                  <a:pt x="714" y="364"/>
                </a:lnTo>
                <a:lnTo>
                  <a:pt x="716" y="364"/>
                </a:lnTo>
                <a:lnTo>
                  <a:pt x="719" y="364"/>
                </a:lnTo>
                <a:lnTo>
                  <a:pt x="722" y="365"/>
                </a:lnTo>
                <a:lnTo>
                  <a:pt x="729" y="365"/>
                </a:lnTo>
                <a:lnTo>
                  <a:pt x="736" y="364"/>
                </a:lnTo>
                <a:lnTo>
                  <a:pt x="741" y="362"/>
                </a:lnTo>
                <a:lnTo>
                  <a:pt x="747" y="361"/>
                </a:lnTo>
                <a:lnTo>
                  <a:pt x="748" y="361"/>
                </a:lnTo>
                <a:lnTo>
                  <a:pt x="747" y="363"/>
                </a:lnTo>
                <a:lnTo>
                  <a:pt x="746" y="364"/>
                </a:lnTo>
                <a:lnTo>
                  <a:pt x="743" y="365"/>
                </a:lnTo>
                <a:lnTo>
                  <a:pt x="741" y="367"/>
                </a:lnTo>
                <a:lnTo>
                  <a:pt x="739" y="368"/>
                </a:lnTo>
                <a:lnTo>
                  <a:pt x="737" y="369"/>
                </a:lnTo>
                <a:lnTo>
                  <a:pt x="736" y="370"/>
                </a:lnTo>
                <a:lnTo>
                  <a:pt x="735" y="371"/>
                </a:lnTo>
                <a:lnTo>
                  <a:pt x="734" y="371"/>
                </a:lnTo>
                <a:lnTo>
                  <a:pt x="733" y="373"/>
                </a:lnTo>
                <a:lnTo>
                  <a:pt x="730" y="375"/>
                </a:lnTo>
                <a:lnTo>
                  <a:pt x="730" y="378"/>
                </a:lnTo>
                <a:lnTo>
                  <a:pt x="730" y="380"/>
                </a:lnTo>
                <a:lnTo>
                  <a:pt x="729" y="382"/>
                </a:lnTo>
                <a:lnTo>
                  <a:pt x="729" y="385"/>
                </a:lnTo>
                <a:lnTo>
                  <a:pt x="728" y="387"/>
                </a:lnTo>
                <a:lnTo>
                  <a:pt x="728" y="389"/>
                </a:lnTo>
                <a:lnTo>
                  <a:pt x="728" y="392"/>
                </a:lnTo>
                <a:lnTo>
                  <a:pt x="728" y="394"/>
                </a:lnTo>
                <a:lnTo>
                  <a:pt x="728" y="396"/>
                </a:lnTo>
                <a:lnTo>
                  <a:pt x="728" y="398"/>
                </a:lnTo>
                <a:lnTo>
                  <a:pt x="728" y="404"/>
                </a:lnTo>
                <a:lnTo>
                  <a:pt x="728" y="405"/>
                </a:lnTo>
                <a:lnTo>
                  <a:pt x="728" y="409"/>
                </a:lnTo>
                <a:lnTo>
                  <a:pt x="728" y="411"/>
                </a:lnTo>
                <a:lnTo>
                  <a:pt x="728" y="413"/>
                </a:lnTo>
                <a:lnTo>
                  <a:pt x="728" y="415"/>
                </a:lnTo>
                <a:lnTo>
                  <a:pt x="728" y="416"/>
                </a:lnTo>
                <a:lnTo>
                  <a:pt x="727" y="419"/>
                </a:lnTo>
                <a:lnTo>
                  <a:pt x="727" y="420"/>
                </a:lnTo>
                <a:lnTo>
                  <a:pt x="726" y="422"/>
                </a:lnTo>
                <a:lnTo>
                  <a:pt x="725" y="426"/>
                </a:lnTo>
                <a:lnTo>
                  <a:pt x="725" y="428"/>
                </a:lnTo>
                <a:lnTo>
                  <a:pt x="725" y="432"/>
                </a:lnTo>
                <a:lnTo>
                  <a:pt x="724" y="434"/>
                </a:lnTo>
                <a:lnTo>
                  <a:pt x="724" y="436"/>
                </a:lnTo>
                <a:lnTo>
                  <a:pt x="722" y="437"/>
                </a:lnTo>
                <a:lnTo>
                  <a:pt x="720" y="438"/>
                </a:lnTo>
                <a:lnTo>
                  <a:pt x="719" y="439"/>
                </a:lnTo>
                <a:lnTo>
                  <a:pt x="717" y="440"/>
                </a:lnTo>
                <a:lnTo>
                  <a:pt x="715" y="442"/>
                </a:lnTo>
                <a:lnTo>
                  <a:pt x="713" y="443"/>
                </a:lnTo>
                <a:lnTo>
                  <a:pt x="712" y="443"/>
                </a:lnTo>
                <a:lnTo>
                  <a:pt x="707" y="445"/>
                </a:lnTo>
                <a:lnTo>
                  <a:pt x="705" y="446"/>
                </a:lnTo>
                <a:lnTo>
                  <a:pt x="703" y="447"/>
                </a:lnTo>
                <a:lnTo>
                  <a:pt x="701" y="448"/>
                </a:lnTo>
                <a:lnTo>
                  <a:pt x="697" y="451"/>
                </a:lnTo>
                <a:lnTo>
                  <a:pt x="695" y="452"/>
                </a:lnTo>
                <a:lnTo>
                  <a:pt x="693" y="454"/>
                </a:lnTo>
                <a:lnTo>
                  <a:pt x="688" y="457"/>
                </a:lnTo>
                <a:lnTo>
                  <a:pt x="684" y="460"/>
                </a:lnTo>
                <a:lnTo>
                  <a:pt x="682" y="461"/>
                </a:lnTo>
                <a:lnTo>
                  <a:pt x="680" y="463"/>
                </a:lnTo>
                <a:lnTo>
                  <a:pt x="676" y="464"/>
                </a:lnTo>
                <a:lnTo>
                  <a:pt x="675" y="465"/>
                </a:lnTo>
                <a:lnTo>
                  <a:pt x="674" y="467"/>
                </a:lnTo>
                <a:lnTo>
                  <a:pt x="673" y="470"/>
                </a:lnTo>
                <a:lnTo>
                  <a:pt x="672" y="471"/>
                </a:lnTo>
                <a:lnTo>
                  <a:pt x="672" y="473"/>
                </a:lnTo>
                <a:lnTo>
                  <a:pt x="671" y="475"/>
                </a:lnTo>
                <a:lnTo>
                  <a:pt x="669" y="476"/>
                </a:lnTo>
                <a:lnTo>
                  <a:pt x="668" y="479"/>
                </a:lnTo>
                <a:lnTo>
                  <a:pt x="666" y="481"/>
                </a:lnTo>
                <a:lnTo>
                  <a:pt x="663" y="483"/>
                </a:lnTo>
                <a:lnTo>
                  <a:pt x="663" y="484"/>
                </a:lnTo>
                <a:lnTo>
                  <a:pt x="662" y="486"/>
                </a:lnTo>
                <a:lnTo>
                  <a:pt x="662" y="487"/>
                </a:lnTo>
                <a:lnTo>
                  <a:pt x="662" y="490"/>
                </a:lnTo>
                <a:lnTo>
                  <a:pt x="662" y="492"/>
                </a:lnTo>
                <a:lnTo>
                  <a:pt x="662" y="494"/>
                </a:lnTo>
                <a:lnTo>
                  <a:pt x="662" y="497"/>
                </a:lnTo>
                <a:lnTo>
                  <a:pt x="663" y="498"/>
                </a:lnTo>
                <a:lnTo>
                  <a:pt x="663" y="501"/>
                </a:lnTo>
                <a:lnTo>
                  <a:pt x="662" y="503"/>
                </a:lnTo>
                <a:lnTo>
                  <a:pt x="660" y="504"/>
                </a:lnTo>
                <a:lnTo>
                  <a:pt x="658" y="504"/>
                </a:lnTo>
                <a:lnTo>
                  <a:pt x="657" y="505"/>
                </a:lnTo>
                <a:lnTo>
                  <a:pt x="657" y="507"/>
                </a:lnTo>
                <a:lnTo>
                  <a:pt x="657" y="509"/>
                </a:lnTo>
                <a:lnTo>
                  <a:pt x="657" y="511"/>
                </a:lnTo>
                <a:lnTo>
                  <a:pt x="657" y="512"/>
                </a:lnTo>
                <a:lnTo>
                  <a:pt x="658" y="515"/>
                </a:lnTo>
                <a:lnTo>
                  <a:pt x="660" y="516"/>
                </a:lnTo>
                <a:lnTo>
                  <a:pt x="662" y="518"/>
                </a:lnTo>
                <a:lnTo>
                  <a:pt x="663" y="519"/>
                </a:lnTo>
                <a:lnTo>
                  <a:pt x="664" y="519"/>
                </a:lnTo>
                <a:lnTo>
                  <a:pt x="668" y="520"/>
                </a:lnTo>
                <a:lnTo>
                  <a:pt x="669" y="520"/>
                </a:lnTo>
                <a:lnTo>
                  <a:pt x="670" y="521"/>
                </a:lnTo>
                <a:lnTo>
                  <a:pt x="672" y="522"/>
                </a:lnTo>
                <a:lnTo>
                  <a:pt x="674" y="523"/>
                </a:lnTo>
                <a:lnTo>
                  <a:pt x="676" y="525"/>
                </a:lnTo>
                <a:lnTo>
                  <a:pt x="677" y="525"/>
                </a:lnTo>
                <a:lnTo>
                  <a:pt x="688" y="527"/>
                </a:lnTo>
                <a:lnTo>
                  <a:pt x="689" y="529"/>
                </a:lnTo>
                <a:lnTo>
                  <a:pt x="690" y="531"/>
                </a:lnTo>
                <a:lnTo>
                  <a:pt x="691" y="532"/>
                </a:lnTo>
                <a:lnTo>
                  <a:pt x="691" y="535"/>
                </a:lnTo>
                <a:lnTo>
                  <a:pt x="692" y="537"/>
                </a:lnTo>
                <a:lnTo>
                  <a:pt x="691" y="539"/>
                </a:lnTo>
                <a:lnTo>
                  <a:pt x="692" y="541"/>
                </a:lnTo>
                <a:lnTo>
                  <a:pt x="693" y="542"/>
                </a:lnTo>
                <a:lnTo>
                  <a:pt x="694" y="546"/>
                </a:lnTo>
                <a:lnTo>
                  <a:pt x="695" y="548"/>
                </a:lnTo>
                <a:lnTo>
                  <a:pt x="696" y="551"/>
                </a:lnTo>
                <a:lnTo>
                  <a:pt x="697" y="553"/>
                </a:lnTo>
                <a:lnTo>
                  <a:pt x="697" y="555"/>
                </a:lnTo>
                <a:lnTo>
                  <a:pt x="699" y="558"/>
                </a:lnTo>
                <a:lnTo>
                  <a:pt x="700" y="561"/>
                </a:lnTo>
                <a:lnTo>
                  <a:pt x="702" y="564"/>
                </a:lnTo>
                <a:lnTo>
                  <a:pt x="702" y="565"/>
                </a:lnTo>
                <a:lnTo>
                  <a:pt x="704" y="567"/>
                </a:lnTo>
                <a:lnTo>
                  <a:pt x="705" y="566"/>
                </a:lnTo>
                <a:lnTo>
                  <a:pt x="706" y="564"/>
                </a:lnTo>
                <a:lnTo>
                  <a:pt x="707" y="562"/>
                </a:lnTo>
                <a:lnTo>
                  <a:pt x="707" y="560"/>
                </a:lnTo>
                <a:lnTo>
                  <a:pt x="708" y="558"/>
                </a:lnTo>
                <a:lnTo>
                  <a:pt x="708" y="555"/>
                </a:lnTo>
                <a:lnTo>
                  <a:pt x="708" y="553"/>
                </a:lnTo>
                <a:lnTo>
                  <a:pt x="709" y="553"/>
                </a:lnTo>
                <a:lnTo>
                  <a:pt x="709" y="550"/>
                </a:lnTo>
                <a:lnTo>
                  <a:pt x="710" y="548"/>
                </a:lnTo>
                <a:lnTo>
                  <a:pt x="712" y="546"/>
                </a:lnTo>
                <a:lnTo>
                  <a:pt x="713" y="543"/>
                </a:lnTo>
                <a:lnTo>
                  <a:pt x="714" y="541"/>
                </a:lnTo>
                <a:lnTo>
                  <a:pt x="714" y="539"/>
                </a:lnTo>
                <a:lnTo>
                  <a:pt x="716" y="537"/>
                </a:lnTo>
                <a:lnTo>
                  <a:pt x="717" y="535"/>
                </a:lnTo>
                <a:lnTo>
                  <a:pt x="719" y="533"/>
                </a:lnTo>
                <a:lnTo>
                  <a:pt x="719" y="531"/>
                </a:lnTo>
                <a:lnTo>
                  <a:pt x="720" y="529"/>
                </a:lnTo>
                <a:lnTo>
                  <a:pt x="722" y="527"/>
                </a:lnTo>
                <a:lnTo>
                  <a:pt x="724" y="525"/>
                </a:lnTo>
                <a:lnTo>
                  <a:pt x="726" y="523"/>
                </a:lnTo>
                <a:lnTo>
                  <a:pt x="727" y="520"/>
                </a:lnTo>
                <a:lnTo>
                  <a:pt x="730" y="519"/>
                </a:lnTo>
                <a:lnTo>
                  <a:pt x="730" y="518"/>
                </a:lnTo>
                <a:lnTo>
                  <a:pt x="731" y="516"/>
                </a:lnTo>
                <a:lnTo>
                  <a:pt x="732" y="515"/>
                </a:lnTo>
                <a:lnTo>
                  <a:pt x="734" y="515"/>
                </a:lnTo>
                <a:lnTo>
                  <a:pt x="736" y="513"/>
                </a:lnTo>
                <a:lnTo>
                  <a:pt x="738" y="513"/>
                </a:lnTo>
                <a:lnTo>
                  <a:pt x="740" y="514"/>
                </a:lnTo>
                <a:lnTo>
                  <a:pt x="741" y="515"/>
                </a:lnTo>
                <a:lnTo>
                  <a:pt x="741" y="515"/>
                </a:lnTo>
                <a:lnTo>
                  <a:pt x="743" y="518"/>
                </a:lnTo>
                <a:lnTo>
                  <a:pt x="744" y="518"/>
                </a:lnTo>
                <a:lnTo>
                  <a:pt x="744" y="520"/>
                </a:lnTo>
                <a:lnTo>
                  <a:pt x="745" y="522"/>
                </a:lnTo>
                <a:lnTo>
                  <a:pt x="745" y="524"/>
                </a:lnTo>
                <a:lnTo>
                  <a:pt x="745" y="526"/>
                </a:lnTo>
                <a:lnTo>
                  <a:pt x="745" y="528"/>
                </a:lnTo>
                <a:lnTo>
                  <a:pt x="744" y="530"/>
                </a:lnTo>
                <a:lnTo>
                  <a:pt x="744" y="532"/>
                </a:lnTo>
                <a:lnTo>
                  <a:pt x="744" y="534"/>
                </a:lnTo>
                <a:lnTo>
                  <a:pt x="743" y="535"/>
                </a:lnTo>
                <a:lnTo>
                  <a:pt x="743" y="537"/>
                </a:lnTo>
                <a:lnTo>
                  <a:pt x="742" y="537"/>
                </a:lnTo>
                <a:lnTo>
                  <a:pt x="742" y="540"/>
                </a:lnTo>
                <a:lnTo>
                  <a:pt x="741" y="542"/>
                </a:lnTo>
                <a:lnTo>
                  <a:pt x="741" y="545"/>
                </a:lnTo>
                <a:lnTo>
                  <a:pt x="741" y="547"/>
                </a:lnTo>
                <a:lnTo>
                  <a:pt x="741" y="549"/>
                </a:lnTo>
                <a:lnTo>
                  <a:pt x="741" y="551"/>
                </a:lnTo>
                <a:lnTo>
                  <a:pt x="740" y="554"/>
                </a:lnTo>
                <a:lnTo>
                  <a:pt x="740" y="556"/>
                </a:lnTo>
                <a:lnTo>
                  <a:pt x="743" y="559"/>
                </a:lnTo>
                <a:lnTo>
                  <a:pt x="744" y="562"/>
                </a:lnTo>
                <a:lnTo>
                  <a:pt x="745" y="564"/>
                </a:lnTo>
                <a:lnTo>
                  <a:pt x="747" y="567"/>
                </a:lnTo>
                <a:lnTo>
                  <a:pt x="747" y="569"/>
                </a:lnTo>
                <a:lnTo>
                  <a:pt x="747" y="572"/>
                </a:lnTo>
                <a:lnTo>
                  <a:pt x="746" y="572"/>
                </a:lnTo>
                <a:lnTo>
                  <a:pt x="740" y="571"/>
                </a:lnTo>
                <a:lnTo>
                  <a:pt x="730" y="570"/>
                </a:lnTo>
                <a:lnTo>
                  <a:pt x="731" y="570"/>
                </a:lnTo>
                <a:lnTo>
                  <a:pt x="731" y="572"/>
                </a:lnTo>
                <a:lnTo>
                  <a:pt x="731" y="573"/>
                </a:lnTo>
                <a:lnTo>
                  <a:pt x="731" y="575"/>
                </a:lnTo>
                <a:lnTo>
                  <a:pt x="731" y="576"/>
                </a:lnTo>
                <a:lnTo>
                  <a:pt x="731" y="578"/>
                </a:lnTo>
                <a:lnTo>
                  <a:pt x="731" y="579"/>
                </a:lnTo>
                <a:lnTo>
                  <a:pt x="731" y="581"/>
                </a:lnTo>
                <a:lnTo>
                  <a:pt x="730" y="582"/>
                </a:lnTo>
                <a:lnTo>
                  <a:pt x="730" y="584"/>
                </a:lnTo>
                <a:lnTo>
                  <a:pt x="730" y="586"/>
                </a:lnTo>
                <a:lnTo>
                  <a:pt x="729" y="588"/>
                </a:lnTo>
                <a:lnTo>
                  <a:pt x="728" y="592"/>
                </a:lnTo>
                <a:lnTo>
                  <a:pt x="727" y="592"/>
                </a:lnTo>
                <a:lnTo>
                  <a:pt x="725" y="595"/>
                </a:lnTo>
                <a:lnTo>
                  <a:pt x="724" y="597"/>
                </a:lnTo>
                <a:lnTo>
                  <a:pt x="722" y="599"/>
                </a:lnTo>
                <a:lnTo>
                  <a:pt x="722" y="600"/>
                </a:lnTo>
                <a:lnTo>
                  <a:pt x="721" y="602"/>
                </a:lnTo>
                <a:lnTo>
                  <a:pt x="720" y="603"/>
                </a:lnTo>
                <a:lnTo>
                  <a:pt x="719" y="604"/>
                </a:lnTo>
                <a:lnTo>
                  <a:pt x="718" y="605"/>
                </a:lnTo>
                <a:lnTo>
                  <a:pt x="717" y="605"/>
                </a:lnTo>
                <a:lnTo>
                  <a:pt x="714" y="605"/>
                </a:lnTo>
                <a:lnTo>
                  <a:pt x="713" y="603"/>
                </a:lnTo>
                <a:lnTo>
                  <a:pt x="712" y="603"/>
                </a:lnTo>
                <a:lnTo>
                  <a:pt x="711" y="603"/>
                </a:lnTo>
                <a:lnTo>
                  <a:pt x="708" y="602"/>
                </a:lnTo>
                <a:lnTo>
                  <a:pt x="707" y="602"/>
                </a:lnTo>
                <a:lnTo>
                  <a:pt x="706" y="603"/>
                </a:lnTo>
                <a:lnTo>
                  <a:pt x="704" y="603"/>
                </a:lnTo>
                <a:lnTo>
                  <a:pt x="702" y="603"/>
                </a:lnTo>
                <a:lnTo>
                  <a:pt x="697" y="604"/>
                </a:lnTo>
                <a:lnTo>
                  <a:pt x="697" y="606"/>
                </a:lnTo>
                <a:lnTo>
                  <a:pt x="697" y="607"/>
                </a:lnTo>
                <a:lnTo>
                  <a:pt x="696" y="608"/>
                </a:lnTo>
                <a:lnTo>
                  <a:pt x="695" y="610"/>
                </a:lnTo>
                <a:lnTo>
                  <a:pt x="696" y="613"/>
                </a:lnTo>
                <a:lnTo>
                  <a:pt x="697" y="613"/>
                </a:lnTo>
                <a:lnTo>
                  <a:pt x="698" y="613"/>
                </a:lnTo>
                <a:lnTo>
                  <a:pt x="699" y="613"/>
                </a:lnTo>
                <a:lnTo>
                  <a:pt x="701" y="613"/>
                </a:lnTo>
                <a:lnTo>
                  <a:pt x="702" y="612"/>
                </a:lnTo>
                <a:lnTo>
                  <a:pt x="704" y="611"/>
                </a:lnTo>
                <a:lnTo>
                  <a:pt x="705" y="610"/>
                </a:lnTo>
                <a:lnTo>
                  <a:pt x="708" y="609"/>
                </a:lnTo>
                <a:lnTo>
                  <a:pt x="709" y="609"/>
                </a:lnTo>
                <a:lnTo>
                  <a:pt x="712" y="609"/>
                </a:lnTo>
                <a:lnTo>
                  <a:pt x="713" y="609"/>
                </a:lnTo>
                <a:lnTo>
                  <a:pt x="714" y="609"/>
                </a:lnTo>
                <a:lnTo>
                  <a:pt x="715" y="610"/>
                </a:lnTo>
                <a:lnTo>
                  <a:pt x="718" y="611"/>
                </a:lnTo>
                <a:lnTo>
                  <a:pt x="719" y="612"/>
                </a:lnTo>
                <a:lnTo>
                  <a:pt x="721" y="612"/>
                </a:lnTo>
                <a:lnTo>
                  <a:pt x="724" y="613"/>
                </a:lnTo>
                <a:lnTo>
                  <a:pt x="727" y="614"/>
                </a:lnTo>
                <a:lnTo>
                  <a:pt x="730" y="614"/>
                </a:lnTo>
                <a:lnTo>
                  <a:pt x="732" y="614"/>
                </a:lnTo>
                <a:lnTo>
                  <a:pt x="736" y="615"/>
                </a:lnTo>
                <a:lnTo>
                  <a:pt x="738" y="616"/>
                </a:lnTo>
                <a:lnTo>
                  <a:pt x="739" y="617"/>
                </a:lnTo>
                <a:lnTo>
                  <a:pt x="741" y="619"/>
                </a:lnTo>
                <a:lnTo>
                  <a:pt x="742" y="620"/>
                </a:lnTo>
                <a:lnTo>
                  <a:pt x="743" y="620"/>
                </a:lnTo>
                <a:lnTo>
                  <a:pt x="744" y="621"/>
                </a:lnTo>
                <a:lnTo>
                  <a:pt x="744" y="623"/>
                </a:lnTo>
                <a:lnTo>
                  <a:pt x="744" y="625"/>
                </a:lnTo>
                <a:lnTo>
                  <a:pt x="744" y="626"/>
                </a:lnTo>
                <a:lnTo>
                  <a:pt x="744" y="628"/>
                </a:lnTo>
                <a:lnTo>
                  <a:pt x="743" y="633"/>
                </a:lnTo>
                <a:lnTo>
                  <a:pt x="743" y="634"/>
                </a:lnTo>
                <a:lnTo>
                  <a:pt x="742" y="636"/>
                </a:lnTo>
                <a:lnTo>
                  <a:pt x="741" y="637"/>
                </a:lnTo>
                <a:lnTo>
                  <a:pt x="740" y="640"/>
                </a:lnTo>
                <a:lnTo>
                  <a:pt x="739" y="641"/>
                </a:lnTo>
                <a:lnTo>
                  <a:pt x="738" y="642"/>
                </a:lnTo>
                <a:lnTo>
                  <a:pt x="736" y="644"/>
                </a:lnTo>
                <a:lnTo>
                  <a:pt x="736" y="645"/>
                </a:lnTo>
                <a:lnTo>
                  <a:pt x="734" y="646"/>
                </a:lnTo>
                <a:lnTo>
                  <a:pt x="732" y="646"/>
                </a:lnTo>
                <a:lnTo>
                  <a:pt x="730" y="646"/>
                </a:lnTo>
                <a:lnTo>
                  <a:pt x="729" y="645"/>
                </a:lnTo>
                <a:lnTo>
                  <a:pt x="728" y="644"/>
                </a:lnTo>
                <a:lnTo>
                  <a:pt x="726" y="643"/>
                </a:lnTo>
                <a:lnTo>
                  <a:pt x="724" y="642"/>
                </a:lnTo>
                <a:lnTo>
                  <a:pt x="724" y="641"/>
                </a:lnTo>
                <a:lnTo>
                  <a:pt x="723" y="641"/>
                </a:lnTo>
                <a:lnTo>
                  <a:pt x="719" y="637"/>
                </a:lnTo>
                <a:lnTo>
                  <a:pt x="718" y="636"/>
                </a:lnTo>
                <a:lnTo>
                  <a:pt x="717" y="635"/>
                </a:lnTo>
                <a:lnTo>
                  <a:pt x="713" y="631"/>
                </a:lnTo>
                <a:lnTo>
                  <a:pt x="711" y="629"/>
                </a:lnTo>
                <a:lnTo>
                  <a:pt x="705" y="624"/>
                </a:lnTo>
                <a:lnTo>
                  <a:pt x="702" y="625"/>
                </a:lnTo>
                <a:lnTo>
                  <a:pt x="700" y="625"/>
                </a:lnTo>
                <a:lnTo>
                  <a:pt x="698" y="625"/>
                </a:lnTo>
                <a:lnTo>
                  <a:pt x="697" y="625"/>
                </a:lnTo>
                <a:lnTo>
                  <a:pt x="691" y="633"/>
                </a:lnTo>
                <a:lnTo>
                  <a:pt x="691" y="632"/>
                </a:lnTo>
                <a:lnTo>
                  <a:pt x="690" y="632"/>
                </a:lnTo>
                <a:lnTo>
                  <a:pt x="689" y="632"/>
                </a:lnTo>
                <a:lnTo>
                  <a:pt x="686" y="631"/>
                </a:lnTo>
                <a:lnTo>
                  <a:pt x="685" y="631"/>
                </a:lnTo>
                <a:lnTo>
                  <a:pt x="683" y="629"/>
                </a:lnTo>
                <a:lnTo>
                  <a:pt x="681" y="629"/>
                </a:lnTo>
                <a:lnTo>
                  <a:pt x="679" y="627"/>
                </a:lnTo>
                <a:lnTo>
                  <a:pt x="676" y="626"/>
                </a:lnTo>
                <a:lnTo>
                  <a:pt x="675" y="626"/>
                </a:lnTo>
                <a:lnTo>
                  <a:pt x="673" y="625"/>
                </a:lnTo>
                <a:lnTo>
                  <a:pt x="671" y="625"/>
                </a:lnTo>
                <a:lnTo>
                  <a:pt x="665" y="624"/>
                </a:lnTo>
                <a:lnTo>
                  <a:pt x="664" y="624"/>
                </a:lnTo>
                <a:lnTo>
                  <a:pt x="661" y="622"/>
                </a:lnTo>
                <a:lnTo>
                  <a:pt x="659" y="622"/>
                </a:lnTo>
                <a:lnTo>
                  <a:pt x="658" y="622"/>
                </a:lnTo>
                <a:lnTo>
                  <a:pt x="656" y="620"/>
                </a:lnTo>
                <a:lnTo>
                  <a:pt x="654" y="620"/>
                </a:lnTo>
                <a:lnTo>
                  <a:pt x="652" y="620"/>
                </a:lnTo>
                <a:lnTo>
                  <a:pt x="652" y="620"/>
                </a:lnTo>
                <a:lnTo>
                  <a:pt x="651" y="620"/>
                </a:lnTo>
                <a:lnTo>
                  <a:pt x="650" y="620"/>
                </a:lnTo>
                <a:lnTo>
                  <a:pt x="649" y="620"/>
                </a:lnTo>
                <a:lnTo>
                  <a:pt x="648" y="620"/>
                </a:lnTo>
                <a:lnTo>
                  <a:pt x="647" y="620"/>
                </a:lnTo>
                <a:lnTo>
                  <a:pt x="647" y="619"/>
                </a:lnTo>
                <a:lnTo>
                  <a:pt x="647" y="602"/>
                </a:lnTo>
                <a:lnTo>
                  <a:pt x="647" y="599"/>
                </a:lnTo>
                <a:lnTo>
                  <a:pt x="647" y="597"/>
                </a:lnTo>
                <a:lnTo>
                  <a:pt x="647" y="596"/>
                </a:lnTo>
                <a:lnTo>
                  <a:pt x="646" y="596"/>
                </a:lnTo>
                <a:lnTo>
                  <a:pt x="645" y="595"/>
                </a:lnTo>
                <a:lnTo>
                  <a:pt x="644" y="594"/>
                </a:lnTo>
                <a:lnTo>
                  <a:pt x="642" y="592"/>
                </a:lnTo>
                <a:lnTo>
                  <a:pt x="641" y="592"/>
                </a:lnTo>
                <a:lnTo>
                  <a:pt x="637" y="593"/>
                </a:lnTo>
                <a:lnTo>
                  <a:pt x="634" y="593"/>
                </a:lnTo>
                <a:lnTo>
                  <a:pt x="631" y="592"/>
                </a:lnTo>
                <a:lnTo>
                  <a:pt x="629" y="592"/>
                </a:lnTo>
                <a:lnTo>
                  <a:pt x="628" y="592"/>
                </a:lnTo>
                <a:lnTo>
                  <a:pt x="627" y="594"/>
                </a:lnTo>
                <a:lnTo>
                  <a:pt x="625" y="594"/>
                </a:lnTo>
                <a:lnTo>
                  <a:pt x="624" y="593"/>
                </a:lnTo>
                <a:lnTo>
                  <a:pt x="623" y="594"/>
                </a:lnTo>
                <a:lnTo>
                  <a:pt x="621" y="593"/>
                </a:lnTo>
                <a:lnTo>
                  <a:pt x="620" y="592"/>
                </a:lnTo>
                <a:lnTo>
                  <a:pt x="619" y="593"/>
                </a:lnTo>
                <a:lnTo>
                  <a:pt x="618" y="592"/>
                </a:lnTo>
                <a:lnTo>
                  <a:pt x="618" y="592"/>
                </a:lnTo>
                <a:lnTo>
                  <a:pt x="617" y="592"/>
                </a:lnTo>
                <a:lnTo>
                  <a:pt x="615" y="592"/>
                </a:lnTo>
                <a:lnTo>
                  <a:pt x="614" y="591"/>
                </a:lnTo>
                <a:lnTo>
                  <a:pt x="613" y="591"/>
                </a:lnTo>
                <a:lnTo>
                  <a:pt x="612" y="592"/>
                </a:lnTo>
                <a:lnTo>
                  <a:pt x="609" y="592"/>
                </a:lnTo>
                <a:lnTo>
                  <a:pt x="609" y="592"/>
                </a:lnTo>
                <a:lnTo>
                  <a:pt x="609" y="594"/>
                </a:lnTo>
                <a:lnTo>
                  <a:pt x="607" y="595"/>
                </a:lnTo>
                <a:lnTo>
                  <a:pt x="606" y="594"/>
                </a:lnTo>
                <a:lnTo>
                  <a:pt x="605" y="594"/>
                </a:lnTo>
                <a:lnTo>
                  <a:pt x="602" y="593"/>
                </a:lnTo>
                <a:lnTo>
                  <a:pt x="603" y="592"/>
                </a:lnTo>
                <a:lnTo>
                  <a:pt x="602" y="591"/>
                </a:lnTo>
                <a:lnTo>
                  <a:pt x="602" y="590"/>
                </a:lnTo>
                <a:lnTo>
                  <a:pt x="600" y="590"/>
                </a:lnTo>
                <a:lnTo>
                  <a:pt x="599" y="591"/>
                </a:lnTo>
                <a:lnTo>
                  <a:pt x="598" y="590"/>
                </a:lnTo>
                <a:lnTo>
                  <a:pt x="597" y="589"/>
                </a:lnTo>
                <a:lnTo>
                  <a:pt x="596" y="588"/>
                </a:lnTo>
                <a:lnTo>
                  <a:pt x="596" y="587"/>
                </a:lnTo>
                <a:lnTo>
                  <a:pt x="596" y="585"/>
                </a:lnTo>
                <a:lnTo>
                  <a:pt x="595" y="583"/>
                </a:lnTo>
                <a:lnTo>
                  <a:pt x="594" y="583"/>
                </a:lnTo>
                <a:lnTo>
                  <a:pt x="593" y="582"/>
                </a:lnTo>
                <a:lnTo>
                  <a:pt x="591" y="583"/>
                </a:lnTo>
                <a:lnTo>
                  <a:pt x="590" y="583"/>
                </a:lnTo>
                <a:lnTo>
                  <a:pt x="590" y="584"/>
                </a:lnTo>
                <a:lnTo>
                  <a:pt x="588" y="583"/>
                </a:lnTo>
                <a:lnTo>
                  <a:pt x="585" y="583"/>
                </a:lnTo>
                <a:lnTo>
                  <a:pt x="585" y="582"/>
                </a:lnTo>
                <a:lnTo>
                  <a:pt x="584" y="582"/>
                </a:lnTo>
                <a:lnTo>
                  <a:pt x="583" y="581"/>
                </a:lnTo>
                <a:lnTo>
                  <a:pt x="581" y="581"/>
                </a:lnTo>
                <a:lnTo>
                  <a:pt x="579" y="581"/>
                </a:lnTo>
                <a:lnTo>
                  <a:pt x="579" y="580"/>
                </a:lnTo>
                <a:lnTo>
                  <a:pt x="577" y="579"/>
                </a:lnTo>
                <a:lnTo>
                  <a:pt x="576" y="579"/>
                </a:lnTo>
                <a:lnTo>
                  <a:pt x="574" y="579"/>
                </a:lnTo>
                <a:lnTo>
                  <a:pt x="573" y="579"/>
                </a:lnTo>
                <a:lnTo>
                  <a:pt x="573" y="578"/>
                </a:lnTo>
                <a:lnTo>
                  <a:pt x="573" y="576"/>
                </a:lnTo>
                <a:lnTo>
                  <a:pt x="573" y="574"/>
                </a:lnTo>
                <a:lnTo>
                  <a:pt x="572" y="573"/>
                </a:lnTo>
                <a:lnTo>
                  <a:pt x="571" y="572"/>
                </a:lnTo>
                <a:lnTo>
                  <a:pt x="570" y="570"/>
                </a:lnTo>
                <a:lnTo>
                  <a:pt x="571" y="570"/>
                </a:lnTo>
                <a:lnTo>
                  <a:pt x="573" y="569"/>
                </a:lnTo>
                <a:lnTo>
                  <a:pt x="574" y="568"/>
                </a:lnTo>
                <a:lnTo>
                  <a:pt x="575" y="567"/>
                </a:lnTo>
                <a:lnTo>
                  <a:pt x="578" y="565"/>
                </a:lnTo>
                <a:lnTo>
                  <a:pt x="579" y="564"/>
                </a:lnTo>
                <a:lnTo>
                  <a:pt x="579" y="564"/>
                </a:lnTo>
                <a:lnTo>
                  <a:pt x="579" y="563"/>
                </a:lnTo>
                <a:lnTo>
                  <a:pt x="581" y="563"/>
                </a:lnTo>
                <a:lnTo>
                  <a:pt x="582" y="562"/>
                </a:lnTo>
                <a:lnTo>
                  <a:pt x="585" y="561"/>
                </a:lnTo>
                <a:lnTo>
                  <a:pt x="585" y="561"/>
                </a:lnTo>
                <a:lnTo>
                  <a:pt x="587" y="560"/>
                </a:lnTo>
                <a:lnTo>
                  <a:pt x="589" y="559"/>
                </a:lnTo>
                <a:lnTo>
                  <a:pt x="590" y="559"/>
                </a:lnTo>
                <a:lnTo>
                  <a:pt x="590" y="559"/>
                </a:lnTo>
                <a:lnTo>
                  <a:pt x="592" y="558"/>
                </a:lnTo>
                <a:lnTo>
                  <a:pt x="594" y="556"/>
                </a:lnTo>
                <a:lnTo>
                  <a:pt x="597" y="554"/>
                </a:lnTo>
                <a:lnTo>
                  <a:pt x="598" y="552"/>
                </a:lnTo>
                <a:lnTo>
                  <a:pt x="599" y="548"/>
                </a:lnTo>
                <a:lnTo>
                  <a:pt x="598" y="548"/>
                </a:lnTo>
                <a:lnTo>
                  <a:pt x="600" y="546"/>
                </a:lnTo>
                <a:lnTo>
                  <a:pt x="598" y="545"/>
                </a:lnTo>
                <a:lnTo>
                  <a:pt x="597" y="544"/>
                </a:lnTo>
                <a:lnTo>
                  <a:pt x="596" y="543"/>
                </a:lnTo>
                <a:lnTo>
                  <a:pt x="596" y="542"/>
                </a:lnTo>
                <a:lnTo>
                  <a:pt x="596" y="542"/>
                </a:lnTo>
                <a:lnTo>
                  <a:pt x="595" y="541"/>
                </a:lnTo>
                <a:lnTo>
                  <a:pt x="594" y="538"/>
                </a:lnTo>
                <a:lnTo>
                  <a:pt x="593" y="538"/>
                </a:lnTo>
                <a:lnTo>
                  <a:pt x="593" y="537"/>
                </a:lnTo>
                <a:lnTo>
                  <a:pt x="591" y="536"/>
                </a:lnTo>
                <a:lnTo>
                  <a:pt x="590" y="536"/>
                </a:lnTo>
                <a:lnTo>
                  <a:pt x="589" y="535"/>
                </a:lnTo>
                <a:lnTo>
                  <a:pt x="588" y="534"/>
                </a:lnTo>
                <a:lnTo>
                  <a:pt x="588" y="535"/>
                </a:lnTo>
                <a:lnTo>
                  <a:pt x="586" y="536"/>
                </a:lnTo>
                <a:lnTo>
                  <a:pt x="583" y="536"/>
                </a:lnTo>
                <a:lnTo>
                  <a:pt x="580" y="535"/>
                </a:lnTo>
                <a:lnTo>
                  <a:pt x="579" y="534"/>
                </a:lnTo>
                <a:lnTo>
                  <a:pt x="579" y="534"/>
                </a:lnTo>
                <a:lnTo>
                  <a:pt x="577" y="533"/>
                </a:lnTo>
                <a:lnTo>
                  <a:pt x="576" y="532"/>
                </a:lnTo>
                <a:lnTo>
                  <a:pt x="575" y="532"/>
                </a:lnTo>
                <a:lnTo>
                  <a:pt x="574" y="533"/>
                </a:lnTo>
                <a:lnTo>
                  <a:pt x="573" y="533"/>
                </a:lnTo>
                <a:lnTo>
                  <a:pt x="571" y="535"/>
                </a:lnTo>
                <a:lnTo>
                  <a:pt x="568" y="537"/>
                </a:lnTo>
                <a:lnTo>
                  <a:pt x="567" y="538"/>
                </a:lnTo>
                <a:lnTo>
                  <a:pt x="566" y="539"/>
                </a:lnTo>
                <a:lnTo>
                  <a:pt x="564" y="540"/>
                </a:lnTo>
                <a:lnTo>
                  <a:pt x="562" y="541"/>
                </a:lnTo>
                <a:lnTo>
                  <a:pt x="560" y="541"/>
                </a:lnTo>
                <a:lnTo>
                  <a:pt x="558" y="542"/>
                </a:lnTo>
                <a:lnTo>
                  <a:pt x="557" y="542"/>
                </a:lnTo>
                <a:lnTo>
                  <a:pt x="557" y="543"/>
                </a:lnTo>
                <a:lnTo>
                  <a:pt x="556" y="544"/>
                </a:lnTo>
                <a:lnTo>
                  <a:pt x="553" y="546"/>
                </a:lnTo>
                <a:lnTo>
                  <a:pt x="553" y="547"/>
                </a:lnTo>
                <a:lnTo>
                  <a:pt x="552" y="548"/>
                </a:lnTo>
                <a:lnTo>
                  <a:pt x="552" y="550"/>
                </a:lnTo>
                <a:lnTo>
                  <a:pt x="551" y="551"/>
                </a:lnTo>
                <a:lnTo>
                  <a:pt x="550" y="551"/>
                </a:lnTo>
                <a:lnTo>
                  <a:pt x="549" y="551"/>
                </a:lnTo>
                <a:lnTo>
                  <a:pt x="547" y="551"/>
                </a:lnTo>
                <a:lnTo>
                  <a:pt x="546" y="549"/>
                </a:lnTo>
                <a:lnTo>
                  <a:pt x="547" y="549"/>
                </a:lnTo>
                <a:lnTo>
                  <a:pt x="546" y="548"/>
                </a:lnTo>
                <a:lnTo>
                  <a:pt x="545" y="547"/>
                </a:lnTo>
                <a:lnTo>
                  <a:pt x="546" y="546"/>
                </a:lnTo>
                <a:lnTo>
                  <a:pt x="546" y="545"/>
                </a:lnTo>
                <a:lnTo>
                  <a:pt x="545" y="544"/>
                </a:lnTo>
                <a:lnTo>
                  <a:pt x="544" y="545"/>
                </a:lnTo>
                <a:lnTo>
                  <a:pt x="544" y="546"/>
                </a:lnTo>
                <a:lnTo>
                  <a:pt x="542" y="546"/>
                </a:lnTo>
                <a:lnTo>
                  <a:pt x="541" y="545"/>
                </a:lnTo>
                <a:lnTo>
                  <a:pt x="540" y="545"/>
                </a:lnTo>
                <a:lnTo>
                  <a:pt x="539" y="544"/>
                </a:lnTo>
                <a:lnTo>
                  <a:pt x="538" y="544"/>
                </a:lnTo>
                <a:lnTo>
                  <a:pt x="536" y="544"/>
                </a:lnTo>
                <a:lnTo>
                  <a:pt x="535" y="544"/>
                </a:lnTo>
                <a:lnTo>
                  <a:pt x="535" y="542"/>
                </a:lnTo>
                <a:lnTo>
                  <a:pt x="536" y="542"/>
                </a:lnTo>
                <a:lnTo>
                  <a:pt x="536" y="541"/>
                </a:lnTo>
                <a:lnTo>
                  <a:pt x="535" y="539"/>
                </a:lnTo>
                <a:lnTo>
                  <a:pt x="535" y="537"/>
                </a:lnTo>
                <a:lnTo>
                  <a:pt x="534" y="537"/>
                </a:lnTo>
                <a:lnTo>
                  <a:pt x="534" y="535"/>
                </a:lnTo>
                <a:lnTo>
                  <a:pt x="534" y="534"/>
                </a:lnTo>
                <a:lnTo>
                  <a:pt x="533" y="532"/>
                </a:lnTo>
                <a:lnTo>
                  <a:pt x="532" y="531"/>
                </a:lnTo>
                <a:lnTo>
                  <a:pt x="533" y="530"/>
                </a:lnTo>
                <a:lnTo>
                  <a:pt x="532" y="528"/>
                </a:lnTo>
                <a:lnTo>
                  <a:pt x="532" y="527"/>
                </a:lnTo>
                <a:lnTo>
                  <a:pt x="532" y="526"/>
                </a:lnTo>
                <a:lnTo>
                  <a:pt x="532" y="526"/>
                </a:lnTo>
                <a:lnTo>
                  <a:pt x="531" y="524"/>
                </a:lnTo>
                <a:lnTo>
                  <a:pt x="530" y="524"/>
                </a:lnTo>
                <a:lnTo>
                  <a:pt x="529" y="522"/>
                </a:lnTo>
                <a:lnTo>
                  <a:pt x="531" y="521"/>
                </a:lnTo>
                <a:lnTo>
                  <a:pt x="532" y="520"/>
                </a:lnTo>
                <a:lnTo>
                  <a:pt x="533" y="519"/>
                </a:lnTo>
                <a:lnTo>
                  <a:pt x="533" y="518"/>
                </a:lnTo>
                <a:lnTo>
                  <a:pt x="533" y="516"/>
                </a:lnTo>
                <a:lnTo>
                  <a:pt x="533" y="515"/>
                </a:lnTo>
                <a:lnTo>
                  <a:pt x="534" y="515"/>
                </a:lnTo>
                <a:lnTo>
                  <a:pt x="535" y="515"/>
                </a:lnTo>
                <a:lnTo>
                  <a:pt x="536" y="516"/>
                </a:lnTo>
                <a:lnTo>
                  <a:pt x="536" y="517"/>
                </a:lnTo>
                <a:lnTo>
                  <a:pt x="537" y="517"/>
                </a:lnTo>
                <a:lnTo>
                  <a:pt x="539" y="515"/>
                </a:lnTo>
                <a:lnTo>
                  <a:pt x="540" y="515"/>
                </a:lnTo>
                <a:lnTo>
                  <a:pt x="540" y="515"/>
                </a:lnTo>
                <a:lnTo>
                  <a:pt x="542" y="515"/>
                </a:lnTo>
                <a:lnTo>
                  <a:pt x="543" y="515"/>
                </a:lnTo>
                <a:lnTo>
                  <a:pt x="543" y="513"/>
                </a:lnTo>
                <a:lnTo>
                  <a:pt x="545" y="512"/>
                </a:lnTo>
                <a:lnTo>
                  <a:pt x="545" y="511"/>
                </a:lnTo>
                <a:lnTo>
                  <a:pt x="546" y="509"/>
                </a:lnTo>
                <a:lnTo>
                  <a:pt x="547" y="509"/>
                </a:lnTo>
                <a:lnTo>
                  <a:pt x="546" y="508"/>
                </a:lnTo>
                <a:lnTo>
                  <a:pt x="546" y="507"/>
                </a:lnTo>
                <a:lnTo>
                  <a:pt x="546" y="506"/>
                </a:lnTo>
                <a:lnTo>
                  <a:pt x="546" y="505"/>
                </a:lnTo>
                <a:lnTo>
                  <a:pt x="546" y="504"/>
                </a:lnTo>
                <a:lnTo>
                  <a:pt x="546" y="502"/>
                </a:lnTo>
                <a:lnTo>
                  <a:pt x="546" y="501"/>
                </a:lnTo>
                <a:lnTo>
                  <a:pt x="546" y="500"/>
                </a:lnTo>
                <a:lnTo>
                  <a:pt x="546" y="499"/>
                </a:lnTo>
                <a:lnTo>
                  <a:pt x="546" y="498"/>
                </a:lnTo>
                <a:lnTo>
                  <a:pt x="540" y="498"/>
                </a:lnTo>
                <a:lnTo>
                  <a:pt x="539" y="498"/>
                </a:lnTo>
                <a:lnTo>
                  <a:pt x="529" y="498"/>
                </a:lnTo>
                <a:lnTo>
                  <a:pt x="498" y="498"/>
                </a:lnTo>
                <a:lnTo>
                  <a:pt x="479" y="498"/>
                </a:lnTo>
                <a:lnTo>
                  <a:pt x="478" y="498"/>
                </a:lnTo>
                <a:lnTo>
                  <a:pt x="438" y="498"/>
                </a:lnTo>
                <a:lnTo>
                  <a:pt x="395" y="498"/>
                </a:lnTo>
                <a:lnTo>
                  <a:pt x="392" y="498"/>
                </a:lnTo>
                <a:lnTo>
                  <a:pt x="352" y="498"/>
                </a:lnTo>
                <a:lnTo>
                  <a:pt x="300" y="497"/>
                </a:lnTo>
                <a:lnTo>
                  <a:pt x="301" y="498"/>
                </a:lnTo>
                <a:lnTo>
                  <a:pt x="300" y="501"/>
                </a:lnTo>
                <a:lnTo>
                  <a:pt x="300" y="502"/>
                </a:lnTo>
                <a:lnTo>
                  <a:pt x="300" y="504"/>
                </a:lnTo>
                <a:lnTo>
                  <a:pt x="298" y="504"/>
                </a:lnTo>
                <a:lnTo>
                  <a:pt x="296" y="502"/>
                </a:lnTo>
                <a:lnTo>
                  <a:pt x="294" y="503"/>
                </a:lnTo>
                <a:lnTo>
                  <a:pt x="294" y="503"/>
                </a:lnTo>
                <a:lnTo>
                  <a:pt x="293" y="503"/>
                </a:lnTo>
                <a:lnTo>
                  <a:pt x="292" y="504"/>
                </a:lnTo>
                <a:lnTo>
                  <a:pt x="294" y="507"/>
                </a:lnTo>
                <a:lnTo>
                  <a:pt x="295" y="509"/>
                </a:lnTo>
                <a:lnTo>
                  <a:pt x="296" y="512"/>
                </a:lnTo>
                <a:lnTo>
                  <a:pt x="297" y="514"/>
                </a:lnTo>
                <a:lnTo>
                  <a:pt x="298" y="515"/>
                </a:lnTo>
                <a:lnTo>
                  <a:pt x="294" y="514"/>
                </a:lnTo>
                <a:lnTo>
                  <a:pt x="289" y="515"/>
                </a:lnTo>
                <a:lnTo>
                  <a:pt x="266" y="515"/>
                </a:lnTo>
                <a:lnTo>
                  <a:pt x="264" y="515"/>
                </a:lnTo>
                <a:lnTo>
                  <a:pt x="263" y="514"/>
                </a:lnTo>
                <a:lnTo>
                  <a:pt x="262" y="513"/>
                </a:lnTo>
                <a:lnTo>
                  <a:pt x="258" y="509"/>
                </a:lnTo>
                <a:lnTo>
                  <a:pt x="255" y="507"/>
                </a:lnTo>
                <a:lnTo>
                  <a:pt x="253" y="504"/>
                </a:lnTo>
                <a:lnTo>
                  <a:pt x="252" y="504"/>
                </a:lnTo>
                <a:lnTo>
                  <a:pt x="250" y="504"/>
                </a:lnTo>
                <a:lnTo>
                  <a:pt x="249" y="503"/>
                </a:lnTo>
                <a:lnTo>
                  <a:pt x="249" y="504"/>
                </a:lnTo>
                <a:lnTo>
                  <a:pt x="247" y="504"/>
                </a:lnTo>
                <a:lnTo>
                  <a:pt x="244" y="504"/>
                </a:lnTo>
                <a:lnTo>
                  <a:pt x="243" y="504"/>
                </a:lnTo>
                <a:lnTo>
                  <a:pt x="241" y="503"/>
                </a:lnTo>
                <a:lnTo>
                  <a:pt x="239" y="502"/>
                </a:lnTo>
                <a:lnTo>
                  <a:pt x="238" y="502"/>
                </a:lnTo>
                <a:lnTo>
                  <a:pt x="238" y="501"/>
                </a:lnTo>
                <a:lnTo>
                  <a:pt x="234" y="500"/>
                </a:lnTo>
                <a:lnTo>
                  <a:pt x="233" y="499"/>
                </a:lnTo>
                <a:lnTo>
                  <a:pt x="231" y="498"/>
                </a:lnTo>
                <a:lnTo>
                  <a:pt x="230" y="498"/>
                </a:lnTo>
                <a:lnTo>
                  <a:pt x="228" y="497"/>
                </a:lnTo>
                <a:lnTo>
                  <a:pt x="227" y="496"/>
                </a:lnTo>
                <a:lnTo>
                  <a:pt x="227" y="496"/>
                </a:lnTo>
                <a:lnTo>
                  <a:pt x="224" y="493"/>
                </a:lnTo>
                <a:lnTo>
                  <a:pt x="222" y="492"/>
                </a:lnTo>
                <a:lnTo>
                  <a:pt x="222" y="492"/>
                </a:lnTo>
                <a:lnTo>
                  <a:pt x="222" y="492"/>
                </a:lnTo>
                <a:lnTo>
                  <a:pt x="221" y="493"/>
                </a:lnTo>
                <a:lnTo>
                  <a:pt x="220" y="494"/>
                </a:lnTo>
                <a:lnTo>
                  <a:pt x="218" y="498"/>
                </a:lnTo>
                <a:lnTo>
                  <a:pt x="217" y="500"/>
                </a:lnTo>
                <a:lnTo>
                  <a:pt x="216" y="502"/>
                </a:lnTo>
                <a:lnTo>
                  <a:pt x="216" y="503"/>
                </a:lnTo>
                <a:lnTo>
                  <a:pt x="215" y="504"/>
                </a:lnTo>
                <a:lnTo>
                  <a:pt x="214" y="504"/>
                </a:lnTo>
                <a:lnTo>
                  <a:pt x="213" y="506"/>
                </a:lnTo>
                <a:lnTo>
                  <a:pt x="213" y="509"/>
                </a:lnTo>
                <a:lnTo>
                  <a:pt x="212" y="511"/>
                </a:lnTo>
                <a:lnTo>
                  <a:pt x="212" y="512"/>
                </a:lnTo>
                <a:lnTo>
                  <a:pt x="212" y="513"/>
                </a:lnTo>
                <a:lnTo>
                  <a:pt x="212" y="514"/>
                </a:lnTo>
                <a:lnTo>
                  <a:pt x="212" y="516"/>
                </a:lnTo>
                <a:lnTo>
                  <a:pt x="212" y="518"/>
                </a:lnTo>
                <a:lnTo>
                  <a:pt x="213" y="519"/>
                </a:lnTo>
                <a:lnTo>
                  <a:pt x="213" y="520"/>
                </a:lnTo>
                <a:lnTo>
                  <a:pt x="213" y="520"/>
                </a:lnTo>
                <a:lnTo>
                  <a:pt x="212" y="523"/>
                </a:lnTo>
                <a:lnTo>
                  <a:pt x="212" y="524"/>
                </a:lnTo>
                <a:lnTo>
                  <a:pt x="211" y="524"/>
                </a:lnTo>
                <a:lnTo>
                  <a:pt x="210" y="526"/>
                </a:lnTo>
                <a:lnTo>
                  <a:pt x="210" y="527"/>
                </a:lnTo>
                <a:lnTo>
                  <a:pt x="208" y="529"/>
                </a:lnTo>
                <a:lnTo>
                  <a:pt x="203" y="531"/>
                </a:lnTo>
                <a:lnTo>
                  <a:pt x="199" y="534"/>
                </a:lnTo>
                <a:lnTo>
                  <a:pt x="196" y="537"/>
                </a:lnTo>
                <a:lnTo>
                  <a:pt x="195" y="539"/>
                </a:lnTo>
                <a:lnTo>
                  <a:pt x="195" y="540"/>
                </a:lnTo>
                <a:lnTo>
                  <a:pt x="195" y="541"/>
                </a:lnTo>
                <a:lnTo>
                  <a:pt x="195" y="542"/>
                </a:lnTo>
                <a:lnTo>
                  <a:pt x="197" y="546"/>
                </a:lnTo>
                <a:lnTo>
                  <a:pt x="197" y="548"/>
                </a:lnTo>
                <a:lnTo>
                  <a:pt x="197" y="548"/>
                </a:lnTo>
                <a:lnTo>
                  <a:pt x="198" y="550"/>
                </a:lnTo>
                <a:lnTo>
                  <a:pt x="198" y="551"/>
                </a:lnTo>
                <a:lnTo>
                  <a:pt x="199" y="553"/>
                </a:lnTo>
                <a:lnTo>
                  <a:pt x="199" y="553"/>
                </a:lnTo>
                <a:lnTo>
                  <a:pt x="199" y="554"/>
                </a:lnTo>
                <a:lnTo>
                  <a:pt x="199" y="556"/>
                </a:lnTo>
                <a:lnTo>
                  <a:pt x="198" y="557"/>
                </a:lnTo>
                <a:lnTo>
                  <a:pt x="197" y="558"/>
                </a:lnTo>
                <a:lnTo>
                  <a:pt x="195" y="559"/>
                </a:lnTo>
                <a:lnTo>
                  <a:pt x="194" y="559"/>
                </a:lnTo>
                <a:lnTo>
                  <a:pt x="194" y="559"/>
                </a:lnTo>
                <a:lnTo>
                  <a:pt x="193" y="560"/>
                </a:lnTo>
                <a:lnTo>
                  <a:pt x="191" y="561"/>
                </a:lnTo>
                <a:lnTo>
                  <a:pt x="191" y="562"/>
                </a:lnTo>
                <a:lnTo>
                  <a:pt x="190" y="564"/>
                </a:lnTo>
                <a:lnTo>
                  <a:pt x="188" y="565"/>
                </a:lnTo>
                <a:lnTo>
                  <a:pt x="188" y="565"/>
                </a:lnTo>
                <a:lnTo>
                  <a:pt x="187" y="566"/>
                </a:lnTo>
                <a:lnTo>
                  <a:pt x="185" y="565"/>
                </a:lnTo>
                <a:lnTo>
                  <a:pt x="184" y="565"/>
                </a:lnTo>
                <a:lnTo>
                  <a:pt x="183" y="566"/>
                </a:lnTo>
                <a:lnTo>
                  <a:pt x="182" y="566"/>
                </a:lnTo>
                <a:lnTo>
                  <a:pt x="181" y="567"/>
                </a:lnTo>
                <a:lnTo>
                  <a:pt x="180" y="567"/>
                </a:lnTo>
                <a:lnTo>
                  <a:pt x="179" y="568"/>
                </a:lnTo>
                <a:lnTo>
                  <a:pt x="176" y="568"/>
                </a:lnTo>
                <a:lnTo>
                  <a:pt x="175" y="567"/>
                </a:lnTo>
                <a:lnTo>
                  <a:pt x="173" y="567"/>
                </a:lnTo>
                <a:lnTo>
                  <a:pt x="171" y="568"/>
                </a:lnTo>
                <a:lnTo>
                  <a:pt x="171" y="568"/>
                </a:lnTo>
                <a:lnTo>
                  <a:pt x="169" y="569"/>
                </a:lnTo>
                <a:lnTo>
                  <a:pt x="166" y="569"/>
                </a:lnTo>
                <a:lnTo>
                  <a:pt x="166" y="569"/>
                </a:lnTo>
                <a:lnTo>
                  <a:pt x="165" y="569"/>
                </a:lnTo>
                <a:lnTo>
                  <a:pt x="163" y="569"/>
                </a:lnTo>
                <a:lnTo>
                  <a:pt x="162" y="569"/>
                </a:lnTo>
                <a:lnTo>
                  <a:pt x="161" y="569"/>
                </a:lnTo>
                <a:lnTo>
                  <a:pt x="159" y="569"/>
                </a:lnTo>
                <a:lnTo>
                  <a:pt x="158" y="569"/>
                </a:lnTo>
                <a:lnTo>
                  <a:pt x="156" y="570"/>
                </a:lnTo>
                <a:lnTo>
                  <a:pt x="154" y="569"/>
                </a:lnTo>
                <a:lnTo>
                  <a:pt x="153" y="569"/>
                </a:lnTo>
                <a:lnTo>
                  <a:pt x="151" y="569"/>
                </a:lnTo>
                <a:lnTo>
                  <a:pt x="149" y="570"/>
                </a:lnTo>
                <a:lnTo>
                  <a:pt x="147" y="570"/>
                </a:lnTo>
                <a:lnTo>
                  <a:pt x="146" y="570"/>
                </a:lnTo>
                <a:lnTo>
                  <a:pt x="144" y="569"/>
                </a:lnTo>
                <a:lnTo>
                  <a:pt x="143" y="569"/>
                </a:lnTo>
                <a:lnTo>
                  <a:pt x="140" y="569"/>
                </a:lnTo>
                <a:lnTo>
                  <a:pt x="139" y="570"/>
                </a:lnTo>
                <a:lnTo>
                  <a:pt x="138" y="569"/>
                </a:lnTo>
                <a:lnTo>
                  <a:pt x="137" y="570"/>
                </a:lnTo>
                <a:lnTo>
                  <a:pt x="136" y="570"/>
                </a:lnTo>
                <a:lnTo>
                  <a:pt x="135" y="570"/>
                </a:lnTo>
                <a:lnTo>
                  <a:pt x="132" y="570"/>
                </a:lnTo>
                <a:lnTo>
                  <a:pt x="129" y="570"/>
                </a:lnTo>
                <a:lnTo>
                  <a:pt x="127" y="570"/>
                </a:lnTo>
                <a:lnTo>
                  <a:pt x="127" y="569"/>
                </a:lnTo>
                <a:lnTo>
                  <a:pt x="125" y="569"/>
                </a:lnTo>
                <a:lnTo>
                  <a:pt x="122" y="569"/>
                </a:lnTo>
                <a:lnTo>
                  <a:pt x="120" y="569"/>
                </a:lnTo>
                <a:lnTo>
                  <a:pt x="118" y="569"/>
                </a:lnTo>
                <a:lnTo>
                  <a:pt x="116" y="569"/>
                </a:lnTo>
                <a:lnTo>
                  <a:pt x="115" y="569"/>
                </a:lnTo>
                <a:lnTo>
                  <a:pt x="113" y="568"/>
                </a:lnTo>
                <a:lnTo>
                  <a:pt x="110" y="568"/>
                </a:lnTo>
                <a:lnTo>
                  <a:pt x="109" y="569"/>
                </a:lnTo>
                <a:lnTo>
                  <a:pt x="108" y="569"/>
                </a:lnTo>
                <a:lnTo>
                  <a:pt x="106" y="568"/>
                </a:lnTo>
                <a:lnTo>
                  <a:pt x="104" y="568"/>
                </a:lnTo>
                <a:lnTo>
                  <a:pt x="102" y="568"/>
                </a:lnTo>
                <a:lnTo>
                  <a:pt x="99" y="569"/>
                </a:lnTo>
                <a:lnTo>
                  <a:pt x="99" y="569"/>
                </a:lnTo>
                <a:lnTo>
                  <a:pt x="98" y="569"/>
                </a:lnTo>
                <a:lnTo>
                  <a:pt x="97" y="569"/>
                </a:lnTo>
                <a:lnTo>
                  <a:pt x="95" y="569"/>
                </a:lnTo>
                <a:lnTo>
                  <a:pt x="94" y="569"/>
                </a:lnTo>
                <a:lnTo>
                  <a:pt x="93" y="569"/>
                </a:lnTo>
                <a:lnTo>
                  <a:pt x="91" y="568"/>
                </a:lnTo>
                <a:lnTo>
                  <a:pt x="90" y="568"/>
                </a:lnTo>
                <a:lnTo>
                  <a:pt x="88" y="568"/>
                </a:lnTo>
                <a:lnTo>
                  <a:pt x="87" y="569"/>
                </a:lnTo>
                <a:lnTo>
                  <a:pt x="86" y="568"/>
                </a:lnTo>
                <a:lnTo>
                  <a:pt x="85" y="567"/>
                </a:lnTo>
                <a:lnTo>
                  <a:pt x="82" y="567"/>
                </a:lnTo>
                <a:lnTo>
                  <a:pt x="82" y="567"/>
                </a:lnTo>
                <a:lnTo>
                  <a:pt x="81" y="568"/>
                </a:lnTo>
                <a:lnTo>
                  <a:pt x="80" y="568"/>
                </a:lnTo>
                <a:lnTo>
                  <a:pt x="78" y="568"/>
                </a:lnTo>
                <a:lnTo>
                  <a:pt x="76" y="568"/>
                </a:lnTo>
                <a:lnTo>
                  <a:pt x="77" y="570"/>
                </a:lnTo>
                <a:lnTo>
                  <a:pt x="77" y="570"/>
                </a:lnTo>
                <a:lnTo>
                  <a:pt x="78" y="572"/>
                </a:lnTo>
                <a:lnTo>
                  <a:pt x="78" y="574"/>
                </a:lnTo>
                <a:lnTo>
                  <a:pt x="77" y="575"/>
                </a:lnTo>
                <a:lnTo>
                  <a:pt x="76" y="576"/>
                </a:lnTo>
                <a:lnTo>
                  <a:pt x="75" y="578"/>
                </a:lnTo>
                <a:lnTo>
                  <a:pt x="73" y="579"/>
                </a:lnTo>
                <a:lnTo>
                  <a:pt x="71" y="581"/>
                </a:lnTo>
                <a:lnTo>
                  <a:pt x="69" y="581"/>
                </a:lnTo>
                <a:lnTo>
                  <a:pt x="67" y="580"/>
                </a:lnTo>
                <a:lnTo>
                  <a:pt x="66" y="580"/>
                </a:lnTo>
                <a:lnTo>
                  <a:pt x="63" y="581"/>
                </a:lnTo>
                <a:lnTo>
                  <a:pt x="63" y="585"/>
                </a:lnTo>
                <a:lnTo>
                  <a:pt x="62" y="586"/>
                </a:lnTo>
                <a:lnTo>
                  <a:pt x="61" y="587"/>
                </a:lnTo>
                <a:lnTo>
                  <a:pt x="60" y="588"/>
                </a:lnTo>
                <a:lnTo>
                  <a:pt x="56" y="591"/>
                </a:lnTo>
                <a:lnTo>
                  <a:pt x="53" y="591"/>
                </a:lnTo>
                <a:lnTo>
                  <a:pt x="51" y="590"/>
                </a:lnTo>
                <a:lnTo>
                  <a:pt x="49" y="587"/>
                </a:lnTo>
                <a:lnTo>
                  <a:pt x="47" y="587"/>
                </a:lnTo>
                <a:lnTo>
                  <a:pt x="45" y="586"/>
                </a:lnTo>
                <a:lnTo>
                  <a:pt x="43" y="585"/>
                </a:lnTo>
                <a:lnTo>
                  <a:pt x="40" y="585"/>
                </a:lnTo>
                <a:lnTo>
                  <a:pt x="37" y="585"/>
                </a:lnTo>
                <a:lnTo>
                  <a:pt x="36" y="586"/>
                </a:lnTo>
                <a:lnTo>
                  <a:pt x="35" y="587"/>
                </a:lnTo>
                <a:lnTo>
                  <a:pt x="34" y="587"/>
                </a:lnTo>
                <a:lnTo>
                  <a:pt x="32" y="587"/>
                </a:lnTo>
                <a:lnTo>
                  <a:pt x="31" y="587"/>
                </a:lnTo>
                <a:lnTo>
                  <a:pt x="30" y="587"/>
                </a:lnTo>
                <a:lnTo>
                  <a:pt x="28" y="588"/>
                </a:lnTo>
                <a:lnTo>
                  <a:pt x="26" y="587"/>
                </a:lnTo>
                <a:lnTo>
                  <a:pt x="24" y="587"/>
                </a:lnTo>
                <a:lnTo>
                  <a:pt x="21" y="588"/>
                </a:lnTo>
                <a:lnTo>
                  <a:pt x="20" y="588"/>
                </a:lnTo>
                <a:lnTo>
                  <a:pt x="18" y="589"/>
                </a:lnTo>
                <a:lnTo>
                  <a:pt x="10" y="581"/>
                </a:lnTo>
                <a:lnTo>
                  <a:pt x="11" y="579"/>
                </a:lnTo>
                <a:lnTo>
                  <a:pt x="12" y="576"/>
                </a:lnTo>
                <a:lnTo>
                  <a:pt x="12" y="576"/>
                </a:lnTo>
                <a:lnTo>
                  <a:pt x="13" y="574"/>
                </a:lnTo>
                <a:lnTo>
                  <a:pt x="13" y="572"/>
                </a:lnTo>
                <a:lnTo>
                  <a:pt x="14" y="570"/>
                </a:lnTo>
                <a:lnTo>
                  <a:pt x="14" y="567"/>
                </a:lnTo>
                <a:lnTo>
                  <a:pt x="14" y="564"/>
                </a:lnTo>
                <a:lnTo>
                  <a:pt x="14" y="564"/>
                </a:lnTo>
                <a:lnTo>
                  <a:pt x="14" y="562"/>
                </a:lnTo>
                <a:lnTo>
                  <a:pt x="15" y="559"/>
                </a:lnTo>
                <a:lnTo>
                  <a:pt x="15" y="558"/>
                </a:lnTo>
                <a:lnTo>
                  <a:pt x="16" y="556"/>
                </a:lnTo>
                <a:lnTo>
                  <a:pt x="17" y="554"/>
                </a:lnTo>
                <a:lnTo>
                  <a:pt x="18" y="553"/>
                </a:lnTo>
                <a:lnTo>
                  <a:pt x="20" y="551"/>
                </a:lnTo>
                <a:lnTo>
                  <a:pt x="20" y="549"/>
                </a:lnTo>
                <a:lnTo>
                  <a:pt x="21" y="548"/>
                </a:lnTo>
                <a:lnTo>
                  <a:pt x="22" y="546"/>
                </a:lnTo>
                <a:lnTo>
                  <a:pt x="22" y="543"/>
                </a:lnTo>
                <a:lnTo>
                  <a:pt x="23" y="541"/>
                </a:lnTo>
                <a:lnTo>
                  <a:pt x="23" y="539"/>
                </a:lnTo>
                <a:lnTo>
                  <a:pt x="23" y="537"/>
                </a:lnTo>
                <a:lnTo>
                  <a:pt x="22" y="535"/>
                </a:lnTo>
                <a:lnTo>
                  <a:pt x="21" y="533"/>
                </a:lnTo>
                <a:lnTo>
                  <a:pt x="20" y="531"/>
                </a:lnTo>
                <a:lnTo>
                  <a:pt x="20" y="529"/>
                </a:lnTo>
                <a:lnTo>
                  <a:pt x="20" y="526"/>
                </a:lnTo>
                <a:lnTo>
                  <a:pt x="19" y="525"/>
                </a:lnTo>
                <a:lnTo>
                  <a:pt x="18" y="523"/>
                </a:lnTo>
                <a:lnTo>
                  <a:pt x="17" y="521"/>
                </a:lnTo>
                <a:lnTo>
                  <a:pt x="18" y="520"/>
                </a:lnTo>
                <a:lnTo>
                  <a:pt x="19" y="517"/>
                </a:lnTo>
                <a:lnTo>
                  <a:pt x="20" y="516"/>
                </a:lnTo>
                <a:lnTo>
                  <a:pt x="20" y="515"/>
                </a:lnTo>
                <a:lnTo>
                  <a:pt x="20" y="514"/>
                </a:lnTo>
                <a:lnTo>
                  <a:pt x="21" y="511"/>
                </a:lnTo>
                <a:lnTo>
                  <a:pt x="22" y="509"/>
                </a:lnTo>
                <a:lnTo>
                  <a:pt x="22" y="508"/>
                </a:lnTo>
                <a:lnTo>
                  <a:pt x="23" y="505"/>
                </a:lnTo>
                <a:lnTo>
                  <a:pt x="24" y="504"/>
                </a:lnTo>
                <a:lnTo>
                  <a:pt x="25" y="502"/>
                </a:lnTo>
                <a:lnTo>
                  <a:pt x="26" y="500"/>
                </a:lnTo>
                <a:lnTo>
                  <a:pt x="28" y="499"/>
                </a:lnTo>
                <a:lnTo>
                  <a:pt x="30" y="498"/>
                </a:lnTo>
                <a:lnTo>
                  <a:pt x="32" y="498"/>
                </a:lnTo>
                <a:lnTo>
                  <a:pt x="33" y="497"/>
                </a:lnTo>
                <a:lnTo>
                  <a:pt x="36" y="497"/>
                </a:lnTo>
                <a:lnTo>
                  <a:pt x="37" y="496"/>
                </a:lnTo>
                <a:lnTo>
                  <a:pt x="39" y="495"/>
                </a:lnTo>
                <a:lnTo>
                  <a:pt x="40" y="492"/>
                </a:lnTo>
                <a:lnTo>
                  <a:pt x="39" y="491"/>
                </a:lnTo>
                <a:lnTo>
                  <a:pt x="38" y="489"/>
                </a:lnTo>
                <a:lnTo>
                  <a:pt x="37" y="487"/>
                </a:lnTo>
                <a:lnTo>
                  <a:pt x="37" y="485"/>
                </a:lnTo>
                <a:lnTo>
                  <a:pt x="37" y="482"/>
                </a:lnTo>
                <a:lnTo>
                  <a:pt x="37" y="480"/>
                </a:lnTo>
                <a:lnTo>
                  <a:pt x="37" y="477"/>
                </a:lnTo>
                <a:lnTo>
                  <a:pt x="37" y="475"/>
                </a:lnTo>
                <a:lnTo>
                  <a:pt x="37" y="472"/>
                </a:lnTo>
                <a:lnTo>
                  <a:pt x="37" y="470"/>
                </a:lnTo>
                <a:lnTo>
                  <a:pt x="36" y="468"/>
                </a:lnTo>
                <a:lnTo>
                  <a:pt x="35" y="466"/>
                </a:lnTo>
                <a:lnTo>
                  <a:pt x="32" y="466"/>
                </a:lnTo>
                <a:lnTo>
                  <a:pt x="30" y="466"/>
                </a:lnTo>
                <a:lnTo>
                  <a:pt x="27" y="465"/>
                </a:lnTo>
                <a:lnTo>
                  <a:pt x="26" y="465"/>
                </a:lnTo>
                <a:lnTo>
                  <a:pt x="24" y="464"/>
                </a:lnTo>
                <a:lnTo>
                  <a:pt x="22" y="463"/>
                </a:lnTo>
                <a:lnTo>
                  <a:pt x="20" y="461"/>
                </a:lnTo>
                <a:lnTo>
                  <a:pt x="20" y="459"/>
                </a:lnTo>
                <a:lnTo>
                  <a:pt x="19" y="458"/>
                </a:lnTo>
                <a:lnTo>
                  <a:pt x="18" y="456"/>
                </a:lnTo>
                <a:lnTo>
                  <a:pt x="17" y="454"/>
                </a:lnTo>
                <a:lnTo>
                  <a:pt x="16" y="452"/>
                </a:lnTo>
                <a:lnTo>
                  <a:pt x="16" y="450"/>
                </a:lnTo>
                <a:lnTo>
                  <a:pt x="16" y="447"/>
                </a:lnTo>
                <a:lnTo>
                  <a:pt x="17" y="445"/>
                </a:lnTo>
                <a:lnTo>
                  <a:pt x="18" y="443"/>
                </a:lnTo>
                <a:lnTo>
                  <a:pt x="19" y="442"/>
                </a:lnTo>
                <a:lnTo>
                  <a:pt x="20" y="439"/>
                </a:lnTo>
                <a:lnTo>
                  <a:pt x="20" y="437"/>
                </a:lnTo>
                <a:lnTo>
                  <a:pt x="21" y="436"/>
                </a:lnTo>
                <a:lnTo>
                  <a:pt x="22" y="434"/>
                </a:lnTo>
                <a:lnTo>
                  <a:pt x="23" y="432"/>
                </a:lnTo>
                <a:lnTo>
                  <a:pt x="23" y="430"/>
                </a:lnTo>
                <a:lnTo>
                  <a:pt x="22" y="427"/>
                </a:lnTo>
                <a:lnTo>
                  <a:pt x="22" y="426"/>
                </a:lnTo>
                <a:lnTo>
                  <a:pt x="21" y="423"/>
                </a:lnTo>
                <a:lnTo>
                  <a:pt x="21" y="420"/>
                </a:lnTo>
                <a:lnTo>
                  <a:pt x="21" y="418"/>
                </a:lnTo>
                <a:lnTo>
                  <a:pt x="22" y="415"/>
                </a:lnTo>
                <a:lnTo>
                  <a:pt x="23" y="414"/>
                </a:lnTo>
                <a:lnTo>
                  <a:pt x="23" y="411"/>
                </a:lnTo>
                <a:lnTo>
                  <a:pt x="23" y="409"/>
                </a:lnTo>
                <a:lnTo>
                  <a:pt x="22" y="406"/>
                </a:lnTo>
                <a:lnTo>
                  <a:pt x="21" y="404"/>
                </a:lnTo>
                <a:lnTo>
                  <a:pt x="20" y="403"/>
                </a:lnTo>
                <a:lnTo>
                  <a:pt x="20" y="401"/>
                </a:lnTo>
                <a:lnTo>
                  <a:pt x="18" y="400"/>
                </a:lnTo>
                <a:lnTo>
                  <a:pt x="16" y="399"/>
                </a:lnTo>
                <a:lnTo>
                  <a:pt x="15" y="398"/>
                </a:lnTo>
                <a:lnTo>
                  <a:pt x="13" y="397"/>
                </a:lnTo>
                <a:lnTo>
                  <a:pt x="12" y="395"/>
                </a:lnTo>
                <a:lnTo>
                  <a:pt x="11" y="393"/>
                </a:lnTo>
                <a:lnTo>
                  <a:pt x="10" y="391"/>
                </a:lnTo>
                <a:lnTo>
                  <a:pt x="11" y="389"/>
                </a:lnTo>
                <a:lnTo>
                  <a:pt x="12" y="387"/>
                </a:lnTo>
                <a:lnTo>
                  <a:pt x="13" y="385"/>
                </a:lnTo>
                <a:lnTo>
                  <a:pt x="13" y="382"/>
                </a:lnTo>
                <a:lnTo>
                  <a:pt x="14" y="380"/>
                </a:lnTo>
                <a:lnTo>
                  <a:pt x="14" y="378"/>
                </a:lnTo>
                <a:lnTo>
                  <a:pt x="15" y="376"/>
                </a:lnTo>
                <a:lnTo>
                  <a:pt x="15" y="374"/>
                </a:lnTo>
                <a:lnTo>
                  <a:pt x="16" y="373"/>
                </a:lnTo>
                <a:lnTo>
                  <a:pt x="16" y="372"/>
                </a:lnTo>
                <a:lnTo>
                  <a:pt x="18" y="371"/>
                </a:lnTo>
                <a:lnTo>
                  <a:pt x="19" y="370"/>
                </a:lnTo>
                <a:lnTo>
                  <a:pt x="20" y="368"/>
                </a:lnTo>
                <a:lnTo>
                  <a:pt x="22" y="367"/>
                </a:lnTo>
                <a:lnTo>
                  <a:pt x="23" y="365"/>
                </a:lnTo>
                <a:lnTo>
                  <a:pt x="26" y="365"/>
                </a:lnTo>
                <a:lnTo>
                  <a:pt x="27" y="364"/>
                </a:lnTo>
                <a:lnTo>
                  <a:pt x="29" y="364"/>
                </a:lnTo>
                <a:lnTo>
                  <a:pt x="31" y="363"/>
                </a:lnTo>
                <a:lnTo>
                  <a:pt x="33" y="362"/>
                </a:lnTo>
                <a:lnTo>
                  <a:pt x="35" y="361"/>
                </a:lnTo>
                <a:lnTo>
                  <a:pt x="37" y="360"/>
                </a:lnTo>
                <a:lnTo>
                  <a:pt x="38" y="359"/>
                </a:lnTo>
                <a:lnTo>
                  <a:pt x="39" y="358"/>
                </a:lnTo>
                <a:lnTo>
                  <a:pt x="38" y="356"/>
                </a:lnTo>
                <a:lnTo>
                  <a:pt x="37" y="354"/>
                </a:lnTo>
                <a:lnTo>
                  <a:pt x="37" y="353"/>
                </a:lnTo>
                <a:lnTo>
                  <a:pt x="35" y="352"/>
                </a:lnTo>
                <a:lnTo>
                  <a:pt x="33" y="350"/>
                </a:lnTo>
                <a:lnTo>
                  <a:pt x="32" y="349"/>
                </a:lnTo>
                <a:lnTo>
                  <a:pt x="30" y="348"/>
                </a:lnTo>
                <a:lnTo>
                  <a:pt x="28" y="348"/>
                </a:lnTo>
                <a:lnTo>
                  <a:pt x="27" y="346"/>
                </a:lnTo>
                <a:lnTo>
                  <a:pt x="26" y="344"/>
                </a:lnTo>
                <a:lnTo>
                  <a:pt x="25" y="343"/>
                </a:lnTo>
                <a:lnTo>
                  <a:pt x="24" y="341"/>
                </a:lnTo>
                <a:lnTo>
                  <a:pt x="23" y="339"/>
                </a:lnTo>
                <a:lnTo>
                  <a:pt x="21" y="337"/>
                </a:lnTo>
                <a:lnTo>
                  <a:pt x="20" y="337"/>
                </a:lnTo>
                <a:lnTo>
                  <a:pt x="20" y="334"/>
                </a:lnTo>
                <a:lnTo>
                  <a:pt x="20" y="332"/>
                </a:lnTo>
                <a:lnTo>
                  <a:pt x="21" y="331"/>
                </a:lnTo>
                <a:lnTo>
                  <a:pt x="22" y="329"/>
                </a:lnTo>
                <a:lnTo>
                  <a:pt x="23" y="327"/>
                </a:lnTo>
                <a:lnTo>
                  <a:pt x="24" y="326"/>
                </a:lnTo>
                <a:lnTo>
                  <a:pt x="26" y="324"/>
                </a:lnTo>
                <a:lnTo>
                  <a:pt x="27" y="323"/>
                </a:lnTo>
                <a:lnTo>
                  <a:pt x="29" y="322"/>
                </a:lnTo>
                <a:lnTo>
                  <a:pt x="31" y="321"/>
                </a:lnTo>
                <a:lnTo>
                  <a:pt x="32" y="321"/>
                </a:lnTo>
                <a:lnTo>
                  <a:pt x="32" y="314"/>
                </a:lnTo>
                <a:lnTo>
                  <a:pt x="31" y="307"/>
                </a:lnTo>
                <a:lnTo>
                  <a:pt x="31" y="306"/>
                </a:lnTo>
                <a:lnTo>
                  <a:pt x="30" y="300"/>
                </a:lnTo>
                <a:lnTo>
                  <a:pt x="30" y="294"/>
                </a:lnTo>
                <a:lnTo>
                  <a:pt x="29" y="287"/>
                </a:lnTo>
                <a:lnTo>
                  <a:pt x="28" y="281"/>
                </a:lnTo>
                <a:lnTo>
                  <a:pt x="28" y="274"/>
                </a:lnTo>
                <a:lnTo>
                  <a:pt x="28" y="273"/>
                </a:lnTo>
                <a:lnTo>
                  <a:pt x="25" y="269"/>
                </a:lnTo>
                <a:close/>
              </a:path>
            </a:pathLst>
          </a:custGeom>
          <a:solidFill>
            <a:srgbClr val="AFD3A5"/>
          </a:solidFill>
          <a:ln w="317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TextBox 41">
            <a:extLst>
              <a:ext uri="{FF2B5EF4-FFF2-40B4-BE49-F238E27FC236}">
                <a16:creationId xmlns:a16="http://schemas.microsoft.com/office/drawing/2014/main" id="{C5AACB96-A019-4CE4-B8CA-91C670BD6233}"/>
              </a:ext>
            </a:extLst>
          </p:cNvPr>
          <p:cNvSpPr txBox="1"/>
          <p:nvPr/>
        </p:nvSpPr>
        <p:spPr>
          <a:xfrm>
            <a:off x="5267711" y="3917749"/>
            <a:ext cx="773442" cy="523220"/>
          </a:xfrm>
          <a:prstGeom prst="rect">
            <a:avLst/>
          </a:prstGeom>
          <a:noFill/>
        </p:spPr>
        <p:txBody>
          <a:bodyPr wrap="square" rtlCol="0">
            <a:spAutoFit/>
          </a:bodyPr>
          <a:lstStyle/>
          <a:p>
            <a:pPr algn="ctr"/>
            <a:r>
              <a:rPr lang="en-US" sz="1400" dirty="0">
                <a:solidFill>
                  <a:schemeClr val="bg1"/>
                </a:solidFill>
              </a:rPr>
              <a:t>Taraba</a:t>
            </a:r>
          </a:p>
          <a:p>
            <a:pPr algn="ctr"/>
            <a:r>
              <a:rPr lang="en-US" sz="1400" dirty="0">
                <a:solidFill>
                  <a:schemeClr val="bg1"/>
                </a:solidFill>
              </a:rPr>
              <a:t>129</a:t>
            </a:r>
            <a:endParaRPr lang="en-US" sz="1600" dirty="0">
              <a:solidFill>
                <a:schemeClr val="bg1"/>
              </a:solidFill>
            </a:endParaRPr>
          </a:p>
        </p:txBody>
      </p:sp>
      <p:sp>
        <p:nvSpPr>
          <p:cNvPr id="43" name="TextBox 42">
            <a:extLst>
              <a:ext uri="{FF2B5EF4-FFF2-40B4-BE49-F238E27FC236}">
                <a16:creationId xmlns:a16="http://schemas.microsoft.com/office/drawing/2014/main" id="{59F36AEE-81BB-4B68-8B0E-2F27CC33F267}"/>
              </a:ext>
            </a:extLst>
          </p:cNvPr>
          <p:cNvSpPr txBox="1"/>
          <p:nvPr/>
        </p:nvSpPr>
        <p:spPr>
          <a:xfrm>
            <a:off x="4628300" y="3376079"/>
            <a:ext cx="889722" cy="523220"/>
          </a:xfrm>
          <a:prstGeom prst="rect">
            <a:avLst/>
          </a:prstGeom>
          <a:noFill/>
        </p:spPr>
        <p:txBody>
          <a:bodyPr wrap="square" rtlCol="0">
            <a:spAutoFit/>
          </a:bodyPr>
          <a:lstStyle/>
          <a:p>
            <a:pPr algn="ctr"/>
            <a:r>
              <a:rPr lang="en-US" sz="1400" dirty="0">
                <a:solidFill>
                  <a:schemeClr val="bg1"/>
                </a:solidFill>
              </a:rPr>
              <a:t>Plateau</a:t>
            </a:r>
          </a:p>
          <a:p>
            <a:pPr algn="ctr"/>
            <a:r>
              <a:rPr lang="en-US" sz="1400" dirty="0">
                <a:solidFill>
                  <a:schemeClr val="bg1"/>
                </a:solidFill>
              </a:rPr>
              <a:t>106</a:t>
            </a:r>
            <a:endParaRPr lang="en-US" sz="1600" dirty="0">
              <a:solidFill>
                <a:schemeClr val="bg1"/>
              </a:solidFill>
            </a:endParaRPr>
          </a:p>
        </p:txBody>
      </p:sp>
      <p:sp>
        <p:nvSpPr>
          <p:cNvPr id="44" name="TextBox 43">
            <a:extLst>
              <a:ext uri="{FF2B5EF4-FFF2-40B4-BE49-F238E27FC236}">
                <a16:creationId xmlns:a16="http://schemas.microsoft.com/office/drawing/2014/main" id="{E35B54B4-1E4B-4E17-A307-94D45E3901F0}"/>
              </a:ext>
            </a:extLst>
          </p:cNvPr>
          <p:cNvSpPr txBox="1"/>
          <p:nvPr/>
        </p:nvSpPr>
        <p:spPr>
          <a:xfrm>
            <a:off x="5864222" y="3196584"/>
            <a:ext cx="1347889" cy="523220"/>
          </a:xfrm>
          <a:prstGeom prst="rect">
            <a:avLst/>
          </a:prstGeom>
          <a:noFill/>
        </p:spPr>
        <p:txBody>
          <a:bodyPr wrap="square" rtlCol="0">
            <a:spAutoFit/>
          </a:bodyPr>
          <a:lstStyle/>
          <a:p>
            <a:pPr algn="ctr"/>
            <a:r>
              <a:rPr lang="en-US" sz="1400" dirty="0">
                <a:solidFill>
                  <a:schemeClr val="bg1"/>
                </a:solidFill>
              </a:rPr>
              <a:t>Adamawa</a:t>
            </a:r>
          </a:p>
          <a:p>
            <a:pPr algn="ctr"/>
            <a:r>
              <a:rPr lang="en-US" sz="1400" dirty="0">
                <a:solidFill>
                  <a:schemeClr val="bg1"/>
                </a:solidFill>
              </a:rPr>
              <a:t>104</a:t>
            </a:r>
          </a:p>
        </p:txBody>
      </p:sp>
      <p:sp>
        <p:nvSpPr>
          <p:cNvPr id="45" name="TextBox 44">
            <a:extLst>
              <a:ext uri="{FF2B5EF4-FFF2-40B4-BE49-F238E27FC236}">
                <a16:creationId xmlns:a16="http://schemas.microsoft.com/office/drawing/2014/main" id="{E9999069-422D-4EC9-B502-F572A6BAE955}"/>
              </a:ext>
            </a:extLst>
          </p:cNvPr>
          <p:cNvSpPr txBox="1"/>
          <p:nvPr/>
        </p:nvSpPr>
        <p:spPr>
          <a:xfrm>
            <a:off x="4740174" y="2623058"/>
            <a:ext cx="889722" cy="523220"/>
          </a:xfrm>
          <a:prstGeom prst="rect">
            <a:avLst/>
          </a:prstGeom>
          <a:noFill/>
        </p:spPr>
        <p:txBody>
          <a:bodyPr wrap="square" rtlCol="0">
            <a:spAutoFit/>
          </a:bodyPr>
          <a:lstStyle/>
          <a:p>
            <a:pPr algn="ctr"/>
            <a:r>
              <a:rPr lang="en-US" sz="1400" dirty="0">
                <a:solidFill>
                  <a:schemeClr val="bg1"/>
                </a:solidFill>
              </a:rPr>
              <a:t>Bauchi</a:t>
            </a:r>
          </a:p>
          <a:p>
            <a:pPr algn="ctr"/>
            <a:r>
              <a:rPr lang="en-US" sz="1400" dirty="0">
                <a:solidFill>
                  <a:schemeClr val="bg1"/>
                </a:solidFill>
              </a:rPr>
              <a:t>147</a:t>
            </a:r>
            <a:endParaRPr lang="en-US" sz="1600" dirty="0">
              <a:solidFill>
                <a:schemeClr val="bg1"/>
              </a:solidFill>
            </a:endParaRPr>
          </a:p>
        </p:txBody>
      </p:sp>
      <p:sp>
        <p:nvSpPr>
          <p:cNvPr id="46" name="TextBox 45">
            <a:extLst>
              <a:ext uri="{FF2B5EF4-FFF2-40B4-BE49-F238E27FC236}">
                <a16:creationId xmlns:a16="http://schemas.microsoft.com/office/drawing/2014/main" id="{70A33F72-542E-4B02-96F6-3F9168C3E2EA}"/>
              </a:ext>
            </a:extLst>
          </p:cNvPr>
          <p:cNvSpPr txBox="1"/>
          <p:nvPr/>
        </p:nvSpPr>
        <p:spPr>
          <a:xfrm>
            <a:off x="5459281" y="2530333"/>
            <a:ext cx="773442" cy="523220"/>
          </a:xfrm>
          <a:prstGeom prst="rect">
            <a:avLst/>
          </a:prstGeom>
          <a:noFill/>
        </p:spPr>
        <p:txBody>
          <a:bodyPr wrap="square" rtlCol="0">
            <a:spAutoFit/>
          </a:bodyPr>
          <a:lstStyle/>
          <a:p>
            <a:pPr algn="ctr"/>
            <a:r>
              <a:rPr lang="en-US" sz="1400" dirty="0">
                <a:solidFill>
                  <a:schemeClr val="bg1"/>
                </a:solidFill>
              </a:rPr>
              <a:t>Gombe</a:t>
            </a:r>
          </a:p>
          <a:p>
            <a:pPr algn="ctr"/>
            <a:r>
              <a:rPr lang="en-US" sz="1400" dirty="0">
                <a:solidFill>
                  <a:schemeClr val="bg1"/>
                </a:solidFill>
              </a:rPr>
              <a:t>    189</a:t>
            </a:r>
            <a:endParaRPr lang="en-US" sz="1600" dirty="0">
              <a:solidFill>
                <a:schemeClr val="bg1"/>
              </a:solidFill>
            </a:endParaRPr>
          </a:p>
        </p:txBody>
      </p:sp>
      <p:sp>
        <p:nvSpPr>
          <p:cNvPr id="47" name="TextBox 46">
            <a:extLst>
              <a:ext uri="{FF2B5EF4-FFF2-40B4-BE49-F238E27FC236}">
                <a16:creationId xmlns:a16="http://schemas.microsoft.com/office/drawing/2014/main" id="{6D584391-B761-4672-97A4-6F47514065F3}"/>
              </a:ext>
            </a:extLst>
          </p:cNvPr>
          <p:cNvSpPr txBox="1"/>
          <p:nvPr/>
        </p:nvSpPr>
        <p:spPr>
          <a:xfrm>
            <a:off x="6775521" y="1797021"/>
            <a:ext cx="773442" cy="523220"/>
          </a:xfrm>
          <a:prstGeom prst="rect">
            <a:avLst/>
          </a:prstGeom>
          <a:noFill/>
        </p:spPr>
        <p:txBody>
          <a:bodyPr wrap="square" rtlCol="0">
            <a:spAutoFit/>
          </a:bodyPr>
          <a:lstStyle/>
          <a:p>
            <a:pPr algn="ctr"/>
            <a:r>
              <a:rPr lang="en-US" sz="1400" dirty="0" err="1"/>
              <a:t>Borno</a:t>
            </a:r>
            <a:endParaRPr lang="en-US" sz="1400" dirty="0"/>
          </a:p>
          <a:p>
            <a:pPr algn="ctr"/>
            <a:r>
              <a:rPr lang="en-US" sz="1400" dirty="0"/>
              <a:t>86</a:t>
            </a:r>
            <a:endParaRPr lang="en-US" sz="1600" dirty="0"/>
          </a:p>
        </p:txBody>
      </p:sp>
      <p:sp>
        <p:nvSpPr>
          <p:cNvPr id="48" name="TextBox 47">
            <a:extLst>
              <a:ext uri="{FF2B5EF4-FFF2-40B4-BE49-F238E27FC236}">
                <a16:creationId xmlns:a16="http://schemas.microsoft.com/office/drawing/2014/main" id="{F2DA3E69-F1CF-490A-94BD-5C41C0E52325}"/>
              </a:ext>
            </a:extLst>
          </p:cNvPr>
          <p:cNvSpPr txBox="1"/>
          <p:nvPr/>
        </p:nvSpPr>
        <p:spPr>
          <a:xfrm>
            <a:off x="5755615" y="1552426"/>
            <a:ext cx="773442" cy="523220"/>
          </a:xfrm>
          <a:prstGeom prst="rect">
            <a:avLst/>
          </a:prstGeom>
          <a:noFill/>
        </p:spPr>
        <p:txBody>
          <a:bodyPr wrap="square" rtlCol="0">
            <a:spAutoFit/>
          </a:bodyPr>
          <a:lstStyle/>
          <a:p>
            <a:pPr algn="ctr"/>
            <a:r>
              <a:rPr lang="en-US" sz="1400" dirty="0" err="1">
                <a:solidFill>
                  <a:schemeClr val="bg1"/>
                </a:solidFill>
              </a:rPr>
              <a:t>Yobe</a:t>
            </a:r>
            <a:endParaRPr lang="en-US" sz="1400" dirty="0">
              <a:solidFill>
                <a:schemeClr val="bg1"/>
              </a:solidFill>
            </a:endParaRPr>
          </a:p>
          <a:p>
            <a:pPr algn="ctr"/>
            <a:r>
              <a:rPr lang="en-US" sz="1400" dirty="0">
                <a:solidFill>
                  <a:schemeClr val="bg1"/>
                </a:solidFill>
              </a:rPr>
              <a:t>152</a:t>
            </a:r>
            <a:endParaRPr lang="en-US" sz="1600" dirty="0">
              <a:solidFill>
                <a:schemeClr val="bg1"/>
              </a:solidFill>
            </a:endParaRPr>
          </a:p>
        </p:txBody>
      </p:sp>
      <p:sp>
        <p:nvSpPr>
          <p:cNvPr id="49" name="TextBox 48">
            <a:extLst>
              <a:ext uri="{FF2B5EF4-FFF2-40B4-BE49-F238E27FC236}">
                <a16:creationId xmlns:a16="http://schemas.microsoft.com/office/drawing/2014/main" id="{EFA905AE-0FFE-4AA4-8AFB-4DCDC0FA1C51}"/>
              </a:ext>
            </a:extLst>
          </p:cNvPr>
          <p:cNvSpPr txBox="1"/>
          <p:nvPr/>
        </p:nvSpPr>
        <p:spPr>
          <a:xfrm>
            <a:off x="4644121" y="1500090"/>
            <a:ext cx="773442" cy="523220"/>
          </a:xfrm>
          <a:prstGeom prst="rect">
            <a:avLst/>
          </a:prstGeom>
          <a:noFill/>
        </p:spPr>
        <p:txBody>
          <a:bodyPr wrap="square" rtlCol="0">
            <a:spAutoFit/>
          </a:bodyPr>
          <a:lstStyle/>
          <a:p>
            <a:pPr algn="ctr"/>
            <a:r>
              <a:rPr lang="en-US" sz="1400" dirty="0">
                <a:solidFill>
                  <a:schemeClr val="bg1"/>
                </a:solidFill>
              </a:rPr>
              <a:t>Jigawa</a:t>
            </a:r>
          </a:p>
          <a:p>
            <a:pPr algn="ctr"/>
            <a:r>
              <a:rPr lang="en-US" sz="1400" dirty="0">
                <a:solidFill>
                  <a:schemeClr val="bg1"/>
                </a:solidFill>
              </a:rPr>
              <a:t>213</a:t>
            </a:r>
            <a:endParaRPr lang="en-US" sz="1600" dirty="0">
              <a:solidFill>
                <a:schemeClr val="bg1"/>
              </a:solidFill>
            </a:endParaRPr>
          </a:p>
        </p:txBody>
      </p:sp>
      <p:sp>
        <p:nvSpPr>
          <p:cNvPr id="50" name="TextBox 49">
            <a:extLst>
              <a:ext uri="{FF2B5EF4-FFF2-40B4-BE49-F238E27FC236}">
                <a16:creationId xmlns:a16="http://schemas.microsoft.com/office/drawing/2014/main" id="{B2CFFA55-E08D-4E44-81E9-A90CFFE347E2}"/>
              </a:ext>
            </a:extLst>
          </p:cNvPr>
          <p:cNvSpPr txBox="1"/>
          <p:nvPr/>
        </p:nvSpPr>
        <p:spPr>
          <a:xfrm>
            <a:off x="4081033" y="1842654"/>
            <a:ext cx="773442" cy="523220"/>
          </a:xfrm>
          <a:prstGeom prst="rect">
            <a:avLst/>
          </a:prstGeom>
          <a:noFill/>
        </p:spPr>
        <p:txBody>
          <a:bodyPr wrap="square" rtlCol="0">
            <a:spAutoFit/>
          </a:bodyPr>
          <a:lstStyle/>
          <a:p>
            <a:pPr algn="ctr"/>
            <a:r>
              <a:rPr lang="en-US" sz="1400" dirty="0">
                <a:solidFill>
                  <a:schemeClr val="bg1"/>
                </a:solidFill>
              </a:rPr>
              <a:t>Kano</a:t>
            </a:r>
          </a:p>
          <a:p>
            <a:pPr algn="ctr"/>
            <a:r>
              <a:rPr lang="en-US" sz="1400" dirty="0">
                <a:solidFill>
                  <a:schemeClr val="bg1"/>
                </a:solidFill>
              </a:rPr>
              <a:t>164</a:t>
            </a:r>
            <a:endParaRPr lang="en-US" sz="1600" dirty="0">
              <a:solidFill>
                <a:schemeClr val="bg1"/>
              </a:solidFill>
            </a:endParaRPr>
          </a:p>
        </p:txBody>
      </p:sp>
      <p:sp>
        <p:nvSpPr>
          <p:cNvPr id="51" name="TextBox 50">
            <a:extLst>
              <a:ext uri="{FF2B5EF4-FFF2-40B4-BE49-F238E27FC236}">
                <a16:creationId xmlns:a16="http://schemas.microsoft.com/office/drawing/2014/main" id="{4EF55DC2-C711-4B4D-B55B-23E500431016}"/>
              </a:ext>
            </a:extLst>
          </p:cNvPr>
          <p:cNvSpPr txBox="1"/>
          <p:nvPr/>
        </p:nvSpPr>
        <p:spPr>
          <a:xfrm>
            <a:off x="3526920" y="1325224"/>
            <a:ext cx="773442" cy="523220"/>
          </a:xfrm>
          <a:prstGeom prst="rect">
            <a:avLst/>
          </a:prstGeom>
          <a:noFill/>
        </p:spPr>
        <p:txBody>
          <a:bodyPr wrap="square" rtlCol="0">
            <a:spAutoFit/>
          </a:bodyPr>
          <a:lstStyle/>
          <a:p>
            <a:pPr algn="ctr"/>
            <a:r>
              <a:rPr lang="en-US" sz="1400" dirty="0">
                <a:solidFill>
                  <a:schemeClr val="bg1"/>
                </a:solidFill>
              </a:rPr>
              <a:t>Katsina</a:t>
            </a:r>
          </a:p>
          <a:p>
            <a:pPr algn="ctr"/>
            <a:r>
              <a:rPr lang="en-US" sz="1400" dirty="0">
                <a:solidFill>
                  <a:schemeClr val="bg1"/>
                </a:solidFill>
              </a:rPr>
              <a:t>188</a:t>
            </a:r>
            <a:endParaRPr lang="en-US" sz="1600" dirty="0">
              <a:solidFill>
                <a:schemeClr val="bg1"/>
              </a:solidFill>
            </a:endParaRPr>
          </a:p>
        </p:txBody>
      </p:sp>
      <p:sp>
        <p:nvSpPr>
          <p:cNvPr id="52" name="TextBox 51">
            <a:extLst>
              <a:ext uri="{FF2B5EF4-FFF2-40B4-BE49-F238E27FC236}">
                <a16:creationId xmlns:a16="http://schemas.microsoft.com/office/drawing/2014/main" id="{B5814FCF-6E88-4775-92D5-CA6E00D947C8}"/>
              </a:ext>
            </a:extLst>
          </p:cNvPr>
          <p:cNvSpPr txBox="1"/>
          <p:nvPr/>
        </p:nvSpPr>
        <p:spPr>
          <a:xfrm>
            <a:off x="2798632" y="1770613"/>
            <a:ext cx="773442" cy="523220"/>
          </a:xfrm>
          <a:prstGeom prst="rect">
            <a:avLst/>
          </a:prstGeom>
          <a:noFill/>
        </p:spPr>
        <p:txBody>
          <a:bodyPr wrap="square" rtlCol="0">
            <a:spAutoFit/>
          </a:bodyPr>
          <a:lstStyle/>
          <a:p>
            <a:pPr algn="ctr"/>
            <a:r>
              <a:rPr lang="en-US" sz="1400" dirty="0">
                <a:solidFill>
                  <a:schemeClr val="bg1"/>
                </a:solidFill>
              </a:rPr>
              <a:t>Zamfara</a:t>
            </a:r>
          </a:p>
          <a:p>
            <a:pPr algn="ctr"/>
            <a:r>
              <a:rPr lang="en-US" sz="1400" dirty="0">
                <a:solidFill>
                  <a:schemeClr val="bg1"/>
                </a:solidFill>
              </a:rPr>
              <a:t>130</a:t>
            </a:r>
            <a:endParaRPr lang="en-US" sz="1600" dirty="0">
              <a:solidFill>
                <a:schemeClr val="bg1"/>
              </a:solidFill>
            </a:endParaRPr>
          </a:p>
        </p:txBody>
      </p:sp>
      <p:sp>
        <p:nvSpPr>
          <p:cNvPr id="53" name="TextBox 52">
            <a:extLst>
              <a:ext uri="{FF2B5EF4-FFF2-40B4-BE49-F238E27FC236}">
                <a16:creationId xmlns:a16="http://schemas.microsoft.com/office/drawing/2014/main" id="{F70FC24A-B4CC-4CC1-AE62-84844BEC414A}"/>
              </a:ext>
            </a:extLst>
          </p:cNvPr>
          <p:cNvSpPr txBox="1"/>
          <p:nvPr/>
        </p:nvSpPr>
        <p:spPr>
          <a:xfrm>
            <a:off x="3622296" y="2503252"/>
            <a:ext cx="773442" cy="523220"/>
          </a:xfrm>
          <a:prstGeom prst="rect">
            <a:avLst/>
          </a:prstGeom>
          <a:noFill/>
        </p:spPr>
        <p:txBody>
          <a:bodyPr wrap="square" rtlCol="0">
            <a:spAutoFit/>
          </a:bodyPr>
          <a:lstStyle/>
          <a:p>
            <a:pPr algn="ctr"/>
            <a:r>
              <a:rPr lang="en-US" sz="1400" dirty="0">
                <a:solidFill>
                  <a:schemeClr val="bg1"/>
                </a:solidFill>
              </a:rPr>
              <a:t>Kaduna</a:t>
            </a:r>
          </a:p>
          <a:p>
            <a:pPr algn="ctr"/>
            <a:r>
              <a:rPr lang="en-US" sz="1400" dirty="0">
                <a:solidFill>
                  <a:schemeClr val="bg1"/>
                </a:solidFill>
              </a:rPr>
              <a:t>187</a:t>
            </a:r>
            <a:endParaRPr lang="en-US" sz="1600" dirty="0">
              <a:solidFill>
                <a:schemeClr val="bg1"/>
              </a:solidFill>
            </a:endParaRPr>
          </a:p>
        </p:txBody>
      </p:sp>
      <p:sp>
        <p:nvSpPr>
          <p:cNvPr id="54" name="TextBox 53">
            <a:extLst>
              <a:ext uri="{FF2B5EF4-FFF2-40B4-BE49-F238E27FC236}">
                <a16:creationId xmlns:a16="http://schemas.microsoft.com/office/drawing/2014/main" id="{C5831AAE-37ED-49B8-BD5C-7B9E7BAFCF53}"/>
              </a:ext>
            </a:extLst>
          </p:cNvPr>
          <p:cNvSpPr txBox="1"/>
          <p:nvPr/>
        </p:nvSpPr>
        <p:spPr>
          <a:xfrm>
            <a:off x="3782288" y="3676060"/>
            <a:ext cx="991448" cy="523220"/>
          </a:xfrm>
          <a:prstGeom prst="rect">
            <a:avLst/>
          </a:prstGeom>
          <a:noFill/>
        </p:spPr>
        <p:txBody>
          <a:bodyPr wrap="square" rtlCol="0">
            <a:spAutoFit/>
          </a:bodyPr>
          <a:lstStyle/>
          <a:p>
            <a:pPr algn="ctr"/>
            <a:r>
              <a:rPr lang="en-US" sz="1400" dirty="0">
                <a:solidFill>
                  <a:schemeClr val="bg1"/>
                </a:solidFill>
              </a:rPr>
              <a:t>Nasarawa</a:t>
            </a:r>
          </a:p>
          <a:p>
            <a:pPr algn="ctr"/>
            <a:r>
              <a:rPr lang="en-US" sz="1400" dirty="0">
                <a:solidFill>
                  <a:schemeClr val="bg1"/>
                </a:solidFill>
              </a:rPr>
              <a:t>120</a:t>
            </a:r>
            <a:endParaRPr lang="en-US" sz="1600" dirty="0">
              <a:solidFill>
                <a:schemeClr val="bg1"/>
              </a:solidFill>
            </a:endParaRPr>
          </a:p>
        </p:txBody>
      </p:sp>
      <p:sp>
        <p:nvSpPr>
          <p:cNvPr id="55" name="TextBox 54">
            <a:extLst>
              <a:ext uri="{FF2B5EF4-FFF2-40B4-BE49-F238E27FC236}">
                <a16:creationId xmlns:a16="http://schemas.microsoft.com/office/drawing/2014/main" id="{9315EBB1-9141-4593-975F-12A0653EA354}"/>
              </a:ext>
            </a:extLst>
          </p:cNvPr>
          <p:cNvSpPr txBox="1"/>
          <p:nvPr/>
        </p:nvSpPr>
        <p:spPr>
          <a:xfrm>
            <a:off x="2436958" y="2791943"/>
            <a:ext cx="773442" cy="523220"/>
          </a:xfrm>
          <a:prstGeom prst="rect">
            <a:avLst/>
          </a:prstGeom>
          <a:noFill/>
        </p:spPr>
        <p:txBody>
          <a:bodyPr wrap="square" rtlCol="0">
            <a:spAutoFit/>
          </a:bodyPr>
          <a:lstStyle/>
          <a:p>
            <a:pPr algn="ctr"/>
            <a:r>
              <a:rPr lang="en-US" sz="1400" dirty="0"/>
              <a:t>Niger</a:t>
            </a:r>
          </a:p>
          <a:p>
            <a:pPr algn="ctr"/>
            <a:r>
              <a:rPr lang="en-US" sz="1400" dirty="0"/>
              <a:t>98</a:t>
            </a:r>
            <a:endParaRPr lang="en-US" sz="1600" dirty="0"/>
          </a:p>
        </p:txBody>
      </p:sp>
      <p:sp>
        <p:nvSpPr>
          <p:cNvPr id="56" name="TextBox 55">
            <a:extLst>
              <a:ext uri="{FF2B5EF4-FFF2-40B4-BE49-F238E27FC236}">
                <a16:creationId xmlns:a16="http://schemas.microsoft.com/office/drawing/2014/main" id="{CBBFCAB1-1120-4359-BE59-6EFB45A76177}"/>
              </a:ext>
            </a:extLst>
          </p:cNvPr>
          <p:cNvSpPr txBox="1"/>
          <p:nvPr/>
        </p:nvSpPr>
        <p:spPr>
          <a:xfrm>
            <a:off x="2245730" y="1067556"/>
            <a:ext cx="773442" cy="523220"/>
          </a:xfrm>
          <a:prstGeom prst="rect">
            <a:avLst/>
          </a:prstGeom>
          <a:noFill/>
        </p:spPr>
        <p:txBody>
          <a:bodyPr wrap="square" rtlCol="0">
            <a:spAutoFit/>
          </a:bodyPr>
          <a:lstStyle/>
          <a:p>
            <a:pPr algn="ctr"/>
            <a:r>
              <a:rPr lang="en-US" sz="1400" dirty="0">
                <a:solidFill>
                  <a:schemeClr val="bg1"/>
                </a:solidFill>
              </a:rPr>
              <a:t>Sokoto</a:t>
            </a:r>
          </a:p>
          <a:p>
            <a:pPr algn="ctr"/>
            <a:r>
              <a:rPr lang="en-US" sz="1400" dirty="0">
                <a:solidFill>
                  <a:schemeClr val="bg1"/>
                </a:solidFill>
              </a:rPr>
              <a:t>197</a:t>
            </a:r>
            <a:endParaRPr lang="en-US" sz="1600" dirty="0">
              <a:solidFill>
                <a:schemeClr val="bg1"/>
              </a:solidFill>
            </a:endParaRPr>
          </a:p>
        </p:txBody>
      </p:sp>
      <p:sp>
        <p:nvSpPr>
          <p:cNvPr id="57" name="TextBox 56">
            <a:extLst>
              <a:ext uri="{FF2B5EF4-FFF2-40B4-BE49-F238E27FC236}">
                <a16:creationId xmlns:a16="http://schemas.microsoft.com/office/drawing/2014/main" id="{D24F3389-82A4-44DB-8F21-A2966AA5ED1D}"/>
              </a:ext>
            </a:extLst>
          </p:cNvPr>
          <p:cNvSpPr txBox="1"/>
          <p:nvPr/>
        </p:nvSpPr>
        <p:spPr>
          <a:xfrm>
            <a:off x="1567979" y="1579851"/>
            <a:ext cx="773442" cy="523220"/>
          </a:xfrm>
          <a:prstGeom prst="rect">
            <a:avLst/>
          </a:prstGeom>
          <a:noFill/>
        </p:spPr>
        <p:txBody>
          <a:bodyPr wrap="square" rtlCol="0">
            <a:spAutoFit/>
          </a:bodyPr>
          <a:lstStyle/>
          <a:p>
            <a:pPr algn="ctr"/>
            <a:r>
              <a:rPr lang="en-US" sz="1400" dirty="0">
                <a:solidFill>
                  <a:schemeClr val="bg1"/>
                </a:solidFill>
              </a:rPr>
              <a:t>Kebbi</a:t>
            </a:r>
          </a:p>
          <a:p>
            <a:pPr algn="ctr"/>
            <a:r>
              <a:rPr lang="en-US" sz="1400" dirty="0">
                <a:solidFill>
                  <a:schemeClr val="bg1"/>
                </a:solidFill>
              </a:rPr>
              <a:t>252</a:t>
            </a:r>
            <a:endParaRPr lang="en-US" sz="1600" dirty="0">
              <a:solidFill>
                <a:schemeClr val="bg1"/>
              </a:solidFill>
            </a:endParaRPr>
          </a:p>
        </p:txBody>
      </p:sp>
      <p:sp>
        <p:nvSpPr>
          <p:cNvPr id="58" name="TextBox 57">
            <a:extLst>
              <a:ext uri="{FF2B5EF4-FFF2-40B4-BE49-F238E27FC236}">
                <a16:creationId xmlns:a16="http://schemas.microsoft.com/office/drawing/2014/main" id="{A0B2F2D1-4199-4A69-8A3B-517ECC0AFE7B}"/>
              </a:ext>
            </a:extLst>
          </p:cNvPr>
          <p:cNvSpPr txBox="1"/>
          <p:nvPr/>
        </p:nvSpPr>
        <p:spPr>
          <a:xfrm>
            <a:off x="529887" y="2637657"/>
            <a:ext cx="938548" cy="523220"/>
          </a:xfrm>
          <a:prstGeom prst="rect">
            <a:avLst/>
          </a:prstGeom>
          <a:noFill/>
        </p:spPr>
        <p:txBody>
          <a:bodyPr wrap="square" rtlCol="0">
            <a:spAutoFit/>
          </a:bodyPr>
          <a:lstStyle/>
          <a:p>
            <a:pPr algn="ctr"/>
            <a:r>
              <a:rPr lang="en-US" sz="1400" dirty="0"/>
              <a:t>FCT-Abuja</a:t>
            </a:r>
          </a:p>
          <a:p>
            <a:pPr algn="ctr"/>
            <a:r>
              <a:rPr lang="en-US" sz="1400" dirty="0"/>
              <a:t>75</a:t>
            </a:r>
            <a:endParaRPr lang="en-US" sz="1600" dirty="0"/>
          </a:p>
        </p:txBody>
      </p:sp>
      <p:sp>
        <p:nvSpPr>
          <p:cNvPr id="59" name="TextBox 58">
            <a:extLst>
              <a:ext uri="{FF2B5EF4-FFF2-40B4-BE49-F238E27FC236}">
                <a16:creationId xmlns:a16="http://schemas.microsoft.com/office/drawing/2014/main" id="{54E916A9-1175-432F-BA6B-7EF2C726BBE2}"/>
              </a:ext>
            </a:extLst>
          </p:cNvPr>
          <p:cNvSpPr txBox="1"/>
          <p:nvPr/>
        </p:nvSpPr>
        <p:spPr>
          <a:xfrm>
            <a:off x="1982078" y="3564797"/>
            <a:ext cx="773442" cy="523220"/>
          </a:xfrm>
          <a:prstGeom prst="rect">
            <a:avLst/>
          </a:prstGeom>
          <a:noFill/>
        </p:spPr>
        <p:txBody>
          <a:bodyPr wrap="square" rtlCol="0">
            <a:spAutoFit/>
          </a:bodyPr>
          <a:lstStyle/>
          <a:p>
            <a:pPr algn="ctr"/>
            <a:r>
              <a:rPr lang="en-US" sz="1400" dirty="0" err="1"/>
              <a:t>Kwara</a:t>
            </a:r>
            <a:endParaRPr lang="en-US" sz="1400" dirty="0"/>
          </a:p>
          <a:p>
            <a:pPr algn="ctr"/>
            <a:r>
              <a:rPr lang="en-US" sz="1400" dirty="0"/>
              <a:t>74</a:t>
            </a:r>
            <a:endParaRPr lang="en-US" sz="1600" dirty="0"/>
          </a:p>
        </p:txBody>
      </p:sp>
      <p:sp>
        <p:nvSpPr>
          <p:cNvPr id="60" name="TextBox 59">
            <a:extLst>
              <a:ext uri="{FF2B5EF4-FFF2-40B4-BE49-F238E27FC236}">
                <a16:creationId xmlns:a16="http://schemas.microsoft.com/office/drawing/2014/main" id="{188F11AF-9E39-45DA-B025-53CEB878A1DA}"/>
              </a:ext>
            </a:extLst>
          </p:cNvPr>
          <p:cNvSpPr txBox="1"/>
          <p:nvPr/>
        </p:nvSpPr>
        <p:spPr>
          <a:xfrm>
            <a:off x="1266007" y="3820142"/>
            <a:ext cx="773442" cy="523220"/>
          </a:xfrm>
          <a:prstGeom prst="rect">
            <a:avLst/>
          </a:prstGeom>
          <a:noFill/>
        </p:spPr>
        <p:txBody>
          <a:bodyPr wrap="square" rtlCol="0">
            <a:spAutoFit/>
          </a:bodyPr>
          <a:lstStyle/>
          <a:p>
            <a:pPr algn="ctr"/>
            <a:r>
              <a:rPr lang="en-US" sz="1400" dirty="0"/>
              <a:t>Oyo</a:t>
            </a:r>
          </a:p>
          <a:p>
            <a:pPr algn="ctr"/>
            <a:r>
              <a:rPr lang="en-US" sz="1400" dirty="0"/>
              <a:t>64</a:t>
            </a:r>
            <a:endParaRPr lang="en-US" sz="1600" dirty="0"/>
          </a:p>
        </p:txBody>
      </p:sp>
      <p:sp>
        <p:nvSpPr>
          <p:cNvPr id="61" name="TextBox 60">
            <a:extLst>
              <a:ext uri="{FF2B5EF4-FFF2-40B4-BE49-F238E27FC236}">
                <a16:creationId xmlns:a16="http://schemas.microsoft.com/office/drawing/2014/main" id="{93042859-8ADD-4863-A4FF-541EBD1EAF74}"/>
              </a:ext>
            </a:extLst>
          </p:cNvPr>
          <p:cNvSpPr txBox="1"/>
          <p:nvPr/>
        </p:nvSpPr>
        <p:spPr>
          <a:xfrm>
            <a:off x="4193386" y="4335988"/>
            <a:ext cx="773442" cy="523220"/>
          </a:xfrm>
          <a:prstGeom prst="rect">
            <a:avLst/>
          </a:prstGeom>
          <a:noFill/>
        </p:spPr>
        <p:txBody>
          <a:bodyPr wrap="square" rtlCol="0">
            <a:spAutoFit/>
          </a:bodyPr>
          <a:lstStyle/>
          <a:p>
            <a:pPr algn="ctr"/>
            <a:r>
              <a:rPr lang="en-US" sz="1400" dirty="0"/>
              <a:t>Benue</a:t>
            </a:r>
          </a:p>
          <a:p>
            <a:pPr algn="ctr"/>
            <a:r>
              <a:rPr lang="en-US" sz="1400" dirty="0"/>
              <a:t>59</a:t>
            </a:r>
            <a:endParaRPr lang="en-US" sz="1600" dirty="0"/>
          </a:p>
        </p:txBody>
      </p:sp>
      <p:sp>
        <p:nvSpPr>
          <p:cNvPr id="62" name="TextBox 61">
            <a:extLst>
              <a:ext uri="{FF2B5EF4-FFF2-40B4-BE49-F238E27FC236}">
                <a16:creationId xmlns:a16="http://schemas.microsoft.com/office/drawing/2014/main" id="{9F7BB5CC-821E-44F4-845C-87ECC44954BF}"/>
              </a:ext>
            </a:extLst>
          </p:cNvPr>
          <p:cNvSpPr txBox="1"/>
          <p:nvPr/>
        </p:nvSpPr>
        <p:spPr>
          <a:xfrm>
            <a:off x="2938339" y="4036616"/>
            <a:ext cx="773442" cy="523220"/>
          </a:xfrm>
          <a:prstGeom prst="rect">
            <a:avLst/>
          </a:prstGeom>
          <a:noFill/>
        </p:spPr>
        <p:txBody>
          <a:bodyPr wrap="square" rtlCol="0">
            <a:spAutoFit/>
          </a:bodyPr>
          <a:lstStyle/>
          <a:p>
            <a:pPr algn="ctr"/>
            <a:r>
              <a:rPr lang="en-US" sz="1400" dirty="0" err="1">
                <a:solidFill>
                  <a:schemeClr val="bg1"/>
                </a:solidFill>
              </a:rPr>
              <a:t>Kogi</a:t>
            </a:r>
            <a:endParaRPr lang="en-US" sz="1400" dirty="0">
              <a:solidFill>
                <a:schemeClr val="bg1"/>
              </a:solidFill>
            </a:endParaRPr>
          </a:p>
          <a:p>
            <a:pPr algn="ctr"/>
            <a:r>
              <a:rPr lang="en-US" sz="1400" dirty="0">
                <a:solidFill>
                  <a:schemeClr val="bg1"/>
                </a:solidFill>
              </a:rPr>
              <a:t>148</a:t>
            </a:r>
            <a:endParaRPr lang="en-US" sz="1600" dirty="0">
              <a:solidFill>
                <a:schemeClr val="bg1"/>
              </a:solidFill>
            </a:endParaRPr>
          </a:p>
        </p:txBody>
      </p:sp>
      <p:sp>
        <p:nvSpPr>
          <p:cNvPr id="63" name="TextBox 62">
            <a:extLst>
              <a:ext uri="{FF2B5EF4-FFF2-40B4-BE49-F238E27FC236}">
                <a16:creationId xmlns:a16="http://schemas.microsoft.com/office/drawing/2014/main" id="{CA464C37-041D-48C0-A349-1FF3AFB44FBA}"/>
              </a:ext>
            </a:extLst>
          </p:cNvPr>
          <p:cNvSpPr txBox="1"/>
          <p:nvPr/>
        </p:nvSpPr>
        <p:spPr>
          <a:xfrm>
            <a:off x="3982997" y="5272294"/>
            <a:ext cx="773442" cy="738664"/>
          </a:xfrm>
          <a:prstGeom prst="rect">
            <a:avLst/>
          </a:prstGeom>
          <a:noFill/>
        </p:spPr>
        <p:txBody>
          <a:bodyPr wrap="square" rtlCol="0">
            <a:spAutoFit/>
          </a:bodyPr>
          <a:lstStyle/>
          <a:p>
            <a:pPr algn="ctr"/>
            <a:r>
              <a:rPr lang="en-US" sz="1400" dirty="0"/>
              <a:t>Cross</a:t>
            </a:r>
          </a:p>
          <a:p>
            <a:pPr algn="ctr"/>
            <a:r>
              <a:rPr lang="en-US" sz="1400" dirty="0"/>
              <a:t>River</a:t>
            </a:r>
          </a:p>
          <a:p>
            <a:pPr algn="ctr"/>
            <a:r>
              <a:rPr lang="en-US" sz="1400" dirty="0"/>
              <a:t>80</a:t>
            </a:r>
            <a:endParaRPr lang="en-US" sz="1600" dirty="0"/>
          </a:p>
        </p:txBody>
      </p:sp>
      <p:sp>
        <p:nvSpPr>
          <p:cNvPr id="64" name="TextBox 63">
            <a:extLst>
              <a:ext uri="{FF2B5EF4-FFF2-40B4-BE49-F238E27FC236}">
                <a16:creationId xmlns:a16="http://schemas.microsoft.com/office/drawing/2014/main" id="{89B5E22C-7DF5-4A26-ACEE-04DC24DF75DA}"/>
              </a:ext>
            </a:extLst>
          </p:cNvPr>
          <p:cNvSpPr txBox="1"/>
          <p:nvPr/>
        </p:nvSpPr>
        <p:spPr>
          <a:xfrm>
            <a:off x="4204593" y="6033737"/>
            <a:ext cx="1033129" cy="523220"/>
          </a:xfrm>
          <a:prstGeom prst="rect">
            <a:avLst/>
          </a:prstGeom>
          <a:noFill/>
        </p:spPr>
        <p:txBody>
          <a:bodyPr wrap="square" rtlCol="0">
            <a:spAutoFit/>
          </a:bodyPr>
          <a:lstStyle/>
          <a:p>
            <a:pPr algn="ctr"/>
            <a:r>
              <a:rPr lang="en-US" sz="1400" dirty="0" err="1"/>
              <a:t>Akwa</a:t>
            </a:r>
            <a:r>
              <a:rPr lang="en-US" sz="1400" dirty="0"/>
              <a:t> Ibom</a:t>
            </a:r>
          </a:p>
          <a:p>
            <a:pPr algn="ctr"/>
            <a:r>
              <a:rPr lang="en-US" sz="1400" dirty="0"/>
              <a:t>98</a:t>
            </a:r>
            <a:endParaRPr lang="en-US" sz="1600" dirty="0"/>
          </a:p>
        </p:txBody>
      </p:sp>
      <p:sp>
        <p:nvSpPr>
          <p:cNvPr id="65" name="TextBox 64">
            <a:extLst>
              <a:ext uri="{FF2B5EF4-FFF2-40B4-BE49-F238E27FC236}">
                <a16:creationId xmlns:a16="http://schemas.microsoft.com/office/drawing/2014/main" id="{BF595684-A216-4B85-BF02-A592CC75512E}"/>
              </a:ext>
            </a:extLst>
          </p:cNvPr>
          <p:cNvSpPr txBox="1"/>
          <p:nvPr/>
        </p:nvSpPr>
        <p:spPr>
          <a:xfrm>
            <a:off x="3360503" y="5330102"/>
            <a:ext cx="513287" cy="523220"/>
          </a:xfrm>
          <a:prstGeom prst="rect">
            <a:avLst/>
          </a:prstGeom>
          <a:noFill/>
        </p:spPr>
        <p:txBody>
          <a:bodyPr wrap="square" rtlCol="0">
            <a:spAutoFit/>
          </a:bodyPr>
          <a:lstStyle/>
          <a:p>
            <a:pPr algn="ctr"/>
            <a:r>
              <a:rPr lang="en-US" sz="1400" dirty="0"/>
              <a:t> Imo</a:t>
            </a:r>
          </a:p>
          <a:p>
            <a:pPr algn="ctr"/>
            <a:r>
              <a:rPr lang="en-US" sz="1400" dirty="0"/>
              <a:t> 87</a:t>
            </a:r>
            <a:endParaRPr lang="en-US" sz="1600" dirty="0"/>
          </a:p>
        </p:txBody>
      </p:sp>
      <p:sp>
        <p:nvSpPr>
          <p:cNvPr id="66" name="TextBox 65">
            <a:extLst>
              <a:ext uri="{FF2B5EF4-FFF2-40B4-BE49-F238E27FC236}">
                <a16:creationId xmlns:a16="http://schemas.microsoft.com/office/drawing/2014/main" id="{B95E7846-D2E5-4925-AF8D-691EAF5BF9B2}"/>
              </a:ext>
            </a:extLst>
          </p:cNvPr>
          <p:cNvSpPr txBox="1"/>
          <p:nvPr/>
        </p:nvSpPr>
        <p:spPr>
          <a:xfrm>
            <a:off x="1074121" y="4487469"/>
            <a:ext cx="773442" cy="523220"/>
          </a:xfrm>
          <a:prstGeom prst="rect">
            <a:avLst/>
          </a:prstGeom>
          <a:noFill/>
        </p:spPr>
        <p:txBody>
          <a:bodyPr wrap="square" rtlCol="0">
            <a:spAutoFit/>
          </a:bodyPr>
          <a:lstStyle/>
          <a:p>
            <a:pPr algn="ctr"/>
            <a:r>
              <a:rPr lang="en-US" sz="1400" dirty="0"/>
              <a:t>Ogun</a:t>
            </a:r>
          </a:p>
          <a:p>
            <a:pPr algn="ctr"/>
            <a:r>
              <a:rPr lang="en-US" sz="1400" dirty="0"/>
              <a:t>30</a:t>
            </a:r>
            <a:endParaRPr lang="en-US" sz="1600" dirty="0"/>
          </a:p>
        </p:txBody>
      </p:sp>
      <p:sp>
        <p:nvSpPr>
          <p:cNvPr id="67" name="TextBox 66">
            <a:extLst>
              <a:ext uri="{FF2B5EF4-FFF2-40B4-BE49-F238E27FC236}">
                <a16:creationId xmlns:a16="http://schemas.microsoft.com/office/drawing/2014/main" id="{2D0CF25F-3A09-4072-BDFB-D3574F54A26B}"/>
              </a:ext>
            </a:extLst>
          </p:cNvPr>
          <p:cNvSpPr txBox="1"/>
          <p:nvPr/>
        </p:nvSpPr>
        <p:spPr>
          <a:xfrm>
            <a:off x="1877619" y="4214500"/>
            <a:ext cx="562794" cy="523220"/>
          </a:xfrm>
          <a:prstGeom prst="rect">
            <a:avLst/>
          </a:prstGeom>
          <a:noFill/>
        </p:spPr>
        <p:txBody>
          <a:bodyPr wrap="square" rtlCol="0">
            <a:spAutoFit/>
          </a:bodyPr>
          <a:lstStyle/>
          <a:p>
            <a:pPr algn="ctr"/>
            <a:r>
              <a:rPr lang="en-US" sz="1400" dirty="0"/>
              <a:t>Osun</a:t>
            </a:r>
          </a:p>
          <a:p>
            <a:pPr algn="ctr"/>
            <a:r>
              <a:rPr lang="en-US" sz="1400" dirty="0"/>
              <a:t>70</a:t>
            </a:r>
            <a:endParaRPr lang="en-US" sz="1600" dirty="0"/>
          </a:p>
        </p:txBody>
      </p:sp>
      <p:sp>
        <p:nvSpPr>
          <p:cNvPr id="68" name="TextBox 67">
            <a:extLst>
              <a:ext uri="{FF2B5EF4-FFF2-40B4-BE49-F238E27FC236}">
                <a16:creationId xmlns:a16="http://schemas.microsoft.com/office/drawing/2014/main" id="{4EFC9DF5-CCC7-414B-AE9C-2C0EA9A3E4AA}"/>
              </a:ext>
            </a:extLst>
          </p:cNvPr>
          <p:cNvSpPr txBox="1"/>
          <p:nvPr/>
        </p:nvSpPr>
        <p:spPr>
          <a:xfrm>
            <a:off x="2350277" y="4089983"/>
            <a:ext cx="584996" cy="523220"/>
          </a:xfrm>
          <a:prstGeom prst="rect">
            <a:avLst/>
          </a:prstGeom>
          <a:noFill/>
        </p:spPr>
        <p:txBody>
          <a:bodyPr wrap="square" rtlCol="0">
            <a:spAutoFit/>
          </a:bodyPr>
          <a:lstStyle/>
          <a:p>
            <a:pPr algn="ctr"/>
            <a:r>
              <a:rPr lang="en-US" sz="1400" dirty="0"/>
              <a:t>Ekiti</a:t>
            </a:r>
          </a:p>
          <a:p>
            <a:pPr algn="ctr"/>
            <a:r>
              <a:rPr lang="en-US" sz="1400" dirty="0"/>
              <a:t>95</a:t>
            </a:r>
            <a:endParaRPr lang="en-US" sz="1600" dirty="0"/>
          </a:p>
        </p:txBody>
      </p:sp>
      <p:sp>
        <p:nvSpPr>
          <p:cNvPr id="69" name="TextBox 68">
            <a:extLst>
              <a:ext uri="{FF2B5EF4-FFF2-40B4-BE49-F238E27FC236}">
                <a16:creationId xmlns:a16="http://schemas.microsoft.com/office/drawing/2014/main" id="{52D5D5E3-EE94-43B3-8553-1D356FEC6933}"/>
              </a:ext>
            </a:extLst>
          </p:cNvPr>
          <p:cNvSpPr txBox="1"/>
          <p:nvPr/>
        </p:nvSpPr>
        <p:spPr>
          <a:xfrm>
            <a:off x="2174678" y="4606222"/>
            <a:ext cx="587959" cy="523220"/>
          </a:xfrm>
          <a:prstGeom prst="rect">
            <a:avLst/>
          </a:prstGeom>
          <a:noFill/>
        </p:spPr>
        <p:txBody>
          <a:bodyPr wrap="square" rtlCol="0">
            <a:spAutoFit/>
          </a:bodyPr>
          <a:lstStyle/>
          <a:p>
            <a:r>
              <a:rPr lang="en-US" sz="1400" dirty="0"/>
              <a:t>Ondo</a:t>
            </a:r>
          </a:p>
          <a:p>
            <a:r>
              <a:rPr lang="en-US" sz="1400" dirty="0"/>
              <a:t> 79</a:t>
            </a:r>
            <a:endParaRPr lang="en-US" sz="1600" dirty="0"/>
          </a:p>
        </p:txBody>
      </p:sp>
      <p:sp>
        <p:nvSpPr>
          <p:cNvPr id="70" name="TextBox 69">
            <a:extLst>
              <a:ext uri="{FF2B5EF4-FFF2-40B4-BE49-F238E27FC236}">
                <a16:creationId xmlns:a16="http://schemas.microsoft.com/office/drawing/2014/main" id="{E4A20B07-B829-4BEF-AF10-BA738B158379}"/>
              </a:ext>
            </a:extLst>
          </p:cNvPr>
          <p:cNvSpPr txBox="1"/>
          <p:nvPr/>
        </p:nvSpPr>
        <p:spPr>
          <a:xfrm>
            <a:off x="2875380" y="4594414"/>
            <a:ext cx="469968" cy="523220"/>
          </a:xfrm>
          <a:prstGeom prst="rect">
            <a:avLst/>
          </a:prstGeom>
          <a:noFill/>
        </p:spPr>
        <p:txBody>
          <a:bodyPr wrap="square" rtlCol="0">
            <a:spAutoFit/>
          </a:bodyPr>
          <a:lstStyle/>
          <a:p>
            <a:pPr algn="ctr"/>
            <a:r>
              <a:rPr lang="en-US" sz="1400" dirty="0"/>
              <a:t>Edo</a:t>
            </a:r>
          </a:p>
          <a:p>
            <a:pPr algn="ctr"/>
            <a:r>
              <a:rPr lang="en-US" sz="1400" dirty="0"/>
              <a:t>71</a:t>
            </a:r>
            <a:endParaRPr lang="en-US" sz="1600" dirty="0"/>
          </a:p>
        </p:txBody>
      </p:sp>
      <p:sp>
        <p:nvSpPr>
          <p:cNvPr id="71" name="TextBox 70">
            <a:extLst>
              <a:ext uri="{FF2B5EF4-FFF2-40B4-BE49-F238E27FC236}">
                <a16:creationId xmlns:a16="http://schemas.microsoft.com/office/drawing/2014/main" id="{E406AC49-C252-47BD-8E7A-AB4517A13B93}"/>
              </a:ext>
            </a:extLst>
          </p:cNvPr>
          <p:cNvSpPr txBox="1"/>
          <p:nvPr/>
        </p:nvSpPr>
        <p:spPr>
          <a:xfrm>
            <a:off x="2581290" y="5368230"/>
            <a:ext cx="773442" cy="523220"/>
          </a:xfrm>
          <a:prstGeom prst="rect">
            <a:avLst/>
          </a:prstGeom>
          <a:noFill/>
        </p:spPr>
        <p:txBody>
          <a:bodyPr wrap="square" rtlCol="0">
            <a:spAutoFit/>
          </a:bodyPr>
          <a:lstStyle/>
          <a:p>
            <a:pPr algn="ctr"/>
            <a:r>
              <a:rPr lang="en-US" sz="1400" dirty="0">
                <a:solidFill>
                  <a:schemeClr val="bg1"/>
                </a:solidFill>
              </a:rPr>
              <a:t>  </a:t>
            </a:r>
            <a:r>
              <a:rPr lang="en-US" sz="1400" dirty="0"/>
              <a:t>Delta</a:t>
            </a:r>
          </a:p>
          <a:p>
            <a:pPr algn="ctr"/>
            <a:r>
              <a:rPr lang="en-US" sz="1400" dirty="0"/>
              <a:t>53</a:t>
            </a:r>
            <a:endParaRPr lang="en-US" sz="1600" dirty="0"/>
          </a:p>
        </p:txBody>
      </p:sp>
      <p:sp>
        <p:nvSpPr>
          <p:cNvPr id="72" name="TextBox 71">
            <a:extLst>
              <a:ext uri="{FF2B5EF4-FFF2-40B4-BE49-F238E27FC236}">
                <a16:creationId xmlns:a16="http://schemas.microsoft.com/office/drawing/2014/main" id="{AD3F8540-A69E-4C34-80EF-349E58754DCF}"/>
              </a:ext>
            </a:extLst>
          </p:cNvPr>
          <p:cNvSpPr txBox="1"/>
          <p:nvPr/>
        </p:nvSpPr>
        <p:spPr>
          <a:xfrm>
            <a:off x="2077809" y="5906594"/>
            <a:ext cx="773442" cy="523220"/>
          </a:xfrm>
          <a:prstGeom prst="rect">
            <a:avLst/>
          </a:prstGeom>
          <a:noFill/>
        </p:spPr>
        <p:txBody>
          <a:bodyPr wrap="square" rtlCol="0">
            <a:spAutoFit/>
          </a:bodyPr>
          <a:lstStyle/>
          <a:p>
            <a:pPr algn="ctr"/>
            <a:r>
              <a:rPr lang="en-US" sz="1400" dirty="0"/>
              <a:t>Bayelsa</a:t>
            </a:r>
          </a:p>
          <a:p>
            <a:pPr algn="ctr"/>
            <a:r>
              <a:rPr lang="en-US" sz="1400" dirty="0"/>
              <a:t>31</a:t>
            </a:r>
            <a:endParaRPr lang="en-US" sz="1600" dirty="0"/>
          </a:p>
        </p:txBody>
      </p:sp>
      <p:sp>
        <p:nvSpPr>
          <p:cNvPr id="73" name="TextBox 72">
            <a:extLst>
              <a:ext uri="{FF2B5EF4-FFF2-40B4-BE49-F238E27FC236}">
                <a16:creationId xmlns:a16="http://schemas.microsoft.com/office/drawing/2014/main" id="{3CF5FEDE-AF73-4DDF-8AC4-0D40DB4C19F9}"/>
              </a:ext>
            </a:extLst>
          </p:cNvPr>
          <p:cNvSpPr txBox="1"/>
          <p:nvPr/>
        </p:nvSpPr>
        <p:spPr>
          <a:xfrm>
            <a:off x="3106829" y="5777680"/>
            <a:ext cx="773442" cy="523220"/>
          </a:xfrm>
          <a:prstGeom prst="rect">
            <a:avLst/>
          </a:prstGeom>
          <a:noFill/>
        </p:spPr>
        <p:txBody>
          <a:bodyPr wrap="square" rtlCol="0">
            <a:spAutoFit/>
          </a:bodyPr>
          <a:lstStyle/>
          <a:p>
            <a:pPr algn="ctr"/>
            <a:r>
              <a:rPr lang="en-US" sz="1400" dirty="0"/>
              <a:t>Rivers</a:t>
            </a:r>
          </a:p>
          <a:p>
            <a:pPr algn="ctr"/>
            <a:r>
              <a:rPr lang="en-US" sz="1400" dirty="0"/>
              <a:t>79</a:t>
            </a:r>
            <a:endParaRPr lang="en-US" sz="1600" dirty="0"/>
          </a:p>
        </p:txBody>
      </p:sp>
      <p:sp>
        <p:nvSpPr>
          <p:cNvPr id="74" name="TextBox 73">
            <a:extLst>
              <a:ext uri="{FF2B5EF4-FFF2-40B4-BE49-F238E27FC236}">
                <a16:creationId xmlns:a16="http://schemas.microsoft.com/office/drawing/2014/main" id="{9E7DB26D-F38C-4E04-A1CF-10ED03B66A17}"/>
              </a:ext>
            </a:extLst>
          </p:cNvPr>
          <p:cNvSpPr txBox="1"/>
          <p:nvPr/>
        </p:nvSpPr>
        <p:spPr>
          <a:xfrm>
            <a:off x="1057198" y="5176367"/>
            <a:ext cx="773442" cy="523220"/>
          </a:xfrm>
          <a:prstGeom prst="rect">
            <a:avLst/>
          </a:prstGeom>
          <a:noFill/>
        </p:spPr>
        <p:txBody>
          <a:bodyPr wrap="square" rtlCol="0">
            <a:spAutoFit/>
          </a:bodyPr>
          <a:lstStyle/>
          <a:p>
            <a:pPr algn="ctr"/>
            <a:r>
              <a:rPr lang="en-US" sz="1400" dirty="0"/>
              <a:t>Lagos</a:t>
            </a:r>
          </a:p>
          <a:p>
            <a:pPr algn="ctr"/>
            <a:r>
              <a:rPr lang="en-US" sz="1400" dirty="0"/>
              <a:t>59</a:t>
            </a:r>
            <a:endParaRPr lang="en-US" sz="1600" dirty="0"/>
          </a:p>
        </p:txBody>
      </p:sp>
      <p:sp>
        <p:nvSpPr>
          <p:cNvPr id="75" name="TextBox 74">
            <a:extLst>
              <a:ext uri="{FF2B5EF4-FFF2-40B4-BE49-F238E27FC236}">
                <a16:creationId xmlns:a16="http://schemas.microsoft.com/office/drawing/2014/main" id="{E853CDEF-CE79-4AFB-8A2E-6A82AF03AECD}"/>
              </a:ext>
            </a:extLst>
          </p:cNvPr>
          <p:cNvSpPr txBox="1"/>
          <p:nvPr/>
        </p:nvSpPr>
        <p:spPr>
          <a:xfrm>
            <a:off x="3656099" y="6137030"/>
            <a:ext cx="773442" cy="523220"/>
          </a:xfrm>
          <a:prstGeom prst="rect">
            <a:avLst/>
          </a:prstGeom>
          <a:noFill/>
        </p:spPr>
        <p:txBody>
          <a:bodyPr wrap="square" rtlCol="0">
            <a:spAutoFit/>
          </a:bodyPr>
          <a:lstStyle/>
          <a:p>
            <a:pPr algn="ctr"/>
            <a:r>
              <a:rPr lang="en-US" sz="1400" dirty="0" err="1"/>
              <a:t>Abia</a:t>
            </a:r>
            <a:endParaRPr lang="en-US" sz="1400" dirty="0"/>
          </a:p>
          <a:p>
            <a:pPr algn="ctr"/>
            <a:r>
              <a:rPr lang="en-US" sz="1400" dirty="0"/>
              <a:t>86</a:t>
            </a:r>
            <a:endParaRPr lang="en-US" sz="1600" dirty="0"/>
          </a:p>
        </p:txBody>
      </p:sp>
      <p:sp>
        <p:nvSpPr>
          <p:cNvPr id="76" name="TextBox 75">
            <a:extLst>
              <a:ext uri="{FF2B5EF4-FFF2-40B4-BE49-F238E27FC236}">
                <a16:creationId xmlns:a16="http://schemas.microsoft.com/office/drawing/2014/main" id="{69E30732-616C-4269-80E2-52381819A930}"/>
              </a:ext>
            </a:extLst>
          </p:cNvPr>
          <p:cNvSpPr txBox="1"/>
          <p:nvPr/>
        </p:nvSpPr>
        <p:spPr>
          <a:xfrm>
            <a:off x="5006981" y="4931426"/>
            <a:ext cx="688149" cy="523220"/>
          </a:xfrm>
          <a:prstGeom prst="rect">
            <a:avLst/>
          </a:prstGeom>
          <a:noFill/>
        </p:spPr>
        <p:txBody>
          <a:bodyPr wrap="square" rtlCol="0">
            <a:spAutoFit/>
          </a:bodyPr>
          <a:lstStyle/>
          <a:p>
            <a:pPr algn="ctr"/>
            <a:r>
              <a:rPr lang="en-US" sz="1400" dirty="0"/>
              <a:t>Ebonyi</a:t>
            </a:r>
          </a:p>
          <a:p>
            <a:pPr algn="ctr"/>
            <a:r>
              <a:rPr lang="en-US" sz="1400" dirty="0"/>
              <a:t>91</a:t>
            </a:r>
            <a:endParaRPr lang="en-US" sz="1600" dirty="0"/>
          </a:p>
        </p:txBody>
      </p:sp>
      <p:sp>
        <p:nvSpPr>
          <p:cNvPr id="77" name="TextBox 76">
            <a:extLst>
              <a:ext uri="{FF2B5EF4-FFF2-40B4-BE49-F238E27FC236}">
                <a16:creationId xmlns:a16="http://schemas.microsoft.com/office/drawing/2014/main" id="{881FBB27-FFF0-4948-9644-0061EF15B3B8}"/>
              </a:ext>
            </a:extLst>
          </p:cNvPr>
          <p:cNvSpPr txBox="1"/>
          <p:nvPr/>
        </p:nvSpPr>
        <p:spPr>
          <a:xfrm>
            <a:off x="4687601" y="5349951"/>
            <a:ext cx="773442" cy="523220"/>
          </a:xfrm>
          <a:prstGeom prst="rect">
            <a:avLst/>
          </a:prstGeom>
          <a:noFill/>
        </p:spPr>
        <p:txBody>
          <a:bodyPr wrap="square" rtlCol="0">
            <a:spAutoFit/>
          </a:bodyPr>
          <a:lstStyle/>
          <a:p>
            <a:pPr algn="ctr"/>
            <a:r>
              <a:rPr lang="en-US" sz="1400" dirty="0"/>
              <a:t>Enugu</a:t>
            </a:r>
          </a:p>
          <a:p>
            <a:pPr algn="ctr"/>
            <a:r>
              <a:rPr lang="en-US" sz="1400" dirty="0"/>
              <a:t>61</a:t>
            </a:r>
            <a:endParaRPr lang="en-US" sz="1600" dirty="0"/>
          </a:p>
        </p:txBody>
      </p:sp>
      <p:sp>
        <p:nvSpPr>
          <p:cNvPr id="78" name="TextBox 77">
            <a:extLst>
              <a:ext uri="{FF2B5EF4-FFF2-40B4-BE49-F238E27FC236}">
                <a16:creationId xmlns:a16="http://schemas.microsoft.com/office/drawing/2014/main" id="{F1182AF3-EEB8-4D36-84A2-653AD137E6EB}"/>
              </a:ext>
            </a:extLst>
          </p:cNvPr>
          <p:cNvSpPr txBox="1"/>
          <p:nvPr/>
        </p:nvSpPr>
        <p:spPr>
          <a:xfrm>
            <a:off x="1662370" y="5368230"/>
            <a:ext cx="847673" cy="523220"/>
          </a:xfrm>
          <a:prstGeom prst="rect">
            <a:avLst/>
          </a:prstGeom>
          <a:noFill/>
        </p:spPr>
        <p:txBody>
          <a:bodyPr wrap="square" rtlCol="0">
            <a:spAutoFit/>
          </a:bodyPr>
          <a:lstStyle/>
          <a:p>
            <a:pPr algn="ctr"/>
            <a:r>
              <a:rPr lang="en-US" sz="1400" dirty="0"/>
              <a:t>Anambra</a:t>
            </a:r>
          </a:p>
          <a:p>
            <a:pPr algn="ctr"/>
            <a:r>
              <a:rPr lang="en-US" sz="1400" dirty="0"/>
              <a:t>58</a:t>
            </a:r>
            <a:endParaRPr lang="en-US" sz="1600" dirty="0"/>
          </a:p>
        </p:txBody>
      </p:sp>
      <p:cxnSp>
        <p:nvCxnSpPr>
          <p:cNvPr id="79" name="Straight Connector 78">
            <a:extLst>
              <a:ext uri="{FF2B5EF4-FFF2-40B4-BE49-F238E27FC236}">
                <a16:creationId xmlns:a16="http://schemas.microsoft.com/office/drawing/2014/main" id="{D5BF775D-DA41-47CF-A19B-D6F9E1049FD9}"/>
              </a:ext>
            </a:extLst>
          </p:cNvPr>
          <p:cNvCxnSpPr>
            <a:cxnSpLocks/>
          </p:cNvCxnSpPr>
          <p:nvPr/>
        </p:nvCxnSpPr>
        <p:spPr>
          <a:xfrm flipH="1">
            <a:off x="2422642" y="5164858"/>
            <a:ext cx="1128022" cy="3729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46B5534-B50D-4B92-9B44-4738C230E06C}"/>
              </a:ext>
            </a:extLst>
          </p:cNvPr>
          <p:cNvCxnSpPr>
            <a:cxnSpLocks/>
          </p:cNvCxnSpPr>
          <p:nvPr/>
        </p:nvCxnSpPr>
        <p:spPr>
          <a:xfrm flipH="1" flipV="1">
            <a:off x="3794917" y="5886609"/>
            <a:ext cx="80557" cy="41429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86FFE48B-2574-4B9A-AA2D-1FA673142166}"/>
              </a:ext>
            </a:extLst>
          </p:cNvPr>
          <p:cNvCxnSpPr>
            <a:cxnSpLocks/>
          </p:cNvCxnSpPr>
          <p:nvPr/>
        </p:nvCxnSpPr>
        <p:spPr>
          <a:xfrm flipH="1" flipV="1">
            <a:off x="4058585" y="5944742"/>
            <a:ext cx="239093" cy="271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93529F9F-D800-4A87-BCEE-D3A3DF028B2F}"/>
              </a:ext>
            </a:extLst>
          </p:cNvPr>
          <p:cNvCxnSpPr>
            <a:cxnSpLocks/>
          </p:cNvCxnSpPr>
          <p:nvPr/>
        </p:nvCxnSpPr>
        <p:spPr>
          <a:xfrm flipH="1" flipV="1">
            <a:off x="3817933" y="5044297"/>
            <a:ext cx="1039508" cy="3966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B896863-1584-4EBB-8F0E-D91C8FAC37F7}"/>
              </a:ext>
            </a:extLst>
          </p:cNvPr>
          <p:cNvCxnSpPr>
            <a:cxnSpLocks/>
          </p:cNvCxnSpPr>
          <p:nvPr/>
        </p:nvCxnSpPr>
        <p:spPr>
          <a:xfrm flipH="1" flipV="1">
            <a:off x="4271690" y="5095739"/>
            <a:ext cx="802150" cy="480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9B8C5777-7D52-4F2D-922D-77285D6DB4CF}"/>
              </a:ext>
            </a:extLst>
          </p:cNvPr>
          <p:cNvCxnSpPr>
            <a:cxnSpLocks/>
          </p:cNvCxnSpPr>
          <p:nvPr/>
        </p:nvCxnSpPr>
        <p:spPr>
          <a:xfrm flipH="1">
            <a:off x="2750083" y="6080567"/>
            <a:ext cx="1881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3CC84FB-669C-4A9C-93D1-BF4E5869E5A5}"/>
              </a:ext>
            </a:extLst>
          </p:cNvPr>
          <p:cNvCxnSpPr>
            <a:cxnSpLocks/>
          </p:cNvCxnSpPr>
          <p:nvPr/>
        </p:nvCxnSpPr>
        <p:spPr>
          <a:xfrm flipH="1" flipV="1">
            <a:off x="1381088" y="2793369"/>
            <a:ext cx="2209672" cy="8963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144F4397-7262-4E96-B428-7BA52A931395}"/>
              </a:ext>
            </a:extLst>
          </p:cNvPr>
          <p:cNvCxnSpPr>
            <a:cxnSpLocks/>
          </p:cNvCxnSpPr>
          <p:nvPr/>
        </p:nvCxnSpPr>
        <p:spPr>
          <a:xfrm flipV="1">
            <a:off x="1443919" y="5066644"/>
            <a:ext cx="0" cy="2158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139983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Trends in Childhood Mortality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600371410"/>
              </p:ext>
            </p:extLst>
          </p:nvPr>
        </p:nvGraphicFramePr>
        <p:xfrm>
          <a:off x="1" y="1600200"/>
          <a:ext cx="91440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0" y="1081405"/>
            <a:ext cx="9144000" cy="369332"/>
          </a:xfrm>
          <a:prstGeom prst="rect">
            <a:avLst/>
          </a:prstGeom>
          <a:noFill/>
        </p:spPr>
        <p:txBody>
          <a:bodyPr wrap="square" rtlCol="0">
            <a:spAutoFit/>
          </a:bodyPr>
          <a:lstStyle/>
          <a:p>
            <a:pPr algn="ctr"/>
            <a:r>
              <a:rPr lang="en-US" i="1" dirty="0"/>
              <a:t>Deaths per 1,000 live births for the 5-year period before the survey</a:t>
            </a:r>
          </a:p>
        </p:txBody>
      </p:sp>
      <p:sp>
        <p:nvSpPr>
          <p:cNvPr id="3" name="TextBox 2">
            <a:extLst>
              <a:ext uri="{FF2B5EF4-FFF2-40B4-BE49-F238E27FC236}">
                <a16:creationId xmlns:a16="http://schemas.microsoft.com/office/drawing/2014/main" id="{A6D8C0FE-B43E-492E-A685-E73769C8154F}"/>
              </a:ext>
            </a:extLst>
          </p:cNvPr>
          <p:cNvSpPr txBox="1"/>
          <p:nvPr/>
        </p:nvSpPr>
        <p:spPr>
          <a:xfrm>
            <a:off x="940084" y="3554858"/>
            <a:ext cx="2250041" cy="369332"/>
          </a:xfrm>
          <a:prstGeom prst="rect">
            <a:avLst/>
          </a:prstGeom>
          <a:noFill/>
        </p:spPr>
        <p:txBody>
          <a:bodyPr wrap="square" rtlCol="0">
            <a:spAutoFit/>
          </a:bodyPr>
          <a:lstStyle/>
          <a:p>
            <a:r>
              <a:rPr lang="en-US" b="1" dirty="0">
                <a:solidFill>
                  <a:schemeClr val="accent3"/>
                </a:solidFill>
              </a:rPr>
              <a:t>Infant mortality</a:t>
            </a:r>
          </a:p>
        </p:txBody>
      </p:sp>
      <p:sp>
        <p:nvSpPr>
          <p:cNvPr id="4" name="TextBox 3">
            <a:extLst>
              <a:ext uri="{FF2B5EF4-FFF2-40B4-BE49-F238E27FC236}">
                <a16:creationId xmlns:a16="http://schemas.microsoft.com/office/drawing/2014/main" id="{7ACB9D27-C06E-4C1F-9F20-284E51D9663B}"/>
              </a:ext>
            </a:extLst>
          </p:cNvPr>
          <p:cNvSpPr txBox="1"/>
          <p:nvPr/>
        </p:nvSpPr>
        <p:spPr>
          <a:xfrm>
            <a:off x="940084" y="2434909"/>
            <a:ext cx="3832260" cy="369332"/>
          </a:xfrm>
          <a:prstGeom prst="rect">
            <a:avLst/>
          </a:prstGeom>
          <a:noFill/>
        </p:spPr>
        <p:txBody>
          <a:bodyPr wrap="square" rtlCol="0">
            <a:spAutoFit/>
          </a:bodyPr>
          <a:lstStyle/>
          <a:p>
            <a:r>
              <a:rPr lang="en-US" b="1" dirty="0">
                <a:solidFill>
                  <a:schemeClr val="accent1"/>
                </a:solidFill>
              </a:rPr>
              <a:t>Under-5 mortality</a:t>
            </a:r>
          </a:p>
        </p:txBody>
      </p:sp>
      <p:sp>
        <p:nvSpPr>
          <p:cNvPr id="5" name="TextBox 4">
            <a:extLst>
              <a:ext uri="{FF2B5EF4-FFF2-40B4-BE49-F238E27FC236}">
                <a16:creationId xmlns:a16="http://schemas.microsoft.com/office/drawing/2014/main" id="{60EFF18B-FEBE-4CA3-B766-5BFBAF90B45E}"/>
              </a:ext>
            </a:extLst>
          </p:cNvPr>
          <p:cNvSpPr txBox="1"/>
          <p:nvPr/>
        </p:nvSpPr>
        <p:spPr>
          <a:xfrm>
            <a:off x="940084" y="5591929"/>
            <a:ext cx="2116477" cy="369332"/>
          </a:xfrm>
          <a:prstGeom prst="rect">
            <a:avLst/>
          </a:prstGeom>
          <a:noFill/>
        </p:spPr>
        <p:txBody>
          <a:bodyPr wrap="square" rtlCol="0">
            <a:spAutoFit/>
          </a:bodyPr>
          <a:lstStyle/>
          <a:p>
            <a:r>
              <a:rPr lang="en-US" b="1" dirty="0">
                <a:solidFill>
                  <a:schemeClr val="accent5"/>
                </a:solidFill>
              </a:rPr>
              <a:t>Neonatal mortality</a:t>
            </a:r>
          </a:p>
        </p:txBody>
      </p:sp>
    </p:spTree>
    <p:extLst>
      <p:ext uri="{BB962C8B-B14F-4D97-AF65-F5344CB8AC3E}">
        <p14:creationId xmlns:p14="http://schemas.microsoft.com/office/powerpoint/2010/main" val="219382089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Maternal Factors Associated with High Risk of Childhood Mortality</a:t>
            </a:r>
          </a:p>
        </p:txBody>
      </p:sp>
      <p:sp>
        <p:nvSpPr>
          <p:cNvPr id="3" name="Content Placeholder 2"/>
          <p:cNvSpPr>
            <a:spLocks noGrp="1"/>
          </p:cNvSpPr>
          <p:nvPr>
            <p:ph idx="1"/>
          </p:nvPr>
        </p:nvSpPr>
        <p:spPr/>
        <p:txBody>
          <a:bodyPr>
            <a:normAutofit/>
          </a:bodyPr>
          <a:lstStyle/>
          <a:p>
            <a:pPr marL="0" indent="0">
              <a:spcBef>
                <a:spcPts val="0"/>
              </a:spcBef>
              <a:spcAft>
                <a:spcPts val="1800"/>
              </a:spcAft>
              <a:buNone/>
            </a:pPr>
            <a:r>
              <a:rPr lang="en-GB" sz="3600" noProof="0" dirty="0"/>
              <a:t>Children are at an elevated risk of dying if:</a:t>
            </a:r>
          </a:p>
          <a:p>
            <a:pPr lvl="1">
              <a:spcBef>
                <a:spcPts val="0"/>
              </a:spcBef>
              <a:spcAft>
                <a:spcPts val="1800"/>
              </a:spcAft>
              <a:buClr>
                <a:schemeClr val="tx1"/>
              </a:buClr>
            </a:pPr>
            <a:r>
              <a:rPr lang="en-GB" sz="3200" b="1" noProof="0" dirty="0">
                <a:solidFill>
                  <a:schemeClr val="accent1"/>
                </a:solidFill>
              </a:rPr>
              <a:t>Too short birth interval</a:t>
            </a:r>
            <a:r>
              <a:rPr lang="en-GB" sz="3200" noProof="0" dirty="0"/>
              <a:t>:  less than 24 months after a previous birth</a:t>
            </a:r>
          </a:p>
          <a:p>
            <a:pPr lvl="1">
              <a:spcBef>
                <a:spcPts val="0"/>
              </a:spcBef>
              <a:spcAft>
                <a:spcPts val="1800"/>
              </a:spcAft>
              <a:buClr>
                <a:schemeClr val="tx1"/>
              </a:buClr>
            </a:pPr>
            <a:r>
              <a:rPr lang="en-GB" sz="3200" noProof="0" dirty="0"/>
              <a:t>Mother is “</a:t>
            </a:r>
            <a:r>
              <a:rPr lang="en-GB" sz="3200" b="1" noProof="0" dirty="0">
                <a:solidFill>
                  <a:schemeClr val="accent1"/>
                </a:solidFill>
              </a:rPr>
              <a:t>too young</a:t>
            </a:r>
            <a:r>
              <a:rPr lang="en-GB" sz="3200" noProof="0" dirty="0"/>
              <a:t>” (under 18) or “</a:t>
            </a:r>
            <a:r>
              <a:rPr lang="en-GB" sz="3200" b="1" noProof="0" dirty="0">
                <a:solidFill>
                  <a:schemeClr val="accent1"/>
                </a:solidFill>
              </a:rPr>
              <a:t>too old</a:t>
            </a:r>
            <a:r>
              <a:rPr lang="en-GB" sz="3200" noProof="0" dirty="0"/>
              <a:t>” (age 40 or older)</a:t>
            </a:r>
          </a:p>
          <a:p>
            <a:pPr lvl="1">
              <a:spcBef>
                <a:spcPts val="0"/>
              </a:spcBef>
              <a:spcAft>
                <a:spcPts val="1800"/>
              </a:spcAft>
              <a:buClr>
                <a:schemeClr val="tx1"/>
              </a:buClr>
            </a:pPr>
            <a:r>
              <a:rPr lang="en-GB" sz="3200" b="1" noProof="0" dirty="0">
                <a:solidFill>
                  <a:schemeClr val="accent1"/>
                </a:solidFill>
              </a:rPr>
              <a:t>High birth order</a:t>
            </a:r>
            <a:r>
              <a:rPr lang="en-GB" sz="3200" noProof="0" dirty="0"/>
              <a:t>:  mother has 4+ children</a:t>
            </a:r>
          </a:p>
        </p:txBody>
      </p:sp>
    </p:spTree>
    <p:extLst>
      <p:ext uri="{BB962C8B-B14F-4D97-AF65-F5344CB8AC3E}">
        <p14:creationId xmlns:p14="http://schemas.microsoft.com/office/powerpoint/2010/main" val="33448648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Woman’s Questionnaire</a:t>
            </a:r>
          </a:p>
        </p:txBody>
      </p:sp>
      <p:sp>
        <p:nvSpPr>
          <p:cNvPr id="3" name="Content Placeholder 2"/>
          <p:cNvSpPr>
            <a:spLocks noGrp="1"/>
          </p:cNvSpPr>
          <p:nvPr>
            <p:ph idx="1"/>
          </p:nvPr>
        </p:nvSpPr>
        <p:spPr>
          <a:xfrm>
            <a:off x="443883" y="1325563"/>
            <a:ext cx="8256233" cy="5506497"/>
          </a:xfrm>
        </p:spPr>
        <p:txBody>
          <a:bodyPr>
            <a:normAutofit fontScale="55000" lnSpcReduction="20000"/>
          </a:bodyPr>
          <a:lstStyle/>
          <a:p>
            <a:pPr>
              <a:spcBef>
                <a:spcPts val="0"/>
              </a:spcBef>
              <a:spcAft>
                <a:spcPts val="1200"/>
              </a:spcAft>
            </a:pPr>
            <a:r>
              <a:rPr lang="en-GB" sz="3200" noProof="0" dirty="0"/>
              <a:t>Background characteristics (age, education, and media exposure)</a:t>
            </a:r>
          </a:p>
          <a:p>
            <a:pPr>
              <a:spcBef>
                <a:spcPts val="0"/>
              </a:spcBef>
              <a:spcAft>
                <a:spcPts val="1200"/>
              </a:spcAft>
            </a:pPr>
            <a:r>
              <a:rPr lang="en-GB" sz="3200" noProof="0" dirty="0"/>
              <a:t>Birth history and child mortality</a:t>
            </a:r>
          </a:p>
          <a:p>
            <a:pPr>
              <a:spcBef>
                <a:spcPts val="0"/>
              </a:spcBef>
              <a:spcAft>
                <a:spcPts val="1200"/>
              </a:spcAft>
            </a:pPr>
            <a:r>
              <a:rPr lang="en-GB" sz="3200" dirty="0"/>
              <a:t>Knowledge, use, and source of family planning methods</a:t>
            </a:r>
          </a:p>
          <a:p>
            <a:pPr>
              <a:spcBef>
                <a:spcPts val="0"/>
              </a:spcBef>
              <a:spcAft>
                <a:spcPts val="1200"/>
              </a:spcAft>
            </a:pPr>
            <a:r>
              <a:rPr lang="en-GB" sz="3200" noProof="0" dirty="0"/>
              <a:t>Antenatal, delivery, and postnatal care</a:t>
            </a:r>
          </a:p>
          <a:p>
            <a:pPr>
              <a:spcBef>
                <a:spcPts val="0"/>
              </a:spcBef>
              <a:spcAft>
                <a:spcPts val="1200"/>
              </a:spcAft>
            </a:pPr>
            <a:r>
              <a:rPr lang="en-GB" sz="3200" noProof="0" dirty="0"/>
              <a:t>Vaccinations and childhood illnesses</a:t>
            </a:r>
          </a:p>
          <a:p>
            <a:pPr>
              <a:spcBef>
                <a:spcPts val="0"/>
              </a:spcBef>
              <a:spcAft>
                <a:spcPts val="1200"/>
              </a:spcAft>
            </a:pPr>
            <a:r>
              <a:rPr lang="en-GB" sz="3200" dirty="0"/>
              <a:t>Breastfeeding and infant feeding practices</a:t>
            </a:r>
          </a:p>
          <a:p>
            <a:pPr>
              <a:spcBef>
                <a:spcPts val="0"/>
              </a:spcBef>
              <a:spcAft>
                <a:spcPts val="1200"/>
              </a:spcAft>
            </a:pPr>
            <a:r>
              <a:rPr lang="en-GB" sz="3200" noProof="0" dirty="0"/>
              <a:t>Women’s minimum dietary diversity</a:t>
            </a:r>
          </a:p>
          <a:p>
            <a:pPr>
              <a:spcBef>
                <a:spcPts val="0"/>
              </a:spcBef>
              <a:spcAft>
                <a:spcPts val="1200"/>
              </a:spcAft>
            </a:pPr>
            <a:r>
              <a:rPr lang="en-GB" sz="3200" noProof="0" dirty="0"/>
              <a:t>Marriage and sexual activity</a:t>
            </a:r>
          </a:p>
          <a:p>
            <a:pPr>
              <a:spcBef>
                <a:spcPts val="0"/>
              </a:spcBef>
              <a:spcAft>
                <a:spcPts val="1200"/>
              </a:spcAft>
            </a:pPr>
            <a:r>
              <a:rPr lang="en-GB" sz="3200" noProof="0" dirty="0"/>
              <a:t>Fertility preferences (incl. desire for more children, ideal number of children)</a:t>
            </a:r>
          </a:p>
          <a:p>
            <a:pPr>
              <a:spcBef>
                <a:spcPts val="0"/>
              </a:spcBef>
              <a:spcAft>
                <a:spcPts val="1200"/>
              </a:spcAft>
            </a:pPr>
            <a:r>
              <a:rPr lang="en-GB" sz="3200" dirty="0"/>
              <a:t>Women’s work and husbands’ background characteristics</a:t>
            </a:r>
            <a:endParaRPr lang="en-GB" sz="3200" noProof="0" dirty="0"/>
          </a:p>
          <a:p>
            <a:pPr>
              <a:spcBef>
                <a:spcPts val="0"/>
              </a:spcBef>
              <a:spcAft>
                <a:spcPts val="1200"/>
              </a:spcAft>
            </a:pPr>
            <a:r>
              <a:rPr lang="en-GB" sz="3200" noProof="0" dirty="0"/>
              <a:t>Knowledge, awareness, and behaviour regarding HIV/AIDS and other STIs</a:t>
            </a:r>
          </a:p>
          <a:p>
            <a:pPr>
              <a:spcBef>
                <a:spcPts val="0"/>
              </a:spcBef>
              <a:spcAft>
                <a:spcPts val="1200"/>
              </a:spcAft>
            </a:pPr>
            <a:r>
              <a:rPr lang="en-GB" sz="3200" noProof="0" dirty="0"/>
              <a:t>Knowledge, attitudes, and behaviour related to other health issues (e.g., smoking)</a:t>
            </a:r>
          </a:p>
          <a:p>
            <a:pPr>
              <a:spcBef>
                <a:spcPts val="0"/>
              </a:spcBef>
              <a:spcAft>
                <a:spcPts val="1200"/>
              </a:spcAft>
            </a:pPr>
            <a:r>
              <a:rPr lang="en-GB" sz="3200" dirty="0"/>
              <a:t>Female genital </a:t>
            </a:r>
            <a:r>
              <a:rPr lang="en-GB" sz="3200" dirty="0" err="1"/>
              <a:t>mutiliation</a:t>
            </a:r>
            <a:endParaRPr lang="en-GB" sz="3200" dirty="0"/>
          </a:p>
          <a:p>
            <a:pPr>
              <a:spcBef>
                <a:spcPts val="0"/>
              </a:spcBef>
              <a:spcAft>
                <a:spcPts val="1200"/>
              </a:spcAft>
            </a:pPr>
            <a:r>
              <a:rPr lang="en-GB" sz="3200" noProof="0" dirty="0"/>
              <a:t>Fistula</a:t>
            </a:r>
          </a:p>
          <a:p>
            <a:pPr>
              <a:spcBef>
                <a:spcPts val="0"/>
              </a:spcBef>
              <a:spcAft>
                <a:spcPts val="1200"/>
              </a:spcAft>
            </a:pPr>
            <a:r>
              <a:rPr lang="en-GB" sz="3200" noProof="0" dirty="0"/>
              <a:t>Adult and maternal mortality</a:t>
            </a:r>
          </a:p>
          <a:p>
            <a:pPr>
              <a:spcBef>
                <a:spcPts val="0"/>
              </a:spcBef>
              <a:spcAft>
                <a:spcPts val="1200"/>
              </a:spcAft>
            </a:pPr>
            <a:r>
              <a:rPr lang="en-GB" sz="3200" noProof="0" dirty="0"/>
              <a:t>Domestic violence</a:t>
            </a:r>
          </a:p>
        </p:txBody>
      </p:sp>
    </p:spTree>
    <p:extLst>
      <p:ext uri="{BB962C8B-B14F-4D97-AF65-F5344CB8AC3E}">
        <p14:creationId xmlns:p14="http://schemas.microsoft.com/office/powerpoint/2010/main" val="30102296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Childhood Mortality </a:t>
            </a:r>
            <a:br>
              <a:rPr lang="en-GB" noProof="0" dirty="0"/>
            </a:br>
            <a:r>
              <a:rPr lang="en-GB" noProof="0" dirty="0"/>
              <a:t>by Previous Birth Interval</a:t>
            </a:r>
          </a:p>
        </p:txBody>
      </p:sp>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dirty="0"/>
              <a:t>Deaths per 1,000 live births for the 10-year period before the survey</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292769689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4092149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Childhood Mortality by Mother’s 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027078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5216"/>
            <a:ext cx="9144000" cy="369332"/>
          </a:xfrm>
          <a:prstGeom prst="rect">
            <a:avLst/>
          </a:prstGeom>
          <a:noFill/>
        </p:spPr>
        <p:txBody>
          <a:bodyPr wrap="square" rtlCol="0">
            <a:spAutoFit/>
          </a:bodyPr>
          <a:lstStyle/>
          <a:p>
            <a:pPr algn="ctr"/>
            <a:r>
              <a:rPr lang="en-US" i="1" dirty="0"/>
              <a:t>Deaths per 1,000 live births for the 10-year period before the survey</a:t>
            </a:r>
          </a:p>
        </p:txBody>
      </p:sp>
    </p:spTree>
    <p:extLst>
      <p:ext uri="{BB962C8B-B14F-4D97-AF65-F5344CB8AC3E}">
        <p14:creationId xmlns:p14="http://schemas.microsoft.com/office/powerpoint/2010/main" val="109025415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Childhood Mortality by Birth Order</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7688565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a:t>Deaths per 1,000 live births for the 10-year period before the survey</a:t>
            </a:r>
          </a:p>
        </p:txBody>
      </p:sp>
    </p:spTree>
    <p:extLst>
      <p:ext uri="{BB962C8B-B14F-4D97-AF65-F5344CB8AC3E}">
        <p14:creationId xmlns:p14="http://schemas.microsoft.com/office/powerpoint/2010/main" val="152208944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0"/>
            <a:ext cx="4418729" cy="3287963"/>
          </a:xfrm>
        </p:spPr>
        <p:txBody>
          <a:bodyPr>
            <a:normAutofit/>
          </a:bodyPr>
          <a:lstStyle/>
          <a:p>
            <a:pPr>
              <a:buClr>
                <a:schemeClr val="tx1"/>
              </a:buClr>
            </a:pPr>
            <a:r>
              <a:rPr lang="en-GB" sz="3600" noProof="0" dirty="0"/>
              <a:t>Childhood mortality</a:t>
            </a:r>
          </a:p>
          <a:p>
            <a:pPr>
              <a:buClr>
                <a:schemeClr val="tx1"/>
              </a:buClr>
            </a:pPr>
            <a:r>
              <a:rPr lang="en-GB" sz="3600" b="1" noProof="0" dirty="0">
                <a:solidFill>
                  <a:schemeClr val="accent1"/>
                </a:solidFill>
              </a:rPr>
              <a:t>Adult mortality</a:t>
            </a:r>
          </a:p>
          <a:p>
            <a:pPr>
              <a:buClr>
                <a:schemeClr val="tx1"/>
              </a:buClr>
            </a:pPr>
            <a:r>
              <a:rPr lang="en-GB" sz="3600" noProof="0" dirty="0"/>
              <a:t>Pregnancy-related and maternal mortality</a:t>
            </a:r>
          </a:p>
        </p:txBody>
      </p:sp>
    </p:spTree>
    <p:extLst>
      <p:ext uri="{BB962C8B-B14F-4D97-AF65-F5344CB8AC3E}">
        <p14:creationId xmlns:p14="http://schemas.microsoft.com/office/powerpoint/2010/main" val="375718940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Adult Mortality</a:t>
            </a:r>
          </a:p>
        </p:txBody>
      </p:sp>
      <p:sp>
        <p:nvSpPr>
          <p:cNvPr id="3" name="Content Placeholder 2"/>
          <p:cNvSpPr>
            <a:spLocks noGrp="1"/>
          </p:cNvSpPr>
          <p:nvPr>
            <p:ph idx="1"/>
          </p:nvPr>
        </p:nvSpPr>
        <p:spPr>
          <a:xfrm>
            <a:off x="239486" y="1606858"/>
            <a:ext cx="8665028" cy="5251142"/>
          </a:xfrm>
        </p:spPr>
        <p:txBody>
          <a:bodyPr>
            <a:normAutofit/>
          </a:bodyPr>
          <a:lstStyle/>
          <a:p>
            <a:pPr marL="0" indent="0">
              <a:spcBef>
                <a:spcPts val="0"/>
              </a:spcBef>
              <a:spcAft>
                <a:spcPts val="1800"/>
              </a:spcAft>
              <a:buNone/>
            </a:pPr>
            <a:r>
              <a:rPr lang="en-GB" sz="3600" noProof="0" dirty="0"/>
              <a:t>In the 7-year period before the survey:</a:t>
            </a:r>
            <a:endParaRPr lang="en-GB" sz="3600" b="1" noProof="0" dirty="0">
              <a:solidFill>
                <a:schemeClr val="accent5"/>
              </a:solidFill>
            </a:endParaRPr>
          </a:p>
          <a:p>
            <a:pPr lvl="1">
              <a:spcBef>
                <a:spcPts val="0"/>
              </a:spcBef>
              <a:spcAft>
                <a:spcPts val="1800"/>
              </a:spcAft>
              <a:buClr>
                <a:schemeClr val="tx1"/>
              </a:buClr>
            </a:pPr>
            <a:r>
              <a:rPr lang="en-GB" sz="3000" b="1" dirty="0">
                <a:solidFill>
                  <a:schemeClr val="accent1"/>
                </a:solidFill>
              </a:rPr>
              <a:t>3.18</a:t>
            </a:r>
            <a:r>
              <a:rPr lang="en-GB" sz="3000" b="1" noProof="0" dirty="0">
                <a:solidFill>
                  <a:schemeClr val="accent1"/>
                </a:solidFill>
              </a:rPr>
              <a:t> </a:t>
            </a:r>
            <a:r>
              <a:rPr lang="en-GB" sz="3000" noProof="0" dirty="0"/>
              <a:t>women died for every 1,000 women per year</a:t>
            </a:r>
          </a:p>
          <a:p>
            <a:pPr lvl="1">
              <a:spcBef>
                <a:spcPts val="0"/>
              </a:spcBef>
              <a:spcAft>
                <a:spcPts val="1800"/>
              </a:spcAft>
              <a:buClr>
                <a:schemeClr val="tx1"/>
              </a:buClr>
            </a:pPr>
            <a:r>
              <a:rPr lang="en-GB" sz="3000" b="1" dirty="0">
                <a:solidFill>
                  <a:schemeClr val="accent1"/>
                </a:solidFill>
              </a:rPr>
              <a:t>3.25</a:t>
            </a:r>
            <a:r>
              <a:rPr lang="en-GB" sz="3000" noProof="0" dirty="0">
                <a:solidFill>
                  <a:schemeClr val="accent1"/>
                </a:solidFill>
              </a:rPr>
              <a:t> </a:t>
            </a:r>
            <a:r>
              <a:rPr lang="en-GB" sz="3000" noProof="0" dirty="0"/>
              <a:t>men died for every 1,000 men per year</a:t>
            </a:r>
          </a:p>
        </p:txBody>
      </p:sp>
    </p:spTree>
    <p:extLst>
      <p:ext uri="{BB962C8B-B14F-4D97-AF65-F5344CB8AC3E}">
        <p14:creationId xmlns:p14="http://schemas.microsoft.com/office/powerpoint/2010/main" val="65983530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0"/>
            <a:ext cx="4418729" cy="3287963"/>
          </a:xfrm>
        </p:spPr>
        <p:txBody>
          <a:bodyPr>
            <a:normAutofit/>
          </a:bodyPr>
          <a:lstStyle/>
          <a:p>
            <a:pPr>
              <a:buClr>
                <a:schemeClr val="tx1"/>
              </a:buClr>
            </a:pPr>
            <a:r>
              <a:rPr lang="en-GB" sz="3600" noProof="0" dirty="0"/>
              <a:t>Childhood mortality</a:t>
            </a:r>
          </a:p>
          <a:p>
            <a:pPr>
              <a:buClr>
                <a:schemeClr val="tx1"/>
              </a:buClr>
            </a:pPr>
            <a:r>
              <a:rPr lang="en-GB" sz="3600" noProof="0" dirty="0"/>
              <a:t>Adult mortality</a:t>
            </a:r>
          </a:p>
          <a:p>
            <a:pPr>
              <a:buClr>
                <a:schemeClr val="tx1"/>
              </a:buClr>
            </a:pPr>
            <a:r>
              <a:rPr lang="en-GB" sz="3600" b="1" noProof="0" dirty="0">
                <a:solidFill>
                  <a:schemeClr val="accent1"/>
                </a:solidFill>
              </a:rPr>
              <a:t>Pregnancy-related and maternal mortality</a:t>
            </a:r>
          </a:p>
        </p:txBody>
      </p:sp>
    </p:spTree>
    <p:extLst>
      <p:ext uri="{BB962C8B-B14F-4D97-AF65-F5344CB8AC3E}">
        <p14:creationId xmlns:p14="http://schemas.microsoft.com/office/powerpoint/2010/main" val="23894163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Pregnancy-related Mortality vs. </a:t>
            </a:r>
            <a:br>
              <a:rPr lang="en-GB" noProof="0" dirty="0"/>
            </a:br>
            <a:r>
              <a:rPr lang="en-GB" noProof="0" dirty="0"/>
              <a:t>Maternal Mortality Estimates</a:t>
            </a:r>
          </a:p>
        </p:txBody>
      </p:sp>
      <p:sp>
        <p:nvSpPr>
          <p:cNvPr id="3" name="Content Placeholder 2"/>
          <p:cNvSpPr>
            <a:spLocks noGrp="1"/>
          </p:cNvSpPr>
          <p:nvPr>
            <p:ph idx="1"/>
          </p:nvPr>
        </p:nvSpPr>
        <p:spPr>
          <a:xfrm>
            <a:off x="0" y="1600816"/>
            <a:ext cx="4341586" cy="5251142"/>
          </a:xfrm>
        </p:spPr>
        <p:txBody>
          <a:bodyPr>
            <a:normAutofit/>
          </a:bodyPr>
          <a:lstStyle/>
          <a:p>
            <a:pPr marL="0" indent="0">
              <a:spcBef>
                <a:spcPts val="0"/>
              </a:spcBef>
              <a:spcAft>
                <a:spcPts val="1800"/>
              </a:spcAft>
              <a:buNone/>
            </a:pPr>
            <a:r>
              <a:rPr lang="en-GB" b="1" noProof="0" dirty="0">
                <a:solidFill>
                  <a:schemeClr val="accent1"/>
                </a:solidFill>
              </a:rPr>
              <a:t>Pregnancy-related mortality</a:t>
            </a:r>
            <a:br>
              <a:rPr lang="en-GB" b="1" noProof="0" dirty="0">
                <a:solidFill>
                  <a:schemeClr val="accent5"/>
                </a:solidFill>
              </a:rPr>
            </a:br>
            <a:r>
              <a:rPr lang="en-GB" noProof="0" dirty="0"/>
              <a:t>includes all deaths that occur to women </a:t>
            </a:r>
            <a:r>
              <a:rPr lang="en-GB" b="1" noProof="0" dirty="0">
                <a:solidFill>
                  <a:schemeClr val="accent1"/>
                </a:solidFill>
              </a:rPr>
              <a:t>during pregnancy or childbirth:</a:t>
            </a:r>
          </a:p>
          <a:p>
            <a:pPr lvl="1">
              <a:spcBef>
                <a:spcPts val="0"/>
              </a:spcBef>
              <a:spcAft>
                <a:spcPts val="1800"/>
              </a:spcAft>
            </a:pPr>
            <a:r>
              <a:rPr lang="en-GB" sz="2600" noProof="0" dirty="0"/>
              <a:t>Includes deaths up to </a:t>
            </a:r>
            <a:r>
              <a:rPr lang="en-GB" sz="2600" b="1" noProof="0" dirty="0">
                <a:solidFill>
                  <a:schemeClr val="accent1"/>
                </a:solidFill>
              </a:rPr>
              <a:t>2 months</a:t>
            </a:r>
            <a:r>
              <a:rPr lang="en-GB" sz="2600" b="1" noProof="0" dirty="0">
                <a:solidFill>
                  <a:schemeClr val="accent5"/>
                </a:solidFill>
              </a:rPr>
              <a:t> </a:t>
            </a:r>
            <a:r>
              <a:rPr lang="en-GB" sz="2600" noProof="0" dirty="0"/>
              <a:t>after birth</a:t>
            </a:r>
          </a:p>
          <a:p>
            <a:pPr lvl="1">
              <a:spcBef>
                <a:spcPts val="0"/>
              </a:spcBef>
              <a:spcAft>
                <a:spcPts val="1800"/>
              </a:spcAft>
            </a:pPr>
            <a:r>
              <a:rPr lang="en-GB" sz="2600" noProof="0" dirty="0"/>
              <a:t>Irrespective of the cause of death</a:t>
            </a:r>
          </a:p>
          <a:p>
            <a:pPr lvl="1">
              <a:spcBef>
                <a:spcPts val="0"/>
              </a:spcBef>
              <a:spcAft>
                <a:spcPts val="1800"/>
              </a:spcAft>
            </a:pPr>
            <a:r>
              <a:rPr lang="en-GB" sz="2600" noProof="0" dirty="0"/>
              <a:t>Revised name</a:t>
            </a:r>
          </a:p>
          <a:p>
            <a:pPr lvl="1">
              <a:spcBef>
                <a:spcPts val="0"/>
              </a:spcBef>
              <a:spcAft>
                <a:spcPts val="1800"/>
              </a:spcAft>
            </a:pPr>
            <a:r>
              <a:rPr lang="en-GB" sz="2600" noProof="0" dirty="0"/>
              <a:t>Trends available</a:t>
            </a:r>
          </a:p>
        </p:txBody>
      </p:sp>
      <p:sp>
        <p:nvSpPr>
          <p:cNvPr id="4" name="Content Placeholder 2"/>
          <p:cNvSpPr txBox="1">
            <a:spLocks/>
          </p:cNvSpPr>
          <p:nvPr/>
        </p:nvSpPr>
        <p:spPr>
          <a:xfrm>
            <a:off x="4699000" y="1600816"/>
            <a:ext cx="4445000" cy="525114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1800"/>
              </a:spcAft>
              <a:buFont typeface="Arial" panose="020B0604020202020204" pitchFamily="34" charset="0"/>
              <a:buNone/>
            </a:pPr>
            <a:r>
              <a:rPr lang="en-GB" b="1" dirty="0">
                <a:solidFill>
                  <a:schemeClr val="accent1"/>
                </a:solidFill>
              </a:rPr>
              <a:t>Maternal mortality</a:t>
            </a:r>
            <a:br>
              <a:rPr lang="en-GB" b="1" dirty="0">
                <a:solidFill>
                  <a:schemeClr val="accent5"/>
                </a:solidFill>
              </a:rPr>
            </a:br>
            <a:r>
              <a:rPr lang="en-GB" dirty="0"/>
              <a:t>includes all deaths that occur to women </a:t>
            </a:r>
            <a:r>
              <a:rPr lang="en-GB" b="1" dirty="0">
                <a:solidFill>
                  <a:schemeClr val="accent1"/>
                </a:solidFill>
              </a:rPr>
              <a:t>during pregnancy </a:t>
            </a:r>
            <a:r>
              <a:rPr lang="en-GB" b="1">
                <a:solidFill>
                  <a:schemeClr val="accent1"/>
                </a:solidFill>
              </a:rPr>
              <a:t>or childbirth:</a:t>
            </a:r>
            <a:endParaRPr lang="en-GB" b="1" dirty="0">
              <a:solidFill>
                <a:schemeClr val="accent1"/>
              </a:solidFill>
            </a:endParaRPr>
          </a:p>
          <a:p>
            <a:pPr lvl="1">
              <a:spcBef>
                <a:spcPts val="0"/>
              </a:spcBef>
              <a:spcAft>
                <a:spcPts val="1800"/>
              </a:spcAft>
            </a:pPr>
            <a:r>
              <a:rPr lang="en-GB" sz="2600" dirty="0"/>
              <a:t>Includes deaths within </a:t>
            </a:r>
            <a:r>
              <a:rPr lang="en-GB" sz="2600" b="1" dirty="0">
                <a:solidFill>
                  <a:schemeClr val="accent1"/>
                </a:solidFill>
              </a:rPr>
              <a:t>42 days</a:t>
            </a:r>
            <a:r>
              <a:rPr lang="en-GB" sz="2600" b="1" dirty="0">
                <a:solidFill>
                  <a:schemeClr val="accent5"/>
                </a:solidFill>
              </a:rPr>
              <a:t> </a:t>
            </a:r>
            <a:r>
              <a:rPr lang="en-GB" sz="2600" dirty="0"/>
              <a:t>after birth</a:t>
            </a:r>
          </a:p>
          <a:p>
            <a:pPr lvl="1">
              <a:spcBef>
                <a:spcPts val="0"/>
              </a:spcBef>
              <a:spcAft>
                <a:spcPts val="1800"/>
              </a:spcAft>
            </a:pPr>
            <a:r>
              <a:rPr lang="en-GB" sz="2600" dirty="0"/>
              <a:t>Excludes deaths from accidents or violence</a:t>
            </a:r>
          </a:p>
          <a:p>
            <a:pPr lvl="1">
              <a:spcBef>
                <a:spcPts val="0"/>
              </a:spcBef>
              <a:spcAft>
                <a:spcPts val="1800"/>
              </a:spcAft>
            </a:pPr>
            <a:r>
              <a:rPr lang="en-GB" sz="2600" dirty="0"/>
              <a:t>Revised definition</a:t>
            </a:r>
          </a:p>
          <a:p>
            <a:pPr lvl="1">
              <a:spcBef>
                <a:spcPts val="0"/>
              </a:spcBef>
              <a:spcAft>
                <a:spcPts val="1800"/>
              </a:spcAft>
            </a:pPr>
            <a:r>
              <a:rPr lang="en-GB" sz="2600" dirty="0"/>
              <a:t>NO trends available</a:t>
            </a:r>
          </a:p>
        </p:txBody>
      </p:sp>
    </p:spTree>
    <p:extLst>
      <p:ext uri="{BB962C8B-B14F-4D97-AF65-F5344CB8AC3E}">
        <p14:creationId xmlns:p14="http://schemas.microsoft.com/office/powerpoint/2010/main" val="319784168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Maternal Mortality</a:t>
            </a:r>
          </a:p>
        </p:txBody>
      </p:sp>
      <p:sp>
        <p:nvSpPr>
          <p:cNvPr id="3" name="Content Placeholder 2"/>
          <p:cNvSpPr>
            <a:spLocks noGrp="1"/>
          </p:cNvSpPr>
          <p:nvPr>
            <p:ph idx="1"/>
          </p:nvPr>
        </p:nvSpPr>
        <p:spPr>
          <a:xfrm>
            <a:off x="482600" y="1606858"/>
            <a:ext cx="8229600" cy="5251142"/>
          </a:xfrm>
        </p:spPr>
        <p:txBody>
          <a:bodyPr>
            <a:normAutofit/>
          </a:bodyPr>
          <a:lstStyle/>
          <a:p>
            <a:pPr marL="0" indent="0" algn="ctr">
              <a:spcBef>
                <a:spcPts val="0"/>
              </a:spcBef>
              <a:spcAft>
                <a:spcPts val="1800"/>
              </a:spcAft>
              <a:buNone/>
            </a:pPr>
            <a:r>
              <a:rPr lang="en-GB" sz="4000" noProof="0" dirty="0"/>
              <a:t>Maternal mortality ratio (MMR) for the 7-year period before the survey =</a:t>
            </a:r>
          </a:p>
          <a:p>
            <a:pPr marL="0" indent="0" algn="ctr">
              <a:spcBef>
                <a:spcPts val="0"/>
              </a:spcBef>
              <a:spcAft>
                <a:spcPts val="1800"/>
              </a:spcAft>
              <a:buNone/>
            </a:pPr>
            <a:r>
              <a:rPr lang="en-GB" sz="4000" b="1" dirty="0">
                <a:solidFill>
                  <a:schemeClr val="accent1"/>
                </a:solidFill>
              </a:rPr>
              <a:t>512</a:t>
            </a:r>
            <a:r>
              <a:rPr lang="en-GB" sz="4000" b="1" noProof="0" dirty="0">
                <a:solidFill>
                  <a:schemeClr val="accent1"/>
                </a:solidFill>
              </a:rPr>
              <a:t> deaths per 100,000 live births</a:t>
            </a:r>
            <a:br>
              <a:rPr lang="en-GB" sz="4000" b="1" noProof="0" dirty="0">
                <a:solidFill>
                  <a:schemeClr val="accent1"/>
                </a:solidFill>
              </a:rPr>
            </a:br>
            <a:r>
              <a:rPr lang="en-GB" sz="4000" b="1" noProof="0" dirty="0">
                <a:solidFill>
                  <a:schemeClr val="accent1"/>
                </a:solidFill>
              </a:rPr>
              <a:t>(confidence interval:  </a:t>
            </a:r>
            <a:r>
              <a:rPr lang="en-GB" sz="4000" b="1" dirty="0">
                <a:solidFill>
                  <a:schemeClr val="accent1"/>
                </a:solidFill>
              </a:rPr>
              <a:t>447</a:t>
            </a:r>
            <a:r>
              <a:rPr lang="en-GB" sz="4000" b="1" noProof="0" dirty="0">
                <a:solidFill>
                  <a:schemeClr val="accent1"/>
                </a:solidFill>
              </a:rPr>
              <a:t>-578)</a:t>
            </a:r>
          </a:p>
          <a:p>
            <a:pPr marL="0" indent="0" algn="ctr">
              <a:spcBef>
                <a:spcPts val="0"/>
              </a:spcBef>
              <a:spcAft>
                <a:spcPts val="1800"/>
              </a:spcAft>
              <a:buNone/>
            </a:pPr>
            <a:endParaRPr lang="en-GB" sz="3200" noProof="0" dirty="0"/>
          </a:p>
        </p:txBody>
      </p:sp>
    </p:spTree>
    <p:extLst>
      <p:ext uri="{BB962C8B-B14F-4D97-AF65-F5344CB8AC3E}">
        <p14:creationId xmlns:p14="http://schemas.microsoft.com/office/powerpoint/2010/main" val="395375332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Trends in Pregnancy-related Mortality</a:t>
            </a:r>
          </a:p>
        </p:txBody>
      </p:sp>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a:t>Pregnancy-related deaths per 100,000 live births for the 7-year period before the survey</a:t>
            </a:r>
          </a:p>
        </p:txBody>
      </p:sp>
      <p:graphicFrame>
        <p:nvGraphicFramePr>
          <p:cNvPr id="18" name="Content Placeholder 17"/>
          <p:cNvGraphicFramePr>
            <a:graphicFrameLocks noGrp="1"/>
          </p:cNvGraphicFramePr>
          <p:nvPr>
            <p:ph idx="1"/>
            <p:extLst>
              <p:ext uri="{D42A27DB-BD31-4B8C-83A1-F6EECF244321}">
                <p14:modId xmlns:p14="http://schemas.microsoft.com/office/powerpoint/2010/main" val="3509267462"/>
              </p:ext>
            </p:extLst>
          </p:nvPr>
        </p:nvGraphicFramePr>
        <p:xfrm>
          <a:off x="18257" y="1606550"/>
          <a:ext cx="9125744"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3637848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noProof="0" dirty="0"/>
              <a:t>Childhood mortality has declined. Current </a:t>
            </a:r>
            <a:r>
              <a:rPr lang="en-GB" b="1" noProof="0" dirty="0">
                <a:solidFill>
                  <a:schemeClr val="accent1"/>
                </a:solidFill>
              </a:rPr>
              <a:t>infant mortality rate</a:t>
            </a:r>
            <a:r>
              <a:rPr lang="en-GB" b="1" noProof="0" dirty="0">
                <a:solidFill>
                  <a:schemeClr val="accent5"/>
                </a:solidFill>
              </a:rPr>
              <a:t> </a:t>
            </a:r>
            <a:r>
              <a:rPr lang="en-GB" noProof="0" dirty="0"/>
              <a:t>is </a:t>
            </a:r>
            <a:r>
              <a:rPr lang="en-GB" b="1" noProof="0" dirty="0">
                <a:solidFill>
                  <a:schemeClr val="accent1"/>
                </a:solidFill>
              </a:rPr>
              <a:t>67</a:t>
            </a:r>
            <a:r>
              <a:rPr lang="en-GB" noProof="0" dirty="0"/>
              <a:t> deaths per 1,000 live births and </a:t>
            </a:r>
            <a:r>
              <a:rPr lang="en-GB" b="1" noProof="0" dirty="0">
                <a:solidFill>
                  <a:schemeClr val="accent1"/>
                </a:solidFill>
              </a:rPr>
              <a:t>under-5 mortality</a:t>
            </a:r>
            <a:r>
              <a:rPr lang="en-GB" b="1" noProof="0" dirty="0">
                <a:solidFill>
                  <a:schemeClr val="accent5"/>
                </a:solidFill>
              </a:rPr>
              <a:t> </a:t>
            </a:r>
            <a:r>
              <a:rPr lang="en-GB" noProof="0" dirty="0"/>
              <a:t>is </a:t>
            </a:r>
            <a:r>
              <a:rPr lang="en-GB" b="1" dirty="0">
                <a:solidFill>
                  <a:schemeClr val="accent1"/>
                </a:solidFill>
              </a:rPr>
              <a:t>132</a:t>
            </a:r>
            <a:r>
              <a:rPr lang="en-GB" b="1" noProof="0" dirty="0">
                <a:solidFill>
                  <a:schemeClr val="accent5"/>
                </a:solidFill>
              </a:rPr>
              <a:t> </a:t>
            </a:r>
            <a:r>
              <a:rPr lang="en-GB" noProof="0" dirty="0"/>
              <a:t>deaths per 1,000 live births.</a:t>
            </a:r>
          </a:p>
          <a:p>
            <a:pPr>
              <a:spcBef>
                <a:spcPts val="0"/>
              </a:spcBef>
              <a:spcAft>
                <a:spcPts val="1800"/>
              </a:spcAft>
              <a:buClr>
                <a:schemeClr val="tx1"/>
              </a:buClr>
            </a:pPr>
            <a:r>
              <a:rPr lang="en-GB" noProof="0" dirty="0"/>
              <a:t>Childhood mortality is generally </a:t>
            </a:r>
            <a:r>
              <a:rPr lang="en-GB" b="1" noProof="0" dirty="0">
                <a:solidFill>
                  <a:schemeClr val="accent1"/>
                </a:solidFill>
              </a:rPr>
              <a:t>higher</a:t>
            </a:r>
            <a:r>
              <a:rPr lang="en-GB" noProof="0" dirty="0"/>
              <a:t> among children of </a:t>
            </a:r>
            <a:r>
              <a:rPr lang="en-GB" b="1" noProof="0" dirty="0">
                <a:solidFill>
                  <a:schemeClr val="accent1"/>
                </a:solidFill>
              </a:rPr>
              <a:t>less educated mothers</a:t>
            </a:r>
            <a:r>
              <a:rPr lang="en-GB" b="1" noProof="0" dirty="0">
                <a:solidFill>
                  <a:schemeClr val="accent5"/>
                </a:solidFill>
              </a:rPr>
              <a:t> </a:t>
            </a:r>
            <a:r>
              <a:rPr lang="en-GB" noProof="0" dirty="0"/>
              <a:t>and those from </a:t>
            </a:r>
            <a:r>
              <a:rPr lang="en-GB" b="1" noProof="0" dirty="0">
                <a:solidFill>
                  <a:schemeClr val="accent1"/>
                </a:solidFill>
              </a:rPr>
              <a:t>poorer households</a:t>
            </a:r>
            <a:r>
              <a:rPr lang="en-GB" noProof="0" dirty="0"/>
              <a:t>.</a:t>
            </a:r>
          </a:p>
          <a:p>
            <a:pPr>
              <a:spcBef>
                <a:spcPts val="0"/>
              </a:spcBef>
              <a:spcAft>
                <a:spcPts val="1800"/>
              </a:spcAft>
              <a:buClr>
                <a:schemeClr val="tx1"/>
              </a:buClr>
            </a:pPr>
            <a:r>
              <a:rPr lang="en-GB" noProof="0" dirty="0"/>
              <a:t>Childhood mortality is higher among children </a:t>
            </a:r>
            <a:r>
              <a:rPr lang="en-GB" b="1" noProof="0" dirty="0">
                <a:solidFill>
                  <a:schemeClr val="accent1"/>
                </a:solidFill>
              </a:rPr>
              <a:t>born less than 2 years after a previous birth</a:t>
            </a:r>
            <a:r>
              <a:rPr lang="en-GB" noProof="0" dirty="0"/>
              <a:t>.</a:t>
            </a:r>
          </a:p>
          <a:p>
            <a:pPr>
              <a:spcBef>
                <a:spcPts val="0"/>
              </a:spcBef>
              <a:spcAft>
                <a:spcPts val="1800"/>
              </a:spcAft>
              <a:buClr>
                <a:schemeClr val="tx1"/>
              </a:buClr>
            </a:pPr>
            <a:r>
              <a:rPr lang="en-GB" b="1" noProof="0" dirty="0">
                <a:solidFill>
                  <a:schemeClr val="accent1"/>
                </a:solidFill>
              </a:rPr>
              <a:t>Maternal mortality ratio</a:t>
            </a:r>
            <a:r>
              <a:rPr lang="en-GB" b="1" noProof="0" dirty="0">
                <a:solidFill>
                  <a:schemeClr val="accent5"/>
                </a:solidFill>
              </a:rPr>
              <a:t> </a:t>
            </a:r>
            <a:r>
              <a:rPr lang="en-GB" noProof="0" dirty="0"/>
              <a:t>is </a:t>
            </a:r>
            <a:r>
              <a:rPr lang="en-GB" b="1" dirty="0">
                <a:solidFill>
                  <a:schemeClr val="accent1"/>
                </a:solidFill>
              </a:rPr>
              <a:t>512</a:t>
            </a:r>
            <a:r>
              <a:rPr lang="en-GB" noProof="0" dirty="0"/>
              <a:t> deaths per 100,000 live births. </a:t>
            </a:r>
            <a:r>
              <a:rPr lang="en-GB" b="1" noProof="0" dirty="0">
                <a:solidFill>
                  <a:schemeClr val="accent1"/>
                </a:solidFill>
              </a:rPr>
              <a:t>Pregnancy-related mortality ratio</a:t>
            </a:r>
            <a:r>
              <a:rPr lang="en-GB" b="1" noProof="0" dirty="0">
                <a:solidFill>
                  <a:schemeClr val="accent5"/>
                </a:solidFill>
              </a:rPr>
              <a:t> </a:t>
            </a:r>
            <a:r>
              <a:rPr lang="en-GB" noProof="0" dirty="0"/>
              <a:t>is </a:t>
            </a:r>
            <a:r>
              <a:rPr lang="en-GB" b="1" dirty="0">
                <a:solidFill>
                  <a:schemeClr val="accent1"/>
                </a:solidFill>
              </a:rPr>
              <a:t>556</a:t>
            </a:r>
            <a:r>
              <a:rPr lang="en-GB" noProof="0" dirty="0"/>
              <a:t> deaths per 100,000 live births.</a:t>
            </a:r>
          </a:p>
        </p:txBody>
      </p:sp>
    </p:spTree>
    <p:extLst>
      <p:ext uri="{BB962C8B-B14F-4D97-AF65-F5344CB8AC3E}">
        <p14:creationId xmlns:p14="http://schemas.microsoft.com/office/powerpoint/2010/main" val="2213705218"/>
      </p:ext>
    </p:extLst>
  </p:cSld>
  <p:clrMapOvr>
    <a:masterClrMapping/>
  </p:clrMapOvr>
</p:sld>
</file>

<file path=ppt/theme/theme1.xml><?xml version="1.0" encoding="utf-8"?>
<a:theme xmlns:a="http://schemas.openxmlformats.org/drawingml/2006/main" name="Office Theme">
  <a:themeElements>
    <a:clrScheme name="Nigeria 2018 DHS">
      <a:dk1>
        <a:sysClr val="windowText" lastClr="000000"/>
      </a:dk1>
      <a:lt1>
        <a:sysClr val="window" lastClr="FFFFFF"/>
      </a:lt1>
      <a:dk2>
        <a:srgbClr val="323232"/>
      </a:dk2>
      <a:lt2>
        <a:srgbClr val="E3DED1"/>
      </a:lt2>
      <a:accent1>
        <a:srgbClr val="FCEE1D"/>
      </a:accent1>
      <a:accent2>
        <a:srgbClr val="D2232A"/>
      </a:accent2>
      <a:accent3>
        <a:srgbClr val="9FC0D7"/>
      </a:accent3>
      <a:accent4>
        <a:srgbClr val="6E643E"/>
      </a:accent4>
      <a:accent5>
        <a:srgbClr val="47763B"/>
      </a:accent5>
      <a:accent6>
        <a:srgbClr val="6F6C64"/>
      </a:accent6>
      <a:hlink>
        <a:srgbClr val="AA7B79"/>
      </a:hlink>
      <a:folHlink>
        <a:srgbClr val="96B66C"/>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Nigeria DHS 2018">
      <a:dk1>
        <a:sysClr val="windowText" lastClr="000000"/>
      </a:dk1>
      <a:lt1>
        <a:sysClr val="window" lastClr="FFFFFF"/>
      </a:lt1>
      <a:dk2>
        <a:srgbClr val="323232"/>
      </a:dk2>
      <a:lt2>
        <a:srgbClr val="E3DED1"/>
      </a:lt2>
      <a:accent1>
        <a:srgbClr val="48773C"/>
      </a:accent1>
      <a:accent2>
        <a:srgbClr val="FCEE1D"/>
      </a:accent2>
      <a:accent3>
        <a:srgbClr val="D2232A"/>
      </a:accent3>
      <a:accent4>
        <a:srgbClr val="9FBFD6"/>
      </a:accent4>
      <a:accent5>
        <a:srgbClr val="6D643E"/>
      </a:accent5>
      <a:accent6>
        <a:srgbClr val="AFD3A5"/>
      </a:accent6>
      <a:hlink>
        <a:srgbClr val="6B9F25"/>
      </a:hlink>
      <a:folHlink>
        <a:srgbClr val="B26B0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Office Theme">
  <a:themeElements>
    <a:clrScheme name="Nigeria DHS 2018">
      <a:dk1>
        <a:sysClr val="windowText" lastClr="000000"/>
      </a:dk1>
      <a:lt1>
        <a:sysClr val="window" lastClr="FFFFFF"/>
      </a:lt1>
      <a:dk2>
        <a:srgbClr val="323232"/>
      </a:dk2>
      <a:lt2>
        <a:srgbClr val="E3DED1"/>
      </a:lt2>
      <a:accent1>
        <a:srgbClr val="48773C"/>
      </a:accent1>
      <a:accent2>
        <a:srgbClr val="FCEE1D"/>
      </a:accent2>
      <a:accent3>
        <a:srgbClr val="D2232A"/>
      </a:accent3>
      <a:accent4>
        <a:srgbClr val="9FBFD6"/>
      </a:accent4>
      <a:accent5>
        <a:srgbClr val="6D643E"/>
      </a:accent5>
      <a:accent6>
        <a:srgbClr val="AFD3A5"/>
      </a:accent6>
      <a:hlink>
        <a:srgbClr val="6B9F25"/>
      </a:hlink>
      <a:folHlink>
        <a:srgbClr val="B26B0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Office Theme">
  <a:themeElements>
    <a:clrScheme name="Nigeria DHS 2018">
      <a:dk1>
        <a:sysClr val="windowText" lastClr="000000"/>
      </a:dk1>
      <a:lt1>
        <a:sysClr val="window" lastClr="FFFFFF"/>
      </a:lt1>
      <a:dk2>
        <a:srgbClr val="323232"/>
      </a:dk2>
      <a:lt2>
        <a:srgbClr val="E3DED1"/>
      </a:lt2>
      <a:accent1>
        <a:srgbClr val="48773C"/>
      </a:accent1>
      <a:accent2>
        <a:srgbClr val="FCEE1D"/>
      </a:accent2>
      <a:accent3>
        <a:srgbClr val="D2232A"/>
      </a:accent3>
      <a:accent4>
        <a:srgbClr val="9FBFD6"/>
      </a:accent4>
      <a:accent5>
        <a:srgbClr val="6D643E"/>
      </a:accent5>
      <a:accent6>
        <a:srgbClr val="AFD3A5"/>
      </a:accent6>
      <a:hlink>
        <a:srgbClr val="6B9F25"/>
      </a:hlink>
      <a:folHlink>
        <a:srgbClr val="B26B0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Office Theme">
  <a:themeElements>
    <a:clrScheme name="Nigeria DHS 2018">
      <a:dk1>
        <a:sysClr val="windowText" lastClr="000000"/>
      </a:dk1>
      <a:lt1>
        <a:sysClr val="window" lastClr="FFFFFF"/>
      </a:lt1>
      <a:dk2>
        <a:srgbClr val="323232"/>
      </a:dk2>
      <a:lt2>
        <a:srgbClr val="E3DED1"/>
      </a:lt2>
      <a:accent1>
        <a:srgbClr val="48773C"/>
      </a:accent1>
      <a:accent2>
        <a:srgbClr val="FCEE1D"/>
      </a:accent2>
      <a:accent3>
        <a:srgbClr val="D2232A"/>
      </a:accent3>
      <a:accent4>
        <a:srgbClr val="9FBFD6"/>
      </a:accent4>
      <a:accent5>
        <a:srgbClr val="6D643E"/>
      </a:accent5>
      <a:accent6>
        <a:srgbClr val="AFD3A5"/>
      </a:accent6>
      <a:hlink>
        <a:srgbClr val="6B9F25"/>
      </a:hlink>
      <a:folHlink>
        <a:srgbClr val="B26B0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Office Theme">
  <a:themeElements>
    <a:clrScheme name="Nigeria DHS 2018">
      <a:dk1>
        <a:sysClr val="windowText" lastClr="000000"/>
      </a:dk1>
      <a:lt1>
        <a:sysClr val="window" lastClr="FFFFFF"/>
      </a:lt1>
      <a:dk2>
        <a:srgbClr val="323232"/>
      </a:dk2>
      <a:lt2>
        <a:srgbClr val="E3DED1"/>
      </a:lt2>
      <a:accent1>
        <a:srgbClr val="48773C"/>
      </a:accent1>
      <a:accent2>
        <a:srgbClr val="FCEE1D"/>
      </a:accent2>
      <a:accent3>
        <a:srgbClr val="D2232A"/>
      </a:accent3>
      <a:accent4>
        <a:srgbClr val="9FBFD6"/>
      </a:accent4>
      <a:accent5>
        <a:srgbClr val="6D643E"/>
      </a:accent5>
      <a:accent6>
        <a:srgbClr val="AFD3A5"/>
      </a:accent6>
      <a:hlink>
        <a:srgbClr val="6B9F25"/>
      </a:hlink>
      <a:folHlink>
        <a:srgbClr val="B26B0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ustom Design">
  <a:themeElements>
    <a:clrScheme name="Nigeria 2018 DHS">
      <a:dk1>
        <a:sysClr val="windowText" lastClr="000000"/>
      </a:dk1>
      <a:lt1>
        <a:sysClr val="window" lastClr="FFFFFF"/>
      </a:lt1>
      <a:dk2>
        <a:srgbClr val="323232"/>
      </a:dk2>
      <a:lt2>
        <a:srgbClr val="E3DED1"/>
      </a:lt2>
      <a:accent1>
        <a:srgbClr val="FCEE1D"/>
      </a:accent1>
      <a:accent2>
        <a:srgbClr val="D2232A"/>
      </a:accent2>
      <a:accent3>
        <a:srgbClr val="9FC0D7"/>
      </a:accent3>
      <a:accent4>
        <a:srgbClr val="6E643E"/>
      </a:accent4>
      <a:accent5>
        <a:srgbClr val="47763B"/>
      </a:accent5>
      <a:accent6>
        <a:srgbClr val="6F6C64"/>
      </a:accent6>
      <a:hlink>
        <a:srgbClr val="AA7B79"/>
      </a:hlink>
      <a:folHlink>
        <a:srgbClr val="96B66C"/>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Nigeria DHS 2018">
      <a:dk1>
        <a:sysClr val="windowText" lastClr="000000"/>
      </a:dk1>
      <a:lt1>
        <a:sysClr val="window" lastClr="FFFFFF"/>
      </a:lt1>
      <a:dk2>
        <a:srgbClr val="323232"/>
      </a:dk2>
      <a:lt2>
        <a:srgbClr val="E3DED1"/>
      </a:lt2>
      <a:accent1>
        <a:srgbClr val="48773C"/>
      </a:accent1>
      <a:accent2>
        <a:srgbClr val="FCEE1D"/>
      </a:accent2>
      <a:accent3>
        <a:srgbClr val="D2232A"/>
      </a:accent3>
      <a:accent4>
        <a:srgbClr val="9FBFD6"/>
      </a:accent4>
      <a:accent5>
        <a:srgbClr val="6D643E"/>
      </a:accent5>
      <a:accent6>
        <a:srgbClr val="AFD3A5"/>
      </a:accent6>
      <a:hlink>
        <a:srgbClr val="6B9F25"/>
      </a:hlink>
      <a:folHlink>
        <a:srgbClr val="B26B0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Custom Design">
  <a:themeElements>
    <a:clrScheme name="Nigeria DHS 2018">
      <a:dk1>
        <a:sysClr val="windowText" lastClr="000000"/>
      </a:dk1>
      <a:lt1>
        <a:sysClr val="window" lastClr="FFFFFF"/>
      </a:lt1>
      <a:dk2>
        <a:srgbClr val="323232"/>
      </a:dk2>
      <a:lt2>
        <a:srgbClr val="E3DED1"/>
      </a:lt2>
      <a:accent1>
        <a:srgbClr val="48773C"/>
      </a:accent1>
      <a:accent2>
        <a:srgbClr val="FCEE1D"/>
      </a:accent2>
      <a:accent3>
        <a:srgbClr val="D2232A"/>
      </a:accent3>
      <a:accent4>
        <a:srgbClr val="9FBFD6"/>
      </a:accent4>
      <a:accent5>
        <a:srgbClr val="6D643E"/>
      </a:accent5>
      <a:accent6>
        <a:srgbClr val="AFD3A5"/>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Nigeria DHS 2018">
      <a:dk1>
        <a:sysClr val="windowText" lastClr="000000"/>
      </a:dk1>
      <a:lt1>
        <a:sysClr val="window" lastClr="FFFFFF"/>
      </a:lt1>
      <a:dk2>
        <a:srgbClr val="323232"/>
      </a:dk2>
      <a:lt2>
        <a:srgbClr val="E3DED1"/>
      </a:lt2>
      <a:accent1>
        <a:srgbClr val="48773C"/>
      </a:accent1>
      <a:accent2>
        <a:srgbClr val="FCEE1D"/>
      </a:accent2>
      <a:accent3>
        <a:srgbClr val="D2232A"/>
      </a:accent3>
      <a:accent4>
        <a:srgbClr val="9FBFD6"/>
      </a:accent4>
      <a:accent5>
        <a:srgbClr val="6D643E"/>
      </a:accent5>
      <a:accent6>
        <a:srgbClr val="AFD3A5"/>
      </a:accent6>
      <a:hlink>
        <a:srgbClr val="6B9F25"/>
      </a:hlink>
      <a:folHlink>
        <a:srgbClr val="B26B0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ustom Design">
  <a:themeElements>
    <a:clrScheme name="Nigeria DHS 2018">
      <a:dk1>
        <a:sysClr val="windowText" lastClr="000000"/>
      </a:dk1>
      <a:lt1>
        <a:sysClr val="window" lastClr="FFFFFF"/>
      </a:lt1>
      <a:dk2>
        <a:srgbClr val="323232"/>
      </a:dk2>
      <a:lt2>
        <a:srgbClr val="E3DED1"/>
      </a:lt2>
      <a:accent1>
        <a:srgbClr val="48773C"/>
      </a:accent1>
      <a:accent2>
        <a:srgbClr val="FCEE1D"/>
      </a:accent2>
      <a:accent3>
        <a:srgbClr val="D2232A"/>
      </a:accent3>
      <a:accent4>
        <a:srgbClr val="9FBFD6"/>
      </a:accent4>
      <a:accent5>
        <a:srgbClr val="6D643E"/>
      </a:accent5>
      <a:accent6>
        <a:srgbClr val="AFD3A5"/>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Nigeria DHS 2018">
      <a:dk1>
        <a:sysClr val="windowText" lastClr="000000"/>
      </a:dk1>
      <a:lt1>
        <a:sysClr val="window" lastClr="FFFFFF"/>
      </a:lt1>
      <a:dk2>
        <a:srgbClr val="323232"/>
      </a:dk2>
      <a:lt2>
        <a:srgbClr val="E3DED1"/>
      </a:lt2>
      <a:accent1>
        <a:srgbClr val="48773C"/>
      </a:accent1>
      <a:accent2>
        <a:srgbClr val="FCEE1D"/>
      </a:accent2>
      <a:accent3>
        <a:srgbClr val="D2232A"/>
      </a:accent3>
      <a:accent4>
        <a:srgbClr val="9FBFD6"/>
      </a:accent4>
      <a:accent5>
        <a:srgbClr val="6D643E"/>
      </a:accent5>
      <a:accent6>
        <a:srgbClr val="AFD3A5"/>
      </a:accent6>
      <a:hlink>
        <a:srgbClr val="6B9F25"/>
      </a:hlink>
      <a:folHlink>
        <a:srgbClr val="B26B0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Nigeria DHS 2018">
      <a:dk1>
        <a:sysClr val="windowText" lastClr="000000"/>
      </a:dk1>
      <a:lt1>
        <a:sysClr val="window" lastClr="FFFFFF"/>
      </a:lt1>
      <a:dk2>
        <a:srgbClr val="323232"/>
      </a:dk2>
      <a:lt2>
        <a:srgbClr val="E3DED1"/>
      </a:lt2>
      <a:accent1>
        <a:srgbClr val="48773C"/>
      </a:accent1>
      <a:accent2>
        <a:srgbClr val="FCEE1D"/>
      </a:accent2>
      <a:accent3>
        <a:srgbClr val="D2232A"/>
      </a:accent3>
      <a:accent4>
        <a:srgbClr val="9FBFD6"/>
      </a:accent4>
      <a:accent5>
        <a:srgbClr val="6D643E"/>
      </a:accent5>
      <a:accent6>
        <a:srgbClr val="AFD3A5"/>
      </a:accent6>
      <a:hlink>
        <a:srgbClr val="6B9F25"/>
      </a:hlink>
      <a:folHlink>
        <a:srgbClr val="B26B0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12" ma:contentTypeDescription="Create a new document." ma:contentTypeScope="" ma:versionID="ce27e22b5f4677aa0b67fa71e8a572b1">
  <xsd:schema xmlns:xsd="http://www.w3.org/2001/XMLSchema" xmlns:xs="http://www.w3.org/2001/XMLSchema" xmlns:p="http://schemas.microsoft.com/office/2006/metadata/properties" xmlns:ns2="d16efad5-0601-4cf0-b7c2-89968258c777" xmlns:ns3="83c4e5ee-5eea-4e8c-8b50-726738bccb6e" targetNamespace="http://schemas.microsoft.com/office/2006/metadata/properties" ma:root="true" ma:fieldsID="8c61d22692cbc6da78aebdbf7716bff2" ns2:_="" ns3:_="">
    <xsd:import namespace="d16efad5-0601-4cf0-b7c2-89968258c777"/>
    <xsd:import namespace="83c4e5ee-5eea-4e8c-8b50-726738bccb6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VMX3MACP777Z-1177381151-3430</_dlc_DocId>
    <_dlc_DocIdUrl xmlns="d16efad5-0601-4cf0-b7c2-89968258c777">
      <Url>https://icfonline.sharepoint.com/sites/ihd-dhs/Dissemination/_layouts/15/DocIdRedir.aspx?ID=VMX3MACP777Z-1177381151-3430</Url>
      <Description>VMX3MACP777Z-1177381151-3430</Description>
    </_dlc_DocIdUrl>
  </documentManagement>
</p:properties>
</file>

<file path=customXml/itemProps1.xml><?xml version="1.0" encoding="utf-8"?>
<ds:datastoreItem xmlns:ds="http://schemas.openxmlformats.org/officeDocument/2006/customXml" ds:itemID="{6C7046E4-04E9-421A-96DC-6D2E5EFA2DE7}">
  <ds:schemaRefs>
    <ds:schemaRef ds:uri="http://schemas.microsoft.com/sharepoint/v3/contenttype/forms"/>
  </ds:schemaRefs>
</ds:datastoreItem>
</file>

<file path=customXml/itemProps2.xml><?xml version="1.0" encoding="utf-8"?>
<ds:datastoreItem xmlns:ds="http://schemas.openxmlformats.org/officeDocument/2006/customXml" ds:itemID="{47B172FC-0EA5-48B2-8A56-9DC5EB2FDA85}">
  <ds:schemaRefs>
    <ds:schemaRef ds:uri="http://schemas.microsoft.com/sharepoint/events"/>
  </ds:schemaRefs>
</ds:datastoreItem>
</file>

<file path=customXml/itemProps3.xml><?xml version="1.0" encoding="utf-8"?>
<ds:datastoreItem xmlns:ds="http://schemas.openxmlformats.org/officeDocument/2006/customXml" ds:itemID="{0A230F48-5767-4C4A-B3DD-DDB60FC7036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9A2E20F8-465F-42A8-A994-EF1877B41468}">
  <ds:schemaRefs>
    <ds:schemaRef ds:uri="http://www.w3.org/XML/1998/namespace"/>
    <ds:schemaRef ds:uri="http://schemas.openxmlformats.org/package/2006/metadata/core-properties"/>
    <ds:schemaRef ds:uri="http://schemas.microsoft.com/office/2006/metadata/properties"/>
    <ds:schemaRef ds:uri="http://schemas.microsoft.com/office/2006/documentManagement/types"/>
    <ds:schemaRef ds:uri="http://purl.org/dc/elements/1.1/"/>
    <ds:schemaRef ds:uri="http://schemas.microsoft.com/office/infopath/2007/PartnerControls"/>
    <ds:schemaRef ds:uri="83c4e5ee-5eea-4e8c-8b50-726738bccb6e"/>
    <ds:schemaRef ds:uri="d16efad5-0601-4cf0-b7c2-89968258c777"/>
    <ds:schemaRef ds:uri="http://purl.org/dc/dcmitype/"/>
    <ds:schemaRef ds:uri="http://purl.org/dc/terms/"/>
  </ds:schemaRefs>
</ds:datastoreItem>
</file>

<file path=docProps/app.xml><?xml version="1.0" encoding="utf-8"?>
<Properties xmlns="http://schemas.openxmlformats.org/officeDocument/2006/extended-properties" xmlns:vt="http://schemas.openxmlformats.org/officeDocument/2006/docPropsVTypes">
  <Template>Office Theme</Template>
  <TotalTime>1839</TotalTime>
  <Words>14401</Words>
  <Application>Microsoft Office PowerPoint</Application>
  <PresentationFormat>On-screen Show (4:3)</PresentationFormat>
  <Paragraphs>2174</Paragraphs>
  <Slides>235</Slides>
  <Notes>180</Notes>
  <HiddenSlides>0</HiddenSlides>
  <MMClips>0</MMClips>
  <ScaleCrop>false</ScaleCrop>
  <HeadingPairs>
    <vt:vector size="6" baseType="variant">
      <vt:variant>
        <vt:lpstr>Fonts Used</vt:lpstr>
      </vt:variant>
      <vt:variant>
        <vt:i4>2</vt:i4>
      </vt:variant>
      <vt:variant>
        <vt:lpstr>Theme</vt:lpstr>
      </vt:variant>
      <vt:variant>
        <vt:i4>14</vt:i4>
      </vt:variant>
      <vt:variant>
        <vt:lpstr>Slide Titles</vt:lpstr>
      </vt:variant>
      <vt:variant>
        <vt:i4>235</vt:i4>
      </vt:variant>
    </vt:vector>
  </HeadingPairs>
  <TitlesOfParts>
    <vt:vector size="251" baseType="lpstr">
      <vt:lpstr>Arial</vt:lpstr>
      <vt:lpstr>Calibri</vt:lpstr>
      <vt:lpstr>Office Theme</vt:lpstr>
      <vt:lpstr>Custom Design</vt:lpstr>
      <vt:lpstr>1_Custom Design</vt:lpstr>
      <vt:lpstr>Office Theme</vt:lpstr>
      <vt:lpstr>Custom Design</vt:lpstr>
      <vt:lpstr>Office Theme</vt:lpstr>
      <vt:lpstr>Custom Design</vt:lpstr>
      <vt:lpstr>Office Theme</vt:lpstr>
      <vt:lpstr>Office Theme</vt:lpstr>
      <vt:lpstr>Office Theme</vt:lpstr>
      <vt:lpstr>Office Theme</vt:lpstr>
      <vt:lpstr>Office Theme</vt:lpstr>
      <vt:lpstr>Office Theme</vt:lpstr>
      <vt:lpstr>Office Theme</vt:lpstr>
      <vt:lpstr>PowerPoint Presentation</vt:lpstr>
      <vt:lpstr>PowerPoint Presentation</vt:lpstr>
      <vt:lpstr>Objective</vt:lpstr>
      <vt:lpstr>The Survey</vt:lpstr>
      <vt:lpstr>Sample Design</vt:lpstr>
      <vt:lpstr>Nigeria States</vt:lpstr>
      <vt:lpstr>Questionnaires</vt:lpstr>
      <vt:lpstr>Household Questionnaire</vt:lpstr>
      <vt:lpstr>Woman’s Questionnaire</vt:lpstr>
      <vt:lpstr>Man’s Questionnaire</vt:lpstr>
      <vt:lpstr>Biomarkers</vt:lpstr>
      <vt:lpstr>Pretest and Main Survey Training</vt:lpstr>
      <vt:lpstr>Fieldwork and Data Processing</vt:lpstr>
      <vt:lpstr>Results of Household and  Individual Interviews</vt:lpstr>
      <vt:lpstr>NDHS Publications, Data, and Digital Tools</vt:lpstr>
      <vt:lpstr>PowerPoint Presentation</vt:lpstr>
      <vt:lpstr>PowerPoint Presentation</vt:lpstr>
      <vt:lpstr>Nigeria’s Households</vt:lpstr>
      <vt:lpstr>Drinking Water</vt:lpstr>
      <vt:lpstr>Sanitation</vt:lpstr>
      <vt:lpstr>Electricity</vt:lpstr>
      <vt:lpstr>Household Durable Goods and Possessions</vt:lpstr>
      <vt:lpstr>Wealth Index</vt:lpstr>
      <vt:lpstr>Wealth Index</vt:lpstr>
      <vt:lpstr>PowerPoint Presentation</vt:lpstr>
      <vt:lpstr>Education</vt:lpstr>
      <vt:lpstr>Literacy</vt:lpstr>
      <vt:lpstr>Exposure to Mass Media</vt:lpstr>
      <vt:lpstr>Internet Usage</vt:lpstr>
      <vt:lpstr>Employment</vt:lpstr>
      <vt:lpstr>Occupation</vt:lpstr>
      <vt:lpstr>Health Insurance Coverage</vt:lpstr>
      <vt:lpstr>Degree of Difficulty</vt:lpstr>
      <vt:lpstr>Disability among Adults</vt:lpstr>
      <vt:lpstr>Key Findings</vt:lpstr>
      <vt:lpstr>PowerPoint Presentation</vt:lpstr>
      <vt:lpstr>PowerPoint Presentation</vt:lpstr>
      <vt:lpstr>Fertility by Residence</vt:lpstr>
      <vt:lpstr>Fertility by Education</vt:lpstr>
      <vt:lpstr>Fertility by Wealth</vt:lpstr>
      <vt:lpstr>Fertility by State</vt:lpstr>
      <vt:lpstr>Fertility Trends</vt:lpstr>
      <vt:lpstr>Fertility Regional Comparison</vt:lpstr>
      <vt:lpstr>PowerPoint Presentation</vt:lpstr>
      <vt:lpstr>Birth Intervals</vt:lpstr>
      <vt:lpstr>Length of Birth Intervals</vt:lpstr>
      <vt:lpstr>Teenage Childbearing by Residence</vt:lpstr>
      <vt:lpstr>Trends in Teenage Childbearing</vt:lpstr>
      <vt:lpstr>Current Marital Status</vt:lpstr>
      <vt:lpstr>Polygyny</vt:lpstr>
      <vt:lpstr>Median Age at First Sex, Marriage,  and Birth</vt:lpstr>
      <vt:lpstr>Age at First Sexual Intercourse</vt:lpstr>
      <vt:lpstr>PowerPoint Presentation</vt:lpstr>
      <vt:lpstr>Fertility Preferences of  Married Women and Men</vt:lpstr>
      <vt:lpstr>Ideal Family Size</vt:lpstr>
      <vt:lpstr>Birth Planning</vt:lpstr>
      <vt:lpstr>Difference between Wanted and Actual Fertility Rates</vt:lpstr>
      <vt:lpstr>Key Findings</vt:lpstr>
      <vt:lpstr>PowerPoint Presentation</vt:lpstr>
      <vt:lpstr>PowerPoint Presentation</vt:lpstr>
      <vt:lpstr>Current Use of Family Planning</vt:lpstr>
      <vt:lpstr>Current Use of Modern Methods by Residence</vt:lpstr>
      <vt:lpstr>Current Use of Modern Methods  by Education</vt:lpstr>
      <vt:lpstr>Current Use of Modern Methods  by Wealth</vt:lpstr>
      <vt:lpstr>Current Use of Modern Methods by State</vt:lpstr>
      <vt:lpstr>Trends in Use of Family Planning</vt:lpstr>
      <vt:lpstr>Use of Modern Methods  Regional Comparison</vt:lpstr>
      <vt:lpstr>PowerPoint Presentation</vt:lpstr>
      <vt:lpstr>Source of Modern Methods</vt:lpstr>
      <vt:lpstr>Informed Choice</vt:lpstr>
      <vt:lpstr>PowerPoint Presentation</vt:lpstr>
      <vt:lpstr>Unmet Need, Met Need, and Total Demand</vt:lpstr>
      <vt:lpstr>Demand Satisfied for Family Planning</vt:lpstr>
      <vt:lpstr>Trends in Demand for Family Planning</vt:lpstr>
      <vt:lpstr>PowerPoint Presentation</vt:lpstr>
      <vt:lpstr>Future Use of Family Planning</vt:lpstr>
      <vt:lpstr>Source of Family Planning Messages</vt:lpstr>
      <vt:lpstr>Contact of Nonusers with  Family Planning Providers</vt:lpstr>
      <vt:lpstr>Key Findings</vt:lpstr>
      <vt:lpstr>PowerPoint Presentation</vt:lpstr>
      <vt:lpstr>PowerPoint Presentation</vt:lpstr>
      <vt:lpstr>Childhood Mortality Estimates</vt:lpstr>
      <vt:lpstr>Childhood Mortality Rates</vt:lpstr>
      <vt:lpstr>Childhood Mortality by Residence</vt:lpstr>
      <vt:lpstr>Childhood Mortality  by Mother’s Education</vt:lpstr>
      <vt:lpstr>Childhood Mortality by Wealth</vt:lpstr>
      <vt:lpstr>Under-5 Mortality by State</vt:lpstr>
      <vt:lpstr>Trends in Childhood Mortality</vt:lpstr>
      <vt:lpstr>Maternal Factors Associated with High Risk of Childhood Mortality</vt:lpstr>
      <vt:lpstr>Childhood Mortality  by Previous Birth Interval</vt:lpstr>
      <vt:lpstr>Childhood Mortality by Mother’s Age</vt:lpstr>
      <vt:lpstr>Childhood Mortality by Birth Order</vt:lpstr>
      <vt:lpstr>PowerPoint Presentation</vt:lpstr>
      <vt:lpstr>Adult Mortality</vt:lpstr>
      <vt:lpstr>PowerPoint Presentation</vt:lpstr>
      <vt:lpstr>Pregnancy-related Mortality vs.  Maternal Mortality Estimates</vt:lpstr>
      <vt:lpstr>Maternal Mortality</vt:lpstr>
      <vt:lpstr>Trends in Pregnancy-related Mortality</vt:lpstr>
      <vt:lpstr>Key Findings</vt:lpstr>
      <vt:lpstr>PowerPoint Presentation</vt:lpstr>
      <vt:lpstr>PowerPoint Presentation</vt:lpstr>
      <vt:lpstr>Basic Vaccinations</vt:lpstr>
      <vt:lpstr>Basic Childhood Vaccinations</vt:lpstr>
      <vt:lpstr>Basic Vaccination Coverage by Mother’s Education</vt:lpstr>
      <vt:lpstr>Basic Vaccination Coverage by Wealth</vt:lpstr>
      <vt:lpstr>Basic Vaccination Coverage  by State</vt:lpstr>
      <vt:lpstr>Trends in Basic Vaccination Coverage</vt:lpstr>
      <vt:lpstr>Basic Vaccination Coverage  Regional Comparison</vt:lpstr>
      <vt:lpstr>PowerPoint Presentation</vt:lpstr>
      <vt:lpstr>Prevalence and Treatment  of Childhood Illness</vt:lpstr>
      <vt:lpstr>Diarrhoea Prevalence by Age</vt:lpstr>
      <vt:lpstr>Diarrhoea Treatment</vt:lpstr>
      <vt:lpstr>Feeding Practices during Diarrhoea: Liquids Offered</vt:lpstr>
      <vt:lpstr>Feeding Practices during Diarrhoea: Foods Offered</vt:lpstr>
      <vt:lpstr>Key Findings</vt:lpstr>
      <vt:lpstr>PowerPoint Presentation</vt:lpstr>
      <vt:lpstr>PowerPoint Presentation</vt:lpstr>
      <vt:lpstr>Antenatal Care (ANC) by Provider</vt:lpstr>
      <vt:lpstr>Timing and Number of ANC Visits by Residence</vt:lpstr>
      <vt:lpstr>Trends in ANC Coverage</vt:lpstr>
      <vt:lpstr>Components of ANC</vt:lpstr>
      <vt:lpstr>Tetanus Toxoid Vaccination</vt:lpstr>
      <vt:lpstr>PowerPoint Presentation</vt:lpstr>
      <vt:lpstr>Place of Delivery</vt:lpstr>
      <vt:lpstr>Assistance during Delivery</vt:lpstr>
      <vt:lpstr>Trends in Maternal Health Care</vt:lpstr>
      <vt:lpstr>Timing of Postnatal Care (PNC) for Mother and Infant</vt:lpstr>
      <vt:lpstr>PowerPoint Presentation</vt:lpstr>
      <vt:lpstr>Problems in Accessing Health Care</vt:lpstr>
      <vt:lpstr>Problems in Accessing Health Care</vt:lpstr>
      <vt:lpstr>Key Findings</vt:lpstr>
      <vt:lpstr>PowerPoint Presentation</vt:lpstr>
      <vt:lpstr>Nutrition Data Quality</vt:lpstr>
      <vt:lpstr>PowerPoint Presentation</vt:lpstr>
      <vt:lpstr>Early Breastfeeding</vt:lpstr>
      <vt:lpstr>Exclusive Breastfeeding by Age</vt:lpstr>
      <vt:lpstr>Duration of Breastfeeding</vt:lpstr>
      <vt:lpstr>Breastfeeding Status for Children  Under 6 Months</vt:lpstr>
      <vt:lpstr>IYCF Practices</vt:lpstr>
      <vt:lpstr>Minimum Acceptable Diet</vt:lpstr>
      <vt:lpstr>PowerPoint Presentation</vt:lpstr>
      <vt:lpstr>Anaemia in Children</vt:lpstr>
      <vt:lpstr>Anaemia in Children by State</vt:lpstr>
      <vt:lpstr>Anaemia in Women</vt:lpstr>
      <vt:lpstr>PowerPoint Presentation</vt:lpstr>
      <vt:lpstr>Micronutrients for Children</vt:lpstr>
      <vt:lpstr>Micronutrients for Pregnant Women</vt:lpstr>
      <vt:lpstr>Iodised Salt by Residence</vt:lpstr>
      <vt:lpstr>PowerPoint Presentation</vt:lpstr>
      <vt:lpstr>Nutritional Status of Children by Residence</vt:lpstr>
      <vt:lpstr>Child Stunting by Mother’s Education</vt:lpstr>
      <vt:lpstr>Child Stunting by Wealth</vt:lpstr>
      <vt:lpstr>Child Stunting by State</vt:lpstr>
      <vt:lpstr>Women’s Nutritional Status</vt:lpstr>
      <vt:lpstr>Overweight/Obesity among Women  by Wealth</vt:lpstr>
      <vt:lpstr>Key Findings</vt:lpstr>
      <vt:lpstr>PowerPoint Presentation</vt:lpstr>
      <vt:lpstr>PowerPoint Presentation</vt:lpstr>
      <vt:lpstr>Sickle Cell Genotype Testing</vt:lpstr>
      <vt:lpstr>Sickle Cell Genotype Testing Results</vt:lpstr>
      <vt:lpstr>Sickle Cell Disease by Residence</vt:lpstr>
      <vt:lpstr>Sickle Cell Disease by State</vt:lpstr>
      <vt:lpstr>Sickle Cell Disease by Mother’s Education</vt:lpstr>
      <vt:lpstr>Sickle Cell Disease by Wealth</vt:lpstr>
      <vt:lpstr>Key Findings</vt:lpstr>
      <vt:lpstr>PowerPoint Presentation</vt:lpstr>
      <vt:lpstr>PowerPoint Presentation</vt:lpstr>
      <vt:lpstr>Ownership of Mosquito Nets by Residence</vt:lpstr>
      <vt:lpstr>ITN Ownership by Wealth</vt:lpstr>
      <vt:lpstr>ITN Ownership by State</vt:lpstr>
      <vt:lpstr>Trends in ITN Ownership</vt:lpstr>
      <vt:lpstr>Full Household Coverage of ITNs</vt:lpstr>
      <vt:lpstr>ITN Access and Use</vt:lpstr>
      <vt:lpstr>Trends in ITN Access and Use</vt:lpstr>
      <vt:lpstr>ITN Use</vt:lpstr>
      <vt:lpstr>ITN Use among Children by State</vt:lpstr>
      <vt:lpstr>Trends in ITN Use among  Children and Pregnant Women</vt:lpstr>
      <vt:lpstr>PowerPoint Presentation</vt:lpstr>
      <vt:lpstr>Intermittent Preventive Treatment  during Pregnancy (IPTp)</vt:lpstr>
      <vt:lpstr>Trends in IPTp</vt:lpstr>
      <vt:lpstr>PowerPoint Presentation</vt:lpstr>
      <vt:lpstr>Fever in Children</vt:lpstr>
      <vt:lpstr>Type of Antimalarial Drugs</vt:lpstr>
      <vt:lpstr>PowerPoint Presentation</vt:lpstr>
      <vt:lpstr>Testing Coverage Rates</vt:lpstr>
      <vt:lpstr>Prevalence of Low Haemoglobin  in Children by Age </vt:lpstr>
      <vt:lpstr>Prevalence of Low Haemoglobin by Wealth</vt:lpstr>
      <vt:lpstr>Prevalence of Low Haemoglobin by State</vt:lpstr>
      <vt:lpstr>Trends in Prevalence of Low Haemoglobin</vt:lpstr>
      <vt:lpstr>Malaria Prevalence by Age</vt:lpstr>
      <vt:lpstr>Malaria Prevalence by Residence</vt:lpstr>
      <vt:lpstr>Malaria Prevalence by Wealth</vt:lpstr>
      <vt:lpstr>Malaria Prevalence by State</vt:lpstr>
      <vt:lpstr>Trends in Malaria Prevalence</vt:lpstr>
      <vt:lpstr>Key Findings</vt:lpstr>
      <vt:lpstr>PowerPoint Presentation</vt:lpstr>
      <vt:lpstr>PowerPoint Presentation</vt:lpstr>
      <vt:lpstr>Employment</vt:lpstr>
      <vt:lpstr>Type of Payment</vt:lpstr>
      <vt:lpstr>Control over Women’s Earnings</vt:lpstr>
      <vt:lpstr>Comparing Women’s and  their Partners’ Earnings</vt:lpstr>
      <vt:lpstr>PowerPoint Presentation</vt:lpstr>
      <vt:lpstr>Ownership of House and Land</vt:lpstr>
      <vt:lpstr>Ownership and Use of Bank Accounts  and Mobile Phones</vt:lpstr>
      <vt:lpstr>PowerPoint Presentation</vt:lpstr>
      <vt:lpstr>Women’s Participation in Decision Making</vt:lpstr>
      <vt:lpstr>Trends in Women’s Participation in Decision Making</vt:lpstr>
      <vt:lpstr>Men’s Participation in Decision Making</vt:lpstr>
      <vt:lpstr>PowerPoint Presentation</vt:lpstr>
      <vt:lpstr>Attitudes toward Wife Beating</vt:lpstr>
      <vt:lpstr>Key Findings</vt:lpstr>
      <vt:lpstr>PowerPoint Presentation</vt:lpstr>
      <vt:lpstr>Experience of Physical Violence</vt:lpstr>
      <vt:lpstr>Perpetrators of Physical Violence</vt:lpstr>
      <vt:lpstr>Violence during Pregnancy by Marital Status</vt:lpstr>
      <vt:lpstr>Experience of Sexual Violence</vt:lpstr>
      <vt:lpstr>Perpetrators of Sexual Violence</vt:lpstr>
      <vt:lpstr>Marital Control by Husbands</vt:lpstr>
      <vt:lpstr>Spousal Violence</vt:lpstr>
      <vt:lpstr>Spousal Violence by Marital Status</vt:lpstr>
      <vt:lpstr>Spousal Violence by State</vt:lpstr>
      <vt:lpstr>Trends in Spousal Violence</vt:lpstr>
      <vt:lpstr>Help Seeking Behaviour</vt:lpstr>
      <vt:lpstr>PowerPoint Presentation</vt:lpstr>
      <vt:lpstr>Knowledge of FGM by Education</vt:lpstr>
      <vt:lpstr>Prevalence of FGM by Residence</vt:lpstr>
      <vt:lpstr>Type of Circumcision</vt:lpstr>
      <vt:lpstr>Prevalence of FGM by Age</vt:lpstr>
      <vt:lpstr>Prevalence of FGM by State</vt:lpstr>
      <vt:lpstr>Age at FGM</vt:lpstr>
      <vt:lpstr>Age at Circumcision Among Girls</vt:lpstr>
      <vt:lpstr>Person Performing FGM</vt:lpstr>
      <vt:lpstr>Opinions about Whether FGM is Required by Religion</vt:lpstr>
      <vt:lpstr>Opinions about Whether  FGM Should Continue</vt:lpstr>
      <vt:lpstr>Key Findings</vt:lpstr>
    </vt:vector>
  </TitlesOfParts>
  <Company>ICFI</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Zweimueller, Sally</dc:creator>
  <cp:lastModifiedBy>McFarland, Annette</cp:lastModifiedBy>
  <cp:revision>29</cp:revision>
  <dcterms:created xsi:type="dcterms:W3CDTF">2017-05-18T16:43:03Z</dcterms:created>
  <dcterms:modified xsi:type="dcterms:W3CDTF">2019-11-20T17:01:29Z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bedb778e-81f7-4abb-9063-0d93ed6fff2e</vt:lpwstr>
  </property>
</Properties>
</file>