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notesSlides/notesSlide1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notesSlides/notesSlide1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notesSlides/notesSlide1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15.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8.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1.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6.xml" ContentType="application/vnd.openxmlformats-officedocument.themeOverride+xml"/>
  <Override PartName="/ppt/notesSlides/notesSlide22.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7.xml" ContentType="application/vnd.openxmlformats-officedocument.themeOverride+xml"/>
  <Override PartName="/ppt/notesSlides/notesSlide23.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8.xml" ContentType="application/vnd.openxmlformats-officedocument.themeOverride+xml"/>
  <Override PartName="/ppt/notesSlides/notesSlide24.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9.xml" ContentType="application/vnd.openxmlformats-officedocument.themeOverride+xml"/>
  <Override PartName="/ppt/notesSlides/notesSlide25.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0.xml" ContentType="application/vnd.openxmlformats-officedocument.themeOverride+xml"/>
  <Override PartName="/ppt/notesSlides/notesSlide26.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1.xml" ContentType="application/vnd.openxmlformats-officedocument.themeOverride+xml"/>
  <Override PartName="/ppt/notesSlides/notesSlide27.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2.xml" ContentType="application/vnd.openxmlformats-officedocument.themeOverr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13.xml" ContentType="application/vnd.openxmlformats-officedocument.themeOverride+xml"/>
  <Override PartName="/ppt/notesSlides/notesSlide28.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4.xml" ContentType="application/vnd.openxmlformats-officedocument.themeOverride+xml"/>
  <Override PartName="/ppt/notesSlides/notesSlide29.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15.xml" ContentType="application/vnd.openxmlformats-officedocument.themeOverride+xml"/>
  <Override PartName="/ppt/notesSlides/notesSlide30.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16.xml" ContentType="application/vnd.openxmlformats-officedocument.themeOverride+xml"/>
  <Override PartName="/ppt/notesSlides/notesSlide31.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32.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33.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34.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17.xml" ContentType="application/vnd.openxmlformats-officedocument.themeOverride+xml"/>
  <Override PartName="/ppt/notesSlides/notesSlide35.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18.xml" ContentType="application/vnd.openxmlformats-officedocument.themeOverride+xml"/>
  <Override PartName="/ppt/notesSlides/notesSlide36.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19.xml" ContentType="application/vnd.openxmlformats-officedocument.themeOverride+xml"/>
  <Override PartName="/ppt/notesSlides/notesSlide37.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20.xml" ContentType="application/vnd.openxmlformats-officedocument.themeOverride+xml"/>
  <Override PartName="/ppt/notesSlides/notesSlide38.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39.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notesSlides/notesSlide40.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21.xml" ContentType="application/vnd.openxmlformats-officedocument.themeOverride+xml"/>
  <Override PartName="/ppt/notesSlides/notesSlide41.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22.xml" ContentType="application/vnd.openxmlformats-officedocument.themeOverride+xml"/>
  <Override PartName="/ppt/notesSlides/notesSlide42.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23.xml" ContentType="application/vnd.openxmlformats-officedocument.themeOverride+xml"/>
  <Override PartName="/ppt/notesSlides/notesSlide43.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24.xml" ContentType="application/vnd.openxmlformats-officedocument.themeOverr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25.xml" ContentType="application/vnd.openxmlformats-officedocument.themeOverride+xml"/>
  <Override PartName="/ppt/notesSlides/notesSlide44.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26.xml" ContentType="application/vnd.openxmlformats-officedocument.themeOverride+xml"/>
  <Override PartName="/ppt/notesSlides/notesSlide45.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27.xml" ContentType="application/vnd.openxmlformats-officedocument.themeOverride+xml"/>
  <Override PartName="/ppt/notesSlides/notesSlide46.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28.xml" ContentType="application/vnd.openxmlformats-officedocument.themeOverride+xml"/>
  <Override PartName="/ppt/notesSlides/notesSlide47.xml" ContentType="application/vnd.openxmlformats-officedocument.presentationml.notesSl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29.xml" ContentType="application/vnd.openxmlformats-officedocument.themeOverr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30.xml" ContentType="application/vnd.openxmlformats-officedocument.themeOverride+xml"/>
  <Override PartName="/ppt/notesSlides/notesSlide50.xml" ContentType="application/vnd.openxmlformats-officedocument.presentationml.notesSlid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31.xml" ContentType="application/vnd.openxmlformats-officedocument.themeOverride+xml"/>
  <Override PartName="/ppt/notesSlides/notesSlide51.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theme/themeOverride32.xml" ContentType="application/vnd.openxmlformats-officedocument.themeOverrid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33.xml" ContentType="application/vnd.openxmlformats-officedocument.themeOverride+xml"/>
  <Override PartName="/ppt/notesSlides/notesSlide52.xml" ContentType="application/vnd.openxmlformats-officedocument.presentationml.notesSlid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theme/themeOverride34.xml" ContentType="application/vnd.openxmlformats-officedocument.themeOverride+xml"/>
  <Override PartName="/ppt/notesSlides/notesSlide53.xml" ContentType="application/vnd.openxmlformats-officedocument.presentationml.notesSlid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35.xml" ContentType="application/vnd.openxmlformats-officedocument.themeOverride+xml"/>
  <Override PartName="/ppt/notesSlides/notesSlide54.xml" ContentType="application/vnd.openxmlformats-officedocument.presentationml.notesSlid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theme/themeOverride36.xml" ContentType="application/vnd.openxmlformats-officedocument.themeOverride+xml"/>
  <Override PartName="/ppt/notesSlides/notesSlide55.xml" ContentType="application/vnd.openxmlformats-officedocument.presentationml.notesSlid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theme/themeOverride37.xml" ContentType="application/vnd.openxmlformats-officedocument.themeOverride+xml"/>
  <Override PartName="/ppt/notesSlides/notesSlide56.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38.xml" ContentType="application/vnd.openxmlformats-officedocument.themeOverr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theme/themeOverride39.xml" ContentType="application/vnd.openxmlformats-officedocument.themeOverride+xml"/>
  <Override PartName="/ppt/notesSlides/notesSlide57.xml" ContentType="application/vnd.openxmlformats-officedocument.presentationml.notesSlide+xml"/>
  <Override PartName="/ppt/charts/chart57.xml" ContentType="application/vnd.openxmlformats-officedocument.drawingml.chart+xml"/>
  <Override PartName="/ppt/charts/style57.xml" ContentType="application/vnd.ms-office.chartstyle+xml"/>
  <Override PartName="/ppt/charts/colors57.xml" ContentType="application/vnd.ms-office.chartcolorstyle+xml"/>
  <Override PartName="/ppt/theme/themeOverride40.xml" ContentType="application/vnd.openxmlformats-officedocument.themeOverr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rts/chart58.xml" ContentType="application/vnd.openxmlformats-officedocument.drawingml.chart+xml"/>
  <Override PartName="/ppt/charts/style58.xml" ContentType="application/vnd.ms-office.chartstyle+xml"/>
  <Override PartName="/ppt/charts/colors58.xml" ContentType="application/vnd.ms-office.chartcolorstyle+xml"/>
  <Override PartName="/ppt/theme/themeOverride41.xml" ContentType="application/vnd.openxmlformats-officedocument.themeOverride+xml"/>
  <Override PartName="/ppt/notesSlides/notesSlide61.xml" ContentType="application/vnd.openxmlformats-officedocument.presentationml.notesSlide+xml"/>
  <Override PartName="/ppt/charts/chart59.xml" ContentType="application/vnd.openxmlformats-officedocument.drawingml.chart+xml"/>
  <Override PartName="/ppt/charts/style59.xml" ContentType="application/vnd.ms-office.chartstyle+xml"/>
  <Override PartName="/ppt/charts/colors59.xml" ContentType="application/vnd.ms-office.chartcolorstyle+xml"/>
  <Override PartName="/ppt/theme/themeOverride42.xml" ContentType="application/vnd.openxmlformats-officedocument.themeOverride+xml"/>
  <Override PartName="/ppt/notesSlides/notesSlide62.xml" ContentType="application/vnd.openxmlformats-officedocument.presentationml.notesSlide+xml"/>
  <Override PartName="/ppt/charts/chart60.xml" ContentType="application/vnd.openxmlformats-officedocument.drawingml.chart+xml"/>
  <Override PartName="/ppt/charts/style60.xml" ContentType="application/vnd.ms-office.chartstyle+xml"/>
  <Override PartName="/ppt/charts/colors60.xml" ContentType="application/vnd.ms-office.chartcolorstyle+xml"/>
  <Override PartName="/ppt/theme/themeOverride43.xml" ContentType="application/vnd.openxmlformats-officedocument.themeOverride+xml"/>
  <Override PartName="/ppt/drawings/drawing1.xml" ContentType="application/vnd.openxmlformats-officedocument.drawingml.chartshapes+xml"/>
  <Override PartName="/ppt/notesSlides/notesSlide63.xml" ContentType="application/vnd.openxmlformats-officedocument.presentationml.notesSlide+xml"/>
  <Override PartName="/ppt/charts/chart61.xml" ContentType="application/vnd.openxmlformats-officedocument.drawingml.chart+xml"/>
  <Override PartName="/ppt/charts/style61.xml" ContentType="application/vnd.ms-office.chartstyle+xml"/>
  <Override PartName="/ppt/charts/colors61.xml" ContentType="application/vnd.ms-office.chartcolorstyle+xml"/>
  <Override PartName="/ppt/theme/themeOverride44.xml" ContentType="application/vnd.openxmlformats-officedocument.themeOverride+xml"/>
  <Override PartName="/ppt/notesSlides/notesSlide64.xml" ContentType="application/vnd.openxmlformats-officedocument.presentationml.notesSlide+xml"/>
  <Override PartName="/ppt/charts/chart62.xml" ContentType="application/vnd.openxmlformats-officedocument.drawingml.chart+xml"/>
  <Override PartName="/ppt/charts/style62.xml" ContentType="application/vnd.ms-office.chartstyle+xml"/>
  <Override PartName="/ppt/charts/colors62.xml" ContentType="application/vnd.ms-office.chartcolorstyle+xml"/>
  <Override PartName="/ppt/theme/themeOverride45.xml" ContentType="application/vnd.openxmlformats-officedocument.themeOverride+xml"/>
  <Override PartName="/ppt/charts/chart63.xml" ContentType="application/vnd.openxmlformats-officedocument.drawingml.chart+xml"/>
  <Override PartName="/ppt/charts/style63.xml" ContentType="application/vnd.ms-office.chartstyle+xml"/>
  <Override PartName="/ppt/charts/colors63.xml" ContentType="application/vnd.ms-office.chartcolorstyle+xml"/>
  <Override PartName="/ppt/theme/themeOverride46.xml" ContentType="application/vnd.openxmlformats-officedocument.themeOverride+xml"/>
  <Override PartName="/ppt/notesSlides/notesSlide65.xml" ContentType="application/vnd.openxmlformats-officedocument.presentationml.notesSlide+xml"/>
  <Override PartName="/ppt/charts/chart64.xml" ContentType="application/vnd.openxmlformats-officedocument.drawingml.chart+xml"/>
  <Override PartName="/ppt/charts/style64.xml" ContentType="application/vnd.ms-office.chartstyle+xml"/>
  <Override PartName="/ppt/charts/colors64.xml" ContentType="application/vnd.ms-office.chartcolorstyle+xml"/>
  <Override PartName="/ppt/theme/themeOverride47.xml" ContentType="application/vnd.openxmlformats-officedocument.themeOverride+xml"/>
  <Override PartName="/ppt/charts/chart65.xml" ContentType="application/vnd.openxmlformats-officedocument.drawingml.chart+xml"/>
  <Override PartName="/ppt/charts/style65.xml" ContentType="application/vnd.ms-office.chartstyle+xml"/>
  <Override PartName="/ppt/charts/colors65.xml" ContentType="application/vnd.ms-office.chartcolorstyle+xml"/>
  <Override PartName="/ppt/theme/themeOverride48.xml" ContentType="application/vnd.openxmlformats-officedocument.themeOverride+xml"/>
  <Override PartName="/ppt/notesSlides/notesSlide66.xml" ContentType="application/vnd.openxmlformats-officedocument.presentationml.notesSlide+xml"/>
  <Override PartName="/ppt/charts/chart66.xml" ContentType="application/vnd.openxmlformats-officedocument.drawingml.chart+xml"/>
  <Override PartName="/ppt/charts/style66.xml" ContentType="application/vnd.ms-office.chartstyle+xml"/>
  <Override PartName="/ppt/charts/colors66.xml" ContentType="application/vnd.ms-office.chartcolorstyle+xml"/>
  <Override PartName="/ppt/theme/themeOverride49.xml" ContentType="application/vnd.openxmlformats-officedocument.themeOverride+xml"/>
  <Override PartName="/ppt/charts/chart67.xml" ContentType="application/vnd.openxmlformats-officedocument.drawingml.chart+xml"/>
  <Override PartName="/ppt/charts/style67.xml" ContentType="application/vnd.ms-office.chartstyle+xml"/>
  <Override PartName="/ppt/charts/colors67.xml" ContentType="application/vnd.ms-office.chartcolorstyle+xml"/>
  <Override PartName="/ppt/theme/themeOverride50.xml" ContentType="application/vnd.openxmlformats-officedocument.themeOverride+xml"/>
  <Override PartName="/ppt/notesSlides/notesSlide67.xml" ContentType="application/vnd.openxmlformats-officedocument.presentationml.notesSlide+xml"/>
  <Override PartName="/ppt/charts/chart68.xml" ContentType="application/vnd.openxmlformats-officedocument.drawingml.chart+xml"/>
  <Override PartName="/ppt/charts/style68.xml" ContentType="application/vnd.ms-office.chartstyle+xml"/>
  <Override PartName="/ppt/charts/colors68.xml" ContentType="application/vnd.ms-office.chartcolorstyle+xml"/>
  <Override PartName="/ppt/theme/themeOverride51.xml" ContentType="application/vnd.openxmlformats-officedocument.themeOverride+xml"/>
  <Override PartName="/ppt/notesSlides/notesSlide68.xml" ContentType="application/vnd.openxmlformats-officedocument.presentationml.notesSlide+xml"/>
  <Override PartName="/ppt/charts/chart69.xml" ContentType="application/vnd.openxmlformats-officedocument.drawingml.chart+xml"/>
  <Override PartName="/ppt/charts/style69.xml" ContentType="application/vnd.ms-office.chartstyle+xml"/>
  <Override PartName="/ppt/charts/colors69.xml" ContentType="application/vnd.ms-office.chartcolorstyle+xml"/>
  <Override PartName="/ppt/theme/themeOverride52.xml" ContentType="application/vnd.openxmlformats-officedocument.themeOverride+xml"/>
  <Override PartName="/ppt/drawings/drawing2.xml" ContentType="application/vnd.openxmlformats-officedocument.drawingml.chartshapes+xml"/>
  <Override PartName="/ppt/notesSlides/notesSlide69.xml" ContentType="application/vnd.openxmlformats-officedocument.presentationml.notesSlide+xml"/>
  <Override PartName="/ppt/charts/chart70.xml" ContentType="application/vnd.openxmlformats-officedocument.drawingml.chart+xml"/>
  <Override PartName="/ppt/charts/style70.xml" ContentType="application/vnd.ms-office.chartstyle+xml"/>
  <Override PartName="/ppt/charts/colors70.xml" ContentType="application/vnd.ms-office.chartcolorstyle+xml"/>
  <Override PartName="/ppt/theme/themeOverride53.xml" ContentType="application/vnd.openxmlformats-officedocument.themeOverride+xml"/>
  <Override PartName="/ppt/notesSlides/notesSlide70.xml" ContentType="application/vnd.openxmlformats-officedocument.presentationml.notesSlide+xml"/>
  <Override PartName="/ppt/charts/chart71.xml" ContentType="application/vnd.openxmlformats-officedocument.drawingml.chart+xml"/>
  <Override PartName="/ppt/charts/style71.xml" ContentType="application/vnd.ms-office.chartstyle+xml"/>
  <Override PartName="/ppt/charts/colors71.xml" ContentType="application/vnd.ms-office.chartcolorstyle+xml"/>
  <Override PartName="/ppt/theme/themeOverride54.xml" ContentType="application/vnd.openxmlformats-officedocument.themeOverride+xml"/>
  <Override PartName="/ppt/notesSlides/notesSlide71.xml" ContentType="application/vnd.openxmlformats-officedocument.presentationml.notesSlide+xml"/>
  <Override PartName="/ppt/charts/chart72.xml" ContentType="application/vnd.openxmlformats-officedocument.drawingml.chart+xml"/>
  <Override PartName="/ppt/charts/style72.xml" ContentType="application/vnd.ms-office.chartstyle+xml"/>
  <Override PartName="/ppt/charts/colors72.xml" ContentType="application/vnd.ms-office.chartcolorstyle+xml"/>
  <Override PartName="/ppt/theme/themeOverride55.xml" ContentType="application/vnd.openxmlformats-officedocument.themeOverride+xml"/>
  <Override PartName="/ppt/notesSlides/notesSlide72.xml" ContentType="application/vnd.openxmlformats-officedocument.presentationml.notesSlide+xml"/>
  <Override PartName="/ppt/charts/chart73.xml" ContentType="application/vnd.openxmlformats-officedocument.drawingml.chart+xml"/>
  <Override PartName="/ppt/charts/style73.xml" ContentType="application/vnd.ms-office.chartstyle+xml"/>
  <Override PartName="/ppt/charts/colors73.xml" ContentType="application/vnd.ms-office.chartcolorstyle+xml"/>
  <Override PartName="/ppt/theme/themeOverride56.xml" ContentType="application/vnd.openxmlformats-officedocument.themeOverride+xml"/>
  <Override PartName="/ppt/notesSlides/notesSlide73.xml" ContentType="application/vnd.openxmlformats-officedocument.presentationml.notesSlide+xml"/>
  <Override PartName="/ppt/charts/chart74.xml" ContentType="application/vnd.openxmlformats-officedocument.drawingml.chart+xml"/>
  <Override PartName="/ppt/charts/style74.xml" ContentType="application/vnd.ms-office.chartstyle+xml"/>
  <Override PartName="/ppt/charts/colors74.xml" ContentType="application/vnd.ms-office.chartcolorstyle+xml"/>
  <Override PartName="/ppt/theme/themeOverride57.xml" ContentType="application/vnd.openxmlformats-officedocument.themeOverride+xml"/>
  <Override PartName="/ppt/notesSlides/notesSlide74.xml" ContentType="application/vnd.openxmlformats-officedocument.presentationml.notesSlide+xml"/>
  <Override PartName="/ppt/charts/chart75.xml" ContentType="application/vnd.openxmlformats-officedocument.drawingml.chart+xml"/>
  <Override PartName="/ppt/charts/style75.xml" ContentType="application/vnd.ms-office.chartstyle+xml"/>
  <Override PartName="/ppt/charts/colors75.xml" ContentType="application/vnd.ms-office.chartcolorstyle+xml"/>
  <Override PartName="/ppt/theme/themeOverride58.xml" ContentType="application/vnd.openxmlformats-officedocument.themeOverride+xml"/>
  <Override PartName="/ppt/charts/chart76.xml" ContentType="application/vnd.openxmlformats-officedocument.drawingml.chart+xml"/>
  <Override PartName="/ppt/charts/style76.xml" ContentType="application/vnd.ms-office.chartstyle+xml"/>
  <Override PartName="/ppt/charts/colors76.xml" ContentType="application/vnd.ms-office.chartcolorstyle+xml"/>
  <Override PartName="/ppt/theme/themeOverride59.xml" ContentType="application/vnd.openxmlformats-officedocument.themeOverride+xml"/>
  <Override PartName="/ppt/charts/chart77.xml" ContentType="application/vnd.openxmlformats-officedocument.drawingml.chart+xml"/>
  <Override PartName="/ppt/charts/style77.xml" ContentType="application/vnd.ms-office.chartstyle+xml"/>
  <Override PartName="/ppt/charts/colors77.xml" ContentType="application/vnd.ms-office.chartcolorstyle+xml"/>
  <Override PartName="/ppt/theme/themeOverride60.xml" ContentType="application/vnd.openxmlformats-officedocument.themeOverride+xml"/>
  <Override PartName="/ppt/notesSlides/notesSlide75.xml" ContentType="application/vnd.openxmlformats-officedocument.presentationml.notesSlide+xml"/>
  <Override PartName="/ppt/charts/chart78.xml" ContentType="application/vnd.openxmlformats-officedocument.drawingml.chart+xml"/>
  <Override PartName="/ppt/charts/style78.xml" ContentType="application/vnd.ms-office.chartstyle+xml"/>
  <Override PartName="/ppt/charts/colors78.xml" ContentType="application/vnd.ms-office.chartcolorstyle+xml"/>
  <Override PartName="/ppt/theme/themeOverride61.xml" ContentType="application/vnd.openxmlformats-officedocument.themeOverride+xml"/>
  <Override PartName="/ppt/notesSlides/notesSlide76.xml" ContentType="application/vnd.openxmlformats-officedocument.presentationml.notesSlide+xml"/>
  <Override PartName="/ppt/charts/chart79.xml" ContentType="application/vnd.openxmlformats-officedocument.drawingml.chart+xml"/>
  <Override PartName="/ppt/charts/style79.xml" ContentType="application/vnd.ms-office.chartstyle+xml"/>
  <Override PartName="/ppt/charts/colors79.xml" ContentType="application/vnd.ms-office.chartcolorstyle+xml"/>
  <Override PartName="/ppt/theme/themeOverride62.xml" ContentType="application/vnd.openxmlformats-officedocument.themeOverride+xml"/>
  <Override PartName="/ppt/notesSlides/notesSlide77.xml" ContentType="application/vnd.openxmlformats-officedocument.presentationml.notesSlide+xml"/>
  <Override PartName="/ppt/charts/chart80.xml" ContentType="application/vnd.openxmlformats-officedocument.drawingml.chart+xml"/>
  <Override PartName="/ppt/charts/style80.xml" ContentType="application/vnd.ms-office.chartstyle+xml"/>
  <Override PartName="/ppt/charts/colors80.xml" ContentType="application/vnd.ms-office.chartcolorstyle+xml"/>
  <Override PartName="/ppt/theme/themeOverride63.xml" ContentType="application/vnd.openxmlformats-officedocument.themeOverr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charts/chart81.xml" ContentType="application/vnd.openxmlformats-officedocument.drawingml.chart+xml"/>
  <Override PartName="/ppt/charts/style81.xml" ContentType="application/vnd.ms-office.chartstyle+xml"/>
  <Override PartName="/ppt/charts/colors81.xml" ContentType="application/vnd.ms-office.chartcolorstyle+xml"/>
  <Override PartName="/ppt/theme/themeOverride64.xml" ContentType="application/vnd.openxmlformats-officedocument.themeOverride+xml"/>
  <Override PartName="/ppt/notesSlides/notesSlide80.xml" ContentType="application/vnd.openxmlformats-officedocument.presentationml.notesSlide+xml"/>
  <Override PartName="/ppt/charts/chart82.xml" ContentType="application/vnd.openxmlformats-officedocument.drawingml.chart+xml"/>
  <Override PartName="/ppt/charts/style82.xml" ContentType="application/vnd.ms-office.chartstyle+xml"/>
  <Override PartName="/ppt/charts/colors82.xml" ContentType="application/vnd.ms-office.chartcolorstyle+xml"/>
  <Override PartName="/ppt/theme/themeOverride65.xml" ContentType="application/vnd.openxmlformats-officedocument.themeOverride+xml"/>
  <Override PartName="/ppt/notesSlides/notesSlide81.xml" ContentType="application/vnd.openxmlformats-officedocument.presentationml.notesSlide+xml"/>
  <Override PartName="/ppt/charts/chart83.xml" ContentType="application/vnd.openxmlformats-officedocument.drawingml.chart+xml"/>
  <Override PartName="/ppt/charts/style83.xml" ContentType="application/vnd.ms-office.chartstyle+xml"/>
  <Override PartName="/ppt/charts/colors83.xml" ContentType="application/vnd.ms-office.chartcolorstyle+xml"/>
  <Override PartName="/ppt/theme/themeOverride66.xml" ContentType="application/vnd.openxmlformats-officedocument.themeOverride+xml"/>
  <Override PartName="/ppt/notesSlides/notesSlide82.xml" ContentType="application/vnd.openxmlformats-officedocument.presentationml.notesSlide+xml"/>
  <Override PartName="/ppt/charts/chart84.xml" ContentType="application/vnd.openxmlformats-officedocument.drawingml.chart+xml"/>
  <Override PartName="/ppt/charts/style84.xml" ContentType="application/vnd.ms-office.chartstyle+xml"/>
  <Override PartName="/ppt/charts/colors84.xml" ContentType="application/vnd.ms-office.chartcolorstyle+xml"/>
  <Override PartName="/ppt/theme/themeOverride67.xml" ContentType="application/vnd.openxmlformats-officedocument.themeOverride+xml"/>
  <Override PartName="/ppt/notesSlides/notesSlide83.xml" ContentType="application/vnd.openxmlformats-officedocument.presentationml.notesSlide+xml"/>
  <Override PartName="/ppt/charts/chart85.xml" ContentType="application/vnd.openxmlformats-officedocument.drawingml.chart+xml"/>
  <Override PartName="/ppt/charts/style85.xml" ContentType="application/vnd.ms-office.chartstyle+xml"/>
  <Override PartName="/ppt/charts/colors85.xml" ContentType="application/vnd.ms-office.chartcolorstyle+xml"/>
  <Override PartName="/ppt/theme/themeOverride68.xml" ContentType="application/vnd.openxmlformats-officedocument.themeOverride+xml"/>
  <Override PartName="/ppt/notesSlides/notesSlide84.xml" ContentType="application/vnd.openxmlformats-officedocument.presentationml.notesSlide+xml"/>
  <Override PartName="/ppt/charts/chart86.xml" ContentType="application/vnd.openxmlformats-officedocument.drawingml.chart+xml"/>
  <Override PartName="/ppt/charts/style86.xml" ContentType="application/vnd.ms-office.chartstyle+xml"/>
  <Override PartName="/ppt/charts/colors86.xml" ContentType="application/vnd.ms-office.chartcolorstyle+xml"/>
  <Override PartName="/ppt/theme/themeOverride69.xml" ContentType="application/vnd.openxmlformats-officedocument.themeOverride+xml"/>
  <Override PartName="/ppt/charts/chart87.xml" ContentType="application/vnd.openxmlformats-officedocument.drawingml.chart+xml"/>
  <Override PartName="/ppt/charts/style87.xml" ContentType="application/vnd.ms-office.chartstyle+xml"/>
  <Override PartName="/ppt/charts/colors87.xml" ContentType="application/vnd.ms-office.chartcolorstyle+xml"/>
  <Override PartName="/ppt/theme/themeOverride70.xml" ContentType="application/vnd.openxmlformats-officedocument.themeOverride+xml"/>
  <Override PartName="/ppt/drawings/drawing3.xml" ContentType="application/vnd.openxmlformats-officedocument.drawingml.chartshapes+xml"/>
  <Override PartName="/ppt/charts/chart88.xml" ContentType="application/vnd.openxmlformats-officedocument.drawingml.chart+xml"/>
  <Override PartName="/ppt/charts/style88.xml" ContentType="application/vnd.ms-office.chartstyle+xml"/>
  <Override PartName="/ppt/charts/colors88.xml" ContentType="application/vnd.ms-office.chartcolorstyle+xml"/>
  <Override PartName="/ppt/theme/themeOverride71.xml" ContentType="application/vnd.openxmlformats-officedocument.themeOverride+xml"/>
  <Override PartName="/ppt/notesSlides/notesSlide85.xml" ContentType="application/vnd.openxmlformats-officedocument.presentationml.notesSlide+xml"/>
  <Override PartName="/ppt/charts/chart89.xml" ContentType="application/vnd.openxmlformats-officedocument.drawingml.chart+xml"/>
  <Override PartName="/ppt/charts/style89.xml" ContentType="application/vnd.ms-office.chartstyle+xml"/>
  <Override PartName="/ppt/charts/colors89.xml" ContentType="application/vnd.ms-office.chartcolorstyle+xml"/>
  <Override PartName="/ppt/theme/themeOverride72.xml" ContentType="application/vnd.openxmlformats-officedocument.themeOverride+xml"/>
  <Override PartName="/ppt/charts/chart90.xml" ContentType="application/vnd.openxmlformats-officedocument.drawingml.chart+xml"/>
  <Override PartName="/ppt/charts/style90.xml" ContentType="application/vnd.ms-office.chartstyle+xml"/>
  <Override PartName="/ppt/charts/colors90.xml" ContentType="application/vnd.ms-office.chartcolorstyle+xml"/>
  <Override PartName="/ppt/theme/themeOverride73.xml" ContentType="application/vnd.openxmlformats-officedocument.themeOverride+xml"/>
  <Override PartName="/ppt/charts/chart91.xml" ContentType="application/vnd.openxmlformats-officedocument.drawingml.chart+xml"/>
  <Override PartName="/ppt/charts/style91.xml" ContentType="application/vnd.ms-office.chartstyle+xml"/>
  <Override PartName="/ppt/charts/colors91.xml" ContentType="application/vnd.ms-office.chartcolorstyle+xml"/>
  <Override PartName="/ppt/theme/themeOverride74.xml" ContentType="application/vnd.openxmlformats-officedocument.themeOverride+xml"/>
  <Override PartName="/ppt/notesSlides/notesSlide86.xml" ContentType="application/vnd.openxmlformats-officedocument.presentationml.notesSlide+xml"/>
  <Override PartName="/ppt/charts/chart92.xml" ContentType="application/vnd.openxmlformats-officedocument.drawingml.chart+xml"/>
  <Override PartName="/ppt/charts/style92.xml" ContentType="application/vnd.ms-office.chartstyle+xml"/>
  <Override PartName="/ppt/charts/colors92.xml" ContentType="application/vnd.ms-office.chartcolorstyle+xml"/>
  <Override PartName="/ppt/theme/themeOverride75.xml" ContentType="application/vnd.openxmlformats-officedocument.themeOverride+xml"/>
  <Override PartName="/ppt/notesSlides/notesSlide87.xml" ContentType="application/vnd.openxmlformats-officedocument.presentationml.notesSlide+xml"/>
  <Override PartName="/ppt/charts/chart93.xml" ContentType="application/vnd.openxmlformats-officedocument.drawingml.chart+xml"/>
  <Override PartName="/ppt/charts/style93.xml" ContentType="application/vnd.ms-office.chartstyle+xml"/>
  <Override PartName="/ppt/charts/colors93.xml" ContentType="application/vnd.ms-office.chartcolorstyle+xml"/>
  <Override PartName="/ppt/theme/themeOverride76.xml" ContentType="application/vnd.openxmlformats-officedocument.themeOverride+xml"/>
  <Override PartName="/ppt/notesSlides/notesSlide88.xml" ContentType="application/vnd.openxmlformats-officedocument.presentationml.notesSlide+xml"/>
  <Override PartName="/ppt/charts/chart94.xml" ContentType="application/vnd.openxmlformats-officedocument.drawingml.chart+xml"/>
  <Override PartName="/ppt/charts/style94.xml" ContentType="application/vnd.ms-office.chartstyle+xml"/>
  <Override PartName="/ppt/charts/colors94.xml" ContentType="application/vnd.ms-office.chartcolorstyle+xml"/>
  <Override PartName="/ppt/theme/themeOverride77.xml" ContentType="application/vnd.openxmlformats-officedocument.themeOverride+xml"/>
  <Override PartName="/ppt/notesSlides/notesSlide89.xml" ContentType="application/vnd.openxmlformats-officedocument.presentationml.notesSlide+xml"/>
  <Override PartName="/ppt/charts/chart95.xml" ContentType="application/vnd.openxmlformats-officedocument.drawingml.chart+xml"/>
  <Override PartName="/ppt/charts/style95.xml" ContentType="application/vnd.ms-office.chartstyle+xml"/>
  <Override PartName="/ppt/charts/colors95.xml" ContentType="application/vnd.ms-office.chartcolorstyle+xml"/>
  <Override PartName="/ppt/theme/themeOverride78.xml" ContentType="application/vnd.openxmlformats-officedocument.themeOverride+xml"/>
  <Override PartName="/ppt/notesSlides/notesSlide90.xml" ContentType="application/vnd.openxmlformats-officedocument.presentationml.notesSlide+xml"/>
  <Override PartName="/ppt/charts/chart96.xml" ContentType="application/vnd.openxmlformats-officedocument.drawingml.chart+xml"/>
  <Override PartName="/ppt/charts/style96.xml" ContentType="application/vnd.ms-office.chartstyle+xml"/>
  <Override PartName="/ppt/charts/colors96.xml" ContentType="application/vnd.ms-office.chartcolorstyle+xml"/>
  <Override PartName="/ppt/theme/themeOverride79.xml" ContentType="application/vnd.openxmlformats-officedocument.themeOverride+xml"/>
  <Override PartName="/ppt/notesSlides/notesSlide91.xml" ContentType="application/vnd.openxmlformats-officedocument.presentationml.notesSlide+xml"/>
  <Override PartName="/ppt/charts/chart97.xml" ContentType="application/vnd.openxmlformats-officedocument.drawingml.chart+xml"/>
  <Override PartName="/ppt/charts/style97.xml" ContentType="application/vnd.ms-office.chartstyle+xml"/>
  <Override PartName="/ppt/charts/colors97.xml" ContentType="application/vnd.ms-office.chartcolorstyle+xml"/>
  <Override PartName="/ppt/theme/themeOverride80.xml" ContentType="application/vnd.openxmlformats-officedocument.themeOverride+xml"/>
  <Override PartName="/ppt/notesSlides/notesSlide92.xml" ContentType="application/vnd.openxmlformats-officedocument.presentationml.notesSlide+xml"/>
  <Override PartName="/ppt/charts/chart98.xml" ContentType="application/vnd.openxmlformats-officedocument.drawingml.chart+xml"/>
  <Override PartName="/ppt/charts/style98.xml" ContentType="application/vnd.ms-office.chartstyle+xml"/>
  <Override PartName="/ppt/charts/colors98.xml" ContentType="application/vnd.ms-office.chartcolorstyle+xml"/>
  <Override PartName="/ppt/theme/themeOverride81.xml" ContentType="application/vnd.openxmlformats-officedocument.themeOverride+xml"/>
  <Override PartName="/ppt/charts/chart99.xml" ContentType="application/vnd.openxmlformats-officedocument.drawingml.chart+xml"/>
  <Override PartName="/ppt/charts/style99.xml" ContentType="application/vnd.ms-office.chartstyle+xml"/>
  <Override PartName="/ppt/charts/colors99.xml" ContentType="application/vnd.ms-office.chartcolorstyle+xml"/>
  <Override PartName="/ppt/theme/themeOverride82.xml" ContentType="application/vnd.openxmlformats-officedocument.themeOverride+xml"/>
  <Override PartName="/ppt/notesSlides/notesSlide93.xml" ContentType="application/vnd.openxmlformats-officedocument.presentationml.notesSlide+xml"/>
  <Override PartName="/ppt/charts/chart100.xml" ContentType="application/vnd.openxmlformats-officedocument.drawingml.chart+xml"/>
  <Override PartName="/ppt/charts/style100.xml" ContentType="application/vnd.ms-office.chartstyle+xml"/>
  <Override PartName="/ppt/charts/colors100.xml" ContentType="application/vnd.ms-office.chartcolorstyle+xml"/>
  <Override PartName="/ppt/theme/themeOverride83.xml" ContentType="application/vnd.openxmlformats-officedocument.themeOverride+xml"/>
  <Override PartName="/ppt/notesSlides/notesSlide94.xml" ContentType="application/vnd.openxmlformats-officedocument.presentationml.notesSlide+xml"/>
  <Override PartName="/ppt/charts/chart101.xml" ContentType="application/vnd.openxmlformats-officedocument.drawingml.chart+xml"/>
  <Override PartName="/ppt/charts/style101.xml" ContentType="application/vnd.ms-office.chartstyle+xml"/>
  <Override PartName="/ppt/charts/colors101.xml" ContentType="application/vnd.ms-office.chartcolorstyle+xml"/>
  <Override PartName="/ppt/theme/themeOverride84.xml" ContentType="application/vnd.openxmlformats-officedocument.themeOverride+xml"/>
  <Override PartName="/ppt/notesSlides/notesSlide95.xml" ContentType="application/vnd.openxmlformats-officedocument.presentationml.notesSlide+xml"/>
  <Override PartName="/ppt/charts/chart102.xml" ContentType="application/vnd.openxmlformats-officedocument.drawingml.chart+xml"/>
  <Override PartName="/ppt/charts/style102.xml" ContentType="application/vnd.ms-office.chartstyle+xml"/>
  <Override PartName="/ppt/charts/colors102.xml" ContentType="application/vnd.ms-office.chartcolorstyle+xml"/>
  <Override PartName="/ppt/theme/themeOverride85.xml" ContentType="application/vnd.openxmlformats-officedocument.themeOverride+xml"/>
  <Override PartName="/ppt/notesSlides/notesSlide96.xml" ContentType="application/vnd.openxmlformats-officedocument.presentationml.notesSlide+xml"/>
  <Override PartName="/ppt/charts/chart103.xml" ContentType="application/vnd.openxmlformats-officedocument.drawingml.chart+xml"/>
  <Override PartName="/ppt/charts/style103.xml" ContentType="application/vnd.ms-office.chartstyle+xml"/>
  <Override PartName="/ppt/charts/colors103.xml" ContentType="application/vnd.ms-office.chartcolorstyle+xml"/>
  <Override PartName="/ppt/theme/themeOverride86.xml" ContentType="application/vnd.openxmlformats-officedocument.themeOverride+xml"/>
  <Override PartName="/ppt/notesSlides/notesSlide97.xml" ContentType="application/vnd.openxmlformats-officedocument.presentationml.notesSlide+xml"/>
  <Override PartName="/ppt/charts/chart104.xml" ContentType="application/vnd.openxmlformats-officedocument.drawingml.chart+xml"/>
  <Override PartName="/ppt/charts/style104.xml" ContentType="application/vnd.ms-office.chartstyle+xml"/>
  <Override PartName="/ppt/charts/colors104.xml" ContentType="application/vnd.ms-office.chartcolorstyle+xml"/>
  <Override PartName="/ppt/theme/themeOverride87.xml" ContentType="application/vnd.openxmlformats-officedocument.themeOverr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charts/chart105.xml" ContentType="application/vnd.openxmlformats-officedocument.drawingml.chart+xml"/>
  <Override PartName="/ppt/charts/style105.xml" ContentType="application/vnd.ms-office.chartstyle+xml"/>
  <Override PartName="/ppt/charts/colors105.xml" ContentType="application/vnd.ms-office.chartcolorstyle+xml"/>
  <Override PartName="/ppt/theme/themeOverride88.xml" ContentType="application/vnd.openxmlformats-officedocument.themeOverride+xml"/>
  <Override PartName="/ppt/notesSlides/notesSlide100.xml" ContentType="application/vnd.openxmlformats-officedocument.presentationml.notesSlide+xml"/>
  <Override PartName="/ppt/charts/chart106.xml" ContentType="application/vnd.openxmlformats-officedocument.drawingml.chart+xml"/>
  <Override PartName="/ppt/charts/style106.xml" ContentType="application/vnd.ms-office.chartstyle+xml"/>
  <Override PartName="/ppt/charts/colors106.xml" ContentType="application/vnd.ms-office.chartcolorstyle+xml"/>
  <Override PartName="/ppt/theme/themeOverride89.xml" ContentType="application/vnd.openxmlformats-officedocument.themeOverride+xml"/>
  <Override PartName="/ppt/notesSlides/notesSlide101.xml" ContentType="application/vnd.openxmlformats-officedocument.presentationml.notesSlide+xml"/>
  <Override PartName="/ppt/charts/chart107.xml" ContentType="application/vnd.openxmlformats-officedocument.drawingml.chart+xml"/>
  <Override PartName="/ppt/charts/style107.xml" ContentType="application/vnd.ms-office.chartstyle+xml"/>
  <Override PartName="/ppt/charts/colors107.xml" ContentType="application/vnd.ms-office.chartcolorstyle+xml"/>
  <Override PartName="/ppt/theme/themeOverride90.xml" ContentType="application/vnd.openxmlformats-officedocument.themeOverride+xml"/>
  <Override PartName="/ppt/charts/chart108.xml" ContentType="application/vnd.openxmlformats-officedocument.drawingml.chart+xml"/>
  <Override PartName="/ppt/charts/style108.xml" ContentType="application/vnd.ms-office.chartstyle+xml"/>
  <Override PartName="/ppt/charts/colors108.xml" ContentType="application/vnd.ms-office.chartcolorstyle+xml"/>
  <Override PartName="/ppt/theme/themeOverride91.xml" ContentType="application/vnd.openxmlformats-officedocument.themeOverride+xml"/>
  <Override PartName="/ppt/charts/chart109.xml" ContentType="application/vnd.openxmlformats-officedocument.drawingml.chart+xml"/>
  <Override PartName="/ppt/charts/style109.xml" ContentType="application/vnd.ms-office.chartstyle+xml"/>
  <Override PartName="/ppt/charts/colors109.xml" ContentType="application/vnd.ms-office.chartcolorstyle+xml"/>
  <Override PartName="/ppt/theme/themeOverride92.xml" ContentType="application/vnd.openxmlformats-officedocument.themeOverride+xml"/>
  <Override PartName="/ppt/notesSlides/notesSlide102.xml" ContentType="application/vnd.openxmlformats-officedocument.presentationml.notesSlide+xml"/>
  <Override PartName="/ppt/charts/chart110.xml" ContentType="application/vnd.openxmlformats-officedocument.drawingml.chart+xml"/>
  <Override PartName="/ppt/charts/style110.xml" ContentType="application/vnd.ms-office.chartstyle+xml"/>
  <Override PartName="/ppt/charts/colors110.xml" ContentType="application/vnd.ms-office.chartcolorstyle+xml"/>
  <Override PartName="/ppt/theme/themeOverride93.xml" ContentType="application/vnd.openxmlformats-officedocument.themeOverride+xml"/>
  <Override PartName="/ppt/notesSlides/notesSlide103.xml" ContentType="application/vnd.openxmlformats-officedocument.presentationml.notesSlide+xml"/>
  <Override PartName="/ppt/charts/chart111.xml" ContentType="application/vnd.openxmlformats-officedocument.drawingml.chart+xml"/>
  <Override PartName="/ppt/charts/style111.xml" ContentType="application/vnd.ms-office.chartstyle+xml"/>
  <Override PartName="/ppt/charts/colors111.xml" ContentType="application/vnd.ms-office.chartcolorstyle+xml"/>
  <Override PartName="/ppt/theme/themeOverride94.xml" ContentType="application/vnd.openxmlformats-officedocument.themeOverride+xml"/>
  <Override PartName="/ppt/charts/chart112.xml" ContentType="application/vnd.openxmlformats-officedocument.drawingml.chart+xml"/>
  <Override PartName="/ppt/charts/style112.xml" ContentType="application/vnd.ms-office.chartstyle+xml"/>
  <Override PartName="/ppt/charts/colors112.xml" ContentType="application/vnd.ms-office.chartcolorstyle+xml"/>
  <Override PartName="/ppt/theme/themeOverride95.xml" ContentType="application/vnd.openxmlformats-officedocument.themeOverride+xml"/>
  <Override PartName="/ppt/charts/chart113.xml" ContentType="application/vnd.openxmlformats-officedocument.drawingml.chart+xml"/>
  <Override PartName="/ppt/charts/style113.xml" ContentType="application/vnd.ms-office.chartstyle+xml"/>
  <Override PartName="/ppt/charts/colors113.xml" ContentType="application/vnd.ms-office.chartcolorstyle+xml"/>
  <Override PartName="/ppt/theme/themeOverride96.xml" ContentType="application/vnd.openxmlformats-officedocument.themeOverride+xml"/>
  <Override PartName="/ppt/notesSlides/notesSlide104.xml" ContentType="application/vnd.openxmlformats-officedocument.presentationml.notesSlide+xml"/>
  <Override PartName="/ppt/charts/chart114.xml" ContentType="application/vnd.openxmlformats-officedocument.drawingml.chart+xml"/>
  <Override PartName="/ppt/charts/style114.xml" ContentType="application/vnd.ms-office.chartstyle+xml"/>
  <Override PartName="/ppt/charts/colors114.xml" ContentType="application/vnd.ms-office.chartcolorstyle+xml"/>
  <Override PartName="/ppt/theme/themeOverride97.xml" ContentType="application/vnd.openxmlformats-officedocument.themeOverr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charts/chart115.xml" ContentType="application/vnd.openxmlformats-officedocument.drawingml.chart+xml"/>
  <Override PartName="/ppt/charts/style115.xml" ContentType="application/vnd.ms-office.chartstyle+xml"/>
  <Override PartName="/ppt/charts/colors115.xml" ContentType="application/vnd.ms-office.chartcolorstyle+xml"/>
  <Override PartName="/ppt/theme/themeOverride98.xml" ContentType="application/vnd.openxmlformats-officedocument.themeOverride+xml"/>
  <Override PartName="/ppt/notesSlides/notesSlide107.xml" ContentType="application/vnd.openxmlformats-officedocument.presentationml.notesSlide+xml"/>
  <Override PartName="/ppt/charts/chart116.xml" ContentType="application/vnd.openxmlformats-officedocument.drawingml.chart+xml"/>
  <Override PartName="/ppt/charts/style116.xml" ContentType="application/vnd.ms-office.chartstyle+xml"/>
  <Override PartName="/ppt/charts/colors116.xml" ContentType="application/vnd.ms-office.chartcolorstyle+xml"/>
  <Override PartName="/ppt/theme/themeOverride99.xml" ContentType="application/vnd.openxmlformats-officedocument.themeOverride+xml"/>
  <Override PartName="/ppt/notesSlides/notesSlide108.xml" ContentType="application/vnd.openxmlformats-officedocument.presentationml.notesSlide+xml"/>
  <Override PartName="/ppt/charts/chart117.xml" ContentType="application/vnd.openxmlformats-officedocument.drawingml.chart+xml"/>
  <Override PartName="/ppt/charts/style117.xml" ContentType="application/vnd.ms-office.chartstyle+xml"/>
  <Override PartName="/ppt/charts/colors117.xml" ContentType="application/vnd.ms-office.chartcolorstyle+xml"/>
  <Override PartName="/ppt/theme/themeOverride100.xml" ContentType="application/vnd.openxmlformats-officedocument.themeOverride+xml"/>
  <Override PartName="/ppt/notesSlides/notesSlide109.xml" ContentType="application/vnd.openxmlformats-officedocument.presentationml.notesSlide+xml"/>
  <Override PartName="/ppt/charts/chart118.xml" ContentType="application/vnd.openxmlformats-officedocument.drawingml.chart+xml"/>
  <Override PartName="/ppt/charts/style118.xml" ContentType="application/vnd.ms-office.chartstyle+xml"/>
  <Override PartName="/ppt/charts/colors118.xml" ContentType="application/vnd.ms-office.chartcolorstyle+xml"/>
  <Override PartName="/ppt/theme/themeOverride101.xml" ContentType="application/vnd.openxmlformats-officedocument.themeOverride+xml"/>
  <Override PartName="/ppt/notesSlides/notesSlide110.xml" ContentType="application/vnd.openxmlformats-officedocument.presentationml.notesSlide+xml"/>
  <Override PartName="/ppt/charts/chart119.xml" ContentType="application/vnd.openxmlformats-officedocument.drawingml.chart+xml"/>
  <Override PartName="/ppt/charts/style119.xml" ContentType="application/vnd.ms-office.chartstyle+xml"/>
  <Override PartName="/ppt/charts/colors119.xml" ContentType="application/vnd.ms-office.chartcolorstyle+xml"/>
  <Override PartName="/ppt/theme/themeOverride102.xml" ContentType="application/vnd.openxmlformats-officedocument.themeOverride+xml"/>
  <Override PartName="/ppt/notesSlides/notesSlide111.xml" ContentType="application/vnd.openxmlformats-officedocument.presentationml.notesSlide+xml"/>
  <Override PartName="/ppt/charts/chart120.xml" ContentType="application/vnd.openxmlformats-officedocument.drawingml.chart+xml"/>
  <Override PartName="/ppt/charts/style120.xml" ContentType="application/vnd.ms-office.chartstyle+xml"/>
  <Override PartName="/ppt/charts/colors120.xml" ContentType="application/vnd.ms-office.chartcolorstyle+xml"/>
  <Override PartName="/ppt/theme/themeOverride103.xml" ContentType="application/vnd.openxmlformats-officedocument.themeOverride+xml"/>
  <Override PartName="/ppt/notesSlides/notesSlide112.xml" ContentType="application/vnd.openxmlformats-officedocument.presentationml.notesSlide+xml"/>
  <Override PartName="/ppt/charts/chart121.xml" ContentType="application/vnd.openxmlformats-officedocument.drawingml.chart+xml"/>
  <Override PartName="/ppt/charts/style121.xml" ContentType="application/vnd.ms-office.chartstyle+xml"/>
  <Override PartName="/ppt/charts/colors121.xml" ContentType="application/vnd.ms-office.chartcolorstyle+xml"/>
  <Override PartName="/ppt/theme/themeOverride104.xml" ContentType="application/vnd.openxmlformats-officedocument.themeOverr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 id="2147483667" r:id="rId8"/>
  </p:sldMasterIdLst>
  <p:notesMasterIdLst>
    <p:notesMasterId r:id="rId178"/>
  </p:notesMasterIdLst>
  <p:sldIdLst>
    <p:sldId id="257" r:id="rId9"/>
    <p:sldId id="259" r:id="rId10"/>
    <p:sldId id="258" r:id="rId11"/>
    <p:sldId id="260" r:id="rId12"/>
    <p:sldId id="261" r:id="rId13"/>
    <p:sldId id="262" r:id="rId14"/>
    <p:sldId id="263" r:id="rId15"/>
    <p:sldId id="264" r:id="rId16"/>
    <p:sldId id="265" r:id="rId17"/>
    <p:sldId id="521" r:id="rId18"/>
    <p:sldId id="267" r:id="rId19"/>
    <p:sldId id="268" r:id="rId20"/>
    <p:sldId id="269" r:id="rId21"/>
    <p:sldId id="523" r:id="rId22"/>
    <p:sldId id="522" r:id="rId23"/>
    <p:sldId id="272" r:id="rId24"/>
    <p:sldId id="274" r:id="rId25"/>
    <p:sldId id="275" r:id="rId26"/>
    <p:sldId id="276" r:id="rId27"/>
    <p:sldId id="278" r:id="rId28"/>
    <p:sldId id="279" r:id="rId29"/>
    <p:sldId id="280" r:id="rId30"/>
    <p:sldId id="525" r:id="rId31"/>
    <p:sldId id="282" r:id="rId32"/>
    <p:sldId id="283" r:id="rId33"/>
    <p:sldId id="284" r:id="rId34"/>
    <p:sldId id="285" r:id="rId35"/>
    <p:sldId id="286" r:id="rId36"/>
    <p:sldId id="287" r:id="rId37"/>
    <p:sldId id="526" r:id="rId38"/>
    <p:sldId id="288" r:id="rId39"/>
    <p:sldId id="289" r:id="rId40"/>
    <p:sldId id="290" r:id="rId41"/>
    <p:sldId id="292" r:id="rId42"/>
    <p:sldId id="293" r:id="rId43"/>
    <p:sldId id="294" r:id="rId44"/>
    <p:sldId id="295" r:id="rId45"/>
    <p:sldId id="296" r:id="rId46"/>
    <p:sldId id="299" r:id="rId47"/>
    <p:sldId id="300" r:id="rId48"/>
    <p:sldId id="536" r:id="rId49"/>
    <p:sldId id="303" r:id="rId50"/>
    <p:sldId id="305" r:id="rId51"/>
    <p:sldId id="306" r:id="rId52"/>
    <p:sldId id="308" r:id="rId53"/>
    <p:sldId id="309" r:id="rId54"/>
    <p:sldId id="310" r:id="rId55"/>
    <p:sldId id="524" r:id="rId56"/>
    <p:sldId id="312" r:id="rId57"/>
    <p:sldId id="313" r:id="rId58"/>
    <p:sldId id="315" r:id="rId59"/>
    <p:sldId id="316" r:id="rId60"/>
    <p:sldId id="317" r:id="rId61"/>
    <p:sldId id="318" r:id="rId62"/>
    <p:sldId id="319" r:id="rId63"/>
    <p:sldId id="527" r:id="rId64"/>
    <p:sldId id="321" r:id="rId65"/>
    <p:sldId id="324" r:id="rId66"/>
    <p:sldId id="325" r:id="rId67"/>
    <p:sldId id="327" r:id="rId68"/>
    <p:sldId id="328" r:id="rId69"/>
    <p:sldId id="329" r:id="rId70"/>
    <p:sldId id="331" r:id="rId71"/>
    <p:sldId id="332" r:id="rId72"/>
    <p:sldId id="333" r:id="rId73"/>
    <p:sldId id="334" r:id="rId74"/>
    <p:sldId id="335" r:id="rId75"/>
    <p:sldId id="338" r:id="rId76"/>
    <p:sldId id="339" r:id="rId77"/>
    <p:sldId id="528" r:id="rId78"/>
    <p:sldId id="343" r:id="rId79"/>
    <p:sldId id="345" r:id="rId80"/>
    <p:sldId id="347" r:id="rId81"/>
    <p:sldId id="354" r:id="rId82"/>
    <p:sldId id="355" r:id="rId83"/>
    <p:sldId id="357" r:id="rId84"/>
    <p:sldId id="358" r:id="rId85"/>
    <p:sldId id="359" r:id="rId86"/>
    <p:sldId id="360" r:id="rId87"/>
    <p:sldId id="361" r:id="rId88"/>
    <p:sldId id="363" r:id="rId89"/>
    <p:sldId id="532" r:id="rId90"/>
    <p:sldId id="364" r:id="rId91"/>
    <p:sldId id="365" r:id="rId92"/>
    <p:sldId id="366" r:id="rId93"/>
    <p:sldId id="368" r:id="rId94"/>
    <p:sldId id="370" r:id="rId95"/>
    <p:sldId id="371" r:id="rId96"/>
    <p:sldId id="373" r:id="rId97"/>
    <p:sldId id="374" r:id="rId98"/>
    <p:sldId id="376" r:id="rId99"/>
    <p:sldId id="529" r:id="rId100"/>
    <p:sldId id="378" r:id="rId101"/>
    <p:sldId id="383" r:id="rId102"/>
    <p:sldId id="385" r:id="rId103"/>
    <p:sldId id="386" r:id="rId104"/>
    <p:sldId id="387" r:id="rId105"/>
    <p:sldId id="388" r:id="rId106"/>
    <p:sldId id="389" r:id="rId107"/>
    <p:sldId id="391" r:id="rId108"/>
    <p:sldId id="392" r:id="rId109"/>
    <p:sldId id="393" r:id="rId110"/>
    <p:sldId id="394" r:id="rId111"/>
    <p:sldId id="395" r:id="rId112"/>
    <p:sldId id="396" r:id="rId113"/>
    <p:sldId id="398" r:id="rId114"/>
    <p:sldId id="530" r:id="rId115"/>
    <p:sldId id="403" r:id="rId116"/>
    <p:sldId id="404" r:id="rId117"/>
    <p:sldId id="407" r:id="rId118"/>
    <p:sldId id="408" r:id="rId119"/>
    <p:sldId id="409" r:id="rId120"/>
    <p:sldId id="531" r:id="rId121"/>
    <p:sldId id="411" r:id="rId122"/>
    <p:sldId id="413" r:id="rId123"/>
    <p:sldId id="416" r:id="rId124"/>
    <p:sldId id="417" r:id="rId125"/>
    <p:sldId id="419" r:id="rId126"/>
    <p:sldId id="420" r:id="rId127"/>
    <p:sldId id="421" r:id="rId128"/>
    <p:sldId id="423" r:id="rId129"/>
    <p:sldId id="427" r:id="rId130"/>
    <p:sldId id="435" r:id="rId131"/>
    <p:sldId id="436" r:id="rId132"/>
    <p:sldId id="439" r:id="rId133"/>
    <p:sldId id="440" r:id="rId134"/>
    <p:sldId id="441" r:id="rId135"/>
    <p:sldId id="443" r:id="rId136"/>
    <p:sldId id="445" r:id="rId137"/>
    <p:sldId id="446" r:id="rId138"/>
    <p:sldId id="448" r:id="rId139"/>
    <p:sldId id="451" r:id="rId140"/>
    <p:sldId id="453" r:id="rId141"/>
    <p:sldId id="455" r:id="rId142"/>
    <p:sldId id="456" r:id="rId143"/>
    <p:sldId id="457" r:id="rId144"/>
    <p:sldId id="459" r:id="rId145"/>
    <p:sldId id="460" r:id="rId146"/>
    <p:sldId id="461" r:id="rId147"/>
    <p:sldId id="462" r:id="rId148"/>
    <p:sldId id="463" r:id="rId149"/>
    <p:sldId id="465" r:id="rId150"/>
    <p:sldId id="466" r:id="rId151"/>
    <p:sldId id="467" r:id="rId152"/>
    <p:sldId id="470" r:id="rId153"/>
    <p:sldId id="471" r:id="rId154"/>
    <p:sldId id="472" r:id="rId155"/>
    <p:sldId id="474" r:id="rId156"/>
    <p:sldId id="533" r:id="rId157"/>
    <p:sldId id="534" r:id="rId158"/>
    <p:sldId id="475" r:id="rId159"/>
    <p:sldId id="476" r:id="rId160"/>
    <p:sldId id="488" r:id="rId161"/>
    <p:sldId id="489" r:id="rId162"/>
    <p:sldId id="500" r:id="rId163"/>
    <p:sldId id="501" r:id="rId164"/>
    <p:sldId id="502" r:id="rId165"/>
    <p:sldId id="503" r:id="rId166"/>
    <p:sldId id="504" r:id="rId167"/>
    <p:sldId id="507" r:id="rId168"/>
    <p:sldId id="508" r:id="rId169"/>
    <p:sldId id="510" r:id="rId170"/>
    <p:sldId id="512" r:id="rId171"/>
    <p:sldId id="513" r:id="rId172"/>
    <p:sldId id="515" r:id="rId173"/>
    <p:sldId id="535" r:id="rId174"/>
    <p:sldId id="518" r:id="rId175"/>
    <p:sldId id="519" r:id="rId176"/>
    <p:sldId id="520" r:id="rId17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1-5-21-2338163137-2684688362-157462135-26562" providerId="AD"/>
      </p:ext>
    </p:extLst>
  </p:cmAuthor>
  <p:cmAuthor id="2" name="Cross, Anne" initials="CA" lastIdx="0" clrIdx="1">
    <p:extLst>
      <p:ext uri="{19B8F6BF-5375-455C-9EA6-DF929625EA0E}">
        <p15:presenceInfo xmlns:p15="http://schemas.microsoft.com/office/powerpoint/2012/main" userId="S-1-5-21-137981764-238564018-677931608-2750659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826" autoAdjust="0"/>
    <p:restoredTop sz="95773" autoAdjust="0"/>
  </p:normalViewPr>
  <p:slideViewPr>
    <p:cSldViewPr snapToGrid="0">
      <p:cViewPr>
        <p:scale>
          <a:sx n="60" d="100"/>
          <a:sy n="60" d="100"/>
        </p:scale>
        <p:origin x="1445" y="523"/>
      </p:cViewPr>
      <p:guideLst/>
    </p:cSldViewPr>
  </p:slideViewPr>
  <p:outlineViewPr>
    <p:cViewPr>
      <p:scale>
        <a:sx n="33" d="100"/>
        <a:sy n="33" d="100"/>
      </p:scale>
      <p:origin x="0" y="-268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38" Type="http://schemas.openxmlformats.org/officeDocument/2006/relationships/slide" Target="slides/slide130.xml"/><Relationship Id="rId154" Type="http://schemas.openxmlformats.org/officeDocument/2006/relationships/slide" Target="slides/slide146.xml"/><Relationship Id="rId159" Type="http://schemas.openxmlformats.org/officeDocument/2006/relationships/slide" Target="slides/slide151.xml"/><Relationship Id="rId175" Type="http://schemas.openxmlformats.org/officeDocument/2006/relationships/slide" Target="slides/slide167.xml"/><Relationship Id="rId170" Type="http://schemas.openxmlformats.org/officeDocument/2006/relationships/slide" Target="slides/slide162.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28" Type="http://schemas.openxmlformats.org/officeDocument/2006/relationships/slide" Target="slides/slide120.xml"/><Relationship Id="rId144" Type="http://schemas.openxmlformats.org/officeDocument/2006/relationships/slide" Target="slides/slide136.xml"/><Relationship Id="rId149" Type="http://schemas.openxmlformats.org/officeDocument/2006/relationships/slide" Target="slides/slide141.xml"/><Relationship Id="rId5" Type="http://schemas.openxmlformats.org/officeDocument/2006/relationships/slideMaster" Target="slideMasters/slideMaster1.xml"/><Relationship Id="rId90" Type="http://schemas.openxmlformats.org/officeDocument/2006/relationships/slide" Target="slides/slide82.xml"/><Relationship Id="rId95" Type="http://schemas.openxmlformats.org/officeDocument/2006/relationships/slide" Target="slides/slide87.xml"/><Relationship Id="rId160" Type="http://schemas.openxmlformats.org/officeDocument/2006/relationships/slide" Target="slides/slide152.xml"/><Relationship Id="rId165" Type="http://schemas.openxmlformats.org/officeDocument/2006/relationships/slide" Target="slides/slide157.xml"/><Relationship Id="rId181" Type="http://schemas.openxmlformats.org/officeDocument/2006/relationships/viewProps" Target="viewProps.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slide" Target="slides/slide105.xml"/><Relationship Id="rId118" Type="http://schemas.openxmlformats.org/officeDocument/2006/relationships/slide" Target="slides/slide110.xml"/><Relationship Id="rId134" Type="http://schemas.openxmlformats.org/officeDocument/2006/relationships/slide" Target="slides/slide126.xml"/><Relationship Id="rId139" Type="http://schemas.openxmlformats.org/officeDocument/2006/relationships/slide" Target="slides/slide131.xml"/><Relationship Id="rId80" Type="http://schemas.openxmlformats.org/officeDocument/2006/relationships/slide" Target="slides/slide72.xml"/><Relationship Id="rId85" Type="http://schemas.openxmlformats.org/officeDocument/2006/relationships/slide" Target="slides/slide77.xml"/><Relationship Id="rId150" Type="http://schemas.openxmlformats.org/officeDocument/2006/relationships/slide" Target="slides/slide142.xml"/><Relationship Id="rId155" Type="http://schemas.openxmlformats.org/officeDocument/2006/relationships/slide" Target="slides/slide147.xml"/><Relationship Id="rId171" Type="http://schemas.openxmlformats.org/officeDocument/2006/relationships/slide" Target="slides/slide163.xml"/><Relationship Id="rId176" Type="http://schemas.openxmlformats.org/officeDocument/2006/relationships/slide" Target="slides/slide168.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124" Type="http://schemas.openxmlformats.org/officeDocument/2006/relationships/slide" Target="slides/slide116.xml"/><Relationship Id="rId129" Type="http://schemas.openxmlformats.org/officeDocument/2006/relationships/slide" Target="slides/slide12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40" Type="http://schemas.openxmlformats.org/officeDocument/2006/relationships/slide" Target="slides/slide132.xml"/><Relationship Id="rId145" Type="http://schemas.openxmlformats.org/officeDocument/2006/relationships/slide" Target="slides/slide137.xml"/><Relationship Id="rId161" Type="http://schemas.openxmlformats.org/officeDocument/2006/relationships/slide" Target="slides/slide153.xml"/><Relationship Id="rId166" Type="http://schemas.openxmlformats.org/officeDocument/2006/relationships/slide" Target="slides/slide158.xml"/><Relationship Id="rId18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slide" Target="slides/slide122.xml"/><Relationship Id="rId135" Type="http://schemas.openxmlformats.org/officeDocument/2006/relationships/slide" Target="slides/slide127.xml"/><Relationship Id="rId151" Type="http://schemas.openxmlformats.org/officeDocument/2006/relationships/slide" Target="slides/slide143.xml"/><Relationship Id="rId156" Type="http://schemas.openxmlformats.org/officeDocument/2006/relationships/slide" Target="slides/slide148.xml"/><Relationship Id="rId177" Type="http://schemas.openxmlformats.org/officeDocument/2006/relationships/slide" Target="slides/slide169.xml"/><Relationship Id="rId4" Type="http://schemas.openxmlformats.org/officeDocument/2006/relationships/customXml" Target="../customXml/item4.xml"/><Relationship Id="rId9" Type="http://schemas.openxmlformats.org/officeDocument/2006/relationships/slide" Target="slides/slide1.xml"/><Relationship Id="rId172" Type="http://schemas.openxmlformats.org/officeDocument/2006/relationships/slide" Target="slides/slide164.xml"/><Relationship Id="rId180" Type="http://schemas.openxmlformats.org/officeDocument/2006/relationships/presProps" Target="presProps.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slide" Target="slides/slide133.xml"/><Relationship Id="rId146" Type="http://schemas.openxmlformats.org/officeDocument/2006/relationships/slide" Target="slides/slide138.xml"/><Relationship Id="rId167" Type="http://schemas.openxmlformats.org/officeDocument/2006/relationships/slide" Target="slides/slide159.xml"/><Relationship Id="rId7" Type="http://schemas.openxmlformats.org/officeDocument/2006/relationships/slideMaster" Target="slideMasters/slideMaster3.xml"/><Relationship Id="rId71" Type="http://schemas.openxmlformats.org/officeDocument/2006/relationships/slide" Target="slides/slide63.xml"/><Relationship Id="rId92" Type="http://schemas.openxmlformats.org/officeDocument/2006/relationships/slide" Target="slides/slide84.xml"/><Relationship Id="rId162" Type="http://schemas.openxmlformats.org/officeDocument/2006/relationships/slide" Target="slides/slide154.xml"/><Relationship Id="rId183"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slide" Target="slides/slide128.xml"/><Relationship Id="rId157" Type="http://schemas.openxmlformats.org/officeDocument/2006/relationships/slide" Target="slides/slide149.xml"/><Relationship Id="rId178" Type="http://schemas.openxmlformats.org/officeDocument/2006/relationships/notesMaster" Target="notesMasters/notesMaster1.xml"/><Relationship Id="rId61" Type="http://schemas.openxmlformats.org/officeDocument/2006/relationships/slide" Target="slides/slide53.xml"/><Relationship Id="rId82" Type="http://schemas.openxmlformats.org/officeDocument/2006/relationships/slide" Target="slides/slide74.xml"/><Relationship Id="rId152" Type="http://schemas.openxmlformats.org/officeDocument/2006/relationships/slide" Target="slides/slide144.xml"/><Relationship Id="rId173" Type="http://schemas.openxmlformats.org/officeDocument/2006/relationships/slide" Target="slides/slide165.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147" Type="http://schemas.openxmlformats.org/officeDocument/2006/relationships/slide" Target="slides/slide139.xml"/><Relationship Id="rId168" Type="http://schemas.openxmlformats.org/officeDocument/2006/relationships/slide" Target="slides/slide160.xml"/><Relationship Id="rId8" Type="http://schemas.openxmlformats.org/officeDocument/2006/relationships/slideMaster" Target="slideMasters/slideMaster4.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openxmlformats.org/officeDocument/2006/relationships/slide" Target="slides/slide134.xml"/><Relationship Id="rId163" Type="http://schemas.openxmlformats.org/officeDocument/2006/relationships/slide" Target="slides/slide155.xml"/><Relationship Id="rId184"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slide" Target="slides/slide129.xml"/><Relationship Id="rId158" Type="http://schemas.openxmlformats.org/officeDocument/2006/relationships/slide" Target="slides/slide150.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3" Type="http://schemas.openxmlformats.org/officeDocument/2006/relationships/slide" Target="slides/slide145.xml"/><Relationship Id="rId174" Type="http://schemas.openxmlformats.org/officeDocument/2006/relationships/slide" Target="slides/slide166.xml"/><Relationship Id="rId179" Type="http://schemas.openxmlformats.org/officeDocument/2006/relationships/commentAuthors" Target="commentAuthors.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43" Type="http://schemas.openxmlformats.org/officeDocument/2006/relationships/slide" Target="slides/slide135.xml"/><Relationship Id="rId148" Type="http://schemas.openxmlformats.org/officeDocument/2006/relationships/slide" Target="slides/slide140.xml"/><Relationship Id="rId164" Type="http://schemas.openxmlformats.org/officeDocument/2006/relationships/slide" Target="slides/slide156.xml"/><Relationship Id="rId169" Type="http://schemas.openxmlformats.org/officeDocument/2006/relationships/slide" Target="slides/slide161.xml"/><Relationship Id="rId18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ross, Anne" userId="S::21183@icf.com::b51aa83b-2be5-4b3c-99c7-ec93dd0c6e63" providerId="AD" clId="Web-{C42B76B0-1F8C-4399-AE48-C15A18FA66FC}"/>
    <pc:docChg chg="modSld">
      <pc:chgData name="Cross, Anne" userId="S::21183@icf.com::b51aa83b-2be5-4b3c-99c7-ec93dd0c6e63" providerId="AD" clId="Web-{C42B76B0-1F8C-4399-AE48-C15A18FA66FC}" dt="2018-09-21T01:15:34.293" v="49" actId="20577"/>
      <pc:docMkLst>
        <pc:docMk/>
      </pc:docMkLst>
      <pc:sldChg chg="modSp">
        <pc:chgData name="Cross, Anne" userId="S::21183@icf.com::b51aa83b-2be5-4b3c-99c7-ec93dd0c6e63" providerId="AD" clId="Web-{C42B76B0-1F8C-4399-AE48-C15A18FA66FC}" dt="2018-09-21T01:05:00.389" v="14" actId="20577"/>
        <pc:sldMkLst>
          <pc:docMk/>
          <pc:sldMk cId="4024895532" sldId="269"/>
        </pc:sldMkLst>
        <pc:spChg chg="mod">
          <ac:chgData name="Cross, Anne" userId="S::21183@icf.com::b51aa83b-2be5-4b3c-99c7-ec93dd0c6e63" providerId="AD" clId="Web-{C42B76B0-1F8C-4399-AE48-C15A18FA66FC}" dt="2018-09-21T01:05:00.389" v="14" actId="20577"/>
          <ac:spMkLst>
            <pc:docMk/>
            <pc:sldMk cId="4024895532" sldId="269"/>
            <ac:spMk id="3" creationId="{00000000-0000-0000-0000-000000000000}"/>
          </ac:spMkLst>
        </pc:spChg>
      </pc:sldChg>
      <pc:sldChg chg="modSp">
        <pc:chgData name="Cross, Anne" userId="S::21183@icf.com::b51aa83b-2be5-4b3c-99c7-ec93dd0c6e63" providerId="AD" clId="Web-{C42B76B0-1F8C-4399-AE48-C15A18FA66FC}" dt="2018-09-21T01:15:31.090" v="47" actId="20577"/>
        <pc:sldMkLst>
          <pc:docMk/>
          <pc:sldMk cId="1135733272" sldId="280"/>
        </pc:sldMkLst>
        <pc:spChg chg="mod">
          <ac:chgData name="Cross, Anne" userId="S::21183@icf.com::b51aa83b-2be5-4b3c-99c7-ec93dd0c6e63" providerId="AD" clId="Web-{C42B76B0-1F8C-4399-AE48-C15A18FA66FC}" dt="2018-09-21T01:15:31.090" v="47" actId="20577"/>
          <ac:spMkLst>
            <pc:docMk/>
            <pc:sldMk cId="1135733272" sldId="280"/>
            <ac:spMk id="5"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00.xml.rels><?xml version="1.0" encoding="UTF-8" standalone="yes"?>
<Relationships xmlns="http://schemas.openxmlformats.org/package/2006/relationships"><Relationship Id="rId3" Type="http://schemas.openxmlformats.org/officeDocument/2006/relationships/themeOverride" Target="../theme/themeOverride83.xml"/><Relationship Id="rId2" Type="http://schemas.microsoft.com/office/2011/relationships/chartColorStyle" Target="colors100.xml"/><Relationship Id="rId1" Type="http://schemas.microsoft.com/office/2011/relationships/chartStyle" Target="style100.xml"/><Relationship Id="rId4" Type="http://schemas.openxmlformats.org/officeDocument/2006/relationships/package" Target="../embeddings/Microsoft_Excel_Worksheet100.xlsx"/></Relationships>
</file>

<file path=ppt/charts/_rels/chart101.xml.rels><?xml version="1.0" encoding="UTF-8" standalone="yes"?>
<Relationships xmlns="http://schemas.openxmlformats.org/package/2006/relationships"><Relationship Id="rId3" Type="http://schemas.openxmlformats.org/officeDocument/2006/relationships/themeOverride" Target="../theme/themeOverride84.xml"/><Relationship Id="rId2" Type="http://schemas.microsoft.com/office/2011/relationships/chartColorStyle" Target="colors101.xml"/><Relationship Id="rId1" Type="http://schemas.microsoft.com/office/2011/relationships/chartStyle" Target="style101.xml"/><Relationship Id="rId4" Type="http://schemas.openxmlformats.org/officeDocument/2006/relationships/package" Target="../embeddings/Microsoft_Excel_Worksheet101.xlsx"/></Relationships>
</file>

<file path=ppt/charts/_rels/chart102.xml.rels><?xml version="1.0" encoding="UTF-8" standalone="yes"?>
<Relationships xmlns="http://schemas.openxmlformats.org/package/2006/relationships"><Relationship Id="rId3" Type="http://schemas.openxmlformats.org/officeDocument/2006/relationships/themeOverride" Target="../theme/themeOverride85.xml"/><Relationship Id="rId2" Type="http://schemas.microsoft.com/office/2011/relationships/chartColorStyle" Target="colors102.xml"/><Relationship Id="rId1" Type="http://schemas.microsoft.com/office/2011/relationships/chartStyle" Target="style102.xml"/><Relationship Id="rId4" Type="http://schemas.openxmlformats.org/officeDocument/2006/relationships/package" Target="../embeddings/Microsoft_Excel_Worksheet102.xlsx"/></Relationships>
</file>

<file path=ppt/charts/_rels/chart103.xml.rels><?xml version="1.0" encoding="UTF-8" standalone="yes"?>
<Relationships xmlns="http://schemas.openxmlformats.org/package/2006/relationships"><Relationship Id="rId3" Type="http://schemas.openxmlformats.org/officeDocument/2006/relationships/themeOverride" Target="../theme/themeOverride86.xml"/><Relationship Id="rId2" Type="http://schemas.microsoft.com/office/2011/relationships/chartColorStyle" Target="colors103.xml"/><Relationship Id="rId1" Type="http://schemas.microsoft.com/office/2011/relationships/chartStyle" Target="style103.xml"/><Relationship Id="rId4" Type="http://schemas.openxmlformats.org/officeDocument/2006/relationships/package" Target="../embeddings/Microsoft_Excel_Worksheet103.xlsx"/></Relationships>
</file>

<file path=ppt/charts/_rels/chart104.xml.rels><?xml version="1.0" encoding="UTF-8" standalone="yes"?>
<Relationships xmlns="http://schemas.openxmlformats.org/package/2006/relationships"><Relationship Id="rId3" Type="http://schemas.openxmlformats.org/officeDocument/2006/relationships/themeOverride" Target="../theme/themeOverride87.xml"/><Relationship Id="rId2" Type="http://schemas.microsoft.com/office/2011/relationships/chartColorStyle" Target="colors104.xml"/><Relationship Id="rId1" Type="http://schemas.microsoft.com/office/2011/relationships/chartStyle" Target="style104.xml"/><Relationship Id="rId4" Type="http://schemas.openxmlformats.org/officeDocument/2006/relationships/package" Target="../embeddings/Microsoft_Excel_Worksheet104.xlsx"/></Relationships>
</file>

<file path=ppt/charts/_rels/chart105.xml.rels><?xml version="1.0" encoding="UTF-8" standalone="yes"?>
<Relationships xmlns="http://schemas.openxmlformats.org/package/2006/relationships"><Relationship Id="rId3" Type="http://schemas.openxmlformats.org/officeDocument/2006/relationships/themeOverride" Target="../theme/themeOverride88.xml"/><Relationship Id="rId2" Type="http://schemas.microsoft.com/office/2011/relationships/chartColorStyle" Target="colors105.xml"/><Relationship Id="rId1" Type="http://schemas.microsoft.com/office/2011/relationships/chartStyle" Target="style105.xml"/><Relationship Id="rId4" Type="http://schemas.openxmlformats.org/officeDocument/2006/relationships/package" Target="../embeddings/Microsoft_Excel_Worksheet105.xlsx"/></Relationships>
</file>

<file path=ppt/charts/_rels/chart106.xml.rels><?xml version="1.0" encoding="UTF-8" standalone="yes"?>
<Relationships xmlns="http://schemas.openxmlformats.org/package/2006/relationships"><Relationship Id="rId3" Type="http://schemas.openxmlformats.org/officeDocument/2006/relationships/themeOverride" Target="../theme/themeOverride89.xml"/><Relationship Id="rId2" Type="http://schemas.microsoft.com/office/2011/relationships/chartColorStyle" Target="colors106.xml"/><Relationship Id="rId1" Type="http://schemas.microsoft.com/office/2011/relationships/chartStyle" Target="style106.xml"/><Relationship Id="rId4" Type="http://schemas.openxmlformats.org/officeDocument/2006/relationships/package" Target="../embeddings/Microsoft_Excel_Worksheet106.xlsx"/></Relationships>
</file>

<file path=ppt/charts/_rels/chart107.xml.rels><?xml version="1.0" encoding="UTF-8" standalone="yes"?>
<Relationships xmlns="http://schemas.openxmlformats.org/package/2006/relationships"><Relationship Id="rId3" Type="http://schemas.openxmlformats.org/officeDocument/2006/relationships/themeOverride" Target="../theme/themeOverride90.xml"/><Relationship Id="rId2" Type="http://schemas.microsoft.com/office/2011/relationships/chartColorStyle" Target="colors107.xml"/><Relationship Id="rId1" Type="http://schemas.microsoft.com/office/2011/relationships/chartStyle" Target="style107.xml"/><Relationship Id="rId4" Type="http://schemas.openxmlformats.org/officeDocument/2006/relationships/package" Target="../embeddings/Microsoft_Excel_Worksheet107.xlsx"/></Relationships>
</file>

<file path=ppt/charts/_rels/chart108.xml.rels><?xml version="1.0" encoding="UTF-8" standalone="yes"?>
<Relationships xmlns="http://schemas.openxmlformats.org/package/2006/relationships"><Relationship Id="rId3" Type="http://schemas.openxmlformats.org/officeDocument/2006/relationships/themeOverride" Target="../theme/themeOverride91.xml"/><Relationship Id="rId2" Type="http://schemas.microsoft.com/office/2011/relationships/chartColorStyle" Target="colors108.xml"/><Relationship Id="rId1" Type="http://schemas.microsoft.com/office/2011/relationships/chartStyle" Target="style108.xml"/><Relationship Id="rId4" Type="http://schemas.openxmlformats.org/officeDocument/2006/relationships/package" Target="../embeddings/Microsoft_Excel_Worksheet108.xlsx"/></Relationships>
</file>

<file path=ppt/charts/_rels/chart109.xml.rels><?xml version="1.0" encoding="UTF-8" standalone="yes"?>
<Relationships xmlns="http://schemas.openxmlformats.org/package/2006/relationships"><Relationship Id="rId3" Type="http://schemas.openxmlformats.org/officeDocument/2006/relationships/themeOverride" Target="../theme/themeOverride92.xml"/><Relationship Id="rId2" Type="http://schemas.microsoft.com/office/2011/relationships/chartColorStyle" Target="colors109.xml"/><Relationship Id="rId1" Type="http://schemas.microsoft.com/office/2011/relationships/chartStyle" Target="style109.xml"/><Relationship Id="rId4" Type="http://schemas.openxmlformats.org/officeDocument/2006/relationships/package" Target="../embeddings/Microsoft_Excel_Worksheet10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10.xml.rels><?xml version="1.0" encoding="UTF-8" standalone="yes"?>
<Relationships xmlns="http://schemas.openxmlformats.org/package/2006/relationships"><Relationship Id="rId3" Type="http://schemas.openxmlformats.org/officeDocument/2006/relationships/themeOverride" Target="../theme/themeOverride93.xml"/><Relationship Id="rId2" Type="http://schemas.microsoft.com/office/2011/relationships/chartColorStyle" Target="colors110.xml"/><Relationship Id="rId1" Type="http://schemas.microsoft.com/office/2011/relationships/chartStyle" Target="style110.xml"/><Relationship Id="rId4" Type="http://schemas.openxmlformats.org/officeDocument/2006/relationships/package" Target="../embeddings/Microsoft_Excel_Worksheet110.xlsx"/></Relationships>
</file>

<file path=ppt/charts/_rels/chart111.xml.rels><?xml version="1.0" encoding="UTF-8" standalone="yes"?>
<Relationships xmlns="http://schemas.openxmlformats.org/package/2006/relationships"><Relationship Id="rId3" Type="http://schemas.openxmlformats.org/officeDocument/2006/relationships/themeOverride" Target="../theme/themeOverride94.xml"/><Relationship Id="rId2" Type="http://schemas.microsoft.com/office/2011/relationships/chartColorStyle" Target="colors111.xml"/><Relationship Id="rId1" Type="http://schemas.microsoft.com/office/2011/relationships/chartStyle" Target="style111.xml"/><Relationship Id="rId4" Type="http://schemas.openxmlformats.org/officeDocument/2006/relationships/package" Target="../embeddings/Microsoft_Excel_Worksheet111.xlsx"/></Relationships>
</file>

<file path=ppt/charts/_rels/chart112.xml.rels><?xml version="1.0" encoding="UTF-8" standalone="yes"?>
<Relationships xmlns="http://schemas.openxmlformats.org/package/2006/relationships"><Relationship Id="rId3" Type="http://schemas.openxmlformats.org/officeDocument/2006/relationships/themeOverride" Target="../theme/themeOverride95.xml"/><Relationship Id="rId2" Type="http://schemas.microsoft.com/office/2011/relationships/chartColorStyle" Target="colors112.xml"/><Relationship Id="rId1" Type="http://schemas.microsoft.com/office/2011/relationships/chartStyle" Target="style112.xml"/><Relationship Id="rId4" Type="http://schemas.openxmlformats.org/officeDocument/2006/relationships/package" Target="../embeddings/Microsoft_Excel_Worksheet112.xlsx"/></Relationships>
</file>

<file path=ppt/charts/_rels/chart113.xml.rels><?xml version="1.0" encoding="UTF-8" standalone="yes"?>
<Relationships xmlns="http://schemas.openxmlformats.org/package/2006/relationships"><Relationship Id="rId3" Type="http://schemas.openxmlformats.org/officeDocument/2006/relationships/themeOverride" Target="../theme/themeOverride96.xml"/><Relationship Id="rId2" Type="http://schemas.microsoft.com/office/2011/relationships/chartColorStyle" Target="colors113.xml"/><Relationship Id="rId1" Type="http://schemas.microsoft.com/office/2011/relationships/chartStyle" Target="style113.xml"/><Relationship Id="rId4" Type="http://schemas.openxmlformats.org/officeDocument/2006/relationships/package" Target="../embeddings/Microsoft_Excel_Worksheet113.xlsx"/></Relationships>
</file>

<file path=ppt/charts/_rels/chart114.xml.rels><?xml version="1.0" encoding="UTF-8" standalone="yes"?>
<Relationships xmlns="http://schemas.openxmlformats.org/package/2006/relationships"><Relationship Id="rId3" Type="http://schemas.openxmlformats.org/officeDocument/2006/relationships/themeOverride" Target="../theme/themeOverride97.xml"/><Relationship Id="rId2" Type="http://schemas.microsoft.com/office/2011/relationships/chartColorStyle" Target="colors114.xml"/><Relationship Id="rId1" Type="http://schemas.microsoft.com/office/2011/relationships/chartStyle" Target="style114.xml"/><Relationship Id="rId4" Type="http://schemas.openxmlformats.org/officeDocument/2006/relationships/package" Target="../embeddings/Microsoft_Excel_Worksheet114.xlsx"/></Relationships>
</file>

<file path=ppt/charts/_rels/chart115.xml.rels><?xml version="1.0" encoding="UTF-8" standalone="yes"?>
<Relationships xmlns="http://schemas.openxmlformats.org/package/2006/relationships"><Relationship Id="rId3" Type="http://schemas.openxmlformats.org/officeDocument/2006/relationships/themeOverride" Target="../theme/themeOverride98.xml"/><Relationship Id="rId2" Type="http://schemas.microsoft.com/office/2011/relationships/chartColorStyle" Target="colors115.xml"/><Relationship Id="rId1" Type="http://schemas.microsoft.com/office/2011/relationships/chartStyle" Target="style115.xml"/><Relationship Id="rId4" Type="http://schemas.openxmlformats.org/officeDocument/2006/relationships/package" Target="../embeddings/Microsoft_Excel_Worksheet115.xlsx"/></Relationships>
</file>

<file path=ppt/charts/_rels/chart116.xml.rels><?xml version="1.0" encoding="UTF-8" standalone="yes"?>
<Relationships xmlns="http://schemas.openxmlformats.org/package/2006/relationships"><Relationship Id="rId3" Type="http://schemas.openxmlformats.org/officeDocument/2006/relationships/themeOverride" Target="../theme/themeOverride99.xml"/><Relationship Id="rId2" Type="http://schemas.microsoft.com/office/2011/relationships/chartColorStyle" Target="colors116.xml"/><Relationship Id="rId1" Type="http://schemas.microsoft.com/office/2011/relationships/chartStyle" Target="style116.xml"/><Relationship Id="rId4" Type="http://schemas.openxmlformats.org/officeDocument/2006/relationships/package" Target="../embeddings/Microsoft_Excel_Worksheet116.xlsx"/></Relationships>
</file>

<file path=ppt/charts/_rels/chart117.xml.rels><?xml version="1.0" encoding="UTF-8" standalone="yes"?>
<Relationships xmlns="http://schemas.openxmlformats.org/package/2006/relationships"><Relationship Id="rId3" Type="http://schemas.openxmlformats.org/officeDocument/2006/relationships/themeOverride" Target="../theme/themeOverride100.xml"/><Relationship Id="rId2" Type="http://schemas.microsoft.com/office/2011/relationships/chartColorStyle" Target="colors117.xml"/><Relationship Id="rId1" Type="http://schemas.microsoft.com/office/2011/relationships/chartStyle" Target="style117.xml"/><Relationship Id="rId4" Type="http://schemas.openxmlformats.org/officeDocument/2006/relationships/package" Target="../embeddings/Microsoft_Excel_Worksheet117.xlsx"/></Relationships>
</file>

<file path=ppt/charts/_rels/chart118.xml.rels><?xml version="1.0" encoding="UTF-8" standalone="yes"?>
<Relationships xmlns="http://schemas.openxmlformats.org/package/2006/relationships"><Relationship Id="rId3" Type="http://schemas.openxmlformats.org/officeDocument/2006/relationships/themeOverride" Target="../theme/themeOverride101.xml"/><Relationship Id="rId2" Type="http://schemas.microsoft.com/office/2011/relationships/chartColorStyle" Target="colors118.xml"/><Relationship Id="rId1" Type="http://schemas.microsoft.com/office/2011/relationships/chartStyle" Target="style118.xml"/><Relationship Id="rId4" Type="http://schemas.openxmlformats.org/officeDocument/2006/relationships/package" Target="../embeddings/Microsoft_Excel_Worksheet118.xlsx"/></Relationships>
</file>

<file path=ppt/charts/_rels/chart119.xml.rels><?xml version="1.0" encoding="UTF-8" standalone="yes"?>
<Relationships xmlns="http://schemas.openxmlformats.org/package/2006/relationships"><Relationship Id="rId3" Type="http://schemas.openxmlformats.org/officeDocument/2006/relationships/themeOverride" Target="../theme/themeOverride102.xml"/><Relationship Id="rId2" Type="http://schemas.microsoft.com/office/2011/relationships/chartColorStyle" Target="colors119.xml"/><Relationship Id="rId1" Type="http://schemas.microsoft.com/office/2011/relationships/chartStyle" Target="style119.xml"/><Relationship Id="rId4" Type="http://schemas.openxmlformats.org/officeDocument/2006/relationships/package" Target="../embeddings/Microsoft_Excel_Worksheet119.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20.xml.rels><?xml version="1.0" encoding="UTF-8" standalone="yes"?>
<Relationships xmlns="http://schemas.openxmlformats.org/package/2006/relationships"><Relationship Id="rId3" Type="http://schemas.openxmlformats.org/officeDocument/2006/relationships/themeOverride" Target="../theme/themeOverride103.xml"/><Relationship Id="rId2" Type="http://schemas.microsoft.com/office/2011/relationships/chartColorStyle" Target="colors120.xml"/><Relationship Id="rId1" Type="http://schemas.microsoft.com/office/2011/relationships/chartStyle" Target="style120.xml"/><Relationship Id="rId4" Type="http://schemas.openxmlformats.org/officeDocument/2006/relationships/package" Target="../embeddings/Microsoft_Excel_Worksheet120.xlsx"/></Relationships>
</file>

<file path=ppt/charts/_rels/chart121.xml.rels><?xml version="1.0" encoding="UTF-8" standalone="yes"?>
<Relationships xmlns="http://schemas.openxmlformats.org/package/2006/relationships"><Relationship Id="rId3" Type="http://schemas.openxmlformats.org/officeDocument/2006/relationships/themeOverride" Target="../theme/themeOverride104.xml"/><Relationship Id="rId2" Type="http://schemas.microsoft.com/office/2011/relationships/chartColorStyle" Target="colors121.xml"/><Relationship Id="rId1" Type="http://schemas.microsoft.com/office/2011/relationships/chartStyle" Target="style121.xml"/><Relationship Id="rId4" Type="http://schemas.openxmlformats.org/officeDocument/2006/relationships/package" Target="../embeddings/Microsoft_Excel_Worksheet121.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39.xlsx"/><Relationship Id="rId2" Type="http://schemas.microsoft.com/office/2011/relationships/chartColorStyle" Target="colors39.xml"/><Relationship Id="rId1" Type="http://schemas.microsoft.com/office/2011/relationships/chartStyle" Target="style39.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53.xml"/><Relationship Id="rId1" Type="http://schemas.microsoft.com/office/2011/relationships/chartStyle" Target="style53.xml"/><Relationship Id="rId4" Type="http://schemas.openxmlformats.org/officeDocument/2006/relationships/package" Target="../embeddings/Microsoft_Excel_Worksheet53.xlsx"/></Relationships>
</file>

<file path=ppt/charts/_rels/chart54.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package" Target="../embeddings/Microsoft_Excel_Worksheet54.xlsx"/></Relationships>
</file>

<file path=ppt/charts/_rels/chart55.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package" Target="../embeddings/Microsoft_Excel_Worksheet55.xlsx"/></Relationships>
</file>

<file path=ppt/charts/_rels/chart56.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56.xml"/><Relationship Id="rId1" Type="http://schemas.microsoft.com/office/2011/relationships/chartStyle" Target="style56.xml"/><Relationship Id="rId4" Type="http://schemas.openxmlformats.org/officeDocument/2006/relationships/package" Target="../embeddings/Microsoft_Excel_Worksheet56.xlsx"/></Relationships>
</file>

<file path=ppt/charts/_rels/chart57.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57.xml"/><Relationship Id="rId1" Type="http://schemas.microsoft.com/office/2011/relationships/chartStyle" Target="style57.xml"/><Relationship Id="rId4" Type="http://schemas.openxmlformats.org/officeDocument/2006/relationships/package" Target="../embeddings/Microsoft_Excel_Worksheet57.xlsx"/></Relationships>
</file>

<file path=ppt/charts/_rels/chart58.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58.xml"/><Relationship Id="rId1" Type="http://schemas.microsoft.com/office/2011/relationships/chartStyle" Target="style58.xml"/><Relationship Id="rId4" Type="http://schemas.openxmlformats.org/officeDocument/2006/relationships/package" Target="../embeddings/Microsoft_Excel_Worksheet58.xlsx"/></Relationships>
</file>

<file path=ppt/charts/_rels/chart59.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59.xml"/><Relationship Id="rId1" Type="http://schemas.microsoft.com/office/2011/relationships/chartStyle" Target="style59.xml"/><Relationship Id="rId4" Type="http://schemas.openxmlformats.org/officeDocument/2006/relationships/package" Target="../embeddings/Microsoft_Excel_Worksheet59.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60.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60.xml"/><Relationship Id="rId1" Type="http://schemas.microsoft.com/office/2011/relationships/chartStyle" Target="style60.xml"/><Relationship Id="rId5" Type="http://schemas.openxmlformats.org/officeDocument/2006/relationships/chartUserShapes" Target="../drawings/drawing1.xml"/><Relationship Id="rId4" Type="http://schemas.openxmlformats.org/officeDocument/2006/relationships/package" Target="../embeddings/Microsoft_Excel_Worksheet60.xlsx"/></Relationships>
</file>

<file path=ppt/charts/_rels/chart61.xml.rels><?xml version="1.0" encoding="UTF-8" standalone="yes"?>
<Relationships xmlns="http://schemas.openxmlformats.org/package/2006/relationships"><Relationship Id="rId3" Type="http://schemas.openxmlformats.org/officeDocument/2006/relationships/themeOverride" Target="../theme/themeOverride44.xml"/><Relationship Id="rId2" Type="http://schemas.microsoft.com/office/2011/relationships/chartColorStyle" Target="colors61.xml"/><Relationship Id="rId1" Type="http://schemas.microsoft.com/office/2011/relationships/chartStyle" Target="style61.xml"/><Relationship Id="rId4" Type="http://schemas.openxmlformats.org/officeDocument/2006/relationships/package" Target="../embeddings/Microsoft_Excel_Worksheet61.xlsx"/></Relationships>
</file>

<file path=ppt/charts/_rels/chart62.xml.rels><?xml version="1.0" encoding="UTF-8" standalone="yes"?>
<Relationships xmlns="http://schemas.openxmlformats.org/package/2006/relationships"><Relationship Id="rId3" Type="http://schemas.openxmlformats.org/officeDocument/2006/relationships/themeOverride" Target="../theme/themeOverride45.xml"/><Relationship Id="rId2" Type="http://schemas.microsoft.com/office/2011/relationships/chartColorStyle" Target="colors62.xml"/><Relationship Id="rId1" Type="http://schemas.microsoft.com/office/2011/relationships/chartStyle" Target="style62.xml"/><Relationship Id="rId4" Type="http://schemas.openxmlformats.org/officeDocument/2006/relationships/package" Target="../embeddings/Microsoft_Excel_Worksheet62.xlsx"/></Relationships>
</file>

<file path=ppt/charts/_rels/chart63.xml.rels><?xml version="1.0" encoding="UTF-8" standalone="yes"?>
<Relationships xmlns="http://schemas.openxmlformats.org/package/2006/relationships"><Relationship Id="rId3" Type="http://schemas.openxmlformats.org/officeDocument/2006/relationships/themeOverride" Target="../theme/themeOverride46.xml"/><Relationship Id="rId2" Type="http://schemas.microsoft.com/office/2011/relationships/chartColorStyle" Target="colors63.xml"/><Relationship Id="rId1" Type="http://schemas.microsoft.com/office/2011/relationships/chartStyle" Target="style63.xml"/><Relationship Id="rId4" Type="http://schemas.openxmlformats.org/officeDocument/2006/relationships/package" Target="../embeddings/Microsoft_Excel_Worksheet63.xlsx"/></Relationships>
</file>

<file path=ppt/charts/_rels/chart64.xml.rels><?xml version="1.0" encoding="UTF-8" standalone="yes"?>
<Relationships xmlns="http://schemas.openxmlformats.org/package/2006/relationships"><Relationship Id="rId3" Type="http://schemas.openxmlformats.org/officeDocument/2006/relationships/themeOverride" Target="../theme/themeOverride47.xml"/><Relationship Id="rId2" Type="http://schemas.microsoft.com/office/2011/relationships/chartColorStyle" Target="colors64.xml"/><Relationship Id="rId1" Type="http://schemas.microsoft.com/office/2011/relationships/chartStyle" Target="style64.xml"/><Relationship Id="rId4" Type="http://schemas.openxmlformats.org/officeDocument/2006/relationships/package" Target="../embeddings/Microsoft_Excel_Worksheet64.xlsx"/></Relationships>
</file>

<file path=ppt/charts/_rels/chart65.xml.rels><?xml version="1.0" encoding="UTF-8" standalone="yes"?>
<Relationships xmlns="http://schemas.openxmlformats.org/package/2006/relationships"><Relationship Id="rId3" Type="http://schemas.openxmlformats.org/officeDocument/2006/relationships/themeOverride" Target="../theme/themeOverride48.xml"/><Relationship Id="rId2" Type="http://schemas.microsoft.com/office/2011/relationships/chartColorStyle" Target="colors65.xml"/><Relationship Id="rId1" Type="http://schemas.microsoft.com/office/2011/relationships/chartStyle" Target="style65.xml"/><Relationship Id="rId4" Type="http://schemas.openxmlformats.org/officeDocument/2006/relationships/package" Target="../embeddings/Microsoft_Excel_Worksheet65.xlsx"/></Relationships>
</file>

<file path=ppt/charts/_rels/chart66.xml.rels><?xml version="1.0" encoding="UTF-8" standalone="yes"?>
<Relationships xmlns="http://schemas.openxmlformats.org/package/2006/relationships"><Relationship Id="rId3" Type="http://schemas.openxmlformats.org/officeDocument/2006/relationships/themeOverride" Target="../theme/themeOverride49.xml"/><Relationship Id="rId2" Type="http://schemas.microsoft.com/office/2011/relationships/chartColorStyle" Target="colors66.xml"/><Relationship Id="rId1" Type="http://schemas.microsoft.com/office/2011/relationships/chartStyle" Target="style66.xml"/><Relationship Id="rId4" Type="http://schemas.openxmlformats.org/officeDocument/2006/relationships/package" Target="../embeddings/Microsoft_Excel_Worksheet66.xlsx"/></Relationships>
</file>

<file path=ppt/charts/_rels/chart67.xml.rels><?xml version="1.0" encoding="UTF-8" standalone="yes"?>
<Relationships xmlns="http://schemas.openxmlformats.org/package/2006/relationships"><Relationship Id="rId3" Type="http://schemas.openxmlformats.org/officeDocument/2006/relationships/themeOverride" Target="../theme/themeOverride50.xml"/><Relationship Id="rId2" Type="http://schemas.microsoft.com/office/2011/relationships/chartColorStyle" Target="colors67.xml"/><Relationship Id="rId1" Type="http://schemas.microsoft.com/office/2011/relationships/chartStyle" Target="style67.xml"/><Relationship Id="rId4" Type="http://schemas.openxmlformats.org/officeDocument/2006/relationships/package" Target="../embeddings/Microsoft_Excel_Worksheet67.xlsx"/></Relationships>
</file>

<file path=ppt/charts/_rels/chart68.xml.rels><?xml version="1.0" encoding="UTF-8" standalone="yes"?>
<Relationships xmlns="http://schemas.openxmlformats.org/package/2006/relationships"><Relationship Id="rId3" Type="http://schemas.openxmlformats.org/officeDocument/2006/relationships/themeOverride" Target="../theme/themeOverride51.xml"/><Relationship Id="rId2" Type="http://schemas.microsoft.com/office/2011/relationships/chartColorStyle" Target="colors68.xml"/><Relationship Id="rId1" Type="http://schemas.microsoft.com/office/2011/relationships/chartStyle" Target="style68.xml"/><Relationship Id="rId4" Type="http://schemas.openxmlformats.org/officeDocument/2006/relationships/package" Target="../embeddings/Microsoft_Excel_Worksheet68.xlsx"/></Relationships>
</file>

<file path=ppt/charts/_rels/chart69.xml.rels><?xml version="1.0" encoding="UTF-8" standalone="yes"?>
<Relationships xmlns="http://schemas.openxmlformats.org/package/2006/relationships"><Relationship Id="rId3" Type="http://schemas.openxmlformats.org/officeDocument/2006/relationships/themeOverride" Target="../theme/themeOverride52.xml"/><Relationship Id="rId2" Type="http://schemas.microsoft.com/office/2011/relationships/chartColorStyle" Target="colors69.xml"/><Relationship Id="rId1" Type="http://schemas.microsoft.com/office/2011/relationships/chartStyle" Target="style69.xml"/><Relationship Id="rId5" Type="http://schemas.openxmlformats.org/officeDocument/2006/relationships/chartUserShapes" Target="../drawings/drawing2.xml"/><Relationship Id="rId4" Type="http://schemas.openxmlformats.org/officeDocument/2006/relationships/package" Target="../embeddings/Microsoft_Excel_Worksheet69.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70.xml.rels><?xml version="1.0" encoding="UTF-8" standalone="yes"?>
<Relationships xmlns="http://schemas.openxmlformats.org/package/2006/relationships"><Relationship Id="rId3" Type="http://schemas.openxmlformats.org/officeDocument/2006/relationships/themeOverride" Target="../theme/themeOverride53.xml"/><Relationship Id="rId2" Type="http://schemas.microsoft.com/office/2011/relationships/chartColorStyle" Target="colors70.xml"/><Relationship Id="rId1" Type="http://schemas.microsoft.com/office/2011/relationships/chartStyle" Target="style70.xml"/><Relationship Id="rId4" Type="http://schemas.openxmlformats.org/officeDocument/2006/relationships/package" Target="../embeddings/Microsoft_Excel_Worksheet70.xlsx"/></Relationships>
</file>

<file path=ppt/charts/_rels/chart71.xml.rels><?xml version="1.0" encoding="UTF-8" standalone="yes"?>
<Relationships xmlns="http://schemas.openxmlformats.org/package/2006/relationships"><Relationship Id="rId3" Type="http://schemas.openxmlformats.org/officeDocument/2006/relationships/themeOverride" Target="../theme/themeOverride54.xml"/><Relationship Id="rId2" Type="http://schemas.microsoft.com/office/2011/relationships/chartColorStyle" Target="colors71.xml"/><Relationship Id="rId1" Type="http://schemas.microsoft.com/office/2011/relationships/chartStyle" Target="style71.xml"/><Relationship Id="rId4" Type="http://schemas.openxmlformats.org/officeDocument/2006/relationships/package" Target="../embeddings/Microsoft_Excel_Worksheet71.xlsx"/></Relationships>
</file>

<file path=ppt/charts/_rels/chart72.xml.rels><?xml version="1.0" encoding="UTF-8" standalone="yes"?>
<Relationships xmlns="http://schemas.openxmlformats.org/package/2006/relationships"><Relationship Id="rId3" Type="http://schemas.openxmlformats.org/officeDocument/2006/relationships/themeOverride" Target="../theme/themeOverride55.xml"/><Relationship Id="rId2" Type="http://schemas.microsoft.com/office/2011/relationships/chartColorStyle" Target="colors72.xml"/><Relationship Id="rId1" Type="http://schemas.microsoft.com/office/2011/relationships/chartStyle" Target="style72.xml"/><Relationship Id="rId4" Type="http://schemas.openxmlformats.org/officeDocument/2006/relationships/package" Target="../embeddings/Microsoft_Excel_Worksheet72.xlsx"/></Relationships>
</file>

<file path=ppt/charts/_rels/chart73.xml.rels><?xml version="1.0" encoding="UTF-8" standalone="yes"?>
<Relationships xmlns="http://schemas.openxmlformats.org/package/2006/relationships"><Relationship Id="rId3" Type="http://schemas.openxmlformats.org/officeDocument/2006/relationships/themeOverride" Target="../theme/themeOverride56.xml"/><Relationship Id="rId2" Type="http://schemas.microsoft.com/office/2011/relationships/chartColorStyle" Target="colors73.xml"/><Relationship Id="rId1" Type="http://schemas.microsoft.com/office/2011/relationships/chartStyle" Target="style73.xml"/><Relationship Id="rId4" Type="http://schemas.openxmlformats.org/officeDocument/2006/relationships/package" Target="../embeddings/Microsoft_Excel_Worksheet73.xlsx"/></Relationships>
</file>

<file path=ppt/charts/_rels/chart74.xml.rels><?xml version="1.0" encoding="UTF-8" standalone="yes"?>
<Relationships xmlns="http://schemas.openxmlformats.org/package/2006/relationships"><Relationship Id="rId3" Type="http://schemas.openxmlformats.org/officeDocument/2006/relationships/themeOverride" Target="../theme/themeOverride57.xml"/><Relationship Id="rId2" Type="http://schemas.microsoft.com/office/2011/relationships/chartColorStyle" Target="colors74.xml"/><Relationship Id="rId1" Type="http://schemas.microsoft.com/office/2011/relationships/chartStyle" Target="style74.xml"/><Relationship Id="rId4" Type="http://schemas.openxmlformats.org/officeDocument/2006/relationships/package" Target="../embeddings/Microsoft_Excel_Worksheet74.xlsx"/></Relationships>
</file>

<file path=ppt/charts/_rels/chart75.xml.rels><?xml version="1.0" encoding="UTF-8" standalone="yes"?>
<Relationships xmlns="http://schemas.openxmlformats.org/package/2006/relationships"><Relationship Id="rId3" Type="http://schemas.openxmlformats.org/officeDocument/2006/relationships/themeOverride" Target="../theme/themeOverride58.xml"/><Relationship Id="rId2" Type="http://schemas.microsoft.com/office/2011/relationships/chartColorStyle" Target="colors75.xml"/><Relationship Id="rId1" Type="http://schemas.microsoft.com/office/2011/relationships/chartStyle" Target="style75.xml"/><Relationship Id="rId4" Type="http://schemas.openxmlformats.org/officeDocument/2006/relationships/package" Target="../embeddings/Microsoft_Excel_Worksheet75.xlsx"/></Relationships>
</file>

<file path=ppt/charts/_rels/chart76.xml.rels><?xml version="1.0" encoding="UTF-8" standalone="yes"?>
<Relationships xmlns="http://schemas.openxmlformats.org/package/2006/relationships"><Relationship Id="rId3" Type="http://schemas.openxmlformats.org/officeDocument/2006/relationships/themeOverride" Target="../theme/themeOverride59.xml"/><Relationship Id="rId2" Type="http://schemas.microsoft.com/office/2011/relationships/chartColorStyle" Target="colors76.xml"/><Relationship Id="rId1" Type="http://schemas.microsoft.com/office/2011/relationships/chartStyle" Target="style76.xml"/><Relationship Id="rId4" Type="http://schemas.openxmlformats.org/officeDocument/2006/relationships/package" Target="../embeddings/Microsoft_Excel_Worksheet76.xlsx"/></Relationships>
</file>

<file path=ppt/charts/_rels/chart77.xml.rels><?xml version="1.0" encoding="UTF-8" standalone="yes"?>
<Relationships xmlns="http://schemas.openxmlformats.org/package/2006/relationships"><Relationship Id="rId3" Type="http://schemas.openxmlformats.org/officeDocument/2006/relationships/themeOverride" Target="../theme/themeOverride60.xml"/><Relationship Id="rId2" Type="http://schemas.microsoft.com/office/2011/relationships/chartColorStyle" Target="colors77.xml"/><Relationship Id="rId1" Type="http://schemas.microsoft.com/office/2011/relationships/chartStyle" Target="style77.xml"/><Relationship Id="rId4" Type="http://schemas.openxmlformats.org/officeDocument/2006/relationships/package" Target="../embeddings/Microsoft_Excel_Worksheet77.xlsx"/></Relationships>
</file>

<file path=ppt/charts/_rels/chart78.xml.rels><?xml version="1.0" encoding="UTF-8" standalone="yes"?>
<Relationships xmlns="http://schemas.openxmlformats.org/package/2006/relationships"><Relationship Id="rId3" Type="http://schemas.openxmlformats.org/officeDocument/2006/relationships/themeOverride" Target="../theme/themeOverride61.xml"/><Relationship Id="rId2" Type="http://schemas.microsoft.com/office/2011/relationships/chartColorStyle" Target="colors78.xml"/><Relationship Id="rId1" Type="http://schemas.microsoft.com/office/2011/relationships/chartStyle" Target="style78.xml"/><Relationship Id="rId4" Type="http://schemas.openxmlformats.org/officeDocument/2006/relationships/package" Target="../embeddings/Microsoft_Excel_Worksheet78.xlsx"/></Relationships>
</file>

<file path=ppt/charts/_rels/chart79.xml.rels><?xml version="1.0" encoding="UTF-8" standalone="yes"?>
<Relationships xmlns="http://schemas.openxmlformats.org/package/2006/relationships"><Relationship Id="rId3" Type="http://schemas.openxmlformats.org/officeDocument/2006/relationships/themeOverride" Target="../theme/themeOverride62.xml"/><Relationship Id="rId2" Type="http://schemas.microsoft.com/office/2011/relationships/chartColorStyle" Target="colors79.xml"/><Relationship Id="rId1" Type="http://schemas.microsoft.com/office/2011/relationships/chartStyle" Target="style79.xml"/><Relationship Id="rId4" Type="http://schemas.openxmlformats.org/officeDocument/2006/relationships/package" Target="../embeddings/Microsoft_Excel_Worksheet79.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80.xml.rels><?xml version="1.0" encoding="UTF-8" standalone="yes"?>
<Relationships xmlns="http://schemas.openxmlformats.org/package/2006/relationships"><Relationship Id="rId3" Type="http://schemas.openxmlformats.org/officeDocument/2006/relationships/themeOverride" Target="../theme/themeOverride63.xml"/><Relationship Id="rId2" Type="http://schemas.microsoft.com/office/2011/relationships/chartColorStyle" Target="colors80.xml"/><Relationship Id="rId1" Type="http://schemas.microsoft.com/office/2011/relationships/chartStyle" Target="style80.xml"/><Relationship Id="rId4" Type="http://schemas.openxmlformats.org/officeDocument/2006/relationships/package" Target="../embeddings/Microsoft_Excel_Worksheet80.xlsx"/></Relationships>
</file>

<file path=ppt/charts/_rels/chart81.xml.rels><?xml version="1.0" encoding="UTF-8" standalone="yes"?>
<Relationships xmlns="http://schemas.openxmlformats.org/package/2006/relationships"><Relationship Id="rId3" Type="http://schemas.openxmlformats.org/officeDocument/2006/relationships/themeOverride" Target="../theme/themeOverride64.xml"/><Relationship Id="rId2" Type="http://schemas.microsoft.com/office/2011/relationships/chartColorStyle" Target="colors81.xml"/><Relationship Id="rId1" Type="http://schemas.microsoft.com/office/2011/relationships/chartStyle" Target="style81.xml"/><Relationship Id="rId4" Type="http://schemas.openxmlformats.org/officeDocument/2006/relationships/package" Target="../embeddings/Microsoft_Excel_Worksheet81.xlsx"/></Relationships>
</file>

<file path=ppt/charts/_rels/chart82.xml.rels><?xml version="1.0" encoding="UTF-8" standalone="yes"?>
<Relationships xmlns="http://schemas.openxmlformats.org/package/2006/relationships"><Relationship Id="rId3" Type="http://schemas.openxmlformats.org/officeDocument/2006/relationships/themeOverride" Target="../theme/themeOverride65.xml"/><Relationship Id="rId2" Type="http://schemas.microsoft.com/office/2011/relationships/chartColorStyle" Target="colors82.xml"/><Relationship Id="rId1" Type="http://schemas.microsoft.com/office/2011/relationships/chartStyle" Target="style82.xml"/><Relationship Id="rId4" Type="http://schemas.openxmlformats.org/officeDocument/2006/relationships/package" Target="../embeddings/Microsoft_Excel_Worksheet82.xlsx"/></Relationships>
</file>

<file path=ppt/charts/_rels/chart83.xml.rels><?xml version="1.0" encoding="UTF-8" standalone="yes"?>
<Relationships xmlns="http://schemas.openxmlformats.org/package/2006/relationships"><Relationship Id="rId3" Type="http://schemas.openxmlformats.org/officeDocument/2006/relationships/themeOverride" Target="../theme/themeOverride66.xml"/><Relationship Id="rId2" Type="http://schemas.microsoft.com/office/2011/relationships/chartColorStyle" Target="colors83.xml"/><Relationship Id="rId1" Type="http://schemas.microsoft.com/office/2011/relationships/chartStyle" Target="style83.xml"/><Relationship Id="rId4" Type="http://schemas.openxmlformats.org/officeDocument/2006/relationships/package" Target="../embeddings/Microsoft_Excel_Worksheet83.xlsx"/></Relationships>
</file>

<file path=ppt/charts/_rels/chart84.xml.rels><?xml version="1.0" encoding="UTF-8" standalone="yes"?>
<Relationships xmlns="http://schemas.openxmlformats.org/package/2006/relationships"><Relationship Id="rId3" Type="http://schemas.openxmlformats.org/officeDocument/2006/relationships/themeOverride" Target="../theme/themeOverride67.xml"/><Relationship Id="rId2" Type="http://schemas.microsoft.com/office/2011/relationships/chartColorStyle" Target="colors84.xml"/><Relationship Id="rId1" Type="http://schemas.microsoft.com/office/2011/relationships/chartStyle" Target="style84.xml"/><Relationship Id="rId4" Type="http://schemas.openxmlformats.org/officeDocument/2006/relationships/package" Target="../embeddings/Microsoft_Excel_Worksheet84.xlsx"/></Relationships>
</file>

<file path=ppt/charts/_rels/chart85.xml.rels><?xml version="1.0" encoding="UTF-8" standalone="yes"?>
<Relationships xmlns="http://schemas.openxmlformats.org/package/2006/relationships"><Relationship Id="rId3" Type="http://schemas.openxmlformats.org/officeDocument/2006/relationships/themeOverride" Target="../theme/themeOverride68.xml"/><Relationship Id="rId2" Type="http://schemas.microsoft.com/office/2011/relationships/chartColorStyle" Target="colors85.xml"/><Relationship Id="rId1" Type="http://schemas.microsoft.com/office/2011/relationships/chartStyle" Target="style85.xml"/><Relationship Id="rId4" Type="http://schemas.openxmlformats.org/officeDocument/2006/relationships/package" Target="../embeddings/Microsoft_Excel_Worksheet85.xlsx"/></Relationships>
</file>

<file path=ppt/charts/_rels/chart86.xml.rels><?xml version="1.0" encoding="UTF-8" standalone="yes"?>
<Relationships xmlns="http://schemas.openxmlformats.org/package/2006/relationships"><Relationship Id="rId3" Type="http://schemas.openxmlformats.org/officeDocument/2006/relationships/themeOverride" Target="../theme/themeOverride69.xml"/><Relationship Id="rId2" Type="http://schemas.microsoft.com/office/2011/relationships/chartColorStyle" Target="colors86.xml"/><Relationship Id="rId1" Type="http://schemas.microsoft.com/office/2011/relationships/chartStyle" Target="style86.xml"/><Relationship Id="rId4" Type="http://schemas.openxmlformats.org/officeDocument/2006/relationships/package" Target="../embeddings/Microsoft_Excel_Worksheet86.xlsx"/></Relationships>
</file>

<file path=ppt/charts/_rels/chart87.xml.rels><?xml version="1.0" encoding="UTF-8" standalone="yes"?>
<Relationships xmlns="http://schemas.openxmlformats.org/package/2006/relationships"><Relationship Id="rId3" Type="http://schemas.openxmlformats.org/officeDocument/2006/relationships/themeOverride" Target="../theme/themeOverride70.xml"/><Relationship Id="rId2" Type="http://schemas.microsoft.com/office/2011/relationships/chartColorStyle" Target="colors87.xml"/><Relationship Id="rId1" Type="http://schemas.microsoft.com/office/2011/relationships/chartStyle" Target="style87.xml"/><Relationship Id="rId5" Type="http://schemas.openxmlformats.org/officeDocument/2006/relationships/chartUserShapes" Target="../drawings/drawing3.xml"/><Relationship Id="rId4" Type="http://schemas.openxmlformats.org/officeDocument/2006/relationships/package" Target="../embeddings/Microsoft_Excel_Worksheet87.xlsx"/></Relationships>
</file>

<file path=ppt/charts/_rels/chart88.xml.rels><?xml version="1.0" encoding="UTF-8" standalone="yes"?>
<Relationships xmlns="http://schemas.openxmlformats.org/package/2006/relationships"><Relationship Id="rId3" Type="http://schemas.openxmlformats.org/officeDocument/2006/relationships/themeOverride" Target="../theme/themeOverride71.xml"/><Relationship Id="rId2" Type="http://schemas.microsoft.com/office/2011/relationships/chartColorStyle" Target="colors88.xml"/><Relationship Id="rId1" Type="http://schemas.microsoft.com/office/2011/relationships/chartStyle" Target="style88.xml"/><Relationship Id="rId4" Type="http://schemas.openxmlformats.org/officeDocument/2006/relationships/package" Target="../embeddings/Microsoft_Excel_Worksheet88.xlsx"/></Relationships>
</file>

<file path=ppt/charts/_rels/chart89.xml.rels><?xml version="1.0" encoding="UTF-8" standalone="yes"?>
<Relationships xmlns="http://schemas.openxmlformats.org/package/2006/relationships"><Relationship Id="rId3" Type="http://schemas.openxmlformats.org/officeDocument/2006/relationships/themeOverride" Target="../theme/themeOverride72.xml"/><Relationship Id="rId2" Type="http://schemas.microsoft.com/office/2011/relationships/chartColorStyle" Target="colors89.xml"/><Relationship Id="rId1" Type="http://schemas.microsoft.com/office/2011/relationships/chartStyle" Target="style89.xml"/><Relationship Id="rId4" Type="http://schemas.openxmlformats.org/officeDocument/2006/relationships/package" Target="../embeddings/Microsoft_Excel_Worksheet89.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_rels/chart90.xml.rels><?xml version="1.0" encoding="UTF-8" standalone="yes"?>
<Relationships xmlns="http://schemas.openxmlformats.org/package/2006/relationships"><Relationship Id="rId3" Type="http://schemas.openxmlformats.org/officeDocument/2006/relationships/themeOverride" Target="../theme/themeOverride73.xml"/><Relationship Id="rId2" Type="http://schemas.microsoft.com/office/2011/relationships/chartColorStyle" Target="colors90.xml"/><Relationship Id="rId1" Type="http://schemas.microsoft.com/office/2011/relationships/chartStyle" Target="style90.xml"/><Relationship Id="rId4" Type="http://schemas.openxmlformats.org/officeDocument/2006/relationships/package" Target="../embeddings/Microsoft_Excel_Worksheet90.xlsx"/></Relationships>
</file>

<file path=ppt/charts/_rels/chart91.xml.rels><?xml version="1.0" encoding="UTF-8" standalone="yes"?>
<Relationships xmlns="http://schemas.openxmlformats.org/package/2006/relationships"><Relationship Id="rId3" Type="http://schemas.openxmlformats.org/officeDocument/2006/relationships/themeOverride" Target="../theme/themeOverride74.xml"/><Relationship Id="rId2" Type="http://schemas.microsoft.com/office/2011/relationships/chartColorStyle" Target="colors91.xml"/><Relationship Id="rId1" Type="http://schemas.microsoft.com/office/2011/relationships/chartStyle" Target="style91.xml"/><Relationship Id="rId4" Type="http://schemas.openxmlformats.org/officeDocument/2006/relationships/package" Target="../embeddings/Microsoft_Excel_Worksheet91.xlsx"/></Relationships>
</file>

<file path=ppt/charts/_rels/chart92.xml.rels><?xml version="1.0" encoding="UTF-8" standalone="yes"?>
<Relationships xmlns="http://schemas.openxmlformats.org/package/2006/relationships"><Relationship Id="rId3" Type="http://schemas.openxmlformats.org/officeDocument/2006/relationships/themeOverride" Target="../theme/themeOverride75.xml"/><Relationship Id="rId2" Type="http://schemas.microsoft.com/office/2011/relationships/chartColorStyle" Target="colors92.xml"/><Relationship Id="rId1" Type="http://schemas.microsoft.com/office/2011/relationships/chartStyle" Target="style92.xml"/><Relationship Id="rId4" Type="http://schemas.openxmlformats.org/officeDocument/2006/relationships/package" Target="../embeddings/Microsoft_Excel_Worksheet92.xlsx"/></Relationships>
</file>

<file path=ppt/charts/_rels/chart93.xml.rels><?xml version="1.0" encoding="UTF-8" standalone="yes"?>
<Relationships xmlns="http://schemas.openxmlformats.org/package/2006/relationships"><Relationship Id="rId3" Type="http://schemas.openxmlformats.org/officeDocument/2006/relationships/themeOverride" Target="../theme/themeOverride76.xml"/><Relationship Id="rId2" Type="http://schemas.microsoft.com/office/2011/relationships/chartColorStyle" Target="colors93.xml"/><Relationship Id="rId1" Type="http://schemas.microsoft.com/office/2011/relationships/chartStyle" Target="style93.xml"/><Relationship Id="rId4" Type="http://schemas.openxmlformats.org/officeDocument/2006/relationships/package" Target="../embeddings/Microsoft_Excel_Worksheet93.xlsx"/></Relationships>
</file>

<file path=ppt/charts/_rels/chart94.xml.rels><?xml version="1.0" encoding="UTF-8" standalone="yes"?>
<Relationships xmlns="http://schemas.openxmlformats.org/package/2006/relationships"><Relationship Id="rId3" Type="http://schemas.openxmlformats.org/officeDocument/2006/relationships/themeOverride" Target="../theme/themeOverride77.xml"/><Relationship Id="rId2" Type="http://schemas.microsoft.com/office/2011/relationships/chartColorStyle" Target="colors94.xml"/><Relationship Id="rId1" Type="http://schemas.microsoft.com/office/2011/relationships/chartStyle" Target="style94.xml"/><Relationship Id="rId4" Type="http://schemas.openxmlformats.org/officeDocument/2006/relationships/package" Target="../embeddings/Microsoft_Excel_Worksheet94.xlsx"/></Relationships>
</file>

<file path=ppt/charts/_rels/chart95.xml.rels><?xml version="1.0" encoding="UTF-8" standalone="yes"?>
<Relationships xmlns="http://schemas.openxmlformats.org/package/2006/relationships"><Relationship Id="rId3" Type="http://schemas.openxmlformats.org/officeDocument/2006/relationships/themeOverride" Target="../theme/themeOverride78.xml"/><Relationship Id="rId2" Type="http://schemas.microsoft.com/office/2011/relationships/chartColorStyle" Target="colors95.xml"/><Relationship Id="rId1" Type="http://schemas.microsoft.com/office/2011/relationships/chartStyle" Target="style95.xml"/><Relationship Id="rId4" Type="http://schemas.openxmlformats.org/officeDocument/2006/relationships/package" Target="../embeddings/Microsoft_Excel_Worksheet95.xlsx"/></Relationships>
</file>

<file path=ppt/charts/_rels/chart96.xml.rels><?xml version="1.0" encoding="UTF-8" standalone="yes"?>
<Relationships xmlns="http://schemas.openxmlformats.org/package/2006/relationships"><Relationship Id="rId3" Type="http://schemas.openxmlformats.org/officeDocument/2006/relationships/themeOverride" Target="../theme/themeOverride79.xml"/><Relationship Id="rId2" Type="http://schemas.microsoft.com/office/2011/relationships/chartColorStyle" Target="colors96.xml"/><Relationship Id="rId1" Type="http://schemas.microsoft.com/office/2011/relationships/chartStyle" Target="style96.xml"/><Relationship Id="rId4" Type="http://schemas.openxmlformats.org/officeDocument/2006/relationships/package" Target="../embeddings/Microsoft_Excel_Worksheet96.xlsx"/></Relationships>
</file>

<file path=ppt/charts/_rels/chart97.xml.rels><?xml version="1.0" encoding="UTF-8" standalone="yes"?>
<Relationships xmlns="http://schemas.openxmlformats.org/package/2006/relationships"><Relationship Id="rId3" Type="http://schemas.openxmlformats.org/officeDocument/2006/relationships/themeOverride" Target="../theme/themeOverride80.xml"/><Relationship Id="rId2" Type="http://schemas.microsoft.com/office/2011/relationships/chartColorStyle" Target="colors97.xml"/><Relationship Id="rId1" Type="http://schemas.microsoft.com/office/2011/relationships/chartStyle" Target="style97.xml"/><Relationship Id="rId4" Type="http://schemas.openxmlformats.org/officeDocument/2006/relationships/package" Target="../embeddings/Microsoft_Excel_Worksheet97.xlsx"/></Relationships>
</file>

<file path=ppt/charts/_rels/chart98.xml.rels><?xml version="1.0" encoding="UTF-8" standalone="yes"?>
<Relationships xmlns="http://schemas.openxmlformats.org/package/2006/relationships"><Relationship Id="rId3" Type="http://schemas.openxmlformats.org/officeDocument/2006/relationships/themeOverride" Target="../theme/themeOverride81.xml"/><Relationship Id="rId2" Type="http://schemas.microsoft.com/office/2011/relationships/chartColorStyle" Target="colors98.xml"/><Relationship Id="rId1" Type="http://schemas.microsoft.com/office/2011/relationships/chartStyle" Target="style98.xml"/><Relationship Id="rId4" Type="http://schemas.openxmlformats.org/officeDocument/2006/relationships/package" Target="../embeddings/Microsoft_Excel_Worksheet98.xlsx"/></Relationships>
</file>

<file path=ppt/charts/_rels/chart99.xml.rels><?xml version="1.0" encoding="UTF-8" standalone="yes"?>
<Relationships xmlns="http://schemas.openxmlformats.org/package/2006/relationships"><Relationship Id="rId3" Type="http://schemas.openxmlformats.org/officeDocument/2006/relationships/themeOverride" Target="../theme/themeOverride82.xml"/><Relationship Id="rId2" Type="http://schemas.microsoft.com/office/2011/relationships/chartColorStyle" Target="colors99.xml"/><Relationship Id="rId1" Type="http://schemas.microsoft.com/office/2011/relationships/chartStyle" Target="style99.xml"/><Relationship Id="rId4" Type="http://schemas.openxmlformats.org/officeDocument/2006/relationships/package" Target="../embeddings/Microsoft_Excel_Worksheet9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0</c:formatCode>
                <c:ptCount val="3"/>
                <c:pt idx="0">
                  <c:v>98</c:v>
                </c:pt>
                <c:pt idx="1">
                  <c:v>99</c:v>
                </c:pt>
                <c:pt idx="2">
                  <c:v>98</c:v>
                </c:pt>
              </c:numCache>
            </c:numRef>
          </c:val>
          <c:extLst xmlns:c16r2="http://schemas.microsoft.com/office/drawing/2015/06/chart">
            <c:ext xmlns:c16="http://schemas.microsoft.com/office/drawing/2014/chart" uri="{C3380CC4-5D6E-409C-BE32-E72D297353CC}">
              <c16:uniqueId val="{00000000-B7A6-4992-B487-E483AFDF6D6C}"/>
            </c:ext>
          </c:extLst>
        </c:ser>
        <c:ser>
          <c:idx val="1"/>
          <c:order val="1"/>
          <c:tx>
            <c:strRef>
              <c:f>Sheet1!$C$1</c:f>
              <c:strCache>
                <c:ptCount val="1"/>
                <c:pt idx="0">
                  <c:v>Unimproved</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dLbl>
              <c:idx val="0"/>
              <c:layout>
                <c:manualLayout>
                  <c:x val="7.6908291525299738E-2"/>
                  <c:y val="-4.8367593712212815E-3"/>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1-B7A6-4992-B487-E483AFDF6D6C}"/>
                </c:ext>
                <c:ext xmlns:c15="http://schemas.microsoft.com/office/drawing/2012/chart" uri="{CE6537A1-D6FC-4f65-9D91-7224C49458BB}">
                  <c15:layout/>
                </c:ext>
              </c:extLst>
            </c:dLbl>
            <c:dLbl>
              <c:idx val="1"/>
              <c:layout>
                <c:manualLayout>
                  <c:x val="7.9984623186311735E-2"/>
                  <c:y val="0"/>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2-B7A6-4992-B487-E483AFDF6D6C}"/>
                </c:ext>
                <c:ext xmlns:c15="http://schemas.microsoft.com/office/drawing/2012/chart" uri="{CE6537A1-D6FC-4f65-9D91-7224C49458BB}">
                  <c15:layout/>
                </c:ext>
              </c:extLst>
            </c:dLbl>
            <c:dLbl>
              <c:idx val="2"/>
              <c:layout>
                <c:manualLayout>
                  <c:x val="7.8446457355805618E-2"/>
                  <c:y val="-4.8367593712212815E-3"/>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3-B7A6-4992-B487-E483AFDF6D6C}"/>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Sheet1!$C$2:$C$4</c:f>
              <c:numCache>
                <c:formatCode>0</c:formatCode>
                <c:ptCount val="3"/>
                <c:pt idx="0">
                  <c:v>2</c:v>
                </c:pt>
                <c:pt idx="1">
                  <c:v>1</c:v>
                </c:pt>
                <c:pt idx="2">
                  <c:v>2</c:v>
                </c:pt>
              </c:numCache>
            </c:numRef>
          </c:val>
          <c:extLst xmlns:c16r2="http://schemas.microsoft.com/office/drawing/2015/06/chart">
            <c:ext xmlns:c16="http://schemas.microsoft.com/office/drawing/2014/chart" uri="{C3380CC4-5D6E-409C-BE32-E72D297353CC}">
              <c16:uniqueId val="{00000004-B7A6-4992-B487-E483AFDF6D6C}"/>
            </c:ext>
          </c:extLst>
        </c:ser>
        <c:dLbls>
          <c:dLblPos val="ctr"/>
          <c:showLegendKey val="0"/>
          <c:showVal val="1"/>
          <c:showCatName val="0"/>
          <c:showSerName val="0"/>
          <c:showPercent val="0"/>
          <c:showBubbleSize val="0"/>
        </c:dLbls>
        <c:gapWidth val="100"/>
        <c:overlap val="100"/>
        <c:axId val="423906976"/>
        <c:axId val="354836616"/>
      </c:barChart>
      <c:catAx>
        <c:axId val="4239069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54836616"/>
        <c:crosses val="autoZero"/>
        <c:auto val="1"/>
        <c:lblAlgn val="ctr"/>
        <c:lblOffset val="100"/>
        <c:noMultiLvlLbl val="0"/>
      </c:catAx>
      <c:valAx>
        <c:axId val="354836616"/>
        <c:scaling>
          <c:orientation val="minMax"/>
          <c:min val="0"/>
        </c:scaling>
        <c:delete val="1"/>
        <c:axPos val="l"/>
        <c:numFmt formatCode="0%" sourceLinked="1"/>
        <c:majorTickMark val="out"/>
        <c:minorTickMark val="none"/>
        <c:tickLblPos val="nextTo"/>
        <c:crossAx val="42390697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615419947506563"/>
          <c:y val="2.6602176541717048E-2"/>
          <c:w val="0.73352624671916011"/>
          <c:h val="0.97339782345828296"/>
        </c:manualLayout>
      </c:layout>
      <c:barChart>
        <c:barDir val="bar"/>
        <c:grouping val="clustered"/>
        <c:varyColors val="0"/>
        <c:ser>
          <c:idx val="0"/>
          <c:order val="0"/>
          <c:tx>
            <c:strRef>
              <c:f>Sheet1!$B$1</c:f>
              <c:strCache>
                <c:ptCount val="1"/>
                <c:pt idx="0">
                  <c:v>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Professional/technical/ managerial</c:v>
                </c:pt>
                <c:pt idx="1">
                  <c:v>Skilled manual</c:v>
                </c:pt>
                <c:pt idx="2">
                  <c:v>Sales &amp; service</c:v>
                </c:pt>
                <c:pt idx="3">
                  <c:v>Unskilled manual</c:v>
                </c:pt>
                <c:pt idx="4">
                  <c:v>Clerical</c:v>
                </c:pt>
                <c:pt idx="5">
                  <c:v>Other</c:v>
                </c:pt>
                <c:pt idx="6">
                  <c:v>Domestic service</c:v>
                </c:pt>
                <c:pt idx="7">
                  <c:v>Agriculture</c:v>
                </c:pt>
                <c:pt idx="8">
                  <c:v>Armed forces</c:v>
                </c:pt>
              </c:strCache>
            </c:strRef>
          </c:cat>
          <c:val>
            <c:numRef>
              <c:f>Sheet1!$B$2:$B$10</c:f>
              <c:numCache>
                <c:formatCode>0</c:formatCode>
                <c:ptCount val="9"/>
                <c:pt idx="0">
                  <c:v>35</c:v>
                </c:pt>
                <c:pt idx="1">
                  <c:v>10</c:v>
                </c:pt>
                <c:pt idx="2">
                  <c:v>7</c:v>
                </c:pt>
                <c:pt idx="3">
                  <c:v>14</c:v>
                </c:pt>
                <c:pt idx="4">
                  <c:v>3</c:v>
                </c:pt>
                <c:pt idx="5">
                  <c:v>10</c:v>
                </c:pt>
                <c:pt idx="6">
                  <c:v>9</c:v>
                </c:pt>
                <c:pt idx="7">
                  <c:v>12</c:v>
                </c:pt>
                <c:pt idx="8">
                  <c:v>1</c:v>
                </c:pt>
              </c:numCache>
            </c:numRef>
          </c:val>
          <c:extLst xmlns:c16r2="http://schemas.microsoft.com/office/drawing/2015/06/chart">
            <c:ext xmlns:c16="http://schemas.microsoft.com/office/drawing/2014/chart" uri="{C3380CC4-5D6E-409C-BE32-E72D297353CC}">
              <c16:uniqueId val="{00000000-37C1-48EF-A913-F22D07A29473}"/>
            </c:ext>
          </c:extLst>
        </c:ser>
        <c:ser>
          <c:idx val="1"/>
          <c:order val="1"/>
          <c:tx>
            <c:strRef>
              <c:f>Sheet1!$C$1</c:f>
              <c:strCache>
                <c:ptCount val="1"/>
                <c:pt idx="0">
                  <c:v>Women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Professional/technical/ managerial</c:v>
                </c:pt>
                <c:pt idx="1">
                  <c:v>Skilled manual</c:v>
                </c:pt>
                <c:pt idx="2">
                  <c:v>Sales &amp; service</c:v>
                </c:pt>
                <c:pt idx="3">
                  <c:v>Unskilled manual</c:v>
                </c:pt>
                <c:pt idx="4">
                  <c:v>Clerical</c:v>
                </c:pt>
                <c:pt idx="5">
                  <c:v>Other</c:v>
                </c:pt>
                <c:pt idx="6">
                  <c:v>Domestic service</c:v>
                </c:pt>
                <c:pt idx="7">
                  <c:v>Agriculture</c:v>
                </c:pt>
                <c:pt idx="8">
                  <c:v>Armed forces</c:v>
                </c:pt>
              </c:strCache>
            </c:strRef>
          </c:cat>
          <c:val>
            <c:numRef>
              <c:f>Sheet1!$C$2:$C$10</c:f>
              <c:numCache>
                <c:formatCode>0</c:formatCode>
                <c:ptCount val="9"/>
                <c:pt idx="0">
                  <c:v>46</c:v>
                </c:pt>
                <c:pt idx="1">
                  <c:v>20</c:v>
                </c:pt>
                <c:pt idx="2">
                  <c:v>14</c:v>
                </c:pt>
                <c:pt idx="3">
                  <c:v>7</c:v>
                </c:pt>
                <c:pt idx="4">
                  <c:v>5</c:v>
                </c:pt>
                <c:pt idx="5">
                  <c:v>5</c:v>
                </c:pt>
                <c:pt idx="6">
                  <c:v>2</c:v>
                </c:pt>
                <c:pt idx="7">
                  <c:v>1</c:v>
                </c:pt>
                <c:pt idx="8">
                  <c:v>1</c:v>
                </c:pt>
              </c:numCache>
            </c:numRef>
          </c:val>
          <c:extLst xmlns:c16r2="http://schemas.microsoft.com/office/drawing/2015/06/chart">
            <c:ext xmlns:c16="http://schemas.microsoft.com/office/drawing/2014/chart" uri="{C3380CC4-5D6E-409C-BE32-E72D297353CC}">
              <c16:uniqueId val="{00000001-37C1-48EF-A913-F22D07A29473}"/>
            </c:ext>
          </c:extLst>
        </c:ser>
        <c:dLbls>
          <c:dLblPos val="outEnd"/>
          <c:showLegendKey val="0"/>
          <c:showVal val="1"/>
          <c:showCatName val="0"/>
          <c:showSerName val="0"/>
          <c:showPercent val="0"/>
          <c:showBubbleSize val="0"/>
        </c:dLbls>
        <c:gapWidth val="100"/>
        <c:axId val="427356448"/>
        <c:axId val="427356840"/>
      </c:barChart>
      <c:catAx>
        <c:axId val="427356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27356840"/>
        <c:crosses val="autoZero"/>
        <c:auto val="1"/>
        <c:lblAlgn val="ctr"/>
        <c:lblOffset val="100"/>
        <c:noMultiLvlLbl val="0"/>
      </c:catAx>
      <c:valAx>
        <c:axId val="427356840"/>
        <c:scaling>
          <c:orientation val="minMax"/>
          <c:max val="100"/>
        </c:scaling>
        <c:delete val="1"/>
        <c:axPos val="b"/>
        <c:numFmt formatCode="0" sourceLinked="1"/>
        <c:majorTickMark val="out"/>
        <c:minorTickMark val="none"/>
        <c:tickLblPos val="nextTo"/>
        <c:crossAx val="427356448"/>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1851164900608593E-2"/>
          <c:y val="0.23038955216525148"/>
          <c:w val="0.96616035172886816"/>
          <c:h val="0.62455462069819823"/>
        </c:manualLayout>
      </c:layout>
      <c:barChart>
        <c:barDir val="col"/>
        <c:grouping val="clustered"/>
        <c:varyColors val="0"/>
        <c:ser>
          <c:idx val="0"/>
          <c:order val="0"/>
          <c:tx>
            <c:strRef>
              <c:f>Sheet1!$B$1</c:f>
              <c:strCache>
                <c:ptCount val="1"/>
                <c:pt idx="0">
                  <c:v>Series 1</c:v>
                </c:pt>
              </c:strCache>
            </c:strRef>
          </c:tx>
          <c:spPr>
            <a:solidFill>
              <a:srgbClr val="F15B37"/>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2ED0-4EFF-A31A-44264E38BBA8}"/>
              </c:ext>
            </c:extLst>
          </c:dPt>
          <c:dPt>
            <c:idx val="2"/>
            <c:invertIfNegative val="0"/>
            <c:bubble3D val="0"/>
            <c:extLst xmlns:c16r2="http://schemas.microsoft.com/office/drawing/2015/06/chart">
              <c:ext xmlns:c16="http://schemas.microsoft.com/office/drawing/2014/chart" uri="{C3380CC4-5D6E-409C-BE32-E72D297353CC}">
                <c16:uniqueId val="{00000001-2ED0-4EFF-A31A-44264E38BBA8}"/>
              </c:ext>
            </c:extLst>
          </c:dPt>
          <c:dPt>
            <c:idx val="3"/>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2ED0-4EFF-A31A-44264E38BBA8}"/>
              </c:ext>
            </c:extLst>
          </c:dPt>
          <c:dPt>
            <c:idx val="4"/>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2ED0-4EFF-A31A-44264E38BBA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Former husband</c:v>
                </c:pt>
                <c:pt idx="1">
                  <c:v>Other relative</c:v>
                </c:pt>
                <c:pt idx="3">
                  <c:v>Other relative</c:v>
                </c:pt>
                <c:pt idx="4">
                  <c:v>Family friend</c:v>
                </c:pt>
                <c:pt idx="5">
                  <c:v>Stranger</c:v>
                </c:pt>
              </c:strCache>
            </c:strRef>
          </c:cat>
          <c:val>
            <c:numRef>
              <c:f>Sheet1!$B$2:$B$7</c:f>
              <c:numCache>
                <c:formatCode>General</c:formatCode>
                <c:ptCount val="6"/>
                <c:pt idx="0">
                  <c:v>37</c:v>
                </c:pt>
                <c:pt idx="1">
                  <c:v>20</c:v>
                </c:pt>
                <c:pt idx="3">
                  <c:v>38</c:v>
                </c:pt>
                <c:pt idx="4">
                  <c:v>16</c:v>
                </c:pt>
                <c:pt idx="5">
                  <c:v>16</c:v>
                </c:pt>
              </c:numCache>
            </c:numRef>
          </c:val>
          <c:extLst xmlns:c16r2="http://schemas.microsoft.com/office/drawing/2015/06/chart">
            <c:ext xmlns:c16="http://schemas.microsoft.com/office/drawing/2014/chart" uri="{C3380CC4-5D6E-409C-BE32-E72D297353CC}">
              <c16:uniqueId val="{00000006-2ED0-4EFF-A31A-44264E38BBA8}"/>
            </c:ext>
          </c:extLst>
        </c:ser>
        <c:dLbls>
          <c:dLblPos val="outEnd"/>
          <c:showLegendKey val="0"/>
          <c:showVal val="1"/>
          <c:showCatName val="0"/>
          <c:showSerName val="0"/>
          <c:showPercent val="0"/>
          <c:showBubbleSize val="0"/>
        </c:dLbls>
        <c:gapWidth val="100"/>
        <c:axId val="482194840"/>
        <c:axId val="482195232"/>
      </c:barChart>
      <c:catAx>
        <c:axId val="482194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2195232"/>
        <c:crosses val="autoZero"/>
        <c:auto val="1"/>
        <c:lblAlgn val="ctr"/>
        <c:lblOffset val="100"/>
        <c:noMultiLvlLbl val="0"/>
      </c:catAx>
      <c:valAx>
        <c:axId val="482195232"/>
        <c:scaling>
          <c:orientation val="minMax"/>
          <c:max val="100"/>
        </c:scaling>
        <c:delete val="1"/>
        <c:axPos val="l"/>
        <c:numFmt formatCode="General" sourceLinked="1"/>
        <c:majorTickMark val="out"/>
        <c:minorTickMark val="none"/>
        <c:tickLblPos val="nextTo"/>
        <c:crossAx val="482194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8886942257217846"/>
          <c:y val="0"/>
          <c:w val="0.71113057742782149"/>
          <c:h val="1"/>
        </c:manualLayout>
      </c:layout>
      <c:barChart>
        <c:barDir val="bar"/>
        <c:grouping val="clustered"/>
        <c:varyColors val="0"/>
        <c:ser>
          <c:idx val="0"/>
          <c:order val="0"/>
          <c:tx>
            <c:strRef>
              <c:f>Sheet1!$B$1</c:f>
              <c:strCache>
                <c:ptCount val="1"/>
                <c:pt idx="0">
                  <c:v>Series 1</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FD45-4C35-8FCF-B7569D70D554}"/>
              </c:ext>
            </c:extLst>
          </c:dPt>
          <c:dPt>
            <c:idx val="1"/>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FD45-4C35-8FCF-B7569D70D55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Displays none of the behaviours</c:v>
                </c:pt>
                <c:pt idx="1">
                  <c:v>Displays 3+ behaviours</c:v>
                </c:pt>
                <c:pt idx="2">
                  <c:v>Is jealous or angry if she talks to other men</c:v>
                </c:pt>
                <c:pt idx="3">
                  <c:v>Insists on knowing where she is at all times</c:v>
                </c:pt>
                <c:pt idx="4">
                  <c:v>Does not permit her to meet her female friends</c:v>
                </c:pt>
                <c:pt idx="5">
                  <c:v>Frequently accuses her of being unfaithful</c:v>
                </c:pt>
                <c:pt idx="6">
                  <c:v>Tries to limit her contact with her family</c:v>
                </c:pt>
              </c:strCache>
            </c:strRef>
          </c:cat>
          <c:val>
            <c:numRef>
              <c:f>Sheet1!$B$2:$B$8</c:f>
              <c:numCache>
                <c:formatCode>General</c:formatCode>
                <c:ptCount val="7"/>
                <c:pt idx="0">
                  <c:v>62</c:v>
                </c:pt>
                <c:pt idx="1">
                  <c:v>6</c:v>
                </c:pt>
                <c:pt idx="2">
                  <c:v>26</c:v>
                </c:pt>
                <c:pt idx="3">
                  <c:v>24</c:v>
                </c:pt>
                <c:pt idx="4">
                  <c:v>6</c:v>
                </c:pt>
                <c:pt idx="5">
                  <c:v>5</c:v>
                </c:pt>
                <c:pt idx="6">
                  <c:v>4</c:v>
                </c:pt>
              </c:numCache>
            </c:numRef>
          </c:val>
          <c:extLst xmlns:c16r2="http://schemas.microsoft.com/office/drawing/2015/06/chart">
            <c:ext xmlns:c16="http://schemas.microsoft.com/office/drawing/2014/chart" uri="{C3380CC4-5D6E-409C-BE32-E72D297353CC}">
              <c16:uniqueId val="{00000004-FD45-4C35-8FCF-B7569D70D554}"/>
            </c:ext>
          </c:extLst>
        </c:ser>
        <c:dLbls>
          <c:showLegendKey val="0"/>
          <c:showVal val="0"/>
          <c:showCatName val="0"/>
          <c:showSerName val="0"/>
          <c:showPercent val="0"/>
          <c:showBubbleSize val="0"/>
        </c:dLbls>
        <c:gapWidth val="100"/>
        <c:axId val="482196016"/>
        <c:axId val="482196408"/>
      </c:barChart>
      <c:catAx>
        <c:axId val="4821960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2196408"/>
        <c:crosses val="autoZero"/>
        <c:auto val="1"/>
        <c:lblAlgn val="ctr"/>
        <c:lblOffset val="100"/>
        <c:noMultiLvlLbl val="0"/>
      </c:catAx>
      <c:valAx>
        <c:axId val="482196408"/>
        <c:scaling>
          <c:orientation val="minMax"/>
          <c:max val="100"/>
        </c:scaling>
        <c:delete val="1"/>
        <c:axPos val="b"/>
        <c:numFmt formatCode="General" sourceLinked="1"/>
        <c:majorTickMark val="none"/>
        <c:minorTickMark val="none"/>
        <c:tickLblPos val="nextTo"/>
        <c:crossAx val="482196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9400192178735798E-2"/>
          <c:w val="0.96616035172886816"/>
          <c:h val="0.72202789794009015"/>
        </c:manualLayout>
      </c:layout>
      <c:barChart>
        <c:barDir val="col"/>
        <c:grouping val="clustered"/>
        <c:varyColors val="0"/>
        <c:ser>
          <c:idx val="0"/>
          <c:order val="0"/>
          <c:tx>
            <c:strRef>
              <c:f>Sheet1!$B$1</c:f>
              <c:strCache>
                <c:ptCount val="1"/>
                <c:pt idx="0">
                  <c:v>Ever</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9940-43DE-9986-646B7F76469A}"/>
              </c:ext>
            </c:extLst>
          </c:dPt>
          <c:dPt>
            <c:idx val="2"/>
            <c:invertIfNegative val="0"/>
            <c:bubble3D val="0"/>
            <c:extLst xmlns:c16r2="http://schemas.microsoft.com/office/drawing/2015/06/chart">
              <c:ext xmlns:c16="http://schemas.microsoft.com/office/drawing/2014/chart" uri="{C3380CC4-5D6E-409C-BE32-E72D297353CC}">
                <c16:uniqueId val="{00000001-9940-43DE-9986-646B7F76469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Sheet1!$B$2:$B$6</c:f>
              <c:numCache>
                <c:formatCode>General</c:formatCode>
                <c:ptCount val="5"/>
                <c:pt idx="0">
                  <c:v>12</c:v>
                </c:pt>
                <c:pt idx="1">
                  <c:v>2</c:v>
                </c:pt>
                <c:pt idx="2">
                  <c:v>19</c:v>
                </c:pt>
                <c:pt idx="3">
                  <c:v>13</c:v>
                </c:pt>
                <c:pt idx="4">
                  <c:v>24</c:v>
                </c:pt>
              </c:numCache>
            </c:numRef>
          </c:val>
          <c:extLst xmlns:c16r2="http://schemas.microsoft.com/office/drawing/2015/06/chart">
            <c:ext xmlns:c16="http://schemas.microsoft.com/office/drawing/2014/chart" uri="{C3380CC4-5D6E-409C-BE32-E72D297353CC}">
              <c16:uniqueId val="{00000002-9940-43DE-9986-646B7F76469A}"/>
            </c:ext>
          </c:extLst>
        </c:ser>
        <c:ser>
          <c:idx val="1"/>
          <c:order val="1"/>
          <c:tx>
            <c:strRef>
              <c:f>Sheet1!$C$1</c:f>
              <c:strCache>
                <c:ptCount val="1"/>
                <c:pt idx="0">
                  <c:v>In the past 12 months</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Sheet1!$C$2:$C$6</c:f>
              <c:numCache>
                <c:formatCode>General</c:formatCode>
                <c:ptCount val="5"/>
                <c:pt idx="0">
                  <c:v>5</c:v>
                </c:pt>
                <c:pt idx="1">
                  <c:v>1</c:v>
                </c:pt>
                <c:pt idx="2">
                  <c:v>14</c:v>
                </c:pt>
                <c:pt idx="3">
                  <c:v>6</c:v>
                </c:pt>
                <c:pt idx="4">
                  <c:v>17</c:v>
                </c:pt>
              </c:numCache>
            </c:numRef>
          </c:val>
          <c:extLst xmlns:c16r2="http://schemas.microsoft.com/office/drawing/2015/06/chart">
            <c:ext xmlns:c16="http://schemas.microsoft.com/office/drawing/2014/chart" uri="{C3380CC4-5D6E-409C-BE32-E72D297353CC}">
              <c16:uniqueId val="{00000003-9940-43DE-9986-646B7F76469A}"/>
            </c:ext>
          </c:extLst>
        </c:ser>
        <c:dLbls>
          <c:dLblPos val="outEnd"/>
          <c:showLegendKey val="0"/>
          <c:showVal val="1"/>
          <c:showCatName val="0"/>
          <c:showSerName val="0"/>
          <c:showPercent val="0"/>
          <c:showBubbleSize val="0"/>
        </c:dLbls>
        <c:gapWidth val="100"/>
        <c:axId val="482197192"/>
        <c:axId val="482197584"/>
      </c:barChart>
      <c:catAx>
        <c:axId val="4821971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2197584"/>
        <c:crosses val="autoZero"/>
        <c:auto val="1"/>
        <c:lblAlgn val="ctr"/>
        <c:lblOffset val="100"/>
        <c:noMultiLvlLbl val="0"/>
      </c:catAx>
      <c:valAx>
        <c:axId val="482197584"/>
        <c:scaling>
          <c:orientation val="minMax"/>
          <c:max val="50"/>
        </c:scaling>
        <c:delete val="1"/>
        <c:axPos val="l"/>
        <c:numFmt formatCode="General" sourceLinked="1"/>
        <c:majorTickMark val="out"/>
        <c:minorTickMark val="none"/>
        <c:tickLblPos val="nextTo"/>
        <c:crossAx val="4821971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2551390568319227E-3"/>
          <c:w val="0.96616035172886816"/>
          <c:h val="0.7949170229174799"/>
        </c:manualLayout>
      </c:layout>
      <c:barChart>
        <c:barDir val="col"/>
        <c:grouping val="clustered"/>
        <c:varyColors val="0"/>
        <c:ser>
          <c:idx val="0"/>
          <c:order val="0"/>
          <c:tx>
            <c:strRef>
              <c:f>Sheet1!$B$1</c:f>
              <c:strCache>
                <c:ptCount val="1"/>
                <c:pt idx="0">
                  <c:v>Married 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D358-44F9-A2F6-8947B5B3474B}"/>
              </c:ext>
            </c:extLst>
          </c:dPt>
          <c:dPt>
            <c:idx val="2"/>
            <c:invertIfNegative val="0"/>
            <c:bubble3D val="0"/>
            <c:extLst xmlns:c16r2="http://schemas.microsoft.com/office/drawing/2015/06/chart">
              <c:ext xmlns:c16="http://schemas.microsoft.com/office/drawing/2014/chart" uri="{C3380CC4-5D6E-409C-BE32-E72D297353CC}">
                <c16:uniqueId val="{00000001-D358-44F9-A2F6-8947B5B3474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Sheet1!$B$2:$B$6</c:f>
              <c:numCache>
                <c:formatCode>General</c:formatCode>
                <c:ptCount val="5"/>
                <c:pt idx="0">
                  <c:v>10</c:v>
                </c:pt>
                <c:pt idx="1">
                  <c:v>1</c:v>
                </c:pt>
                <c:pt idx="2">
                  <c:v>14</c:v>
                </c:pt>
                <c:pt idx="3">
                  <c:v>10</c:v>
                </c:pt>
                <c:pt idx="4">
                  <c:v>20</c:v>
                </c:pt>
              </c:numCache>
            </c:numRef>
          </c:val>
          <c:extLst xmlns:c16r2="http://schemas.microsoft.com/office/drawing/2015/06/chart">
            <c:ext xmlns:c16="http://schemas.microsoft.com/office/drawing/2014/chart" uri="{C3380CC4-5D6E-409C-BE32-E72D297353CC}">
              <c16:uniqueId val="{00000002-D358-44F9-A2F6-8947B5B3474B}"/>
            </c:ext>
          </c:extLst>
        </c:ser>
        <c:ser>
          <c:idx val="1"/>
          <c:order val="1"/>
          <c:tx>
            <c:strRef>
              <c:f>Sheet1!$C$1</c:f>
              <c:strCache>
                <c:ptCount val="1"/>
                <c:pt idx="0">
                  <c:v>Divorced/separated/widowed women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Physical violence</c:v>
                </c:pt>
                <c:pt idx="1">
                  <c:v>Sexual violence</c:v>
                </c:pt>
                <c:pt idx="2">
                  <c:v>Emotional violence</c:v>
                </c:pt>
                <c:pt idx="3">
                  <c:v>Physical or sexual violence</c:v>
                </c:pt>
                <c:pt idx="4">
                  <c:v>Physical or sexual or emotional violence</c:v>
                </c:pt>
              </c:strCache>
            </c:strRef>
          </c:cat>
          <c:val>
            <c:numRef>
              <c:f>Sheet1!$C$2:$C$6</c:f>
              <c:numCache>
                <c:formatCode>General</c:formatCode>
                <c:ptCount val="5"/>
                <c:pt idx="0">
                  <c:v>38</c:v>
                </c:pt>
                <c:pt idx="1">
                  <c:v>14</c:v>
                </c:pt>
                <c:pt idx="2">
                  <c:v>55</c:v>
                </c:pt>
                <c:pt idx="3">
                  <c:v>39</c:v>
                </c:pt>
                <c:pt idx="4">
                  <c:v>60</c:v>
                </c:pt>
              </c:numCache>
            </c:numRef>
          </c:val>
          <c:extLst xmlns:c16r2="http://schemas.microsoft.com/office/drawing/2015/06/chart">
            <c:ext xmlns:c16="http://schemas.microsoft.com/office/drawing/2014/chart" uri="{C3380CC4-5D6E-409C-BE32-E72D297353CC}">
              <c16:uniqueId val="{00000003-D358-44F9-A2F6-8947B5B3474B}"/>
            </c:ext>
          </c:extLst>
        </c:ser>
        <c:dLbls>
          <c:dLblPos val="outEnd"/>
          <c:showLegendKey val="0"/>
          <c:showVal val="1"/>
          <c:showCatName val="0"/>
          <c:showSerName val="0"/>
          <c:showPercent val="0"/>
          <c:showBubbleSize val="0"/>
        </c:dLbls>
        <c:gapWidth val="100"/>
        <c:axId val="481560608"/>
        <c:axId val="481559432"/>
      </c:barChart>
      <c:catAx>
        <c:axId val="481560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559432"/>
        <c:crosses val="autoZero"/>
        <c:auto val="1"/>
        <c:lblAlgn val="ctr"/>
        <c:lblOffset val="100"/>
        <c:noMultiLvlLbl val="0"/>
      </c:catAx>
      <c:valAx>
        <c:axId val="481559432"/>
        <c:scaling>
          <c:orientation val="minMax"/>
          <c:max val="100"/>
        </c:scaling>
        <c:delete val="1"/>
        <c:axPos val="l"/>
        <c:numFmt formatCode="General" sourceLinked="1"/>
        <c:majorTickMark val="out"/>
        <c:minorTickMark val="none"/>
        <c:tickLblPos val="nextTo"/>
        <c:crossAx val="4815606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8FBD-491C-A55B-0F1AFEAA7DA5}"/>
              </c:ext>
            </c:extLst>
          </c:dPt>
          <c:dPt>
            <c:idx val="1"/>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8FBD-491C-A55B-0F1AFEAA7DA5}"/>
              </c:ext>
            </c:extLst>
          </c:dPt>
          <c:dPt>
            <c:idx val="2"/>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8FBD-491C-A55B-0F1AFEAA7DA5}"/>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8FBD-491C-A55B-0F1AFEAA7DA5}"/>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8FBD-491C-A55B-0F1AFEAA7DA5}"/>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8FBD-491C-A55B-0F1AFEAA7DA5}"/>
              </c:ext>
            </c:extLst>
          </c:dPt>
          <c:dLbls>
            <c:dLbl>
              <c:idx val="0"/>
              <c:delete val="1"/>
              <c:extLst xmlns:c16r2="http://schemas.microsoft.com/office/drawing/2015/06/chart">
                <c:ext xmlns:c16="http://schemas.microsoft.com/office/drawing/2014/chart" uri="{C3380CC4-5D6E-409C-BE32-E72D297353CC}">
                  <c16:uniqueId val="{00000001-8FBD-491C-A55B-0F1AFEAA7DA5}"/>
                </c:ext>
                <c:ext xmlns:c15="http://schemas.microsoft.com/office/drawing/2012/chart" uri="{CE6537A1-D6FC-4f65-9D91-7224C49458BB}"/>
              </c:extLst>
            </c:dLbl>
            <c:dLbl>
              <c:idx val="3"/>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8FBD-491C-A55B-0F1AFEAA7DA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Sought help to end violence</c:v>
                </c:pt>
                <c:pt idx="1">
                  <c:v>Never sought help, but told someone</c:v>
                </c:pt>
                <c:pt idx="2">
                  <c:v>Never sought help, never told anyone</c:v>
                </c:pt>
              </c:strCache>
            </c:strRef>
          </c:cat>
          <c:val>
            <c:numRef>
              <c:f>Sheet1!$B$2:$B$4</c:f>
              <c:numCache>
                <c:formatCode>General</c:formatCode>
                <c:ptCount val="3"/>
                <c:pt idx="0">
                  <c:v>42</c:v>
                </c:pt>
                <c:pt idx="1">
                  <c:v>21</c:v>
                </c:pt>
                <c:pt idx="2">
                  <c:v>36</c:v>
                </c:pt>
              </c:numCache>
            </c:numRef>
          </c:val>
          <c:extLst xmlns:c16r2="http://schemas.microsoft.com/office/drawing/2015/06/chart">
            <c:ext xmlns:c16="http://schemas.microsoft.com/office/drawing/2014/chart" uri="{C3380CC4-5D6E-409C-BE32-E72D297353CC}">
              <c16:uniqueId val="{0000000C-8FBD-491C-A55B-0F1AFEAA7DA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529625151148731E-2"/>
          <c:w val="1"/>
          <c:h val="0.84316388806900955"/>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50AA-4F8F-82EA-149F14C71C6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Hypertension</c:v>
                </c:pt>
                <c:pt idx="1">
                  <c:v>Diabetes</c:v>
                </c:pt>
              </c:strCache>
            </c:strRef>
          </c:cat>
          <c:val>
            <c:numRef>
              <c:f>Sheet1!$B$2:$B$3</c:f>
              <c:numCache>
                <c:formatCode>General</c:formatCode>
                <c:ptCount val="2"/>
                <c:pt idx="0">
                  <c:v>4</c:v>
                </c:pt>
                <c:pt idx="1">
                  <c:v>4</c:v>
                </c:pt>
              </c:numCache>
            </c:numRef>
          </c:val>
          <c:extLst xmlns:c16r2="http://schemas.microsoft.com/office/drawing/2015/06/chart">
            <c:ext xmlns:c16="http://schemas.microsoft.com/office/drawing/2014/chart" uri="{C3380CC4-5D6E-409C-BE32-E72D297353CC}">
              <c16:uniqueId val="{00000002-50AA-4F8F-82EA-149F14C71C6E}"/>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Hypertension</c:v>
                </c:pt>
                <c:pt idx="1">
                  <c:v>Diabetes</c:v>
                </c:pt>
              </c:strCache>
            </c:strRef>
          </c:cat>
          <c:val>
            <c:numRef>
              <c:f>Sheet1!$C$2:$C$3</c:f>
              <c:numCache>
                <c:formatCode>General</c:formatCode>
                <c:ptCount val="2"/>
                <c:pt idx="0">
                  <c:v>2</c:v>
                </c:pt>
                <c:pt idx="1">
                  <c:v>2</c:v>
                </c:pt>
              </c:numCache>
            </c:numRef>
          </c:val>
          <c:extLst xmlns:c16r2="http://schemas.microsoft.com/office/drawing/2015/06/chart">
            <c:ext xmlns:c16="http://schemas.microsoft.com/office/drawing/2014/chart" uri="{C3380CC4-5D6E-409C-BE32-E72D297353CC}">
              <c16:uniqueId val="{00000003-50AA-4F8F-82EA-149F14C71C6E}"/>
            </c:ext>
          </c:extLst>
        </c:ser>
        <c:dLbls>
          <c:dLblPos val="outEnd"/>
          <c:showLegendKey val="0"/>
          <c:showVal val="1"/>
          <c:showCatName val="0"/>
          <c:showSerName val="0"/>
          <c:showPercent val="0"/>
          <c:showBubbleSize val="0"/>
        </c:dLbls>
        <c:gapWidth val="100"/>
        <c:axId val="481561784"/>
        <c:axId val="481132992"/>
      </c:barChart>
      <c:catAx>
        <c:axId val="481561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132992"/>
        <c:crosses val="autoZero"/>
        <c:auto val="1"/>
        <c:lblAlgn val="ctr"/>
        <c:lblOffset val="100"/>
        <c:noMultiLvlLbl val="0"/>
      </c:catAx>
      <c:valAx>
        <c:axId val="481132992"/>
        <c:scaling>
          <c:orientation val="minMax"/>
          <c:max val="50"/>
        </c:scaling>
        <c:delete val="1"/>
        <c:axPos val="l"/>
        <c:numFmt formatCode="General" sourceLinked="1"/>
        <c:majorTickMark val="out"/>
        <c:minorTickMark val="none"/>
        <c:tickLblPos val="nextTo"/>
        <c:crossAx val="48156178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510847110144051"/>
          <c:y val="0"/>
          <c:w val="0.76489152889855949"/>
          <c:h val="1"/>
        </c:manualLayout>
      </c:layout>
      <c:barChart>
        <c:barDir val="bar"/>
        <c:grouping val="clustered"/>
        <c:varyColors val="0"/>
        <c:ser>
          <c:idx val="0"/>
          <c:order val="0"/>
          <c:tx>
            <c:strRef>
              <c:f>Sheet1!$B$1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Exercising</c:v>
                </c:pt>
                <c:pt idx="1">
                  <c:v>Controlling or losing weight</c:v>
                </c:pt>
                <c:pt idx="2">
                  <c:v>Stopped smoking</c:v>
                </c:pt>
                <c:pt idx="3">
                  <c:v>Taking prescribed medication</c:v>
                </c:pt>
                <c:pt idx="4">
                  <c:v>Cutting down on salt</c:v>
                </c:pt>
              </c:strCache>
            </c:strRef>
          </c:cat>
          <c:val>
            <c:numRef>
              <c:f>Sheet1!$B$2:$B$6</c:f>
              <c:numCache>
                <c:formatCode>General</c:formatCode>
                <c:ptCount val="5"/>
                <c:pt idx="0">
                  <c:v>63</c:v>
                </c:pt>
                <c:pt idx="1">
                  <c:v>66</c:v>
                </c:pt>
                <c:pt idx="2">
                  <c:v>48</c:v>
                </c:pt>
                <c:pt idx="3">
                  <c:v>48</c:v>
                </c:pt>
                <c:pt idx="4">
                  <c:v>66</c:v>
                </c:pt>
              </c:numCache>
            </c:numRef>
          </c:val>
          <c:extLst xmlns:c16r2="http://schemas.microsoft.com/office/drawing/2015/06/chart">
            <c:ext xmlns:c16="http://schemas.microsoft.com/office/drawing/2014/chart" uri="{C3380CC4-5D6E-409C-BE32-E72D297353CC}">
              <c16:uniqueId val="{00000000-2B8B-409A-A471-8F13F0D1D35D}"/>
            </c:ext>
          </c:extLst>
        </c:ser>
        <c:ser>
          <c:idx val="1"/>
          <c:order val="1"/>
          <c:tx>
            <c:strRef>
              <c:f>Sheet1!$C$1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Exercising</c:v>
                </c:pt>
                <c:pt idx="1">
                  <c:v>Controlling or losing weight</c:v>
                </c:pt>
                <c:pt idx="2">
                  <c:v>Stopped smoking</c:v>
                </c:pt>
                <c:pt idx="3">
                  <c:v>Taking prescribed medication</c:v>
                </c:pt>
                <c:pt idx="4">
                  <c:v>Cutting down on salt</c:v>
                </c:pt>
              </c:strCache>
            </c:strRef>
          </c:cat>
          <c:val>
            <c:numRef>
              <c:f>Sheet1!$C$2:$C$6</c:f>
              <c:numCache>
                <c:formatCode>General</c:formatCode>
                <c:ptCount val="5"/>
                <c:pt idx="0">
                  <c:v>44</c:v>
                </c:pt>
                <c:pt idx="1">
                  <c:v>55</c:v>
                </c:pt>
                <c:pt idx="2">
                  <c:v>55</c:v>
                </c:pt>
                <c:pt idx="3">
                  <c:v>52</c:v>
                </c:pt>
                <c:pt idx="4">
                  <c:v>77</c:v>
                </c:pt>
              </c:numCache>
            </c:numRef>
          </c:val>
          <c:extLst xmlns:c16r2="http://schemas.microsoft.com/office/drawing/2015/06/chart">
            <c:ext xmlns:c16="http://schemas.microsoft.com/office/drawing/2014/chart" uri="{C3380CC4-5D6E-409C-BE32-E72D297353CC}">
              <c16:uniqueId val="{00000001-2B8B-409A-A471-8F13F0D1D35D}"/>
            </c:ext>
          </c:extLst>
        </c:ser>
        <c:dLbls>
          <c:showLegendKey val="0"/>
          <c:showVal val="0"/>
          <c:showCatName val="0"/>
          <c:showSerName val="0"/>
          <c:showPercent val="0"/>
          <c:showBubbleSize val="0"/>
        </c:dLbls>
        <c:gapWidth val="100"/>
        <c:axId val="481132208"/>
        <c:axId val="481131816"/>
      </c:barChart>
      <c:catAx>
        <c:axId val="48113220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131816"/>
        <c:crosses val="autoZero"/>
        <c:auto val="1"/>
        <c:lblAlgn val="ctr"/>
        <c:lblOffset val="100"/>
        <c:noMultiLvlLbl val="0"/>
      </c:catAx>
      <c:valAx>
        <c:axId val="481131816"/>
        <c:scaling>
          <c:orientation val="minMax"/>
          <c:max val="100"/>
        </c:scaling>
        <c:delete val="1"/>
        <c:axPos val="b"/>
        <c:numFmt formatCode="General" sourceLinked="1"/>
        <c:majorTickMark val="none"/>
        <c:minorTickMark val="none"/>
        <c:tickLblPos val="nextTo"/>
        <c:crossAx val="481132208"/>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186963996640128"/>
          <c:y val="0"/>
          <c:w val="0.76813036003359869"/>
          <c:h val="1"/>
        </c:manualLayout>
      </c:layout>
      <c:barChart>
        <c:barDir val="bar"/>
        <c:grouping val="clustered"/>
        <c:varyColors val="0"/>
        <c:ser>
          <c:idx val="0"/>
          <c:order val="0"/>
          <c:tx>
            <c:strRef>
              <c:f>Sheet1!$B$1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Cutting down on/avoiding sugar</c:v>
                </c:pt>
                <c:pt idx="1">
                  <c:v>Controlling or losing weight</c:v>
                </c:pt>
                <c:pt idx="2">
                  <c:v>Stopped smoking</c:v>
                </c:pt>
                <c:pt idx="3">
                  <c:v>Taking prescribed medication</c:v>
                </c:pt>
                <c:pt idx="4">
                  <c:v>Exercising</c:v>
                </c:pt>
                <c:pt idx="5">
                  <c:v>Taking insulin</c:v>
                </c:pt>
              </c:strCache>
            </c:strRef>
          </c:cat>
          <c:val>
            <c:numRef>
              <c:f>Sheet1!$B$2:$B$7</c:f>
              <c:numCache>
                <c:formatCode>General</c:formatCode>
                <c:ptCount val="6"/>
                <c:pt idx="0">
                  <c:v>82</c:v>
                </c:pt>
                <c:pt idx="1">
                  <c:v>70</c:v>
                </c:pt>
                <c:pt idx="2">
                  <c:v>48</c:v>
                </c:pt>
                <c:pt idx="3">
                  <c:v>43</c:v>
                </c:pt>
                <c:pt idx="4">
                  <c:v>66</c:v>
                </c:pt>
                <c:pt idx="5">
                  <c:v>13</c:v>
                </c:pt>
              </c:numCache>
            </c:numRef>
          </c:val>
          <c:extLst xmlns:c16r2="http://schemas.microsoft.com/office/drawing/2015/06/chart">
            <c:ext xmlns:c16="http://schemas.microsoft.com/office/drawing/2014/chart" uri="{C3380CC4-5D6E-409C-BE32-E72D297353CC}">
              <c16:uniqueId val="{00000000-95BD-414E-B786-C30843A233E5}"/>
            </c:ext>
          </c:extLst>
        </c:ser>
        <c:ser>
          <c:idx val="1"/>
          <c:order val="1"/>
          <c:tx>
            <c:strRef>
              <c:f>Sheet1!$C$1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Cutting down on/avoiding sugar</c:v>
                </c:pt>
                <c:pt idx="1">
                  <c:v>Controlling or losing weight</c:v>
                </c:pt>
                <c:pt idx="2">
                  <c:v>Stopped smoking</c:v>
                </c:pt>
                <c:pt idx="3">
                  <c:v>Taking prescribed medication</c:v>
                </c:pt>
                <c:pt idx="4">
                  <c:v>Exercising</c:v>
                </c:pt>
                <c:pt idx="5">
                  <c:v>Taking insulin</c:v>
                </c:pt>
              </c:strCache>
            </c:strRef>
          </c:cat>
          <c:val>
            <c:numRef>
              <c:f>Sheet1!$C$2:$C$7</c:f>
              <c:numCache>
                <c:formatCode>General</c:formatCode>
                <c:ptCount val="6"/>
                <c:pt idx="0">
                  <c:v>84</c:v>
                </c:pt>
                <c:pt idx="1">
                  <c:v>67</c:v>
                </c:pt>
                <c:pt idx="2">
                  <c:v>65</c:v>
                </c:pt>
                <c:pt idx="3">
                  <c:v>51</c:v>
                </c:pt>
                <c:pt idx="4">
                  <c:v>50</c:v>
                </c:pt>
                <c:pt idx="5">
                  <c:v>4</c:v>
                </c:pt>
              </c:numCache>
            </c:numRef>
          </c:val>
          <c:extLst xmlns:c16r2="http://schemas.microsoft.com/office/drawing/2015/06/chart">
            <c:ext xmlns:c16="http://schemas.microsoft.com/office/drawing/2014/chart" uri="{C3380CC4-5D6E-409C-BE32-E72D297353CC}">
              <c16:uniqueId val="{00000001-95BD-414E-B786-C30843A233E5}"/>
            </c:ext>
          </c:extLst>
        </c:ser>
        <c:dLbls>
          <c:showLegendKey val="0"/>
          <c:showVal val="0"/>
          <c:showCatName val="0"/>
          <c:showSerName val="0"/>
          <c:showPercent val="0"/>
          <c:showBubbleSize val="0"/>
        </c:dLbls>
        <c:gapWidth val="100"/>
        <c:axId val="481131032"/>
        <c:axId val="479392576"/>
      </c:barChart>
      <c:catAx>
        <c:axId val="48113103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392576"/>
        <c:crosses val="autoZero"/>
        <c:auto val="1"/>
        <c:lblAlgn val="ctr"/>
        <c:lblOffset val="100"/>
        <c:noMultiLvlLbl val="0"/>
      </c:catAx>
      <c:valAx>
        <c:axId val="479392576"/>
        <c:scaling>
          <c:orientation val="minMax"/>
          <c:max val="100"/>
        </c:scaling>
        <c:delete val="1"/>
        <c:axPos val="b"/>
        <c:numFmt formatCode="General" sourceLinked="1"/>
        <c:majorTickMark val="none"/>
        <c:minorTickMark val="none"/>
        <c:tickLblPos val="nextTo"/>
        <c:crossAx val="48113103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917768899577208E-2"/>
          <c:w val="1"/>
          <c:h val="0.85928241728404642"/>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3037-485A-90E9-AD1B32D4BEFC}"/>
              </c:ext>
            </c:extLst>
          </c:dPt>
          <c:dPt>
            <c:idx val="2"/>
            <c:invertIfNegative val="0"/>
            <c:bubble3D val="0"/>
            <c:extLst xmlns:c16r2="http://schemas.microsoft.com/office/drawing/2015/06/chart">
              <c:ext xmlns:c16="http://schemas.microsoft.com/office/drawing/2014/chart" uri="{C3380CC4-5D6E-409C-BE32-E72D297353CC}">
                <c16:uniqueId val="{00000001-3037-485A-90E9-AD1B32D4BEF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Heard of thalassemia</c:v>
                </c:pt>
                <c:pt idx="1">
                  <c:v>Been tested for thalassemia</c:v>
                </c:pt>
                <c:pt idx="2">
                  <c:v>Tested positive for thalassemia</c:v>
                </c:pt>
              </c:strCache>
            </c:strRef>
          </c:cat>
          <c:val>
            <c:numRef>
              <c:f>Sheet1!$B$2:$B$4</c:f>
              <c:numCache>
                <c:formatCode>General</c:formatCode>
                <c:ptCount val="3"/>
                <c:pt idx="0">
                  <c:v>98</c:v>
                </c:pt>
                <c:pt idx="1">
                  <c:v>70</c:v>
                </c:pt>
                <c:pt idx="2">
                  <c:v>16</c:v>
                </c:pt>
              </c:numCache>
            </c:numRef>
          </c:val>
          <c:extLst xmlns:c16r2="http://schemas.microsoft.com/office/drawing/2015/06/chart">
            <c:ext xmlns:c16="http://schemas.microsoft.com/office/drawing/2014/chart" uri="{C3380CC4-5D6E-409C-BE32-E72D297353CC}">
              <c16:uniqueId val="{00000002-3037-485A-90E9-AD1B32D4BEFC}"/>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Heard of thalassemia</c:v>
                </c:pt>
                <c:pt idx="1">
                  <c:v>Been tested for thalassemia</c:v>
                </c:pt>
                <c:pt idx="2">
                  <c:v>Tested positive for thalassemia</c:v>
                </c:pt>
              </c:strCache>
            </c:strRef>
          </c:cat>
          <c:val>
            <c:numRef>
              <c:f>Sheet1!$C$2:$C$4</c:f>
              <c:numCache>
                <c:formatCode>General</c:formatCode>
                <c:ptCount val="3"/>
                <c:pt idx="0">
                  <c:v>97</c:v>
                </c:pt>
                <c:pt idx="1">
                  <c:v>60</c:v>
                </c:pt>
                <c:pt idx="2">
                  <c:v>11</c:v>
                </c:pt>
              </c:numCache>
            </c:numRef>
          </c:val>
          <c:extLst xmlns:c16r2="http://schemas.microsoft.com/office/drawing/2015/06/chart">
            <c:ext xmlns:c16="http://schemas.microsoft.com/office/drawing/2014/chart" uri="{C3380CC4-5D6E-409C-BE32-E72D297353CC}">
              <c16:uniqueId val="{00000003-3037-485A-90E9-AD1B32D4BEFC}"/>
            </c:ext>
          </c:extLst>
        </c:ser>
        <c:dLbls>
          <c:dLblPos val="outEnd"/>
          <c:showLegendKey val="0"/>
          <c:showVal val="1"/>
          <c:showCatName val="0"/>
          <c:showSerName val="0"/>
          <c:showPercent val="0"/>
          <c:showBubbleSize val="0"/>
        </c:dLbls>
        <c:gapWidth val="100"/>
        <c:axId val="483720728"/>
        <c:axId val="483721120"/>
      </c:barChart>
      <c:catAx>
        <c:axId val="4837207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3721120"/>
        <c:crosses val="autoZero"/>
        <c:auto val="1"/>
        <c:lblAlgn val="ctr"/>
        <c:lblOffset val="100"/>
        <c:noMultiLvlLbl val="0"/>
      </c:catAx>
      <c:valAx>
        <c:axId val="483721120"/>
        <c:scaling>
          <c:orientation val="minMax"/>
          <c:max val="100"/>
        </c:scaling>
        <c:delete val="1"/>
        <c:axPos val="l"/>
        <c:numFmt formatCode="General" sourceLinked="1"/>
        <c:majorTickMark val="out"/>
        <c:minorTickMark val="none"/>
        <c:tickLblPos val="nextTo"/>
        <c:crossAx val="48372072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1640743182964195E-2"/>
          <c:w val="1"/>
          <c:h val="0.85681936309685425"/>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140D-4F2F-82D1-96B65C853A9C}"/>
              </c:ext>
            </c:extLst>
          </c:dPt>
          <c:dPt>
            <c:idx val="2"/>
            <c:invertIfNegative val="0"/>
            <c:bubble3D val="0"/>
            <c:extLst xmlns:c16r2="http://schemas.microsoft.com/office/drawing/2015/06/chart">
              <c:ext xmlns:c16="http://schemas.microsoft.com/office/drawing/2014/chart" uri="{C3380CC4-5D6E-409C-BE32-E72D297353CC}">
                <c16:uniqueId val="{00000001-140D-4F2F-82D1-96B65C853A9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Know TB is spread by coughing</c:v>
                </c:pt>
                <c:pt idx="1">
                  <c:v>Believe TB can be cured</c:v>
                </c:pt>
                <c:pt idx="2">
                  <c:v>Would want a family member's TB to be secret</c:v>
                </c:pt>
              </c:strCache>
            </c:strRef>
          </c:cat>
          <c:val>
            <c:numRef>
              <c:f>Sheet1!$B$2:$B$4</c:f>
              <c:numCache>
                <c:formatCode>General</c:formatCode>
                <c:ptCount val="3"/>
                <c:pt idx="0">
                  <c:v>69</c:v>
                </c:pt>
                <c:pt idx="1">
                  <c:v>87</c:v>
                </c:pt>
                <c:pt idx="2">
                  <c:v>7</c:v>
                </c:pt>
              </c:numCache>
            </c:numRef>
          </c:val>
          <c:extLst xmlns:c16r2="http://schemas.microsoft.com/office/drawing/2015/06/chart">
            <c:ext xmlns:c16="http://schemas.microsoft.com/office/drawing/2014/chart" uri="{C3380CC4-5D6E-409C-BE32-E72D297353CC}">
              <c16:uniqueId val="{00000002-140D-4F2F-82D1-96B65C853A9C}"/>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Know TB is spread by coughing</c:v>
                </c:pt>
                <c:pt idx="1">
                  <c:v>Believe TB can be cured</c:v>
                </c:pt>
                <c:pt idx="2">
                  <c:v>Would want a family member's TB to be secret</c:v>
                </c:pt>
              </c:strCache>
            </c:strRef>
          </c:cat>
          <c:val>
            <c:numRef>
              <c:f>Sheet1!$C$2:$C$4</c:f>
              <c:numCache>
                <c:formatCode>General</c:formatCode>
                <c:ptCount val="3"/>
                <c:pt idx="0">
                  <c:v>62</c:v>
                </c:pt>
                <c:pt idx="1">
                  <c:v>83</c:v>
                </c:pt>
                <c:pt idx="2">
                  <c:v>8</c:v>
                </c:pt>
              </c:numCache>
            </c:numRef>
          </c:val>
          <c:extLst xmlns:c16r2="http://schemas.microsoft.com/office/drawing/2015/06/chart">
            <c:ext xmlns:c16="http://schemas.microsoft.com/office/drawing/2014/chart" uri="{C3380CC4-5D6E-409C-BE32-E72D297353CC}">
              <c16:uniqueId val="{00000003-140D-4F2F-82D1-96B65C853A9C}"/>
            </c:ext>
          </c:extLst>
        </c:ser>
        <c:dLbls>
          <c:dLblPos val="outEnd"/>
          <c:showLegendKey val="0"/>
          <c:showVal val="1"/>
          <c:showCatName val="0"/>
          <c:showSerName val="0"/>
          <c:showPercent val="0"/>
          <c:showBubbleSize val="0"/>
        </c:dLbls>
        <c:gapWidth val="100"/>
        <c:axId val="483721904"/>
        <c:axId val="483722296"/>
      </c:barChart>
      <c:catAx>
        <c:axId val="483721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3722296"/>
        <c:crosses val="autoZero"/>
        <c:auto val="1"/>
        <c:lblAlgn val="ctr"/>
        <c:lblOffset val="100"/>
        <c:noMultiLvlLbl val="0"/>
      </c:catAx>
      <c:valAx>
        <c:axId val="483722296"/>
        <c:scaling>
          <c:orientation val="minMax"/>
          <c:max val="100"/>
        </c:scaling>
        <c:delete val="1"/>
        <c:axPos val="l"/>
        <c:numFmt formatCode="General" sourceLinked="1"/>
        <c:majorTickMark val="out"/>
        <c:minorTickMark val="none"/>
        <c:tickLblPos val="nextTo"/>
        <c:crossAx val="48372190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4704224547505934E-2"/>
          <c:w val="0.96616035172886816"/>
          <c:h val="0.83879842710108632"/>
        </c:manualLayout>
      </c:layout>
      <c:barChart>
        <c:barDir val="col"/>
        <c:grouping val="clustered"/>
        <c:varyColors val="0"/>
        <c:ser>
          <c:idx val="0"/>
          <c:order val="0"/>
          <c:tx>
            <c:strRef>
              <c:f>Sheet1!$B$1</c:f>
              <c:strCache>
                <c:ptCount val="1"/>
                <c:pt idx="0">
                  <c:v>Women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0</c:formatCode>
                <c:ptCount val="3"/>
                <c:pt idx="0">
                  <c:v>8</c:v>
                </c:pt>
                <c:pt idx="1">
                  <c:v>13</c:v>
                </c:pt>
                <c:pt idx="2">
                  <c:v>4</c:v>
                </c:pt>
              </c:numCache>
            </c:numRef>
          </c:val>
          <c:extLst xmlns:c16r2="http://schemas.microsoft.com/office/drawing/2015/06/chart">
            <c:ext xmlns:c16="http://schemas.microsoft.com/office/drawing/2014/chart" uri="{C3380CC4-5D6E-409C-BE32-E72D297353CC}">
              <c16:uniqueId val="{00000000-89DF-4D94-9DC4-9F1F289478A9}"/>
            </c:ext>
          </c:extLst>
        </c:ser>
        <c:ser>
          <c:idx val="1"/>
          <c:order val="1"/>
          <c:tx>
            <c:strRef>
              <c:f>Sheet1!$C$1</c:f>
              <c:strCache>
                <c:ptCount val="1"/>
                <c:pt idx="0">
                  <c:v>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Sheet1!$C$2:$C$4</c:f>
              <c:numCache>
                <c:formatCode>0</c:formatCode>
                <c:ptCount val="3"/>
                <c:pt idx="0">
                  <c:v>12</c:v>
                </c:pt>
                <c:pt idx="1">
                  <c:v>22</c:v>
                </c:pt>
                <c:pt idx="2">
                  <c:v>9</c:v>
                </c:pt>
              </c:numCache>
            </c:numRef>
          </c:val>
          <c:extLst xmlns:c16r2="http://schemas.microsoft.com/office/drawing/2015/06/chart">
            <c:ext xmlns:c16="http://schemas.microsoft.com/office/drawing/2014/chart" uri="{C3380CC4-5D6E-409C-BE32-E72D297353CC}">
              <c16:uniqueId val="{00000001-89DF-4D94-9DC4-9F1F289478A9}"/>
            </c:ext>
          </c:extLst>
        </c:ser>
        <c:dLbls>
          <c:dLblPos val="outEnd"/>
          <c:showLegendKey val="0"/>
          <c:showVal val="1"/>
          <c:showCatName val="0"/>
          <c:showSerName val="0"/>
          <c:showPercent val="0"/>
          <c:showBubbleSize val="0"/>
        </c:dLbls>
        <c:gapWidth val="100"/>
        <c:axId val="427357624"/>
        <c:axId val="427358016"/>
      </c:barChart>
      <c:catAx>
        <c:axId val="4273576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7358016"/>
        <c:crosses val="autoZero"/>
        <c:auto val="1"/>
        <c:lblAlgn val="ctr"/>
        <c:lblOffset val="100"/>
        <c:noMultiLvlLbl val="0"/>
      </c:catAx>
      <c:valAx>
        <c:axId val="427358016"/>
        <c:scaling>
          <c:orientation val="minMax"/>
          <c:max val="100"/>
        </c:scaling>
        <c:delete val="1"/>
        <c:axPos val="l"/>
        <c:numFmt formatCode="0" sourceLinked="1"/>
        <c:majorTickMark val="out"/>
        <c:minorTickMark val="none"/>
        <c:tickLblPos val="nextTo"/>
        <c:crossAx val="42735762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6902-4D8E-BC66-63F12B19506D}"/>
              </c:ext>
            </c:extLst>
          </c:dPt>
          <c:dPt>
            <c:idx val="1"/>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2-6902-4D8E-BC66-63F12B19506D}"/>
              </c:ext>
            </c:extLst>
          </c:dPt>
          <c:dPt>
            <c:idx val="2"/>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4-6902-4D8E-BC66-63F12B19506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General</c:formatCode>
                <c:ptCount val="3"/>
                <c:pt idx="0">
                  <c:v>78</c:v>
                </c:pt>
                <c:pt idx="1">
                  <c:v>85</c:v>
                </c:pt>
                <c:pt idx="2">
                  <c:v>74</c:v>
                </c:pt>
              </c:numCache>
            </c:numRef>
          </c:val>
          <c:extLst xmlns:c16r2="http://schemas.microsoft.com/office/drawing/2015/06/chart">
            <c:ext xmlns:c16="http://schemas.microsoft.com/office/drawing/2014/chart" uri="{C3380CC4-5D6E-409C-BE32-E72D297353CC}">
              <c16:uniqueId val="{00000005-6902-4D8E-BC66-63F12B19506D}"/>
            </c:ext>
          </c:extLst>
        </c:ser>
        <c:dLbls>
          <c:dLblPos val="outEnd"/>
          <c:showLegendKey val="0"/>
          <c:showVal val="1"/>
          <c:showCatName val="0"/>
          <c:showSerName val="0"/>
          <c:showPercent val="0"/>
          <c:showBubbleSize val="0"/>
        </c:dLbls>
        <c:gapWidth val="100"/>
        <c:axId val="483723472"/>
        <c:axId val="483723864"/>
      </c:barChart>
      <c:catAx>
        <c:axId val="4837234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3723864"/>
        <c:crosses val="autoZero"/>
        <c:auto val="1"/>
        <c:lblAlgn val="ctr"/>
        <c:lblOffset val="100"/>
        <c:noMultiLvlLbl val="0"/>
      </c:catAx>
      <c:valAx>
        <c:axId val="483723864"/>
        <c:scaling>
          <c:orientation val="minMax"/>
          <c:max val="100"/>
        </c:scaling>
        <c:delete val="1"/>
        <c:axPos val="l"/>
        <c:numFmt formatCode="General" sourceLinked="1"/>
        <c:majorTickMark val="out"/>
        <c:minorTickMark val="none"/>
        <c:tickLblPos val="nextTo"/>
        <c:crossAx val="483723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99979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BE02-49BF-9E31-72AE9AF6ABB3}"/>
              </c:ext>
            </c:extLst>
          </c:dPt>
          <c:dPt>
            <c:idx val="2"/>
            <c:invertIfNegative val="0"/>
            <c:bubble3D val="0"/>
            <c:extLst xmlns:c16r2="http://schemas.microsoft.com/office/drawing/2015/06/chart">
              <c:ext xmlns:c16="http://schemas.microsoft.com/office/drawing/2014/chart" uri="{C3380CC4-5D6E-409C-BE32-E72D297353CC}">
                <c16:uniqueId val="{00000002-BE02-49BF-9E31-72AE9AF6ABB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Total</c:v>
                </c:pt>
                <c:pt idx="1">
                  <c:v>Malé</c:v>
                </c:pt>
                <c:pt idx="2">
                  <c:v>North</c:v>
                </c:pt>
                <c:pt idx="3">
                  <c:v>North Central</c:v>
                </c:pt>
                <c:pt idx="4">
                  <c:v>Central</c:v>
                </c:pt>
                <c:pt idx="5">
                  <c:v>South Central</c:v>
                </c:pt>
                <c:pt idx="6">
                  <c:v>South</c:v>
                </c:pt>
              </c:strCache>
            </c:strRef>
          </c:cat>
          <c:val>
            <c:numRef>
              <c:f>Sheet1!$B$2:$B$8</c:f>
              <c:numCache>
                <c:formatCode>General</c:formatCode>
                <c:ptCount val="7"/>
                <c:pt idx="0">
                  <c:v>97</c:v>
                </c:pt>
                <c:pt idx="1">
                  <c:v>97</c:v>
                </c:pt>
                <c:pt idx="2">
                  <c:v>93</c:v>
                </c:pt>
                <c:pt idx="3">
                  <c:v>98</c:v>
                </c:pt>
                <c:pt idx="4">
                  <c:v>99</c:v>
                </c:pt>
                <c:pt idx="5">
                  <c:v>98</c:v>
                </c:pt>
                <c:pt idx="6">
                  <c:v>95</c:v>
                </c:pt>
              </c:numCache>
            </c:numRef>
          </c:val>
          <c:extLst xmlns:c16r2="http://schemas.microsoft.com/office/drawing/2015/06/chart">
            <c:ext xmlns:c16="http://schemas.microsoft.com/office/drawing/2014/chart" uri="{C3380CC4-5D6E-409C-BE32-E72D297353CC}">
              <c16:uniqueId val="{00000003-BE02-49BF-9E31-72AE9AF6ABB3}"/>
            </c:ext>
          </c:extLst>
        </c:ser>
        <c:dLbls>
          <c:dLblPos val="outEnd"/>
          <c:showLegendKey val="0"/>
          <c:showVal val="1"/>
          <c:showCatName val="0"/>
          <c:showSerName val="0"/>
          <c:showPercent val="0"/>
          <c:showBubbleSize val="0"/>
        </c:dLbls>
        <c:gapWidth val="100"/>
        <c:axId val="483725432"/>
        <c:axId val="483725824"/>
      </c:barChart>
      <c:catAx>
        <c:axId val="4837254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3725824"/>
        <c:crosses val="autoZero"/>
        <c:auto val="1"/>
        <c:lblAlgn val="ctr"/>
        <c:lblOffset val="100"/>
        <c:noMultiLvlLbl val="0"/>
      </c:catAx>
      <c:valAx>
        <c:axId val="483725824"/>
        <c:scaling>
          <c:orientation val="minMax"/>
          <c:max val="100"/>
          <c:min val="0"/>
        </c:scaling>
        <c:delete val="1"/>
        <c:axPos val="l"/>
        <c:numFmt formatCode="General" sourceLinked="1"/>
        <c:majorTickMark val="out"/>
        <c:minorTickMark val="none"/>
        <c:tickLblPos val="nextTo"/>
        <c:crossAx val="483725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5368383970141584"/>
        </c:manualLayout>
      </c:layout>
      <c:barChart>
        <c:barDir val="col"/>
        <c:grouping val="clustered"/>
        <c:varyColors val="0"/>
        <c:ser>
          <c:idx val="0"/>
          <c:order val="0"/>
          <c:tx>
            <c:strRef>
              <c:f>Sheet1!$B$1</c:f>
              <c:strCache>
                <c:ptCount val="1"/>
                <c:pt idx="0">
                  <c:v>Series 1</c:v>
                </c:pt>
              </c:strCache>
            </c:strRef>
          </c:tx>
          <c:spPr>
            <a:solidFill>
              <a:srgbClr val="4469A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EE57-48B0-BB69-676F7DD2DED9}"/>
              </c:ext>
            </c:extLst>
          </c:dPt>
          <c:dPt>
            <c:idx val="1"/>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EE57-48B0-BB69-676F7DD2DED9}"/>
              </c:ext>
            </c:extLst>
          </c:dPt>
          <c:dPt>
            <c:idx val="2"/>
            <c:invertIfNegative val="0"/>
            <c:bubble3D val="0"/>
            <c:extLst xmlns:c16r2="http://schemas.microsoft.com/office/drawing/2015/06/chart">
              <c:ext xmlns:c16="http://schemas.microsoft.com/office/drawing/2014/chart" uri="{C3380CC4-5D6E-409C-BE32-E72D297353CC}">
                <c16:uniqueId val="{00000004-EE57-48B0-BB69-676F7DD2DED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3+ children's books</c:v>
                </c:pt>
                <c:pt idx="1">
                  <c:v>10+ children's books</c:v>
                </c:pt>
                <c:pt idx="3">
                  <c:v>Homemade toys</c:v>
                </c:pt>
                <c:pt idx="4">
                  <c:v>Manufactured toys</c:v>
                </c:pt>
                <c:pt idx="5">
                  <c:v>Household objects</c:v>
                </c:pt>
                <c:pt idx="6">
                  <c:v>2+ types of playthings</c:v>
                </c:pt>
              </c:strCache>
            </c:strRef>
          </c:cat>
          <c:val>
            <c:numRef>
              <c:f>Sheet1!$B$2:$B$8</c:f>
              <c:numCache>
                <c:formatCode>General</c:formatCode>
                <c:ptCount val="7"/>
                <c:pt idx="0">
                  <c:v>59</c:v>
                </c:pt>
                <c:pt idx="1">
                  <c:v>35</c:v>
                </c:pt>
                <c:pt idx="3">
                  <c:v>15</c:v>
                </c:pt>
                <c:pt idx="4">
                  <c:v>89</c:v>
                </c:pt>
                <c:pt idx="5">
                  <c:v>47</c:v>
                </c:pt>
                <c:pt idx="6">
                  <c:v>48</c:v>
                </c:pt>
              </c:numCache>
            </c:numRef>
          </c:val>
          <c:extLst xmlns:c16r2="http://schemas.microsoft.com/office/drawing/2015/06/chart">
            <c:ext xmlns:c16="http://schemas.microsoft.com/office/drawing/2014/chart" uri="{C3380CC4-5D6E-409C-BE32-E72D297353CC}">
              <c16:uniqueId val="{00000005-EE57-48B0-BB69-676F7DD2DED9}"/>
            </c:ext>
          </c:extLst>
        </c:ser>
        <c:dLbls>
          <c:dLblPos val="outEnd"/>
          <c:showLegendKey val="0"/>
          <c:showVal val="1"/>
          <c:showCatName val="0"/>
          <c:showSerName val="0"/>
          <c:showPercent val="0"/>
          <c:showBubbleSize val="0"/>
        </c:dLbls>
        <c:gapWidth val="100"/>
        <c:axId val="481560216"/>
        <c:axId val="483727000"/>
      </c:barChart>
      <c:catAx>
        <c:axId val="481560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83727000"/>
        <c:crosses val="autoZero"/>
        <c:auto val="1"/>
        <c:lblAlgn val="ctr"/>
        <c:lblOffset val="100"/>
        <c:noMultiLvlLbl val="0"/>
      </c:catAx>
      <c:valAx>
        <c:axId val="483727000"/>
        <c:scaling>
          <c:orientation val="minMax"/>
          <c:max val="100"/>
        </c:scaling>
        <c:delete val="1"/>
        <c:axPos val="l"/>
        <c:numFmt formatCode="General" sourceLinked="1"/>
        <c:majorTickMark val="out"/>
        <c:minorTickMark val="none"/>
        <c:tickLblPos val="nextTo"/>
        <c:crossAx val="481560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4969770253929868E-2"/>
          <c:w val="0.96616035172886816"/>
          <c:h val="0.7803463805234746"/>
        </c:manualLayout>
      </c:layout>
      <c:barChart>
        <c:barDir val="col"/>
        <c:grouping val="clustered"/>
        <c:varyColors val="0"/>
        <c:ser>
          <c:idx val="0"/>
          <c:order val="0"/>
          <c:tx>
            <c:strRef>
              <c:f>Sheet1!$B$1</c:f>
              <c:strCache>
                <c:ptCount val="1"/>
                <c:pt idx="0">
                  <c:v>Total</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5063-4670-9478-9D57AFBF5831}"/>
              </c:ext>
            </c:extLst>
          </c:dPt>
          <c:dPt>
            <c:idx val="2"/>
            <c:invertIfNegative val="0"/>
            <c:bubble3D val="0"/>
            <c:extLst xmlns:c16r2="http://schemas.microsoft.com/office/drawing/2015/06/chart">
              <c:ext xmlns:c16="http://schemas.microsoft.com/office/drawing/2014/chart" uri="{C3380CC4-5D6E-409C-BE32-E72D297353CC}">
                <c16:uniqueId val="{00000001-5063-4670-9478-9D57AFBF583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Left alone in the past week</c:v>
                </c:pt>
                <c:pt idx="1">
                  <c:v>Left in the care of another child under age 10</c:v>
                </c:pt>
                <c:pt idx="2">
                  <c:v>Left with inadequate care in the past week</c:v>
                </c:pt>
              </c:strCache>
            </c:strRef>
          </c:cat>
          <c:val>
            <c:numRef>
              <c:f>Sheet1!$B$2:$B$4</c:f>
              <c:numCache>
                <c:formatCode>General</c:formatCode>
                <c:ptCount val="3"/>
                <c:pt idx="0">
                  <c:v>11</c:v>
                </c:pt>
                <c:pt idx="1">
                  <c:v>9</c:v>
                </c:pt>
                <c:pt idx="2">
                  <c:v>12</c:v>
                </c:pt>
              </c:numCache>
            </c:numRef>
          </c:val>
          <c:extLst xmlns:c16r2="http://schemas.microsoft.com/office/drawing/2015/06/chart">
            <c:ext xmlns:c16="http://schemas.microsoft.com/office/drawing/2014/chart" uri="{C3380CC4-5D6E-409C-BE32-E72D297353CC}">
              <c16:uniqueId val="{00000002-5063-4670-9478-9D57AFBF5831}"/>
            </c:ext>
          </c:extLst>
        </c:ser>
        <c:ser>
          <c:idx val="1"/>
          <c:order val="1"/>
          <c:tx>
            <c:strRef>
              <c:f>Sheet1!$C$1</c:f>
              <c:strCache>
                <c:ptCount val="1"/>
                <c:pt idx="0">
                  <c:v>Malé region</c:v>
                </c:pt>
              </c:strCache>
            </c:strRef>
          </c:tx>
          <c:spPr>
            <a:solidFill>
              <a:srgbClr val="F15B3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Left alone in the past week</c:v>
                </c:pt>
                <c:pt idx="1">
                  <c:v>Left in the care of another child under age 10</c:v>
                </c:pt>
                <c:pt idx="2">
                  <c:v>Left with inadequate care in the past week</c:v>
                </c:pt>
              </c:strCache>
            </c:strRef>
          </c:cat>
          <c:val>
            <c:numRef>
              <c:f>Sheet1!$C$2:$C$4</c:f>
              <c:numCache>
                <c:formatCode>General</c:formatCode>
                <c:ptCount val="3"/>
                <c:pt idx="0">
                  <c:v>15</c:v>
                </c:pt>
                <c:pt idx="1">
                  <c:v>13</c:v>
                </c:pt>
                <c:pt idx="2">
                  <c:v>16</c:v>
                </c:pt>
              </c:numCache>
            </c:numRef>
          </c:val>
          <c:extLst xmlns:c16r2="http://schemas.microsoft.com/office/drawing/2015/06/chart">
            <c:ext xmlns:c16="http://schemas.microsoft.com/office/drawing/2014/chart" uri="{C3380CC4-5D6E-409C-BE32-E72D297353CC}">
              <c16:uniqueId val="{00000003-5063-4670-9478-9D57AFBF5831}"/>
            </c:ext>
          </c:extLst>
        </c:ser>
        <c:ser>
          <c:idx val="2"/>
          <c:order val="2"/>
          <c:tx>
            <c:strRef>
              <c:f>Sheet1!$D$1</c:f>
              <c:strCache>
                <c:ptCount val="1"/>
                <c:pt idx="0">
                  <c:v>Other atolls</c:v>
                </c:pt>
              </c:strCache>
            </c:strRef>
          </c:tx>
          <c:spPr>
            <a:solidFill>
              <a:srgbClr val="4469A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Left alone in the past week</c:v>
                </c:pt>
                <c:pt idx="1">
                  <c:v>Left in the care of another child under age 10</c:v>
                </c:pt>
                <c:pt idx="2">
                  <c:v>Left with inadequate care in the past week</c:v>
                </c:pt>
              </c:strCache>
            </c:strRef>
          </c:cat>
          <c:val>
            <c:numRef>
              <c:f>Sheet1!$D$2:$D$4</c:f>
              <c:numCache>
                <c:formatCode>General</c:formatCode>
                <c:ptCount val="3"/>
                <c:pt idx="0">
                  <c:v>9</c:v>
                </c:pt>
                <c:pt idx="1">
                  <c:v>7</c:v>
                </c:pt>
                <c:pt idx="2">
                  <c:v>10</c:v>
                </c:pt>
              </c:numCache>
            </c:numRef>
          </c:val>
          <c:extLst xmlns:c16r2="http://schemas.microsoft.com/office/drawing/2015/06/chart">
            <c:ext xmlns:c16="http://schemas.microsoft.com/office/drawing/2014/chart" uri="{C3380CC4-5D6E-409C-BE32-E72D297353CC}">
              <c16:uniqueId val="{00000004-5063-4670-9478-9D57AFBF5831}"/>
            </c:ext>
          </c:extLst>
        </c:ser>
        <c:dLbls>
          <c:dLblPos val="outEnd"/>
          <c:showLegendKey val="0"/>
          <c:showVal val="1"/>
          <c:showCatName val="0"/>
          <c:showSerName val="0"/>
          <c:showPercent val="0"/>
          <c:showBubbleSize val="0"/>
        </c:dLbls>
        <c:gapWidth val="100"/>
        <c:axId val="483727784"/>
        <c:axId val="483728176"/>
      </c:barChart>
      <c:catAx>
        <c:axId val="483727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3728176"/>
        <c:crosses val="autoZero"/>
        <c:auto val="1"/>
        <c:lblAlgn val="ctr"/>
        <c:lblOffset val="100"/>
        <c:noMultiLvlLbl val="0"/>
      </c:catAx>
      <c:valAx>
        <c:axId val="483728176"/>
        <c:scaling>
          <c:orientation val="minMax"/>
          <c:max val="100"/>
        </c:scaling>
        <c:delete val="1"/>
        <c:axPos val="l"/>
        <c:numFmt formatCode="General" sourceLinked="1"/>
        <c:majorTickMark val="out"/>
        <c:minorTickMark val="none"/>
        <c:tickLblPos val="nextTo"/>
        <c:crossAx val="48372778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5622732769044739E-2"/>
          <c:w val="0.96616035172886816"/>
          <c:h val="0.74654942920526712"/>
        </c:manualLayout>
      </c:layout>
      <c:barChart>
        <c:barDir val="col"/>
        <c:grouping val="clustered"/>
        <c:varyColors val="0"/>
        <c:ser>
          <c:idx val="0"/>
          <c:order val="0"/>
          <c:tx>
            <c:strRef>
              <c:f>Sheet1!$B$1</c:f>
              <c:strCache>
                <c:ptCount val="1"/>
                <c:pt idx="0">
                  <c:v>Series 1</c:v>
                </c:pt>
              </c:strCache>
            </c:strRef>
          </c:tx>
          <c:spPr>
            <a:solidFill>
              <a:srgbClr val="4469AF"/>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7655-4891-8D07-50CF90562602}"/>
              </c:ext>
            </c:extLst>
          </c:dPt>
          <c:dPt>
            <c:idx val="2"/>
            <c:invertIfNegative val="0"/>
            <c:bubble3D val="0"/>
            <c:extLst xmlns:c16r2="http://schemas.microsoft.com/office/drawing/2015/06/chart">
              <c:ext xmlns:c16="http://schemas.microsoft.com/office/drawing/2014/chart" uri="{C3380CC4-5D6E-409C-BE32-E72D297353CC}">
                <c16:uniqueId val="{00000001-7655-4891-8D07-50CF90562602}"/>
              </c:ext>
            </c:extLst>
          </c:dPt>
          <c:dPt>
            <c:idx val="4"/>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7655-4891-8D07-50CF9056260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Literacy-numeracy</c:v>
                </c:pt>
                <c:pt idx="1">
                  <c:v>Physical</c:v>
                </c:pt>
                <c:pt idx="2">
                  <c:v>Social-emotional</c:v>
                </c:pt>
                <c:pt idx="3">
                  <c:v>Learning</c:v>
                </c:pt>
                <c:pt idx="4">
                  <c:v>Early child development index score</c:v>
                </c:pt>
              </c:strCache>
            </c:strRef>
          </c:cat>
          <c:val>
            <c:numRef>
              <c:f>Sheet1!$B$2:$B$6</c:f>
              <c:numCache>
                <c:formatCode>General</c:formatCode>
                <c:ptCount val="5"/>
                <c:pt idx="0">
                  <c:v>85</c:v>
                </c:pt>
                <c:pt idx="1">
                  <c:v>98</c:v>
                </c:pt>
                <c:pt idx="2">
                  <c:v>74</c:v>
                </c:pt>
                <c:pt idx="3">
                  <c:v>95</c:v>
                </c:pt>
                <c:pt idx="4">
                  <c:v>92</c:v>
                </c:pt>
              </c:numCache>
            </c:numRef>
          </c:val>
          <c:extLst xmlns:c16r2="http://schemas.microsoft.com/office/drawing/2015/06/chart">
            <c:ext xmlns:c16="http://schemas.microsoft.com/office/drawing/2014/chart" uri="{C3380CC4-5D6E-409C-BE32-E72D297353CC}">
              <c16:uniqueId val="{00000004-7655-4891-8D07-50CF90562602}"/>
            </c:ext>
          </c:extLst>
        </c:ser>
        <c:dLbls>
          <c:dLblPos val="outEnd"/>
          <c:showLegendKey val="0"/>
          <c:showVal val="1"/>
          <c:showCatName val="0"/>
          <c:showSerName val="0"/>
          <c:showPercent val="0"/>
          <c:showBubbleSize val="0"/>
        </c:dLbls>
        <c:gapWidth val="100"/>
        <c:axId val="484351528"/>
        <c:axId val="484351920"/>
      </c:barChart>
      <c:catAx>
        <c:axId val="4843515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4351920"/>
        <c:crosses val="autoZero"/>
        <c:auto val="1"/>
        <c:lblAlgn val="ctr"/>
        <c:lblOffset val="100"/>
        <c:noMultiLvlLbl val="0"/>
      </c:catAx>
      <c:valAx>
        <c:axId val="484351920"/>
        <c:scaling>
          <c:orientation val="minMax"/>
          <c:max val="100"/>
        </c:scaling>
        <c:delete val="1"/>
        <c:axPos val="l"/>
        <c:numFmt formatCode="General" sourceLinked="1"/>
        <c:majorTickMark val="out"/>
        <c:minorTickMark val="none"/>
        <c:tickLblPos val="nextTo"/>
        <c:crossAx val="484351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5949214026602174E-2"/>
          <c:w val="0.96616035172886816"/>
          <c:h val="0.86251092555389464"/>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4E5F-4E46-B4E4-53F6851F023B}"/>
              </c:ext>
            </c:extLst>
          </c:dPt>
          <c:dPt>
            <c:idx val="1"/>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4E5F-4E46-B4E4-53F6851F023B}"/>
              </c:ext>
            </c:extLst>
          </c:dPt>
          <c:dPt>
            <c:idx val="2"/>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4E5F-4E46-B4E4-53F6851F023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General</c:formatCode>
                <c:ptCount val="3"/>
                <c:pt idx="0">
                  <c:v>13</c:v>
                </c:pt>
                <c:pt idx="1">
                  <c:v>14</c:v>
                </c:pt>
                <c:pt idx="2">
                  <c:v>12</c:v>
                </c:pt>
              </c:numCache>
            </c:numRef>
          </c:val>
          <c:extLst xmlns:c16r2="http://schemas.microsoft.com/office/drawing/2015/06/chart">
            <c:ext xmlns:c16="http://schemas.microsoft.com/office/drawing/2014/chart" uri="{C3380CC4-5D6E-409C-BE32-E72D297353CC}">
              <c16:uniqueId val="{00000006-4E5F-4E46-B4E4-53F6851F023B}"/>
            </c:ext>
          </c:extLst>
        </c:ser>
        <c:dLbls>
          <c:dLblPos val="outEnd"/>
          <c:showLegendKey val="0"/>
          <c:showVal val="1"/>
          <c:showCatName val="0"/>
          <c:showSerName val="0"/>
          <c:showPercent val="0"/>
          <c:showBubbleSize val="0"/>
        </c:dLbls>
        <c:gapWidth val="100"/>
        <c:axId val="484352704"/>
        <c:axId val="484353096"/>
      </c:barChart>
      <c:catAx>
        <c:axId val="484352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4353096"/>
        <c:crosses val="autoZero"/>
        <c:auto val="1"/>
        <c:lblAlgn val="ctr"/>
        <c:lblOffset val="100"/>
        <c:noMultiLvlLbl val="0"/>
      </c:catAx>
      <c:valAx>
        <c:axId val="484353096"/>
        <c:scaling>
          <c:orientation val="minMax"/>
          <c:max val="50"/>
        </c:scaling>
        <c:delete val="1"/>
        <c:axPos val="l"/>
        <c:numFmt formatCode="General" sourceLinked="1"/>
        <c:majorTickMark val="out"/>
        <c:minorTickMark val="none"/>
        <c:tickLblPos val="nextTo"/>
        <c:crossAx val="484352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8308729036387691E-2"/>
          <c:y val="0"/>
          <c:w val="0.96616035172886816"/>
          <c:h val="0.90108427196298169"/>
        </c:manualLayout>
      </c:layout>
      <c:lineChart>
        <c:grouping val="standard"/>
        <c:varyColors val="0"/>
        <c:ser>
          <c:idx val="0"/>
          <c:order val="0"/>
          <c:tx>
            <c:strRef>
              <c:f>Sheet1!$B$1</c:f>
              <c:strCache>
                <c:ptCount val="1"/>
                <c:pt idx="0">
                  <c:v>Series 1</c:v>
                </c:pt>
              </c:strCache>
            </c:strRef>
          </c:tx>
          <c:spPr>
            <a:ln w="63500" cap="rnd">
              <a:solidFill>
                <a:srgbClr val="29958D"/>
              </a:solidFill>
              <a:round/>
            </a:ln>
            <a:effectLst/>
          </c:spPr>
          <c:marker>
            <c:symbol val="circle"/>
            <c:size val="5"/>
            <c:spPr>
              <a:solidFill>
                <a:srgbClr val="29958D"/>
              </a:solidFill>
              <a:ln w="63500" cap="rnd">
                <a:solidFill>
                  <a:srgbClr val="29958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15 to 19</c:v>
                </c:pt>
                <c:pt idx="1">
                  <c:v>20 to 24</c:v>
                </c:pt>
                <c:pt idx="2">
                  <c:v>25 to 29</c:v>
                </c:pt>
                <c:pt idx="3">
                  <c:v>30 to 34</c:v>
                </c:pt>
                <c:pt idx="4">
                  <c:v>35 to 39</c:v>
                </c:pt>
                <c:pt idx="5">
                  <c:v>40 to 44</c:v>
                </c:pt>
                <c:pt idx="6">
                  <c:v>45 to 49</c:v>
                </c:pt>
              </c:strCache>
            </c:strRef>
          </c:cat>
          <c:val>
            <c:numRef>
              <c:f>Sheet1!$B$2:$B$8</c:f>
              <c:numCache>
                <c:formatCode>General</c:formatCode>
                <c:ptCount val="7"/>
                <c:pt idx="0">
                  <c:v>1</c:v>
                </c:pt>
                <c:pt idx="1">
                  <c:v>6</c:v>
                </c:pt>
                <c:pt idx="2">
                  <c:v>6</c:v>
                </c:pt>
                <c:pt idx="3">
                  <c:v>12</c:v>
                </c:pt>
                <c:pt idx="4">
                  <c:v>19</c:v>
                </c:pt>
                <c:pt idx="5">
                  <c:v>24</c:v>
                </c:pt>
                <c:pt idx="6">
                  <c:v>38</c:v>
                </c:pt>
              </c:numCache>
            </c:numRef>
          </c:val>
          <c:smooth val="0"/>
          <c:extLst xmlns:c16r2="http://schemas.microsoft.com/office/drawing/2015/06/chart">
            <c:ext xmlns:c16="http://schemas.microsoft.com/office/drawing/2014/chart" uri="{C3380CC4-5D6E-409C-BE32-E72D297353CC}">
              <c16:uniqueId val="{00000000-B2ED-4228-977E-744DFAE23B99}"/>
            </c:ext>
          </c:extLst>
        </c:ser>
        <c:dLbls>
          <c:dLblPos val="t"/>
          <c:showLegendKey val="0"/>
          <c:showVal val="1"/>
          <c:showCatName val="0"/>
          <c:showSerName val="0"/>
          <c:showPercent val="0"/>
          <c:showBubbleSize val="0"/>
        </c:dLbls>
        <c:marker val="1"/>
        <c:smooth val="0"/>
        <c:axId val="484353880"/>
        <c:axId val="484354272"/>
      </c:lineChart>
      <c:catAx>
        <c:axId val="4843538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4354272"/>
        <c:crosses val="autoZero"/>
        <c:auto val="1"/>
        <c:lblAlgn val="ctr"/>
        <c:lblOffset val="100"/>
        <c:noMultiLvlLbl val="0"/>
      </c:catAx>
      <c:valAx>
        <c:axId val="484354272"/>
        <c:scaling>
          <c:orientation val="minMax"/>
          <c:max val="100"/>
        </c:scaling>
        <c:delete val="1"/>
        <c:axPos val="l"/>
        <c:numFmt formatCode="General" sourceLinked="1"/>
        <c:majorTickMark val="out"/>
        <c:minorTickMark val="none"/>
        <c:tickLblPos val="nextTo"/>
        <c:crossAx val="484353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999794"/>
            </a:solidFill>
            <a:ln>
              <a:noFill/>
            </a:ln>
            <a:effectLst/>
            <a:scene3d>
              <a:camera prst="orthographicFront"/>
              <a:lightRig rig="threePt" dir="t">
                <a:rot lat="0" lon="0" rev="1200000"/>
              </a:lightRig>
            </a:scene3d>
            <a:sp3d>
              <a:bevelT w="63500" h="25400"/>
            </a:sp3d>
          </c:spPr>
          <c:invertIfNegative val="0"/>
          <c:dPt>
            <c:idx val="1"/>
            <c:invertIfNegative val="0"/>
            <c:bubble3D val="0"/>
            <c:extLst xmlns:c16r2="http://schemas.microsoft.com/office/drawing/2015/06/chart">
              <c:ext xmlns:c16="http://schemas.microsoft.com/office/drawing/2014/chart" uri="{C3380CC4-5D6E-409C-BE32-E72D297353CC}">
                <c16:uniqueId val="{00000000-3F91-439B-8E7B-3C9B961F8B5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Malé</c:v>
                </c:pt>
                <c:pt idx="1">
                  <c:v>North</c:v>
                </c:pt>
                <c:pt idx="2">
                  <c:v>North Central</c:v>
                </c:pt>
                <c:pt idx="3">
                  <c:v>Central</c:v>
                </c:pt>
                <c:pt idx="4">
                  <c:v>South Central</c:v>
                </c:pt>
                <c:pt idx="5">
                  <c:v>South</c:v>
                </c:pt>
              </c:strCache>
            </c:strRef>
          </c:cat>
          <c:val>
            <c:numRef>
              <c:f>Sheet1!$B$2:$B$7</c:f>
              <c:numCache>
                <c:formatCode>General</c:formatCode>
                <c:ptCount val="6"/>
                <c:pt idx="0">
                  <c:v>14</c:v>
                </c:pt>
                <c:pt idx="1">
                  <c:v>13</c:v>
                </c:pt>
                <c:pt idx="2">
                  <c:v>10</c:v>
                </c:pt>
                <c:pt idx="3">
                  <c:v>11</c:v>
                </c:pt>
                <c:pt idx="4">
                  <c:v>11</c:v>
                </c:pt>
                <c:pt idx="5">
                  <c:v>15</c:v>
                </c:pt>
              </c:numCache>
            </c:numRef>
          </c:val>
          <c:extLst xmlns:c16r2="http://schemas.microsoft.com/office/drawing/2015/06/chart">
            <c:ext xmlns:c16="http://schemas.microsoft.com/office/drawing/2014/chart" uri="{C3380CC4-5D6E-409C-BE32-E72D297353CC}">
              <c16:uniqueId val="{00000003-BE02-49BF-9E31-72AE9AF6ABB3}"/>
            </c:ext>
          </c:extLst>
        </c:ser>
        <c:dLbls>
          <c:dLblPos val="outEnd"/>
          <c:showLegendKey val="0"/>
          <c:showVal val="1"/>
          <c:showCatName val="0"/>
          <c:showSerName val="0"/>
          <c:showPercent val="0"/>
          <c:showBubbleSize val="0"/>
        </c:dLbls>
        <c:gapWidth val="100"/>
        <c:axId val="484355056"/>
        <c:axId val="484355448"/>
      </c:barChart>
      <c:catAx>
        <c:axId val="484355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4355448"/>
        <c:crosses val="autoZero"/>
        <c:auto val="1"/>
        <c:lblAlgn val="ctr"/>
        <c:lblOffset val="100"/>
        <c:noMultiLvlLbl val="0"/>
      </c:catAx>
      <c:valAx>
        <c:axId val="484355448"/>
        <c:scaling>
          <c:orientation val="minMax"/>
          <c:max val="50"/>
          <c:min val="0"/>
        </c:scaling>
        <c:delete val="1"/>
        <c:axPos val="l"/>
        <c:numFmt formatCode="General" sourceLinked="1"/>
        <c:majorTickMark val="out"/>
        <c:minorTickMark val="none"/>
        <c:tickLblPos val="nextTo"/>
        <c:crossAx val="484355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AC1F2D"/>
            </a:solidFill>
            <a:ln>
              <a:noFill/>
            </a:ln>
            <a:scene3d>
              <a:camera prst="orthographicFront"/>
              <a:lightRig rig="threePt" dir="t">
                <a:rot lat="0" lon="0" rev="1200000"/>
              </a:lightRig>
            </a:scene3d>
            <a:sp3d>
              <a:bevelT w="63500" h="25400"/>
            </a:sp3d>
          </c:spPr>
          <c:dPt>
            <c:idx val="0"/>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8998-47A2-ADEE-1F0B2A2E484E}"/>
              </c:ext>
            </c:extLst>
          </c:dPt>
          <c:dPt>
            <c:idx val="1"/>
            <c:bubble3D val="0"/>
            <c:spPr>
              <a:solidFill>
                <a:srgbClr val="29958D">
                  <a:lumMod val="75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8998-47A2-ADEE-1F0B2A2E484E}"/>
              </c:ext>
            </c:extLst>
          </c:dPt>
          <c:dPt>
            <c:idx val="2"/>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8998-47A2-ADEE-1F0B2A2E484E}"/>
              </c:ext>
            </c:extLst>
          </c:dPt>
          <c:dPt>
            <c:idx val="3"/>
            <c:bubble3D val="0"/>
            <c:spPr>
              <a:solidFill>
                <a:srgbClr val="AC1F2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8998-47A2-ADEE-1F0B2A2E484E}"/>
              </c:ext>
            </c:extLst>
          </c:dPt>
          <c:dPt>
            <c:idx val="4"/>
            <c:bubble3D val="0"/>
            <c:spPr>
              <a:solidFill>
                <a:srgbClr val="AC1F2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8998-47A2-ADEE-1F0B2A2E484E}"/>
              </c:ext>
            </c:extLst>
          </c:dPt>
          <c:dPt>
            <c:idx val="5"/>
            <c:bubble3D val="0"/>
            <c:spPr>
              <a:solidFill>
                <a:srgbClr val="AC1F2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8998-47A2-ADEE-1F0B2A2E484E}"/>
              </c:ext>
            </c:extLst>
          </c:dPt>
          <c:dLbls>
            <c:dLbl>
              <c:idx val="1"/>
              <c:layout>
                <c:manualLayout>
                  <c:x val="0.11608997761423701"/>
                  <c:y val="9.5239029220501009E-2"/>
                </c:manualLayout>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8998-47A2-ADEE-1F0B2A2E484E}"/>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Age &lt;5</c:v>
                </c:pt>
                <c:pt idx="1">
                  <c:v>5+ years</c:v>
                </c:pt>
                <c:pt idx="2">
                  <c:v>Don't know</c:v>
                </c:pt>
              </c:strCache>
            </c:strRef>
          </c:cat>
          <c:val>
            <c:numRef>
              <c:f>Sheet1!$B$2:$B$4</c:f>
              <c:numCache>
                <c:formatCode>General</c:formatCode>
                <c:ptCount val="3"/>
                <c:pt idx="0">
                  <c:v>83</c:v>
                </c:pt>
                <c:pt idx="1">
                  <c:v>2</c:v>
                </c:pt>
                <c:pt idx="2">
                  <c:v>15</c:v>
                </c:pt>
              </c:numCache>
            </c:numRef>
          </c:val>
          <c:extLst xmlns:c16r2="http://schemas.microsoft.com/office/drawing/2015/06/chart">
            <c:ext xmlns:c16="http://schemas.microsoft.com/office/drawing/2014/chart" uri="{C3380CC4-5D6E-409C-BE32-E72D297353CC}">
              <c16:uniqueId val="{0000000C-8998-47A2-ADEE-1F0B2A2E484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5949214026602174E-2"/>
          <c:w val="0.96616035172886816"/>
          <c:h val="0.86251092555389464"/>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4E5F-4E46-B4E4-53F6851F023B}"/>
              </c:ext>
            </c:extLst>
          </c:dPt>
          <c:dPt>
            <c:idx val="1"/>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4E5F-4E46-B4E4-53F6851F023B}"/>
              </c:ext>
            </c:extLst>
          </c:dPt>
          <c:dPt>
            <c:idx val="2"/>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4E5F-4E46-B4E4-53F6851F023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Mother circumcised</c:v>
                </c:pt>
                <c:pt idx="2">
                  <c:v>Mother not circumcised</c:v>
                </c:pt>
              </c:strCache>
            </c:strRef>
          </c:cat>
          <c:val>
            <c:numRef>
              <c:f>Sheet1!$B$2:$B$4</c:f>
              <c:numCache>
                <c:formatCode>General</c:formatCode>
                <c:ptCount val="3"/>
                <c:pt idx="0">
                  <c:v>1</c:v>
                </c:pt>
                <c:pt idx="1">
                  <c:v>5</c:v>
                </c:pt>
                <c:pt idx="2">
                  <c:v>1</c:v>
                </c:pt>
              </c:numCache>
            </c:numRef>
          </c:val>
          <c:extLst xmlns:c16r2="http://schemas.microsoft.com/office/drawing/2015/06/chart">
            <c:ext xmlns:c16="http://schemas.microsoft.com/office/drawing/2014/chart" uri="{C3380CC4-5D6E-409C-BE32-E72D297353CC}">
              <c16:uniqueId val="{00000006-4E5F-4E46-B4E4-53F6851F023B}"/>
            </c:ext>
          </c:extLst>
        </c:ser>
        <c:dLbls>
          <c:dLblPos val="outEnd"/>
          <c:showLegendKey val="0"/>
          <c:showVal val="1"/>
          <c:showCatName val="0"/>
          <c:showSerName val="0"/>
          <c:showPercent val="0"/>
          <c:showBubbleSize val="0"/>
        </c:dLbls>
        <c:gapWidth val="100"/>
        <c:axId val="484357800"/>
        <c:axId val="484358192"/>
      </c:barChart>
      <c:catAx>
        <c:axId val="4843578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4358192"/>
        <c:crosses val="autoZero"/>
        <c:auto val="1"/>
        <c:lblAlgn val="ctr"/>
        <c:lblOffset val="100"/>
        <c:noMultiLvlLbl val="0"/>
      </c:catAx>
      <c:valAx>
        <c:axId val="484358192"/>
        <c:scaling>
          <c:orientation val="minMax"/>
          <c:max val="50"/>
        </c:scaling>
        <c:delete val="1"/>
        <c:axPos val="l"/>
        <c:numFmt formatCode="General" sourceLinked="1"/>
        <c:majorTickMark val="out"/>
        <c:minorTickMark val="none"/>
        <c:tickLblPos val="nextTo"/>
        <c:crossAx val="484357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7.1959363604337856E-2"/>
          <c:w val="0.96616035172886816"/>
          <c:h val="0.83879842710108632"/>
        </c:manualLayout>
      </c:layout>
      <c:barChart>
        <c:barDir val="col"/>
        <c:grouping val="clustered"/>
        <c:varyColors val="0"/>
        <c:ser>
          <c:idx val="0"/>
          <c:order val="0"/>
          <c:tx>
            <c:strRef>
              <c:f>Sheet1!$B$1</c:f>
              <c:strCache>
                <c:ptCount val="1"/>
                <c:pt idx="0">
                  <c:v>Women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Cigarettes</c:v>
                </c:pt>
                <c:pt idx="1">
                  <c:v>Other tobacco</c:v>
                </c:pt>
                <c:pt idx="2">
                  <c:v>Any type of tobacco</c:v>
                </c:pt>
              </c:strCache>
            </c:strRef>
          </c:cat>
          <c:val>
            <c:numRef>
              <c:f>Sheet1!$B$2:$B$4</c:f>
              <c:numCache>
                <c:formatCode>0</c:formatCode>
                <c:ptCount val="3"/>
                <c:pt idx="0">
                  <c:v>2</c:v>
                </c:pt>
                <c:pt idx="1">
                  <c:v>1</c:v>
                </c:pt>
                <c:pt idx="2">
                  <c:v>3</c:v>
                </c:pt>
              </c:numCache>
            </c:numRef>
          </c:val>
          <c:extLst xmlns:c16r2="http://schemas.microsoft.com/office/drawing/2015/06/chart">
            <c:ext xmlns:c16="http://schemas.microsoft.com/office/drawing/2014/chart" uri="{C3380CC4-5D6E-409C-BE32-E72D297353CC}">
              <c16:uniqueId val="{00000000-91D8-40C5-ACC7-5B0E1FA0597B}"/>
            </c:ext>
          </c:extLst>
        </c:ser>
        <c:ser>
          <c:idx val="1"/>
          <c:order val="1"/>
          <c:tx>
            <c:strRef>
              <c:f>Sheet1!$C$1</c:f>
              <c:strCache>
                <c:ptCount val="1"/>
                <c:pt idx="0">
                  <c:v>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Cigarettes</c:v>
                </c:pt>
                <c:pt idx="1">
                  <c:v>Other tobacco</c:v>
                </c:pt>
                <c:pt idx="2">
                  <c:v>Any type of tobacco</c:v>
                </c:pt>
              </c:strCache>
            </c:strRef>
          </c:cat>
          <c:val>
            <c:numRef>
              <c:f>Sheet1!$C$2:$C$4</c:f>
              <c:numCache>
                <c:formatCode>0</c:formatCode>
                <c:ptCount val="3"/>
                <c:pt idx="0">
                  <c:v>41</c:v>
                </c:pt>
                <c:pt idx="1">
                  <c:v>6</c:v>
                </c:pt>
                <c:pt idx="2">
                  <c:v>42</c:v>
                </c:pt>
              </c:numCache>
            </c:numRef>
          </c:val>
          <c:extLst xmlns:c16r2="http://schemas.microsoft.com/office/drawing/2015/06/chart">
            <c:ext xmlns:c16="http://schemas.microsoft.com/office/drawing/2014/chart" uri="{C3380CC4-5D6E-409C-BE32-E72D297353CC}">
              <c16:uniqueId val="{00000001-91D8-40C5-ACC7-5B0E1FA0597B}"/>
            </c:ext>
          </c:extLst>
        </c:ser>
        <c:dLbls>
          <c:dLblPos val="outEnd"/>
          <c:showLegendKey val="0"/>
          <c:showVal val="1"/>
          <c:showCatName val="0"/>
          <c:showSerName val="0"/>
          <c:showPercent val="0"/>
          <c:showBubbleSize val="0"/>
        </c:dLbls>
        <c:gapWidth val="100"/>
        <c:axId val="427359584"/>
        <c:axId val="427359976"/>
      </c:barChart>
      <c:catAx>
        <c:axId val="427359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7359976"/>
        <c:crosses val="autoZero"/>
        <c:auto val="1"/>
        <c:lblAlgn val="ctr"/>
        <c:lblOffset val="100"/>
        <c:noMultiLvlLbl val="0"/>
      </c:catAx>
      <c:valAx>
        <c:axId val="427359976"/>
        <c:scaling>
          <c:orientation val="minMax"/>
          <c:max val="100"/>
        </c:scaling>
        <c:delete val="1"/>
        <c:axPos val="l"/>
        <c:numFmt formatCode="0" sourceLinked="1"/>
        <c:majorTickMark val="out"/>
        <c:minorTickMark val="none"/>
        <c:tickLblPos val="nextTo"/>
        <c:crossAx val="42735958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Sheet1!$A$2</c:f>
              <c:strCache>
                <c:ptCount val="1"/>
                <c:pt idx="0">
                  <c:v>Women</c:v>
                </c:pt>
              </c:strCache>
            </c:strRef>
          </c:tx>
          <c:spPr>
            <a:solidFill>
              <a:srgbClr val="29958D">
                <a:lumMod val="50000"/>
              </a:srgbClr>
            </a:solidFill>
            <a:ln>
              <a:noFill/>
            </a:ln>
            <a:scene3d>
              <a:camera prst="orthographicFront"/>
              <a:lightRig rig="threePt" dir="t">
                <a:rot lat="0" lon="0" rev="1200000"/>
              </a:lightRig>
            </a:scene3d>
            <a:sp3d>
              <a:bevelT w="63500" h="25400"/>
            </a:sp3d>
          </c:spPr>
          <c:dPt>
            <c:idx val="0"/>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1A6C-4B42-A100-4AA82D6DFA43}"/>
              </c:ext>
            </c:extLst>
          </c:dPt>
          <c:dPt>
            <c:idx val="1"/>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A6C-4B42-A100-4AA82D6DFA43}"/>
              </c:ext>
            </c:extLst>
          </c:dPt>
          <c:dPt>
            <c:idx val="2"/>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1A6C-4B42-A100-4AA82D6DFA43}"/>
              </c:ext>
            </c:extLst>
          </c:dPt>
          <c:dPt>
            <c:idx val="3"/>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1A6C-4B42-A100-4AA82D6DFA43}"/>
              </c:ext>
            </c:extLst>
          </c:dPt>
          <c:dPt>
            <c:idx val="4"/>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1A6C-4B42-A100-4AA82D6DFA43}"/>
              </c:ext>
            </c:extLst>
          </c:dPt>
          <c:dPt>
            <c:idx val="5"/>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1A6C-4B42-A100-4AA82D6DFA43}"/>
              </c:ext>
            </c:extLst>
          </c:dPt>
          <c:dLbls>
            <c:dLbl>
              <c:idx val="3"/>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1A6C-4B42-A100-4AA82D6DFA43}"/>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Sheet1!$B$1:$D$1</c:f>
              <c:strCache>
                <c:ptCount val="3"/>
                <c:pt idx="0">
                  <c:v>Required</c:v>
                </c:pt>
                <c:pt idx="1">
                  <c:v>Not required</c:v>
                </c:pt>
                <c:pt idx="2">
                  <c:v>No religion/ Don't know</c:v>
                </c:pt>
              </c:strCache>
            </c:strRef>
          </c:cat>
          <c:val>
            <c:numRef>
              <c:f>Sheet1!$B$2:$D$2</c:f>
              <c:numCache>
                <c:formatCode>General</c:formatCode>
                <c:ptCount val="3"/>
                <c:pt idx="0">
                  <c:v>10</c:v>
                </c:pt>
                <c:pt idx="1">
                  <c:v>63</c:v>
                </c:pt>
                <c:pt idx="2">
                  <c:v>27</c:v>
                </c:pt>
              </c:numCache>
            </c:numRef>
          </c:val>
          <c:extLst xmlns:c16r2="http://schemas.microsoft.com/office/drawing/2015/06/chart">
            <c:ext xmlns:c16="http://schemas.microsoft.com/office/drawing/2014/chart" uri="{C3380CC4-5D6E-409C-BE32-E72D297353CC}">
              <c16:uniqueId val="{0000000C-1A6C-4B42-A100-4AA82D6DFA4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Sheet1!$A$2</c:f>
              <c:strCache>
                <c:ptCount val="1"/>
                <c:pt idx="0">
                  <c:v>Women</c:v>
                </c:pt>
              </c:strCache>
            </c:strRef>
          </c:tx>
          <c:spPr>
            <a:ln>
              <a:noFill/>
            </a:ln>
            <a:scene3d>
              <a:camera prst="orthographicFront"/>
              <a:lightRig rig="threePt" dir="t">
                <a:rot lat="0" lon="0" rev="1200000"/>
              </a:lightRig>
            </a:scene3d>
            <a:sp3d>
              <a:bevelT w="63500" h="25400"/>
            </a:sp3d>
          </c:spPr>
          <c:dPt>
            <c:idx val="0"/>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956E-4D1B-898D-88BF88BA9F82}"/>
              </c:ext>
            </c:extLst>
          </c:dPt>
          <c:dPt>
            <c:idx val="1"/>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956E-4D1B-898D-88BF88BA9F82}"/>
              </c:ext>
            </c:extLst>
          </c:dPt>
          <c:dPt>
            <c:idx val="2"/>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956E-4D1B-898D-88BF88BA9F82}"/>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956E-4D1B-898D-88BF88BA9F82}"/>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956E-4D1B-898D-88BF88BA9F82}"/>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956E-4D1B-898D-88BF88BA9F82}"/>
              </c:ext>
            </c:extLst>
          </c:dPt>
          <c:dLbls>
            <c:dLbl>
              <c:idx val="3"/>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956E-4D1B-898D-88BF88BA9F82}"/>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Sheet1!$B$1:$D$1</c:f>
              <c:strCache>
                <c:ptCount val="3"/>
                <c:pt idx="0">
                  <c:v>Continued</c:v>
                </c:pt>
                <c:pt idx="1">
                  <c:v>Not continued</c:v>
                </c:pt>
                <c:pt idx="2">
                  <c:v>Don't know/Depends</c:v>
                </c:pt>
              </c:strCache>
            </c:strRef>
          </c:cat>
          <c:val>
            <c:numRef>
              <c:f>Sheet1!$B$2:$D$2</c:f>
              <c:numCache>
                <c:formatCode>General</c:formatCode>
                <c:ptCount val="3"/>
                <c:pt idx="0">
                  <c:v>8</c:v>
                </c:pt>
                <c:pt idx="1">
                  <c:v>66</c:v>
                </c:pt>
                <c:pt idx="2">
                  <c:v>26</c:v>
                </c:pt>
              </c:numCache>
            </c:numRef>
          </c:val>
          <c:extLst xmlns:c16r2="http://schemas.microsoft.com/office/drawing/2015/06/chart">
            <c:ext xmlns:c16="http://schemas.microsoft.com/office/drawing/2014/chart" uri="{C3380CC4-5D6E-409C-BE32-E72D297353CC}">
              <c16:uniqueId val="{0000000C-956E-4D1B-898D-88BF88BA9F8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4AC1-4DFF-8274-720BF062C68D}"/>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4AC1-4DFF-8274-720BF062C68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0.0</c:formatCode>
                <c:ptCount val="3"/>
                <c:pt idx="0">
                  <c:v>2.1</c:v>
                </c:pt>
                <c:pt idx="1">
                  <c:v>1.8</c:v>
                </c:pt>
                <c:pt idx="2">
                  <c:v>2.5</c:v>
                </c:pt>
              </c:numCache>
            </c:numRef>
          </c:val>
          <c:extLst xmlns:c16r2="http://schemas.microsoft.com/office/drawing/2015/06/chart">
            <c:ext xmlns:c16="http://schemas.microsoft.com/office/drawing/2014/chart" uri="{C3380CC4-5D6E-409C-BE32-E72D297353CC}">
              <c16:uniqueId val="{00000004-4AC1-4DFF-8274-720BF062C68D}"/>
            </c:ext>
          </c:extLst>
        </c:ser>
        <c:dLbls>
          <c:showLegendKey val="0"/>
          <c:showVal val="0"/>
          <c:showCatName val="0"/>
          <c:showSerName val="0"/>
          <c:showPercent val="0"/>
          <c:showBubbleSize val="0"/>
        </c:dLbls>
        <c:gapWidth val="100"/>
        <c:axId val="354837008"/>
        <c:axId val="423980400"/>
      </c:barChart>
      <c:catAx>
        <c:axId val="354837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3980400"/>
        <c:crosses val="autoZero"/>
        <c:auto val="1"/>
        <c:lblAlgn val="ctr"/>
        <c:lblOffset val="100"/>
        <c:noMultiLvlLbl val="0"/>
      </c:catAx>
      <c:valAx>
        <c:axId val="423980400"/>
        <c:scaling>
          <c:orientation val="minMax"/>
          <c:max val="6"/>
        </c:scaling>
        <c:delete val="1"/>
        <c:axPos val="l"/>
        <c:numFmt formatCode="0.0" sourceLinked="1"/>
        <c:majorTickMark val="out"/>
        <c:minorTickMark val="none"/>
        <c:tickLblPos val="nextTo"/>
        <c:crossAx val="354837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D5B2-4681-9C00-C046187CC049}"/>
              </c:ext>
            </c:extLst>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D5B2-4681-9C00-C046187CC04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formal education</c:v>
                </c:pt>
                <c:pt idx="1">
                  <c:v>Primary</c:v>
                </c:pt>
                <c:pt idx="2">
                  <c:v>Secondary</c:v>
                </c:pt>
                <c:pt idx="3">
                  <c:v>More than secondary</c:v>
                </c:pt>
              </c:strCache>
            </c:strRef>
          </c:cat>
          <c:val>
            <c:numRef>
              <c:f>Sheet1!$B$2:$B$5</c:f>
              <c:numCache>
                <c:formatCode>0.0</c:formatCode>
                <c:ptCount val="4"/>
                <c:pt idx="0">
                  <c:v>1.6</c:v>
                </c:pt>
                <c:pt idx="1">
                  <c:v>2.4</c:v>
                </c:pt>
                <c:pt idx="2">
                  <c:v>2.2999999999999998</c:v>
                </c:pt>
                <c:pt idx="3">
                  <c:v>1.9</c:v>
                </c:pt>
              </c:numCache>
            </c:numRef>
          </c:val>
          <c:extLst xmlns:c16r2="http://schemas.microsoft.com/office/drawing/2015/06/chart">
            <c:ext xmlns:c16="http://schemas.microsoft.com/office/drawing/2014/chart" uri="{C3380CC4-5D6E-409C-BE32-E72D297353CC}">
              <c16:uniqueId val="{00000004-D5B2-4681-9C00-C046187CC049}"/>
            </c:ext>
          </c:extLst>
        </c:ser>
        <c:dLbls>
          <c:showLegendKey val="0"/>
          <c:showVal val="0"/>
          <c:showCatName val="0"/>
          <c:showSerName val="0"/>
          <c:showPercent val="0"/>
          <c:showBubbleSize val="0"/>
        </c:dLbls>
        <c:gapWidth val="100"/>
        <c:axId val="423981184"/>
        <c:axId val="423981576"/>
      </c:barChart>
      <c:catAx>
        <c:axId val="423981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3981576"/>
        <c:crosses val="autoZero"/>
        <c:auto val="1"/>
        <c:lblAlgn val="ctr"/>
        <c:lblOffset val="100"/>
        <c:noMultiLvlLbl val="0"/>
      </c:catAx>
      <c:valAx>
        <c:axId val="423981576"/>
        <c:scaling>
          <c:orientation val="minMax"/>
          <c:max val="6"/>
        </c:scaling>
        <c:delete val="1"/>
        <c:axPos val="l"/>
        <c:numFmt formatCode="0.0" sourceLinked="1"/>
        <c:majorTickMark val="out"/>
        <c:minorTickMark val="none"/>
        <c:tickLblPos val="nextTo"/>
        <c:crossAx val="423981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7.0951618702819533E-4"/>
          <c:w val="1"/>
          <c:h val="0.89998711803575804"/>
        </c:manualLayout>
      </c:layout>
      <c:barChart>
        <c:barDir val="col"/>
        <c:grouping val="clustered"/>
        <c:varyColors val="0"/>
        <c:ser>
          <c:idx val="0"/>
          <c:order val="0"/>
          <c:tx>
            <c:strRef>
              <c:f>Sheet1!$B$1</c:f>
              <c:strCache>
                <c:ptCount val="1"/>
                <c:pt idx="0">
                  <c:v>Series 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F456-4A73-B6B9-8FAB5A8564DC}"/>
              </c:ext>
            </c:extLst>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F456-4A73-B6B9-8FAB5A8564D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2.5</c:v>
                </c:pt>
                <c:pt idx="1">
                  <c:v>2.6</c:v>
                </c:pt>
                <c:pt idx="2">
                  <c:v>2.2999999999999998</c:v>
                </c:pt>
                <c:pt idx="3">
                  <c:v>1.9</c:v>
                </c:pt>
                <c:pt idx="4">
                  <c:v>1.7</c:v>
                </c:pt>
              </c:numCache>
            </c:numRef>
          </c:val>
          <c:extLst xmlns:c16r2="http://schemas.microsoft.com/office/drawing/2015/06/chart">
            <c:ext xmlns:c16="http://schemas.microsoft.com/office/drawing/2014/chart" uri="{C3380CC4-5D6E-409C-BE32-E72D297353CC}">
              <c16:uniqueId val="{00000004-F456-4A73-B6B9-8FAB5A8564DC}"/>
            </c:ext>
          </c:extLst>
        </c:ser>
        <c:dLbls>
          <c:showLegendKey val="0"/>
          <c:showVal val="0"/>
          <c:showCatName val="0"/>
          <c:showSerName val="0"/>
          <c:showPercent val="0"/>
          <c:showBubbleSize val="0"/>
        </c:dLbls>
        <c:gapWidth val="100"/>
        <c:axId val="423982360"/>
        <c:axId val="423982752"/>
      </c:barChart>
      <c:catAx>
        <c:axId val="4239823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3982752"/>
        <c:crosses val="autoZero"/>
        <c:auto val="1"/>
        <c:lblAlgn val="ctr"/>
        <c:lblOffset val="100"/>
        <c:noMultiLvlLbl val="0"/>
      </c:catAx>
      <c:valAx>
        <c:axId val="423982752"/>
        <c:scaling>
          <c:orientation val="minMax"/>
          <c:max val="6"/>
        </c:scaling>
        <c:delete val="1"/>
        <c:axPos val="l"/>
        <c:numFmt formatCode="0.0" sourceLinked="1"/>
        <c:majorTickMark val="out"/>
        <c:minorTickMark val="none"/>
        <c:tickLblPos val="nextTo"/>
        <c:crossAx val="423982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042231349678025E-4"/>
          <c:w val="0.96616035172886816"/>
          <c:h val="0.90805603987018535"/>
        </c:manualLayout>
      </c:layout>
      <c:barChart>
        <c:barDir val="col"/>
        <c:grouping val="clustered"/>
        <c:varyColors val="0"/>
        <c:ser>
          <c:idx val="0"/>
          <c:order val="0"/>
          <c:tx>
            <c:strRef>
              <c:f>Sheet1!$B$1</c:f>
              <c:strCache>
                <c:ptCount val="1"/>
                <c:pt idx="0">
                  <c:v>Series 1</c:v>
                </c:pt>
              </c:strCache>
            </c:strRef>
          </c:tx>
          <c:spPr>
            <a:solidFill>
              <a:srgbClr val="99979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F9B9-4927-ABE3-3F4FD232E9A9}"/>
              </c:ext>
            </c:extLst>
          </c:dPt>
          <c:dPt>
            <c:idx val="2"/>
            <c:invertIfNegative val="0"/>
            <c:bubble3D val="0"/>
            <c:extLst xmlns:c16r2="http://schemas.microsoft.com/office/drawing/2015/06/chart">
              <c:ext xmlns:c16="http://schemas.microsoft.com/office/drawing/2014/chart" uri="{C3380CC4-5D6E-409C-BE32-E72D297353CC}">
                <c16:uniqueId val="{00000001-F9B9-4927-ABE3-3F4FD232E9A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Malé</c:v>
                </c:pt>
                <c:pt idx="1">
                  <c:v>North</c:v>
                </c:pt>
                <c:pt idx="2">
                  <c:v>North Central</c:v>
                </c:pt>
                <c:pt idx="3">
                  <c:v>Central</c:v>
                </c:pt>
                <c:pt idx="4">
                  <c:v>South Central</c:v>
                </c:pt>
                <c:pt idx="5">
                  <c:v>South </c:v>
                </c:pt>
              </c:strCache>
            </c:strRef>
          </c:cat>
          <c:val>
            <c:numRef>
              <c:f>Sheet1!$B$2:$B$7</c:f>
              <c:numCache>
                <c:formatCode>General</c:formatCode>
                <c:ptCount val="6"/>
                <c:pt idx="0">
                  <c:v>1.8</c:v>
                </c:pt>
                <c:pt idx="1">
                  <c:v>2.6</c:v>
                </c:pt>
                <c:pt idx="2">
                  <c:v>2.4</c:v>
                </c:pt>
                <c:pt idx="3">
                  <c:v>2.5</c:v>
                </c:pt>
                <c:pt idx="4">
                  <c:v>2.4</c:v>
                </c:pt>
                <c:pt idx="5">
                  <c:v>2.4</c:v>
                </c:pt>
              </c:numCache>
            </c:numRef>
          </c:val>
          <c:extLst xmlns:c16r2="http://schemas.microsoft.com/office/drawing/2015/06/chart">
            <c:ext xmlns:c16="http://schemas.microsoft.com/office/drawing/2014/chart" uri="{C3380CC4-5D6E-409C-BE32-E72D297353CC}">
              <c16:uniqueId val="{00000002-F9B9-4927-ABE3-3F4FD232E9A9}"/>
            </c:ext>
          </c:extLst>
        </c:ser>
        <c:dLbls>
          <c:dLblPos val="outEnd"/>
          <c:showLegendKey val="0"/>
          <c:showVal val="1"/>
          <c:showCatName val="0"/>
          <c:showSerName val="0"/>
          <c:showPercent val="0"/>
          <c:showBubbleSize val="0"/>
        </c:dLbls>
        <c:gapWidth val="100"/>
        <c:axId val="428381888"/>
        <c:axId val="428382280"/>
      </c:barChart>
      <c:catAx>
        <c:axId val="4283818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8382280"/>
        <c:crosses val="autoZero"/>
        <c:auto val="1"/>
        <c:lblAlgn val="ctr"/>
        <c:lblOffset val="100"/>
        <c:noMultiLvlLbl val="0"/>
      </c:catAx>
      <c:valAx>
        <c:axId val="428382280"/>
        <c:scaling>
          <c:orientation val="minMax"/>
          <c:max val="6"/>
        </c:scaling>
        <c:delete val="1"/>
        <c:axPos val="l"/>
        <c:numFmt formatCode="General" sourceLinked="1"/>
        <c:majorTickMark val="out"/>
        <c:minorTickMark val="none"/>
        <c:tickLblPos val="nextTo"/>
        <c:crossAx val="4283818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529625151148731E-2"/>
          <c:w val="0.96616035172886816"/>
          <c:h val="0.84316388806900955"/>
        </c:manualLayout>
      </c:layout>
      <c:barChart>
        <c:barDir val="col"/>
        <c:grouping val="clustered"/>
        <c:varyColors val="0"/>
        <c:ser>
          <c:idx val="0"/>
          <c:order val="0"/>
          <c:tx>
            <c:strRef>
              <c:f>Sheet1!$A$2</c:f>
              <c:strCache>
                <c:ptCount val="1"/>
                <c:pt idx="0">
                  <c:v>2009 MDHS</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6B24-4C03-A1DD-2B46B539090A}"/>
              </c:ext>
            </c:extLst>
          </c:dPt>
          <c:dPt>
            <c:idx val="2"/>
            <c:invertIfNegative val="0"/>
            <c:bubble3D val="0"/>
            <c:extLst xmlns:c16r2="http://schemas.microsoft.com/office/drawing/2015/06/chart">
              <c:ext xmlns:c16="http://schemas.microsoft.com/office/drawing/2014/chart" uri="{C3380CC4-5D6E-409C-BE32-E72D297353CC}">
                <c16:uniqueId val="{00000001-6B24-4C03-A1DD-2B46B539090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Malé region</c:v>
                </c:pt>
                <c:pt idx="2">
                  <c:v>Other atolls</c:v>
                </c:pt>
              </c:strCache>
            </c:strRef>
          </c:cat>
          <c:val>
            <c:numRef>
              <c:f>Sheet1!$B$2:$D$2</c:f>
              <c:numCache>
                <c:formatCode>General</c:formatCode>
                <c:ptCount val="3"/>
                <c:pt idx="0" formatCode="0.0">
                  <c:v>2.5</c:v>
                </c:pt>
                <c:pt idx="1">
                  <c:v>2.1</c:v>
                </c:pt>
                <c:pt idx="2">
                  <c:v>2.8</c:v>
                </c:pt>
              </c:numCache>
            </c:numRef>
          </c:val>
          <c:extLst xmlns:c16r2="http://schemas.microsoft.com/office/drawing/2015/06/chart">
            <c:ext xmlns:c16="http://schemas.microsoft.com/office/drawing/2014/chart" uri="{C3380CC4-5D6E-409C-BE32-E72D297353CC}">
              <c16:uniqueId val="{00000002-6B24-4C03-A1DD-2B46B539090A}"/>
            </c:ext>
          </c:extLst>
        </c:ser>
        <c:ser>
          <c:idx val="1"/>
          <c:order val="1"/>
          <c:tx>
            <c:strRef>
              <c:f>Sheet1!$A$3</c:f>
              <c:strCache>
                <c:ptCount val="1"/>
                <c:pt idx="0">
                  <c:v>2016-17 MDHS</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c:v>
                </c:pt>
                <c:pt idx="1">
                  <c:v>Malé region</c:v>
                </c:pt>
                <c:pt idx="2">
                  <c:v>Other atolls</c:v>
                </c:pt>
              </c:strCache>
            </c:strRef>
          </c:cat>
          <c:val>
            <c:numRef>
              <c:f>Sheet1!$B$3:$D$3</c:f>
              <c:numCache>
                <c:formatCode>General</c:formatCode>
                <c:ptCount val="3"/>
                <c:pt idx="0" formatCode="0.0">
                  <c:v>2.1</c:v>
                </c:pt>
                <c:pt idx="1">
                  <c:v>1.8</c:v>
                </c:pt>
                <c:pt idx="2">
                  <c:v>2.5</c:v>
                </c:pt>
              </c:numCache>
            </c:numRef>
          </c:val>
          <c:extLst xmlns:c16r2="http://schemas.microsoft.com/office/drawing/2015/06/chart">
            <c:ext xmlns:c16="http://schemas.microsoft.com/office/drawing/2014/chart" uri="{C3380CC4-5D6E-409C-BE32-E72D297353CC}">
              <c16:uniqueId val="{00000003-6B24-4C03-A1DD-2B46B539090A}"/>
            </c:ext>
          </c:extLst>
        </c:ser>
        <c:dLbls>
          <c:dLblPos val="outEnd"/>
          <c:showLegendKey val="0"/>
          <c:showVal val="1"/>
          <c:showCatName val="0"/>
          <c:showSerName val="0"/>
          <c:showPercent val="0"/>
          <c:showBubbleSize val="0"/>
        </c:dLbls>
        <c:gapWidth val="100"/>
        <c:axId val="428383064"/>
        <c:axId val="428383456"/>
      </c:barChart>
      <c:catAx>
        <c:axId val="4283830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8383456"/>
        <c:crosses val="autoZero"/>
        <c:auto val="1"/>
        <c:lblAlgn val="ctr"/>
        <c:lblOffset val="100"/>
        <c:noMultiLvlLbl val="0"/>
      </c:catAx>
      <c:valAx>
        <c:axId val="428383456"/>
        <c:scaling>
          <c:orientation val="minMax"/>
          <c:max val="6"/>
        </c:scaling>
        <c:delete val="1"/>
        <c:axPos val="l"/>
        <c:numFmt formatCode="0.0" sourceLinked="1"/>
        <c:majorTickMark val="out"/>
        <c:minorTickMark val="none"/>
        <c:tickLblPos val="nextTo"/>
        <c:crossAx val="42838306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Column1</c:v>
                </c:pt>
              </c:strCache>
            </c:strRef>
          </c:tx>
          <c:spPr>
            <a:ln>
              <a:noFill/>
            </a:ln>
            <a:scene3d>
              <a:camera prst="orthographicFront"/>
              <a:lightRig rig="threePt" dir="t">
                <a:rot lat="0" lon="0" rev="1200000"/>
              </a:lightRig>
            </a:scene3d>
            <a:sp3d>
              <a:bevelT w="63500" h="25400"/>
            </a:sp3d>
          </c:spPr>
          <c:dPt>
            <c:idx val="0"/>
            <c:bubble3D val="0"/>
            <c:spPr>
              <a:solidFill>
                <a:schemeClr val="accent2">
                  <a:lumMod val="75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002A-4E27-91EC-6876683381B9}"/>
              </c:ext>
            </c:extLst>
          </c:dPt>
          <c:dPt>
            <c:idx val="1"/>
            <c:bubble3D val="0"/>
            <c:spPr>
              <a:solidFill>
                <a:schemeClr val="accent2"/>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002A-4E27-91EC-6876683381B9}"/>
              </c:ext>
            </c:extLst>
          </c:dPt>
          <c:dPt>
            <c:idx val="2"/>
            <c:bubble3D val="0"/>
            <c:spPr>
              <a:solidFill>
                <a:schemeClr val="accent2">
                  <a:lumMod val="60000"/>
                  <a:lumOff val="4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002A-4E27-91EC-6876683381B9}"/>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002A-4E27-91EC-6876683381B9}"/>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002A-4E27-91EC-6876683381B9}"/>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002A-4E27-91EC-6876683381B9}"/>
              </c:ext>
            </c:extLst>
          </c:dPt>
          <c:dLbls>
            <c:dLbl>
              <c:idx val="0"/>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002A-4E27-91EC-6876683381B9}"/>
                </c:ext>
                <c:ext xmlns:c15="http://schemas.microsoft.com/office/drawing/2012/chart" uri="{CE6537A1-D6FC-4f65-9D91-7224C49458BB}">
                  <c15:layout/>
                </c:ext>
              </c:extLst>
            </c:dLbl>
            <c:dLbl>
              <c:idx val="3"/>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002A-4E27-91EC-6876683381B9}"/>
                </c:ext>
                <c:ext xmlns:c15="http://schemas.microsoft.com/office/drawing/2012/chart" uri="{CE6537A1-D6FC-4f65-9D91-7224C49458BB}">
                  <c15:layout/>
                </c:ext>
              </c:extLst>
            </c:dLbl>
            <c:dLbl>
              <c:idx val="5"/>
              <c:delete val="1"/>
              <c:extLst xmlns:c16r2="http://schemas.microsoft.com/office/drawing/2015/06/chart">
                <c:ext xmlns:c16="http://schemas.microsoft.com/office/drawing/2014/chart" uri="{C3380CC4-5D6E-409C-BE32-E72D297353CC}">
                  <c16:uniqueId val="{0000000B-002A-4E27-91EC-6876683381B9}"/>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Sheet1!$A$2:$A$7</c:f>
              <c:strCache>
                <c:ptCount val="6"/>
                <c:pt idx="0">
                  <c:v>7-17 months</c:v>
                </c:pt>
                <c:pt idx="1">
                  <c:v>18-23 months</c:v>
                </c:pt>
                <c:pt idx="2">
                  <c:v>24-35 months</c:v>
                </c:pt>
                <c:pt idx="3">
                  <c:v>36-47 months</c:v>
                </c:pt>
                <c:pt idx="4">
                  <c:v>48-59 months</c:v>
                </c:pt>
                <c:pt idx="5">
                  <c:v>60+ months</c:v>
                </c:pt>
              </c:strCache>
            </c:strRef>
          </c:cat>
          <c:val>
            <c:numRef>
              <c:f>Sheet1!$B$2:$B$7</c:f>
              <c:numCache>
                <c:formatCode>General</c:formatCode>
                <c:ptCount val="6"/>
                <c:pt idx="0">
                  <c:v>4</c:v>
                </c:pt>
                <c:pt idx="1">
                  <c:v>7</c:v>
                </c:pt>
                <c:pt idx="2">
                  <c:v>17</c:v>
                </c:pt>
                <c:pt idx="3">
                  <c:v>16</c:v>
                </c:pt>
                <c:pt idx="4">
                  <c:v>14</c:v>
                </c:pt>
                <c:pt idx="5">
                  <c:v>43</c:v>
                </c:pt>
              </c:numCache>
            </c:numRef>
          </c:val>
          <c:extLst xmlns:c16r2="http://schemas.microsoft.com/office/drawing/2015/06/chart">
            <c:ext xmlns:c16="http://schemas.microsoft.com/office/drawing/2014/chart" uri="{C3380CC4-5D6E-409C-BE32-E72D297353CC}">
              <c16:uniqueId val="{0000000C-002A-4E27-91EC-6876683381B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Never married</c:v>
                </c:pt>
              </c:strCache>
            </c:strRef>
          </c:tx>
          <c:spPr>
            <a:solidFill>
              <a:srgbClr val="29958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23</c:v>
                </c:pt>
                <c:pt idx="1">
                  <c:v>41</c:v>
                </c:pt>
              </c:numCache>
            </c:numRef>
          </c:val>
          <c:extLst xmlns:c16r2="http://schemas.microsoft.com/office/drawing/2015/06/chart">
            <c:ext xmlns:c16="http://schemas.microsoft.com/office/drawing/2014/chart" uri="{C3380CC4-5D6E-409C-BE32-E72D297353CC}">
              <c16:uniqueId val="{00000000-14E6-47C3-92EC-E46CD12A8A3E}"/>
            </c:ext>
          </c:extLst>
        </c:ser>
        <c:ser>
          <c:idx val="1"/>
          <c:order val="1"/>
          <c:tx>
            <c:strRef>
              <c:f>Sheet1!$C$1</c:f>
              <c:strCache>
                <c:ptCount val="1"/>
                <c:pt idx="0">
                  <c:v>Married/living together</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69</c:v>
                </c:pt>
                <c:pt idx="1">
                  <c:v>55</c:v>
                </c:pt>
              </c:numCache>
            </c:numRef>
          </c:val>
          <c:extLst xmlns:c16r2="http://schemas.microsoft.com/office/drawing/2015/06/chart">
            <c:ext xmlns:c16="http://schemas.microsoft.com/office/drawing/2014/chart" uri="{C3380CC4-5D6E-409C-BE32-E72D297353CC}">
              <c16:uniqueId val="{00000001-14E6-47C3-92EC-E46CD12A8A3E}"/>
            </c:ext>
          </c:extLst>
        </c:ser>
        <c:ser>
          <c:idx val="2"/>
          <c:order val="2"/>
          <c:tx>
            <c:strRef>
              <c:f>Sheet1!$D$1</c:f>
              <c:strCache>
                <c:ptCount val="1"/>
                <c:pt idx="0">
                  <c:v>Divorced/separated/ widowed</c:v>
                </c:pt>
              </c:strCache>
            </c:strRef>
          </c:tx>
          <c:spPr>
            <a:solidFill>
              <a:srgbClr val="29958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8</c:v>
                </c:pt>
                <c:pt idx="1">
                  <c:v>4</c:v>
                </c:pt>
              </c:numCache>
            </c:numRef>
          </c:val>
          <c:extLst xmlns:c16r2="http://schemas.microsoft.com/office/drawing/2015/06/chart">
            <c:ext xmlns:c16="http://schemas.microsoft.com/office/drawing/2014/chart" uri="{C3380CC4-5D6E-409C-BE32-E72D297353CC}">
              <c16:uniqueId val="{00000002-14E6-47C3-92EC-E46CD12A8A3E}"/>
            </c:ext>
          </c:extLst>
        </c:ser>
        <c:dLbls>
          <c:dLblPos val="ctr"/>
          <c:showLegendKey val="0"/>
          <c:showVal val="1"/>
          <c:showCatName val="0"/>
          <c:showSerName val="0"/>
          <c:showPercent val="0"/>
          <c:showBubbleSize val="0"/>
        </c:dLbls>
        <c:gapWidth val="100"/>
        <c:overlap val="100"/>
        <c:axId val="428385416"/>
        <c:axId val="428385024"/>
      </c:barChart>
      <c:catAx>
        <c:axId val="4283854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8385024"/>
        <c:crosses val="autoZero"/>
        <c:auto val="1"/>
        <c:lblAlgn val="ctr"/>
        <c:lblOffset val="100"/>
        <c:noMultiLvlLbl val="0"/>
      </c:catAx>
      <c:valAx>
        <c:axId val="428385024"/>
        <c:scaling>
          <c:orientation val="minMax"/>
        </c:scaling>
        <c:delete val="1"/>
        <c:axPos val="l"/>
        <c:numFmt formatCode="0%" sourceLinked="1"/>
        <c:majorTickMark val="none"/>
        <c:minorTickMark val="none"/>
        <c:tickLblPos val="nextTo"/>
        <c:crossAx val="42838541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Flush to sewer</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0</c:formatCode>
                <c:ptCount val="3"/>
                <c:pt idx="0">
                  <c:v>60</c:v>
                </c:pt>
                <c:pt idx="1">
                  <c:v>98</c:v>
                </c:pt>
                <c:pt idx="2">
                  <c:v>36</c:v>
                </c:pt>
              </c:numCache>
            </c:numRef>
          </c:val>
          <c:extLst xmlns:c16r2="http://schemas.microsoft.com/office/drawing/2015/06/chart">
            <c:ext xmlns:c16="http://schemas.microsoft.com/office/drawing/2014/chart" uri="{C3380CC4-5D6E-409C-BE32-E72D297353CC}">
              <c16:uniqueId val="{00000000-88FC-4125-A261-F2AF7B2E0058}"/>
            </c:ext>
          </c:extLst>
        </c:ser>
        <c:ser>
          <c:idx val="1"/>
          <c:order val="1"/>
          <c:tx>
            <c:strRef>
              <c:f>Sheet1!$C$1</c:f>
              <c:strCache>
                <c:ptCount val="1"/>
                <c:pt idx="0">
                  <c:v>Flush to septic/latrine</c:v>
                </c:pt>
              </c:strCache>
            </c:strRef>
          </c:tx>
          <c:spPr>
            <a:solidFill>
              <a:srgbClr val="F15B37"/>
            </a:solidFill>
            <a:ln>
              <a:noFill/>
            </a:ln>
            <a:effectLst/>
            <a:scene3d>
              <a:camera prst="orthographicFront"/>
              <a:lightRig rig="threePt" dir="t">
                <a:rot lat="0" lon="0" rev="1200000"/>
              </a:lightRig>
            </a:scene3d>
            <a:sp3d>
              <a:bevelT w="63500" h="25400"/>
            </a:sp3d>
          </c:spPr>
          <c:invertIfNegative val="0"/>
          <c:dLbls>
            <c:dLbl>
              <c:idx val="0"/>
              <c:layout>
                <c:manualLayout>
                  <c:x val="-6.1526633220239935E-3"/>
                  <c:y val="1.6928657799274487E-2"/>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1-88FC-4125-A261-F2AF7B2E0058}"/>
                </c:ext>
                <c:ext xmlns:c15="http://schemas.microsoft.com/office/drawing/2012/chart" uri="{CE6537A1-D6FC-4f65-9D91-7224C49458BB}">
                  <c15:layout/>
                </c:ext>
              </c:extLst>
            </c:dLbl>
            <c:dLbl>
              <c:idx val="1"/>
              <c:layout>
                <c:manualLayout>
                  <c:x val="9.2289949830359749E-2"/>
                  <c:y val="3.8694074969770245E-2"/>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2-88FC-4125-A261-F2AF7B2E0058}"/>
                </c:ext>
                <c:ext xmlns:c15="http://schemas.microsoft.com/office/drawing/2012/chart" uri="{CE6537A1-D6FC-4f65-9D91-7224C49458BB}">
                  <c15:layout/>
                </c:ext>
              </c:extLst>
            </c:dLbl>
            <c:dLbl>
              <c:idx val="2"/>
              <c:layout>
                <c:manualLayout>
                  <c:x val="7.6908291525299736E-3"/>
                  <c:y val="-3.3857315598548973E-2"/>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3-88FC-4125-A261-F2AF7B2E0058}"/>
                </c:ext>
                <c:ext xmlns:c15="http://schemas.microsoft.com/office/drawing/2012/chart" uri="{CE6537A1-D6FC-4f65-9D91-7224C49458BB}">
                  <c15:layout/>
                </c:ext>
              </c:extLst>
            </c:dLbl>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Sheet1!$C$2:$C$4</c:f>
              <c:numCache>
                <c:formatCode>0</c:formatCode>
                <c:ptCount val="3"/>
                <c:pt idx="0">
                  <c:v>39</c:v>
                </c:pt>
                <c:pt idx="1">
                  <c:v>1</c:v>
                </c:pt>
                <c:pt idx="2">
                  <c:v>62</c:v>
                </c:pt>
              </c:numCache>
            </c:numRef>
          </c:val>
          <c:extLst xmlns:c16r2="http://schemas.microsoft.com/office/drawing/2015/06/chart">
            <c:ext xmlns:c16="http://schemas.microsoft.com/office/drawing/2014/chart" uri="{C3380CC4-5D6E-409C-BE32-E72D297353CC}">
              <c16:uniqueId val="{00000004-88FC-4125-A261-F2AF7B2E0058}"/>
            </c:ext>
          </c:extLst>
        </c:ser>
        <c:ser>
          <c:idx val="2"/>
          <c:order val="2"/>
          <c:tx>
            <c:strRef>
              <c:f>Sheet1!$D$1</c:f>
              <c:strCache>
                <c:ptCount val="1"/>
                <c:pt idx="0">
                  <c:v>Unimproved/shared</c:v>
                </c:pt>
              </c:strCache>
            </c:strRef>
          </c:tx>
          <c:spPr>
            <a:solidFill>
              <a:srgbClr val="4469AF"/>
            </a:solidFill>
            <a:ln>
              <a:noFill/>
            </a:ln>
            <a:effectLst/>
            <a:scene3d>
              <a:camera prst="orthographicFront"/>
              <a:lightRig rig="threePt" dir="t">
                <a:rot lat="0" lon="0" rev="1200000"/>
              </a:lightRig>
            </a:scene3d>
            <a:sp3d>
              <a:bevelT w="63500" h="25400"/>
            </a:sp3d>
          </c:spPr>
          <c:invertIfNegative val="0"/>
          <c:dLbls>
            <c:dLbl>
              <c:idx val="0"/>
              <c:layout>
                <c:manualLayout>
                  <c:x val="8.306095484732369E-2"/>
                  <c:y val="0"/>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5-88FC-4125-A261-F2AF7B2E0058}"/>
                </c:ext>
                <c:ext xmlns:c15="http://schemas.microsoft.com/office/drawing/2012/chart" uri="{CE6537A1-D6FC-4f65-9D91-7224C49458BB}">
                  <c15:layout/>
                </c:ext>
              </c:extLst>
            </c:dLbl>
            <c:dLbl>
              <c:idx val="1"/>
              <c:layout>
                <c:manualLayout>
                  <c:x val="9.0751783999853744E-2"/>
                  <c:y val="-1.7318925282977621E-19"/>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6-88FC-4125-A261-F2AF7B2E0058}"/>
                </c:ext>
                <c:ext xmlns:c15="http://schemas.microsoft.com/office/drawing/2012/chart" uri="{CE6537A1-D6FC-4f65-9D91-7224C49458BB}">
                  <c15:layout/>
                </c:ext>
              </c:extLst>
            </c:dLbl>
            <c:dLbl>
              <c:idx val="2"/>
              <c:layout>
                <c:manualLayout>
                  <c:x val="7.998462318631161E-2"/>
                  <c:y val="0"/>
                </c:manualLayout>
              </c:layout>
              <c:dLblPos val="ctr"/>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7-88FC-4125-A261-F2AF7B2E0058}"/>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Sheet1!$D$2:$D$4</c:f>
              <c:numCache>
                <c:formatCode>0</c:formatCode>
                <c:ptCount val="3"/>
                <c:pt idx="0">
                  <c:v>2</c:v>
                </c:pt>
                <c:pt idx="1">
                  <c:v>1</c:v>
                </c:pt>
                <c:pt idx="2">
                  <c:v>2</c:v>
                </c:pt>
              </c:numCache>
            </c:numRef>
          </c:val>
          <c:extLst xmlns:c16r2="http://schemas.microsoft.com/office/drawing/2015/06/chart">
            <c:ext xmlns:c16="http://schemas.microsoft.com/office/drawing/2014/chart" uri="{C3380CC4-5D6E-409C-BE32-E72D297353CC}">
              <c16:uniqueId val="{00000008-88FC-4125-A261-F2AF7B2E0058}"/>
            </c:ext>
          </c:extLst>
        </c:ser>
        <c:dLbls>
          <c:dLblPos val="ctr"/>
          <c:showLegendKey val="0"/>
          <c:showVal val="1"/>
          <c:showCatName val="0"/>
          <c:showSerName val="0"/>
          <c:showPercent val="0"/>
          <c:showBubbleSize val="0"/>
        </c:dLbls>
        <c:gapWidth val="100"/>
        <c:overlap val="100"/>
        <c:axId val="427410016"/>
        <c:axId val="427410408"/>
      </c:barChart>
      <c:catAx>
        <c:axId val="427410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7410408"/>
        <c:crosses val="autoZero"/>
        <c:auto val="1"/>
        <c:lblAlgn val="ctr"/>
        <c:lblOffset val="100"/>
        <c:noMultiLvlLbl val="0"/>
      </c:catAx>
      <c:valAx>
        <c:axId val="427410408"/>
        <c:scaling>
          <c:orientation val="minMax"/>
          <c:min val="0"/>
        </c:scaling>
        <c:delete val="1"/>
        <c:axPos val="l"/>
        <c:numFmt formatCode="0%" sourceLinked="1"/>
        <c:majorTickMark val="out"/>
        <c:minorTickMark val="none"/>
        <c:tickLblPos val="nextTo"/>
        <c:crossAx val="42741001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ED8D-47A9-9FD6-DF7769505E93}"/>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ED8D-47A9-9FD6-DF7769505E9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Sheet1!$B$2:$B$4</c:f>
              <c:numCache>
                <c:formatCode>0.0</c:formatCode>
                <c:ptCount val="3"/>
                <c:pt idx="0">
                  <c:v>20.7</c:v>
                </c:pt>
                <c:pt idx="1">
                  <c:v>20.9</c:v>
                </c:pt>
                <c:pt idx="2">
                  <c:v>23.2</c:v>
                </c:pt>
              </c:numCache>
            </c:numRef>
          </c:val>
          <c:extLst xmlns:c16r2="http://schemas.microsoft.com/office/drawing/2015/06/chart">
            <c:ext xmlns:c16="http://schemas.microsoft.com/office/drawing/2014/chart" uri="{C3380CC4-5D6E-409C-BE32-E72D297353CC}">
              <c16:uniqueId val="{00000004-ED8D-47A9-9FD6-DF7769505E93}"/>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Sheet1!$C$2:$C$4</c:f>
              <c:numCache>
                <c:formatCode>0.0</c:formatCode>
                <c:ptCount val="3"/>
                <c:pt idx="0">
                  <c:v>23.1</c:v>
                </c:pt>
                <c:pt idx="1">
                  <c:v>24.7</c:v>
                </c:pt>
              </c:numCache>
            </c:numRef>
          </c:val>
          <c:extLst xmlns:c16r2="http://schemas.microsoft.com/office/drawing/2015/06/chart">
            <c:ext xmlns:c16="http://schemas.microsoft.com/office/drawing/2014/chart" uri="{C3380CC4-5D6E-409C-BE32-E72D297353CC}">
              <c16:uniqueId val="{00000005-ED8D-47A9-9FD6-DF7769505E93}"/>
            </c:ext>
          </c:extLst>
        </c:ser>
        <c:dLbls>
          <c:dLblPos val="outEnd"/>
          <c:showLegendKey val="0"/>
          <c:showVal val="1"/>
          <c:showCatName val="0"/>
          <c:showSerName val="0"/>
          <c:showPercent val="0"/>
          <c:showBubbleSize val="0"/>
        </c:dLbls>
        <c:gapWidth val="100"/>
        <c:axId val="429456424"/>
        <c:axId val="429456816"/>
      </c:barChart>
      <c:catAx>
        <c:axId val="4294564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9456816"/>
        <c:crosses val="autoZero"/>
        <c:auto val="1"/>
        <c:lblAlgn val="ctr"/>
        <c:lblOffset val="100"/>
        <c:noMultiLvlLbl val="0"/>
      </c:catAx>
      <c:valAx>
        <c:axId val="429456816"/>
        <c:scaling>
          <c:orientation val="minMax"/>
          <c:max val="40"/>
        </c:scaling>
        <c:delete val="1"/>
        <c:axPos val="l"/>
        <c:numFmt formatCode="0.0" sourceLinked="1"/>
        <c:majorTickMark val="out"/>
        <c:minorTickMark val="none"/>
        <c:tickLblPos val="nextTo"/>
        <c:crossAx val="42945642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0157194679564692"/>
          <c:w val="0.96616035172886816"/>
          <c:h val="0.80193070485294538"/>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3019-4433-ACF1-3C736B29A3EF}"/>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3019-4433-ACF1-3C736B29A3E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Sheet1!$B$2:$B$3</c:f>
              <c:numCache>
                <c:formatCode>0</c:formatCode>
                <c:ptCount val="2"/>
                <c:pt idx="0">
                  <c:v>5</c:v>
                </c:pt>
                <c:pt idx="1">
                  <c:v>21</c:v>
                </c:pt>
              </c:numCache>
            </c:numRef>
          </c:val>
          <c:extLst xmlns:c16r2="http://schemas.microsoft.com/office/drawing/2015/06/chart">
            <c:ext xmlns:c16="http://schemas.microsoft.com/office/drawing/2014/chart" uri="{C3380CC4-5D6E-409C-BE32-E72D297353CC}">
              <c16:uniqueId val="{00000004-3019-4433-ACF1-3C736B29A3EF}"/>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Sheet1!$C$2:$C$3</c:f>
              <c:numCache>
                <c:formatCode>0</c:formatCode>
                <c:ptCount val="2"/>
                <c:pt idx="0">
                  <c:v>5</c:v>
                </c:pt>
                <c:pt idx="1">
                  <c:v>13</c:v>
                </c:pt>
              </c:numCache>
            </c:numRef>
          </c:val>
          <c:extLst xmlns:c16r2="http://schemas.microsoft.com/office/drawing/2015/06/chart">
            <c:ext xmlns:c16="http://schemas.microsoft.com/office/drawing/2014/chart" uri="{C3380CC4-5D6E-409C-BE32-E72D297353CC}">
              <c16:uniqueId val="{00000005-3019-4433-ACF1-3C736B29A3EF}"/>
            </c:ext>
          </c:extLst>
        </c:ser>
        <c:dLbls>
          <c:dLblPos val="outEnd"/>
          <c:showLegendKey val="0"/>
          <c:showVal val="1"/>
          <c:showCatName val="0"/>
          <c:showSerName val="0"/>
          <c:showPercent val="0"/>
          <c:showBubbleSize val="0"/>
        </c:dLbls>
        <c:gapWidth val="100"/>
        <c:axId val="429457600"/>
        <c:axId val="429516696"/>
      </c:barChart>
      <c:catAx>
        <c:axId val="4294576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9516696"/>
        <c:crosses val="autoZero"/>
        <c:auto val="1"/>
        <c:lblAlgn val="ctr"/>
        <c:lblOffset val="100"/>
        <c:noMultiLvlLbl val="0"/>
      </c:catAx>
      <c:valAx>
        <c:axId val="429516696"/>
        <c:scaling>
          <c:orientation val="minMax"/>
          <c:max val="50"/>
        </c:scaling>
        <c:delete val="1"/>
        <c:axPos val="l"/>
        <c:numFmt formatCode="0" sourceLinked="1"/>
        <c:majorTickMark val="out"/>
        <c:minorTickMark val="none"/>
        <c:tickLblPos val="nextTo"/>
        <c:crossAx val="42945760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Have another soon</c:v>
                </c:pt>
              </c:strCache>
            </c:strRef>
          </c:tx>
          <c:spPr>
            <a:solidFill>
              <a:srgbClr val="29958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23</c:v>
                </c:pt>
                <c:pt idx="1">
                  <c:v>27</c:v>
                </c:pt>
              </c:numCache>
            </c:numRef>
          </c:val>
          <c:extLst xmlns:c16r2="http://schemas.microsoft.com/office/drawing/2015/06/chart">
            <c:ext xmlns:c16="http://schemas.microsoft.com/office/drawing/2014/chart" uri="{C3380CC4-5D6E-409C-BE32-E72D297353CC}">
              <c16:uniqueId val="{00000000-2FEB-4F0B-96C9-26721408E7C8}"/>
            </c:ext>
          </c:extLst>
        </c:ser>
        <c:ser>
          <c:idx val="1"/>
          <c:order val="1"/>
          <c:tx>
            <c:strRef>
              <c:f>Sheet1!$C$1</c:f>
              <c:strCache>
                <c:ptCount val="1"/>
                <c:pt idx="0">
                  <c:v>Have another later</c:v>
                </c:pt>
              </c:strCache>
            </c:strRef>
          </c:tx>
          <c:spPr>
            <a:solidFill>
              <a:srgbClr val="29958D">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17</c:v>
                </c:pt>
                <c:pt idx="1">
                  <c:v>20</c:v>
                </c:pt>
              </c:numCache>
            </c:numRef>
          </c:val>
          <c:extLst xmlns:c16r2="http://schemas.microsoft.com/office/drawing/2015/06/chart">
            <c:ext xmlns:c16="http://schemas.microsoft.com/office/drawing/2014/chart" uri="{C3380CC4-5D6E-409C-BE32-E72D297353CC}">
              <c16:uniqueId val="{00000001-2FEB-4F0B-96C9-26721408E7C8}"/>
            </c:ext>
          </c:extLst>
        </c:ser>
        <c:ser>
          <c:idx val="2"/>
          <c:order val="2"/>
          <c:tx>
            <c:strRef>
              <c:f>Sheet1!$D$1</c:f>
              <c:strCache>
                <c:ptCount val="1"/>
                <c:pt idx="0">
                  <c:v>Have another, undecided when/undecided</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16</c:v>
                </c:pt>
                <c:pt idx="1">
                  <c:v>22</c:v>
                </c:pt>
              </c:numCache>
            </c:numRef>
          </c:val>
          <c:extLst xmlns:c16r2="http://schemas.microsoft.com/office/drawing/2015/06/chart">
            <c:ext xmlns:c16="http://schemas.microsoft.com/office/drawing/2014/chart" uri="{C3380CC4-5D6E-409C-BE32-E72D297353CC}">
              <c16:uniqueId val="{00000002-2FEB-4F0B-96C9-26721408E7C8}"/>
            </c:ext>
          </c:extLst>
        </c:ser>
        <c:ser>
          <c:idx val="3"/>
          <c:order val="3"/>
          <c:tx>
            <c:strRef>
              <c:f>Sheet1!$E$1</c:f>
              <c:strCache>
                <c:ptCount val="1"/>
                <c:pt idx="0">
                  <c:v>Want no more or sterilised</c:v>
                </c:pt>
              </c:strCache>
            </c:strRef>
          </c:tx>
          <c:spPr>
            <a:solidFill>
              <a:srgbClr val="29958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0</c:formatCode>
                <c:ptCount val="2"/>
                <c:pt idx="0">
                  <c:v>42</c:v>
                </c:pt>
                <c:pt idx="1">
                  <c:v>29</c:v>
                </c:pt>
              </c:numCache>
            </c:numRef>
          </c:val>
          <c:extLst xmlns:c16r2="http://schemas.microsoft.com/office/drawing/2015/06/chart">
            <c:ext xmlns:c16="http://schemas.microsoft.com/office/drawing/2014/chart" uri="{C3380CC4-5D6E-409C-BE32-E72D297353CC}">
              <c16:uniqueId val="{00000003-2FEB-4F0B-96C9-26721408E7C8}"/>
            </c:ext>
          </c:extLst>
        </c:ser>
        <c:ser>
          <c:idx val="4"/>
          <c:order val="4"/>
          <c:tx>
            <c:strRef>
              <c:f>Sheet1!$F$1</c:f>
              <c:strCache>
                <c:ptCount val="1"/>
                <c:pt idx="0">
                  <c:v>Declared infecund</c:v>
                </c:pt>
              </c:strCache>
            </c:strRef>
          </c:tx>
          <c:spPr>
            <a:solidFill>
              <a:srgbClr val="29958D">
                <a:lumMod val="20000"/>
                <a:lumOff val="8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Sheet1!$F$2:$F$3</c:f>
              <c:numCache>
                <c:formatCode>0</c:formatCode>
                <c:ptCount val="2"/>
                <c:pt idx="0">
                  <c:v>2</c:v>
                </c:pt>
                <c:pt idx="1">
                  <c:v>1</c:v>
                </c:pt>
              </c:numCache>
            </c:numRef>
          </c:val>
          <c:extLst xmlns:c16r2="http://schemas.microsoft.com/office/drawing/2015/06/chart">
            <c:ext xmlns:c16="http://schemas.microsoft.com/office/drawing/2014/chart" uri="{C3380CC4-5D6E-409C-BE32-E72D297353CC}">
              <c16:uniqueId val="{00000004-2FEB-4F0B-96C9-26721408E7C8}"/>
            </c:ext>
          </c:extLst>
        </c:ser>
        <c:dLbls>
          <c:dLblPos val="ctr"/>
          <c:showLegendKey val="0"/>
          <c:showVal val="1"/>
          <c:showCatName val="0"/>
          <c:showSerName val="0"/>
          <c:showPercent val="0"/>
          <c:showBubbleSize val="0"/>
        </c:dLbls>
        <c:gapWidth val="100"/>
        <c:overlap val="100"/>
        <c:axId val="429517480"/>
        <c:axId val="429517872"/>
      </c:barChart>
      <c:catAx>
        <c:axId val="429517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9517872"/>
        <c:crosses val="autoZero"/>
        <c:auto val="1"/>
        <c:lblAlgn val="ctr"/>
        <c:lblOffset val="100"/>
        <c:noMultiLvlLbl val="0"/>
      </c:catAx>
      <c:valAx>
        <c:axId val="429517872"/>
        <c:scaling>
          <c:orientation val="minMax"/>
        </c:scaling>
        <c:delete val="1"/>
        <c:axPos val="l"/>
        <c:numFmt formatCode="0%" sourceLinked="1"/>
        <c:majorTickMark val="none"/>
        <c:minorTickMark val="none"/>
        <c:tickLblPos val="nextTo"/>
        <c:crossAx val="429517480"/>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8455822677546202"/>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D42B-4180-9930-77D51E0A5382}"/>
              </c:ext>
            </c:extLst>
          </c:dPt>
          <c:dPt>
            <c:idx val="2"/>
            <c:invertIfNegative val="0"/>
            <c:bubble3D val="0"/>
            <c:extLst xmlns:c16r2="http://schemas.microsoft.com/office/drawing/2015/06/chart">
              <c:ext xmlns:c16="http://schemas.microsoft.com/office/drawing/2014/chart" uri="{C3380CC4-5D6E-409C-BE32-E72D297353CC}">
                <c16:uniqueId val="{00000001-D42B-4180-9930-77D51E0A538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All</c:v>
                </c:pt>
                <c:pt idx="1">
                  <c:v>Married</c:v>
                </c:pt>
              </c:strCache>
            </c:strRef>
          </c:cat>
          <c:val>
            <c:numRef>
              <c:f>Sheet1!$B$2:$B$3</c:f>
              <c:numCache>
                <c:formatCode>0.0</c:formatCode>
                <c:ptCount val="2"/>
                <c:pt idx="0">
                  <c:v>2.8</c:v>
                </c:pt>
                <c:pt idx="1">
                  <c:v>3</c:v>
                </c:pt>
              </c:numCache>
            </c:numRef>
          </c:val>
          <c:extLst xmlns:c16r2="http://schemas.microsoft.com/office/drawing/2015/06/chart">
            <c:ext xmlns:c16="http://schemas.microsoft.com/office/drawing/2014/chart" uri="{C3380CC4-5D6E-409C-BE32-E72D297353CC}">
              <c16:uniqueId val="{00000002-D42B-4180-9930-77D51E0A5382}"/>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All</c:v>
                </c:pt>
                <c:pt idx="1">
                  <c:v>Married</c:v>
                </c:pt>
              </c:strCache>
            </c:strRef>
          </c:cat>
          <c:val>
            <c:numRef>
              <c:f>Sheet1!$C$2:$C$3</c:f>
              <c:numCache>
                <c:formatCode>General</c:formatCode>
                <c:ptCount val="2"/>
                <c:pt idx="0">
                  <c:v>2.9</c:v>
                </c:pt>
                <c:pt idx="1">
                  <c:v>3.3</c:v>
                </c:pt>
              </c:numCache>
            </c:numRef>
          </c:val>
          <c:extLst xmlns:c16r2="http://schemas.microsoft.com/office/drawing/2015/06/chart">
            <c:ext xmlns:c16="http://schemas.microsoft.com/office/drawing/2014/chart" uri="{C3380CC4-5D6E-409C-BE32-E72D297353CC}">
              <c16:uniqueId val="{00000003-D42B-4180-9930-77D51E0A5382}"/>
            </c:ext>
          </c:extLst>
        </c:ser>
        <c:dLbls>
          <c:dLblPos val="outEnd"/>
          <c:showLegendKey val="0"/>
          <c:showVal val="1"/>
          <c:showCatName val="0"/>
          <c:showSerName val="0"/>
          <c:showPercent val="0"/>
          <c:showBubbleSize val="0"/>
        </c:dLbls>
        <c:gapWidth val="100"/>
        <c:axId val="429519048"/>
        <c:axId val="429519440"/>
      </c:barChart>
      <c:catAx>
        <c:axId val="429519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9519440"/>
        <c:crosses val="autoZero"/>
        <c:auto val="1"/>
        <c:lblAlgn val="ctr"/>
        <c:lblOffset val="100"/>
        <c:noMultiLvlLbl val="0"/>
      </c:catAx>
      <c:valAx>
        <c:axId val="429519440"/>
        <c:scaling>
          <c:orientation val="minMax"/>
          <c:max val="10"/>
        </c:scaling>
        <c:delete val="1"/>
        <c:axPos val="l"/>
        <c:numFmt formatCode="0.0" sourceLinked="1"/>
        <c:majorTickMark val="out"/>
        <c:minorTickMark val="none"/>
        <c:tickLblPos val="nextTo"/>
        <c:crossAx val="42951904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29958D"/>
            </a:solidFill>
            <a:ln>
              <a:noFill/>
            </a:ln>
            <a:scene3d>
              <a:camera prst="orthographicFront"/>
              <a:lightRig rig="threePt" dir="t">
                <a:rot lat="0" lon="0" rev="1200000"/>
              </a:lightRig>
            </a:scene3d>
            <a:sp3d>
              <a:bevelT w="63500" h="25400"/>
            </a:sp3d>
          </c:spPr>
          <c:dPt>
            <c:idx val="0"/>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35D9-4927-9D73-570F04C3E54E}"/>
              </c:ext>
            </c:extLst>
          </c:dPt>
          <c:dPt>
            <c:idx val="1"/>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35D9-4927-9D73-570F04C3E54E}"/>
              </c:ext>
            </c:extLst>
          </c:dPt>
          <c:dPt>
            <c:idx val="2"/>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35D9-4927-9D73-570F04C3E54E}"/>
              </c:ext>
            </c:extLst>
          </c:dPt>
          <c:dPt>
            <c:idx val="3"/>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35D9-4927-9D73-570F04C3E54E}"/>
              </c:ext>
            </c:extLst>
          </c:dPt>
          <c:dPt>
            <c:idx val="4"/>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35D9-4927-9D73-570F04C3E54E}"/>
              </c:ext>
            </c:extLst>
          </c:dPt>
          <c:dPt>
            <c:idx val="5"/>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35D9-4927-9D73-570F04C3E54E}"/>
              </c:ext>
            </c:extLst>
          </c:dPt>
          <c:dLbls>
            <c:dLbl>
              <c:idx val="2"/>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35D9-4927-9D73-570F04C3E54E}"/>
                </c:ext>
                <c:ext xmlns:c15="http://schemas.microsoft.com/office/drawing/2012/chart" uri="{CE6537A1-D6FC-4f65-9D91-7224C49458BB}">
                  <c15:layout/>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35D9-4927-9D73-570F04C3E54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Wanted then</c:v>
                </c:pt>
                <c:pt idx="1">
                  <c:v>Wanted later</c:v>
                </c:pt>
                <c:pt idx="2">
                  <c:v>Wanted no more</c:v>
                </c:pt>
              </c:strCache>
            </c:strRef>
          </c:cat>
          <c:val>
            <c:numRef>
              <c:f>Sheet1!$B$2:$B$4</c:f>
              <c:numCache>
                <c:formatCode>General</c:formatCode>
                <c:ptCount val="3"/>
                <c:pt idx="0">
                  <c:v>77</c:v>
                </c:pt>
                <c:pt idx="1">
                  <c:v>16</c:v>
                </c:pt>
                <c:pt idx="2">
                  <c:v>7</c:v>
                </c:pt>
              </c:numCache>
            </c:numRef>
          </c:val>
          <c:extLst xmlns:c16r2="http://schemas.microsoft.com/office/drawing/2015/06/chart">
            <c:ext xmlns:c16="http://schemas.microsoft.com/office/drawing/2014/chart" uri="{C3380CC4-5D6E-409C-BE32-E72D297353CC}">
              <c16:uniqueId val="{0000000C-35D9-4927-9D73-570F04C3E54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Wanted fertility</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2009 MDHS</c:v>
                </c:pt>
                <c:pt idx="1">
                  <c:v>2016-17 MDHS</c:v>
                </c:pt>
              </c:strCache>
            </c:strRef>
          </c:cat>
          <c:val>
            <c:numRef>
              <c:f>Sheet1!$B$2:$B$3</c:f>
              <c:numCache>
                <c:formatCode>0.0</c:formatCode>
                <c:ptCount val="2"/>
                <c:pt idx="0">
                  <c:v>2.2000000000000002</c:v>
                </c:pt>
                <c:pt idx="1">
                  <c:v>1.9</c:v>
                </c:pt>
              </c:numCache>
            </c:numRef>
          </c:val>
          <c:extLst xmlns:c16r2="http://schemas.microsoft.com/office/drawing/2015/06/chart">
            <c:ext xmlns:c16="http://schemas.microsoft.com/office/drawing/2014/chart" uri="{C3380CC4-5D6E-409C-BE32-E72D297353CC}">
              <c16:uniqueId val="{00000000-B5A2-46DB-9D86-923E3906FFDE}"/>
            </c:ext>
          </c:extLst>
        </c:ser>
        <c:ser>
          <c:idx val="1"/>
          <c:order val="1"/>
          <c:tx>
            <c:strRef>
              <c:f>Sheet1!$C$1</c:f>
              <c:strCache>
                <c:ptCount val="1"/>
                <c:pt idx="0">
                  <c:v>Difference in fertlity</c:v>
                </c:pt>
              </c:strCache>
            </c:strRef>
          </c:tx>
          <c:spPr>
            <a:solidFill>
              <a:srgbClr val="F15B3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2009 MDHS</c:v>
                </c:pt>
                <c:pt idx="1">
                  <c:v>2016-17 MDHS</c:v>
                </c:pt>
              </c:strCache>
            </c:strRef>
          </c:cat>
          <c:val>
            <c:numRef>
              <c:f>Sheet1!$C$2:$C$3</c:f>
              <c:numCache>
                <c:formatCode>0.0</c:formatCode>
                <c:ptCount val="2"/>
                <c:pt idx="0">
                  <c:v>0.3</c:v>
                </c:pt>
                <c:pt idx="1">
                  <c:v>0.2</c:v>
                </c:pt>
              </c:numCache>
            </c:numRef>
          </c:val>
          <c:extLst xmlns:c16r2="http://schemas.microsoft.com/office/drawing/2015/06/chart">
            <c:ext xmlns:c16="http://schemas.microsoft.com/office/drawing/2014/chart" uri="{C3380CC4-5D6E-409C-BE32-E72D297353CC}">
              <c16:uniqueId val="{00000001-B5A2-46DB-9D86-923E3906FFDE}"/>
            </c:ext>
          </c:extLst>
        </c:ser>
        <c:ser>
          <c:idx val="2"/>
          <c:order val="2"/>
          <c:tx>
            <c:strRef>
              <c:f>Sheet1!$D$1</c:f>
              <c:strCache>
                <c:ptCount val="1"/>
                <c:pt idx="0">
                  <c:v>TFR</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2009 MDHS</c:v>
                </c:pt>
                <c:pt idx="1">
                  <c:v>2016-17 MDHS</c:v>
                </c:pt>
              </c:strCache>
            </c:strRef>
          </c:cat>
          <c:val>
            <c:numRef>
              <c:f>Sheet1!$D$2:$D$3</c:f>
              <c:numCache>
                <c:formatCode>General</c:formatCode>
                <c:ptCount val="2"/>
                <c:pt idx="0">
                  <c:v>2.5</c:v>
                </c:pt>
                <c:pt idx="1">
                  <c:v>2.1</c:v>
                </c:pt>
              </c:numCache>
            </c:numRef>
          </c:val>
          <c:extLst xmlns:c16r2="http://schemas.microsoft.com/office/drawing/2015/06/chart">
            <c:ext xmlns:c16="http://schemas.microsoft.com/office/drawing/2014/chart" uri="{C3380CC4-5D6E-409C-BE32-E72D297353CC}">
              <c16:uniqueId val="{00000002-B5A2-46DB-9D86-923E3906FFDE}"/>
            </c:ext>
          </c:extLst>
        </c:ser>
        <c:dLbls>
          <c:dLblPos val="ctr"/>
          <c:showLegendKey val="0"/>
          <c:showVal val="1"/>
          <c:showCatName val="0"/>
          <c:showSerName val="0"/>
          <c:showPercent val="0"/>
          <c:showBubbleSize val="0"/>
        </c:dLbls>
        <c:gapWidth val="100"/>
        <c:overlap val="100"/>
        <c:axId val="429520224"/>
        <c:axId val="353612096"/>
      </c:barChart>
      <c:catAx>
        <c:axId val="429520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53612096"/>
        <c:crosses val="autoZero"/>
        <c:auto val="1"/>
        <c:lblAlgn val="ctr"/>
        <c:lblOffset val="100"/>
        <c:noMultiLvlLbl val="0"/>
      </c:catAx>
      <c:valAx>
        <c:axId val="353612096"/>
        <c:scaling>
          <c:orientation val="minMax"/>
          <c:max val="5"/>
        </c:scaling>
        <c:delete val="1"/>
        <c:axPos val="l"/>
        <c:numFmt formatCode="0.0" sourceLinked="1"/>
        <c:majorTickMark val="out"/>
        <c:minorTickMark val="none"/>
        <c:tickLblPos val="nextTo"/>
        <c:crossAx val="42952022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10399032648125756"/>
          <c:w val="1"/>
          <c:h val="0.79951232516733473"/>
        </c:manualLayout>
      </c:layout>
      <c:barChart>
        <c:barDir val="col"/>
        <c:grouping val="clustered"/>
        <c:varyColors val="0"/>
        <c:ser>
          <c:idx val="0"/>
          <c:order val="0"/>
          <c:tx>
            <c:strRef>
              <c:f>Sheet1!$B$1</c:f>
              <c:strCache>
                <c:ptCount val="1"/>
                <c:pt idx="0">
                  <c:v>Knowledge</c:v>
                </c:pt>
              </c:strCache>
            </c:strRef>
          </c:tx>
          <c:spPr>
            <a:solidFill>
              <a:srgbClr val="4469A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5D2C-4426-88B7-AB75243114F2}"/>
              </c:ext>
            </c:extLst>
          </c:dPt>
          <c:dPt>
            <c:idx val="2"/>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5D2C-4426-88B7-AB75243114F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Sheet1!$B$2:$B$3</c:f>
              <c:numCache>
                <c:formatCode>0</c:formatCode>
                <c:ptCount val="2"/>
                <c:pt idx="0">
                  <c:v>98</c:v>
                </c:pt>
                <c:pt idx="1">
                  <c:v>98</c:v>
                </c:pt>
              </c:numCache>
            </c:numRef>
          </c:val>
          <c:extLst xmlns:c16r2="http://schemas.microsoft.com/office/drawing/2015/06/chart">
            <c:ext xmlns:c16="http://schemas.microsoft.com/office/drawing/2014/chart" uri="{C3380CC4-5D6E-409C-BE32-E72D297353CC}">
              <c16:uniqueId val="{00000004-5D2C-4426-88B7-AB75243114F2}"/>
            </c:ext>
          </c:extLst>
        </c:ser>
        <c:ser>
          <c:idx val="1"/>
          <c:order val="1"/>
          <c:tx>
            <c:strRef>
              <c:f>Sheet1!$C$1</c:f>
              <c:strCache>
                <c:ptCount val="1"/>
                <c:pt idx="0">
                  <c:v>Current use</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Sheet1!$C$2:$C$3</c:f>
              <c:numCache>
                <c:formatCode>0</c:formatCode>
                <c:ptCount val="2"/>
                <c:pt idx="0">
                  <c:v>19</c:v>
                </c:pt>
                <c:pt idx="1">
                  <c:v>15</c:v>
                </c:pt>
              </c:numCache>
            </c:numRef>
          </c:val>
          <c:extLst xmlns:c16r2="http://schemas.microsoft.com/office/drawing/2015/06/chart">
            <c:ext xmlns:c16="http://schemas.microsoft.com/office/drawing/2014/chart" uri="{C3380CC4-5D6E-409C-BE32-E72D297353CC}">
              <c16:uniqueId val="{00000005-5D2C-4426-88B7-AB75243114F2}"/>
            </c:ext>
          </c:extLst>
        </c:ser>
        <c:dLbls>
          <c:dLblPos val="outEnd"/>
          <c:showLegendKey val="0"/>
          <c:showVal val="1"/>
          <c:showCatName val="0"/>
          <c:showSerName val="0"/>
          <c:showPercent val="0"/>
          <c:showBubbleSize val="0"/>
        </c:dLbls>
        <c:gapWidth val="100"/>
        <c:axId val="353612880"/>
        <c:axId val="353613272"/>
      </c:barChart>
      <c:catAx>
        <c:axId val="3536128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53613272"/>
        <c:crosses val="autoZero"/>
        <c:auto val="1"/>
        <c:lblAlgn val="ctr"/>
        <c:lblOffset val="100"/>
        <c:noMultiLvlLbl val="0"/>
      </c:catAx>
      <c:valAx>
        <c:axId val="353613272"/>
        <c:scaling>
          <c:orientation val="minMax"/>
          <c:max val="100"/>
        </c:scaling>
        <c:delete val="1"/>
        <c:axPos val="l"/>
        <c:numFmt formatCode="0" sourceLinked="1"/>
        <c:majorTickMark val="out"/>
        <c:minorTickMark val="none"/>
        <c:tickLblPos val="nextTo"/>
        <c:crossAx val="35361288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79237791467118601"/>
        </c:manualLayout>
      </c:layout>
      <c:barChart>
        <c:barDir val="col"/>
        <c:grouping val="clustered"/>
        <c:varyColors val="0"/>
        <c:ser>
          <c:idx val="0"/>
          <c:order val="0"/>
          <c:tx>
            <c:strRef>
              <c:f>Sheet1!$B$1</c:f>
              <c:strCache>
                <c:ptCount val="1"/>
                <c:pt idx="0">
                  <c:v>Currently married women</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4FAF-4BAB-B3F4-CB538F91EA7F}"/>
              </c:ext>
            </c:extLst>
          </c:dPt>
          <c:dPt>
            <c:idx val="2"/>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4FAF-4BAB-B3F4-CB538F91EA7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Male condom</c:v>
                </c:pt>
                <c:pt idx="3">
                  <c:v>Female sterilisation</c:v>
                </c:pt>
                <c:pt idx="4">
                  <c:v>Pill</c:v>
                </c:pt>
                <c:pt idx="5">
                  <c:v>Any traditional method</c:v>
                </c:pt>
                <c:pt idx="6">
                  <c:v>Withdrawal</c:v>
                </c:pt>
              </c:strCache>
            </c:strRef>
          </c:cat>
          <c:val>
            <c:numRef>
              <c:f>Sheet1!$B$2:$B$8</c:f>
              <c:numCache>
                <c:formatCode>0</c:formatCode>
                <c:ptCount val="7"/>
                <c:pt idx="0">
                  <c:v>19</c:v>
                </c:pt>
                <c:pt idx="1">
                  <c:v>15</c:v>
                </c:pt>
                <c:pt idx="2">
                  <c:v>7</c:v>
                </c:pt>
                <c:pt idx="3">
                  <c:v>4</c:v>
                </c:pt>
                <c:pt idx="4">
                  <c:v>2</c:v>
                </c:pt>
                <c:pt idx="5">
                  <c:v>4</c:v>
                </c:pt>
                <c:pt idx="6">
                  <c:v>3</c:v>
                </c:pt>
              </c:numCache>
            </c:numRef>
          </c:val>
          <c:extLst xmlns:c16r2="http://schemas.microsoft.com/office/drawing/2015/06/chart">
            <c:ext xmlns:c16="http://schemas.microsoft.com/office/drawing/2014/chart" uri="{C3380CC4-5D6E-409C-BE32-E72D297353CC}">
              <c16:uniqueId val="{00000004-4FAF-4BAB-B3F4-CB538F91EA7F}"/>
            </c:ext>
          </c:extLst>
        </c:ser>
        <c:dLbls>
          <c:dLblPos val="outEnd"/>
          <c:showLegendKey val="0"/>
          <c:showVal val="1"/>
          <c:showCatName val="0"/>
          <c:showSerName val="0"/>
          <c:showPercent val="0"/>
          <c:showBubbleSize val="0"/>
        </c:dLbls>
        <c:gapWidth val="100"/>
        <c:axId val="431404208"/>
        <c:axId val="431404600"/>
      </c:barChart>
      <c:catAx>
        <c:axId val="4314042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1404600"/>
        <c:crosses val="autoZero"/>
        <c:auto val="1"/>
        <c:lblAlgn val="ctr"/>
        <c:lblOffset val="100"/>
        <c:noMultiLvlLbl val="0"/>
      </c:catAx>
      <c:valAx>
        <c:axId val="431404600"/>
        <c:scaling>
          <c:orientation val="minMax"/>
          <c:max val="50"/>
        </c:scaling>
        <c:delete val="1"/>
        <c:axPos val="l"/>
        <c:numFmt formatCode="0" sourceLinked="1"/>
        <c:majorTickMark val="out"/>
        <c:minorTickMark val="none"/>
        <c:tickLblPos val="nextTo"/>
        <c:crossAx val="431404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7951-4E08-8F54-E99B98F0F4DE}"/>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7951-4E08-8F54-E99B98F0F4D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0</c:formatCode>
                <c:ptCount val="3"/>
                <c:pt idx="0">
                  <c:v>19</c:v>
                </c:pt>
                <c:pt idx="1">
                  <c:v>20</c:v>
                </c:pt>
                <c:pt idx="2">
                  <c:v>18</c:v>
                </c:pt>
              </c:numCache>
            </c:numRef>
          </c:val>
          <c:extLst xmlns:c16r2="http://schemas.microsoft.com/office/drawing/2015/06/chart">
            <c:ext xmlns:c16="http://schemas.microsoft.com/office/drawing/2014/chart" uri="{C3380CC4-5D6E-409C-BE32-E72D297353CC}">
              <c16:uniqueId val="{00000004-7951-4E08-8F54-E99B98F0F4DE}"/>
            </c:ext>
          </c:extLst>
        </c:ser>
        <c:dLbls>
          <c:showLegendKey val="0"/>
          <c:showVal val="0"/>
          <c:showCatName val="0"/>
          <c:showSerName val="0"/>
          <c:showPercent val="0"/>
          <c:showBubbleSize val="0"/>
        </c:dLbls>
        <c:gapWidth val="100"/>
        <c:axId val="431405384"/>
        <c:axId val="431405776"/>
      </c:barChart>
      <c:catAx>
        <c:axId val="431405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1405776"/>
        <c:crosses val="autoZero"/>
        <c:auto val="1"/>
        <c:lblAlgn val="ctr"/>
        <c:lblOffset val="100"/>
        <c:noMultiLvlLbl val="0"/>
      </c:catAx>
      <c:valAx>
        <c:axId val="431405776"/>
        <c:scaling>
          <c:orientation val="minMax"/>
          <c:max val="50"/>
        </c:scaling>
        <c:delete val="1"/>
        <c:axPos val="l"/>
        <c:numFmt formatCode="0" sourceLinked="1"/>
        <c:majorTickMark val="out"/>
        <c:minorTickMark val="none"/>
        <c:tickLblPos val="nextTo"/>
        <c:crossAx val="431405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7.2551390568319227E-3"/>
          <c:w val="0.96616035172886816"/>
          <c:h val="0.89624751259176039"/>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95E2-4DAB-BD33-CAFA523751DA}"/>
              </c:ext>
            </c:extLst>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95E2-4DAB-BD33-CAFA523751D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formal education</c:v>
                </c:pt>
                <c:pt idx="1">
                  <c:v>Primary</c:v>
                </c:pt>
                <c:pt idx="2">
                  <c:v>Secondary</c:v>
                </c:pt>
                <c:pt idx="3">
                  <c:v>More than secondary</c:v>
                </c:pt>
              </c:strCache>
            </c:strRef>
          </c:cat>
          <c:val>
            <c:numRef>
              <c:f>Sheet1!$B$2:$B$5</c:f>
              <c:numCache>
                <c:formatCode>0</c:formatCode>
                <c:ptCount val="4"/>
                <c:pt idx="0">
                  <c:v>22</c:v>
                </c:pt>
                <c:pt idx="1">
                  <c:v>22</c:v>
                </c:pt>
                <c:pt idx="2">
                  <c:v>15</c:v>
                </c:pt>
                <c:pt idx="3">
                  <c:v>23</c:v>
                </c:pt>
              </c:numCache>
            </c:numRef>
          </c:val>
          <c:extLst xmlns:c16r2="http://schemas.microsoft.com/office/drawing/2015/06/chart">
            <c:ext xmlns:c16="http://schemas.microsoft.com/office/drawing/2014/chart" uri="{C3380CC4-5D6E-409C-BE32-E72D297353CC}">
              <c16:uniqueId val="{00000004-95E2-4DAB-BD33-CAFA523751DA}"/>
            </c:ext>
          </c:extLst>
        </c:ser>
        <c:dLbls>
          <c:showLegendKey val="0"/>
          <c:showVal val="0"/>
          <c:showCatName val="0"/>
          <c:showSerName val="0"/>
          <c:showPercent val="0"/>
          <c:showBubbleSize val="0"/>
        </c:dLbls>
        <c:gapWidth val="100"/>
        <c:axId val="431406560"/>
        <c:axId val="431406952"/>
      </c:barChart>
      <c:catAx>
        <c:axId val="431406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1406952"/>
        <c:crosses val="autoZero"/>
        <c:auto val="1"/>
        <c:lblAlgn val="ctr"/>
        <c:lblOffset val="100"/>
        <c:noMultiLvlLbl val="0"/>
      </c:catAx>
      <c:valAx>
        <c:axId val="431406952"/>
        <c:scaling>
          <c:orientation val="minMax"/>
          <c:max val="50"/>
        </c:scaling>
        <c:delete val="1"/>
        <c:axPos val="l"/>
        <c:numFmt formatCode="0" sourceLinked="1"/>
        <c:majorTickMark val="out"/>
        <c:minorTickMark val="none"/>
        <c:tickLblPos val="nextTo"/>
        <c:crossAx val="431406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8753280839896"/>
          <c:y val="2.6602176541717048E-2"/>
          <c:w val="0.80019291338582665"/>
          <c:h val="0.97339782345828296"/>
        </c:manualLayout>
      </c:layout>
      <c:barChart>
        <c:barDir val="bar"/>
        <c:grouping val="clustered"/>
        <c:varyColors val="0"/>
        <c:ser>
          <c:idx val="0"/>
          <c:order val="0"/>
          <c:tx>
            <c:strRef>
              <c:f>Sheet1!$B$1</c:f>
              <c:strCache>
                <c:ptCount val="1"/>
                <c:pt idx="0">
                  <c:v>Other atolls</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Motorcycle/ scooter</c:v>
                </c:pt>
                <c:pt idx="2">
                  <c:v>Radio</c:v>
                </c:pt>
                <c:pt idx="3">
                  <c:v>Television</c:v>
                </c:pt>
                <c:pt idx="4">
                  <c:v>Mobile phone</c:v>
                </c:pt>
              </c:strCache>
            </c:strRef>
          </c:cat>
          <c:val>
            <c:numRef>
              <c:f>Sheet1!$B$2:$B$6</c:f>
              <c:numCache>
                <c:formatCode>0</c:formatCode>
                <c:ptCount val="5"/>
                <c:pt idx="0">
                  <c:v>59</c:v>
                </c:pt>
                <c:pt idx="1">
                  <c:v>49</c:v>
                </c:pt>
                <c:pt idx="2">
                  <c:v>69</c:v>
                </c:pt>
                <c:pt idx="3">
                  <c:v>94</c:v>
                </c:pt>
                <c:pt idx="4">
                  <c:v>99</c:v>
                </c:pt>
              </c:numCache>
            </c:numRef>
          </c:val>
          <c:extLst xmlns:c16r2="http://schemas.microsoft.com/office/drawing/2015/06/chart">
            <c:ext xmlns:c16="http://schemas.microsoft.com/office/drawing/2014/chart" uri="{C3380CC4-5D6E-409C-BE32-E72D297353CC}">
              <c16:uniqueId val="{00000000-D047-4711-B2D6-EA2253B292DF}"/>
            </c:ext>
          </c:extLst>
        </c:ser>
        <c:ser>
          <c:idx val="1"/>
          <c:order val="1"/>
          <c:tx>
            <c:strRef>
              <c:f>Sheet1!$C$1</c:f>
              <c:strCache>
                <c:ptCount val="1"/>
                <c:pt idx="0">
                  <c:v>Malé region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Motorcycle/ scooter</c:v>
                </c:pt>
                <c:pt idx="2">
                  <c:v>Radio</c:v>
                </c:pt>
                <c:pt idx="3">
                  <c:v>Television</c:v>
                </c:pt>
                <c:pt idx="4">
                  <c:v>Mobile phone</c:v>
                </c:pt>
              </c:strCache>
            </c:strRef>
          </c:cat>
          <c:val>
            <c:numRef>
              <c:f>Sheet1!$C$2:$C$6</c:f>
              <c:numCache>
                <c:formatCode>0</c:formatCode>
                <c:ptCount val="5"/>
                <c:pt idx="0">
                  <c:v>13</c:v>
                </c:pt>
                <c:pt idx="1">
                  <c:v>77</c:v>
                </c:pt>
                <c:pt idx="2">
                  <c:v>41</c:v>
                </c:pt>
                <c:pt idx="3">
                  <c:v>94</c:v>
                </c:pt>
                <c:pt idx="4">
                  <c:v>99</c:v>
                </c:pt>
              </c:numCache>
            </c:numRef>
          </c:val>
          <c:extLst xmlns:c16r2="http://schemas.microsoft.com/office/drawing/2015/06/chart">
            <c:ext xmlns:c16="http://schemas.microsoft.com/office/drawing/2014/chart" uri="{C3380CC4-5D6E-409C-BE32-E72D297353CC}">
              <c16:uniqueId val="{00000001-D047-4711-B2D6-EA2253B292DF}"/>
            </c:ext>
          </c:extLst>
        </c:ser>
        <c:ser>
          <c:idx val="2"/>
          <c:order val="2"/>
          <c:tx>
            <c:strRef>
              <c:f>Sheet1!$D$1</c:f>
              <c:strCache>
                <c:ptCount val="1"/>
                <c:pt idx="0">
                  <c:v>Total</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Motorcycle/ scooter</c:v>
                </c:pt>
                <c:pt idx="2">
                  <c:v>Radio</c:v>
                </c:pt>
                <c:pt idx="3">
                  <c:v>Television</c:v>
                </c:pt>
                <c:pt idx="4">
                  <c:v>Mobile phone</c:v>
                </c:pt>
              </c:strCache>
            </c:strRef>
          </c:cat>
          <c:val>
            <c:numRef>
              <c:f>Sheet1!$D$2:$D$6</c:f>
              <c:numCache>
                <c:formatCode>0</c:formatCode>
                <c:ptCount val="5"/>
                <c:pt idx="0">
                  <c:v>41</c:v>
                </c:pt>
                <c:pt idx="1">
                  <c:v>60</c:v>
                </c:pt>
                <c:pt idx="2">
                  <c:v>59</c:v>
                </c:pt>
                <c:pt idx="3">
                  <c:v>94</c:v>
                </c:pt>
                <c:pt idx="4">
                  <c:v>99</c:v>
                </c:pt>
              </c:numCache>
            </c:numRef>
          </c:val>
          <c:extLst xmlns:c16r2="http://schemas.microsoft.com/office/drawing/2015/06/chart">
            <c:ext xmlns:c16="http://schemas.microsoft.com/office/drawing/2014/chart" uri="{C3380CC4-5D6E-409C-BE32-E72D297353CC}">
              <c16:uniqueId val="{00000002-D047-4711-B2D6-EA2253B292DF}"/>
            </c:ext>
          </c:extLst>
        </c:ser>
        <c:dLbls>
          <c:dLblPos val="outEnd"/>
          <c:showLegendKey val="0"/>
          <c:showVal val="1"/>
          <c:showCatName val="0"/>
          <c:showSerName val="0"/>
          <c:showPercent val="0"/>
          <c:showBubbleSize val="0"/>
        </c:dLbls>
        <c:gapWidth val="100"/>
        <c:axId val="427411192"/>
        <c:axId val="427411584"/>
      </c:barChart>
      <c:catAx>
        <c:axId val="42741119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7411584"/>
        <c:crosses val="autoZero"/>
        <c:auto val="1"/>
        <c:lblAlgn val="ctr"/>
        <c:lblOffset val="100"/>
        <c:noMultiLvlLbl val="0"/>
      </c:catAx>
      <c:valAx>
        <c:axId val="427411584"/>
        <c:scaling>
          <c:orientation val="minMax"/>
          <c:max val="100"/>
        </c:scaling>
        <c:delete val="1"/>
        <c:axPos val="b"/>
        <c:numFmt formatCode="0" sourceLinked="1"/>
        <c:majorTickMark val="out"/>
        <c:minorTickMark val="none"/>
        <c:tickLblPos val="nextTo"/>
        <c:crossAx val="427411192"/>
        <c:crosses val="autoZero"/>
        <c:crossBetween val="between"/>
      </c:valAx>
      <c:spPr>
        <a:noFill/>
        <a:ln>
          <a:noFill/>
        </a:ln>
        <a:effectLst/>
      </c:spPr>
    </c:plotArea>
    <c:legend>
      <c:legendPos val="r"/>
      <c:layout>
        <c:manualLayout>
          <c:xMode val="edge"/>
          <c:yMode val="edge"/>
          <c:x val="0.82053105861767295"/>
          <c:y val="0.47186738900684572"/>
          <c:w val="0.17113560804899389"/>
          <c:h val="0.201367812699349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6.0459492140266025E-2"/>
          <c:w val="1"/>
          <c:h val="0.84304315950832631"/>
        </c:manualLayout>
      </c:layout>
      <c:barChart>
        <c:barDir val="col"/>
        <c:grouping val="clustered"/>
        <c:varyColors val="0"/>
        <c:ser>
          <c:idx val="0"/>
          <c:order val="0"/>
          <c:tx>
            <c:strRef>
              <c:f>Sheet1!$B$1</c:f>
              <c:strCache>
                <c:ptCount val="1"/>
                <c:pt idx="0">
                  <c:v>Series 1</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EF20-4A5B-800B-51B64E043585}"/>
              </c:ext>
            </c:extLst>
          </c:dPt>
          <c:dPt>
            <c:idx val="2"/>
            <c:invertIfNegative val="0"/>
            <c:bubble3D val="0"/>
            <c:spPr>
              <a:solidFill>
                <a:schemeClr val="accent4"/>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EF20-4A5B-800B-51B64E04358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c:v>18</c:v>
                </c:pt>
                <c:pt idx="1">
                  <c:v>21</c:v>
                </c:pt>
                <c:pt idx="2">
                  <c:v>16</c:v>
                </c:pt>
                <c:pt idx="3">
                  <c:v>19</c:v>
                </c:pt>
                <c:pt idx="4">
                  <c:v>20</c:v>
                </c:pt>
              </c:numCache>
            </c:numRef>
          </c:val>
          <c:extLst xmlns:c16r2="http://schemas.microsoft.com/office/drawing/2015/06/chart">
            <c:ext xmlns:c16="http://schemas.microsoft.com/office/drawing/2014/chart" uri="{C3380CC4-5D6E-409C-BE32-E72D297353CC}">
              <c16:uniqueId val="{00000004-EF20-4A5B-800B-51B64E043585}"/>
            </c:ext>
          </c:extLst>
        </c:ser>
        <c:dLbls>
          <c:showLegendKey val="0"/>
          <c:showVal val="0"/>
          <c:showCatName val="0"/>
          <c:showSerName val="0"/>
          <c:showPercent val="0"/>
          <c:showBubbleSize val="0"/>
        </c:dLbls>
        <c:gapWidth val="100"/>
        <c:axId val="431407736"/>
        <c:axId val="429518264"/>
      </c:barChart>
      <c:catAx>
        <c:axId val="4314077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9518264"/>
        <c:crosses val="autoZero"/>
        <c:auto val="1"/>
        <c:lblAlgn val="ctr"/>
        <c:lblOffset val="100"/>
        <c:noMultiLvlLbl val="0"/>
      </c:catAx>
      <c:valAx>
        <c:axId val="429518264"/>
        <c:scaling>
          <c:orientation val="minMax"/>
          <c:max val="50"/>
        </c:scaling>
        <c:delete val="1"/>
        <c:axPos val="l"/>
        <c:numFmt formatCode="0" sourceLinked="1"/>
        <c:majorTickMark val="out"/>
        <c:minorTickMark val="none"/>
        <c:tickLblPos val="nextTo"/>
        <c:crossAx val="431407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042231349678025E-4"/>
          <c:w val="0.96616035172886816"/>
          <c:h val="0.90805603987018535"/>
        </c:manualLayout>
      </c:layout>
      <c:barChart>
        <c:barDir val="col"/>
        <c:grouping val="clustered"/>
        <c:varyColors val="0"/>
        <c:ser>
          <c:idx val="0"/>
          <c:order val="0"/>
          <c:tx>
            <c:strRef>
              <c:f>Sheet1!$B$1</c:f>
              <c:strCache>
                <c:ptCount val="1"/>
                <c:pt idx="0">
                  <c:v>Series 1</c:v>
                </c:pt>
              </c:strCache>
            </c:strRef>
          </c:tx>
          <c:spPr>
            <a:solidFill>
              <a:srgbClr val="99979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F47A-4197-820C-5068753C1CA4}"/>
              </c:ext>
            </c:extLst>
          </c:dPt>
          <c:dPt>
            <c:idx val="2"/>
            <c:invertIfNegative val="0"/>
            <c:bubble3D val="0"/>
            <c:extLst xmlns:c16r2="http://schemas.microsoft.com/office/drawing/2015/06/chart">
              <c:ext xmlns:c16="http://schemas.microsoft.com/office/drawing/2014/chart" uri="{C3380CC4-5D6E-409C-BE32-E72D297353CC}">
                <c16:uniqueId val="{00000001-F47A-4197-820C-5068753C1CA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Malé</c:v>
                </c:pt>
                <c:pt idx="1">
                  <c:v>North</c:v>
                </c:pt>
                <c:pt idx="2">
                  <c:v>North Central</c:v>
                </c:pt>
                <c:pt idx="3">
                  <c:v>Central</c:v>
                </c:pt>
                <c:pt idx="4">
                  <c:v>South Central</c:v>
                </c:pt>
                <c:pt idx="5">
                  <c:v>South </c:v>
                </c:pt>
              </c:strCache>
            </c:strRef>
          </c:cat>
          <c:val>
            <c:numRef>
              <c:f>Sheet1!$B$2:$B$7</c:f>
              <c:numCache>
                <c:formatCode>General</c:formatCode>
                <c:ptCount val="6"/>
                <c:pt idx="0">
                  <c:v>20</c:v>
                </c:pt>
                <c:pt idx="1">
                  <c:v>12</c:v>
                </c:pt>
                <c:pt idx="2">
                  <c:v>21</c:v>
                </c:pt>
                <c:pt idx="3">
                  <c:v>27</c:v>
                </c:pt>
                <c:pt idx="4">
                  <c:v>19</c:v>
                </c:pt>
                <c:pt idx="5">
                  <c:v>15</c:v>
                </c:pt>
              </c:numCache>
            </c:numRef>
          </c:val>
          <c:extLst xmlns:c16r2="http://schemas.microsoft.com/office/drawing/2015/06/chart">
            <c:ext xmlns:c16="http://schemas.microsoft.com/office/drawing/2014/chart" uri="{C3380CC4-5D6E-409C-BE32-E72D297353CC}">
              <c16:uniqueId val="{00000002-F47A-4197-820C-5068753C1CA4}"/>
            </c:ext>
          </c:extLst>
        </c:ser>
        <c:dLbls>
          <c:dLblPos val="outEnd"/>
          <c:showLegendKey val="0"/>
          <c:showVal val="1"/>
          <c:showCatName val="0"/>
          <c:showSerName val="0"/>
          <c:showPercent val="0"/>
          <c:showBubbleSize val="0"/>
        </c:dLbls>
        <c:gapWidth val="100"/>
        <c:axId val="431758464"/>
        <c:axId val="431758856"/>
      </c:barChart>
      <c:catAx>
        <c:axId val="431758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1758856"/>
        <c:crosses val="autoZero"/>
        <c:auto val="1"/>
        <c:lblAlgn val="ctr"/>
        <c:lblOffset val="100"/>
        <c:noMultiLvlLbl val="0"/>
      </c:catAx>
      <c:valAx>
        <c:axId val="431758856"/>
        <c:scaling>
          <c:orientation val="minMax"/>
          <c:max val="50"/>
        </c:scaling>
        <c:delete val="1"/>
        <c:axPos val="l"/>
        <c:numFmt formatCode="General" sourceLinked="1"/>
        <c:majorTickMark val="out"/>
        <c:minorTickMark val="none"/>
        <c:tickLblPos val="nextTo"/>
        <c:crossAx val="431758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8407455083833989"/>
        </c:manualLayout>
      </c:layout>
      <c:barChart>
        <c:barDir val="col"/>
        <c:grouping val="clustered"/>
        <c:varyColors val="0"/>
        <c:ser>
          <c:idx val="0"/>
          <c:order val="0"/>
          <c:tx>
            <c:strRef>
              <c:f>Sheet1!$A$2</c:f>
              <c:strCache>
                <c:ptCount val="1"/>
                <c:pt idx="0">
                  <c:v>2009 MDHS</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E98B-45BC-A3E2-47B7B2C9621C}"/>
              </c:ext>
            </c:extLst>
          </c:dPt>
          <c:dPt>
            <c:idx val="2"/>
            <c:invertIfNegative val="0"/>
            <c:bubble3D val="0"/>
            <c:extLst xmlns:c16r2="http://schemas.microsoft.com/office/drawing/2015/06/chart">
              <c:ext xmlns:c16="http://schemas.microsoft.com/office/drawing/2014/chart" uri="{C3380CC4-5D6E-409C-BE32-E72D297353CC}">
                <c16:uniqueId val="{00000001-E98B-45BC-A3E2-47B7B2C9621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Any method</c:v>
                </c:pt>
                <c:pt idx="1">
                  <c:v>Any modern method</c:v>
                </c:pt>
                <c:pt idx="2">
                  <c:v>Any traditional method</c:v>
                </c:pt>
              </c:strCache>
            </c:strRef>
          </c:cat>
          <c:val>
            <c:numRef>
              <c:f>Sheet1!$B$2:$D$2</c:f>
              <c:numCache>
                <c:formatCode>0</c:formatCode>
                <c:ptCount val="3"/>
                <c:pt idx="0">
                  <c:v>35</c:v>
                </c:pt>
                <c:pt idx="1">
                  <c:v>27</c:v>
                </c:pt>
                <c:pt idx="2">
                  <c:v>8</c:v>
                </c:pt>
              </c:numCache>
            </c:numRef>
          </c:val>
          <c:extLst xmlns:c16r2="http://schemas.microsoft.com/office/drawing/2015/06/chart">
            <c:ext xmlns:c16="http://schemas.microsoft.com/office/drawing/2014/chart" uri="{C3380CC4-5D6E-409C-BE32-E72D297353CC}">
              <c16:uniqueId val="{00000002-E98B-45BC-A3E2-47B7B2C9621C}"/>
            </c:ext>
          </c:extLst>
        </c:ser>
        <c:ser>
          <c:idx val="1"/>
          <c:order val="1"/>
          <c:tx>
            <c:strRef>
              <c:f>Sheet1!$A$3</c:f>
              <c:strCache>
                <c:ptCount val="1"/>
                <c:pt idx="0">
                  <c:v>2016-17 MDHS</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Any method</c:v>
                </c:pt>
                <c:pt idx="1">
                  <c:v>Any modern method</c:v>
                </c:pt>
                <c:pt idx="2">
                  <c:v>Any traditional method</c:v>
                </c:pt>
              </c:strCache>
            </c:strRef>
          </c:cat>
          <c:val>
            <c:numRef>
              <c:f>Sheet1!$B$3:$D$3</c:f>
              <c:numCache>
                <c:formatCode>0</c:formatCode>
                <c:ptCount val="3"/>
                <c:pt idx="0">
                  <c:v>19</c:v>
                </c:pt>
                <c:pt idx="1">
                  <c:v>15</c:v>
                </c:pt>
                <c:pt idx="2">
                  <c:v>4</c:v>
                </c:pt>
              </c:numCache>
            </c:numRef>
          </c:val>
          <c:extLst xmlns:c16r2="http://schemas.microsoft.com/office/drawing/2015/06/chart">
            <c:ext xmlns:c16="http://schemas.microsoft.com/office/drawing/2014/chart" uri="{C3380CC4-5D6E-409C-BE32-E72D297353CC}">
              <c16:uniqueId val="{00000003-E98B-45BC-A3E2-47B7B2C9621C}"/>
            </c:ext>
          </c:extLst>
        </c:ser>
        <c:dLbls>
          <c:dLblPos val="outEnd"/>
          <c:showLegendKey val="0"/>
          <c:showVal val="1"/>
          <c:showCatName val="0"/>
          <c:showSerName val="0"/>
          <c:showPercent val="0"/>
          <c:showBubbleSize val="0"/>
        </c:dLbls>
        <c:gapWidth val="100"/>
        <c:axId val="431759640"/>
        <c:axId val="431760032"/>
      </c:barChart>
      <c:catAx>
        <c:axId val="431759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1760032"/>
        <c:crosses val="autoZero"/>
        <c:auto val="1"/>
        <c:lblAlgn val="ctr"/>
        <c:lblOffset val="100"/>
        <c:noMultiLvlLbl val="0"/>
      </c:catAx>
      <c:valAx>
        <c:axId val="431760032"/>
        <c:scaling>
          <c:orientation val="minMax"/>
          <c:max val="50"/>
        </c:scaling>
        <c:delete val="1"/>
        <c:axPos val="l"/>
        <c:numFmt formatCode="0" sourceLinked="1"/>
        <c:majorTickMark val="out"/>
        <c:minorTickMark val="none"/>
        <c:tickLblPos val="nextTo"/>
        <c:crossAx val="43175964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Sheet1!$B$1</c:f>
              <c:strCache>
                <c:ptCount val="1"/>
                <c:pt idx="0">
                  <c:v>Public sector</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Female sterilisation</c:v>
                </c:pt>
                <c:pt idx="1">
                  <c:v>Pill</c:v>
                </c:pt>
                <c:pt idx="2">
                  <c:v>Male condom</c:v>
                </c:pt>
                <c:pt idx="3">
                  <c:v>Total</c:v>
                </c:pt>
              </c:strCache>
            </c:strRef>
          </c:cat>
          <c:val>
            <c:numRef>
              <c:f>Sheet1!$B$2:$B$5</c:f>
              <c:numCache>
                <c:formatCode>General</c:formatCode>
                <c:ptCount val="4"/>
                <c:pt idx="0">
                  <c:v>71</c:v>
                </c:pt>
                <c:pt idx="1">
                  <c:v>69</c:v>
                </c:pt>
                <c:pt idx="2">
                  <c:v>18</c:v>
                </c:pt>
                <c:pt idx="3" formatCode="0">
                  <c:v>49</c:v>
                </c:pt>
              </c:numCache>
            </c:numRef>
          </c:val>
          <c:extLst xmlns:c16r2="http://schemas.microsoft.com/office/drawing/2015/06/chart">
            <c:ext xmlns:c16="http://schemas.microsoft.com/office/drawing/2014/chart" uri="{C3380CC4-5D6E-409C-BE32-E72D297353CC}">
              <c16:uniqueId val="{00000000-D145-4576-8A12-391C0785B955}"/>
            </c:ext>
          </c:extLst>
        </c:ser>
        <c:ser>
          <c:idx val="1"/>
          <c:order val="1"/>
          <c:tx>
            <c:strRef>
              <c:f>Sheet1!$C$1</c:f>
              <c:strCache>
                <c:ptCount val="1"/>
                <c:pt idx="0">
                  <c:v>Private medical sector</c:v>
                </c:pt>
              </c:strCache>
            </c:strRef>
          </c:tx>
          <c:spPr>
            <a:solidFill>
              <a:srgbClr val="4469A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Female sterilisation</c:v>
                </c:pt>
                <c:pt idx="1">
                  <c:v>Pill</c:v>
                </c:pt>
                <c:pt idx="2">
                  <c:v>Male condom</c:v>
                </c:pt>
                <c:pt idx="3">
                  <c:v>Total</c:v>
                </c:pt>
              </c:strCache>
            </c:strRef>
          </c:cat>
          <c:val>
            <c:numRef>
              <c:f>Sheet1!$C$2:$C$5</c:f>
              <c:numCache>
                <c:formatCode>0</c:formatCode>
                <c:ptCount val="4"/>
                <c:pt idx="0">
                  <c:v>20</c:v>
                </c:pt>
                <c:pt idx="1">
                  <c:v>28</c:v>
                </c:pt>
                <c:pt idx="2">
                  <c:v>65</c:v>
                </c:pt>
                <c:pt idx="3">
                  <c:v>39</c:v>
                </c:pt>
              </c:numCache>
            </c:numRef>
          </c:val>
          <c:extLst xmlns:c16r2="http://schemas.microsoft.com/office/drawing/2015/06/chart">
            <c:ext xmlns:c16="http://schemas.microsoft.com/office/drawing/2014/chart" uri="{C3380CC4-5D6E-409C-BE32-E72D297353CC}">
              <c16:uniqueId val="{00000001-D145-4576-8A12-391C0785B955}"/>
            </c:ext>
          </c:extLst>
        </c:ser>
        <c:ser>
          <c:idx val="2"/>
          <c:order val="2"/>
          <c:tx>
            <c:strRef>
              <c:f>Sheet1!$D$1</c:f>
              <c:strCache>
                <c:ptCount val="1"/>
                <c:pt idx="0">
                  <c:v>Shop/Other</c:v>
                </c:pt>
              </c:strCache>
            </c:strRef>
          </c:tx>
          <c:spPr>
            <a:solidFill>
              <a:srgbClr val="9997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Female sterilisation</c:v>
                </c:pt>
                <c:pt idx="1">
                  <c:v>Pill</c:v>
                </c:pt>
                <c:pt idx="2">
                  <c:v>Male condom</c:v>
                </c:pt>
                <c:pt idx="3">
                  <c:v>Total</c:v>
                </c:pt>
              </c:strCache>
            </c:strRef>
          </c:cat>
          <c:val>
            <c:numRef>
              <c:f>Sheet1!$D$2:$D$5</c:f>
              <c:numCache>
                <c:formatCode>General</c:formatCode>
                <c:ptCount val="4"/>
                <c:pt idx="0">
                  <c:v>9</c:v>
                </c:pt>
                <c:pt idx="1">
                  <c:v>3</c:v>
                </c:pt>
                <c:pt idx="2">
                  <c:v>17</c:v>
                </c:pt>
                <c:pt idx="3">
                  <c:v>12</c:v>
                </c:pt>
              </c:numCache>
            </c:numRef>
          </c:val>
          <c:extLst xmlns:c16r2="http://schemas.microsoft.com/office/drawing/2015/06/chart">
            <c:ext xmlns:c16="http://schemas.microsoft.com/office/drawing/2014/chart" uri="{C3380CC4-5D6E-409C-BE32-E72D297353CC}">
              <c16:uniqueId val="{00000002-D145-4576-8A12-391C0785B955}"/>
            </c:ext>
          </c:extLst>
        </c:ser>
        <c:dLbls>
          <c:showLegendKey val="0"/>
          <c:showVal val="0"/>
          <c:showCatName val="0"/>
          <c:showSerName val="0"/>
          <c:showPercent val="0"/>
          <c:showBubbleSize val="0"/>
        </c:dLbls>
        <c:gapWidth val="100"/>
        <c:overlap val="100"/>
        <c:axId val="431760816"/>
        <c:axId val="431761208"/>
      </c:barChart>
      <c:catAx>
        <c:axId val="4317608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1761208"/>
        <c:crosses val="autoZero"/>
        <c:auto val="1"/>
        <c:lblAlgn val="ctr"/>
        <c:lblOffset val="100"/>
        <c:noMultiLvlLbl val="0"/>
      </c:catAx>
      <c:valAx>
        <c:axId val="431761208"/>
        <c:scaling>
          <c:orientation val="minMax"/>
        </c:scaling>
        <c:delete val="1"/>
        <c:axPos val="b"/>
        <c:numFmt formatCode="0%" sourceLinked="1"/>
        <c:majorTickMark val="none"/>
        <c:minorTickMark val="none"/>
        <c:tickLblPos val="nextTo"/>
        <c:crossAx val="43176081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6144974915179847E-3"/>
          <c:y val="6.8433231267990433E-2"/>
          <c:w val="0.99538550250848201"/>
          <c:h val="0.73107083501370917"/>
        </c:manualLayout>
      </c:layout>
      <c:barChart>
        <c:barDir val="col"/>
        <c:grouping val="clustered"/>
        <c:varyColors val="0"/>
        <c:ser>
          <c:idx val="0"/>
          <c:order val="0"/>
          <c:tx>
            <c:strRef>
              <c:f>Sheet1!$B$1</c:f>
              <c:strCache>
                <c:ptCount val="1"/>
                <c:pt idx="0">
                  <c:v>Series 1</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1D60-4895-AAF5-544D7F11B55E}"/>
              </c:ext>
            </c:extLst>
          </c:dPt>
          <c:dPt>
            <c:idx val="2"/>
            <c:invertIfNegative val="0"/>
            <c:bubble3D val="0"/>
            <c:extLst xmlns:c16r2="http://schemas.microsoft.com/office/drawing/2015/06/chart">
              <c:ext xmlns:c16="http://schemas.microsoft.com/office/drawing/2014/chart" uri="{C3380CC4-5D6E-409C-BE32-E72D297353CC}">
                <c16:uniqueId val="{00000001-1D60-4895-AAF5-544D7F11B55E}"/>
              </c:ext>
            </c:extLst>
          </c:dPt>
          <c:dPt>
            <c:idx val="3"/>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D60-4895-AAF5-544D7F11B55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Side effects or problems of method used</c:v>
                </c:pt>
                <c:pt idx="1">
                  <c:v>What to do if experienced side effects</c:v>
                </c:pt>
                <c:pt idx="2">
                  <c:v>Other methods that could be used</c:v>
                </c:pt>
                <c:pt idx="3">
                  <c:v>All 3 - Method Information Index</c:v>
                </c:pt>
              </c:strCache>
            </c:strRef>
          </c:cat>
          <c:val>
            <c:numRef>
              <c:f>Sheet1!$B$2:$B$5</c:f>
              <c:numCache>
                <c:formatCode>General</c:formatCode>
                <c:ptCount val="4"/>
                <c:pt idx="0">
                  <c:v>69</c:v>
                </c:pt>
                <c:pt idx="1">
                  <c:v>54</c:v>
                </c:pt>
                <c:pt idx="2">
                  <c:v>68</c:v>
                </c:pt>
                <c:pt idx="3">
                  <c:v>48</c:v>
                </c:pt>
              </c:numCache>
            </c:numRef>
          </c:val>
          <c:extLst xmlns:c16r2="http://schemas.microsoft.com/office/drawing/2015/06/chart">
            <c:ext xmlns:c16="http://schemas.microsoft.com/office/drawing/2014/chart" uri="{C3380CC4-5D6E-409C-BE32-E72D297353CC}">
              <c16:uniqueId val="{00000004-1D60-4895-AAF5-544D7F11B55E}"/>
            </c:ext>
          </c:extLst>
        </c:ser>
        <c:dLbls>
          <c:dLblPos val="outEnd"/>
          <c:showLegendKey val="0"/>
          <c:showVal val="1"/>
          <c:showCatName val="0"/>
          <c:showSerName val="0"/>
          <c:showPercent val="0"/>
          <c:showBubbleSize val="0"/>
        </c:dLbls>
        <c:gapWidth val="100"/>
        <c:axId val="473839880"/>
        <c:axId val="473840272"/>
      </c:barChart>
      <c:catAx>
        <c:axId val="4738398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73840272"/>
        <c:crosses val="autoZero"/>
        <c:auto val="1"/>
        <c:lblAlgn val="ctr"/>
        <c:lblOffset val="100"/>
        <c:noMultiLvlLbl val="0"/>
      </c:catAx>
      <c:valAx>
        <c:axId val="473840272"/>
        <c:scaling>
          <c:orientation val="minMax"/>
          <c:max val="100"/>
        </c:scaling>
        <c:delete val="1"/>
        <c:axPos val="l"/>
        <c:numFmt formatCode="General" sourceLinked="1"/>
        <c:majorTickMark val="out"/>
        <c:minorTickMark val="none"/>
        <c:tickLblPos val="nextTo"/>
        <c:crossAx val="473839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For spacing</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Sheet1!$B$2:$B$4</c:f>
              <c:numCache>
                <c:formatCode>0</c:formatCode>
                <c:ptCount val="3"/>
                <c:pt idx="0">
                  <c:v>17</c:v>
                </c:pt>
                <c:pt idx="1">
                  <c:v>7</c:v>
                </c:pt>
                <c:pt idx="2">
                  <c:v>25</c:v>
                </c:pt>
              </c:numCache>
            </c:numRef>
          </c:val>
          <c:extLst xmlns:c16r2="http://schemas.microsoft.com/office/drawing/2015/06/chart">
            <c:ext xmlns:c16="http://schemas.microsoft.com/office/drawing/2014/chart" uri="{C3380CC4-5D6E-409C-BE32-E72D297353CC}">
              <c16:uniqueId val="{00000000-2061-47F7-A274-072B7EC7BECB}"/>
            </c:ext>
          </c:extLst>
        </c:ser>
        <c:ser>
          <c:idx val="1"/>
          <c:order val="1"/>
          <c:tx>
            <c:strRef>
              <c:f>Sheet1!$C$1</c:f>
              <c:strCache>
                <c:ptCount val="1"/>
                <c:pt idx="0">
                  <c:v>For limiting</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dLbl>
              <c:idx val="0"/>
              <c:delete val="1"/>
              <c:extLst xmlns:c16r2="http://schemas.microsoft.com/office/drawing/2015/06/chart">
                <c:ext xmlns:c16="http://schemas.microsoft.com/office/drawing/2014/chart" uri="{C3380CC4-5D6E-409C-BE32-E72D297353CC}">
                  <c16:uniqueId val="{00000001-2061-47F7-A274-072B7EC7BECB}"/>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Sheet1!$C$2:$C$4</c:f>
              <c:numCache>
                <c:formatCode>0</c:formatCode>
                <c:ptCount val="3"/>
                <c:pt idx="0">
                  <c:v>14</c:v>
                </c:pt>
                <c:pt idx="1">
                  <c:v>11</c:v>
                </c:pt>
                <c:pt idx="2">
                  <c:v>26</c:v>
                </c:pt>
              </c:numCache>
            </c:numRef>
          </c:val>
          <c:extLst xmlns:c16r2="http://schemas.microsoft.com/office/drawing/2015/06/chart">
            <c:ext xmlns:c16="http://schemas.microsoft.com/office/drawing/2014/chart" uri="{C3380CC4-5D6E-409C-BE32-E72D297353CC}">
              <c16:uniqueId val="{00000002-2061-47F7-A274-072B7EC7BECB}"/>
            </c:ext>
          </c:extLst>
        </c:ser>
        <c:ser>
          <c:idx val="2"/>
          <c:order val="2"/>
          <c:tx>
            <c:strRef>
              <c:f>Sheet1!$D$1</c:f>
              <c:strCache>
                <c:ptCount val="1"/>
                <c:pt idx="0">
                  <c:v>Column1</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Unmet need</c:v>
                </c:pt>
                <c:pt idx="1">
                  <c:v>Met need</c:v>
                </c:pt>
                <c:pt idx="2">
                  <c:v>Total demand</c:v>
                </c:pt>
              </c:strCache>
            </c:strRef>
          </c:cat>
          <c:val>
            <c:numRef>
              <c:f>Sheet1!$D$2:$D$4</c:f>
              <c:numCache>
                <c:formatCode>General</c:formatCode>
                <c:ptCount val="3"/>
                <c:pt idx="0">
                  <c:v>31</c:v>
                </c:pt>
                <c:pt idx="1">
                  <c:v>19</c:v>
                </c:pt>
                <c:pt idx="2">
                  <c:v>50</c:v>
                </c:pt>
              </c:numCache>
            </c:numRef>
          </c:val>
          <c:extLst xmlns:c16r2="http://schemas.microsoft.com/office/drawing/2015/06/chart">
            <c:ext xmlns:c16="http://schemas.microsoft.com/office/drawing/2014/chart" uri="{C3380CC4-5D6E-409C-BE32-E72D297353CC}">
              <c16:uniqueId val="{00000003-2061-47F7-A274-072B7EC7BECB}"/>
            </c:ext>
          </c:extLst>
        </c:ser>
        <c:dLbls>
          <c:dLblPos val="ctr"/>
          <c:showLegendKey val="0"/>
          <c:showVal val="1"/>
          <c:showCatName val="0"/>
          <c:showSerName val="0"/>
          <c:showPercent val="0"/>
          <c:showBubbleSize val="0"/>
        </c:dLbls>
        <c:gapWidth val="100"/>
        <c:overlap val="100"/>
        <c:axId val="473841056"/>
        <c:axId val="473841448"/>
      </c:barChart>
      <c:catAx>
        <c:axId val="473841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3841448"/>
        <c:crosses val="autoZero"/>
        <c:auto val="1"/>
        <c:lblAlgn val="ctr"/>
        <c:lblOffset val="100"/>
        <c:noMultiLvlLbl val="0"/>
      </c:catAx>
      <c:valAx>
        <c:axId val="473841448"/>
        <c:scaling>
          <c:orientation val="minMax"/>
          <c:max val="100"/>
        </c:scaling>
        <c:delete val="1"/>
        <c:axPos val="l"/>
        <c:numFmt formatCode="0" sourceLinked="1"/>
        <c:majorTickMark val="out"/>
        <c:minorTickMark val="none"/>
        <c:tickLblPos val="nextTo"/>
        <c:crossAx val="473841056"/>
        <c:crosses val="autoZero"/>
        <c:crossBetween val="between"/>
      </c:valAx>
      <c:spPr>
        <a:noFill/>
        <a:ln>
          <a:noFill/>
        </a:ln>
        <a:effectLst/>
      </c:spPr>
    </c:plotArea>
    <c:legend>
      <c:legendPos val="r"/>
      <c:legendEntry>
        <c:idx val="0"/>
        <c:delete val="1"/>
      </c:legendEntry>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52883604195189E-2"/>
          <c:y val="5.5030705805063362E-2"/>
          <c:w val="0.96609423279160966"/>
          <c:h val="0.84847194584352892"/>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Demand satisfied</c:v>
                </c:pt>
                <c:pt idx="1">
                  <c:v>Demand satisfied by modern methods</c:v>
                </c:pt>
              </c:strCache>
            </c:strRef>
          </c:cat>
          <c:val>
            <c:numRef>
              <c:f>Sheet1!$B$2:$B$3</c:f>
              <c:numCache>
                <c:formatCode>0</c:formatCode>
                <c:ptCount val="2"/>
                <c:pt idx="0">
                  <c:v>37</c:v>
                </c:pt>
                <c:pt idx="1">
                  <c:v>30</c:v>
                </c:pt>
              </c:numCache>
            </c:numRef>
          </c:val>
          <c:extLst xmlns:c16r2="http://schemas.microsoft.com/office/drawing/2015/06/chart">
            <c:ext xmlns:c16="http://schemas.microsoft.com/office/drawing/2014/chart" uri="{C3380CC4-5D6E-409C-BE32-E72D297353CC}">
              <c16:uniqueId val="{00000000-D265-41FE-89FC-39E35B9094B3}"/>
            </c:ext>
          </c:extLst>
        </c:ser>
        <c:dLbls>
          <c:dLblPos val="outEnd"/>
          <c:showLegendKey val="0"/>
          <c:showVal val="1"/>
          <c:showCatName val="0"/>
          <c:showSerName val="0"/>
          <c:showPercent val="0"/>
          <c:showBubbleSize val="0"/>
        </c:dLbls>
        <c:gapWidth val="100"/>
        <c:axId val="473842232"/>
        <c:axId val="473842624"/>
      </c:barChart>
      <c:catAx>
        <c:axId val="4738422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3842624"/>
        <c:crosses val="autoZero"/>
        <c:auto val="1"/>
        <c:lblAlgn val="ctr"/>
        <c:lblOffset val="100"/>
        <c:noMultiLvlLbl val="0"/>
      </c:catAx>
      <c:valAx>
        <c:axId val="473842624"/>
        <c:scaling>
          <c:orientation val="minMax"/>
          <c:max val="100"/>
        </c:scaling>
        <c:delete val="1"/>
        <c:axPos val="l"/>
        <c:numFmt formatCode="0" sourceLinked="1"/>
        <c:majorTickMark val="none"/>
        <c:minorTickMark val="none"/>
        <c:tickLblPos val="nextTo"/>
        <c:crossAx val="473842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78760151958030644"/>
        </c:manualLayout>
      </c:layout>
      <c:barChart>
        <c:barDir val="col"/>
        <c:grouping val="clustered"/>
        <c:varyColors val="0"/>
        <c:ser>
          <c:idx val="0"/>
          <c:order val="0"/>
          <c:tx>
            <c:strRef>
              <c:f>Sheet1!$A$2</c:f>
              <c:strCache>
                <c:ptCount val="1"/>
                <c:pt idx="0">
                  <c:v>2009 MDHS</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E7BC-4194-BF60-C80B62771C76}"/>
              </c:ext>
            </c:extLst>
          </c:dPt>
          <c:dPt>
            <c:idx val="2"/>
            <c:invertIfNegative val="0"/>
            <c:bubble3D val="0"/>
            <c:extLst xmlns:c16r2="http://schemas.microsoft.com/office/drawing/2015/06/chart">
              <c:ext xmlns:c16="http://schemas.microsoft.com/office/drawing/2014/chart" uri="{C3380CC4-5D6E-409C-BE32-E72D297353CC}">
                <c16:uniqueId val="{00000001-E7BC-4194-BF60-C80B62771C7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 demand</c:v>
                </c:pt>
                <c:pt idx="1">
                  <c:v>Unmet need</c:v>
                </c:pt>
                <c:pt idx="2">
                  <c:v>Demand satisfied by modern methods</c:v>
                </c:pt>
              </c:strCache>
            </c:strRef>
          </c:cat>
          <c:val>
            <c:numRef>
              <c:f>Sheet1!$B$2:$D$2</c:f>
              <c:numCache>
                <c:formatCode>0</c:formatCode>
                <c:ptCount val="3"/>
                <c:pt idx="0">
                  <c:v>63</c:v>
                </c:pt>
                <c:pt idx="1">
                  <c:v>29</c:v>
                </c:pt>
                <c:pt idx="2">
                  <c:v>43</c:v>
                </c:pt>
              </c:numCache>
            </c:numRef>
          </c:val>
          <c:extLst xmlns:c16r2="http://schemas.microsoft.com/office/drawing/2015/06/chart">
            <c:ext xmlns:c16="http://schemas.microsoft.com/office/drawing/2014/chart" uri="{C3380CC4-5D6E-409C-BE32-E72D297353CC}">
              <c16:uniqueId val="{00000002-E7BC-4194-BF60-C80B62771C76}"/>
            </c:ext>
          </c:extLst>
        </c:ser>
        <c:ser>
          <c:idx val="1"/>
          <c:order val="1"/>
          <c:tx>
            <c:strRef>
              <c:f>Sheet1!$A$3</c:f>
              <c:strCache>
                <c:ptCount val="1"/>
                <c:pt idx="0">
                  <c:v>2016-17 MDHS</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Total demand</c:v>
                </c:pt>
                <c:pt idx="1">
                  <c:v>Unmet need</c:v>
                </c:pt>
                <c:pt idx="2">
                  <c:v>Demand satisfied by modern methods</c:v>
                </c:pt>
              </c:strCache>
            </c:strRef>
          </c:cat>
          <c:val>
            <c:numRef>
              <c:f>Sheet1!$B$3:$D$3</c:f>
              <c:numCache>
                <c:formatCode>0</c:formatCode>
                <c:ptCount val="3"/>
                <c:pt idx="0">
                  <c:v>50</c:v>
                </c:pt>
                <c:pt idx="1">
                  <c:v>31</c:v>
                </c:pt>
                <c:pt idx="2">
                  <c:v>30</c:v>
                </c:pt>
              </c:numCache>
            </c:numRef>
          </c:val>
          <c:extLst xmlns:c16r2="http://schemas.microsoft.com/office/drawing/2015/06/chart">
            <c:ext xmlns:c16="http://schemas.microsoft.com/office/drawing/2014/chart" uri="{C3380CC4-5D6E-409C-BE32-E72D297353CC}">
              <c16:uniqueId val="{00000003-E7BC-4194-BF60-C80B62771C76}"/>
            </c:ext>
          </c:extLst>
        </c:ser>
        <c:dLbls>
          <c:dLblPos val="outEnd"/>
          <c:showLegendKey val="0"/>
          <c:showVal val="1"/>
          <c:showCatName val="0"/>
          <c:showSerName val="0"/>
          <c:showPercent val="0"/>
          <c:showBubbleSize val="0"/>
        </c:dLbls>
        <c:gapWidth val="100"/>
        <c:axId val="473843408"/>
        <c:axId val="474846352"/>
      </c:barChart>
      <c:catAx>
        <c:axId val="4738434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846352"/>
        <c:crosses val="autoZero"/>
        <c:auto val="1"/>
        <c:lblAlgn val="ctr"/>
        <c:lblOffset val="100"/>
        <c:noMultiLvlLbl val="0"/>
      </c:catAx>
      <c:valAx>
        <c:axId val="474846352"/>
        <c:scaling>
          <c:orientation val="minMax"/>
          <c:max val="100"/>
        </c:scaling>
        <c:delete val="1"/>
        <c:axPos val="l"/>
        <c:numFmt formatCode="0" sourceLinked="1"/>
        <c:majorTickMark val="out"/>
        <c:minorTickMark val="none"/>
        <c:tickLblPos val="nextTo"/>
        <c:crossAx val="4738434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22F8-4C27-8051-7CF0BEB2E4F7}"/>
              </c:ext>
            </c:extLst>
          </c:dPt>
          <c:dPt>
            <c:idx val="1"/>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22F8-4C27-8051-7CF0BEB2E4F7}"/>
              </c:ext>
            </c:extLst>
          </c:dPt>
          <c:dPt>
            <c:idx val="2"/>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22F8-4C27-8051-7CF0BEB2E4F7}"/>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22F8-4C27-8051-7CF0BEB2E4F7}"/>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22F8-4C27-8051-7CF0BEB2E4F7}"/>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22F8-4C27-8051-7CF0BEB2E4F7}"/>
              </c:ext>
            </c:extLst>
          </c:dPt>
          <c:dLbls>
            <c:dLbl>
              <c:idx val="1"/>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22F8-4C27-8051-7CF0BEB2E4F7}"/>
                </c:ext>
                <c:ext xmlns:c15="http://schemas.microsoft.com/office/drawing/2012/chart" uri="{CE6537A1-D6FC-4f65-9D91-7224C49458BB}">
                  <c15:layout/>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22F8-4C27-8051-7CF0BEB2E4F7}"/>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Intends to use</c:v>
                </c:pt>
                <c:pt idx="1">
                  <c:v>Does not intend to use</c:v>
                </c:pt>
                <c:pt idx="2">
                  <c:v>Unsure</c:v>
                </c:pt>
              </c:strCache>
            </c:strRef>
          </c:cat>
          <c:val>
            <c:numRef>
              <c:f>Sheet1!$B$2:$B$4</c:f>
              <c:numCache>
                <c:formatCode>0</c:formatCode>
                <c:ptCount val="3"/>
                <c:pt idx="0">
                  <c:v>16</c:v>
                </c:pt>
                <c:pt idx="1">
                  <c:v>76</c:v>
                </c:pt>
                <c:pt idx="2">
                  <c:v>8</c:v>
                </c:pt>
              </c:numCache>
            </c:numRef>
          </c:val>
          <c:extLst xmlns:c16r2="http://schemas.microsoft.com/office/drawing/2015/06/chart">
            <c:ext xmlns:c16="http://schemas.microsoft.com/office/drawing/2014/chart" uri="{C3380CC4-5D6E-409C-BE32-E72D297353CC}">
              <c16:uniqueId val="{0000000C-22F8-4C27-8051-7CF0BEB2E4F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14722267576796"/>
          <c:y val="0"/>
          <c:w val="0.79585277732423199"/>
          <c:h val="1"/>
        </c:manualLayout>
      </c:layout>
      <c:barChart>
        <c:barDir val="bar"/>
        <c:grouping val="clustered"/>
        <c:varyColors val="0"/>
        <c:ser>
          <c:idx val="0"/>
          <c:order val="0"/>
          <c:tx>
            <c:strRef>
              <c:f>Sheet1!$B$1</c:f>
              <c:strCache>
                <c:ptCount val="1"/>
                <c:pt idx="0">
                  <c:v>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c:v>
                </c:pt>
                <c:pt idx="1">
                  <c:v>Newspaper/ magazine/leaflet</c:v>
                </c:pt>
                <c:pt idx="2">
                  <c:v>Television</c:v>
                </c:pt>
                <c:pt idx="3">
                  <c:v>Radio</c:v>
                </c:pt>
                <c:pt idx="4">
                  <c:v>Mobile phone</c:v>
                </c:pt>
              </c:strCache>
            </c:strRef>
          </c:cat>
          <c:val>
            <c:numRef>
              <c:f>Sheet1!$B$2:$B$6</c:f>
              <c:numCache>
                <c:formatCode>General</c:formatCode>
                <c:ptCount val="5"/>
                <c:pt idx="0">
                  <c:v>57</c:v>
                </c:pt>
                <c:pt idx="1">
                  <c:v>29</c:v>
                </c:pt>
                <c:pt idx="2">
                  <c:v>22</c:v>
                </c:pt>
                <c:pt idx="3">
                  <c:v>12</c:v>
                </c:pt>
                <c:pt idx="4">
                  <c:v>4</c:v>
                </c:pt>
              </c:numCache>
            </c:numRef>
          </c:val>
          <c:extLst xmlns:c16r2="http://schemas.microsoft.com/office/drawing/2015/06/chart">
            <c:ext xmlns:c16="http://schemas.microsoft.com/office/drawing/2014/chart" uri="{C3380CC4-5D6E-409C-BE32-E72D297353CC}">
              <c16:uniqueId val="{00000000-D59F-4197-B6B0-DB72C6F2295D}"/>
            </c:ext>
          </c:extLst>
        </c:ser>
        <c:ser>
          <c:idx val="1"/>
          <c:order val="1"/>
          <c:tx>
            <c:strRef>
              <c:f>Sheet1!$C$1</c:f>
              <c:strCache>
                <c:ptCount val="1"/>
                <c:pt idx="0">
                  <c:v>Women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c:v>
                </c:pt>
                <c:pt idx="1">
                  <c:v>Newspaper/ magazine/leaflet</c:v>
                </c:pt>
                <c:pt idx="2">
                  <c:v>Television</c:v>
                </c:pt>
                <c:pt idx="3">
                  <c:v>Radio</c:v>
                </c:pt>
                <c:pt idx="4">
                  <c:v>Mobile phone</c:v>
                </c:pt>
              </c:strCache>
            </c:strRef>
          </c:cat>
          <c:val>
            <c:numRef>
              <c:f>Sheet1!$C$2:$C$6</c:f>
              <c:numCache>
                <c:formatCode>General</c:formatCode>
                <c:ptCount val="5"/>
                <c:pt idx="0">
                  <c:v>60</c:v>
                </c:pt>
                <c:pt idx="1">
                  <c:v>26</c:v>
                </c:pt>
                <c:pt idx="2">
                  <c:v>20</c:v>
                </c:pt>
                <c:pt idx="3">
                  <c:v>15</c:v>
                </c:pt>
                <c:pt idx="4">
                  <c:v>3</c:v>
                </c:pt>
              </c:numCache>
            </c:numRef>
          </c:val>
          <c:extLst xmlns:c16r2="http://schemas.microsoft.com/office/drawing/2015/06/chart">
            <c:ext xmlns:c16="http://schemas.microsoft.com/office/drawing/2014/chart" uri="{C3380CC4-5D6E-409C-BE32-E72D297353CC}">
              <c16:uniqueId val="{00000001-D59F-4197-B6B0-DB72C6F2295D}"/>
            </c:ext>
          </c:extLst>
        </c:ser>
        <c:dLbls>
          <c:showLegendKey val="0"/>
          <c:showVal val="0"/>
          <c:showCatName val="0"/>
          <c:showSerName val="0"/>
          <c:showPercent val="0"/>
          <c:showBubbleSize val="0"/>
        </c:dLbls>
        <c:gapWidth val="100"/>
        <c:axId val="474847528"/>
        <c:axId val="474847920"/>
      </c:barChart>
      <c:catAx>
        <c:axId val="47484752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847920"/>
        <c:crosses val="autoZero"/>
        <c:auto val="1"/>
        <c:lblAlgn val="ctr"/>
        <c:lblOffset val="100"/>
        <c:noMultiLvlLbl val="0"/>
      </c:catAx>
      <c:valAx>
        <c:axId val="474847920"/>
        <c:scaling>
          <c:orientation val="minMax"/>
          <c:max val="100"/>
        </c:scaling>
        <c:delete val="1"/>
        <c:axPos val="b"/>
        <c:numFmt formatCode="General" sourceLinked="1"/>
        <c:majorTickMark val="none"/>
        <c:minorTickMark val="none"/>
        <c:tickLblPos val="nextTo"/>
        <c:crossAx val="474847528"/>
        <c:crosses val="autoZero"/>
        <c:crossBetween val="between"/>
      </c:valAx>
      <c:spPr>
        <a:noFill/>
        <a:ln>
          <a:noFill/>
        </a:ln>
        <a:effectLst/>
      </c:spPr>
    </c:plotArea>
    <c:legend>
      <c:legendPos val="r"/>
      <c:layout>
        <c:manualLayout>
          <c:xMode val="edge"/>
          <c:yMode val="edge"/>
          <c:x val="0.88528104607185554"/>
          <c:y val="0.33160136724142858"/>
          <c:w val="0.11471895392814457"/>
          <c:h val="0.1401777618706752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Disability</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67E3-4074-ADF8-C774748C1FF9}"/>
              </c:ext>
            </c:extLst>
          </c:dPt>
          <c:dPt>
            <c:idx val="1"/>
            <c:invertIfNegative val="0"/>
            <c:bubble3D val="0"/>
            <c:spPr>
              <a:solidFill>
                <a:srgbClr val="56C5D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2-67E3-4074-ADF8-C774748C1FF9}"/>
              </c:ext>
            </c:extLst>
          </c:dPt>
          <c:dPt>
            <c:idx val="2"/>
            <c:invertIfNegative val="0"/>
            <c:bubble3D val="0"/>
            <c:extLst xmlns:c16r2="http://schemas.microsoft.com/office/drawing/2015/06/chart">
              <c:ext xmlns:c16="http://schemas.microsoft.com/office/drawing/2014/chart" uri="{C3380CC4-5D6E-409C-BE32-E72D297353CC}">
                <c16:uniqueId val="{00000003-67E3-4074-ADF8-C774748C1FF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4</c:v>
                </c:pt>
                <c:pt idx="1">
                  <c:v>5</c:v>
                </c:pt>
              </c:numCache>
            </c:numRef>
          </c:val>
          <c:extLst xmlns:c16r2="http://schemas.microsoft.com/office/drawing/2015/06/chart">
            <c:ext xmlns:c16="http://schemas.microsoft.com/office/drawing/2014/chart" uri="{C3380CC4-5D6E-409C-BE32-E72D297353CC}">
              <c16:uniqueId val="{00000004-67E3-4074-ADF8-C774748C1FF9}"/>
            </c:ext>
          </c:extLst>
        </c:ser>
        <c:dLbls>
          <c:dLblPos val="outEnd"/>
          <c:showLegendKey val="0"/>
          <c:showVal val="1"/>
          <c:showCatName val="0"/>
          <c:showSerName val="0"/>
          <c:showPercent val="0"/>
          <c:showBubbleSize val="0"/>
        </c:dLbls>
        <c:gapWidth val="100"/>
        <c:axId val="423923448"/>
        <c:axId val="423923840"/>
      </c:barChart>
      <c:catAx>
        <c:axId val="4239234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3923840"/>
        <c:crosses val="autoZero"/>
        <c:auto val="1"/>
        <c:lblAlgn val="ctr"/>
        <c:lblOffset val="100"/>
        <c:noMultiLvlLbl val="0"/>
      </c:catAx>
      <c:valAx>
        <c:axId val="423923840"/>
        <c:scaling>
          <c:orientation val="minMax"/>
          <c:max val="50"/>
        </c:scaling>
        <c:delete val="1"/>
        <c:axPos val="l"/>
        <c:numFmt formatCode="General" sourceLinked="1"/>
        <c:majorTickMark val="out"/>
        <c:minorTickMark val="none"/>
        <c:tickLblPos val="nextTo"/>
        <c:crossAx val="423923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75353835607308461"/>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9B57-4501-9543-64EFC81FF54F}"/>
              </c:ext>
            </c:extLst>
          </c:dPt>
          <c:dPt>
            <c:idx val="2"/>
            <c:invertIfNegative val="0"/>
            <c:bubble3D val="0"/>
            <c:extLst xmlns:c16r2="http://schemas.microsoft.com/office/drawing/2015/06/chart">
              <c:ext xmlns:c16="http://schemas.microsoft.com/office/drawing/2014/chart" uri="{C3380CC4-5D6E-409C-BE32-E72D297353CC}">
                <c16:uniqueId val="{00000001-9B57-4501-9543-64EFC81FF54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Visited by fieldworker who discussed family planning</c:v>
                </c:pt>
                <c:pt idx="1">
                  <c:v>Visited a health facility in past year and discussed family planning</c:v>
                </c:pt>
                <c:pt idx="2">
                  <c:v>Did not discuss family planning either with fieldworker or at a health facility</c:v>
                </c:pt>
              </c:strCache>
            </c:strRef>
          </c:cat>
          <c:val>
            <c:numRef>
              <c:f>Sheet1!$B$2:$B$4</c:f>
              <c:numCache>
                <c:formatCode>General</c:formatCode>
                <c:ptCount val="3"/>
                <c:pt idx="0">
                  <c:v>2</c:v>
                </c:pt>
                <c:pt idx="1">
                  <c:v>5</c:v>
                </c:pt>
                <c:pt idx="2">
                  <c:v>94</c:v>
                </c:pt>
              </c:numCache>
            </c:numRef>
          </c:val>
          <c:extLst xmlns:c16r2="http://schemas.microsoft.com/office/drawing/2015/06/chart">
            <c:ext xmlns:c16="http://schemas.microsoft.com/office/drawing/2014/chart" uri="{C3380CC4-5D6E-409C-BE32-E72D297353CC}">
              <c16:uniqueId val="{00000002-9B57-4501-9543-64EFC81FF54F}"/>
            </c:ext>
          </c:extLst>
        </c:ser>
        <c:dLbls>
          <c:dLblPos val="outEnd"/>
          <c:showLegendKey val="0"/>
          <c:showVal val="1"/>
          <c:showCatName val="0"/>
          <c:showSerName val="0"/>
          <c:showPercent val="0"/>
          <c:showBubbleSize val="0"/>
        </c:dLbls>
        <c:gapWidth val="100"/>
        <c:axId val="431747464"/>
        <c:axId val="431747856"/>
      </c:barChart>
      <c:catAx>
        <c:axId val="431747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1747856"/>
        <c:crosses val="autoZero"/>
        <c:auto val="1"/>
        <c:lblAlgn val="ctr"/>
        <c:lblOffset val="100"/>
        <c:noMultiLvlLbl val="0"/>
      </c:catAx>
      <c:valAx>
        <c:axId val="431747856"/>
        <c:scaling>
          <c:orientation val="minMax"/>
          <c:max val="100"/>
        </c:scaling>
        <c:delete val="1"/>
        <c:axPos val="l"/>
        <c:numFmt formatCode="General" sourceLinked="1"/>
        <c:majorTickMark val="out"/>
        <c:minorTickMark val="none"/>
        <c:tickLblPos val="nextTo"/>
        <c:crossAx val="431747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0.99212287244522512"/>
          <c:h val="0.86245056127355302"/>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548A-4464-80F5-5D255EEFF34B}"/>
              </c:ext>
            </c:extLst>
          </c:dPt>
          <c:dPt>
            <c:idx val="2"/>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548A-4464-80F5-5D255EEFF34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11</c:v>
                </c:pt>
                <c:pt idx="1">
                  <c:v>7</c:v>
                </c:pt>
                <c:pt idx="2">
                  <c:v>18</c:v>
                </c:pt>
                <c:pt idx="3">
                  <c:v>2</c:v>
                </c:pt>
                <c:pt idx="4">
                  <c:v>20</c:v>
                </c:pt>
              </c:numCache>
            </c:numRef>
          </c:val>
          <c:extLst xmlns:c16r2="http://schemas.microsoft.com/office/drawing/2015/06/chart">
            <c:ext xmlns:c16="http://schemas.microsoft.com/office/drawing/2014/chart" uri="{C3380CC4-5D6E-409C-BE32-E72D297353CC}">
              <c16:uniqueId val="{00000004-548A-4464-80F5-5D255EEFF34B}"/>
            </c:ext>
          </c:extLst>
        </c:ser>
        <c:dLbls>
          <c:dLblPos val="outEnd"/>
          <c:showLegendKey val="0"/>
          <c:showVal val="1"/>
          <c:showCatName val="0"/>
          <c:showSerName val="0"/>
          <c:showPercent val="0"/>
          <c:showBubbleSize val="0"/>
        </c:dLbls>
        <c:gapWidth val="100"/>
        <c:axId val="429518656"/>
        <c:axId val="474746312"/>
      </c:barChart>
      <c:catAx>
        <c:axId val="429518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746312"/>
        <c:crosses val="autoZero"/>
        <c:auto val="1"/>
        <c:lblAlgn val="ctr"/>
        <c:lblOffset val="100"/>
        <c:noMultiLvlLbl val="0"/>
      </c:catAx>
      <c:valAx>
        <c:axId val="474746312"/>
        <c:scaling>
          <c:orientation val="minMax"/>
          <c:max val="100"/>
          <c:min val="0"/>
        </c:scaling>
        <c:delete val="1"/>
        <c:axPos val="l"/>
        <c:numFmt formatCode="General" sourceLinked="1"/>
        <c:majorTickMark val="out"/>
        <c:minorTickMark val="none"/>
        <c:tickLblPos val="nextTo"/>
        <c:crossAx val="429518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8407455083833989"/>
        </c:manualLayout>
      </c:layout>
      <c:barChart>
        <c:barDir val="col"/>
        <c:grouping val="clustered"/>
        <c:varyColors val="0"/>
        <c:ser>
          <c:idx val="0"/>
          <c:order val="0"/>
          <c:tx>
            <c:strRef>
              <c:f>Sheet1!$B$1</c:f>
              <c:strCache>
                <c:ptCount val="1"/>
                <c:pt idx="0">
                  <c:v>Infant mortality</c:v>
                </c:pt>
              </c:strCache>
            </c:strRef>
          </c:tx>
          <c:spPr>
            <a:solidFill>
              <a:srgbClr val="4469AF"/>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D44B-455A-A902-8884B9D47C25}"/>
              </c:ext>
            </c:extLst>
          </c:dPt>
          <c:dPt>
            <c:idx val="2"/>
            <c:invertIfNegative val="0"/>
            <c:bubble3D val="0"/>
            <c:extLst xmlns:c16r2="http://schemas.microsoft.com/office/drawing/2015/06/chart">
              <c:ext xmlns:c16="http://schemas.microsoft.com/office/drawing/2014/chart" uri="{C3380CC4-5D6E-409C-BE32-E72D297353CC}">
                <c16:uniqueId val="{00000001-D44B-455A-A902-8884B9D47C25}"/>
              </c:ext>
            </c:extLst>
          </c:dPt>
          <c:dLbls>
            <c:dLbl>
              <c:idx val="0"/>
              <c:layout/>
              <c:tx>
                <c:rich>
                  <a:bodyPr/>
                  <a:lstStyle/>
                  <a:p>
                    <a:r>
                      <a:rPr lang="en-US"/>
                      <a:t>(</a:t>
                    </a:r>
                    <a:fld id="{2400D53D-C31B-44F1-9E1B-36FBDFFBB35E}" type="VALUE">
                      <a:rPr lang="en-US" smtClean="0"/>
                      <a:pPr/>
                      <a:t>[VALUE]</a:t>
                    </a:fld>
                    <a:r>
                      <a:rPr lang="en-US"/>
                      <a:t>)</a:t>
                    </a:r>
                  </a:p>
                </c:rich>
              </c:tx>
              <c:dLblPos val="outEnd"/>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0-D44B-455A-A902-8884B9D47C25}"/>
                </c:ex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Malé region</c:v>
                </c:pt>
                <c:pt idx="1">
                  <c:v>Other atolls</c:v>
                </c:pt>
              </c:strCache>
            </c:strRef>
          </c:cat>
          <c:val>
            <c:numRef>
              <c:f>Sheet1!$B$2:$B$3</c:f>
              <c:numCache>
                <c:formatCode>General</c:formatCode>
                <c:ptCount val="2"/>
                <c:pt idx="0">
                  <c:v>24</c:v>
                </c:pt>
                <c:pt idx="1">
                  <c:v>15</c:v>
                </c:pt>
              </c:numCache>
            </c:numRef>
          </c:val>
          <c:extLst xmlns:c16r2="http://schemas.microsoft.com/office/drawing/2015/06/chart">
            <c:ext xmlns:c16="http://schemas.microsoft.com/office/drawing/2014/chart" uri="{C3380CC4-5D6E-409C-BE32-E72D297353CC}">
              <c16:uniqueId val="{00000002-D44B-455A-A902-8884B9D47C25}"/>
            </c:ext>
          </c:extLst>
        </c:ser>
        <c:ser>
          <c:idx val="1"/>
          <c:order val="1"/>
          <c:tx>
            <c:strRef>
              <c:f>Sheet1!$C$1</c:f>
              <c:strCache>
                <c:ptCount val="1"/>
                <c:pt idx="0">
                  <c:v>Under-5 mortality</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dLbl>
              <c:idx val="0"/>
              <c:layout/>
              <c:tx>
                <c:rich>
                  <a:bodyPr/>
                  <a:lstStyle/>
                  <a:p>
                    <a:r>
                      <a:rPr lang="en-US"/>
                      <a:t>(</a:t>
                    </a:r>
                    <a:fld id="{8E1A0551-07F9-44E1-B17A-DF9CAF7A1218}" type="VALUE">
                      <a:rPr lang="en-US" smtClean="0"/>
                      <a:pPr/>
                      <a:t>[VALUE]</a:t>
                    </a:fld>
                    <a:r>
                      <a:rPr lang="en-US"/>
                      <a:t>)</a:t>
                    </a:r>
                  </a:p>
                </c:rich>
              </c:tx>
              <c:dLblPos val="outEnd"/>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2-8C86-46AE-8CC8-D02380EF6971}"/>
                </c:ex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Malé region</c:v>
                </c:pt>
                <c:pt idx="1">
                  <c:v>Other atolls</c:v>
                </c:pt>
              </c:strCache>
            </c:strRef>
          </c:cat>
          <c:val>
            <c:numRef>
              <c:f>Sheet1!$C$2:$C$3</c:f>
              <c:numCache>
                <c:formatCode>General</c:formatCode>
                <c:ptCount val="2"/>
                <c:pt idx="0">
                  <c:v>24</c:v>
                </c:pt>
                <c:pt idx="1">
                  <c:v>19</c:v>
                </c:pt>
              </c:numCache>
            </c:numRef>
          </c:val>
          <c:extLst xmlns:c16r2="http://schemas.microsoft.com/office/drawing/2015/06/chart">
            <c:ext xmlns:c16="http://schemas.microsoft.com/office/drawing/2014/chart" uri="{C3380CC4-5D6E-409C-BE32-E72D297353CC}">
              <c16:uniqueId val="{00000003-D44B-455A-A902-8884B9D47C25}"/>
            </c:ext>
          </c:extLst>
        </c:ser>
        <c:dLbls>
          <c:dLblPos val="outEnd"/>
          <c:showLegendKey val="0"/>
          <c:showVal val="1"/>
          <c:showCatName val="0"/>
          <c:showSerName val="0"/>
          <c:showPercent val="0"/>
          <c:showBubbleSize val="0"/>
        </c:dLbls>
        <c:gapWidth val="100"/>
        <c:axId val="428383848"/>
        <c:axId val="474747880"/>
      </c:barChart>
      <c:catAx>
        <c:axId val="428383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747880"/>
        <c:crosses val="autoZero"/>
        <c:auto val="1"/>
        <c:lblAlgn val="ctr"/>
        <c:lblOffset val="100"/>
        <c:noMultiLvlLbl val="0"/>
      </c:catAx>
      <c:valAx>
        <c:axId val="474747880"/>
        <c:scaling>
          <c:orientation val="minMax"/>
          <c:max val="100"/>
        </c:scaling>
        <c:delete val="1"/>
        <c:axPos val="l"/>
        <c:numFmt formatCode="General" sourceLinked="1"/>
        <c:majorTickMark val="out"/>
        <c:minorTickMark val="none"/>
        <c:tickLblPos val="nextTo"/>
        <c:crossAx val="42838384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042231349678025E-4"/>
          <c:w val="0.96616035172886816"/>
          <c:h val="0.90805603987018535"/>
        </c:manualLayout>
      </c:layout>
      <c:barChart>
        <c:barDir val="col"/>
        <c:grouping val="clustered"/>
        <c:varyColors val="0"/>
        <c:ser>
          <c:idx val="0"/>
          <c:order val="0"/>
          <c:tx>
            <c:strRef>
              <c:f>Sheet1!$B$1</c:f>
              <c:strCache>
                <c:ptCount val="1"/>
                <c:pt idx="0">
                  <c:v>Series 1</c:v>
                </c:pt>
              </c:strCache>
            </c:strRef>
          </c:tx>
          <c:spPr>
            <a:solidFill>
              <a:srgbClr val="99979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6171-4D4C-8AD8-BFA4F7155C63}"/>
              </c:ext>
            </c:extLst>
          </c:dPt>
          <c:dPt>
            <c:idx val="2"/>
            <c:invertIfNegative val="0"/>
            <c:bubble3D val="0"/>
            <c:extLst xmlns:c16r2="http://schemas.microsoft.com/office/drawing/2015/06/chart">
              <c:ext xmlns:c16="http://schemas.microsoft.com/office/drawing/2014/chart" uri="{C3380CC4-5D6E-409C-BE32-E72D297353CC}">
                <c16:uniqueId val="{00000001-6171-4D4C-8AD8-BFA4F7155C6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Malé</c:v>
                </c:pt>
                <c:pt idx="1">
                  <c:v>North</c:v>
                </c:pt>
                <c:pt idx="2">
                  <c:v>North Central</c:v>
                </c:pt>
                <c:pt idx="3">
                  <c:v>Central</c:v>
                </c:pt>
                <c:pt idx="4">
                  <c:v>South Central</c:v>
                </c:pt>
                <c:pt idx="5">
                  <c:v>South </c:v>
                </c:pt>
              </c:strCache>
            </c:strRef>
          </c:cat>
          <c:val>
            <c:numRef>
              <c:f>Sheet1!$B$2:$B$7</c:f>
              <c:numCache>
                <c:formatCode>General</c:formatCode>
                <c:ptCount val="6"/>
                <c:pt idx="0">
                  <c:v>24</c:v>
                </c:pt>
                <c:pt idx="1">
                  <c:v>23</c:v>
                </c:pt>
                <c:pt idx="2">
                  <c:v>15</c:v>
                </c:pt>
                <c:pt idx="3">
                  <c:v>20</c:v>
                </c:pt>
                <c:pt idx="4">
                  <c:v>20</c:v>
                </c:pt>
                <c:pt idx="5">
                  <c:v>24</c:v>
                </c:pt>
              </c:numCache>
            </c:numRef>
          </c:val>
          <c:extLst xmlns:c16r2="http://schemas.microsoft.com/office/drawing/2015/06/chart">
            <c:ext xmlns:c16="http://schemas.microsoft.com/office/drawing/2014/chart" uri="{C3380CC4-5D6E-409C-BE32-E72D297353CC}">
              <c16:uniqueId val="{00000002-6171-4D4C-8AD8-BFA4F7155C63}"/>
            </c:ext>
          </c:extLst>
        </c:ser>
        <c:dLbls>
          <c:dLblPos val="outEnd"/>
          <c:showLegendKey val="0"/>
          <c:showVal val="1"/>
          <c:showCatName val="0"/>
          <c:showSerName val="0"/>
          <c:showPercent val="0"/>
          <c:showBubbleSize val="0"/>
        </c:dLbls>
        <c:gapWidth val="100"/>
        <c:axId val="474749056"/>
        <c:axId val="474749448"/>
      </c:barChart>
      <c:catAx>
        <c:axId val="474749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4749448"/>
        <c:crosses val="autoZero"/>
        <c:auto val="1"/>
        <c:lblAlgn val="ctr"/>
        <c:lblOffset val="100"/>
        <c:noMultiLvlLbl val="0"/>
      </c:catAx>
      <c:valAx>
        <c:axId val="474749448"/>
        <c:scaling>
          <c:orientation val="minMax"/>
          <c:max val="100"/>
        </c:scaling>
        <c:delete val="1"/>
        <c:axPos val="l"/>
        <c:numFmt formatCode="General" sourceLinked="1"/>
        <c:majorTickMark val="out"/>
        <c:minorTickMark val="none"/>
        <c:tickLblPos val="nextTo"/>
        <c:crossAx val="474749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4800064744023085"/>
        </c:manualLayout>
      </c:layout>
      <c:barChart>
        <c:barDir val="col"/>
        <c:grouping val="clustered"/>
        <c:varyColors val="0"/>
        <c:ser>
          <c:idx val="0"/>
          <c:order val="0"/>
          <c:tx>
            <c:strRef>
              <c:f>Sheet1!$A$2</c:f>
              <c:strCache>
                <c:ptCount val="1"/>
                <c:pt idx="0">
                  <c:v>2009 MDHS</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74C1-43FC-8409-4AFC6CDFE42F}"/>
              </c:ext>
            </c:extLst>
          </c:dPt>
          <c:dPt>
            <c:idx val="2"/>
            <c:invertIfNegative val="0"/>
            <c:bubble3D val="0"/>
            <c:extLst xmlns:c16r2="http://schemas.microsoft.com/office/drawing/2015/06/chart">
              <c:ext xmlns:c16="http://schemas.microsoft.com/office/drawing/2014/chart" uri="{C3380CC4-5D6E-409C-BE32-E72D297353CC}">
                <c16:uniqueId val="{00000001-74C1-43FC-8409-4AFC6CDFE42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Neonatal mortality</c:v>
                </c:pt>
                <c:pt idx="1">
                  <c:v>Infant mortality</c:v>
                </c:pt>
                <c:pt idx="2">
                  <c:v>Under-5 mortality</c:v>
                </c:pt>
              </c:strCache>
            </c:strRef>
          </c:cat>
          <c:val>
            <c:numRef>
              <c:f>Sheet1!$B$2:$D$2</c:f>
              <c:numCache>
                <c:formatCode>0</c:formatCode>
                <c:ptCount val="3"/>
                <c:pt idx="0">
                  <c:v>10</c:v>
                </c:pt>
                <c:pt idx="1">
                  <c:v>14</c:v>
                </c:pt>
                <c:pt idx="2">
                  <c:v>17</c:v>
                </c:pt>
              </c:numCache>
            </c:numRef>
          </c:val>
          <c:extLst xmlns:c16r2="http://schemas.microsoft.com/office/drawing/2015/06/chart">
            <c:ext xmlns:c16="http://schemas.microsoft.com/office/drawing/2014/chart" uri="{C3380CC4-5D6E-409C-BE32-E72D297353CC}">
              <c16:uniqueId val="{00000002-74C1-43FC-8409-4AFC6CDFE42F}"/>
            </c:ext>
          </c:extLst>
        </c:ser>
        <c:ser>
          <c:idx val="1"/>
          <c:order val="1"/>
          <c:tx>
            <c:strRef>
              <c:f>Sheet1!$A$3</c:f>
              <c:strCache>
                <c:ptCount val="1"/>
                <c:pt idx="0">
                  <c:v>2016-17 MDHS</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Neonatal mortality</c:v>
                </c:pt>
                <c:pt idx="1">
                  <c:v>Infant mortality</c:v>
                </c:pt>
                <c:pt idx="2">
                  <c:v>Under-5 mortality</c:v>
                </c:pt>
              </c:strCache>
            </c:strRef>
          </c:cat>
          <c:val>
            <c:numRef>
              <c:f>Sheet1!$B$3:$D$3</c:f>
              <c:numCache>
                <c:formatCode>0</c:formatCode>
                <c:ptCount val="3"/>
                <c:pt idx="0">
                  <c:v>11</c:v>
                </c:pt>
                <c:pt idx="1">
                  <c:v>18</c:v>
                </c:pt>
                <c:pt idx="2">
                  <c:v>20</c:v>
                </c:pt>
              </c:numCache>
            </c:numRef>
          </c:val>
          <c:extLst xmlns:c16r2="http://schemas.microsoft.com/office/drawing/2015/06/chart">
            <c:ext xmlns:c16="http://schemas.microsoft.com/office/drawing/2014/chart" uri="{C3380CC4-5D6E-409C-BE32-E72D297353CC}">
              <c16:uniqueId val="{00000003-74C1-43FC-8409-4AFC6CDFE42F}"/>
            </c:ext>
          </c:extLst>
        </c:ser>
        <c:dLbls>
          <c:dLblPos val="outEnd"/>
          <c:showLegendKey val="0"/>
          <c:showVal val="1"/>
          <c:showCatName val="0"/>
          <c:showSerName val="0"/>
          <c:showPercent val="0"/>
          <c:showBubbleSize val="0"/>
        </c:dLbls>
        <c:gapWidth val="100"/>
        <c:axId val="474749840"/>
        <c:axId val="431748640"/>
      </c:barChart>
      <c:catAx>
        <c:axId val="474749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1748640"/>
        <c:crosses val="autoZero"/>
        <c:auto val="1"/>
        <c:lblAlgn val="ctr"/>
        <c:lblOffset val="100"/>
        <c:noMultiLvlLbl val="0"/>
      </c:catAx>
      <c:valAx>
        <c:axId val="431748640"/>
        <c:scaling>
          <c:orientation val="minMax"/>
          <c:max val="100"/>
        </c:scaling>
        <c:delete val="1"/>
        <c:axPos val="l"/>
        <c:numFmt formatCode="0" sourceLinked="1"/>
        <c:majorTickMark val="out"/>
        <c:minorTickMark val="none"/>
        <c:tickLblPos val="nextTo"/>
        <c:crossAx val="47474984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7388149939540504E-2"/>
          <c:w val="0.96616035172886816"/>
          <c:h val="0.8310719896409563"/>
        </c:manualLayout>
      </c:layout>
      <c:barChart>
        <c:barDir val="col"/>
        <c:grouping val="clustered"/>
        <c:varyColors val="0"/>
        <c:ser>
          <c:idx val="0"/>
          <c:order val="0"/>
          <c:tx>
            <c:strRef>
              <c:f>Sheet1!$B$1</c:f>
              <c:strCache>
                <c:ptCount val="1"/>
                <c:pt idx="0">
                  <c:v>&lt;2 years</c:v>
                </c:pt>
              </c:strCache>
            </c:strRef>
          </c:tx>
          <c:spPr>
            <a:solidFill>
              <a:srgbClr val="F15B37"/>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7E67-4E02-937F-AB1ABB6D4E47}"/>
              </c:ext>
            </c:extLst>
          </c:dPt>
          <c:dPt>
            <c:idx val="2"/>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7E67-4E02-937F-AB1ABB6D4E4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35</c:v>
                </c:pt>
                <c:pt idx="1">
                  <c:v>50</c:v>
                </c:pt>
              </c:numCache>
            </c:numRef>
          </c:val>
          <c:extLst xmlns:c16r2="http://schemas.microsoft.com/office/drawing/2015/06/chart">
            <c:ext xmlns:c16="http://schemas.microsoft.com/office/drawing/2014/chart" uri="{C3380CC4-5D6E-409C-BE32-E72D297353CC}">
              <c16:uniqueId val="{00000004-7E67-4E02-937F-AB1ABB6D4E47}"/>
            </c:ext>
          </c:extLst>
        </c:ser>
        <c:ser>
          <c:idx val="1"/>
          <c:order val="1"/>
          <c:tx>
            <c:strRef>
              <c:f>Sheet1!$C$1</c:f>
              <c:strCache>
                <c:ptCount val="1"/>
                <c:pt idx="0">
                  <c:v>2 years</c:v>
                </c:pt>
              </c:strCache>
            </c:strRef>
          </c:tx>
          <c:spPr>
            <a:solidFill>
              <a:srgbClr val="4469A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25</c:v>
                </c:pt>
                <c:pt idx="1">
                  <c:v>28</c:v>
                </c:pt>
              </c:numCache>
            </c:numRef>
          </c:val>
          <c:extLst xmlns:c16r2="http://schemas.microsoft.com/office/drawing/2015/06/chart">
            <c:ext xmlns:c16="http://schemas.microsoft.com/office/drawing/2014/chart" uri="{C3380CC4-5D6E-409C-BE32-E72D297353CC}">
              <c16:uniqueId val="{00000005-7E67-4E02-937F-AB1ABB6D4E47}"/>
            </c:ext>
          </c:extLst>
        </c:ser>
        <c:ser>
          <c:idx val="2"/>
          <c:order val="2"/>
          <c:tx>
            <c:strRef>
              <c:f>Sheet1!$D$1</c:f>
              <c:strCache>
                <c:ptCount val="1"/>
                <c:pt idx="0">
                  <c:v>3 years</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16</c:v>
                </c:pt>
                <c:pt idx="1">
                  <c:v>18</c:v>
                </c:pt>
              </c:numCache>
            </c:numRef>
          </c:val>
          <c:extLst xmlns:c16r2="http://schemas.microsoft.com/office/drawing/2015/06/chart">
            <c:ext xmlns:c16="http://schemas.microsoft.com/office/drawing/2014/chart" uri="{C3380CC4-5D6E-409C-BE32-E72D297353CC}">
              <c16:uniqueId val="{00000006-7E67-4E02-937F-AB1ABB6D4E47}"/>
            </c:ext>
          </c:extLst>
        </c:ser>
        <c:ser>
          <c:idx val="3"/>
          <c:order val="3"/>
          <c:tx>
            <c:strRef>
              <c:f>Sheet1!$E$1</c:f>
              <c:strCache>
                <c:ptCount val="1"/>
                <c:pt idx="0">
                  <c:v>4+ years</c:v>
                </c:pt>
              </c:strCache>
            </c:strRef>
          </c:tx>
          <c:spPr>
            <a:solidFill>
              <a:srgbClr val="68883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14</c:v>
                </c:pt>
                <c:pt idx="1">
                  <c:v>16</c:v>
                </c:pt>
              </c:numCache>
            </c:numRef>
          </c:val>
          <c:extLst xmlns:c16r2="http://schemas.microsoft.com/office/drawing/2015/06/chart">
            <c:ext xmlns:c16="http://schemas.microsoft.com/office/drawing/2014/chart" uri="{C3380CC4-5D6E-409C-BE32-E72D297353CC}">
              <c16:uniqueId val="{00000007-7E67-4E02-937F-AB1ABB6D4E47}"/>
            </c:ext>
          </c:extLst>
        </c:ser>
        <c:dLbls>
          <c:dLblPos val="outEnd"/>
          <c:showLegendKey val="0"/>
          <c:showVal val="1"/>
          <c:showCatName val="0"/>
          <c:showSerName val="0"/>
          <c:showPercent val="0"/>
          <c:showBubbleSize val="0"/>
        </c:dLbls>
        <c:gapWidth val="100"/>
        <c:axId val="475761072"/>
        <c:axId val="475761464"/>
      </c:barChart>
      <c:catAx>
        <c:axId val="4757610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761464"/>
        <c:crosses val="autoZero"/>
        <c:auto val="1"/>
        <c:lblAlgn val="ctr"/>
        <c:lblOffset val="100"/>
        <c:noMultiLvlLbl val="0"/>
      </c:catAx>
      <c:valAx>
        <c:axId val="475761464"/>
        <c:scaling>
          <c:orientation val="minMax"/>
          <c:max val="100"/>
          <c:min val="0"/>
        </c:scaling>
        <c:delete val="1"/>
        <c:axPos val="l"/>
        <c:numFmt formatCode="General" sourceLinked="1"/>
        <c:majorTickMark val="out"/>
        <c:minorTickMark val="none"/>
        <c:tickLblPos val="nextTo"/>
        <c:crossAx val="47576107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529625151148731E-2"/>
          <c:w val="0.96616035172886816"/>
          <c:h val="0.84316388806900955"/>
        </c:manualLayout>
      </c:layout>
      <c:barChart>
        <c:barDir val="col"/>
        <c:grouping val="clustered"/>
        <c:varyColors val="0"/>
        <c:ser>
          <c:idx val="0"/>
          <c:order val="0"/>
          <c:tx>
            <c:strRef>
              <c:f>Sheet1!$B$1</c:f>
              <c:strCache>
                <c:ptCount val="1"/>
                <c:pt idx="0">
                  <c:v>1</c:v>
                </c:pt>
              </c:strCache>
            </c:strRef>
          </c:tx>
          <c:spPr>
            <a:solidFill>
              <a:srgbClr val="F15B37"/>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2B9D-4529-9096-5A3A798F64D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17</c:v>
                </c:pt>
                <c:pt idx="1">
                  <c:v>19</c:v>
                </c:pt>
              </c:numCache>
            </c:numRef>
          </c:val>
          <c:extLst xmlns:c16r2="http://schemas.microsoft.com/office/drawing/2015/06/chart">
            <c:ext xmlns:c16="http://schemas.microsoft.com/office/drawing/2014/chart" uri="{C3380CC4-5D6E-409C-BE32-E72D297353CC}">
              <c16:uniqueId val="{00000002-2B9D-4529-9096-5A3A798F64D0}"/>
            </c:ext>
          </c:extLst>
        </c:ser>
        <c:ser>
          <c:idx val="1"/>
          <c:order val="1"/>
          <c:tx>
            <c:strRef>
              <c:f>Sheet1!$C$1</c:f>
              <c:strCache>
                <c:ptCount val="1"/>
                <c:pt idx="0">
                  <c:v>2 to 3</c:v>
                </c:pt>
              </c:strCache>
            </c:strRef>
          </c:tx>
          <c:spPr>
            <a:solidFill>
              <a:srgbClr val="4469A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20</c:v>
                </c:pt>
                <c:pt idx="1">
                  <c:v>24</c:v>
                </c:pt>
              </c:numCache>
            </c:numRef>
          </c:val>
          <c:extLst xmlns:c16r2="http://schemas.microsoft.com/office/drawing/2015/06/chart">
            <c:ext xmlns:c16="http://schemas.microsoft.com/office/drawing/2014/chart" uri="{C3380CC4-5D6E-409C-BE32-E72D297353CC}">
              <c16:uniqueId val="{00000003-2B9D-4529-9096-5A3A798F64D0}"/>
            </c:ext>
          </c:extLst>
        </c:ser>
        <c:ser>
          <c:idx val="2"/>
          <c:order val="2"/>
          <c:tx>
            <c:strRef>
              <c:f>Sheet1!$D$1</c:f>
              <c:strCache>
                <c:ptCount val="1"/>
                <c:pt idx="0">
                  <c:v>4 to 6</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15</c:v>
                </c:pt>
                <c:pt idx="1">
                  <c:v>20</c:v>
                </c:pt>
              </c:numCache>
            </c:numRef>
          </c:val>
          <c:extLst xmlns:c16r2="http://schemas.microsoft.com/office/drawing/2015/06/chart">
            <c:ext xmlns:c16="http://schemas.microsoft.com/office/drawing/2014/chart" uri="{C3380CC4-5D6E-409C-BE32-E72D297353CC}">
              <c16:uniqueId val="{00000004-2B9D-4529-9096-5A3A798F64D0}"/>
            </c:ext>
          </c:extLst>
        </c:ser>
        <c:dLbls>
          <c:dLblPos val="outEnd"/>
          <c:showLegendKey val="0"/>
          <c:showVal val="1"/>
          <c:showCatName val="0"/>
          <c:showSerName val="0"/>
          <c:showPercent val="0"/>
          <c:showBubbleSize val="0"/>
        </c:dLbls>
        <c:gapWidth val="100"/>
        <c:axId val="475762248"/>
        <c:axId val="475762640"/>
      </c:barChart>
      <c:catAx>
        <c:axId val="4757622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762640"/>
        <c:crosses val="autoZero"/>
        <c:auto val="1"/>
        <c:lblAlgn val="ctr"/>
        <c:lblOffset val="100"/>
        <c:noMultiLvlLbl val="0"/>
      </c:catAx>
      <c:valAx>
        <c:axId val="475762640"/>
        <c:scaling>
          <c:orientation val="minMax"/>
          <c:max val="100"/>
          <c:min val="0"/>
        </c:scaling>
        <c:delete val="1"/>
        <c:axPos val="l"/>
        <c:numFmt formatCode="General" sourceLinked="1"/>
        <c:majorTickMark val="out"/>
        <c:minorTickMark val="none"/>
        <c:tickLblPos val="nextTo"/>
        <c:crossAx val="47576224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84AD-431C-9C2D-98736EDFBCDD}"/>
              </c:ext>
            </c:extLst>
          </c:dPt>
          <c:dPt>
            <c:idx val="1"/>
            <c:bubble3D val="0"/>
            <c:spPr>
              <a:solidFill>
                <a:schemeClr val="accent2"/>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84AD-431C-9C2D-98736EDFBCDD}"/>
              </c:ext>
            </c:extLst>
          </c:dPt>
          <c:dPt>
            <c:idx val="2"/>
            <c:bubble3D val="0"/>
            <c:spPr>
              <a:solidFill>
                <a:srgbClr val="4469AF"/>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84AD-431C-9C2D-98736EDFBCDD}"/>
              </c:ext>
            </c:extLst>
          </c:dPt>
          <c:dPt>
            <c:idx val="3"/>
            <c:bubble3D val="0"/>
            <c:spPr>
              <a:solidFill>
                <a:schemeClr val="accent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84AD-431C-9C2D-98736EDFBCDD}"/>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84AD-431C-9C2D-98736EDFBCDD}"/>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84AD-431C-9C2D-98736EDFBCDD}"/>
              </c:ext>
            </c:extLst>
          </c:dPt>
          <c:dLbls>
            <c:dLbl>
              <c:idx val="0"/>
              <c:layout/>
              <c:tx>
                <c:rich>
                  <a:bodyPr/>
                  <a:lstStyle/>
                  <a:p>
                    <a:fld id="{665581FA-75BC-4600-B761-979E000A8DCB}" type="CATEGORYNAME">
                      <a:rPr lang="en-US"/>
                      <a:pPr/>
                      <a:t>[CATEGORY NAME]</a:t>
                    </a:fld>
                    <a:r>
                      <a:rPr lang="en-US" baseline="0" dirty="0"/>
                      <a:t>
</a:t>
                    </a:r>
                    <a:fld id="{2D29E3EF-D8F7-4944-97F9-76680E86D7DC}" type="CELLREF">
                      <a:rPr lang="en-US" baseline="0" smtClean="0"/>
                      <a:pPr/>
                      <a:t>[CELLREF]</a:t>
                    </a:fld>
                    <a:endParaRPr lang="en-US" baseline="0" dirty="0"/>
                  </a:p>
                </c:rich>
              </c:tx>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1-84AD-431C-9C2D-98736EDFBCDD}"/>
                </c:ext>
                <c:ext xmlns:c15="http://schemas.microsoft.com/office/drawing/2012/chart" uri="{CE6537A1-D6FC-4f65-9D91-7224C49458BB}">
                  <c15:layout/>
                  <c15:dlblFieldTable>
                    <c15:dlblFTEntry>
                      <c15:txfldGUID>{2D29E3EF-D8F7-4944-97F9-76680E86D7DC}</c15:txfldGUID>
                      <c15:f>Sheet1!$B$2</c15:f>
                      <c15:dlblFieldTableCache>
                        <c:ptCount val="1"/>
                        <c:pt idx="0">
                          <c:v>89</c:v>
                        </c:pt>
                      </c15:dlblFieldTableCache>
                    </c15:dlblFTEntry>
                  </c15:dlblFieldTable>
                  <c15:showDataLabelsRange val="0"/>
                </c:ext>
              </c:extLst>
            </c:dLbl>
            <c:dLbl>
              <c:idx val="2"/>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84AD-431C-9C2D-98736EDFBCDD}"/>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Gynaecologist</c:v>
                </c:pt>
                <c:pt idx="1">
                  <c:v>Other doctor</c:v>
                </c:pt>
                <c:pt idx="2">
                  <c:v>No ANC</c:v>
                </c:pt>
              </c:strCache>
            </c:strRef>
          </c:cat>
          <c:val>
            <c:numRef>
              <c:f>Sheet1!$B$2:$B$4</c:f>
              <c:numCache>
                <c:formatCode>General</c:formatCode>
                <c:ptCount val="3"/>
                <c:pt idx="0">
                  <c:v>89</c:v>
                </c:pt>
                <c:pt idx="1">
                  <c:v>9</c:v>
                </c:pt>
                <c:pt idx="2">
                  <c:v>1</c:v>
                </c:pt>
              </c:numCache>
            </c:numRef>
          </c:val>
          <c:extLst xmlns:c16r2="http://schemas.microsoft.com/office/drawing/2015/06/chart">
            <c:ext xmlns:c16="http://schemas.microsoft.com/office/drawing/2014/chart" uri="{C3380CC4-5D6E-409C-BE32-E72D297353CC}">
              <c16:uniqueId val="{0000000C-84AD-431C-9C2D-98736EDFBCD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0399032648125756"/>
          <c:w val="0.96616035172886816"/>
          <c:h val="0.80446981309923926"/>
        </c:manualLayout>
      </c:layout>
      <c:barChart>
        <c:barDir val="col"/>
        <c:grouping val="clustered"/>
        <c:varyColors val="0"/>
        <c:ser>
          <c:idx val="0"/>
          <c:order val="0"/>
          <c:tx>
            <c:strRef>
              <c:f>Sheet1!$B$1</c:f>
              <c:strCache>
                <c:ptCount val="1"/>
                <c:pt idx="0">
                  <c:v>Total</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1B8A-4FC0-961A-CE94A28620DC}"/>
              </c:ext>
            </c:extLst>
          </c:dPt>
          <c:dPt>
            <c:idx val="2"/>
            <c:invertIfNegative val="0"/>
            <c:bubble3D val="0"/>
            <c:extLst xmlns:c16r2="http://schemas.microsoft.com/office/drawing/2015/06/chart">
              <c:ext xmlns:c16="http://schemas.microsoft.com/office/drawing/2014/chart" uri="{C3380CC4-5D6E-409C-BE32-E72D297353CC}">
                <c16:uniqueId val="{00000001-1B8A-4FC0-961A-CE94A28620D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Sheet1!$B$2:$B$3</c:f>
              <c:numCache>
                <c:formatCode>General</c:formatCode>
                <c:ptCount val="2"/>
                <c:pt idx="0">
                  <c:v>82</c:v>
                </c:pt>
                <c:pt idx="1">
                  <c:v>95</c:v>
                </c:pt>
              </c:numCache>
            </c:numRef>
          </c:val>
          <c:extLst xmlns:c16r2="http://schemas.microsoft.com/office/drawing/2015/06/chart">
            <c:ext xmlns:c16="http://schemas.microsoft.com/office/drawing/2014/chart" uri="{C3380CC4-5D6E-409C-BE32-E72D297353CC}">
              <c16:uniqueId val="{00000002-1B8A-4FC0-961A-CE94A28620DC}"/>
            </c:ext>
          </c:extLst>
        </c:ser>
        <c:ser>
          <c:idx val="1"/>
          <c:order val="1"/>
          <c:tx>
            <c:strRef>
              <c:f>Sheet1!$C$1</c:f>
              <c:strCache>
                <c:ptCount val="1"/>
                <c:pt idx="0">
                  <c:v>Malé region</c:v>
                </c:pt>
              </c:strCache>
            </c:strRef>
          </c:tx>
          <c:spPr>
            <a:solidFill>
              <a:srgbClr val="F15B3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Sheet1!$C$2:$C$3</c:f>
              <c:numCache>
                <c:formatCode>General</c:formatCode>
                <c:ptCount val="2"/>
                <c:pt idx="0">
                  <c:v>84</c:v>
                </c:pt>
                <c:pt idx="1">
                  <c:v>97</c:v>
                </c:pt>
              </c:numCache>
            </c:numRef>
          </c:val>
          <c:extLst xmlns:c16r2="http://schemas.microsoft.com/office/drawing/2015/06/chart">
            <c:ext xmlns:c16="http://schemas.microsoft.com/office/drawing/2014/chart" uri="{C3380CC4-5D6E-409C-BE32-E72D297353CC}">
              <c16:uniqueId val="{00000003-1B8A-4FC0-961A-CE94A28620DC}"/>
            </c:ext>
          </c:extLst>
        </c:ser>
        <c:ser>
          <c:idx val="2"/>
          <c:order val="2"/>
          <c:tx>
            <c:strRef>
              <c:f>Sheet1!$D$1</c:f>
              <c:strCache>
                <c:ptCount val="1"/>
                <c:pt idx="0">
                  <c:v>Other atolls</c:v>
                </c:pt>
              </c:strCache>
            </c:strRef>
          </c:tx>
          <c:spPr>
            <a:solidFill>
              <a:srgbClr val="4469A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Sheet1!$D$2:$D$3</c:f>
              <c:numCache>
                <c:formatCode>General</c:formatCode>
                <c:ptCount val="2"/>
                <c:pt idx="0">
                  <c:v>80</c:v>
                </c:pt>
                <c:pt idx="1">
                  <c:v>94</c:v>
                </c:pt>
              </c:numCache>
            </c:numRef>
          </c:val>
          <c:extLst xmlns:c16r2="http://schemas.microsoft.com/office/drawing/2015/06/chart">
            <c:ext xmlns:c16="http://schemas.microsoft.com/office/drawing/2014/chart" uri="{C3380CC4-5D6E-409C-BE32-E72D297353CC}">
              <c16:uniqueId val="{00000004-1B8A-4FC0-961A-CE94A28620DC}"/>
            </c:ext>
          </c:extLst>
        </c:ser>
        <c:dLbls>
          <c:dLblPos val="outEnd"/>
          <c:showLegendKey val="0"/>
          <c:showVal val="1"/>
          <c:showCatName val="0"/>
          <c:showSerName val="0"/>
          <c:showPercent val="0"/>
          <c:showBubbleSize val="0"/>
        </c:dLbls>
        <c:gapWidth val="100"/>
        <c:axId val="475763816"/>
        <c:axId val="475764208"/>
      </c:barChart>
      <c:catAx>
        <c:axId val="4757638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764208"/>
        <c:crosses val="autoZero"/>
        <c:auto val="1"/>
        <c:lblAlgn val="ctr"/>
        <c:lblOffset val="100"/>
        <c:noMultiLvlLbl val="0"/>
      </c:catAx>
      <c:valAx>
        <c:axId val="475764208"/>
        <c:scaling>
          <c:orientation val="minMax"/>
          <c:max val="100"/>
        </c:scaling>
        <c:delete val="1"/>
        <c:axPos val="l"/>
        <c:numFmt formatCode="General" sourceLinked="1"/>
        <c:majorTickMark val="out"/>
        <c:minorTickMark val="none"/>
        <c:tickLblPos val="nextTo"/>
        <c:crossAx val="47576381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Sheet1!$A$2</c:f>
              <c:strCache>
                <c:ptCount val="1"/>
                <c:pt idx="0">
                  <c:v>2009 MDHS</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F2C8-475C-84D1-7DE72F0B01C9}"/>
              </c:ext>
            </c:extLst>
          </c:dPt>
          <c:dPt>
            <c:idx val="2"/>
            <c:invertIfNegative val="0"/>
            <c:bubble3D val="0"/>
            <c:extLst xmlns:c16r2="http://schemas.microsoft.com/office/drawing/2015/06/chart">
              <c:ext xmlns:c16="http://schemas.microsoft.com/office/drawing/2014/chart" uri="{C3380CC4-5D6E-409C-BE32-E72D297353CC}">
                <c16:uniqueId val="{00000001-F2C8-475C-84D1-7DE72F0B01C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ANC from a skilled provider*</c:v>
                </c:pt>
                <c:pt idx="1">
                  <c:v>4+ ANC visits</c:v>
                </c:pt>
                <c:pt idx="2">
                  <c:v>ANC in 1st trimester</c:v>
                </c:pt>
              </c:strCache>
            </c:strRef>
          </c:cat>
          <c:val>
            <c:numRef>
              <c:f>Sheet1!$B$2:$D$2</c:f>
              <c:numCache>
                <c:formatCode>0</c:formatCode>
                <c:ptCount val="3"/>
                <c:pt idx="0">
                  <c:v>99</c:v>
                </c:pt>
                <c:pt idx="1">
                  <c:v>85</c:v>
                </c:pt>
                <c:pt idx="2">
                  <c:v>90</c:v>
                </c:pt>
              </c:numCache>
            </c:numRef>
          </c:val>
          <c:extLst xmlns:c16r2="http://schemas.microsoft.com/office/drawing/2015/06/chart">
            <c:ext xmlns:c16="http://schemas.microsoft.com/office/drawing/2014/chart" uri="{C3380CC4-5D6E-409C-BE32-E72D297353CC}">
              <c16:uniqueId val="{00000002-F2C8-475C-84D1-7DE72F0B01C9}"/>
            </c:ext>
          </c:extLst>
        </c:ser>
        <c:ser>
          <c:idx val="1"/>
          <c:order val="1"/>
          <c:tx>
            <c:strRef>
              <c:f>Sheet1!$A$3</c:f>
              <c:strCache>
                <c:ptCount val="1"/>
                <c:pt idx="0">
                  <c:v>2016-17 MDHS</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ANC from a skilled provider*</c:v>
                </c:pt>
                <c:pt idx="1">
                  <c:v>4+ ANC visits</c:v>
                </c:pt>
                <c:pt idx="2">
                  <c:v>ANC in 1st trimester</c:v>
                </c:pt>
              </c:strCache>
            </c:strRef>
          </c:cat>
          <c:val>
            <c:numRef>
              <c:f>Sheet1!$B$3:$D$3</c:f>
              <c:numCache>
                <c:formatCode>0</c:formatCode>
                <c:ptCount val="3"/>
                <c:pt idx="0">
                  <c:v>99</c:v>
                </c:pt>
                <c:pt idx="1">
                  <c:v>82</c:v>
                </c:pt>
                <c:pt idx="2">
                  <c:v>95</c:v>
                </c:pt>
              </c:numCache>
            </c:numRef>
          </c:val>
          <c:extLst xmlns:c16r2="http://schemas.microsoft.com/office/drawing/2015/06/chart">
            <c:ext xmlns:c16="http://schemas.microsoft.com/office/drawing/2014/chart" uri="{C3380CC4-5D6E-409C-BE32-E72D297353CC}">
              <c16:uniqueId val="{00000003-F2C8-475C-84D1-7DE72F0B01C9}"/>
            </c:ext>
          </c:extLst>
        </c:ser>
        <c:dLbls>
          <c:dLblPos val="outEnd"/>
          <c:showLegendKey val="0"/>
          <c:showVal val="1"/>
          <c:showCatName val="0"/>
          <c:showSerName val="0"/>
          <c:showPercent val="0"/>
          <c:showBubbleSize val="0"/>
        </c:dLbls>
        <c:gapWidth val="100"/>
        <c:axId val="475462320"/>
        <c:axId val="475462712"/>
      </c:barChart>
      <c:catAx>
        <c:axId val="475462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462712"/>
        <c:crosses val="autoZero"/>
        <c:auto val="1"/>
        <c:lblAlgn val="ctr"/>
        <c:lblOffset val="100"/>
        <c:noMultiLvlLbl val="0"/>
      </c:catAx>
      <c:valAx>
        <c:axId val="475462712"/>
        <c:scaling>
          <c:orientation val="minMax"/>
          <c:max val="100"/>
        </c:scaling>
        <c:delete val="1"/>
        <c:axPos val="l"/>
        <c:numFmt formatCode="0" sourceLinked="1"/>
        <c:majorTickMark val="out"/>
        <c:minorTickMark val="none"/>
        <c:tickLblPos val="nextTo"/>
        <c:crossAx val="47546232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formal education</c:v>
                </c:pt>
              </c:strCache>
            </c:strRef>
          </c:tx>
          <c:spPr>
            <a:solidFill>
              <a:srgbClr val="29958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4</c:v>
                </c:pt>
                <c:pt idx="1">
                  <c:v>3</c:v>
                </c:pt>
              </c:numCache>
            </c:numRef>
          </c:val>
          <c:extLst xmlns:c16r2="http://schemas.microsoft.com/office/drawing/2015/06/chart">
            <c:ext xmlns:c16="http://schemas.microsoft.com/office/drawing/2014/chart" uri="{C3380CC4-5D6E-409C-BE32-E72D297353CC}">
              <c16:uniqueId val="{00000000-EDA1-47A1-BF4E-7384B0983877}"/>
            </c:ext>
          </c:extLst>
        </c:ser>
        <c:ser>
          <c:idx val="1"/>
          <c:order val="1"/>
          <c:tx>
            <c:strRef>
              <c:f>Sheet1!$C$1</c:f>
              <c:strCache>
                <c:ptCount val="1"/>
                <c:pt idx="0">
                  <c:v>Primary</c:v>
                </c:pt>
              </c:strCache>
            </c:strRef>
          </c:tx>
          <c:spPr>
            <a:solidFill>
              <a:srgbClr val="29958D">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22</c:v>
                </c:pt>
                <c:pt idx="1">
                  <c:v>23</c:v>
                </c:pt>
              </c:numCache>
            </c:numRef>
          </c:val>
          <c:extLst xmlns:c16r2="http://schemas.microsoft.com/office/drawing/2015/06/chart">
            <c:ext xmlns:c16="http://schemas.microsoft.com/office/drawing/2014/chart" uri="{C3380CC4-5D6E-409C-BE32-E72D297353CC}">
              <c16:uniqueId val="{00000001-EDA1-47A1-BF4E-7384B0983877}"/>
            </c:ext>
          </c:extLst>
        </c:ser>
        <c:ser>
          <c:idx val="2"/>
          <c:order val="2"/>
          <c:tx>
            <c:strRef>
              <c:f>Sheet1!$D$1</c:f>
              <c:strCache>
                <c:ptCount val="1"/>
                <c:pt idx="0">
                  <c:v>Secondary</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53</c:v>
                </c:pt>
                <c:pt idx="1">
                  <c:v>59</c:v>
                </c:pt>
              </c:numCache>
            </c:numRef>
          </c:val>
          <c:extLst xmlns:c16r2="http://schemas.microsoft.com/office/drawing/2015/06/chart">
            <c:ext xmlns:c16="http://schemas.microsoft.com/office/drawing/2014/chart" uri="{C3380CC4-5D6E-409C-BE32-E72D297353CC}">
              <c16:uniqueId val="{00000002-EDA1-47A1-BF4E-7384B0983877}"/>
            </c:ext>
          </c:extLst>
        </c:ser>
        <c:ser>
          <c:idx val="3"/>
          <c:order val="3"/>
          <c:tx>
            <c:strRef>
              <c:f>Sheet1!$E$1</c:f>
              <c:strCache>
                <c:ptCount val="1"/>
                <c:pt idx="0">
                  <c:v>More than secondary</c:v>
                </c:pt>
              </c:strCache>
            </c:strRef>
          </c:tx>
          <c:spPr>
            <a:solidFill>
              <a:srgbClr val="29958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0</c:formatCode>
                <c:ptCount val="2"/>
                <c:pt idx="0">
                  <c:v>21</c:v>
                </c:pt>
                <c:pt idx="1">
                  <c:v>15</c:v>
                </c:pt>
              </c:numCache>
            </c:numRef>
          </c:val>
          <c:extLst xmlns:c16r2="http://schemas.microsoft.com/office/drawing/2015/06/chart">
            <c:ext xmlns:c16="http://schemas.microsoft.com/office/drawing/2014/chart" uri="{C3380CC4-5D6E-409C-BE32-E72D297353CC}">
              <c16:uniqueId val="{00000003-EDA1-47A1-BF4E-7384B0983877}"/>
            </c:ext>
          </c:extLst>
        </c:ser>
        <c:dLbls>
          <c:dLblPos val="ctr"/>
          <c:showLegendKey val="0"/>
          <c:showVal val="1"/>
          <c:showCatName val="0"/>
          <c:showSerName val="0"/>
          <c:showPercent val="0"/>
          <c:showBubbleSize val="0"/>
        </c:dLbls>
        <c:gapWidth val="100"/>
        <c:overlap val="100"/>
        <c:axId val="423924624"/>
        <c:axId val="423925016"/>
      </c:barChart>
      <c:catAx>
        <c:axId val="4239246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3925016"/>
        <c:crosses val="autoZero"/>
        <c:auto val="1"/>
        <c:lblAlgn val="ctr"/>
        <c:lblOffset val="100"/>
        <c:noMultiLvlLbl val="0"/>
      </c:catAx>
      <c:valAx>
        <c:axId val="423925016"/>
        <c:scaling>
          <c:orientation val="minMax"/>
        </c:scaling>
        <c:delete val="1"/>
        <c:axPos val="l"/>
        <c:numFmt formatCode="0%" sourceLinked="1"/>
        <c:majorTickMark val="none"/>
        <c:minorTickMark val="none"/>
        <c:tickLblPos val="nextTo"/>
        <c:crossAx val="42392462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862729754957641"/>
          <c:y val="0"/>
          <c:w val="0.64276159230096241"/>
          <c:h val="1"/>
        </c:manualLayout>
      </c:layout>
      <c:barChart>
        <c:barDir val="bar"/>
        <c:grouping val="clustered"/>
        <c:varyColors val="0"/>
        <c:ser>
          <c:idx val="0"/>
          <c:order val="0"/>
          <c:tx>
            <c:strRef>
              <c:f>Sheet1!$B$1</c:f>
              <c:strCache>
                <c:ptCount val="1"/>
                <c:pt idx="0">
                  <c:v>Series 1</c:v>
                </c:pt>
              </c:strCache>
            </c:strRef>
          </c:tx>
          <c:spPr>
            <a:solidFill>
              <a:srgbClr val="F15B3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Blood pressure measured</c:v>
                </c:pt>
                <c:pt idx="1">
                  <c:v>Blood sample taken</c:v>
                </c:pt>
                <c:pt idx="2">
                  <c:v>Urine sample taken</c:v>
                </c:pt>
                <c:pt idx="3">
                  <c:v>Counselled on birth preparedness</c:v>
                </c:pt>
              </c:strCache>
            </c:strRef>
          </c:cat>
          <c:val>
            <c:numRef>
              <c:f>Sheet1!$B$2:$B$5</c:f>
              <c:numCache>
                <c:formatCode>General</c:formatCode>
                <c:ptCount val="4"/>
                <c:pt idx="0">
                  <c:v>99</c:v>
                </c:pt>
                <c:pt idx="1">
                  <c:v>99</c:v>
                </c:pt>
                <c:pt idx="2">
                  <c:v>99</c:v>
                </c:pt>
                <c:pt idx="3">
                  <c:v>75</c:v>
                </c:pt>
              </c:numCache>
            </c:numRef>
          </c:val>
          <c:extLst xmlns:c16r2="http://schemas.microsoft.com/office/drawing/2015/06/chart">
            <c:ext xmlns:c16="http://schemas.microsoft.com/office/drawing/2014/chart" uri="{C3380CC4-5D6E-409C-BE32-E72D297353CC}">
              <c16:uniqueId val="{00000000-4BCC-451F-B3B7-604AA6B061FA}"/>
            </c:ext>
          </c:extLst>
        </c:ser>
        <c:dLbls>
          <c:showLegendKey val="0"/>
          <c:showVal val="0"/>
          <c:showCatName val="0"/>
          <c:showSerName val="0"/>
          <c:showPercent val="0"/>
          <c:showBubbleSize val="0"/>
        </c:dLbls>
        <c:gapWidth val="100"/>
        <c:axId val="475463496"/>
        <c:axId val="475463888"/>
      </c:barChart>
      <c:catAx>
        <c:axId val="47546349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463888"/>
        <c:crosses val="autoZero"/>
        <c:auto val="1"/>
        <c:lblAlgn val="ctr"/>
        <c:lblOffset val="100"/>
        <c:noMultiLvlLbl val="0"/>
      </c:catAx>
      <c:valAx>
        <c:axId val="475463888"/>
        <c:scaling>
          <c:orientation val="minMax"/>
          <c:max val="100"/>
        </c:scaling>
        <c:delete val="1"/>
        <c:axPos val="b"/>
        <c:numFmt formatCode="General" sourceLinked="1"/>
        <c:majorTickMark val="none"/>
        <c:minorTickMark val="none"/>
        <c:tickLblPos val="nextTo"/>
        <c:crossAx val="475463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86364737358253429"/>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7CAF-451B-8176-84A601110090}"/>
              </c:ext>
            </c:extLst>
          </c:dPt>
          <c:dPt>
            <c:idx val="2"/>
            <c:invertIfNegative val="0"/>
            <c:bubble3D val="0"/>
            <c:extLst xmlns:c16r2="http://schemas.microsoft.com/office/drawing/2015/06/chart">
              <c:ext xmlns:c16="http://schemas.microsoft.com/office/drawing/2014/chart" uri="{C3380CC4-5D6E-409C-BE32-E72D297353CC}">
                <c16:uniqueId val="{00000001-7CAF-451B-8176-84A60111009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Received 2 or more injections during last pregnancy</c:v>
                </c:pt>
                <c:pt idx="1">
                  <c:v>Last birth was protected against neonatal tetanus</c:v>
                </c:pt>
              </c:strCache>
            </c:strRef>
          </c:cat>
          <c:val>
            <c:numRef>
              <c:f>Sheet1!$B$2:$B$3</c:f>
              <c:numCache>
                <c:formatCode>General</c:formatCode>
                <c:ptCount val="2"/>
                <c:pt idx="0">
                  <c:v>44</c:v>
                </c:pt>
                <c:pt idx="1">
                  <c:v>70</c:v>
                </c:pt>
              </c:numCache>
            </c:numRef>
          </c:val>
          <c:extLst xmlns:c16r2="http://schemas.microsoft.com/office/drawing/2015/06/chart">
            <c:ext xmlns:c16="http://schemas.microsoft.com/office/drawing/2014/chart" uri="{C3380CC4-5D6E-409C-BE32-E72D297353CC}">
              <c16:uniqueId val="{00000002-7CAF-451B-8176-84A601110090}"/>
            </c:ext>
          </c:extLst>
        </c:ser>
        <c:dLbls>
          <c:dLblPos val="outEnd"/>
          <c:showLegendKey val="0"/>
          <c:showVal val="1"/>
          <c:showCatName val="0"/>
          <c:showSerName val="0"/>
          <c:showPercent val="0"/>
          <c:showBubbleSize val="0"/>
        </c:dLbls>
        <c:gapWidth val="100"/>
        <c:axId val="475464280"/>
        <c:axId val="475464672"/>
      </c:barChart>
      <c:catAx>
        <c:axId val="4754642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75464672"/>
        <c:crosses val="autoZero"/>
        <c:auto val="1"/>
        <c:lblAlgn val="ctr"/>
        <c:lblOffset val="100"/>
        <c:noMultiLvlLbl val="0"/>
      </c:catAx>
      <c:valAx>
        <c:axId val="475464672"/>
        <c:scaling>
          <c:orientation val="minMax"/>
          <c:max val="100"/>
        </c:scaling>
        <c:delete val="1"/>
        <c:axPos val="l"/>
        <c:numFmt formatCode="General" sourceLinked="1"/>
        <c:majorTickMark val="out"/>
        <c:minorTickMark val="none"/>
        <c:tickLblPos val="nextTo"/>
        <c:crossAx val="4754642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Public sector facility</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General</c:formatCode>
                <c:ptCount val="3"/>
                <c:pt idx="0">
                  <c:v>73</c:v>
                </c:pt>
                <c:pt idx="1">
                  <c:v>53</c:v>
                </c:pt>
                <c:pt idx="2">
                  <c:v>85</c:v>
                </c:pt>
              </c:numCache>
            </c:numRef>
          </c:val>
          <c:extLst xmlns:c16r2="http://schemas.microsoft.com/office/drawing/2015/06/chart">
            <c:ext xmlns:c16="http://schemas.microsoft.com/office/drawing/2014/chart" uri="{C3380CC4-5D6E-409C-BE32-E72D297353CC}">
              <c16:uniqueId val="{00000000-C7EF-4373-98C5-C67B09E27704}"/>
            </c:ext>
          </c:extLst>
        </c:ser>
        <c:ser>
          <c:idx val="1"/>
          <c:order val="1"/>
          <c:tx>
            <c:strRef>
              <c:f>Sheet1!$C$1</c:f>
              <c:strCache>
                <c:ptCount val="1"/>
                <c:pt idx="0">
                  <c:v>Private sector facility</c:v>
                </c:pt>
              </c:strCache>
            </c:strRef>
          </c:tx>
          <c:spPr>
            <a:solidFill>
              <a:srgbClr val="29958D">
                <a:lumMod val="60000"/>
                <a:lumOff val="40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Sheet1!$C$2:$C$4</c:f>
              <c:numCache>
                <c:formatCode>General</c:formatCode>
                <c:ptCount val="3"/>
                <c:pt idx="0">
                  <c:v>21</c:v>
                </c:pt>
                <c:pt idx="1">
                  <c:v>40</c:v>
                </c:pt>
                <c:pt idx="2">
                  <c:v>11</c:v>
                </c:pt>
              </c:numCache>
            </c:numRef>
          </c:val>
          <c:extLst xmlns:c16r2="http://schemas.microsoft.com/office/drawing/2015/06/chart">
            <c:ext xmlns:c16="http://schemas.microsoft.com/office/drawing/2014/chart" uri="{C3380CC4-5D6E-409C-BE32-E72D297353CC}">
              <c16:uniqueId val="{00000001-C7EF-4373-98C5-C67B09E27704}"/>
            </c:ext>
          </c:extLst>
        </c:ser>
        <c:ser>
          <c:idx val="2"/>
          <c:order val="2"/>
          <c:tx>
            <c:strRef>
              <c:f>Sheet1!$D$1</c:f>
              <c:strCache>
                <c:ptCount val="1"/>
                <c:pt idx="0">
                  <c:v>Home/other</c:v>
                </c:pt>
              </c:strCache>
            </c:strRef>
          </c:tx>
          <c:spPr>
            <a:solidFill>
              <a:srgbClr val="F15B3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Sheet1!$D$2:$D$4</c:f>
              <c:numCache>
                <c:formatCode>General</c:formatCode>
                <c:ptCount val="3"/>
                <c:pt idx="0">
                  <c:v>6</c:v>
                </c:pt>
                <c:pt idx="1">
                  <c:v>8</c:v>
                </c:pt>
                <c:pt idx="2">
                  <c:v>4</c:v>
                </c:pt>
              </c:numCache>
            </c:numRef>
          </c:val>
          <c:extLst xmlns:c16r2="http://schemas.microsoft.com/office/drawing/2015/06/chart">
            <c:ext xmlns:c16="http://schemas.microsoft.com/office/drawing/2014/chart" uri="{C3380CC4-5D6E-409C-BE32-E72D297353CC}">
              <c16:uniqueId val="{00000002-C7EF-4373-98C5-C67B09E27704}"/>
            </c:ext>
          </c:extLst>
        </c:ser>
        <c:dLbls>
          <c:dLblPos val="ctr"/>
          <c:showLegendKey val="0"/>
          <c:showVal val="1"/>
          <c:showCatName val="0"/>
          <c:showSerName val="0"/>
          <c:showPercent val="0"/>
          <c:showBubbleSize val="0"/>
        </c:dLbls>
        <c:gapWidth val="100"/>
        <c:overlap val="100"/>
        <c:axId val="430539472"/>
        <c:axId val="430539864"/>
      </c:barChart>
      <c:catAx>
        <c:axId val="4305394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0539864"/>
        <c:crosses val="autoZero"/>
        <c:auto val="1"/>
        <c:lblAlgn val="ctr"/>
        <c:lblOffset val="100"/>
        <c:noMultiLvlLbl val="0"/>
      </c:catAx>
      <c:valAx>
        <c:axId val="430539864"/>
        <c:scaling>
          <c:orientation val="minMax"/>
        </c:scaling>
        <c:delete val="1"/>
        <c:axPos val="l"/>
        <c:numFmt formatCode="0%" sourceLinked="1"/>
        <c:majorTickMark val="none"/>
        <c:minorTickMark val="none"/>
        <c:tickLblPos val="nextTo"/>
        <c:crossAx val="43053947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3841578569185654E-2"/>
          <c:y val="5.345258645895911E-2"/>
          <c:w val="0.96923868772837873"/>
          <c:h val="0.85500765916597488"/>
        </c:manualLayout>
      </c:layout>
      <c:barChart>
        <c:barDir val="col"/>
        <c:grouping val="clustered"/>
        <c:varyColors val="0"/>
        <c:ser>
          <c:idx val="0"/>
          <c:order val="0"/>
          <c:tx>
            <c:strRef>
              <c:f>Sheet1!$B$1</c:f>
              <c:strCache>
                <c:ptCount val="1"/>
                <c:pt idx="0">
                  <c:v>Series 1</c:v>
                </c:pt>
              </c:strCache>
            </c:strRef>
          </c:tx>
          <c:spPr>
            <a:solidFill>
              <a:srgbClr val="99979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5A2B-4FCA-AD7E-50F144BA2238}"/>
              </c:ext>
            </c:extLst>
          </c:dPt>
          <c:dPt>
            <c:idx val="2"/>
            <c:invertIfNegative val="0"/>
            <c:bubble3D val="0"/>
            <c:extLst xmlns:c16r2="http://schemas.microsoft.com/office/drawing/2015/06/chart">
              <c:ext xmlns:c16="http://schemas.microsoft.com/office/drawing/2014/chart" uri="{C3380CC4-5D6E-409C-BE32-E72D297353CC}">
                <c16:uniqueId val="{00000001-5A2B-4FCA-AD7E-50F144BA223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Malé</c:v>
                </c:pt>
                <c:pt idx="1">
                  <c:v>North</c:v>
                </c:pt>
                <c:pt idx="2">
                  <c:v>North Central</c:v>
                </c:pt>
                <c:pt idx="3">
                  <c:v>Central</c:v>
                </c:pt>
                <c:pt idx="4">
                  <c:v>South Central</c:v>
                </c:pt>
                <c:pt idx="5">
                  <c:v>South </c:v>
                </c:pt>
              </c:strCache>
            </c:strRef>
          </c:cat>
          <c:val>
            <c:numRef>
              <c:f>Sheet1!$B$2:$B$7</c:f>
              <c:numCache>
                <c:formatCode>General</c:formatCode>
                <c:ptCount val="6"/>
                <c:pt idx="0">
                  <c:v>92</c:v>
                </c:pt>
                <c:pt idx="1">
                  <c:v>97</c:v>
                </c:pt>
                <c:pt idx="2">
                  <c:v>94</c:v>
                </c:pt>
                <c:pt idx="3">
                  <c:v>96</c:v>
                </c:pt>
                <c:pt idx="4">
                  <c:v>96</c:v>
                </c:pt>
                <c:pt idx="5">
                  <c:v>96</c:v>
                </c:pt>
              </c:numCache>
            </c:numRef>
          </c:val>
          <c:extLst xmlns:c16r2="http://schemas.microsoft.com/office/drawing/2015/06/chart">
            <c:ext xmlns:c16="http://schemas.microsoft.com/office/drawing/2014/chart" uri="{C3380CC4-5D6E-409C-BE32-E72D297353CC}">
              <c16:uniqueId val="{00000002-5A2B-4FCA-AD7E-50F144BA2238}"/>
            </c:ext>
          </c:extLst>
        </c:ser>
        <c:dLbls>
          <c:dLblPos val="outEnd"/>
          <c:showLegendKey val="0"/>
          <c:showVal val="1"/>
          <c:showCatName val="0"/>
          <c:showSerName val="0"/>
          <c:showPercent val="0"/>
          <c:showBubbleSize val="0"/>
        </c:dLbls>
        <c:gapWidth val="100"/>
        <c:axId val="430540648"/>
        <c:axId val="430541040"/>
      </c:barChart>
      <c:catAx>
        <c:axId val="4305406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0541040"/>
        <c:crosses val="autoZero"/>
        <c:auto val="1"/>
        <c:lblAlgn val="ctr"/>
        <c:lblOffset val="100"/>
        <c:noMultiLvlLbl val="0"/>
      </c:catAx>
      <c:valAx>
        <c:axId val="430541040"/>
        <c:scaling>
          <c:orientation val="minMax"/>
          <c:max val="100"/>
          <c:min val="0"/>
        </c:scaling>
        <c:delete val="1"/>
        <c:axPos val="l"/>
        <c:numFmt formatCode="General" sourceLinked="1"/>
        <c:majorTickMark val="out"/>
        <c:minorTickMark val="none"/>
        <c:tickLblPos val="nextTo"/>
        <c:crossAx val="430540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3540-4064-89F0-0F22C6470E36}"/>
              </c:ext>
            </c:extLst>
          </c:dPt>
          <c:dPt>
            <c:idx val="1"/>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3540-4064-89F0-0F22C6470E36}"/>
              </c:ext>
            </c:extLst>
          </c:dPt>
          <c:dPt>
            <c:idx val="2"/>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3540-4064-89F0-0F22C6470E36}"/>
              </c:ext>
            </c:extLst>
          </c:dPt>
          <c:dPt>
            <c:idx val="3"/>
            <c:bubble3D val="0"/>
            <c:spPr>
              <a:solidFill>
                <a:srgbClr val="4469AF"/>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3540-4064-89F0-0F22C6470E36}"/>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3540-4064-89F0-0F22C6470E36}"/>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3540-4064-89F0-0F22C6470E36}"/>
              </c:ext>
            </c:extLst>
          </c:dPt>
          <c:dLbls>
            <c:dLbl>
              <c:idx val="3"/>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3540-4064-89F0-0F22C6470E3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Gynaecologist</c:v>
                </c:pt>
                <c:pt idx="1">
                  <c:v>Other doctor</c:v>
                </c:pt>
                <c:pt idx="2">
                  <c:v>Nurse/midwife</c:v>
                </c:pt>
                <c:pt idx="3">
                  <c:v>No one</c:v>
                </c:pt>
              </c:strCache>
            </c:strRef>
          </c:cat>
          <c:val>
            <c:numRef>
              <c:f>Sheet1!$B$2:$B$5</c:f>
              <c:numCache>
                <c:formatCode>General</c:formatCode>
                <c:ptCount val="4"/>
                <c:pt idx="0">
                  <c:v>75</c:v>
                </c:pt>
                <c:pt idx="1">
                  <c:v>12</c:v>
                </c:pt>
                <c:pt idx="2">
                  <c:v>13</c:v>
                </c:pt>
              </c:numCache>
            </c:numRef>
          </c:val>
          <c:extLst xmlns:c16r2="http://schemas.microsoft.com/office/drawing/2015/06/chart">
            <c:ext xmlns:c16="http://schemas.microsoft.com/office/drawing/2014/chart" uri="{C3380CC4-5D6E-409C-BE32-E72D297353CC}">
              <c16:uniqueId val="{0000000C-3540-4064-89F0-0F22C6470E3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Sheet1!$A$2</c:f>
              <c:strCache>
                <c:ptCount val="1"/>
                <c:pt idx="0">
                  <c:v>2009 MDHS</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5A77-427D-99C9-383E1B5ACC62}"/>
              </c:ext>
            </c:extLst>
          </c:dPt>
          <c:dPt>
            <c:idx val="2"/>
            <c:invertIfNegative val="0"/>
            <c:bubble3D val="0"/>
            <c:extLst xmlns:c16r2="http://schemas.microsoft.com/office/drawing/2015/06/chart">
              <c:ext xmlns:c16="http://schemas.microsoft.com/office/drawing/2014/chart" uri="{C3380CC4-5D6E-409C-BE32-E72D297353CC}">
                <c16:uniqueId val="{00000001-5A77-427D-99C9-383E1B5ACC6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Delivery in a health facility</c:v>
                </c:pt>
                <c:pt idx="1">
                  <c:v>Delivery by a skilled provider*</c:v>
                </c:pt>
                <c:pt idx="2">
                  <c:v>Delivery by Caesarean section</c:v>
                </c:pt>
              </c:strCache>
            </c:strRef>
          </c:cat>
          <c:val>
            <c:numRef>
              <c:f>Sheet1!$B$2:$D$2</c:f>
              <c:numCache>
                <c:formatCode>0</c:formatCode>
                <c:ptCount val="3"/>
                <c:pt idx="0">
                  <c:v>95</c:v>
                </c:pt>
                <c:pt idx="1">
                  <c:v>95</c:v>
                </c:pt>
                <c:pt idx="2">
                  <c:v>32</c:v>
                </c:pt>
              </c:numCache>
            </c:numRef>
          </c:val>
          <c:extLst xmlns:c16r2="http://schemas.microsoft.com/office/drawing/2015/06/chart">
            <c:ext xmlns:c16="http://schemas.microsoft.com/office/drawing/2014/chart" uri="{C3380CC4-5D6E-409C-BE32-E72D297353CC}">
              <c16:uniqueId val="{00000002-5A77-427D-99C9-383E1B5ACC62}"/>
            </c:ext>
          </c:extLst>
        </c:ser>
        <c:ser>
          <c:idx val="1"/>
          <c:order val="1"/>
          <c:tx>
            <c:strRef>
              <c:f>Sheet1!$A$3</c:f>
              <c:strCache>
                <c:ptCount val="1"/>
                <c:pt idx="0">
                  <c:v>2016-17 MDHS</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Delivery in a health facility</c:v>
                </c:pt>
                <c:pt idx="1">
                  <c:v>Delivery by a skilled provider*</c:v>
                </c:pt>
                <c:pt idx="2">
                  <c:v>Delivery by Caesarean section</c:v>
                </c:pt>
              </c:strCache>
            </c:strRef>
          </c:cat>
          <c:val>
            <c:numRef>
              <c:f>Sheet1!$B$3:$D$3</c:f>
              <c:numCache>
                <c:formatCode>0</c:formatCode>
                <c:ptCount val="3"/>
                <c:pt idx="0">
                  <c:v>95</c:v>
                </c:pt>
                <c:pt idx="1">
                  <c:v>99</c:v>
                </c:pt>
                <c:pt idx="2">
                  <c:v>40</c:v>
                </c:pt>
              </c:numCache>
            </c:numRef>
          </c:val>
          <c:extLst xmlns:c16r2="http://schemas.microsoft.com/office/drawing/2015/06/chart">
            <c:ext xmlns:c16="http://schemas.microsoft.com/office/drawing/2014/chart" uri="{C3380CC4-5D6E-409C-BE32-E72D297353CC}">
              <c16:uniqueId val="{00000003-5A77-427D-99C9-383E1B5ACC62}"/>
            </c:ext>
          </c:extLst>
        </c:ser>
        <c:dLbls>
          <c:dLblPos val="outEnd"/>
          <c:showLegendKey val="0"/>
          <c:showVal val="1"/>
          <c:showCatName val="0"/>
          <c:showSerName val="0"/>
          <c:showPercent val="0"/>
          <c:showBubbleSize val="0"/>
        </c:dLbls>
        <c:gapWidth val="100"/>
        <c:axId val="475991592"/>
        <c:axId val="475991984"/>
      </c:barChart>
      <c:catAx>
        <c:axId val="4759915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991984"/>
        <c:crosses val="autoZero"/>
        <c:auto val="1"/>
        <c:lblAlgn val="ctr"/>
        <c:lblOffset val="100"/>
        <c:noMultiLvlLbl val="0"/>
      </c:catAx>
      <c:valAx>
        <c:axId val="475991984"/>
        <c:scaling>
          <c:orientation val="minMax"/>
          <c:max val="100"/>
        </c:scaling>
        <c:delete val="1"/>
        <c:axPos val="l"/>
        <c:numFmt formatCode="0" sourceLinked="1"/>
        <c:majorTickMark val="out"/>
        <c:minorTickMark val="none"/>
        <c:tickLblPos val="nextTo"/>
        <c:crossAx val="4759915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Mother</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F8DD-4A8E-AC36-3D42BC1D0BC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PNC within 2 days</c:v>
                </c:pt>
                <c:pt idx="1">
                  <c:v>No PNC</c:v>
                </c:pt>
              </c:strCache>
            </c:strRef>
          </c:cat>
          <c:val>
            <c:numRef>
              <c:f>Sheet1!$B$2:$B$3</c:f>
              <c:numCache>
                <c:formatCode>General</c:formatCode>
                <c:ptCount val="2"/>
                <c:pt idx="0">
                  <c:v>80</c:v>
                </c:pt>
                <c:pt idx="1">
                  <c:v>4</c:v>
                </c:pt>
              </c:numCache>
            </c:numRef>
          </c:val>
          <c:extLst xmlns:c16r2="http://schemas.microsoft.com/office/drawing/2015/06/chart">
            <c:ext xmlns:c16="http://schemas.microsoft.com/office/drawing/2014/chart" uri="{C3380CC4-5D6E-409C-BE32-E72D297353CC}">
              <c16:uniqueId val="{00000002-F8DD-4A8E-AC36-3D42BC1D0BC6}"/>
            </c:ext>
          </c:extLst>
        </c:ser>
        <c:ser>
          <c:idx val="1"/>
          <c:order val="1"/>
          <c:tx>
            <c:strRef>
              <c:f>Sheet1!$C$1</c:f>
              <c:strCache>
                <c:ptCount val="1"/>
                <c:pt idx="0">
                  <c:v>Newborn</c:v>
                </c:pt>
              </c:strCache>
            </c:strRef>
          </c:tx>
          <c:spPr>
            <a:solidFill>
              <a:srgbClr val="99979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PNC within 2 days</c:v>
                </c:pt>
                <c:pt idx="1">
                  <c:v>No PNC</c:v>
                </c:pt>
              </c:strCache>
            </c:strRef>
          </c:cat>
          <c:val>
            <c:numRef>
              <c:f>Sheet1!$C$2:$C$3</c:f>
              <c:numCache>
                <c:formatCode>General</c:formatCode>
                <c:ptCount val="2"/>
                <c:pt idx="0">
                  <c:v>82</c:v>
                </c:pt>
                <c:pt idx="1">
                  <c:v>7</c:v>
                </c:pt>
              </c:numCache>
            </c:numRef>
          </c:val>
          <c:extLst xmlns:c16r2="http://schemas.microsoft.com/office/drawing/2015/06/chart">
            <c:ext xmlns:c16="http://schemas.microsoft.com/office/drawing/2014/chart" uri="{C3380CC4-5D6E-409C-BE32-E72D297353CC}">
              <c16:uniqueId val="{00000003-F8DD-4A8E-AC36-3D42BC1D0BC6}"/>
            </c:ext>
          </c:extLst>
        </c:ser>
        <c:dLbls>
          <c:dLblPos val="outEnd"/>
          <c:showLegendKey val="0"/>
          <c:showVal val="1"/>
          <c:showCatName val="0"/>
          <c:showSerName val="0"/>
          <c:showPercent val="0"/>
          <c:showBubbleSize val="0"/>
        </c:dLbls>
        <c:gapWidth val="100"/>
        <c:axId val="475993160"/>
        <c:axId val="475994728"/>
      </c:barChart>
      <c:catAx>
        <c:axId val="475993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994728"/>
        <c:crosses val="autoZero"/>
        <c:auto val="1"/>
        <c:lblAlgn val="ctr"/>
        <c:lblOffset val="100"/>
        <c:noMultiLvlLbl val="0"/>
      </c:catAx>
      <c:valAx>
        <c:axId val="475994728"/>
        <c:scaling>
          <c:orientation val="minMax"/>
          <c:max val="100"/>
        </c:scaling>
        <c:delete val="1"/>
        <c:axPos val="l"/>
        <c:numFmt formatCode="General" sourceLinked="1"/>
        <c:majorTickMark val="out"/>
        <c:minorTickMark val="none"/>
        <c:tickLblPos val="nextTo"/>
        <c:crossAx val="47599316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581386701662298"/>
          <c:y val="0"/>
          <c:w val="0.65418613298337713"/>
          <c:h val="1"/>
        </c:manualLayout>
      </c:layout>
      <c:barChart>
        <c:barDir val="bar"/>
        <c:grouping val="clustered"/>
        <c:varyColors val="0"/>
        <c:ser>
          <c:idx val="0"/>
          <c:order val="0"/>
          <c:tx>
            <c:strRef>
              <c:f>Sheet1!$B$1</c:f>
              <c:strCache>
                <c:ptCount val="1"/>
                <c:pt idx="0">
                  <c:v>Series 1</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03F5-4A05-A526-EAB28A23FE1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At least 1 problem accessing health care</c:v>
                </c:pt>
                <c:pt idx="1">
                  <c:v>Difficulty getting an appointment</c:v>
                </c:pt>
                <c:pt idx="2">
                  <c:v>No female health provider</c:v>
                </c:pt>
                <c:pt idx="3">
                  <c:v>Distance to health facility</c:v>
                </c:pt>
                <c:pt idx="4">
                  <c:v>Not wanting to go alone</c:v>
                </c:pt>
                <c:pt idx="5">
                  <c:v>No child care</c:v>
                </c:pt>
                <c:pt idx="6">
                  <c:v>Getting money for treatment</c:v>
                </c:pt>
                <c:pt idx="7">
                  <c:v>Getting permission to go for treatment</c:v>
                </c:pt>
              </c:strCache>
            </c:strRef>
          </c:cat>
          <c:val>
            <c:numRef>
              <c:f>Sheet1!$B$2:$B$9</c:f>
              <c:numCache>
                <c:formatCode>General</c:formatCode>
                <c:ptCount val="8"/>
                <c:pt idx="0">
                  <c:v>72</c:v>
                </c:pt>
                <c:pt idx="1">
                  <c:v>52</c:v>
                </c:pt>
                <c:pt idx="2">
                  <c:v>47</c:v>
                </c:pt>
                <c:pt idx="3">
                  <c:v>31</c:v>
                </c:pt>
                <c:pt idx="4">
                  <c:v>30</c:v>
                </c:pt>
                <c:pt idx="5">
                  <c:v>30</c:v>
                </c:pt>
                <c:pt idx="6">
                  <c:v>20</c:v>
                </c:pt>
                <c:pt idx="7">
                  <c:v>11</c:v>
                </c:pt>
              </c:numCache>
            </c:numRef>
          </c:val>
          <c:extLst xmlns:c16r2="http://schemas.microsoft.com/office/drawing/2015/06/chart">
            <c:ext xmlns:c16="http://schemas.microsoft.com/office/drawing/2014/chart" uri="{C3380CC4-5D6E-409C-BE32-E72D297353CC}">
              <c16:uniqueId val="{00000002-03F5-4A05-A526-EAB28A23FE15}"/>
            </c:ext>
          </c:extLst>
        </c:ser>
        <c:dLbls>
          <c:showLegendKey val="0"/>
          <c:showVal val="0"/>
          <c:showCatName val="0"/>
          <c:showSerName val="0"/>
          <c:showPercent val="0"/>
          <c:showBubbleSize val="0"/>
        </c:dLbls>
        <c:gapWidth val="100"/>
        <c:axId val="475995120"/>
        <c:axId val="475995512"/>
      </c:barChart>
      <c:catAx>
        <c:axId val="4759951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995512"/>
        <c:crosses val="autoZero"/>
        <c:auto val="1"/>
        <c:lblAlgn val="ctr"/>
        <c:lblOffset val="100"/>
        <c:noMultiLvlLbl val="0"/>
      </c:catAx>
      <c:valAx>
        <c:axId val="475995512"/>
        <c:scaling>
          <c:orientation val="minMax"/>
          <c:max val="100"/>
        </c:scaling>
        <c:delete val="1"/>
        <c:axPos val="b"/>
        <c:numFmt formatCode="General" sourceLinked="1"/>
        <c:majorTickMark val="none"/>
        <c:minorTickMark val="none"/>
        <c:tickLblPos val="nextTo"/>
        <c:crossAx val="475995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3.9312412845864307E-2"/>
          <c:w val="0.96616035172886816"/>
          <c:h val="0.86774044056743238"/>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72D1A">
                  <a:lumMod val="75000"/>
                  <a:lumOff val="25000"/>
                </a:srgbClr>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391B-4DEE-8295-8168E9290996}"/>
              </c:ext>
            </c:extLst>
          </c:dPt>
          <c:dPt>
            <c:idx val="1"/>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391B-4DEE-8295-8168E9290996}"/>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391B-4DEE-8295-8168E9290996}"/>
              </c:ext>
            </c:extLst>
          </c:dPt>
          <c:dPt>
            <c:idx val="3"/>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391B-4DEE-8295-8168E9290996}"/>
              </c:ext>
            </c:extLst>
          </c:dPt>
          <c:dPt>
            <c:idx val="4"/>
            <c:invertIfNegative val="0"/>
            <c:bubble3D val="0"/>
            <c:spPr>
              <a:solidFill>
                <a:srgbClr val="56C5D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391B-4DEE-8295-8168E9290996}"/>
              </c:ext>
            </c:extLst>
          </c:dPt>
          <c:dPt>
            <c:idx val="5"/>
            <c:invertIfNegative val="0"/>
            <c:bubble3D val="0"/>
            <c:spPr>
              <a:solidFill>
                <a:srgbClr val="56C5D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391B-4DEE-8295-8168E9290996}"/>
              </c:ext>
            </c:extLst>
          </c:dPt>
          <c:dPt>
            <c:idx val="6"/>
            <c:invertIfNegative val="0"/>
            <c:bubble3D val="0"/>
            <c:spPr>
              <a:solidFill>
                <a:srgbClr val="56C5D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D-391B-4DEE-8295-8168E9290996}"/>
              </c:ext>
            </c:extLst>
          </c:dPt>
          <c:dPt>
            <c:idx val="7"/>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F-391B-4DEE-8295-8168E9290996}"/>
              </c:ext>
            </c:extLst>
          </c:dPt>
          <c:dPt>
            <c:idx val="8"/>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11-391B-4DEE-8295-8168E9290996}"/>
              </c:ext>
            </c:extLst>
          </c:dPt>
          <c:dPt>
            <c:idx val="9"/>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13-391B-4DEE-8295-8168E929099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Measles</c:v>
                </c:pt>
                <c:pt idx="8">
                  <c:v>All basic</c:v>
                </c:pt>
                <c:pt idx="9">
                  <c:v>None</c:v>
                </c:pt>
              </c:strCache>
            </c:strRef>
          </c:cat>
          <c:val>
            <c:numRef>
              <c:f>Sheet1!$B$2:$B$11</c:f>
              <c:numCache>
                <c:formatCode>General</c:formatCode>
                <c:ptCount val="10"/>
                <c:pt idx="0">
                  <c:v>92</c:v>
                </c:pt>
                <c:pt idx="1">
                  <c:v>91</c:v>
                </c:pt>
                <c:pt idx="2">
                  <c:v>88</c:v>
                </c:pt>
                <c:pt idx="3">
                  <c:v>85</c:v>
                </c:pt>
                <c:pt idx="4">
                  <c:v>91</c:v>
                </c:pt>
                <c:pt idx="5">
                  <c:v>88</c:v>
                </c:pt>
                <c:pt idx="6">
                  <c:v>82</c:v>
                </c:pt>
                <c:pt idx="7">
                  <c:v>89</c:v>
                </c:pt>
                <c:pt idx="8">
                  <c:v>77</c:v>
                </c:pt>
                <c:pt idx="9">
                  <c:v>8</c:v>
                </c:pt>
              </c:numCache>
            </c:numRef>
          </c:val>
          <c:extLst xmlns:c16r2="http://schemas.microsoft.com/office/drawing/2015/06/chart">
            <c:ext xmlns:c16="http://schemas.microsoft.com/office/drawing/2014/chart" uri="{C3380CC4-5D6E-409C-BE32-E72D297353CC}">
              <c16:uniqueId val="{00000014-391B-4DEE-8295-8168E9290996}"/>
            </c:ext>
          </c:extLst>
        </c:ser>
        <c:dLbls>
          <c:dLblPos val="outEnd"/>
          <c:showLegendKey val="0"/>
          <c:showVal val="1"/>
          <c:showCatName val="0"/>
          <c:showSerName val="0"/>
          <c:showPercent val="0"/>
          <c:showBubbleSize val="0"/>
        </c:dLbls>
        <c:gapWidth val="100"/>
        <c:axId val="475996688"/>
        <c:axId val="475997080"/>
      </c:barChart>
      <c:catAx>
        <c:axId val="475996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997080"/>
        <c:crosses val="autoZero"/>
        <c:auto val="1"/>
        <c:lblAlgn val="ctr"/>
        <c:lblOffset val="100"/>
        <c:noMultiLvlLbl val="0"/>
      </c:catAx>
      <c:valAx>
        <c:axId val="475997080"/>
        <c:scaling>
          <c:orientation val="minMax"/>
          <c:max val="100"/>
        </c:scaling>
        <c:delete val="1"/>
        <c:axPos val="l"/>
        <c:numFmt formatCode="General" sourceLinked="1"/>
        <c:majorTickMark val="out"/>
        <c:minorTickMark val="none"/>
        <c:tickLblPos val="nextTo"/>
        <c:crossAx val="475996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6071020608501507E-2"/>
          <c:w val="1"/>
          <c:h val="0.83757808860697025"/>
        </c:manualLayout>
      </c:layout>
      <c:barChart>
        <c:barDir val="col"/>
        <c:grouping val="clustered"/>
        <c:varyColors val="0"/>
        <c:ser>
          <c:idx val="0"/>
          <c:order val="0"/>
          <c:tx>
            <c:strRef>
              <c:f>Sheet1!$B$1</c:f>
              <c:strCache>
                <c:ptCount val="1"/>
                <c:pt idx="0">
                  <c:v>Series 1</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DBC5-4D0F-801E-36C4F585E931}"/>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DBC5-4D0F-801E-36C4F585E93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71</c:v>
                </c:pt>
                <c:pt idx="1">
                  <c:v>77</c:v>
                </c:pt>
                <c:pt idx="2">
                  <c:v>77</c:v>
                </c:pt>
                <c:pt idx="3">
                  <c:v>82</c:v>
                </c:pt>
                <c:pt idx="4">
                  <c:v>76</c:v>
                </c:pt>
              </c:numCache>
            </c:numRef>
          </c:val>
          <c:extLst xmlns:c16r2="http://schemas.microsoft.com/office/drawing/2015/06/chart">
            <c:ext xmlns:c16="http://schemas.microsoft.com/office/drawing/2014/chart" uri="{C3380CC4-5D6E-409C-BE32-E72D297353CC}">
              <c16:uniqueId val="{00000004-DBC5-4D0F-801E-36C4F585E931}"/>
            </c:ext>
          </c:extLst>
        </c:ser>
        <c:dLbls>
          <c:dLblPos val="outEnd"/>
          <c:showLegendKey val="0"/>
          <c:showVal val="1"/>
          <c:showCatName val="0"/>
          <c:showSerName val="0"/>
          <c:showPercent val="0"/>
          <c:showBubbleSize val="0"/>
        </c:dLbls>
        <c:gapWidth val="100"/>
        <c:axId val="475997864"/>
        <c:axId val="475998256"/>
      </c:barChart>
      <c:catAx>
        <c:axId val="475997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998256"/>
        <c:crosses val="autoZero"/>
        <c:auto val="1"/>
        <c:lblAlgn val="ctr"/>
        <c:lblOffset val="100"/>
        <c:noMultiLvlLbl val="0"/>
      </c:catAx>
      <c:valAx>
        <c:axId val="475998256"/>
        <c:scaling>
          <c:orientation val="minMax"/>
          <c:max val="100"/>
        </c:scaling>
        <c:delete val="1"/>
        <c:axPos val="l"/>
        <c:numFmt formatCode="General" sourceLinked="1"/>
        <c:majorTickMark val="out"/>
        <c:minorTickMark val="none"/>
        <c:tickLblPos val="nextTo"/>
        <c:crossAx val="475997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11790857763094002"/>
          <c:w val="0.96616035172886816"/>
          <c:h val="0.78559407401765224"/>
        </c:manualLayout>
      </c:layout>
      <c:barChart>
        <c:barDir val="col"/>
        <c:grouping val="clustered"/>
        <c:varyColors val="0"/>
        <c:ser>
          <c:idx val="0"/>
          <c:order val="0"/>
          <c:tx>
            <c:strRef>
              <c:f>Sheet1!$B$1</c:f>
              <c:strCache>
                <c:ptCount val="1"/>
                <c:pt idx="0">
                  <c:v>Women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0</c:formatCode>
                <c:ptCount val="3"/>
                <c:pt idx="0">
                  <c:v>99</c:v>
                </c:pt>
                <c:pt idx="1">
                  <c:v>99</c:v>
                </c:pt>
                <c:pt idx="2">
                  <c:v>99</c:v>
                </c:pt>
              </c:numCache>
            </c:numRef>
          </c:val>
          <c:extLst xmlns:c16r2="http://schemas.microsoft.com/office/drawing/2015/06/chart">
            <c:ext xmlns:c16="http://schemas.microsoft.com/office/drawing/2014/chart" uri="{C3380CC4-5D6E-409C-BE32-E72D297353CC}">
              <c16:uniqueId val="{00000000-BA18-44AE-953A-23C60024B36C}"/>
            </c:ext>
          </c:extLst>
        </c:ser>
        <c:ser>
          <c:idx val="1"/>
          <c:order val="1"/>
          <c:tx>
            <c:strRef>
              <c:f>Sheet1!$C$1</c:f>
              <c:strCache>
                <c:ptCount val="1"/>
                <c:pt idx="0">
                  <c:v>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Sheet1!$C$2:$C$4</c:f>
              <c:numCache>
                <c:formatCode>0</c:formatCode>
                <c:ptCount val="3"/>
                <c:pt idx="0">
                  <c:v>96</c:v>
                </c:pt>
                <c:pt idx="1">
                  <c:v>94</c:v>
                </c:pt>
                <c:pt idx="2">
                  <c:v>97</c:v>
                </c:pt>
              </c:numCache>
            </c:numRef>
          </c:val>
          <c:extLst xmlns:c16r2="http://schemas.microsoft.com/office/drawing/2015/06/chart">
            <c:ext xmlns:c16="http://schemas.microsoft.com/office/drawing/2014/chart" uri="{C3380CC4-5D6E-409C-BE32-E72D297353CC}">
              <c16:uniqueId val="{00000001-BA18-44AE-953A-23C60024B36C}"/>
            </c:ext>
          </c:extLst>
        </c:ser>
        <c:dLbls>
          <c:dLblPos val="outEnd"/>
          <c:showLegendKey val="0"/>
          <c:showVal val="1"/>
          <c:showCatName val="0"/>
          <c:showSerName val="0"/>
          <c:showPercent val="0"/>
          <c:showBubbleSize val="0"/>
        </c:dLbls>
        <c:gapWidth val="100"/>
        <c:axId val="423925800"/>
        <c:axId val="427723072"/>
      </c:barChart>
      <c:catAx>
        <c:axId val="4239258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7723072"/>
        <c:crosses val="autoZero"/>
        <c:auto val="1"/>
        <c:lblAlgn val="ctr"/>
        <c:lblOffset val="100"/>
        <c:noMultiLvlLbl val="0"/>
      </c:catAx>
      <c:valAx>
        <c:axId val="427723072"/>
        <c:scaling>
          <c:orientation val="minMax"/>
          <c:max val="100"/>
          <c:min val="0"/>
        </c:scaling>
        <c:delete val="1"/>
        <c:axPos val="l"/>
        <c:numFmt formatCode="0" sourceLinked="1"/>
        <c:majorTickMark val="out"/>
        <c:minorTickMark val="none"/>
        <c:tickLblPos val="nextTo"/>
        <c:crossAx val="42392580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042231349678025E-4"/>
          <c:w val="0.96616035172886816"/>
          <c:h val="0.90805603987018535"/>
        </c:manualLayout>
      </c:layout>
      <c:barChart>
        <c:barDir val="col"/>
        <c:grouping val="clustered"/>
        <c:varyColors val="0"/>
        <c:ser>
          <c:idx val="0"/>
          <c:order val="0"/>
          <c:tx>
            <c:strRef>
              <c:f>Sheet1!$B$1</c:f>
              <c:strCache>
                <c:ptCount val="1"/>
                <c:pt idx="0">
                  <c:v>Series 1</c:v>
                </c:pt>
              </c:strCache>
            </c:strRef>
          </c:tx>
          <c:spPr>
            <a:solidFill>
              <a:srgbClr val="99979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98FE-4284-9FDA-CCAB4C839E67}"/>
              </c:ext>
            </c:extLst>
          </c:dPt>
          <c:dPt>
            <c:idx val="2"/>
            <c:invertIfNegative val="0"/>
            <c:bubble3D val="0"/>
            <c:extLst xmlns:c16r2="http://schemas.microsoft.com/office/drawing/2015/06/chart">
              <c:ext xmlns:c16="http://schemas.microsoft.com/office/drawing/2014/chart" uri="{C3380CC4-5D6E-409C-BE32-E72D297353CC}">
                <c16:uniqueId val="{00000001-98FE-4284-9FDA-CCAB4C839E67}"/>
              </c:ext>
            </c:extLst>
          </c:dPt>
          <c:dLbls>
            <c:dLbl>
              <c:idx val="0"/>
              <c:layout/>
              <c:tx>
                <c:rich>
                  <a:bodyPr/>
                  <a:lstStyle/>
                  <a:p>
                    <a:r>
                      <a:rPr lang="en-US" dirty="0"/>
                      <a:t>(</a:t>
                    </a:r>
                    <a:fld id="{B7307158-2B42-44F2-ADB4-9EBE891D35E6}" type="VALUE">
                      <a:rPr lang="en-US" smtClean="0"/>
                      <a:pPr/>
                      <a:t>[VALUE]</a:t>
                    </a:fld>
                    <a:r>
                      <a:rPr lang="en-US" dirty="0"/>
                      <a:t>)</a:t>
                    </a:r>
                  </a:p>
                </c:rich>
              </c:tx>
              <c:dLblPos val="outEnd"/>
              <c:showLegendKey val="0"/>
              <c:showVal val="1"/>
              <c:showCatName val="0"/>
              <c:showSerName val="0"/>
              <c:showPercent val="0"/>
              <c:showBubbleSize val="0"/>
              <c:separator>. </c:separator>
              <c:extLst xmlns:c16r2="http://schemas.microsoft.com/office/drawing/2015/06/chart">
                <c:ext xmlns:c16="http://schemas.microsoft.com/office/drawing/2014/chart" uri="{C3380CC4-5D6E-409C-BE32-E72D297353CC}">
                  <c16:uniqueId val="{00000000-98FE-4284-9FDA-CCAB4C839E67}"/>
                </c:ex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Malé</c:v>
                </c:pt>
                <c:pt idx="1">
                  <c:v>North</c:v>
                </c:pt>
                <c:pt idx="2">
                  <c:v>North Central</c:v>
                </c:pt>
                <c:pt idx="3">
                  <c:v>Central</c:v>
                </c:pt>
                <c:pt idx="4">
                  <c:v>South Central</c:v>
                </c:pt>
                <c:pt idx="5">
                  <c:v>South  </c:v>
                </c:pt>
              </c:strCache>
            </c:strRef>
          </c:cat>
          <c:val>
            <c:numRef>
              <c:f>Sheet1!$B$2:$B$7</c:f>
              <c:numCache>
                <c:formatCode>General</c:formatCode>
                <c:ptCount val="6"/>
                <c:pt idx="0">
                  <c:v>83</c:v>
                </c:pt>
                <c:pt idx="1">
                  <c:v>79</c:v>
                </c:pt>
                <c:pt idx="2">
                  <c:v>76</c:v>
                </c:pt>
                <c:pt idx="3">
                  <c:v>79</c:v>
                </c:pt>
                <c:pt idx="4">
                  <c:v>72</c:v>
                </c:pt>
                <c:pt idx="5">
                  <c:v>65</c:v>
                </c:pt>
              </c:numCache>
            </c:numRef>
          </c:val>
          <c:extLst xmlns:c16r2="http://schemas.microsoft.com/office/drawing/2015/06/chart">
            <c:ext xmlns:c16="http://schemas.microsoft.com/office/drawing/2014/chart" uri="{C3380CC4-5D6E-409C-BE32-E72D297353CC}">
              <c16:uniqueId val="{00000002-98FE-4284-9FDA-CCAB4C839E67}"/>
            </c:ext>
          </c:extLst>
        </c:ser>
        <c:dLbls>
          <c:dLblPos val="outEnd"/>
          <c:showLegendKey val="0"/>
          <c:showVal val="1"/>
          <c:showCatName val="0"/>
          <c:showSerName val="0"/>
          <c:showPercent val="0"/>
          <c:showBubbleSize val="0"/>
        </c:dLbls>
        <c:gapWidth val="100"/>
        <c:axId val="476110624"/>
        <c:axId val="476111016"/>
      </c:barChart>
      <c:catAx>
        <c:axId val="4761106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111016"/>
        <c:crosses val="autoZero"/>
        <c:auto val="1"/>
        <c:lblAlgn val="ctr"/>
        <c:lblOffset val="100"/>
        <c:noMultiLvlLbl val="0"/>
      </c:catAx>
      <c:valAx>
        <c:axId val="476111016"/>
        <c:scaling>
          <c:orientation val="minMax"/>
          <c:max val="100"/>
        </c:scaling>
        <c:delete val="1"/>
        <c:axPos val="l"/>
        <c:numFmt formatCode="General" sourceLinked="1"/>
        <c:majorTickMark val="out"/>
        <c:minorTickMark val="none"/>
        <c:tickLblPos val="nextTo"/>
        <c:crossAx val="4761106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Sheet1!$A$2</c:f>
              <c:strCache>
                <c:ptCount val="1"/>
                <c:pt idx="0">
                  <c:v>2009 MDHS</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6EA5-4AF1-B0C4-DAAA4DAD24D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All basic vaccinations</c:v>
                </c:pt>
                <c:pt idx="1">
                  <c:v>No vaccinations</c:v>
                </c:pt>
              </c:strCache>
            </c:strRef>
          </c:cat>
          <c:val>
            <c:numRef>
              <c:f>Sheet1!$B$2:$C$2</c:f>
              <c:numCache>
                <c:formatCode>0</c:formatCode>
                <c:ptCount val="2"/>
                <c:pt idx="0">
                  <c:v>93</c:v>
                </c:pt>
                <c:pt idx="1">
                  <c:v>1</c:v>
                </c:pt>
              </c:numCache>
            </c:numRef>
          </c:val>
          <c:extLst xmlns:c16r2="http://schemas.microsoft.com/office/drawing/2015/06/chart">
            <c:ext xmlns:c16="http://schemas.microsoft.com/office/drawing/2014/chart" uri="{C3380CC4-5D6E-409C-BE32-E72D297353CC}">
              <c16:uniqueId val="{00000001-6EA5-4AF1-B0C4-DAAA4DAD24DD}"/>
            </c:ext>
          </c:extLst>
        </c:ser>
        <c:ser>
          <c:idx val="1"/>
          <c:order val="1"/>
          <c:tx>
            <c:strRef>
              <c:f>Sheet1!$A$3</c:f>
              <c:strCache>
                <c:ptCount val="1"/>
                <c:pt idx="0">
                  <c:v>2016-17 MDHS</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All basic vaccinations</c:v>
                </c:pt>
                <c:pt idx="1">
                  <c:v>No vaccinations</c:v>
                </c:pt>
              </c:strCache>
            </c:strRef>
          </c:cat>
          <c:val>
            <c:numRef>
              <c:f>Sheet1!$B$3:$C$3</c:f>
              <c:numCache>
                <c:formatCode>0</c:formatCode>
                <c:ptCount val="2"/>
                <c:pt idx="0">
                  <c:v>77</c:v>
                </c:pt>
                <c:pt idx="1">
                  <c:v>8</c:v>
                </c:pt>
              </c:numCache>
            </c:numRef>
          </c:val>
          <c:extLst xmlns:c16r2="http://schemas.microsoft.com/office/drawing/2015/06/chart">
            <c:ext xmlns:c16="http://schemas.microsoft.com/office/drawing/2014/chart" uri="{C3380CC4-5D6E-409C-BE32-E72D297353CC}">
              <c16:uniqueId val="{00000002-6EA5-4AF1-B0C4-DAAA4DAD24DD}"/>
            </c:ext>
          </c:extLst>
        </c:ser>
        <c:dLbls>
          <c:dLblPos val="outEnd"/>
          <c:showLegendKey val="0"/>
          <c:showVal val="1"/>
          <c:showCatName val="0"/>
          <c:showSerName val="0"/>
          <c:showPercent val="0"/>
          <c:showBubbleSize val="0"/>
        </c:dLbls>
        <c:gapWidth val="100"/>
        <c:axId val="476111800"/>
        <c:axId val="476112192"/>
      </c:barChart>
      <c:catAx>
        <c:axId val="4761118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112192"/>
        <c:crosses val="autoZero"/>
        <c:auto val="1"/>
        <c:lblAlgn val="ctr"/>
        <c:lblOffset val="100"/>
        <c:noMultiLvlLbl val="0"/>
      </c:catAx>
      <c:valAx>
        <c:axId val="476112192"/>
        <c:scaling>
          <c:orientation val="minMax"/>
          <c:max val="100"/>
        </c:scaling>
        <c:delete val="1"/>
        <c:axPos val="l"/>
        <c:numFmt formatCode="0" sourceLinked="1"/>
        <c:majorTickMark val="out"/>
        <c:minorTickMark val="none"/>
        <c:tickLblPos val="nextTo"/>
        <c:crossAx val="47611180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8970888650618E-4"/>
          <c:w val="0.96616035172886816"/>
          <c:h val="0.80101114964591924"/>
        </c:manualLayout>
      </c:layout>
      <c:barChart>
        <c:barDir val="col"/>
        <c:grouping val="clustered"/>
        <c:varyColors val="0"/>
        <c:ser>
          <c:idx val="0"/>
          <c:order val="0"/>
          <c:tx>
            <c:strRef>
              <c:f>Sheet1!$B$1</c:f>
              <c:strCache>
                <c:ptCount val="1"/>
                <c:pt idx="0">
                  <c:v>Series 1</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1"/>
            <c:invertIfNegative val="0"/>
            <c:bubble3D val="0"/>
            <c:extLst xmlns:c16r2="http://schemas.microsoft.com/office/drawing/2015/06/chart">
              <c:ext xmlns:c16="http://schemas.microsoft.com/office/drawing/2014/chart" uri="{C3380CC4-5D6E-409C-BE32-E72D297353CC}">
                <c16:uniqueId val="{00000000-994B-4C8D-9137-9B3811C08F87}"/>
              </c:ext>
            </c:extLst>
          </c:dPt>
          <c:dPt>
            <c:idx val="3"/>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2-994B-4C8D-9137-9B3811C08F87}"/>
              </c:ext>
            </c:extLst>
          </c:dPt>
          <c:dPt>
            <c:idx val="4"/>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4-994B-4C8D-9137-9B3811C08F8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Fever</c:v>
                </c:pt>
                <c:pt idx="1">
                  <c:v>Diarrhoea</c:v>
                </c:pt>
                <c:pt idx="3">
                  <c:v>Fever</c:v>
                </c:pt>
                <c:pt idx="4">
                  <c:v>Diarrhoea</c:v>
                </c:pt>
              </c:strCache>
            </c:strRef>
          </c:cat>
          <c:val>
            <c:numRef>
              <c:f>Sheet1!$B$2:$B$6</c:f>
              <c:numCache>
                <c:formatCode>General</c:formatCode>
                <c:ptCount val="5"/>
                <c:pt idx="0">
                  <c:v>25</c:v>
                </c:pt>
                <c:pt idx="1">
                  <c:v>4</c:v>
                </c:pt>
                <c:pt idx="3">
                  <c:v>86</c:v>
                </c:pt>
                <c:pt idx="4">
                  <c:v>86</c:v>
                </c:pt>
              </c:numCache>
            </c:numRef>
          </c:val>
          <c:extLst xmlns:c16r2="http://schemas.microsoft.com/office/drawing/2015/06/chart">
            <c:ext xmlns:c16="http://schemas.microsoft.com/office/drawing/2014/chart" uri="{C3380CC4-5D6E-409C-BE32-E72D297353CC}">
              <c16:uniqueId val="{00000005-994B-4C8D-9137-9B3811C08F87}"/>
            </c:ext>
          </c:extLst>
        </c:ser>
        <c:dLbls>
          <c:dLblPos val="outEnd"/>
          <c:showLegendKey val="0"/>
          <c:showVal val="1"/>
          <c:showCatName val="0"/>
          <c:showSerName val="0"/>
          <c:showPercent val="0"/>
          <c:showBubbleSize val="0"/>
        </c:dLbls>
        <c:gapWidth val="100"/>
        <c:axId val="476113760"/>
        <c:axId val="476114152"/>
      </c:barChart>
      <c:catAx>
        <c:axId val="476113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76114152"/>
        <c:crosses val="autoZero"/>
        <c:auto val="1"/>
        <c:lblAlgn val="ctr"/>
        <c:lblOffset val="100"/>
        <c:noMultiLvlLbl val="0"/>
      </c:catAx>
      <c:valAx>
        <c:axId val="476114152"/>
        <c:scaling>
          <c:orientation val="minMax"/>
          <c:max val="100"/>
        </c:scaling>
        <c:delete val="1"/>
        <c:axPos val="l"/>
        <c:numFmt formatCode="General" sourceLinked="1"/>
        <c:majorTickMark val="out"/>
        <c:minorTickMark val="none"/>
        <c:tickLblPos val="nextTo"/>
        <c:crossAx val="476113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9E-3"/>
          <c:y val="5.078597339782346E-2"/>
          <c:w val="0.99538550250848201"/>
          <c:h val="0.75852059907263714"/>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018C-4D2B-95B9-78C51A2804BC}"/>
              </c:ext>
            </c:extLst>
          </c:dPt>
          <c:dPt>
            <c:idx val="3"/>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018C-4D2B-95B9-78C51A2804B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Oral rehydration salts (ORS) and zinc</c:v>
                </c:pt>
                <c:pt idx="1">
                  <c:v>Oral rehydration therapy (ORT)</c:v>
                </c:pt>
                <c:pt idx="2">
                  <c:v>Continued feeding and ORT</c:v>
                </c:pt>
                <c:pt idx="3">
                  <c:v>No treatment</c:v>
                </c:pt>
              </c:strCache>
            </c:strRef>
          </c:cat>
          <c:val>
            <c:numRef>
              <c:f>Sheet1!$B$2:$B$5</c:f>
              <c:numCache>
                <c:formatCode>General</c:formatCode>
                <c:ptCount val="4"/>
                <c:pt idx="0">
                  <c:v>42</c:v>
                </c:pt>
                <c:pt idx="1">
                  <c:v>91</c:v>
                </c:pt>
                <c:pt idx="2">
                  <c:v>73</c:v>
                </c:pt>
                <c:pt idx="3">
                  <c:v>4</c:v>
                </c:pt>
              </c:numCache>
            </c:numRef>
          </c:val>
          <c:extLst xmlns:c16r2="http://schemas.microsoft.com/office/drawing/2015/06/chart">
            <c:ext xmlns:c16="http://schemas.microsoft.com/office/drawing/2014/chart" uri="{C3380CC4-5D6E-409C-BE32-E72D297353CC}">
              <c16:uniqueId val="{00000004-018C-4D2B-95B9-78C51A2804BC}"/>
            </c:ext>
          </c:extLst>
        </c:ser>
        <c:dLbls>
          <c:dLblPos val="outEnd"/>
          <c:showLegendKey val="0"/>
          <c:showVal val="1"/>
          <c:showCatName val="0"/>
          <c:showSerName val="0"/>
          <c:showPercent val="0"/>
          <c:showBubbleSize val="0"/>
        </c:dLbls>
        <c:gapWidth val="100"/>
        <c:axId val="476114936"/>
        <c:axId val="476115328"/>
      </c:barChart>
      <c:catAx>
        <c:axId val="476114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115328"/>
        <c:crosses val="autoZero"/>
        <c:auto val="1"/>
        <c:lblAlgn val="ctr"/>
        <c:lblOffset val="100"/>
        <c:noMultiLvlLbl val="0"/>
      </c:catAx>
      <c:valAx>
        <c:axId val="476115328"/>
        <c:scaling>
          <c:orientation val="minMax"/>
          <c:max val="100"/>
        </c:scaling>
        <c:delete val="1"/>
        <c:axPos val="l"/>
        <c:numFmt formatCode="General" sourceLinked="1"/>
        <c:majorTickMark val="out"/>
        <c:minorTickMark val="none"/>
        <c:tickLblPos val="nextTo"/>
        <c:crossAx val="476114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DB1F-47A1-A9B1-8A8BA4F68CEE}"/>
              </c:ext>
            </c:extLst>
          </c:dPt>
          <c:dPt>
            <c:idx val="1"/>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DB1F-47A1-A9B1-8A8BA4F68CEE}"/>
              </c:ext>
            </c:extLst>
          </c:dPt>
          <c:dPt>
            <c:idx val="2"/>
            <c:bubble3D val="0"/>
            <c:spPr>
              <a:solidFill>
                <a:srgbClr val="29958D">
                  <a:lumMod val="75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DB1F-47A1-A9B1-8A8BA4F68CEE}"/>
              </c:ext>
            </c:extLst>
          </c:dPt>
          <c:dPt>
            <c:idx val="3"/>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DB1F-47A1-A9B1-8A8BA4F68CEE}"/>
              </c:ext>
            </c:extLst>
          </c:dPt>
          <c:dPt>
            <c:idx val="4"/>
            <c:bubble3D val="0"/>
            <c:spPr>
              <a:solidFill>
                <a:srgbClr val="F15B37">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DB1F-47A1-A9B1-8A8BA4F68CEE}"/>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DB1F-47A1-A9B1-8A8BA4F68CEE}"/>
              </c:ext>
            </c:extLst>
          </c:dPt>
          <c:dLbls>
            <c:dLbl>
              <c:idx val="0"/>
              <c:layout/>
              <c:tx>
                <c:rich>
                  <a:bodyPr/>
                  <a:lstStyle/>
                  <a:p>
                    <a:fld id="{F489DF17-0073-4191-893D-5CC7BE78784C}" type="CATEGORYNAME">
                      <a:rPr lang="en-US"/>
                      <a:pPr/>
                      <a:t>[CATEGORY NAME]</a:t>
                    </a:fld>
                    <a:r>
                      <a:rPr lang="en-US" baseline="0"/>
                      <a:t>
54%</a:t>
                    </a:r>
                  </a:p>
                </c:rich>
              </c:tx>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1-DB1F-47A1-A9B1-8A8BA4F68CEE}"/>
                </c:ext>
                <c:ext xmlns:c15="http://schemas.microsoft.com/office/drawing/2012/chart" uri="{CE6537A1-D6FC-4f65-9D91-7224C49458BB}">
                  <c15:layout/>
                  <c15:dlblFieldTable/>
                  <c15:showDataLabelsRange val="0"/>
                </c:ext>
              </c:extLst>
            </c:dLbl>
            <c:dLbl>
              <c:idx val="3"/>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DB1F-47A1-A9B1-8A8BA4F68CEE}"/>
                </c:ext>
                <c:ext xmlns:c15="http://schemas.microsoft.com/office/drawing/2012/chart" uri="{CE6537A1-D6FC-4f65-9D91-7224C49458BB}">
                  <c15:layout/>
                </c:ext>
              </c:extLst>
            </c:dLbl>
            <c:dLbl>
              <c:idx val="4"/>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9-DB1F-47A1-A9B1-8A8BA4F68CEE}"/>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Sheet1!$A$2:$A$6</c:f>
              <c:strCache>
                <c:ptCount val="5"/>
                <c:pt idx="0">
                  <c:v>More</c:v>
                </c:pt>
                <c:pt idx="1">
                  <c:v>Same as usual</c:v>
                </c:pt>
                <c:pt idx="2">
                  <c:v>Somewhat less</c:v>
                </c:pt>
                <c:pt idx="3">
                  <c:v>Much less</c:v>
                </c:pt>
                <c:pt idx="4">
                  <c:v>None</c:v>
                </c:pt>
              </c:strCache>
            </c:strRef>
          </c:cat>
          <c:val>
            <c:numRef>
              <c:f>Sheet1!$B$2:$B$6</c:f>
              <c:numCache>
                <c:formatCode>General</c:formatCode>
                <c:ptCount val="5"/>
                <c:pt idx="0">
                  <c:v>54</c:v>
                </c:pt>
                <c:pt idx="1">
                  <c:v>28</c:v>
                </c:pt>
                <c:pt idx="2">
                  <c:v>13</c:v>
                </c:pt>
                <c:pt idx="3">
                  <c:v>5</c:v>
                </c:pt>
                <c:pt idx="4">
                  <c:v>1</c:v>
                </c:pt>
              </c:numCache>
            </c:numRef>
          </c:val>
          <c:extLst xmlns:c16r2="http://schemas.microsoft.com/office/drawing/2015/06/chart">
            <c:ext xmlns:c16="http://schemas.microsoft.com/office/drawing/2014/chart" uri="{C3380CC4-5D6E-409C-BE32-E72D297353CC}">
              <c16:uniqueId val="{0000000C-DB1F-47A1-A9B1-8A8BA4F68CE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604878">
                <a:lumMod val="50000"/>
              </a:srgbClr>
            </a:solidFill>
            <a:ln>
              <a:noFill/>
            </a:ln>
            <a:scene3d>
              <a:camera prst="orthographicFront"/>
              <a:lightRig rig="threePt" dir="t">
                <a:rot lat="0" lon="0" rev="1200000"/>
              </a:lightRig>
            </a:scene3d>
            <a:sp3d>
              <a:bevelT w="63500" h="25400"/>
            </a:sp3d>
          </c:spPr>
          <c:dPt>
            <c:idx val="0"/>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2025-4466-A6CF-4A1234A8CFD0}"/>
              </c:ext>
            </c:extLst>
          </c:dPt>
          <c:dPt>
            <c:idx val="1"/>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2025-4466-A6CF-4A1234A8CFD0}"/>
              </c:ext>
            </c:extLst>
          </c:dPt>
          <c:dPt>
            <c:idx val="2"/>
            <c:bubble3D val="0"/>
            <c:spPr>
              <a:solidFill>
                <a:srgbClr val="29958D">
                  <a:lumMod val="75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2025-4466-A6CF-4A1234A8CFD0}"/>
              </c:ext>
            </c:extLst>
          </c:dPt>
          <c:dPt>
            <c:idx val="3"/>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2025-4466-A6CF-4A1234A8CFD0}"/>
              </c:ext>
            </c:extLst>
          </c:dPt>
          <c:dPt>
            <c:idx val="4"/>
            <c:bubble3D val="0"/>
            <c:spPr>
              <a:solidFill>
                <a:srgbClr val="604878">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2025-4466-A6CF-4A1234A8CFD0}"/>
              </c:ext>
            </c:extLst>
          </c:dPt>
          <c:dPt>
            <c:idx val="5"/>
            <c:bubble3D val="0"/>
            <c:spPr>
              <a:solidFill>
                <a:srgbClr val="F15B37">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2025-4466-A6CF-4A1234A8CFD0}"/>
              </c:ext>
            </c:extLst>
          </c:dPt>
          <c:dLbls>
            <c:dLbl>
              <c:idx val="3"/>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2025-4466-A6CF-4A1234A8CFD0}"/>
                </c:ext>
                <c:ext xmlns:c15="http://schemas.microsoft.com/office/drawing/2012/chart" uri="{CE6537A1-D6FC-4f65-9D91-7224C49458BB}">
                  <c15:layout/>
                </c:ext>
              </c:extLst>
            </c:dLbl>
            <c:dLbl>
              <c:idx val="4"/>
              <c:layout>
                <c:manualLayout>
                  <c:x val="5.9383136153206978E-2"/>
                  <c:y val="7.7564102564102566E-2"/>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9-2025-4466-A6CF-4A1234A8CFD0}"/>
                </c:ext>
                <c:ext xmlns:c15="http://schemas.microsoft.com/office/drawing/2012/chart" uri="{CE6537A1-D6FC-4f65-9D91-7224C49458BB}">
                  <c15:layout/>
                </c:ext>
              </c:extLst>
            </c:dLbl>
            <c:dLbl>
              <c:idx val="5"/>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B-2025-4466-A6CF-4A1234A8CFD0}"/>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Sheet1!$A$2:$A$7</c:f>
              <c:strCache>
                <c:ptCount val="6"/>
                <c:pt idx="0">
                  <c:v>More</c:v>
                </c:pt>
                <c:pt idx="1">
                  <c:v>Same as usual</c:v>
                </c:pt>
                <c:pt idx="2">
                  <c:v>Somewhat less</c:v>
                </c:pt>
                <c:pt idx="3">
                  <c:v>Much less</c:v>
                </c:pt>
                <c:pt idx="4">
                  <c:v>None </c:v>
                </c:pt>
                <c:pt idx="5">
                  <c:v>Never gave food, too young</c:v>
                </c:pt>
              </c:strCache>
            </c:strRef>
          </c:cat>
          <c:val>
            <c:numRef>
              <c:f>Sheet1!$B$2:$B$7</c:f>
              <c:numCache>
                <c:formatCode>General</c:formatCode>
                <c:ptCount val="6"/>
                <c:pt idx="0">
                  <c:v>14</c:v>
                </c:pt>
                <c:pt idx="1">
                  <c:v>25</c:v>
                </c:pt>
                <c:pt idx="2">
                  <c:v>41</c:v>
                </c:pt>
                <c:pt idx="3">
                  <c:v>11</c:v>
                </c:pt>
                <c:pt idx="4">
                  <c:v>4</c:v>
                </c:pt>
                <c:pt idx="5">
                  <c:v>5</c:v>
                </c:pt>
              </c:numCache>
            </c:numRef>
          </c:val>
          <c:extLst xmlns:c16r2="http://schemas.microsoft.com/office/drawing/2015/06/chart">
            <c:ext xmlns:c16="http://schemas.microsoft.com/office/drawing/2014/chart" uri="{C3380CC4-5D6E-409C-BE32-E72D297353CC}">
              <c16:uniqueId val="{0000000C-2025-4466-A6CF-4A1234A8CFD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8367593712212817E-2"/>
          <c:w val="1"/>
          <c:h val="0.80694855706519164"/>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4084-4010-93A6-7818B6AB8EFA}"/>
              </c:ext>
            </c:extLst>
          </c:dPt>
          <c:dPt>
            <c:idx val="2"/>
            <c:invertIfNegative val="0"/>
            <c:bubble3D val="0"/>
            <c:extLst xmlns:c16r2="http://schemas.microsoft.com/office/drawing/2015/06/chart">
              <c:ext xmlns:c16="http://schemas.microsoft.com/office/drawing/2014/chart" uri="{C3380CC4-5D6E-409C-BE32-E72D297353CC}">
                <c16:uniqueId val="{00000001-4084-4010-93A6-7818B6AB8EF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Ever breastfed</c:v>
                </c:pt>
                <c:pt idx="1">
                  <c:v>Breastfed within 1 hour of birth</c:v>
                </c:pt>
                <c:pt idx="2">
                  <c:v>Breastfed within 1 day of birth</c:v>
                </c:pt>
              </c:strCache>
            </c:strRef>
          </c:cat>
          <c:val>
            <c:numRef>
              <c:f>Sheet1!$B$2:$B$4</c:f>
              <c:numCache>
                <c:formatCode>General</c:formatCode>
                <c:ptCount val="3"/>
                <c:pt idx="0">
                  <c:v>97</c:v>
                </c:pt>
                <c:pt idx="1">
                  <c:v>67</c:v>
                </c:pt>
                <c:pt idx="2">
                  <c:v>89</c:v>
                </c:pt>
              </c:numCache>
            </c:numRef>
          </c:val>
          <c:extLst xmlns:c16r2="http://schemas.microsoft.com/office/drawing/2015/06/chart">
            <c:ext xmlns:c16="http://schemas.microsoft.com/office/drawing/2014/chart" uri="{C3380CC4-5D6E-409C-BE32-E72D297353CC}">
              <c16:uniqueId val="{00000002-4084-4010-93A6-7818B6AB8EFA}"/>
            </c:ext>
          </c:extLst>
        </c:ser>
        <c:dLbls>
          <c:dLblPos val="outEnd"/>
          <c:showLegendKey val="0"/>
          <c:showVal val="1"/>
          <c:showCatName val="0"/>
          <c:showSerName val="0"/>
          <c:showPercent val="0"/>
          <c:showBubbleSize val="0"/>
        </c:dLbls>
        <c:gapWidth val="100"/>
        <c:axId val="476116896"/>
        <c:axId val="476117288"/>
      </c:barChart>
      <c:catAx>
        <c:axId val="476116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6117288"/>
        <c:crosses val="autoZero"/>
        <c:auto val="1"/>
        <c:lblAlgn val="ctr"/>
        <c:lblOffset val="100"/>
        <c:noMultiLvlLbl val="0"/>
      </c:catAx>
      <c:valAx>
        <c:axId val="476117288"/>
        <c:scaling>
          <c:orientation val="minMax"/>
          <c:max val="100"/>
        </c:scaling>
        <c:delete val="1"/>
        <c:axPos val="l"/>
        <c:numFmt formatCode="General" sourceLinked="1"/>
        <c:majorTickMark val="out"/>
        <c:minorTickMark val="none"/>
        <c:tickLblPos val="nextTo"/>
        <c:crossAx val="476116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0.91087851926610741"/>
        </c:manualLayout>
      </c:layout>
      <c:barChart>
        <c:barDir val="col"/>
        <c:grouping val="clustered"/>
        <c:varyColors val="0"/>
        <c:ser>
          <c:idx val="0"/>
          <c:order val="0"/>
          <c:tx>
            <c:strRef>
              <c:f>Sheet1!$B$1</c:f>
              <c:strCache>
                <c:ptCount val="1"/>
                <c:pt idx="0">
                  <c:v>Series 1</c:v>
                </c:pt>
              </c:strCache>
            </c:strRef>
          </c:tx>
          <c:spPr>
            <a:solidFill>
              <a:srgbClr val="4469A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A095-4771-9E59-CC1CA72573B6}"/>
              </c:ext>
            </c:extLst>
          </c:dPt>
          <c:dPt>
            <c:idx val="2"/>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A095-4771-9E59-CC1CA72573B6}"/>
              </c:ext>
            </c:extLst>
          </c:dPt>
          <c:dPt>
            <c:idx val="4"/>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A095-4771-9E59-CC1CA72573B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&lt; 2 months</c:v>
                </c:pt>
                <c:pt idx="1">
                  <c:v>2-3 months</c:v>
                </c:pt>
                <c:pt idx="2">
                  <c:v>4-5 months</c:v>
                </c:pt>
                <c:pt idx="4">
                  <c:v>&lt; 6 months</c:v>
                </c:pt>
              </c:strCache>
            </c:strRef>
          </c:cat>
          <c:val>
            <c:numRef>
              <c:f>Sheet1!$B$2:$B$6</c:f>
              <c:numCache>
                <c:formatCode>General</c:formatCode>
                <c:ptCount val="5"/>
                <c:pt idx="0">
                  <c:v>77</c:v>
                </c:pt>
                <c:pt idx="1">
                  <c:v>56</c:v>
                </c:pt>
                <c:pt idx="2">
                  <c:v>57</c:v>
                </c:pt>
                <c:pt idx="4">
                  <c:v>64</c:v>
                </c:pt>
              </c:numCache>
            </c:numRef>
          </c:val>
          <c:extLst xmlns:c16r2="http://schemas.microsoft.com/office/drawing/2015/06/chart">
            <c:ext xmlns:c16="http://schemas.microsoft.com/office/drawing/2014/chart" uri="{C3380CC4-5D6E-409C-BE32-E72D297353CC}">
              <c16:uniqueId val="{00000006-A095-4771-9E59-CC1CA72573B6}"/>
            </c:ext>
          </c:extLst>
        </c:ser>
        <c:dLbls>
          <c:dLblPos val="outEnd"/>
          <c:showLegendKey val="0"/>
          <c:showVal val="1"/>
          <c:showCatName val="0"/>
          <c:showSerName val="0"/>
          <c:showPercent val="0"/>
          <c:showBubbleSize val="0"/>
        </c:dLbls>
        <c:gapWidth val="100"/>
        <c:axId val="476118072"/>
        <c:axId val="475993944"/>
      </c:barChart>
      <c:catAx>
        <c:axId val="4761180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5993944"/>
        <c:crosses val="autoZero"/>
        <c:auto val="1"/>
        <c:lblAlgn val="ctr"/>
        <c:lblOffset val="100"/>
        <c:noMultiLvlLbl val="0"/>
      </c:catAx>
      <c:valAx>
        <c:axId val="475993944"/>
        <c:scaling>
          <c:orientation val="minMax"/>
          <c:max val="100"/>
        </c:scaling>
        <c:delete val="1"/>
        <c:axPos val="l"/>
        <c:numFmt formatCode="General" sourceLinked="1"/>
        <c:majorTickMark val="out"/>
        <c:minorTickMark val="none"/>
        <c:tickLblPos val="nextTo"/>
        <c:crossAx val="476118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4.8367593712212815E-3"/>
          <c:w val="1"/>
          <c:h val="0.90362338020927557"/>
        </c:manualLayout>
      </c:layout>
      <c:barChart>
        <c:barDir val="col"/>
        <c:grouping val="clustered"/>
        <c:varyColors val="0"/>
        <c:ser>
          <c:idx val="0"/>
          <c:order val="0"/>
          <c:tx>
            <c:strRef>
              <c:f>Sheet1!$B$1</c:f>
              <c:strCache>
                <c:ptCount val="1"/>
                <c:pt idx="0">
                  <c:v>Series 1</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8430-4311-A44A-6EB806748916}"/>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8430-4311-A44A-6EB80674891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25</c:v>
                </c:pt>
                <c:pt idx="1">
                  <c:v>3.9</c:v>
                </c:pt>
                <c:pt idx="2">
                  <c:v>4.9000000000000004</c:v>
                </c:pt>
              </c:numCache>
            </c:numRef>
          </c:val>
          <c:extLst xmlns:c16r2="http://schemas.microsoft.com/office/drawing/2015/06/chart">
            <c:ext xmlns:c16="http://schemas.microsoft.com/office/drawing/2014/chart" uri="{C3380CC4-5D6E-409C-BE32-E72D297353CC}">
              <c16:uniqueId val="{00000004-8430-4311-A44A-6EB806748916}"/>
            </c:ext>
          </c:extLst>
        </c:ser>
        <c:dLbls>
          <c:dLblPos val="outEnd"/>
          <c:showLegendKey val="0"/>
          <c:showVal val="1"/>
          <c:showCatName val="0"/>
          <c:showSerName val="0"/>
          <c:showPercent val="0"/>
          <c:showBubbleSize val="0"/>
        </c:dLbls>
        <c:gapWidth val="100"/>
        <c:axId val="475992768"/>
        <c:axId val="478071296"/>
      </c:barChart>
      <c:catAx>
        <c:axId val="4759927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071296"/>
        <c:crosses val="autoZero"/>
        <c:auto val="1"/>
        <c:lblAlgn val="ctr"/>
        <c:lblOffset val="100"/>
        <c:noMultiLvlLbl val="0"/>
      </c:catAx>
      <c:valAx>
        <c:axId val="478071296"/>
        <c:scaling>
          <c:orientation val="minMax"/>
          <c:max val="50"/>
        </c:scaling>
        <c:delete val="1"/>
        <c:axPos val="l"/>
        <c:numFmt formatCode="0.0" sourceLinked="1"/>
        <c:majorTickMark val="out"/>
        <c:minorTickMark val="none"/>
        <c:tickLblPos val="nextTo"/>
        <c:crossAx val="4759927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29958D"/>
            </a:solidFill>
            <a:ln>
              <a:noFill/>
            </a:ln>
            <a:scene3d>
              <a:camera prst="orthographicFront"/>
              <a:lightRig rig="threePt" dir="t">
                <a:rot lat="0" lon="0" rev="1200000"/>
              </a:lightRig>
            </a:scene3d>
            <a:sp3d>
              <a:bevelT w="63500" h="25400"/>
            </a:sp3d>
          </c:spPr>
          <c:dPt>
            <c:idx val="0"/>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7C94-4639-9716-39B8C92A65D0}"/>
              </c:ext>
            </c:extLst>
          </c:dPt>
          <c:dPt>
            <c:idx val="1"/>
            <c:bubble3D val="0"/>
            <c:spPr>
              <a:solidFill>
                <a:srgbClr val="F15B37"/>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7C94-4639-9716-39B8C92A65D0}"/>
              </c:ext>
            </c:extLst>
          </c:dPt>
          <c:dPt>
            <c:idx val="2"/>
            <c:bubble3D val="0"/>
            <c:spPr>
              <a:solidFill>
                <a:srgbClr val="999794"/>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7C94-4639-9716-39B8C92A65D0}"/>
              </c:ext>
            </c:extLst>
          </c:dPt>
          <c:dPt>
            <c:idx val="3"/>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7C94-4639-9716-39B8C92A65D0}"/>
              </c:ext>
            </c:extLst>
          </c:dPt>
          <c:dPt>
            <c:idx val="4"/>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7C94-4639-9716-39B8C92A65D0}"/>
              </c:ext>
            </c:extLst>
          </c:dPt>
          <c:dPt>
            <c:idx val="5"/>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7C94-4639-9716-39B8C92A65D0}"/>
              </c:ext>
            </c:extLst>
          </c:dPt>
          <c:dLbls>
            <c:dLbl>
              <c:idx val="0"/>
              <c:delete val="1"/>
              <c:extLst xmlns:c16r2="http://schemas.microsoft.com/office/drawing/2015/06/chart">
                <c:ext xmlns:c16="http://schemas.microsoft.com/office/drawing/2014/chart" uri="{C3380CC4-5D6E-409C-BE32-E72D297353CC}">
                  <c16:uniqueId val="{00000001-7C94-4639-9716-39B8C92A65D0}"/>
                </c:ext>
                <c:ext xmlns:c15="http://schemas.microsoft.com/office/drawing/2012/chart" uri="{CE6537A1-D6FC-4f65-9D91-7224C49458BB}"/>
              </c:extLst>
            </c:dLbl>
            <c:dLbl>
              <c:idx val="2"/>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7C94-4639-9716-39B8C92A65D0}"/>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Exclusively breastfed</c:v>
                </c:pt>
                <c:pt idx="1">
                  <c:v>Breast milk plus other liquids &amp; complementary foods</c:v>
                </c:pt>
                <c:pt idx="2">
                  <c:v>Not breastfed</c:v>
                </c:pt>
              </c:strCache>
            </c:strRef>
          </c:cat>
          <c:val>
            <c:numRef>
              <c:f>Sheet1!$B$2:$B$4</c:f>
              <c:numCache>
                <c:formatCode>General</c:formatCode>
                <c:ptCount val="3"/>
                <c:pt idx="0">
                  <c:v>64</c:v>
                </c:pt>
                <c:pt idx="1">
                  <c:v>34</c:v>
                </c:pt>
                <c:pt idx="2">
                  <c:v>3</c:v>
                </c:pt>
              </c:numCache>
            </c:numRef>
          </c:val>
          <c:extLst xmlns:c16r2="http://schemas.microsoft.com/office/drawing/2015/06/chart">
            <c:ext xmlns:c16="http://schemas.microsoft.com/office/drawing/2014/chart" uri="{C3380CC4-5D6E-409C-BE32-E72D297353CC}">
              <c16:uniqueId val="{0000000C-7C94-4639-9716-39B8C92A65D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7388149939540504E-2"/>
          <c:w val="0.96616035172886816"/>
          <c:h val="0.77786763655752211"/>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CD7C-4F60-A9C0-053BD363DF6C}"/>
              </c:ext>
            </c:extLst>
          </c:dPt>
          <c:dPt>
            <c:idx val="2"/>
            <c:invertIfNegative val="0"/>
            <c:bubble3D val="0"/>
            <c:extLst xmlns:c16r2="http://schemas.microsoft.com/office/drawing/2015/06/chart">
              <c:ext xmlns:c16="http://schemas.microsoft.com/office/drawing/2014/chart" uri="{C3380CC4-5D6E-409C-BE32-E72D297353CC}">
                <c16:uniqueId val="{00000001-CD7C-4F60-A9C0-053BD363DF6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Sheet1!$B$2:$B$6</c:f>
              <c:numCache>
                <c:formatCode>General</c:formatCode>
                <c:ptCount val="5"/>
                <c:pt idx="0">
                  <c:v>52</c:v>
                </c:pt>
                <c:pt idx="1">
                  <c:v>86</c:v>
                </c:pt>
                <c:pt idx="2">
                  <c:v>36</c:v>
                </c:pt>
                <c:pt idx="3">
                  <c:v>18</c:v>
                </c:pt>
                <c:pt idx="4">
                  <c:v>6</c:v>
                </c:pt>
              </c:numCache>
            </c:numRef>
          </c:val>
          <c:extLst xmlns:c16r2="http://schemas.microsoft.com/office/drawing/2015/06/chart">
            <c:ext xmlns:c16="http://schemas.microsoft.com/office/drawing/2014/chart" uri="{C3380CC4-5D6E-409C-BE32-E72D297353CC}">
              <c16:uniqueId val="{00000002-CD7C-4F60-A9C0-053BD363DF6C}"/>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Sheet1!$C$2:$C$6</c:f>
              <c:numCache>
                <c:formatCode>General</c:formatCode>
                <c:ptCount val="5"/>
                <c:pt idx="0">
                  <c:v>54</c:v>
                </c:pt>
                <c:pt idx="1">
                  <c:v>78</c:v>
                </c:pt>
                <c:pt idx="2">
                  <c:v>23</c:v>
                </c:pt>
                <c:pt idx="3">
                  <c:v>12</c:v>
                </c:pt>
                <c:pt idx="4">
                  <c:v>11</c:v>
                </c:pt>
              </c:numCache>
            </c:numRef>
          </c:val>
          <c:extLst xmlns:c16r2="http://schemas.microsoft.com/office/drawing/2015/06/chart">
            <c:ext xmlns:c16="http://schemas.microsoft.com/office/drawing/2014/chart" uri="{C3380CC4-5D6E-409C-BE32-E72D297353CC}">
              <c16:uniqueId val="{00000003-CD7C-4F60-A9C0-053BD363DF6C}"/>
            </c:ext>
          </c:extLst>
        </c:ser>
        <c:dLbls>
          <c:dLblPos val="outEnd"/>
          <c:showLegendKey val="0"/>
          <c:showVal val="1"/>
          <c:showCatName val="0"/>
          <c:showSerName val="0"/>
          <c:showPercent val="0"/>
          <c:showBubbleSize val="0"/>
        </c:dLbls>
        <c:gapWidth val="100"/>
        <c:axId val="427723856"/>
        <c:axId val="427724248"/>
      </c:barChart>
      <c:catAx>
        <c:axId val="427723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7724248"/>
        <c:crosses val="autoZero"/>
        <c:auto val="1"/>
        <c:lblAlgn val="ctr"/>
        <c:lblOffset val="100"/>
        <c:noMultiLvlLbl val="0"/>
      </c:catAx>
      <c:valAx>
        <c:axId val="427724248"/>
        <c:scaling>
          <c:orientation val="minMax"/>
          <c:max val="100"/>
        </c:scaling>
        <c:delete val="1"/>
        <c:axPos val="l"/>
        <c:numFmt formatCode="General" sourceLinked="1"/>
        <c:majorTickMark val="out"/>
        <c:minorTickMark val="none"/>
        <c:tickLblPos val="nextTo"/>
        <c:crossAx val="42772385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7714631197097946E-2"/>
          <c:w val="1"/>
          <c:h val="0.8407455083833989"/>
        </c:manualLayout>
      </c:layout>
      <c:barChart>
        <c:barDir val="col"/>
        <c:grouping val="clustered"/>
        <c:varyColors val="0"/>
        <c:ser>
          <c:idx val="0"/>
          <c:order val="0"/>
          <c:tx>
            <c:strRef>
              <c:f>Sheet1!$B$1</c:f>
              <c:strCache>
                <c:ptCount val="1"/>
                <c:pt idx="0">
                  <c:v>Breastfed children</c:v>
                </c:pt>
              </c:strCache>
            </c:strRef>
          </c:tx>
          <c:spPr>
            <a:solidFill>
              <a:srgbClr val="F15B37"/>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9B58-4AC6-A0A4-EB207EBC6D70}"/>
              </c:ext>
            </c:extLst>
          </c:dPt>
          <c:dPt>
            <c:idx val="2"/>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9B58-4AC6-A0A4-EB207EBC6D7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Minimum dietary diversity</c:v>
                </c:pt>
                <c:pt idx="1">
                  <c:v>Minimum meal frequency</c:v>
                </c:pt>
                <c:pt idx="2">
                  <c:v>Minimum acceptable diet</c:v>
                </c:pt>
              </c:strCache>
            </c:strRef>
          </c:cat>
          <c:val>
            <c:numRef>
              <c:f>Sheet1!$B$2:$B$4</c:f>
              <c:numCache>
                <c:formatCode>General</c:formatCode>
                <c:ptCount val="3"/>
                <c:pt idx="0">
                  <c:v>75</c:v>
                </c:pt>
                <c:pt idx="1">
                  <c:v>65</c:v>
                </c:pt>
                <c:pt idx="2">
                  <c:v>52</c:v>
                </c:pt>
              </c:numCache>
            </c:numRef>
          </c:val>
          <c:extLst xmlns:c16r2="http://schemas.microsoft.com/office/drawing/2015/06/chart">
            <c:ext xmlns:c16="http://schemas.microsoft.com/office/drawing/2014/chart" uri="{C3380CC4-5D6E-409C-BE32-E72D297353CC}">
              <c16:uniqueId val="{00000004-9B58-4AC6-A0A4-EB207EBC6D70}"/>
            </c:ext>
          </c:extLst>
        </c:ser>
        <c:ser>
          <c:idx val="1"/>
          <c:order val="1"/>
          <c:tx>
            <c:strRef>
              <c:f>Sheet1!$C$1</c:f>
              <c:strCache>
                <c:ptCount val="1"/>
                <c:pt idx="0">
                  <c:v>Non-breastfed children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Minimum dietary diversity</c:v>
                </c:pt>
                <c:pt idx="1">
                  <c:v>Minimum meal frequency</c:v>
                </c:pt>
                <c:pt idx="2">
                  <c:v>Minimum acceptable diet</c:v>
                </c:pt>
              </c:strCache>
            </c:strRef>
          </c:cat>
          <c:val>
            <c:numRef>
              <c:f>Sheet1!$C$2:$C$4</c:f>
              <c:numCache>
                <c:formatCode>General</c:formatCode>
                <c:ptCount val="3"/>
                <c:pt idx="0">
                  <c:v>77</c:v>
                </c:pt>
                <c:pt idx="1">
                  <c:v>86</c:v>
                </c:pt>
                <c:pt idx="2">
                  <c:v>48</c:v>
                </c:pt>
              </c:numCache>
            </c:numRef>
          </c:val>
          <c:extLst xmlns:c16r2="http://schemas.microsoft.com/office/drawing/2015/06/chart">
            <c:ext xmlns:c16="http://schemas.microsoft.com/office/drawing/2014/chart" uri="{C3380CC4-5D6E-409C-BE32-E72D297353CC}">
              <c16:uniqueId val="{00000005-9B58-4AC6-A0A4-EB207EBC6D70}"/>
            </c:ext>
          </c:extLst>
        </c:ser>
        <c:ser>
          <c:idx val="2"/>
          <c:order val="2"/>
          <c:tx>
            <c:strRef>
              <c:f>Sheet1!$D$1</c:f>
              <c:strCache>
                <c:ptCount val="1"/>
                <c:pt idx="0">
                  <c:v>All children</c:v>
                </c:pt>
              </c:strCache>
            </c:strRef>
          </c:tx>
          <c:spPr>
            <a:solidFill>
              <a:srgbClr val="4469A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Minimum dietary diversity</c:v>
                </c:pt>
                <c:pt idx="1">
                  <c:v>Minimum meal frequency</c:v>
                </c:pt>
                <c:pt idx="2">
                  <c:v>Minimum acceptable diet</c:v>
                </c:pt>
              </c:strCache>
            </c:strRef>
          </c:cat>
          <c:val>
            <c:numRef>
              <c:f>Sheet1!$D$2:$D$4</c:f>
              <c:numCache>
                <c:formatCode>General</c:formatCode>
                <c:ptCount val="3"/>
                <c:pt idx="0">
                  <c:v>76</c:v>
                </c:pt>
                <c:pt idx="1">
                  <c:v>70</c:v>
                </c:pt>
                <c:pt idx="2">
                  <c:v>51</c:v>
                </c:pt>
              </c:numCache>
            </c:numRef>
          </c:val>
          <c:extLst xmlns:c16r2="http://schemas.microsoft.com/office/drawing/2015/06/chart">
            <c:ext xmlns:c16="http://schemas.microsoft.com/office/drawing/2014/chart" uri="{C3380CC4-5D6E-409C-BE32-E72D297353CC}">
              <c16:uniqueId val="{00000006-9B58-4AC6-A0A4-EB207EBC6D70}"/>
            </c:ext>
          </c:extLst>
        </c:ser>
        <c:dLbls>
          <c:dLblPos val="outEnd"/>
          <c:showLegendKey val="0"/>
          <c:showVal val="1"/>
          <c:showCatName val="0"/>
          <c:showSerName val="0"/>
          <c:showPercent val="0"/>
          <c:showBubbleSize val="0"/>
        </c:dLbls>
        <c:gapWidth val="100"/>
        <c:axId val="478072864"/>
        <c:axId val="478073256"/>
      </c:barChart>
      <c:catAx>
        <c:axId val="478072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073256"/>
        <c:crosses val="autoZero"/>
        <c:auto val="1"/>
        <c:lblAlgn val="ctr"/>
        <c:lblOffset val="100"/>
        <c:noMultiLvlLbl val="0"/>
      </c:catAx>
      <c:valAx>
        <c:axId val="478073256"/>
        <c:scaling>
          <c:orientation val="minMax"/>
          <c:max val="100"/>
        </c:scaling>
        <c:delete val="1"/>
        <c:axPos val="l"/>
        <c:numFmt formatCode="General" sourceLinked="1"/>
        <c:majorTickMark val="out"/>
        <c:minorTickMark val="none"/>
        <c:tickLblPos val="nextTo"/>
        <c:crossAx val="47807286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5373969898215809E-2"/>
          <c:y val="2.6602176541717048E-2"/>
          <c:w val="0.55301215865587072"/>
          <c:h val="0.8769004751068753"/>
        </c:manualLayout>
      </c:layout>
      <c:barChart>
        <c:barDir val="col"/>
        <c:grouping val="stacked"/>
        <c:varyColors val="0"/>
        <c:ser>
          <c:idx val="0"/>
          <c:order val="0"/>
          <c:tx>
            <c:strRef>
              <c:f>Sheet1!$A$2</c:f>
              <c:strCache>
                <c:ptCount val="1"/>
                <c:pt idx="0">
                  <c:v>Severe anaemia </c:v>
                </c:pt>
              </c:strCache>
            </c:strRef>
          </c:tx>
          <c:spPr>
            <a:solidFill>
              <a:srgbClr val="29958D">
                <a:lumMod val="50000"/>
              </a:srgbClr>
            </a:solidFill>
            <a:ln>
              <a:noFill/>
            </a:ln>
            <a:effectLst/>
            <a:scene3d>
              <a:camera prst="orthographicFront"/>
              <a:lightRig rig="threePt" dir="t">
                <a:rot lat="0" lon="0" rev="1200000"/>
              </a:lightRig>
            </a:scene3d>
            <a:sp3d>
              <a:bevelT w="63500" h="25400"/>
            </a:sp3d>
          </c:spPr>
          <c:invertIfNegative val="0"/>
          <c:dLbls>
            <c:dLbl>
              <c:idx val="0"/>
              <c:layout>
                <c:manualLayout>
                  <c:x val="0.10920977396592563"/>
                  <c:y val="-3.3857315598548973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530-4F54-8A03-831E36C3F867}"/>
                </c:ext>
                <c:ext xmlns:c15="http://schemas.microsoft.com/office/drawing/2012/chart" uri="{CE6537A1-D6FC-4f65-9D91-7224C49458BB}">
                  <c15:layout/>
                </c:ext>
              </c:extLst>
            </c:dLbl>
            <c:dLbl>
              <c:idx val="1"/>
              <c:layout>
                <c:manualLayout>
                  <c:x val="0.10459527647440764"/>
                  <c:y val="-3.143893591293833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530-4F54-8A03-831E36C3F86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Children*</c:v>
                </c:pt>
                <c:pt idx="1">
                  <c:v>Women</c:v>
                </c:pt>
              </c:strCache>
            </c:strRef>
          </c:cat>
          <c:val>
            <c:numRef>
              <c:f>Sheet1!$B$2:$C$2</c:f>
              <c:numCache>
                <c:formatCode>General</c:formatCode>
                <c:ptCount val="2"/>
                <c:pt idx="0">
                  <c:v>1</c:v>
                </c:pt>
                <c:pt idx="1">
                  <c:v>1</c:v>
                </c:pt>
              </c:numCache>
            </c:numRef>
          </c:val>
          <c:extLst xmlns:c16r2="http://schemas.microsoft.com/office/drawing/2015/06/chart">
            <c:ext xmlns:c16="http://schemas.microsoft.com/office/drawing/2014/chart" uri="{C3380CC4-5D6E-409C-BE32-E72D297353CC}">
              <c16:uniqueId val="{00000002-5530-4F54-8A03-831E36C3F867}"/>
            </c:ext>
          </c:extLst>
        </c:ser>
        <c:ser>
          <c:idx val="1"/>
          <c:order val="1"/>
          <c:tx>
            <c:strRef>
              <c:f>Sheet1!$A$3</c:f>
              <c:strCache>
                <c:ptCount val="1"/>
                <c:pt idx="0">
                  <c:v>Moderate anaemia </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Children*</c:v>
                </c:pt>
                <c:pt idx="1">
                  <c:v>Women</c:v>
                </c:pt>
              </c:strCache>
            </c:strRef>
          </c:cat>
          <c:val>
            <c:numRef>
              <c:f>Sheet1!$B$3:$C$3</c:f>
              <c:numCache>
                <c:formatCode>General</c:formatCode>
                <c:ptCount val="2"/>
                <c:pt idx="0">
                  <c:v>20</c:v>
                </c:pt>
                <c:pt idx="1">
                  <c:v>13</c:v>
                </c:pt>
              </c:numCache>
            </c:numRef>
          </c:val>
          <c:extLst xmlns:c16r2="http://schemas.microsoft.com/office/drawing/2015/06/chart">
            <c:ext xmlns:c16="http://schemas.microsoft.com/office/drawing/2014/chart" uri="{C3380CC4-5D6E-409C-BE32-E72D297353CC}">
              <c16:uniqueId val="{00000003-5530-4F54-8A03-831E36C3F867}"/>
            </c:ext>
          </c:extLst>
        </c:ser>
        <c:ser>
          <c:idx val="2"/>
          <c:order val="2"/>
          <c:tx>
            <c:strRef>
              <c:f>Sheet1!$A$4</c:f>
              <c:strCache>
                <c:ptCount val="1"/>
                <c:pt idx="0">
                  <c:v>Mild anaemia </c:v>
                </c:pt>
              </c:strCache>
            </c:strRef>
          </c:tx>
          <c:spPr>
            <a:solidFill>
              <a:srgbClr val="29958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Children*</c:v>
                </c:pt>
                <c:pt idx="1">
                  <c:v>Women</c:v>
                </c:pt>
              </c:strCache>
            </c:strRef>
          </c:cat>
          <c:val>
            <c:numRef>
              <c:f>Sheet1!$B$4:$C$4</c:f>
              <c:numCache>
                <c:formatCode>General</c:formatCode>
                <c:ptCount val="2"/>
                <c:pt idx="0">
                  <c:v>29</c:v>
                </c:pt>
                <c:pt idx="1">
                  <c:v>49</c:v>
                </c:pt>
              </c:numCache>
            </c:numRef>
          </c:val>
          <c:extLst xmlns:c16r2="http://schemas.microsoft.com/office/drawing/2015/06/chart">
            <c:ext xmlns:c16="http://schemas.microsoft.com/office/drawing/2014/chart" uri="{C3380CC4-5D6E-409C-BE32-E72D297353CC}">
              <c16:uniqueId val="{00000004-5530-4F54-8A03-831E36C3F867}"/>
            </c:ext>
          </c:extLst>
        </c:ser>
        <c:ser>
          <c:idx val="3"/>
          <c:order val="3"/>
          <c:tx>
            <c:strRef>
              <c:f>Sheet1!$A$5</c:f>
              <c:strCache>
                <c:ptCount val="1"/>
                <c:pt idx="0">
                  <c:v>Any anaemia </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Children*</c:v>
                </c:pt>
                <c:pt idx="1">
                  <c:v>Women</c:v>
                </c:pt>
              </c:strCache>
            </c:strRef>
          </c:cat>
          <c:val>
            <c:numRef>
              <c:f>Sheet1!$B$5:$C$5</c:f>
              <c:numCache>
                <c:formatCode>General</c:formatCode>
                <c:ptCount val="2"/>
                <c:pt idx="0">
                  <c:v>50</c:v>
                </c:pt>
                <c:pt idx="1">
                  <c:v>63</c:v>
                </c:pt>
              </c:numCache>
            </c:numRef>
          </c:val>
          <c:extLst xmlns:c16r2="http://schemas.microsoft.com/office/drawing/2015/06/chart">
            <c:ext xmlns:c16="http://schemas.microsoft.com/office/drawing/2014/chart" uri="{C3380CC4-5D6E-409C-BE32-E72D297353CC}">
              <c16:uniqueId val="{00000005-5530-4F54-8A03-831E36C3F867}"/>
            </c:ext>
          </c:extLst>
        </c:ser>
        <c:dLbls>
          <c:dLblPos val="ctr"/>
          <c:showLegendKey val="0"/>
          <c:showVal val="1"/>
          <c:showCatName val="0"/>
          <c:showSerName val="0"/>
          <c:showPercent val="0"/>
          <c:showBubbleSize val="0"/>
        </c:dLbls>
        <c:gapWidth val="100"/>
        <c:overlap val="100"/>
        <c:axId val="476112976"/>
        <c:axId val="478074432"/>
      </c:barChart>
      <c:catAx>
        <c:axId val="4761129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074432"/>
        <c:crosses val="autoZero"/>
        <c:auto val="1"/>
        <c:lblAlgn val="ctr"/>
        <c:lblOffset val="100"/>
        <c:noMultiLvlLbl val="0"/>
      </c:catAx>
      <c:valAx>
        <c:axId val="478074432"/>
        <c:scaling>
          <c:orientation val="minMax"/>
          <c:max val="100"/>
        </c:scaling>
        <c:delete val="1"/>
        <c:axPos val="l"/>
        <c:numFmt formatCode="General" sourceLinked="1"/>
        <c:majorTickMark val="out"/>
        <c:minorTickMark val="none"/>
        <c:tickLblPos val="nextTo"/>
        <c:crossAx val="476112976"/>
        <c:crosses val="autoZero"/>
        <c:crossBetween val="between"/>
      </c:valAx>
      <c:spPr>
        <a:noFill/>
        <a:ln>
          <a:noFill/>
        </a:ln>
        <a:effectLst/>
      </c:spPr>
    </c:plotArea>
    <c:legend>
      <c:legendPos val="r"/>
      <c:layout>
        <c:manualLayout>
          <c:xMode val="edge"/>
          <c:yMode val="edge"/>
          <c:x val="0.66529826428280836"/>
          <c:y val="0.34275504860562322"/>
          <c:w val="0.32239640907314365"/>
          <c:h val="0.42573536832684306"/>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3097731432933984E-2"/>
          <c:w val="0.96616035172886816"/>
          <c:h val="0.84536253157221919"/>
        </c:manualLayout>
      </c:layout>
      <c:barChart>
        <c:barDir val="col"/>
        <c:grouping val="clustered"/>
        <c:varyColors val="0"/>
        <c:ser>
          <c:idx val="0"/>
          <c:order val="0"/>
          <c:tx>
            <c:strRef>
              <c:f>Sheet1!$B$1</c:f>
              <c:strCache>
                <c:ptCount val="1"/>
                <c:pt idx="0">
                  <c:v>Children</c:v>
                </c:pt>
              </c:strCache>
            </c:strRef>
          </c:tx>
          <c:spPr>
            <a:solidFill>
              <a:srgbClr val="99979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ADFE-4191-9001-035B270EBC03}"/>
              </c:ext>
            </c:extLst>
          </c:dPt>
          <c:dPt>
            <c:idx val="2"/>
            <c:invertIfNegative val="0"/>
            <c:bubble3D val="0"/>
            <c:extLst xmlns:c16r2="http://schemas.microsoft.com/office/drawing/2015/06/chart">
              <c:ext xmlns:c16="http://schemas.microsoft.com/office/drawing/2014/chart" uri="{C3380CC4-5D6E-409C-BE32-E72D297353CC}">
                <c16:uniqueId val="{00000001-ADFE-4191-9001-035B270EBC0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Malé</c:v>
                </c:pt>
                <c:pt idx="1">
                  <c:v>North</c:v>
                </c:pt>
                <c:pt idx="2">
                  <c:v>North Central</c:v>
                </c:pt>
                <c:pt idx="3">
                  <c:v>Central</c:v>
                </c:pt>
                <c:pt idx="4">
                  <c:v>South Central</c:v>
                </c:pt>
                <c:pt idx="5">
                  <c:v>South</c:v>
                </c:pt>
              </c:strCache>
            </c:strRef>
          </c:cat>
          <c:val>
            <c:numRef>
              <c:f>Sheet1!$B$2:$B$7</c:f>
              <c:numCache>
                <c:formatCode>General</c:formatCode>
                <c:ptCount val="6"/>
                <c:pt idx="0">
                  <c:v>65</c:v>
                </c:pt>
                <c:pt idx="1">
                  <c:v>43</c:v>
                </c:pt>
                <c:pt idx="2">
                  <c:v>38</c:v>
                </c:pt>
                <c:pt idx="3">
                  <c:v>66</c:v>
                </c:pt>
                <c:pt idx="4">
                  <c:v>49</c:v>
                </c:pt>
                <c:pt idx="5">
                  <c:v>44</c:v>
                </c:pt>
              </c:numCache>
            </c:numRef>
          </c:val>
          <c:extLst xmlns:c16r2="http://schemas.microsoft.com/office/drawing/2015/06/chart">
            <c:ext xmlns:c16="http://schemas.microsoft.com/office/drawing/2014/chart" uri="{C3380CC4-5D6E-409C-BE32-E72D297353CC}">
              <c16:uniqueId val="{00000002-ADFE-4191-9001-035B270EBC03}"/>
            </c:ext>
          </c:extLst>
        </c:ser>
        <c:ser>
          <c:idx val="1"/>
          <c:order val="1"/>
          <c:tx>
            <c:strRef>
              <c:f>Sheet1!$C$1</c:f>
              <c:strCache>
                <c:ptCount val="1"/>
                <c:pt idx="0">
                  <c:v>Women</c:v>
                </c:pt>
              </c:strCache>
            </c:strRef>
          </c:tx>
          <c:spPr>
            <a:solidFill>
              <a:srgbClr val="F15B3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Malé</c:v>
                </c:pt>
                <c:pt idx="1">
                  <c:v>North</c:v>
                </c:pt>
                <c:pt idx="2">
                  <c:v>North Central</c:v>
                </c:pt>
                <c:pt idx="3">
                  <c:v>Central</c:v>
                </c:pt>
                <c:pt idx="4">
                  <c:v>South Central</c:v>
                </c:pt>
                <c:pt idx="5">
                  <c:v>South</c:v>
                </c:pt>
              </c:strCache>
            </c:strRef>
          </c:cat>
          <c:val>
            <c:numRef>
              <c:f>Sheet1!$C$2:$C$7</c:f>
              <c:numCache>
                <c:formatCode>General</c:formatCode>
                <c:ptCount val="6"/>
                <c:pt idx="0">
                  <c:v>73</c:v>
                </c:pt>
                <c:pt idx="1">
                  <c:v>52</c:v>
                </c:pt>
                <c:pt idx="2">
                  <c:v>51</c:v>
                </c:pt>
                <c:pt idx="3">
                  <c:v>72</c:v>
                </c:pt>
                <c:pt idx="4">
                  <c:v>60</c:v>
                </c:pt>
                <c:pt idx="5">
                  <c:v>53</c:v>
                </c:pt>
              </c:numCache>
            </c:numRef>
          </c:val>
          <c:extLst xmlns:c16r2="http://schemas.microsoft.com/office/drawing/2015/06/chart">
            <c:ext xmlns:c16="http://schemas.microsoft.com/office/drawing/2014/chart" uri="{C3380CC4-5D6E-409C-BE32-E72D297353CC}">
              <c16:uniqueId val="{00000003-ADFE-4191-9001-035B270EBC03}"/>
            </c:ext>
          </c:extLst>
        </c:ser>
        <c:dLbls>
          <c:dLblPos val="outEnd"/>
          <c:showLegendKey val="0"/>
          <c:showVal val="1"/>
          <c:showCatName val="0"/>
          <c:showSerName val="0"/>
          <c:showPercent val="0"/>
          <c:showBubbleSize val="0"/>
        </c:dLbls>
        <c:gapWidth val="100"/>
        <c:axId val="478074824"/>
        <c:axId val="478075216"/>
      </c:barChart>
      <c:catAx>
        <c:axId val="4780748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075216"/>
        <c:crosses val="autoZero"/>
        <c:auto val="1"/>
        <c:lblAlgn val="ctr"/>
        <c:lblOffset val="100"/>
        <c:noMultiLvlLbl val="0"/>
      </c:catAx>
      <c:valAx>
        <c:axId val="478075216"/>
        <c:scaling>
          <c:orientation val="minMax"/>
          <c:max val="100"/>
        </c:scaling>
        <c:delete val="1"/>
        <c:axPos val="l"/>
        <c:numFmt formatCode="General" sourceLinked="1"/>
        <c:majorTickMark val="out"/>
        <c:minorTickMark val="none"/>
        <c:tickLblPos val="nextTo"/>
        <c:crossAx val="47807482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1142484402273371E-2"/>
          <c:w val="0.96616035172886816"/>
          <c:h val="0.75539905819728737"/>
        </c:manualLayout>
      </c:layout>
      <c:barChart>
        <c:barDir val="col"/>
        <c:grouping val="clustered"/>
        <c:varyColors val="0"/>
        <c:ser>
          <c:idx val="0"/>
          <c:order val="0"/>
          <c:tx>
            <c:strRef>
              <c:f>Sheet1!$B$1</c:f>
              <c:strCache>
                <c:ptCount val="1"/>
                <c:pt idx="0">
                  <c:v>Series 1</c:v>
                </c:pt>
              </c:strCache>
            </c:strRef>
          </c:tx>
          <c:spPr>
            <a:solidFill>
              <a:srgbClr val="4469A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469AF"/>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E9A5-4A62-88EE-9C0F5E0E7110}"/>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E9A5-4A62-88EE-9C0F5E0E7110}"/>
              </c:ext>
            </c:extLst>
          </c:dPt>
          <c:dPt>
            <c:idx val="3"/>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E9A5-4A62-88EE-9C0F5E0E711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Consumed foods rich in vitamin A in last 24 hours</c:v>
                </c:pt>
                <c:pt idx="1">
                  <c:v>Consumed foods rich in iron in last 24 hours</c:v>
                </c:pt>
                <c:pt idx="2">
                  <c:v>Given vitamin A supplement in last 6 months</c:v>
                </c:pt>
                <c:pt idx="3">
                  <c:v>Given deworming medication in last 6 months</c:v>
                </c:pt>
              </c:strCache>
            </c:strRef>
          </c:cat>
          <c:val>
            <c:numRef>
              <c:f>Sheet1!$B$2:$B$5</c:f>
              <c:numCache>
                <c:formatCode>General</c:formatCode>
                <c:ptCount val="4"/>
                <c:pt idx="0">
                  <c:v>91</c:v>
                </c:pt>
                <c:pt idx="1">
                  <c:v>72</c:v>
                </c:pt>
                <c:pt idx="2">
                  <c:v>75</c:v>
                </c:pt>
                <c:pt idx="3">
                  <c:v>86</c:v>
                </c:pt>
              </c:numCache>
            </c:numRef>
          </c:val>
          <c:extLst xmlns:c16r2="http://schemas.microsoft.com/office/drawing/2015/06/chart">
            <c:ext xmlns:c16="http://schemas.microsoft.com/office/drawing/2014/chart" uri="{C3380CC4-5D6E-409C-BE32-E72D297353CC}">
              <c16:uniqueId val="{00000006-E9A5-4A62-88EE-9C0F5E0E7110}"/>
            </c:ext>
          </c:extLst>
        </c:ser>
        <c:dLbls>
          <c:dLblPos val="outEnd"/>
          <c:showLegendKey val="0"/>
          <c:showVal val="1"/>
          <c:showCatName val="0"/>
          <c:showSerName val="0"/>
          <c:showPercent val="0"/>
          <c:showBubbleSize val="0"/>
        </c:dLbls>
        <c:gapWidth val="100"/>
        <c:axId val="478076000"/>
        <c:axId val="478076392"/>
      </c:barChart>
      <c:catAx>
        <c:axId val="4780760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78076392"/>
        <c:crosses val="autoZero"/>
        <c:auto val="1"/>
        <c:lblAlgn val="ctr"/>
        <c:lblOffset val="100"/>
        <c:noMultiLvlLbl val="0"/>
      </c:catAx>
      <c:valAx>
        <c:axId val="478076392"/>
        <c:scaling>
          <c:orientation val="minMax"/>
          <c:max val="100"/>
        </c:scaling>
        <c:delete val="1"/>
        <c:axPos val="l"/>
        <c:numFmt formatCode="General" sourceLinked="1"/>
        <c:majorTickMark val="out"/>
        <c:minorTickMark val="none"/>
        <c:tickLblPos val="nextTo"/>
        <c:crossAx val="478076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9E-3"/>
          <c:y val="0"/>
          <c:w val="0.99538550250848201"/>
          <c:h val="0.90950131233595777"/>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4967-45D2-BEAA-DA0D4F3E70A9}"/>
              </c:ext>
            </c:extLst>
          </c:dPt>
          <c:dPt>
            <c:idx val="2"/>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4967-45D2-BEAA-DA0D4F3E70A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None</c:v>
                </c:pt>
                <c:pt idx="1">
                  <c:v>&lt;60 days</c:v>
                </c:pt>
                <c:pt idx="2">
                  <c:v>60 to 89 days</c:v>
                </c:pt>
                <c:pt idx="3">
                  <c:v>90+ days</c:v>
                </c:pt>
                <c:pt idx="4">
                  <c:v>Don't know/missing</c:v>
                </c:pt>
              </c:strCache>
            </c:strRef>
          </c:cat>
          <c:val>
            <c:numRef>
              <c:f>Sheet1!$B$2:$B$6</c:f>
              <c:numCache>
                <c:formatCode>General</c:formatCode>
                <c:ptCount val="5"/>
                <c:pt idx="0">
                  <c:v>8</c:v>
                </c:pt>
                <c:pt idx="1">
                  <c:v>20</c:v>
                </c:pt>
                <c:pt idx="2">
                  <c:v>1</c:v>
                </c:pt>
                <c:pt idx="3">
                  <c:v>46</c:v>
                </c:pt>
                <c:pt idx="4">
                  <c:v>25</c:v>
                </c:pt>
              </c:numCache>
            </c:numRef>
          </c:val>
          <c:extLst xmlns:c16r2="http://schemas.microsoft.com/office/drawing/2015/06/chart">
            <c:ext xmlns:c16="http://schemas.microsoft.com/office/drawing/2014/chart" uri="{C3380CC4-5D6E-409C-BE32-E72D297353CC}">
              <c16:uniqueId val="{00000004-4967-45D2-BEAA-DA0D4F3E70A9}"/>
            </c:ext>
          </c:extLst>
        </c:ser>
        <c:dLbls>
          <c:dLblPos val="outEnd"/>
          <c:showLegendKey val="0"/>
          <c:showVal val="1"/>
          <c:showCatName val="0"/>
          <c:showSerName val="0"/>
          <c:showPercent val="0"/>
          <c:showBubbleSize val="0"/>
        </c:dLbls>
        <c:gapWidth val="100"/>
        <c:axId val="478077176"/>
        <c:axId val="478077568"/>
      </c:barChart>
      <c:catAx>
        <c:axId val="478077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077568"/>
        <c:crosses val="autoZero"/>
        <c:auto val="1"/>
        <c:lblAlgn val="ctr"/>
        <c:lblOffset val="100"/>
        <c:noMultiLvlLbl val="0"/>
      </c:catAx>
      <c:valAx>
        <c:axId val="478077568"/>
        <c:scaling>
          <c:orientation val="minMax"/>
          <c:max val="100"/>
        </c:scaling>
        <c:delete val="1"/>
        <c:axPos val="l"/>
        <c:numFmt formatCode="General" sourceLinked="1"/>
        <c:majorTickMark val="out"/>
        <c:minorTickMark val="none"/>
        <c:tickLblPos val="nextTo"/>
        <c:crossAx val="4780771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85047939140618323"/>
        </c:manualLayout>
      </c:layout>
      <c:barChart>
        <c:barDir val="col"/>
        <c:grouping val="clustered"/>
        <c:varyColors val="0"/>
        <c:ser>
          <c:idx val="0"/>
          <c:order val="0"/>
          <c:tx>
            <c:strRef>
              <c:f>Sheet1!$B$1</c:f>
              <c:strCache>
                <c:ptCount val="1"/>
                <c:pt idx="0">
                  <c:v>Total</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39DE-4744-9CF5-77389F2BDB71}"/>
              </c:ext>
            </c:extLst>
          </c:dPt>
          <c:dPt>
            <c:idx val="2"/>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39DE-4744-9CF5-77389F2BDB7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Stunted                          (too short for age)</c:v>
                </c:pt>
                <c:pt idx="1">
                  <c:v>Wasted                        (too thin for height)</c:v>
                </c:pt>
                <c:pt idx="2">
                  <c:v>Underweight                     (too thin for age)</c:v>
                </c:pt>
                <c:pt idx="3">
                  <c:v>Overweight</c:v>
                </c:pt>
              </c:strCache>
            </c:strRef>
          </c:cat>
          <c:val>
            <c:numRef>
              <c:f>Sheet1!$B$2:$B$5</c:f>
              <c:numCache>
                <c:formatCode>General</c:formatCode>
                <c:ptCount val="4"/>
                <c:pt idx="0">
                  <c:v>15</c:v>
                </c:pt>
                <c:pt idx="1">
                  <c:v>9</c:v>
                </c:pt>
                <c:pt idx="2">
                  <c:v>15</c:v>
                </c:pt>
                <c:pt idx="3">
                  <c:v>5</c:v>
                </c:pt>
              </c:numCache>
            </c:numRef>
          </c:val>
          <c:extLst xmlns:c16r2="http://schemas.microsoft.com/office/drawing/2015/06/chart">
            <c:ext xmlns:c16="http://schemas.microsoft.com/office/drawing/2014/chart" uri="{C3380CC4-5D6E-409C-BE32-E72D297353CC}">
              <c16:uniqueId val="{00000004-39DE-4744-9CF5-77389F2BDB71}"/>
            </c:ext>
          </c:extLst>
        </c:ser>
        <c:ser>
          <c:idx val="1"/>
          <c:order val="1"/>
          <c:tx>
            <c:strRef>
              <c:f>Sheet1!$C$1</c:f>
              <c:strCache>
                <c:ptCount val="1"/>
                <c:pt idx="0">
                  <c:v>Malé region</c:v>
                </c:pt>
              </c:strCache>
            </c:strRef>
          </c:tx>
          <c:spPr>
            <a:solidFill>
              <a:srgbClr val="F15B37"/>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Stunted                          (too short for age)</c:v>
                </c:pt>
                <c:pt idx="1">
                  <c:v>Wasted                        (too thin for height)</c:v>
                </c:pt>
                <c:pt idx="2">
                  <c:v>Underweight                     (too thin for age)</c:v>
                </c:pt>
                <c:pt idx="3">
                  <c:v>Overweight</c:v>
                </c:pt>
              </c:strCache>
            </c:strRef>
          </c:cat>
          <c:val>
            <c:numRef>
              <c:f>Sheet1!$C$2:$C$5</c:f>
              <c:numCache>
                <c:formatCode>General</c:formatCode>
                <c:ptCount val="4"/>
                <c:pt idx="0">
                  <c:v>13</c:v>
                </c:pt>
                <c:pt idx="1">
                  <c:v>10</c:v>
                </c:pt>
                <c:pt idx="2">
                  <c:v>15</c:v>
                </c:pt>
                <c:pt idx="3">
                  <c:v>4</c:v>
                </c:pt>
              </c:numCache>
            </c:numRef>
          </c:val>
          <c:extLst xmlns:c16r2="http://schemas.microsoft.com/office/drawing/2015/06/chart">
            <c:ext xmlns:c16="http://schemas.microsoft.com/office/drawing/2014/chart" uri="{C3380CC4-5D6E-409C-BE32-E72D297353CC}">
              <c16:uniqueId val="{00000005-39DE-4744-9CF5-77389F2BDB71}"/>
            </c:ext>
          </c:extLst>
        </c:ser>
        <c:ser>
          <c:idx val="2"/>
          <c:order val="2"/>
          <c:tx>
            <c:strRef>
              <c:f>Sheet1!$D$1</c:f>
              <c:strCache>
                <c:ptCount val="1"/>
                <c:pt idx="0">
                  <c:v>Other atolls</c:v>
                </c:pt>
              </c:strCache>
            </c:strRef>
          </c:tx>
          <c:spPr>
            <a:solidFill>
              <a:srgbClr val="4469A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Stunted                          (too short for age)</c:v>
                </c:pt>
                <c:pt idx="1">
                  <c:v>Wasted                        (too thin for height)</c:v>
                </c:pt>
                <c:pt idx="2">
                  <c:v>Underweight                     (too thin for age)</c:v>
                </c:pt>
                <c:pt idx="3">
                  <c:v>Overweight</c:v>
                </c:pt>
              </c:strCache>
            </c:strRef>
          </c:cat>
          <c:val>
            <c:numRef>
              <c:f>Sheet1!$D$2:$D$5</c:f>
              <c:numCache>
                <c:formatCode>General</c:formatCode>
                <c:ptCount val="4"/>
                <c:pt idx="0">
                  <c:v>16</c:v>
                </c:pt>
                <c:pt idx="1">
                  <c:v>9</c:v>
                </c:pt>
                <c:pt idx="2">
                  <c:v>15</c:v>
                </c:pt>
                <c:pt idx="3">
                  <c:v>5</c:v>
                </c:pt>
              </c:numCache>
            </c:numRef>
          </c:val>
          <c:extLst xmlns:c16r2="http://schemas.microsoft.com/office/drawing/2015/06/chart">
            <c:ext xmlns:c16="http://schemas.microsoft.com/office/drawing/2014/chart" uri="{C3380CC4-5D6E-409C-BE32-E72D297353CC}">
              <c16:uniqueId val="{00000006-39DE-4744-9CF5-77389F2BDB71}"/>
            </c:ext>
          </c:extLst>
        </c:ser>
        <c:dLbls>
          <c:dLblPos val="outEnd"/>
          <c:showLegendKey val="0"/>
          <c:showVal val="1"/>
          <c:showCatName val="0"/>
          <c:showSerName val="0"/>
          <c:showPercent val="0"/>
          <c:showBubbleSize val="0"/>
        </c:dLbls>
        <c:gapWidth val="100"/>
        <c:axId val="478078352"/>
        <c:axId val="478078744"/>
      </c:barChart>
      <c:catAx>
        <c:axId val="478078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078744"/>
        <c:crosses val="autoZero"/>
        <c:auto val="1"/>
        <c:lblAlgn val="ctr"/>
        <c:lblOffset val="100"/>
        <c:noMultiLvlLbl val="0"/>
      </c:catAx>
      <c:valAx>
        <c:axId val="478078744"/>
        <c:scaling>
          <c:orientation val="minMax"/>
          <c:max val="50"/>
        </c:scaling>
        <c:delete val="1"/>
        <c:axPos val="l"/>
        <c:numFmt formatCode="General" sourceLinked="1"/>
        <c:majorTickMark val="out"/>
        <c:minorTickMark val="none"/>
        <c:tickLblPos val="nextTo"/>
        <c:crossAx val="47807835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8.4267279857271112E-3"/>
          <c:w val="0.99302120840003261"/>
          <c:h val="0.89803068232227368"/>
        </c:manualLayout>
      </c:layout>
      <c:barChart>
        <c:barDir val="col"/>
        <c:grouping val="clustered"/>
        <c:varyColors val="0"/>
        <c:ser>
          <c:idx val="0"/>
          <c:order val="0"/>
          <c:tx>
            <c:strRef>
              <c:f>Sheet1!$B$1</c:f>
              <c:strCache>
                <c:ptCount val="1"/>
                <c:pt idx="0">
                  <c:v>Series 1</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6C5D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8F98-4DE3-8749-9F38E432D131}"/>
              </c:ext>
            </c:extLst>
          </c:dPt>
          <c:dPt>
            <c:idx val="2"/>
            <c:invertIfNegative val="0"/>
            <c:bubble3D val="0"/>
            <c:spPr>
              <a:solidFill>
                <a:srgbClr val="56C5D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8F98-4DE3-8749-9F38E432D13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formal education</c:v>
                </c:pt>
                <c:pt idx="1">
                  <c:v>Primary</c:v>
                </c:pt>
                <c:pt idx="2">
                  <c:v>Secondary</c:v>
                </c:pt>
                <c:pt idx="3">
                  <c:v>More than secondary</c:v>
                </c:pt>
              </c:strCache>
            </c:strRef>
          </c:cat>
          <c:val>
            <c:numRef>
              <c:f>Sheet1!$B$2:$B$5</c:f>
              <c:numCache>
                <c:formatCode>General</c:formatCode>
                <c:ptCount val="4"/>
                <c:pt idx="0">
                  <c:v>22</c:v>
                </c:pt>
                <c:pt idx="1">
                  <c:v>16</c:v>
                </c:pt>
                <c:pt idx="2">
                  <c:v>16</c:v>
                </c:pt>
                <c:pt idx="3">
                  <c:v>13</c:v>
                </c:pt>
              </c:numCache>
            </c:numRef>
          </c:val>
          <c:extLst xmlns:c16r2="http://schemas.microsoft.com/office/drawing/2015/06/chart">
            <c:ext xmlns:c16="http://schemas.microsoft.com/office/drawing/2014/chart" uri="{C3380CC4-5D6E-409C-BE32-E72D297353CC}">
              <c16:uniqueId val="{00000004-8F98-4DE3-8749-9F38E432D131}"/>
            </c:ext>
          </c:extLst>
        </c:ser>
        <c:dLbls>
          <c:dLblPos val="outEnd"/>
          <c:showLegendKey val="0"/>
          <c:showVal val="1"/>
          <c:showCatName val="0"/>
          <c:showSerName val="0"/>
          <c:showPercent val="0"/>
          <c:showBubbleSize val="0"/>
        </c:dLbls>
        <c:gapWidth val="100"/>
        <c:axId val="479390616"/>
        <c:axId val="479391008"/>
      </c:barChart>
      <c:catAx>
        <c:axId val="479390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391008"/>
        <c:crosses val="autoZero"/>
        <c:auto val="1"/>
        <c:lblAlgn val="ctr"/>
        <c:lblOffset val="100"/>
        <c:noMultiLvlLbl val="0"/>
      </c:catAx>
      <c:valAx>
        <c:axId val="479391008"/>
        <c:scaling>
          <c:orientation val="minMax"/>
          <c:max val="50"/>
        </c:scaling>
        <c:delete val="1"/>
        <c:axPos val="l"/>
        <c:numFmt formatCode="General" sourceLinked="1"/>
        <c:majorTickMark val="out"/>
        <c:minorTickMark val="none"/>
        <c:tickLblPos val="nextTo"/>
        <c:crossAx val="479390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8.2793280725333897E-3"/>
          <c:w val="1"/>
          <c:h val="0.89341313248255638"/>
        </c:manualLayout>
      </c:layout>
      <c:barChart>
        <c:barDir val="col"/>
        <c:grouping val="clustered"/>
        <c:varyColors val="0"/>
        <c:ser>
          <c:idx val="0"/>
          <c:order val="0"/>
          <c:tx>
            <c:strRef>
              <c:f>Sheet1!$B$1</c:f>
              <c:strCache>
                <c:ptCount val="1"/>
                <c:pt idx="0">
                  <c:v>Series 1</c:v>
                </c:pt>
              </c:strCache>
            </c:strRef>
          </c:tx>
          <c:spPr>
            <a:solidFill>
              <a:srgbClr val="4E854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E8542"/>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08B8-47E6-8208-6910EC016AB7}"/>
              </c:ext>
            </c:extLst>
          </c:dPt>
          <c:dPt>
            <c:idx val="2"/>
            <c:invertIfNegative val="0"/>
            <c:bubble3D val="0"/>
            <c:spPr>
              <a:solidFill>
                <a:srgbClr val="4E8542"/>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08B8-47E6-8208-6910EC016AB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18</c:v>
                </c:pt>
                <c:pt idx="1">
                  <c:v>16</c:v>
                </c:pt>
                <c:pt idx="2">
                  <c:v>15</c:v>
                </c:pt>
                <c:pt idx="3">
                  <c:v>11</c:v>
                </c:pt>
                <c:pt idx="4">
                  <c:v>16</c:v>
                </c:pt>
              </c:numCache>
            </c:numRef>
          </c:val>
          <c:extLst xmlns:c16r2="http://schemas.microsoft.com/office/drawing/2015/06/chart">
            <c:ext xmlns:c16="http://schemas.microsoft.com/office/drawing/2014/chart" uri="{C3380CC4-5D6E-409C-BE32-E72D297353CC}">
              <c16:uniqueId val="{00000004-08B8-47E6-8208-6910EC016AB7}"/>
            </c:ext>
          </c:extLst>
        </c:ser>
        <c:dLbls>
          <c:dLblPos val="outEnd"/>
          <c:showLegendKey val="0"/>
          <c:showVal val="1"/>
          <c:showCatName val="0"/>
          <c:showSerName val="0"/>
          <c:showPercent val="0"/>
          <c:showBubbleSize val="0"/>
        </c:dLbls>
        <c:gapWidth val="100"/>
        <c:axId val="479391792"/>
        <c:axId val="479392184"/>
      </c:barChart>
      <c:catAx>
        <c:axId val="479391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392184"/>
        <c:crosses val="autoZero"/>
        <c:auto val="1"/>
        <c:lblAlgn val="ctr"/>
        <c:lblOffset val="100"/>
        <c:noMultiLvlLbl val="0"/>
      </c:catAx>
      <c:valAx>
        <c:axId val="479392184"/>
        <c:scaling>
          <c:orientation val="minMax"/>
          <c:max val="50"/>
        </c:scaling>
        <c:delete val="1"/>
        <c:axPos val="l"/>
        <c:numFmt formatCode="General" sourceLinked="1"/>
        <c:majorTickMark val="out"/>
        <c:minorTickMark val="none"/>
        <c:tickLblPos val="nextTo"/>
        <c:crossAx val="479391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042231349678025E-4"/>
          <c:w val="0.96616035172886816"/>
          <c:h val="0.90805603987018535"/>
        </c:manualLayout>
      </c:layout>
      <c:barChart>
        <c:barDir val="col"/>
        <c:grouping val="clustered"/>
        <c:varyColors val="0"/>
        <c:ser>
          <c:idx val="0"/>
          <c:order val="0"/>
          <c:tx>
            <c:strRef>
              <c:f>Sheet1!$B$1</c:f>
              <c:strCache>
                <c:ptCount val="1"/>
                <c:pt idx="0">
                  <c:v>Series 1</c:v>
                </c:pt>
              </c:strCache>
            </c:strRef>
          </c:tx>
          <c:spPr>
            <a:solidFill>
              <a:srgbClr val="999794"/>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E5CD-4077-89FC-90DAC7A13A89}"/>
              </c:ext>
            </c:extLst>
          </c:dPt>
          <c:dPt>
            <c:idx val="2"/>
            <c:invertIfNegative val="0"/>
            <c:bubble3D val="0"/>
            <c:extLst xmlns:c16r2="http://schemas.microsoft.com/office/drawing/2015/06/chart">
              <c:ext xmlns:c16="http://schemas.microsoft.com/office/drawing/2014/chart" uri="{C3380CC4-5D6E-409C-BE32-E72D297353CC}">
                <c16:uniqueId val="{00000001-E5CD-4077-89FC-90DAC7A13A8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Malé</c:v>
                </c:pt>
                <c:pt idx="1">
                  <c:v>North</c:v>
                </c:pt>
                <c:pt idx="2">
                  <c:v>North Central</c:v>
                </c:pt>
                <c:pt idx="3">
                  <c:v>Central</c:v>
                </c:pt>
                <c:pt idx="4">
                  <c:v>South Central</c:v>
                </c:pt>
                <c:pt idx="5">
                  <c:v>South</c:v>
                </c:pt>
              </c:strCache>
            </c:strRef>
          </c:cat>
          <c:val>
            <c:numRef>
              <c:f>Sheet1!$B$2:$B$7</c:f>
              <c:numCache>
                <c:formatCode>General</c:formatCode>
                <c:ptCount val="6"/>
                <c:pt idx="0">
                  <c:v>13</c:v>
                </c:pt>
                <c:pt idx="1">
                  <c:v>18</c:v>
                </c:pt>
                <c:pt idx="2">
                  <c:v>20</c:v>
                </c:pt>
                <c:pt idx="3">
                  <c:v>11</c:v>
                </c:pt>
                <c:pt idx="4">
                  <c:v>12</c:v>
                </c:pt>
                <c:pt idx="5">
                  <c:v>16</c:v>
                </c:pt>
              </c:numCache>
            </c:numRef>
          </c:val>
          <c:extLst xmlns:c16r2="http://schemas.microsoft.com/office/drawing/2015/06/chart">
            <c:ext xmlns:c16="http://schemas.microsoft.com/office/drawing/2014/chart" uri="{C3380CC4-5D6E-409C-BE32-E72D297353CC}">
              <c16:uniqueId val="{00000002-E5CD-4077-89FC-90DAC7A13A89}"/>
            </c:ext>
          </c:extLst>
        </c:ser>
        <c:dLbls>
          <c:dLblPos val="outEnd"/>
          <c:showLegendKey val="0"/>
          <c:showVal val="1"/>
          <c:showCatName val="0"/>
          <c:showSerName val="0"/>
          <c:showPercent val="0"/>
          <c:showBubbleSize val="0"/>
        </c:dLbls>
        <c:gapWidth val="100"/>
        <c:axId val="479393752"/>
        <c:axId val="479394144"/>
      </c:barChart>
      <c:catAx>
        <c:axId val="4793937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394144"/>
        <c:crosses val="autoZero"/>
        <c:auto val="1"/>
        <c:lblAlgn val="ctr"/>
        <c:lblOffset val="100"/>
        <c:noMultiLvlLbl val="0"/>
      </c:catAx>
      <c:valAx>
        <c:axId val="479394144"/>
        <c:scaling>
          <c:orientation val="minMax"/>
          <c:max val="50"/>
        </c:scaling>
        <c:delete val="1"/>
        <c:axPos val="l"/>
        <c:numFmt formatCode="General" sourceLinked="1"/>
        <c:majorTickMark val="out"/>
        <c:minorTickMark val="none"/>
        <c:tickLblPos val="nextTo"/>
        <c:crossAx val="479393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Sheet1!$A$2</c:f>
              <c:strCache>
                <c:ptCount val="1"/>
                <c:pt idx="0">
                  <c:v>2009 MDHS</c:v>
                </c:pt>
              </c:strCache>
            </c:strRef>
          </c:tx>
          <c:spPr>
            <a:solidFill>
              <a:srgbClr val="56C5D0"/>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394A-4A9E-B56D-3A2DD9B490BC}"/>
              </c:ext>
            </c:extLst>
          </c:dPt>
          <c:dPt>
            <c:idx val="2"/>
            <c:invertIfNegative val="0"/>
            <c:bubble3D val="0"/>
            <c:extLst xmlns:c16r2="http://schemas.microsoft.com/office/drawing/2015/06/chart">
              <c:ext xmlns:c16="http://schemas.microsoft.com/office/drawing/2014/chart" uri="{C3380CC4-5D6E-409C-BE32-E72D297353CC}">
                <c16:uniqueId val="{00000001-394A-4A9E-B56D-3A2DD9B490B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Stunting</c:v>
                </c:pt>
                <c:pt idx="1">
                  <c:v>Underweight</c:v>
                </c:pt>
                <c:pt idx="2">
                  <c:v>Wasting</c:v>
                </c:pt>
                <c:pt idx="3">
                  <c:v>Overweight</c:v>
                </c:pt>
              </c:strCache>
            </c:strRef>
          </c:cat>
          <c:val>
            <c:numRef>
              <c:f>Sheet1!$B$2:$E$2</c:f>
              <c:numCache>
                <c:formatCode>0</c:formatCode>
                <c:ptCount val="4"/>
                <c:pt idx="0">
                  <c:v>19</c:v>
                </c:pt>
                <c:pt idx="1">
                  <c:v>17</c:v>
                </c:pt>
                <c:pt idx="2">
                  <c:v>11</c:v>
                </c:pt>
                <c:pt idx="3">
                  <c:v>6</c:v>
                </c:pt>
              </c:numCache>
            </c:numRef>
          </c:val>
          <c:extLst xmlns:c16r2="http://schemas.microsoft.com/office/drawing/2015/06/chart">
            <c:ext xmlns:c16="http://schemas.microsoft.com/office/drawing/2014/chart" uri="{C3380CC4-5D6E-409C-BE32-E72D297353CC}">
              <c16:uniqueId val="{00000002-394A-4A9E-B56D-3A2DD9B490BC}"/>
            </c:ext>
          </c:extLst>
        </c:ser>
        <c:ser>
          <c:idx val="1"/>
          <c:order val="1"/>
          <c:tx>
            <c:strRef>
              <c:f>Sheet1!$A$3</c:f>
              <c:strCache>
                <c:ptCount val="1"/>
                <c:pt idx="0">
                  <c:v>2016-17 MDHS</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Stunting</c:v>
                </c:pt>
                <c:pt idx="1">
                  <c:v>Underweight</c:v>
                </c:pt>
                <c:pt idx="2">
                  <c:v>Wasting</c:v>
                </c:pt>
                <c:pt idx="3">
                  <c:v>Overweight</c:v>
                </c:pt>
              </c:strCache>
            </c:strRef>
          </c:cat>
          <c:val>
            <c:numRef>
              <c:f>Sheet1!$B$3:$E$3</c:f>
              <c:numCache>
                <c:formatCode>0</c:formatCode>
                <c:ptCount val="4"/>
                <c:pt idx="0">
                  <c:v>15</c:v>
                </c:pt>
                <c:pt idx="1">
                  <c:v>15</c:v>
                </c:pt>
                <c:pt idx="2">
                  <c:v>9</c:v>
                </c:pt>
                <c:pt idx="3">
                  <c:v>5</c:v>
                </c:pt>
              </c:numCache>
            </c:numRef>
          </c:val>
          <c:extLst xmlns:c16r2="http://schemas.microsoft.com/office/drawing/2015/06/chart">
            <c:ext xmlns:c16="http://schemas.microsoft.com/office/drawing/2014/chart" uri="{C3380CC4-5D6E-409C-BE32-E72D297353CC}">
              <c16:uniqueId val="{00000003-394A-4A9E-B56D-3A2DD9B490BC}"/>
            </c:ext>
          </c:extLst>
        </c:ser>
        <c:dLbls>
          <c:dLblPos val="outEnd"/>
          <c:showLegendKey val="0"/>
          <c:showVal val="1"/>
          <c:showCatName val="0"/>
          <c:showSerName val="0"/>
          <c:showPercent val="0"/>
          <c:showBubbleSize val="0"/>
        </c:dLbls>
        <c:gapWidth val="100"/>
        <c:axId val="479394928"/>
        <c:axId val="479395320"/>
      </c:barChart>
      <c:catAx>
        <c:axId val="4793949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395320"/>
        <c:crosses val="autoZero"/>
        <c:auto val="1"/>
        <c:lblAlgn val="ctr"/>
        <c:lblOffset val="100"/>
        <c:noMultiLvlLbl val="0"/>
      </c:catAx>
      <c:valAx>
        <c:axId val="479395320"/>
        <c:scaling>
          <c:orientation val="minMax"/>
          <c:max val="50"/>
        </c:scaling>
        <c:delete val="1"/>
        <c:axPos val="l"/>
        <c:numFmt formatCode="0" sourceLinked="1"/>
        <c:majorTickMark val="out"/>
        <c:minorTickMark val="none"/>
        <c:tickLblPos val="nextTo"/>
        <c:crossAx val="47939492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7.1959363604337856E-2"/>
          <c:w val="0.96616035172886816"/>
          <c:h val="0.83154328804425448"/>
        </c:manualLayout>
      </c:layout>
      <c:barChart>
        <c:barDir val="col"/>
        <c:grouping val="clustered"/>
        <c:varyColors val="0"/>
        <c:ser>
          <c:idx val="0"/>
          <c:order val="0"/>
          <c:tx>
            <c:strRef>
              <c:f>Sheet1!$B$1</c:f>
              <c:strCache>
                <c:ptCount val="1"/>
                <c:pt idx="0">
                  <c:v>Women</c:v>
                </c:pt>
              </c:strCache>
            </c:strRef>
          </c:tx>
          <c:spPr>
            <a:solidFill>
              <a:schemeClr val="accent4"/>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used the internet</c:v>
                </c:pt>
                <c:pt idx="1">
                  <c:v>Used the internet in the past 12 months</c:v>
                </c:pt>
              </c:strCache>
            </c:strRef>
          </c:cat>
          <c:val>
            <c:numRef>
              <c:f>Sheet1!$B$2:$B$3</c:f>
              <c:numCache>
                <c:formatCode>0</c:formatCode>
                <c:ptCount val="2"/>
                <c:pt idx="0">
                  <c:v>80</c:v>
                </c:pt>
                <c:pt idx="1">
                  <c:v>78</c:v>
                </c:pt>
              </c:numCache>
            </c:numRef>
          </c:val>
          <c:extLst xmlns:c16r2="http://schemas.microsoft.com/office/drawing/2015/06/chart">
            <c:ext xmlns:c16="http://schemas.microsoft.com/office/drawing/2014/chart" uri="{C3380CC4-5D6E-409C-BE32-E72D297353CC}">
              <c16:uniqueId val="{00000000-53E8-47F1-A883-9511C1E7B600}"/>
            </c:ext>
          </c:extLst>
        </c:ser>
        <c:ser>
          <c:idx val="1"/>
          <c:order val="1"/>
          <c:tx>
            <c:strRef>
              <c:f>Sheet1!$C$1</c:f>
              <c:strCache>
                <c:ptCount val="1"/>
                <c:pt idx="0">
                  <c:v>Men</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used the internet</c:v>
                </c:pt>
                <c:pt idx="1">
                  <c:v>Used the internet in the past 12 months</c:v>
                </c:pt>
              </c:strCache>
            </c:strRef>
          </c:cat>
          <c:val>
            <c:numRef>
              <c:f>Sheet1!$C$2:$C$3</c:f>
              <c:numCache>
                <c:formatCode>0</c:formatCode>
                <c:ptCount val="2"/>
                <c:pt idx="0">
                  <c:v>89</c:v>
                </c:pt>
                <c:pt idx="1">
                  <c:v>87</c:v>
                </c:pt>
              </c:numCache>
            </c:numRef>
          </c:val>
          <c:extLst xmlns:c16r2="http://schemas.microsoft.com/office/drawing/2015/06/chart">
            <c:ext xmlns:c16="http://schemas.microsoft.com/office/drawing/2014/chart" uri="{C3380CC4-5D6E-409C-BE32-E72D297353CC}">
              <c16:uniqueId val="{00000001-53E8-47F1-A883-9511C1E7B600}"/>
            </c:ext>
          </c:extLst>
        </c:ser>
        <c:dLbls>
          <c:dLblPos val="outEnd"/>
          <c:showLegendKey val="0"/>
          <c:showVal val="1"/>
          <c:showCatName val="0"/>
          <c:showSerName val="0"/>
          <c:showPercent val="0"/>
          <c:showBubbleSize val="0"/>
        </c:dLbls>
        <c:gapWidth val="100"/>
        <c:axId val="427725032"/>
        <c:axId val="427725424"/>
      </c:barChart>
      <c:catAx>
        <c:axId val="427725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7725424"/>
        <c:crosses val="autoZero"/>
        <c:auto val="1"/>
        <c:lblAlgn val="ctr"/>
        <c:lblOffset val="100"/>
        <c:noMultiLvlLbl val="0"/>
      </c:catAx>
      <c:valAx>
        <c:axId val="427725424"/>
        <c:scaling>
          <c:orientation val="minMax"/>
          <c:max val="100"/>
        </c:scaling>
        <c:delete val="1"/>
        <c:axPos val="l"/>
        <c:numFmt formatCode="0" sourceLinked="1"/>
        <c:majorTickMark val="out"/>
        <c:minorTickMark val="none"/>
        <c:tickLblPos val="nextTo"/>
        <c:crossAx val="42772503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Sheet1!$A$2</c:f>
              <c:strCache>
                <c:ptCount val="1"/>
                <c:pt idx="0">
                  <c:v>Thin</c:v>
                </c:pt>
              </c:strCache>
            </c:strRef>
          </c:tx>
          <c:spPr>
            <a:solidFill>
              <a:srgbClr val="29958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Sheet1!$B$2:$C$2</c:f>
              <c:numCache>
                <c:formatCode>General</c:formatCode>
                <c:ptCount val="2"/>
                <c:pt idx="0">
                  <c:v>11</c:v>
                </c:pt>
                <c:pt idx="1">
                  <c:v>14</c:v>
                </c:pt>
              </c:numCache>
            </c:numRef>
          </c:val>
          <c:extLst xmlns:c16r2="http://schemas.microsoft.com/office/drawing/2015/06/chart">
            <c:ext xmlns:c16="http://schemas.microsoft.com/office/drawing/2014/chart" uri="{C3380CC4-5D6E-409C-BE32-E72D297353CC}">
              <c16:uniqueId val="{00000000-4963-4849-AE4F-8475A95CA5FF}"/>
            </c:ext>
          </c:extLst>
        </c:ser>
        <c:ser>
          <c:idx val="1"/>
          <c:order val="1"/>
          <c:tx>
            <c:strRef>
              <c:f>Sheet1!$A$3</c:f>
              <c:strCache>
                <c:ptCount val="1"/>
                <c:pt idx="0">
                  <c:v>Normal</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Sheet1!$B$3:$C$3</c:f>
              <c:numCache>
                <c:formatCode>General</c:formatCode>
                <c:ptCount val="2"/>
                <c:pt idx="0">
                  <c:v>40</c:v>
                </c:pt>
                <c:pt idx="1">
                  <c:v>51</c:v>
                </c:pt>
              </c:numCache>
            </c:numRef>
          </c:val>
          <c:extLst xmlns:c16r2="http://schemas.microsoft.com/office/drawing/2015/06/chart">
            <c:ext xmlns:c16="http://schemas.microsoft.com/office/drawing/2014/chart" uri="{C3380CC4-5D6E-409C-BE32-E72D297353CC}">
              <c16:uniqueId val="{00000001-4963-4849-AE4F-8475A95CA5FF}"/>
            </c:ext>
          </c:extLst>
        </c:ser>
        <c:ser>
          <c:idx val="2"/>
          <c:order val="2"/>
          <c:tx>
            <c:strRef>
              <c:f>Sheet1!$A$4</c:f>
              <c:strCache>
                <c:ptCount val="1"/>
                <c:pt idx="0">
                  <c:v>Overweight/ obese</c:v>
                </c:pt>
              </c:strCache>
            </c:strRef>
          </c:tx>
          <c:spPr>
            <a:solidFill>
              <a:srgbClr val="29958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Women</c:v>
                </c:pt>
                <c:pt idx="1">
                  <c:v>Men</c:v>
                </c:pt>
              </c:strCache>
            </c:strRef>
          </c:cat>
          <c:val>
            <c:numRef>
              <c:f>Sheet1!$B$4:$C$4</c:f>
              <c:numCache>
                <c:formatCode>General</c:formatCode>
                <c:ptCount val="2"/>
                <c:pt idx="0">
                  <c:v>49</c:v>
                </c:pt>
                <c:pt idx="1">
                  <c:v>35</c:v>
                </c:pt>
              </c:numCache>
            </c:numRef>
          </c:val>
          <c:extLst xmlns:c16r2="http://schemas.microsoft.com/office/drawing/2015/06/chart">
            <c:ext xmlns:c16="http://schemas.microsoft.com/office/drawing/2014/chart" uri="{C3380CC4-5D6E-409C-BE32-E72D297353CC}">
              <c16:uniqueId val="{00000002-4963-4849-AE4F-8475A95CA5FF}"/>
            </c:ext>
          </c:extLst>
        </c:ser>
        <c:dLbls>
          <c:dLblPos val="ctr"/>
          <c:showLegendKey val="0"/>
          <c:showVal val="1"/>
          <c:showCatName val="0"/>
          <c:showSerName val="0"/>
          <c:showPercent val="0"/>
          <c:showBubbleSize val="0"/>
        </c:dLbls>
        <c:gapWidth val="100"/>
        <c:overlap val="100"/>
        <c:axId val="479395712"/>
        <c:axId val="479396104"/>
      </c:barChart>
      <c:catAx>
        <c:axId val="4793957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396104"/>
        <c:crosses val="autoZero"/>
        <c:auto val="1"/>
        <c:lblAlgn val="ctr"/>
        <c:lblOffset val="100"/>
        <c:noMultiLvlLbl val="0"/>
      </c:catAx>
      <c:valAx>
        <c:axId val="479396104"/>
        <c:scaling>
          <c:orientation val="minMax"/>
        </c:scaling>
        <c:delete val="1"/>
        <c:axPos val="l"/>
        <c:numFmt formatCode="0%" sourceLinked="1"/>
        <c:majorTickMark val="none"/>
        <c:minorTickMark val="none"/>
        <c:tickLblPos val="nextTo"/>
        <c:crossAx val="47939571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7.0133010882708582E-2"/>
          <c:w val="0.9950968844632776"/>
          <c:h val="0.73203915109160322"/>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19E6-47B4-8B4B-38ECDEF46DEB}"/>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9E6-47B4-8B4B-38ECDEF46DE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Sheet1!$B$2:$B$4</c:f>
              <c:numCache>
                <c:formatCode>General</c:formatCode>
                <c:ptCount val="3"/>
                <c:pt idx="0">
                  <c:v>68</c:v>
                </c:pt>
                <c:pt idx="1">
                  <c:v>88</c:v>
                </c:pt>
                <c:pt idx="2">
                  <c:v>65</c:v>
                </c:pt>
              </c:numCache>
            </c:numRef>
          </c:val>
          <c:extLst xmlns:c16r2="http://schemas.microsoft.com/office/drawing/2015/06/chart">
            <c:ext xmlns:c16="http://schemas.microsoft.com/office/drawing/2014/chart" uri="{C3380CC4-5D6E-409C-BE32-E72D297353CC}">
              <c16:uniqueId val="{00000004-19E6-47B4-8B4B-38ECDEF46DEB}"/>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Using condoms</c:v>
                </c:pt>
                <c:pt idx="1">
                  <c:v>Limiting sex to one uninfected partner</c:v>
                </c:pt>
                <c:pt idx="2">
                  <c:v>Using condoms AND limiting sex to one uninfected partner</c:v>
                </c:pt>
              </c:strCache>
            </c:strRef>
          </c:cat>
          <c:val>
            <c:numRef>
              <c:f>Sheet1!$C$2:$C$4</c:f>
              <c:numCache>
                <c:formatCode>General</c:formatCode>
                <c:ptCount val="3"/>
                <c:pt idx="0">
                  <c:v>76</c:v>
                </c:pt>
                <c:pt idx="1">
                  <c:v>86</c:v>
                </c:pt>
                <c:pt idx="2">
                  <c:v>70</c:v>
                </c:pt>
              </c:numCache>
            </c:numRef>
          </c:val>
          <c:extLst xmlns:c16r2="http://schemas.microsoft.com/office/drawing/2015/06/chart">
            <c:ext xmlns:c16="http://schemas.microsoft.com/office/drawing/2014/chart" uri="{C3380CC4-5D6E-409C-BE32-E72D297353CC}">
              <c16:uniqueId val="{00000005-19E6-47B4-8B4B-38ECDEF46DEB}"/>
            </c:ext>
          </c:extLst>
        </c:ser>
        <c:dLbls>
          <c:dLblPos val="outEnd"/>
          <c:showLegendKey val="0"/>
          <c:showVal val="1"/>
          <c:showCatName val="0"/>
          <c:showSerName val="0"/>
          <c:showPercent val="0"/>
          <c:showBubbleSize val="0"/>
        </c:dLbls>
        <c:gapWidth val="100"/>
        <c:axId val="479396888"/>
        <c:axId val="479397280"/>
      </c:barChart>
      <c:catAx>
        <c:axId val="4793968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9397280"/>
        <c:crosses val="autoZero"/>
        <c:auto val="1"/>
        <c:lblAlgn val="ctr"/>
        <c:lblOffset val="100"/>
        <c:noMultiLvlLbl val="0"/>
      </c:catAx>
      <c:valAx>
        <c:axId val="479397280"/>
        <c:scaling>
          <c:orientation val="minMax"/>
          <c:max val="100"/>
        </c:scaling>
        <c:delete val="1"/>
        <c:axPos val="l"/>
        <c:numFmt formatCode="General" sourceLinked="1"/>
        <c:majorTickMark val="out"/>
        <c:minorTickMark val="none"/>
        <c:tickLblPos val="nextTo"/>
        <c:crossAx val="47939688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720279387607111"/>
          <c:y val="0"/>
          <c:w val="0.65279720612392889"/>
          <c:h val="1"/>
        </c:manualLayout>
      </c:layout>
      <c:barChart>
        <c:barDir val="bar"/>
        <c:grouping val="clustered"/>
        <c:varyColors val="0"/>
        <c:ser>
          <c:idx val="0"/>
          <c:order val="0"/>
          <c:tx>
            <c:strRef>
              <c:f>Sheet1!$B$1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Comprehensive knowledge*</c:v>
                </c:pt>
                <c:pt idx="1">
                  <c:v>Religion cannot protect people from getting HIV</c:v>
                </c:pt>
                <c:pt idx="2">
                  <c:v>A person cannot get HIV by sharing food with HIV+ person</c:v>
                </c:pt>
                <c:pt idx="3">
                  <c:v>HIV cannot be transmitted by supernatural means</c:v>
                </c:pt>
                <c:pt idx="4">
                  <c:v>HIV cannot be transmitted by mosquito bites</c:v>
                </c:pt>
                <c:pt idx="5">
                  <c:v>A healthy-looking person can have HIV</c:v>
                </c:pt>
              </c:strCache>
            </c:strRef>
          </c:cat>
          <c:val>
            <c:numRef>
              <c:f>Sheet1!$B$2:$B$7</c:f>
              <c:numCache>
                <c:formatCode>General</c:formatCode>
                <c:ptCount val="6"/>
                <c:pt idx="0">
                  <c:v>41</c:v>
                </c:pt>
                <c:pt idx="1">
                  <c:v>10</c:v>
                </c:pt>
                <c:pt idx="2">
                  <c:v>75</c:v>
                </c:pt>
                <c:pt idx="3">
                  <c:v>79</c:v>
                </c:pt>
                <c:pt idx="4">
                  <c:v>65</c:v>
                </c:pt>
                <c:pt idx="5">
                  <c:v>83</c:v>
                </c:pt>
              </c:numCache>
            </c:numRef>
          </c:val>
          <c:extLst xmlns:c16r2="http://schemas.microsoft.com/office/drawing/2015/06/chart">
            <c:ext xmlns:c16="http://schemas.microsoft.com/office/drawing/2014/chart" uri="{C3380CC4-5D6E-409C-BE32-E72D297353CC}">
              <c16:uniqueId val="{00000000-CE9A-4EB4-9D96-4ED7C820DADB}"/>
            </c:ext>
          </c:extLst>
        </c:ser>
        <c:ser>
          <c:idx val="1"/>
          <c:order val="1"/>
          <c:tx>
            <c:strRef>
              <c:f>Sheet1!$C$1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Comprehensive knowledge*</c:v>
                </c:pt>
                <c:pt idx="1">
                  <c:v>Religion cannot protect people from getting HIV</c:v>
                </c:pt>
                <c:pt idx="2">
                  <c:v>A person cannot get HIV by sharing food with HIV+ person</c:v>
                </c:pt>
                <c:pt idx="3">
                  <c:v>HIV cannot be transmitted by supernatural means</c:v>
                </c:pt>
                <c:pt idx="4">
                  <c:v>HIV cannot be transmitted by mosquito bites</c:v>
                </c:pt>
                <c:pt idx="5">
                  <c:v>A healthy-looking person can have HIV</c:v>
                </c:pt>
              </c:strCache>
            </c:strRef>
          </c:cat>
          <c:val>
            <c:numRef>
              <c:f>Sheet1!$C$2:$C$7</c:f>
              <c:numCache>
                <c:formatCode>General</c:formatCode>
                <c:ptCount val="6"/>
                <c:pt idx="0">
                  <c:v>41</c:v>
                </c:pt>
                <c:pt idx="1">
                  <c:v>21</c:v>
                </c:pt>
                <c:pt idx="2">
                  <c:v>78</c:v>
                </c:pt>
                <c:pt idx="3">
                  <c:v>78</c:v>
                </c:pt>
                <c:pt idx="4">
                  <c:v>71</c:v>
                </c:pt>
                <c:pt idx="5">
                  <c:v>79</c:v>
                </c:pt>
              </c:numCache>
            </c:numRef>
          </c:val>
          <c:extLst xmlns:c16r2="http://schemas.microsoft.com/office/drawing/2015/06/chart">
            <c:ext xmlns:c16="http://schemas.microsoft.com/office/drawing/2014/chart" uri="{C3380CC4-5D6E-409C-BE32-E72D297353CC}">
              <c16:uniqueId val="{00000001-CE9A-4EB4-9D96-4ED7C820DADB}"/>
            </c:ext>
          </c:extLst>
        </c:ser>
        <c:dLbls>
          <c:showLegendKey val="0"/>
          <c:showVal val="0"/>
          <c:showCatName val="0"/>
          <c:showSerName val="0"/>
          <c:showPercent val="0"/>
          <c:showBubbleSize val="0"/>
        </c:dLbls>
        <c:gapWidth val="100"/>
        <c:axId val="476112584"/>
        <c:axId val="480431656"/>
      </c:barChart>
      <c:catAx>
        <c:axId val="4761125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0431656"/>
        <c:crosses val="autoZero"/>
        <c:auto val="1"/>
        <c:lblAlgn val="ctr"/>
        <c:lblOffset val="100"/>
        <c:noMultiLvlLbl val="0"/>
      </c:catAx>
      <c:valAx>
        <c:axId val="480431656"/>
        <c:scaling>
          <c:orientation val="minMax"/>
          <c:max val="100"/>
        </c:scaling>
        <c:delete val="1"/>
        <c:axPos val="b"/>
        <c:numFmt formatCode="General" sourceLinked="1"/>
        <c:majorTickMark val="none"/>
        <c:minorTickMark val="none"/>
        <c:tickLblPos val="nextTo"/>
        <c:crossAx val="476112584"/>
        <c:crosses val="autoZero"/>
        <c:crossBetween val="between"/>
      </c:valAx>
      <c:spPr>
        <a:noFill/>
        <a:ln>
          <a:noFill/>
        </a:ln>
        <a:effectLst/>
      </c:spPr>
    </c:plotArea>
    <c:legend>
      <c:legendPos val="r"/>
      <c:layout>
        <c:manualLayout>
          <c:xMode val="edge"/>
          <c:yMode val="edge"/>
          <c:x val="0.87212137709113924"/>
          <c:y val="0.76718829619211215"/>
          <c:w val="0.11676751058262365"/>
          <c:h val="0.16254873704476544"/>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252262345203896E-3"/>
          <c:y val="7.0133010882708582E-2"/>
          <c:w val="0.98863537682095515"/>
          <c:h val="0.78518313989469579"/>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5C9C-442A-A73B-08FBC18E44CC}"/>
              </c:ext>
            </c:extLst>
          </c:dPt>
          <c:dPt>
            <c:idx val="2"/>
            <c:invertIfNegative val="0"/>
            <c:bubble3D val="0"/>
            <c:extLst xmlns:c16r2="http://schemas.microsoft.com/office/drawing/2015/06/chart">
              <c:ext xmlns:c16="http://schemas.microsoft.com/office/drawing/2014/chart" uri="{C3380CC4-5D6E-409C-BE32-E72D297353CC}">
                <c16:uniqueId val="{00000001-5C9C-442A-A73B-08FBC18E44C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HIV can be transmitted during pregnancy, delivery, and by breastfeeding</c:v>
                </c:pt>
                <c:pt idx="1">
                  <c:v>HIV transmission can be reduced by mother taking special drugs</c:v>
                </c:pt>
              </c:strCache>
            </c:strRef>
          </c:cat>
          <c:val>
            <c:numRef>
              <c:f>Sheet1!$B$2:$B$3</c:f>
              <c:numCache>
                <c:formatCode>General</c:formatCode>
                <c:ptCount val="2"/>
                <c:pt idx="0">
                  <c:v>40</c:v>
                </c:pt>
                <c:pt idx="1">
                  <c:v>18</c:v>
                </c:pt>
              </c:numCache>
            </c:numRef>
          </c:val>
          <c:extLst xmlns:c16r2="http://schemas.microsoft.com/office/drawing/2015/06/chart">
            <c:ext xmlns:c16="http://schemas.microsoft.com/office/drawing/2014/chart" uri="{C3380CC4-5D6E-409C-BE32-E72D297353CC}">
              <c16:uniqueId val="{00000002-5C9C-442A-A73B-08FBC18E44CC}"/>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HIV can be transmitted during pregnancy, delivery, and by breastfeeding</c:v>
                </c:pt>
                <c:pt idx="1">
                  <c:v>HIV transmission can be reduced by mother taking special drugs</c:v>
                </c:pt>
              </c:strCache>
            </c:strRef>
          </c:cat>
          <c:val>
            <c:numRef>
              <c:f>Sheet1!$C$2:$C$3</c:f>
              <c:numCache>
                <c:formatCode>General</c:formatCode>
                <c:ptCount val="2"/>
                <c:pt idx="0">
                  <c:v>32</c:v>
                </c:pt>
                <c:pt idx="1">
                  <c:v>17</c:v>
                </c:pt>
              </c:numCache>
            </c:numRef>
          </c:val>
          <c:extLst xmlns:c16r2="http://schemas.microsoft.com/office/drawing/2015/06/chart">
            <c:ext xmlns:c16="http://schemas.microsoft.com/office/drawing/2014/chart" uri="{C3380CC4-5D6E-409C-BE32-E72D297353CC}">
              <c16:uniqueId val="{00000003-5C9C-442A-A73B-08FBC18E44CC}"/>
            </c:ext>
          </c:extLst>
        </c:ser>
        <c:dLbls>
          <c:dLblPos val="outEnd"/>
          <c:showLegendKey val="0"/>
          <c:showVal val="1"/>
          <c:showCatName val="0"/>
          <c:showSerName val="0"/>
          <c:showPercent val="0"/>
          <c:showBubbleSize val="0"/>
        </c:dLbls>
        <c:gapWidth val="100"/>
        <c:axId val="480432440"/>
        <c:axId val="480432832"/>
      </c:barChart>
      <c:catAx>
        <c:axId val="480432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0432832"/>
        <c:crosses val="autoZero"/>
        <c:auto val="1"/>
        <c:lblAlgn val="ctr"/>
        <c:lblOffset val="100"/>
        <c:noMultiLvlLbl val="0"/>
      </c:catAx>
      <c:valAx>
        <c:axId val="480432832"/>
        <c:scaling>
          <c:orientation val="minMax"/>
          <c:max val="100"/>
        </c:scaling>
        <c:delete val="1"/>
        <c:axPos val="l"/>
        <c:numFmt formatCode="General" sourceLinked="1"/>
        <c:majorTickMark val="out"/>
        <c:minorTickMark val="none"/>
        <c:tickLblPos val="nextTo"/>
        <c:crossAx val="48043244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248056785658002"/>
          <c:y val="0"/>
          <c:w val="0.68751943214341993"/>
          <c:h val="1"/>
        </c:manualLayout>
      </c:layout>
      <c:barChart>
        <c:barDir val="bar"/>
        <c:grouping val="clustered"/>
        <c:varyColors val="0"/>
        <c:ser>
          <c:idx val="0"/>
          <c:order val="0"/>
          <c:tx>
            <c:strRef>
              <c:f>Sheet1!$B$1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Discriminatory attitudes toward people living with HIV</c:v>
                </c:pt>
                <c:pt idx="1">
                  <c:v>Would not buy fresh vegetables from shopkeeper who has HIV</c:v>
                </c:pt>
                <c:pt idx="2">
                  <c:v>Don't think that children living with HIV should be able to attend school with HIV negative children</c:v>
                </c:pt>
              </c:strCache>
            </c:strRef>
          </c:cat>
          <c:val>
            <c:numRef>
              <c:f>Sheet1!$B$2:$B$4</c:f>
              <c:numCache>
                <c:formatCode>General</c:formatCode>
                <c:ptCount val="3"/>
                <c:pt idx="0">
                  <c:v>42</c:v>
                </c:pt>
                <c:pt idx="1">
                  <c:v>28</c:v>
                </c:pt>
                <c:pt idx="2">
                  <c:v>32</c:v>
                </c:pt>
              </c:numCache>
            </c:numRef>
          </c:val>
          <c:extLst xmlns:c16r2="http://schemas.microsoft.com/office/drawing/2015/06/chart">
            <c:ext xmlns:c16="http://schemas.microsoft.com/office/drawing/2014/chart" uri="{C3380CC4-5D6E-409C-BE32-E72D297353CC}">
              <c16:uniqueId val="{00000000-1494-4B32-A7B3-3D8B9EED4523}"/>
            </c:ext>
          </c:extLst>
        </c:ser>
        <c:ser>
          <c:idx val="1"/>
          <c:order val="1"/>
          <c:tx>
            <c:strRef>
              <c:f>Sheet1!$C$1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Discriminatory attitudes toward people living with HIV</c:v>
                </c:pt>
                <c:pt idx="1">
                  <c:v>Would not buy fresh vegetables from shopkeeper who has HIV</c:v>
                </c:pt>
                <c:pt idx="2">
                  <c:v>Don't think that children living with HIV should be able to attend school with HIV negative children</c:v>
                </c:pt>
              </c:strCache>
            </c:strRef>
          </c:cat>
          <c:val>
            <c:numRef>
              <c:f>Sheet1!$C$2:$C$4</c:f>
              <c:numCache>
                <c:formatCode>General</c:formatCode>
                <c:ptCount val="3"/>
                <c:pt idx="0">
                  <c:v>42</c:v>
                </c:pt>
                <c:pt idx="1">
                  <c:v>31</c:v>
                </c:pt>
                <c:pt idx="2">
                  <c:v>31</c:v>
                </c:pt>
              </c:numCache>
            </c:numRef>
          </c:val>
          <c:extLst xmlns:c16r2="http://schemas.microsoft.com/office/drawing/2015/06/chart">
            <c:ext xmlns:c16="http://schemas.microsoft.com/office/drawing/2014/chart" uri="{C3380CC4-5D6E-409C-BE32-E72D297353CC}">
              <c16:uniqueId val="{00000001-1494-4B32-A7B3-3D8B9EED4523}"/>
            </c:ext>
          </c:extLst>
        </c:ser>
        <c:dLbls>
          <c:showLegendKey val="0"/>
          <c:showVal val="0"/>
          <c:showCatName val="0"/>
          <c:showSerName val="0"/>
          <c:showPercent val="0"/>
          <c:showBubbleSize val="0"/>
        </c:dLbls>
        <c:gapWidth val="100"/>
        <c:axId val="480433616"/>
        <c:axId val="480434008"/>
      </c:barChart>
      <c:catAx>
        <c:axId val="48043361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0434008"/>
        <c:crosses val="autoZero"/>
        <c:auto val="1"/>
        <c:lblAlgn val="ctr"/>
        <c:lblOffset val="100"/>
        <c:noMultiLvlLbl val="0"/>
      </c:catAx>
      <c:valAx>
        <c:axId val="480434008"/>
        <c:scaling>
          <c:orientation val="minMax"/>
          <c:max val="100"/>
        </c:scaling>
        <c:delete val="1"/>
        <c:axPos val="b"/>
        <c:numFmt formatCode="General" sourceLinked="1"/>
        <c:majorTickMark val="none"/>
        <c:minorTickMark val="none"/>
        <c:tickLblPos val="nextTo"/>
        <c:crossAx val="480433616"/>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79727503832274893"/>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1C3C-4D2B-8ADD-A7AD2B28F681}"/>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1C3C-4D2B-8ADD-A7AD2B28F68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35</c:v>
                </c:pt>
                <c:pt idx="1">
                  <c:v>11</c:v>
                </c:pt>
              </c:numCache>
            </c:numRef>
          </c:val>
          <c:extLst xmlns:c16r2="http://schemas.microsoft.com/office/drawing/2015/06/chart">
            <c:ext xmlns:c16="http://schemas.microsoft.com/office/drawing/2014/chart" uri="{C3380CC4-5D6E-409C-BE32-E72D297353CC}">
              <c16:uniqueId val="{00000004-1C3C-4D2B-8ADD-A7AD2B28F681}"/>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29</c:v>
                </c:pt>
                <c:pt idx="1">
                  <c:v>13</c:v>
                </c:pt>
              </c:numCache>
            </c:numRef>
          </c:val>
          <c:extLst xmlns:c16r2="http://schemas.microsoft.com/office/drawing/2015/06/chart">
            <c:ext xmlns:c16="http://schemas.microsoft.com/office/drawing/2014/chart" uri="{C3380CC4-5D6E-409C-BE32-E72D297353CC}">
              <c16:uniqueId val="{00000005-1C3C-4D2B-8ADD-A7AD2B28F681}"/>
            </c:ext>
          </c:extLst>
        </c:ser>
        <c:dLbls>
          <c:dLblPos val="outEnd"/>
          <c:showLegendKey val="0"/>
          <c:showVal val="1"/>
          <c:showCatName val="0"/>
          <c:showSerName val="0"/>
          <c:showPercent val="0"/>
          <c:showBubbleSize val="0"/>
        </c:dLbls>
        <c:gapWidth val="100"/>
        <c:axId val="480434792"/>
        <c:axId val="480435184"/>
      </c:barChart>
      <c:catAx>
        <c:axId val="480434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0435184"/>
        <c:crosses val="autoZero"/>
        <c:auto val="1"/>
        <c:lblAlgn val="ctr"/>
        <c:lblOffset val="100"/>
        <c:noMultiLvlLbl val="0"/>
      </c:catAx>
      <c:valAx>
        <c:axId val="480435184"/>
        <c:scaling>
          <c:orientation val="minMax"/>
          <c:max val="100"/>
        </c:scaling>
        <c:delete val="1"/>
        <c:axPos val="l"/>
        <c:numFmt formatCode="General" sourceLinked="1"/>
        <c:majorTickMark val="out"/>
        <c:minorTickMark val="none"/>
        <c:tickLblPos val="nextTo"/>
        <c:crossAx val="4804347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3843492474553952E-2"/>
          <c:y val="7.4855567892953959E-2"/>
          <c:w val="0.96616035172886816"/>
          <c:h val="0.82521127951346807"/>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54E5-4550-96FF-55183EC21BC7}"/>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54E5-4550-96FF-55183EC21BC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Sheet1!$B$2:$B$4</c:f>
              <c:numCache>
                <c:formatCode>General</c:formatCode>
                <c:ptCount val="3"/>
                <c:pt idx="0">
                  <c:v>29</c:v>
                </c:pt>
                <c:pt idx="1">
                  <c:v>37</c:v>
                </c:pt>
                <c:pt idx="2">
                  <c:v>22</c:v>
                </c:pt>
              </c:numCache>
            </c:numRef>
          </c:val>
          <c:extLst xmlns:c16r2="http://schemas.microsoft.com/office/drawing/2015/06/chart">
            <c:ext xmlns:c16="http://schemas.microsoft.com/office/drawing/2014/chart" uri="{C3380CC4-5D6E-409C-BE32-E72D297353CC}">
              <c16:uniqueId val="{00000004-54E5-4550-96FF-55183EC21BC7}"/>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Malé region</c:v>
                </c:pt>
                <c:pt idx="2">
                  <c:v>Other atolls</c:v>
                </c:pt>
              </c:strCache>
            </c:strRef>
          </c:cat>
          <c:val>
            <c:numRef>
              <c:f>Sheet1!$C$2:$C$4</c:f>
              <c:numCache>
                <c:formatCode>General</c:formatCode>
                <c:ptCount val="3"/>
                <c:pt idx="0">
                  <c:v>26</c:v>
                </c:pt>
                <c:pt idx="1">
                  <c:v>33</c:v>
                </c:pt>
                <c:pt idx="2">
                  <c:v>24</c:v>
                </c:pt>
              </c:numCache>
            </c:numRef>
          </c:val>
          <c:extLst xmlns:c16r2="http://schemas.microsoft.com/office/drawing/2015/06/chart">
            <c:ext xmlns:c16="http://schemas.microsoft.com/office/drawing/2014/chart" uri="{C3380CC4-5D6E-409C-BE32-E72D297353CC}">
              <c16:uniqueId val="{00000005-54E5-4550-96FF-55183EC21BC7}"/>
            </c:ext>
          </c:extLst>
        </c:ser>
        <c:dLbls>
          <c:dLblPos val="outEnd"/>
          <c:showLegendKey val="0"/>
          <c:showVal val="1"/>
          <c:showCatName val="0"/>
          <c:showSerName val="0"/>
          <c:showPercent val="0"/>
          <c:showBubbleSize val="0"/>
        </c:dLbls>
        <c:gapWidth val="100"/>
        <c:axId val="480436360"/>
        <c:axId val="480436752"/>
      </c:barChart>
      <c:catAx>
        <c:axId val="4804363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0436752"/>
        <c:crosses val="autoZero"/>
        <c:auto val="1"/>
        <c:lblAlgn val="ctr"/>
        <c:lblOffset val="100"/>
        <c:noMultiLvlLbl val="0"/>
      </c:catAx>
      <c:valAx>
        <c:axId val="480436752"/>
        <c:scaling>
          <c:orientation val="minMax"/>
          <c:max val="50"/>
        </c:scaling>
        <c:delete val="1"/>
        <c:axPos val="l"/>
        <c:numFmt formatCode="General" sourceLinked="1"/>
        <c:majorTickMark val="out"/>
        <c:minorTickMark val="none"/>
        <c:tickLblPos val="nextTo"/>
        <c:crossAx val="48043636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
          <c:w val="0.96616035172886816"/>
          <c:h val="0.91813116868657241"/>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4404-4111-BD05-EF7A919BB4FC}"/>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4404-4111-BD05-EF7A919BB4F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Before age 15</c:v>
                </c:pt>
                <c:pt idx="1">
                  <c:v>Before age 18</c:v>
                </c:pt>
              </c:strCache>
            </c:strRef>
          </c:cat>
          <c:val>
            <c:numRef>
              <c:f>Sheet1!$B$2:$B$3</c:f>
              <c:numCache>
                <c:formatCode>General</c:formatCode>
                <c:ptCount val="2"/>
                <c:pt idx="0">
                  <c:v>1</c:v>
                </c:pt>
                <c:pt idx="1">
                  <c:v>5</c:v>
                </c:pt>
              </c:numCache>
            </c:numRef>
          </c:val>
          <c:extLst xmlns:c16r2="http://schemas.microsoft.com/office/drawing/2015/06/chart">
            <c:ext xmlns:c16="http://schemas.microsoft.com/office/drawing/2014/chart" uri="{C3380CC4-5D6E-409C-BE32-E72D297353CC}">
              <c16:uniqueId val="{00000004-4404-4111-BD05-EF7A919BB4FC}"/>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Before age 15</c:v>
                </c:pt>
                <c:pt idx="1">
                  <c:v>Before age 18</c:v>
                </c:pt>
              </c:strCache>
            </c:strRef>
          </c:cat>
          <c:val>
            <c:numRef>
              <c:f>Sheet1!$C$2:$C$3</c:f>
              <c:numCache>
                <c:formatCode>General</c:formatCode>
                <c:ptCount val="2"/>
                <c:pt idx="0">
                  <c:v>2</c:v>
                </c:pt>
                <c:pt idx="1">
                  <c:v>15</c:v>
                </c:pt>
              </c:numCache>
            </c:numRef>
          </c:val>
          <c:extLst xmlns:c16r2="http://schemas.microsoft.com/office/drawing/2015/06/chart">
            <c:ext xmlns:c16="http://schemas.microsoft.com/office/drawing/2014/chart" uri="{C3380CC4-5D6E-409C-BE32-E72D297353CC}">
              <c16:uniqueId val="{00000005-4404-4111-BD05-EF7A919BB4FC}"/>
            </c:ext>
          </c:extLst>
        </c:ser>
        <c:dLbls>
          <c:dLblPos val="outEnd"/>
          <c:showLegendKey val="0"/>
          <c:showVal val="1"/>
          <c:showCatName val="0"/>
          <c:showSerName val="0"/>
          <c:showPercent val="0"/>
          <c:showBubbleSize val="0"/>
        </c:dLbls>
        <c:gapWidth val="100"/>
        <c:axId val="480437144"/>
        <c:axId val="480437536"/>
      </c:barChart>
      <c:catAx>
        <c:axId val="480437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0437536"/>
        <c:crosses val="autoZero"/>
        <c:auto val="1"/>
        <c:lblAlgn val="ctr"/>
        <c:lblOffset val="100"/>
        <c:noMultiLvlLbl val="0"/>
      </c:catAx>
      <c:valAx>
        <c:axId val="480437536"/>
        <c:scaling>
          <c:orientation val="minMax"/>
          <c:max val="100"/>
        </c:scaling>
        <c:delete val="1"/>
        <c:axPos val="l"/>
        <c:numFmt formatCode="General" sourceLinked="1"/>
        <c:majorTickMark val="out"/>
        <c:minorTickMark val="none"/>
        <c:tickLblPos val="nextTo"/>
        <c:crossAx val="48043714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8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061867092983695"/>
        </c:manualLayout>
      </c:layout>
      <c:barChart>
        <c:barDir val="col"/>
        <c:grouping val="clustered"/>
        <c:varyColors val="0"/>
        <c:ser>
          <c:idx val="0"/>
          <c:order val="0"/>
          <c:tx>
            <c:strRef>
              <c:f>Sheet1!$B$1</c:f>
              <c:strCache>
                <c:ptCount val="1"/>
                <c:pt idx="0">
                  <c:v>Column1</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D8EE-4A09-A2A8-7EDA3DBA29C5}"/>
              </c:ext>
            </c:extLst>
          </c:dPt>
          <c:dPt>
            <c:idx val="1"/>
            <c:invertIfNegative val="0"/>
            <c:bubble3D val="0"/>
            <c:spPr>
              <a:solidFill>
                <a:srgbClr val="56C5D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D8EE-4A09-A2A8-7EDA3DBA29C5}"/>
              </c:ext>
            </c:extLst>
          </c:dPt>
          <c:dPt>
            <c:idx val="2"/>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D8EE-4A09-A2A8-7EDA3DBA29C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16</c:v>
                </c:pt>
                <c:pt idx="1">
                  <c:v>14</c:v>
                </c:pt>
              </c:numCache>
            </c:numRef>
          </c:val>
          <c:extLst xmlns:c16r2="http://schemas.microsoft.com/office/drawing/2015/06/chart">
            <c:ext xmlns:c16="http://schemas.microsoft.com/office/drawing/2014/chart" uri="{C3380CC4-5D6E-409C-BE32-E72D297353CC}">
              <c16:uniqueId val="{00000006-D8EE-4A09-A2A8-7EDA3DBA29C5}"/>
            </c:ext>
          </c:extLst>
        </c:ser>
        <c:dLbls>
          <c:dLblPos val="outEnd"/>
          <c:showLegendKey val="0"/>
          <c:showVal val="1"/>
          <c:showCatName val="0"/>
          <c:showSerName val="0"/>
          <c:showPercent val="0"/>
          <c:showBubbleSize val="0"/>
        </c:dLbls>
        <c:gapWidth val="100"/>
        <c:axId val="480438320"/>
        <c:axId val="480438712"/>
      </c:barChart>
      <c:catAx>
        <c:axId val="480438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0438712"/>
        <c:crosses val="autoZero"/>
        <c:auto val="1"/>
        <c:lblAlgn val="ctr"/>
        <c:lblOffset val="100"/>
        <c:noMultiLvlLbl val="0"/>
      </c:catAx>
      <c:valAx>
        <c:axId val="480438712"/>
        <c:scaling>
          <c:orientation val="minMax"/>
          <c:max val="50"/>
        </c:scaling>
        <c:delete val="1"/>
        <c:axPos val="l"/>
        <c:numFmt formatCode="General" sourceLinked="1"/>
        <c:majorTickMark val="out"/>
        <c:minorTickMark val="none"/>
        <c:tickLblPos val="nextTo"/>
        <c:crossAx val="480438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4788318631653644E-2"/>
          <c:w val="0.96616035172886816"/>
          <c:h val="0.84367193697641962"/>
        </c:manualLayout>
      </c:layout>
      <c:barChart>
        <c:barDir val="col"/>
        <c:grouping val="clustered"/>
        <c:varyColors val="0"/>
        <c:ser>
          <c:idx val="0"/>
          <c:order val="0"/>
          <c:tx>
            <c:strRef>
              <c:f>Sheet1!$B$1</c:f>
              <c:strCache>
                <c:ptCount val="1"/>
                <c:pt idx="0">
                  <c:v>Series 1</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68883A"/>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4E0F-4453-98A0-EE2CABF4350A}"/>
              </c:ext>
            </c:extLst>
          </c:dPt>
          <c:dPt>
            <c:idx val="1"/>
            <c:invertIfNegative val="0"/>
            <c:bubble3D val="0"/>
            <c:spPr>
              <a:solidFill>
                <a:srgbClr val="56C5D0"/>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4E0F-4453-98A0-EE2CABF4350A}"/>
              </c:ext>
            </c:extLst>
          </c:dPt>
          <c:dPt>
            <c:idx val="2"/>
            <c:invertIfNegative val="0"/>
            <c:bubble3D val="0"/>
            <c:extLst xmlns:c16r2="http://schemas.microsoft.com/office/drawing/2015/06/chart">
              <c:ext xmlns:c16="http://schemas.microsoft.com/office/drawing/2014/chart" uri="{C3380CC4-5D6E-409C-BE32-E72D297353CC}">
                <c16:uniqueId val="{00000004-4E0F-4453-98A0-EE2CABF4350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47</c:v>
                </c:pt>
                <c:pt idx="1">
                  <c:v>99</c:v>
                </c:pt>
              </c:numCache>
            </c:numRef>
          </c:val>
          <c:extLst xmlns:c16r2="http://schemas.microsoft.com/office/drawing/2015/06/chart">
            <c:ext xmlns:c16="http://schemas.microsoft.com/office/drawing/2014/chart" uri="{C3380CC4-5D6E-409C-BE32-E72D297353CC}">
              <c16:uniqueId val="{00000005-4E0F-4453-98A0-EE2CABF4350A}"/>
            </c:ext>
          </c:extLst>
        </c:ser>
        <c:dLbls>
          <c:dLblPos val="outEnd"/>
          <c:showLegendKey val="0"/>
          <c:showVal val="1"/>
          <c:showCatName val="0"/>
          <c:showSerName val="0"/>
          <c:showPercent val="0"/>
          <c:showBubbleSize val="0"/>
        </c:dLbls>
        <c:gapWidth val="100"/>
        <c:axId val="481125936"/>
        <c:axId val="481126328"/>
      </c:barChart>
      <c:catAx>
        <c:axId val="481125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126328"/>
        <c:crosses val="autoZero"/>
        <c:auto val="1"/>
        <c:lblAlgn val="ctr"/>
        <c:lblOffset val="100"/>
        <c:noMultiLvlLbl val="0"/>
      </c:catAx>
      <c:valAx>
        <c:axId val="481126328"/>
        <c:scaling>
          <c:orientation val="minMax"/>
          <c:max val="100"/>
        </c:scaling>
        <c:delete val="1"/>
        <c:axPos val="l"/>
        <c:numFmt formatCode="General" sourceLinked="1"/>
        <c:majorTickMark val="out"/>
        <c:minorTickMark val="none"/>
        <c:tickLblPos val="nextTo"/>
        <c:crossAx val="481125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Worked in past 7 days</c:v>
                </c:pt>
              </c:strCache>
            </c:strRef>
          </c:tx>
          <c:spPr>
            <a:solidFill>
              <a:srgbClr val="29958D">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0</c:formatCode>
                <c:ptCount val="2"/>
                <c:pt idx="0">
                  <c:v>42</c:v>
                </c:pt>
                <c:pt idx="1">
                  <c:v>77</c:v>
                </c:pt>
              </c:numCache>
            </c:numRef>
          </c:val>
          <c:extLst xmlns:c16r2="http://schemas.microsoft.com/office/drawing/2015/06/chart">
            <c:ext xmlns:c16="http://schemas.microsoft.com/office/drawing/2014/chart" uri="{C3380CC4-5D6E-409C-BE32-E72D297353CC}">
              <c16:uniqueId val="{00000000-82BB-4C7F-A3D4-10B5D30D525D}"/>
            </c:ext>
          </c:extLst>
        </c:ser>
        <c:ser>
          <c:idx val="1"/>
          <c:order val="1"/>
          <c:tx>
            <c:strRef>
              <c:f>Sheet1!$C$1</c:f>
              <c:strCache>
                <c:ptCount val="1"/>
                <c:pt idx="0">
                  <c:v>Didn’t work in past 7 days but worked sometime in past 12 months</c:v>
                </c:pt>
              </c:strCache>
            </c:strRef>
          </c:tx>
          <c:spPr>
            <a:solidFill>
              <a:srgbClr val="29958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0</c:formatCode>
                <c:ptCount val="2"/>
                <c:pt idx="0">
                  <c:v>6</c:v>
                </c:pt>
                <c:pt idx="1">
                  <c:v>6</c:v>
                </c:pt>
              </c:numCache>
            </c:numRef>
          </c:val>
          <c:extLst xmlns:c16r2="http://schemas.microsoft.com/office/drawing/2015/06/chart">
            <c:ext xmlns:c16="http://schemas.microsoft.com/office/drawing/2014/chart" uri="{C3380CC4-5D6E-409C-BE32-E72D297353CC}">
              <c16:uniqueId val="{00000001-82BB-4C7F-A3D4-10B5D30D525D}"/>
            </c:ext>
          </c:extLst>
        </c:ser>
        <c:ser>
          <c:idx val="2"/>
          <c:order val="2"/>
          <c:tx>
            <c:strRef>
              <c:f>Sheet1!$D$1</c:f>
              <c:strCache>
                <c:ptCount val="1"/>
                <c:pt idx="0">
                  <c:v>Not employed in past 12 months</c:v>
                </c:pt>
              </c:strCache>
            </c:strRef>
          </c:tx>
          <c:spPr>
            <a:solidFill>
              <a:srgbClr val="29958D">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0</c:formatCode>
                <c:ptCount val="2"/>
                <c:pt idx="0">
                  <c:v>52</c:v>
                </c:pt>
                <c:pt idx="1">
                  <c:v>16</c:v>
                </c:pt>
              </c:numCache>
            </c:numRef>
          </c:val>
          <c:extLst xmlns:c16r2="http://schemas.microsoft.com/office/drawing/2015/06/chart">
            <c:ext xmlns:c16="http://schemas.microsoft.com/office/drawing/2014/chart" uri="{C3380CC4-5D6E-409C-BE32-E72D297353CC}">
              <c16:uniqueId val="{00000002-82BB-4C7F-A3D4-10B5D30D525D}"/>
            </c:ext>
          </c:extLst>
        </c:ser>
        <c:dLbls>
          <c:dLblPos val="ctr"/>
          <c:showLegendKey val="0"/>
          <c:showVal val="1"/>
          <c:showCatName val="0"/>
          <c:showSerName val="0"/>
          <c:showPercent val="0"/>
          <c:showBubbleSize val="0"/>
        </c:dLbls>
        <c:gapWidth val="100"/>
        <c:overlap val="100"/>
        <c:axId val="423922272"/>
        <c:axId val="427726208"/>
      </c:barChart>
      <c:catAx>
        <c:axId val="4239222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27726208"/>
        <c:crosses val="autoZero"/>
        <c:auto val="1"/>
        <c:lblAlgn val="ctr"/>
        <c:lblOffset val="100"/>
        <c:noMultiLvlLbl val="0"/>
      </c:catAx>
      <c:valAx>
        <c:axId val="427726208"/>
        <c:scaling>
          <c:orientation val="minMax"/>
        </c:scaling>
        <c:delete val="1"/>
        <c:axPos val="l"/>
        <c:numFmt formatCode="0%" sourceLinked="1"/>
        <c:majorTickMark val="none"/>
        <c:minorTickMark val="none"/>
        <c:tickLblPos val="nextTo"/>
        <c:crossAx val="42392227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9528-4476-8738-E2C4F112C190}"/>
              </c:ext>
            </c:extLst>
          </c:dPt>
          <c:dPt>
            <c:idx val="1"/>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9528-4476-8738-E2C4F112C190}"/>
              </c:ext>
            </c:extLst>
          </c:dPt>
          <c:dPt>
            <c:idx val="2"/>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9528-4476-8738-E2C4F112C190}"/>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9528-4476-8738-E2C4F112C190}"/>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9528-4476-8738-E2C4F112C190}"/>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9528-4476-8738-E2C4F112C190}"/>
              </c:ext>
            </c:extLst>
          </c:dPt>
          <c:dLbls>
            <c:dLbl>
              <c:idx val="2"/>
              <c:layout>
                <c:manualLayout>
                  <c:x val="5.0576951469172432E-2"/>
                  <c:y val="6.1491634510637425E-2"/>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9528-4476-8738-E2C4F112C190}"/>
                </c:ext>
                <c:ext xmlns:c15="http://schemas.microsoft.com/office/drawing/2012/chart" uri="{CE6537A1-D6FC-4f65-9D91-7224C49458BB}">
                  <c15:layout/>
                </c:ext>
              </c:extLst>
            </c:dLbl>
            <c:dLbl>
              <c:idx val="3"/>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9528-4476-8738-E2C4F112C190}"/>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Mainly wife</c:v>
                </c:pt>
                <c:pt idx="1">
                  <c:v>Wife and husband jointly</c:v>
                </c:pt>
                <c:pt idx="2">
                  <c:v>Mainly husband</c:v>
                </c:pt>
              </c:strCache>
            </c:strRef>
          </c:cat>
          <c:val>
            <c:numRef>
              <c:f>Sheet1!$B$2:$B$4</c:f>
              <c:numCache>
                <c:formatCode>General</c:formatCode>
                <c:ptCount val="3"/>
                <c:pt idx="0">
                  <c:v>33</c:v>
                </c:pt>
                <c:pt idx="1">
                  <c:v>63</c:v>
                </c:pt>
                <c:pt idx="2">
                  <c:v>4</c:v>
                </c:pt>
              </c:numCache>
            </c:numRef>
          </c:val>
          <c:extLst xmlns:c16r2="http://schemas.microsoft.com/office/drawing/2015/06/chart">
            <c:ext xmlns:c16="http://schemas.microsoft.com/office/drawing/2014/chart" uri="{C3380CC4-5D6E-409C-BE32-E72D297353CC}">
              <c16:uniqueId val="{0000000C-9528-4476-8738-E2C4F112C19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29958D">
                  <a:lumMod val="60000"/>
                  <a:lumOff val="4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AB43-4498-8B24-70271BB93434}"/>
              </c:ext>
            </c:extLst>
          </c:dPt>
          <c:dPt>
            <c:idx val="1"/>
            <c:bubble3D val="0"/>
            <c:spPr>
              <a:solidFill>
                <a:srgbClr val="29958D">
                  <a:lumMod val="50000"/>
                </a:srgb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AB43-4498-8B24-70271BB93434}"/>
              </c:ext>
            </c:extLst>
          </c:dPt>
          <c:dPt>
            <c:idx val="2"/>
            <c:bubble3D val="0"/>
            <c:spPr>
              <a:solidFill>
                <a:srgbClr val="29958D"/>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AB43-4498-8B24-70271BB93434}"/>
              </c:ext>
            </c:extLst>
          </c:dPt>
          <c:dPt>
            <c:idx val="3"/>
            <c:bubble3D val="0"/>
            <c:spPr>
              <a:solidFill>
                <a:srgbClr val="F15B37"/>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7-AB43-4498-8B24-70271BB93434}"/>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9-AB43-4498-8B24-70271BB93434}"/>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B-AB43-4498-8B24-70271BB93434}"/>
              </c:ext>
            </c:extLst>
          </c:dPt>
          <c:dLbls>
            <c:dLbl>
              <c:idx val="3"/>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AB43-4498-8B24-70271BB93434}"/>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More</c:v>
                </c:pt>
                <c:pt idx="1">
                  <c:v>Less</c:v>
                </c:pt>
                <c:pt idx="2">
                  <c:v>About the same</c:v>
                </c:pt>
                <c:pt idx="3">
                  <c:v>Husband has no earnings/don't know</c:v>
                </c:pt>
              </c:strCache>
            </c:strRef>
          </c:cat>
          <c:val>
            <c:numRef>
              <c:f>Sheet1!$B$2:$B$5</c:f>
              <c:numCache>
                <c:formatCode>General</c:formatCode>
                <c:ptCount val="4"/>
                <c:pt idx="0">
                  <c:v>15</c:v>
                </c:pt>
                <c:pt idx="1">
                  <c:v>66</c:v>
                </c:pt>
                <c:pt idx="2">
                  <c:v>17</c:v>
                </c:pt>
                <c:pt idx="3">
                  <c:v>2</c:v>
                </c:pt>
              </c:numCache>
            </c:numRef>
          </c:val>
          <c:extLst xmlns:c16r2="http://schemas.microsoft.com/office/drawing/2015/06/chart">
            <c:ext xmlns:c16="http://schemas.microsoft.com/office/drawing/2014/chart" uri="{C3380CC4-5D6E-409C-BE32-E72D297353CC}">
              <c16:uniqueId val="{0000000C-AB43-4498-8B24-70271BB9343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222490931076179E-2"/>
          <c:w val="0.96616035172886816"/>
          <c:h val="0.826235230269735"/>
        </c:manualLayout>
      </c:layout>
      <c:barChart>
        <c:barDir val="col"/>
        <c:grouping val="clustered"/>
        <c:varyColors val="0"/>
        <c:ser>
          <c:idx val="0"/>
          <c:order val="0"/>
          <c:tx>
            <c:strRef>
              <c:f>Sheet1!$B$1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A716-4F50-81B2-BDA9E6B483D3}"/>
              </c:ext>
            </c:extLst>
          </c:dPt>
          <c:dPt>
            <c:idx val="2"/>
            <c:invertIfNegative val="0"/>
            <c:bubble3D val="0"/>
            <c:extLst xmlns:c16r2="http://schemas.microsoft.com/office/drawing/2015/06/chart">
              <c:ext xmlns:c16="http://schemas.microsoft.com/office/drawing/2014/chart" uri="{C3380CC4-5D6E-409C-BE32-E72D297353CC}">
                <c16:uniqueId val="{00000001-A716-4F50-81B2-BDA9E6B483D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Own a house alone or jointly</c:v>
                </c:pt>
                <c:pt idx="1">
                  <c:v>Use a bank account</c:v>
                </c:pt>
                <c:pt idx="2">
                  <c:v>Own a mobile phone</c:v>
                </c:pt>
              </c:strCache>
            </c:strRef>
          </c:cat>
          <c:val>
            <c:numRef>
              <c:f>Sheet1!$B$2:$B$4</c:f>
              <c:numCache>
                <c:formatCode>General</c:formatCode>
                <c:ptCount val="3"/>
                <c:pt idx="0">
                  <c:v>18</c:v>
                </c:pt>
                <c:pt idx="1">
                  <c:v>63</c:v>
                </c:pt>
                <c:pt idx="2">
                  <c:v>96</c:v>
                </c:pt>
              </c:numCache>
            </c:numRef>
          </c:val>
          <c:extLst xmlns:c16r2="http://schemas.microsoft.com/office/drawing/2015/06/chart">
            <c:ext xmlns:c16="http://schemas.microsoft.com/office/drawing/2014/chart" uri="{C3380CC4-5D6E-409C-BE32-E72D297353CC}">
              <c16:uniqueId val="{00000002-A716-4F50-81B2-BDA9E6B483D3}"/>
            </c:ext>
          </c:extLst>
        </c:ser>
        <c:ser>
          <c:idx val="1"/>
          <c:order val="1"/>
          <c:tx>
            <c:strRef>
              <c:f>Sheet1!$C$1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Own a house alone or jointly</c:v>
                </c:pt>
                <c:pt idx="1">
                  <c:v>Use a bank account</c:v>
                </c:pt>
                <c:pt idx="2">
                  <c:v>Own a mobile phone</c:v>
                </c:pt>
              </c:strCache>
            </c:strRef>
          </c:cat>
          <c:val>
            <c:numRef>
              <c:f>Sheet1!$C$2:$C$4</c:f>
              <c:numCache>
                <c:formatCode>General</c:formatCode>
                <c:ptCount val="3"/>
                <c:pt idx="0">
                  <c:v>19</c:v>
                </c:pt>
                <c:pt idx="1">
                  <c:v>74</c:v>
                </c:pt>
                <c:pt idx="2">
                  <c:v>97</c:v>
                </c:pt>
              </c:numCache>
            </c:numRef>
          </c:val>
          <c:extLst xmlns:c16r2="http://schemas.microsoft.com/office/drawing/2015/06/chart">
            <c:ext xmlns:c16="http://schemas.microsoft.com/office/drawing/2014/chart" uri="{C3380CC4-5D6E-409C-BE32-E72D297353CC}">
              <c16:uniqueId val="{00000003-A716-4F50-81B2-BDA9E6B483D3}"/>
            </c:ext>
          </c:extLst>
        </c:ser>
        <c:dLbls>
          <c:dLblPos val="outEnd"/>
          <c:showLegendKey val="0"/>
          <c:showVal val="1"/>
          <c:showCatName val="0"/>
          <c:showSerName val="0"/>
          <c:showPercent val="0"/>
          <c:showBubbleSize val="0"/>
        </c:dLbls>
        <c:gapWidth val="100"/>
        <c:axId val="481127896"/>
        <c:axId val="481128288"/>
      </c:barChart>
      <c:catAx>
        <c:axId val="4811278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128288"/>
        <c:crosses val="autoZero"/>
        <c:auto val="1"/>
        <c:lblAlgn val="ctr"/>
        <c:lblOffset val="100"/>
        <c:noMultiLvlLbl val="0"/>
      </c:catAx>
      <c:valAx>
        <c:axId val="481128288"/>
        <c:scaling>
          <c:orientation val="minMax"/>
          <c:max val="100"/>
        </c:scaling>
        <c:delete val="1"/>
        <c:axPos val="l"/>
        <c:numFmt formatCode="General" sourceLinked="1"/>
        <c:majorTickMark val="out"/>
        <c:minorTickMark val="none"/>
        <c:tickLblPos val="nextTo"/>
        <c:crossAx val="48112789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0893008324239151E-2"/>
          <c:w val="0.96616035172886816"/>
          <c:h val="0.77564663335666006"/>
        </c:manualLayout>
      </c:layout>
      <c:barChart>
        <c:barDir val="col"/>
        <c:grouping val="clustered"/>
        <c:varyColors val="0"/>
        <c:ser>
          <c:idx val="0"/>
          <c:order val="0"/>
          <c:tx>
            <c:strRef>
              <c:f>Sheet1!$B$1</c:f>
              <c:strCache>
                <c:ptCount val="1"/>
                <c:pt idx="0">
                  <c:v>Series 1</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95E9-4BD6-883E-716F305CBA98}"/>
              </c:ext>
            </c:extLst>
          </c:dPt>
          <c:dPt>
            <c:idx val="2"/>
            <c:invertIfNegative val="0"/>
            <c:bubble3D val="0"/>
            <c:extLst xmlns:c16r2="http://schemas.microsoft.com/office/drawing/2015/06/chart">
              <c:ext xmlns:c16="http://schemas.microsoft.com/office/drawing/2014/chart" uri="{C3380CC4-5D6E-409C-BE32-E72D297353CC}">
                <c16:uniqueId val="{00000001-95E9-4BD6-883E-716F305CBA98}"/>
              </c:ext>
            </c:extLst>
          </c:dPt>
          <c:dPt>
            <c:idx val="3"/>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95E9-4BD6-883E-716F305CBA98}"/>
              </c:ext>
            </c:extLst>
          </c:dPt>
          <c:dPt>
            <c:idx val="4"/>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95E9-4BD6-883E-716F305CBA9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Own health care</c:v>
                </c:pt>
                <c:pt idx="1">
                  <c:v>Major household purchases</c:v>
                </c:pt>
                <c:pt idx="2">
                  <c:v>Visits to her family or relatives</c:v>
                </c:pt>
                <c:pt idx="3">
                  <c:v>Participates in all 3 decisions</c:v>
                </c:pt>
                <c:pt idx="4">
                  <c:v>Participates in none of the decisions</c:v>
                </c:pt>
              </c:strCache>
            </c:strRef>
          </c:cat>
          <c:val>
            <c:numRef>
              <c:f>Sheet1!$B$2:$B$6</c:f>
              <c:numCache>
                <c:formatCode>General</c:formatCode>
                <c:ptCount val="5"/>
                <c:pt idx="0">
                  <c:v>89</c:v>
                </c:pt>
                <c:pt idx="1">
                  <c:v>87</c:v>
                </c:pt>
                <c:pt idx="2">
                  <c:v>94</c:v>
                </c:pt>
                <c:pt idx="3">
                  <c:v>80</c:v>
                </c:pt>
                <c:pt idx="4">
                  <c:v>3</c:v>
                </c:pt>
              </c:numCache>
            </c:numRef>
          </c:val>
          <c:extLst xmlns:c16r2="http://schemas.microsoft.com/office/drawing/2015/06/chart">
            <c:ext xmlns:c16="http://schemas.microsoft.com/office/drawing/2014/chart" uri="{C3380CC4-5D6E-409C-BE32-E72D297353CC}">
              <c16:uniqueId val="{00000006-95E9-4BD6-883E-716F305CBA98}"/>
            </c:ext>
          </c:extLst>
        </c:ser>
        <c:dLbls>
          <c:dLblPos val="outEnd"/>
          <c:showLegendKey val="0"/>
          <c:showVal val="1"/>
          <c:showCatName val="0"/>
          <c:showSerName val="0"/>
          <c:showPercent val="0"/>
          <c:showBubbleSize val="0"/>
        </c:dLbls>
        <c:gapWidth val="100"/>
        <c:axId val="481129072"/>
        <c:axId val="481129464"/>
      </c:barChart>
      <c:catAx>
        <c:axId val="4811290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81129464"/>
        <c:crosses val="autoZero"/>
        <c:auto val="1"/>
        <c:lblAlgn val="ctr"/>
        <c:lblOffset val="100"/>
        <c:noMultiLvlLbl val="0"/>
      </c:catAx>
      <c:valAx>
        <c:axId val="481129464"/>
        <c:scaling>
          <c:orientation val="minMax"/>
          <c:max val="100"/>
        </c:scaling>
        <c:delete val="1"/>
        <c:axPos val="l"/>
        <c:numFmt formatCode="General" sourceLinked="1"/>
        <c:majorTickMark val="out"/>
        <c:minorTickMark val="none"/>
        <c:tickLblPos val="nextTo"/>
        <c:crossAx val="481129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1"/>
          <c:h val="0.81432442468270672"/>
        </c:manualLayout>
      </c:layout>
      <c:barChart>
        <c:barDir val="col"/>
        <c:grouping val="clustered"/>
        <c:varyColors val="0"/>
        <c:ser>
          <c:idx val="0"/>
          <c:order val="0"/>
          <c:tx>
            <c:strRef>
              <c:f>Sheet1!$B$1</c:f>
              <c:strCache>
                <c:ptCount val="1"/>
                <c:pt idx="0">
                  <c:v>Series 1</c:v>
                </c:pt>
              </c:strCache>
            </c:strRef>
          </c:tx>
          <c:spPr>
            <a:solidFill>
              <a:srgbClr val="68883A"/>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F187-4542-BFB8-BEDE317E1CE6}"/>
              </c:ext>
            </c:extLst>
          </c:dPt>
          <c:dPt>
            <c:idx val="2"/>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2-F187-4542-BFB8-BEDE317E1CE6}"/>
              </c:ext>
            </c:extLst>
          </c:dPt>
          <c:dPt>
            <c:idx val="3"/>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4-F187-4542-BFB8-BEDE317E1CE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Own health care</c:v>
                </c:pt>
                <c:pt idx="1">
                  <c:v>Major household purchases</c:v>
                </c:pt>
                <c:pt idx="2">
                  <c:v>Participates in both decisions</c:v>
                </c:pt>
                <c:pt idx="3">
                  <c:v>Participates in neither of the decisions</c:v>
                </c:pt>
              </c:strCache>
            </c:strRef>
          </c:cat>
          <c:val>
            <c:numRef>
              <c:f>Sheet1!$B$2:$B$5</c:f>
              <c:numCache>
                <c:formatCode>General</c:formatCode>
                <c:ptCount val="4"/>
                <c:pt idx="0">
                  <c:v>77</c:v>
                </c:pt>
                <c:pt idx="1">
                  <c:v>49</c:v>
                </c:pt>
                <c:pt idx="2">
                  <c:v>45</c:v>
                </c:pt>
                <c:pt idx="3">
                  <c:v>19</c:v>
                </c:pt>
              </c:numCache>
            </c:numRef>
          </c:val>
          <c:extLst xmlns:c16r2="http://schemas.microsoft.com/office/drawing/2015/06/chart">
            <c:ext xmlns:c16="http://schemas.microsoft.com/office/drawing/2014/chart" uri="{C3380CC4-5D6E-409C-BE32-E72D297353CC}">
              <c16:uniqueId val="{00000005-F187-4542-BFB8-BEDE317E1CE6}"/>
            </c:ext>
          </c:extLst>
        </c:ser>
        <c:dLbls>
          <c:dLblPos val="outEnd"/>
          <c:showLegendKey val="0"/>
          <c:showVal val="1"/>
          <c:showCatName val="0"/>
          <c:showSerName val="0"/>
          <c:showPercent val="0"/>
          <c:showBubbleSize val="0"/>
        </c:dLbls>
        <c:gapWidth val="100"/>
        <c:axId val="481130248"/>
        <c:axId val="481130640"/>
      </c:barChart>
      <c:catAx>
        <c:axId val="4811302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130640"/>
        <c:crosses val="autoZero"/>
        <c:auto val="1"/>
        <c:lblAlgn val="ctr"/>
        <c:lblOffset val="100"/>
        <c:noMultiLvlLbl val="0"/>
      </c:catAx>
      <c:valAx>
        <c:axId val="481130640"/>
        <c:scaling>
          <c:orientation val="minMax"/>
          <c:max val="100"/>
        </c:scaling>
        <c:delete val="1"/>
        <c:axPos val="l"/>
        <c:numFmt formatCode="General" sourceLinked="1"/>
        <c:majorTickMark val="out"/>
        <c:minorTickMark val="none"/>
        <c:tickLblPos val="nextTo"/>
        <c:crossAx val="481130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2466555849756795"/>
          <c:y val="0"/>
          <c:w val="0.67533444150243205"/>
          <c:h val="1"/>
        </c:manualLayout>
      </c:layout>
      <c:barChart>
        <c:barDir val="bar"/>
        <c:grouping val="clustered"/>
        <c:varyColors val="0"/>
        <c:ser>
          <c:idx val="0"/>
          <c:order val="0"/>
          <c:tx>
            <c:strRef>
              <c:f>Sheet1!$B$1</c:f>
              <c:strCache>
                <c:ptCount val="1"/>
                <c:pt idx="0">
                  <c:v>Men</c:v>
                </c:pt>
              </c:strCache>
            </c:strRef>
          </c:tx>
          <c:spPr>
            <a:solidFill>
              <a:srgbClr val="56C5D0"/>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of these reasons</c:v>
                </c:pt>
                <c:pt idx="1">
                  <c:v>Beats the children</c:v>
                </c:pt>
                <c:pt idx="2">
                  <c:v>Refuses to have sex with him</c:v>
                </c:pt>
                <c:pt idx="3">
                  <c:v>He suspects she is unfaithful</c:v>
                </c:pt>
                <c:pt idx="4">
                  <c:v>Goes out without telling him</c:v>
                </c:pt>
                <c:pt idx="5">
                  <c:v>Asks if he has girlfriends</c:v>
                </c:pt>
                <c:pt idx="6">
                  <c:v>Neglects housework</c:v>
                </c:pt>
              </c:strCache>
            </c:strRef>
          </c:cat>
          <c:val>
            <c:numRef>
              <c:f>Sheet1!$B$2:$B$8</c:f>
              <c:numCache>
                <c:formatCode>General</c:formatCode>
                <c:ptCount val="7"/>
                <c:pt idx="0">
                  <c:v>21</c:v>
                </c:pt>
                <c:pt idx="1">
                  <c:v>14</c:v>
                </c:pt>
                <c:pt idx="2">
                  <c:v>5</c:v>
                </c:pt>
                <c:pt idx="3">
                  <c:v>5</c:v>
                </c:pt>
                <c:pt idx="4">
                  <c:v>3</c:v>
                </c:pt>
                <c:pt idx="5">
                  <c:v>3</c:v>
                </c:pt>
                <c:pt idx="6">
                  <c:v>2</c:v>
                </c:pt>
              </c:numCache>
            </c:numRef>
          </c:val>
          <c:extLst xmlns:c16r2="http://schemas.microsoft.com/office/drawing/2015/06/chart">
            <c:ext xmlns:c16="http://schemas.microsoft.com/office/drawing/2014/chart" uri="{C3380CC4-5D6E-409C-BE32-E72D297353CC}">
              <c16:uniqueId val="{00000000-E26F-49B1-A183-6BC6FEB00C13}"/>
            </c:ext>
          </c:extLst>
        </c:ser>
        <c:ser>
          <c:idx val="1"/>
          <c:order val="1"/>
          <c:tx>
            <c:strRef>
              <c:f>Sheet1!$C$1</c:f>
              <c:strCache>
                <c:ptCount val="1"/>
                <c:pt idx="0">
                  <c:v>Women</c:v>
                </c:pt>
              </c:strCache>
            </c:strRef>
          </c:tx>
          <c:spPr>
            <a:solidFill>
              <a:srgbClr val="68883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of these reasons</c:v>
                </c:pt>
                <c:pt idx="1">
                  <c:v>Beats the children</c:v>
                </c:pt>
                <c:pt idx="2">
                  <c:v>Refuses to have sex with him</c:v>
                </c:pt>
                <c:pt idx="3">
                  <c:v>He suspects she is unfaithful</c:v>
                </c:pt>
                <c:pt idx="4">
                  <c:v>Goes out without telling him</c:v>
                </c:pt>
                <c:pt idx="5">
                  <c:v>Asks if he has girlfriends</c:v>
                </c:pt>
                <c:pt idx="6">
                  <c:v>Neglects housework</c:v>
                </c:pt>
              </c:strCache>
            </c:strRef>
          </c:cat>
          <c:val>
            <c:numRef>
              <c:f>Sheet1!$C$2:$C$8</c:f>
              <c:numCache>
                <c:formatCode>General</c:formatCode>
                <c:ptCount val="7"/>
                <c:pt idx="0">
                  <c:v>26</c:v>
                </c:pt>
                <c:pt idx="1">
                  <c:v>16</c:v>
                </c:pt>
                <c:pt idx="2">
                  <c:v>10</c:v>
                </c:pt>
                <c:pt idx="3">
                  <c:v>8</c:v>
                </c:pt>
                <c:pt idx="4">
                  <c:v>5</c:v>
                </c:pt>
                <c:pt idx="5">
                  <c:v>5</c:v>
                </c:pt>
                <c:pt idx="6">
                  <c:v>4</c:v>
                </c:pt>
              </c:numCache>
            </c:numRef>
          </c:val>
          <c:extLst xmlns:c16r2="http://schemas.microsoft.com/office/drawing/2015/06/chart">
            <c:ext xmlns:c16="http://schemas.microsoft.com/office/drawing/2014/chart" uri="{C3380CC4-5D6E-409C-BE32-E72D297353CC}">
              <c16:uniqueId val="{00000001-E26F-49B1-A183-6BC6FEB00C13}"/>
            </c:ext>
          </c:extLst>
        </c:ser>
        <c:dLbls>
          <c:showLegendKey val="0"/>
          <c:showVal val="0"/>
          <c:showCatName val="0"/>
          <c:showSerName val="0"/>
          <c:showPercent val="0"/>
          <c:showBubbleSize val="0"/>
        </c:dLbls>
        <c:gapWidth val="100"/>
        <c:axId val="481561000"/>
        <c:axId val="481561392"/>
      </c:barChart>
      <c:catAx>
        <c:axId val="48156100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561392"/>
        <c:crosses val="autoZero"/>
        <c:auto val="1"/>
        <c:lblAlgn val="ctr"/>
        <c:lblOffset val="100"/>
        <c:noMultiLvlLbl val="0"/>
      </c:catAx>
      <c:valAx>
        <c:axId val="481561392"/>
        <c:scaling>
          <c:orientation val="minMax"/>
          <c:max val="100"/>
        </c:scaling>
        <c:delete val="1"/>
        <c:axPos val="b"/>
        <c:numFmt formatCode="General" sourceLinked="1"/>
        <c:majorTickMark val="none"/>
        <c:minorTickMark val="none"/>
        <c:tickLblPos val="nextTo"/>
        <c:crossAx val="481561000"/>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2551390568319227E-3"/>
          <c:w val="0.96616035172886816"/>
          <c:h val="0.90120500052366492"/>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086A-4FF6-820C-CC6711A38E65}"/>
              </c:ext>
            </c:extLst>
          </c:dPt>
          <c:dPt>
            <c:idx val="2"/>
            <c:invertIfNegative val="0"/>
            <c:bubble3D val="0"/>
            <c:extLst xmlns:c16r2="http://schemas.microsoft.com/office/drawing/2015/06/chart">
              <c:ext xmlns:c16="http://schemas.microsoft.com/office/drawing/2014/chart" uri="{C3380CC4-5D6E-409C-BE32-E72D297353CC}">
                <c16:uniqueId val="{00000001-086A-4FF6-820C-CC6711A38E6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Since age 15</c:v>
                </c:pt>
                <c:pt idx="1">
                  <c:v>In the past 12 months</c:v>
                </c:pt>
              </c:strCache>
            </c:strRef>
          </c:cat>
          <c:val>
            <c:numRef>
              <c:f>Sheet1!$B$2:$B$3</c:f>
              <c:numCache>
                <c:formatCode>General</c:formatCode>
                <c:ptCount val="2"/>
                <c:pt idx="0">
                  <c:v>17</c:v>
                </c:pt>
                <c:pt idx="1">
                  <c:v>5</c:v>
                </c:pt>
              </c:numCache>
            </c:numRef>
          </c:val>
          <c:extLst xmlns:c16r2="http://schemas.microsoft.com/office/drawing/2015/06/chart">
            <c:ext xmlns:c16="http://schemas.microsoft.com/office/drawing/2014/chart" uri="{C3380CC4-5D6E-409C-BE32-E72D297353CC}">
              <c16:uniqueId val="{00000002-086A-4FF6-820C-CC6711A38E65}"/>
            </c:ext>
          </c:extLst>
        </c:ser>
        <c:dLbls>
          <c:dLblPos val="outEnd"/>
          <c:showLegendKey val="0"/>
          <c:showVal val="1"/>
          <c:showCatName val="0"/>
          <c:showSerName val="0"/>
          <c:showPercent val="0"/>
          <c:showBubbleSize val="0"/>
        </c:dLbls>
        <c:gapWidth val="100"/>
        <c:axId val="481562568"/>
        <c:axId val="481562960"/>
      </c:barChart>
      <c:catAx>
        <c:axId val="4815625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562960"/>
        <c:crosses val="autoZero"/>
        <c:auto val="1"/>
        <c:lblAlgn val="ctr"/>
        <c:lblOffset val="100"/>
        <c:noMultiLvlLbl val="0"/>
      </c:catAx>
      <c:valAx>
        <c:axId val="481562960"/>
        <c:scaling>
          <c:orientation val="minMax"/>
          <c:max val="50"/>
        </c:scaling>
        <c:delete val="1"/>
        <c:axPos val="l"/>
        <c:numFmt formatCode="General" sourceLinked="1"/>
        <c:majorTickMark val="out"/>
        <c:minorTickMark val="none"/>
        <c:tickLblPos val="nextTo"/>
        <c:crossAx val="4815625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6463612120338175"/>
          <c:w val="0.96616035172886816"/>
          <c:h val="0.69030805166006803"/>
        </c:manualLayout>
      </c:layout>
      <c:barChart>
        <c:barDir val="col"/>
        <c:grouping val="clustered"/>
        <c:varyColors val="0"/>
        <c:ser>
          <c:idx val="0"/>
          <c:order val="0"/>
          <c:tx>
            <c:strRef>
              <c:f>Sheet1!$B$1</c:f>
              <c:strCache>
                <c:ptCount val="1"/>
                <c:pt idx="0">
                  <c:v>Series 1</c:v>
                </c:pt>
              </c:strCache>
            </c:strRef>
          </c:tx>
          <c:spPr>
            <a:solidFill>
              <a:srgbClr val="F15B37"/>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5533-4CCA-8E32-C01F8CC9A730}"/>
              </c:ext>
            </c:extLst>
          </c:dPt>
          <c:dPt>
            <c:idx val="2"/>
            <c:invertIfNegative val="0"/>
            <c:bubble3D val="0"/>
            <c:extLst xmlns:c16r2="http://schemas.microsoft.com/office/drawing/2015/06/chart">
              <c:ext xmlns:c16="http://schemas.microsoft.com/office/drawing/2014/chart" uri="{C3380CC4-5D6E-409C-BE32-E72D297353CC}">
                <c16:uniqueId val="{00000001-5533-4CCA-8E32-C01F8CC9A730}"/>
              </c:ext>
            </c:extLst>
          </c:dPt>
          <c:dPt>
            <c:idx val="3"/>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5533-4CCA-8E32-C01F8CC9A730}"/>
              </c:ext>
            </c:extLst>
          </c:dPt>
          <c:dPt>
            <c:idx val="4"/>
            <c:invertIfNegative val="0"/>
            <c:bubble3D val="0"/>
            <c:spPr>
              <a:solidFill>
                <a:srgbClr val="F15B37"/>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5533-4CCA-8E32-C01F8CC9A73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husband/partner</c:v>
                </c:pt>
                <c:pt idx="1">
                  <c:v>Former husband/partner</c:v>
                </c:pt>
                <c:pt idx="3">
                  <c:v>Former boyfriend</c:v>
                </c:pt>
                <c:pt idx="4">
                  <c:v>Mother/step-mother</c:v>
                </c:pt>
              </c:strCache>
            </c:strRef>
          </c:cat>
          <c:val>
            <c:numRef>
              <c:f>Sheet1!$B$2:$B$6</c:f>
              <c:numCache>
                <c:formatCode>General</c:formatCode>
                <c:ptCount val="5"/>
                <c:pt idx="0">
                  <c:v>47</c:v>
                </c:pt>
                <c:pt idx="1">
                  <c:v>41</c:v>
                </c:pt>
                <c:pt idx="3">
                  <c:v>31</c:v>
                </c:pt>
                <c:pt idx="4">
                  <c:v>17</c:v>
                </c:pt>
              </c:numCache>
            </c:numRef>
          </c:val>
          <c:extLst xmlns:c16r2="http://schemas.microsoft.com/office/drawing/2015/06/chart">
            <c:ext xmlns:c16="http://schemas.microsoft.com/office/drawing/2014/chart" uri="{C3380CC4-5D6E-409C-BE32-E72D297353CC}">
              <c16:uniqueId val="{00000006-5533-4CCA-8E32-C01F8CC9A730}"/>
            </c:ext>
          </c:extLst>
        </c:ser>
        <c:dLbls>
          <c:dLblPos val="outEnd"/>
          <c:showLegendKey val="0"/>
          <c:showVal val="1"/>
          <c:showCatName val="0"/>
          <c:showSerName val="0"/>
          <c:showPercent val="0"/>
          <c:showBubbleSize val="0"/>
        </c:dLbls>
        <c:gapWidth val="100"/>
        <c:axId val="481563352"/>
        <c:axId val="481563744"/>
      </c:barChart>
      <c:catAx>
        <c:axId val="481563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563744"/>
        <c:crosses val="autoZero"/>
        <c:auto val="1"/>
        <c:lblAlgn val="ctr"/>
        <c:lblOffset val="100"/>
        <c:noMultiLvlLbl val="0"/>
      </c:catAx>
      <c:valAx>
        <c:axId val="481563744"/>
        <c:scaling>
          <c:orientation val="minMax"/>
          <c:max val="100"/>
        </c:scaling>
        <c:delete val="1"/>
        <c:axPos val="l"/>
        <c:numFmt formatCode="General" sourceLinked="1"/>
        <c:majorTickMark val="out"/>
        <c:minorTickMark val="none"/>
        <c:tickLblPos val="nextTo"/>
        <c:crossAx val="481563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679413236248539E-3"/>
          <c:y val="0"/>
          <c:w val="0.99490960010182972"/>
          <c:h val="0.86148749256223034"/>
        </c:manualLayout>
      </c:layout>
      <c:barChart>
        <c:barDir val="col"/>
        <c:grouping val="clustered"/>
        <c:varyColors val="0"/>
        <c:ser>
          <c:idx val="0"/>
          <c:order val="0"/>
          <c:tx>
            <c:strRef>
              <c:f>Sheet1!$B$1</c:f>
              <c:strCache>
                <c:ptCount val="1"/>
                <c:pt idx="0">
                  <c:v>Series 1</c:v>
                </c:pt>
              </c:strCache>
            </c:strRef>
          </c:tx>
          <c:spPr>
            <a:solidFill>
              <a:srgbClr val="4469AF"/>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29958D"/>
              </a:solidFill>
              <a:ln>
                <a:noFill/>
              </a:ln>
              <a:effectLst/>
              <a:scene3d>
                <a:camera prst="orthographicFront"/>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9A09-48CF-8616-E7AE1690F776}"/>
              </c:ext>
            </c:extLst>
          </c:dPt>
          <c:dPt>
            <c:idx val="1"/>
            <c:invertIfNegative val="0"/>
            <c:bubble3D val="0"/>
            <c:extLst xmlns:c16r2="http://schemas.microsoft.com/office/drawing/2015/06/chart">
              <c:ext xmlns:c16="http://schemas.microsoft.com/office/drawing/2014/chart" uri="{C3380CC4-5D6E-409C-BE32-E72D297353CC}">
                <c16:uniqueId val="{00000002-8466-4F5C-A561-54933FF5B4D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Married/ living together</c:v>
                </c:pt>
                <c:pt idx="2">
                  <c:v>Divorced/separated/ widowed</c:v>
                </c:pt>
              </c:strCache>
            </c:strRef>
          </c:cat>
          <c:val>
            <c:numRef>
              <c:f>Sheet1!$B$2:$B$4</c:f>
              <c:numCache>
                <c:formatCode>General</c:formatCode>
                <c:ptCount val="3"/>
                <c:pt idx="0">
                  <c:v>4</c:v>
                </c:pt>
                <c:pt idx="1">
                  <c:v>3</c:v>
                </c:pt>
                <c:pt idx="2">
                  <c:v>8</c:v>
                </c:pt>
              </c:numCache>
            </c:numRef>
          </c:val>
          <c:extLst xmlns:c16r2="http://schemas.microsoft.com/office/drawing/2015/06/chart">
            <c:ext xmlns:c16="http://schemas.microsoft.com/office/drawing/2014/chart" uri="{C3380CC4-5D6E-409C-BE32-E72D297353CC}">
              <c16:uniqueId val="{00000003-9A09-48CF-8616-E7AE1690F776}"/>
            </c:ext>
          </c:extLst>
        </c:ser>
        <c:dLbls>
          <c:dLblPos val="outEnd"/>
          <c:showLegendKey val="0"/>
          <c:showVal val="1"/>
          <c:showCatName val="0"/>
          <c:showSerName val="0"/>
          <c:showPercent val="0"/>
          <c:showBubbleSize val="0"/>
        </c:dLbls>
        <c:gapWidth val="100"/>
        <c:axId val="481564528"/>
        <c:axId val="481564920"/>
      </c:barChart>
      <c:catAx>
        <c:axId val="4815645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564920"/>
        <c:crosses val="autoZero"/>
        <c:auto val="1"/>
        <c:lblAlgn val="ctr"/>
        <c:lblOffset val="100"/>
        <c:noMultiLvlLbl val="0"/>
      </c:catAx>
      <c:valAx>
        <c:axId val="481564920"/>
        <c:scaling>
          <c:orientation val="minMax"/>
          <c:max val="50"/>
        </c:scaling>
        <c:delete val="1"/>
        <c:axPos val="l"/>
        <c:numFmt formatCode="General" sourceLinked="1"/>
        <c:majorTickMark val="out"/>
        <c:minorTickMark val="none"/>
        <c:tickLblPos val="nextTo"/>
        <c:crossAx val="481564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078597339782346E-2"/>
          <c:w val="1"/>
          <c:h val="0.85767416618267334"/>
        </c:manualLayout>
      </c:layout>
      <c:barChart>
        <c:barDir val="col"/>
        <c:grouping val="clustered"/>
        <c:varyColors val="0"/>
        <c:ser>
          <c:idx val="0"/>
          <c:order val="0"/>
          <c:tx>
            <c:strRef>
              <c:f>Sheet1!$B$1</c:f>
              <c:strCache>
                <c:ptCount val="1"/>
                <c:pt idx="0">
                  <c:v>Series 1</c:v>
                </c:pt>
              </c:strCache>
            </c:strRef>
          </c:tx>
          <c:spPr>
            <a:solidFill>
              <a:srgbClr val="29958D"/>
            </a:solidFill>
            <a:ln>
              <a:noFill/>
            </a:ln>
            <a:effectLst/>
            <a:scene3d>
              <a:camera prst="orthographicFront"/>
              <a:lightRig rig="threePt" dir="t">
                <a:rot lat="0" lon="0" rev="1200000"/>
              </a:lightRig>
            </a:scene3d>
            <a:sp3d>
              <a:bevelT w="63500" h="25400"/>
            </a:sp3d>
          </c:spPr>
          <c:invertIfNegative val="0"/>
          <c:dPt>
            <c:idx val="0"/>
            <c:invertIfNegative val="0"/>
            <c:bubble3D val="0"/>
            <c:extLst xmlns:c16r2="http://schemas.microsoft.com/office/drawing/2015/06/chart">
              <c:ext xmlns:c16="http://schemas.microsoft.com/office/drawing/2014/chart" uri="{C3380CC4-5D6E-409C-BE32-E72D297353CC}">
                <c16:uniqueId val="{00000000-356D-44B0-9E67-B10C8CD4B678}"/>
              </c:ext>
            </c:extLst>
          </c:dPt>
          <c:dPt>
            <c:idx val="2"/>
            <c:invertIfNegative val="0"/>
            <c:bubble3D val="0"/>
            <c:extLst xmlns:c16r2="http://schemas.microsoft.com/office/drawing/2015/06/chart">
              <c:ext xmlns:c16="http://schemas.microsoft.com/office/drawing/2014/chart" uri="{C3380CC4-5D6E-409C-BE32-E72D297353CC}">
                <c16:uniqueId val="{00000001-356D-44B0-9E67-B10C8CD4B67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c:v>
                </c:pt>
                <c:pt idx="1">
                  <c:v>In the past 12 months</c:v>
                </c:pt>
              </c:strCache>
            </c:strRef>
          </c:cat>
          <c:val>
            <c:numRef>
              <c:f>Sheet1!$B$2:$B$3</c:f>
              <c:numCache>
                <c:formatCode>General</c:formatCode>
                <c:ptCount val="2"/>
                <c:pt idx="0">
                  <c:v>11</c:v>
                </c:pt>
                <c:pt idx="1">
                  <c:v>1</c:v>
                </c:pt>
              </c:numCache>
            </c:numRef>
          </c:val>
          <c:extLst xmlns:c16r2="http://schemas.microsoft.com/office/drawing/2015/06/chart">
            <c:ext xmlns:c16="http://schemas.microsoft.com/office/drawing/2014/chart" uri="{C3380CC4-5D6E-409C-BE32-E72D297353CC}">
              <c16:uniqueId val="{00000002-356D-44B0-9E67-B10C8CD4B678}"/>
            </c:ext>
          </c:extLst>
        </c:ser>
        <c:dLbls>
          <c:dLblPos val="outEnd"/>
          <c:showLegendKey val="0"/>
          <c:showVal val="1"/>
          <c:showCatName val="0"/>
          <c:showSerName val="0"/>
          <c:showPercent val="0"/>
          <c:showBubbleSize val="0"/>
        </c:dLbls>
        <c:gapWidth val="100"/>
        <c:axId val="481565704"/>
        <c:axId val="481566096"/>
      </c:barChart>
      <c:catAx>
        <c:axId val="481565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1566096"/>
        <c:crosses val="autoZero"/>
        <c:auto val="1"/>
        <c:lblAlgn val="ctr"/>
        <c:lblOffset val="100"/>
        <c:noMultiLvlLbl val="0"/>
      </c:catAx>
      <c:valAx>
        <c:axId val="481566096"/>
        <c:scaling>
          <c:orientation val="minMax"/>
          <c:max val="50"/>
        </c:scaling>
        <c:delete val="1"/>
        <c:axPos val="l"/>
        <c:numFmt formatCode="General" sourceLinked="1"/>
        <c:majorTickMark val="out"/>
        <c:minorTickMark val="none"/>
        <c:tickLblPos val="nextTo"/>
        <c:crossAx val="481565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0.0574</cdr:x>
      <cdr:y>0.09858</cdr:y>
    </cdr:from>
    <cdr:to>
      <cdr:x>0.18036</cdr:x>
      <cdr:y>0.19609</cdr:y>
    </cdr:to>
    <cdr:sp macro="" textlink="">
      <cdr:nvSpPr>
        <cdr:cNvPr id="2" name="TextBox 1"/>
        <cdr:cNvSpPr txBox="1"/>
      </cdr:nvSpPr>
      <cdr:spPr>
        <a:xfrm xmlns:a="http://schemas.openxmlformats.org/drawingml/2006/main">
          <a:off x="473628" y="474146"/>
          <a:ext cx="1014608" cy="46898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8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0.55998</cdr:x>
      <cdr:y>0.33925</cdr:y>
    </cdr:from>
    <cdr:to>
      <cdr:x>0.75716</cdr:x>
      <cdr:y>0.54767</cdr:y>
    </cdr:to>
    <cdr:sp macro="" textlink="">
      <cdr:nvSpPr>
        <cdr:cNvPr id="2" name="TextBox 1"/>
        <cdr:cNvSpPr txBox="1"/>
      </cdr:nvSpPr>
      <cdr:spPr>
        <a:xfrm xmlns:a="http://schemas.openxmlformats.org/drawingml/2006/main">
          <a:off x="4623495" y="1706137"/>
          <a:ext cx="1628078" cy="10482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a:solidFill>
                <a:schemeClr val="bg1"/>
              </a:solidFill>
            </a:rPr>
            <a:t>Exclusively breastfed</a:t>
          </a:r>
        </a:p>
        <a:p xmlns:a="http://schemas.openxmlformats.org/drawingml/2006/main">
          <a:pPr algn="ctr"/>
          <a:r>
            <a:rPr lang="en-US" sz="1800" b="1" dirty="0">
              <a:solidFill>
                <a:schemeClr val="bg1"/>
              </a:solidFill>
            </a:rPr>
            <a:t>64%</a:t>
          </a:r>
        </a:p>
      </cdr:txBody>
    </cdr:sp>
  </cdr:relSizeAnchor>
</c:userShapes>
</file>

<file path=ppt/drawings/drawing3.xml><?xml version="1.0" encoding="utf-8"?>
<c:userShapes xmlns:c="http://schemas.openxmlformats.org/drawingml/2006/chart">
  <cdr:relSizeAnchor xmlns:cdr="http://schemas.openxmlformats.org/drawingml/2006/chartDrawing">
    <cdr:from>
      <cdr:x>0.02052</cdr:x>
      <cdr:y>0.08793</cdr:y>
    </cdr:from>
    <cdr:to>
      <cdr:x>0.45824</cdr:x>
      <cdr:y>0.21169</cdr:y>
    </cdr:to>
    <cdr:sp macro="" textlink="">
      <cdr:nvSpPr>
        <cdr:cNvPr id="2" name="TextBox 1"/>
        <cdr:cNvSpPr txBox="1"/>
      </cdr:nvSpPr>
      <cdr:spPr>
        <a:xfrm xmlns:a="http://schemas.openxmlformats.org/drawingml/2006/main">
          <a:off x="169408" y="510195"/>
          <a:ext cx="3614058" cy="71807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i="1" dirty="0"/>
            <a:t>Among women and men age 15-24, percent who had sexual intercourse:</a:t>
          </a:r>
        </a:p>
      </cdr:txBody>
    </cdr:sp>
  </cdr:relSizeAnchor>
  <cdr:relSizeAnchor xmlns:cdr="http://schemas.openxmlformats.org/drawingml/2006/chartDrawing">
    <cdr:from>
      <cdr:x>0.54349</cdr:x>
      <cdr:y>0.08793</cdr:y>
    </cdr:from>
    <cdr:to>
      <cdr:x>0.98121</cdr:x>
      <cdr:y>0.197</cdr:y>
    </cdr:to>
    <cdr:sp macro="" textlink="">
      <cdr:nvSpPr>
        <cdr:cNvPr id="3" name="TextBox 1"/>
        <cdr:cNvSpPr txBox="1"/>
      </cdr:nvSpPr>
      <cdr:spPr>
        <a:xfrm xmlns:a="http://schemas.openxmlformats.org/drawingml/2006/main">
          <a:off x="4487408" y="510195"/>
          <a:ext cx="3614058" cy="63280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i="1" dirty="0"/>
            <a:t>Among women and men age 18-24, percent who had sexual intercourse:</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2/4/2019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3631497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76107132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149</a:t>
            </a:fld>
            <a:endParaRPr lang="en-US"/>
          </a:p>
        </p:txBody>
      </p:sp>
    </p:spTree>
    <p:extLst>
      <p:ext uri="{BB962C8B-B14F-4D97-AF65-F5344CB8AC3E}">
        <p14:creationId xmlns:p14="http://schemas.microsoft.com/office/powerpoint/2010/main" val="158505501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150</a:t>
            </a:fld>
            <a:endParaRPr lang="en-US"/>
          </a:p>
        </p:txBody>
      </p:sp>
    </p:spTree>
    <p:extLst>
      <p:ext uri="{BB962C8B-B14F-4D97-AF65-F5344CB8AC3E}">
        <p14:creationId xmlns:p14="http://schemas.microsoft.com/office/powerpoint/2010/main" val="63154316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153</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156</a:t>
            </a:fld>
            <a:endParaRPr lang="en-US" dirty="0"/>
          </a:p>
        </p:txBody>
      </p:sp>
    </p:spTree>
    <p:extLst>
      <p:ext uri="{BB962C8B-B14F-4D97-AF65-F5344CB8AC3E}">
        <p14:creationId xmlns:p14="http://schemas.microsoft.com/office/powerpoint/2010/main" val="400415155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159</a:t>
            </a:fld>
            <a:endParaRPr lang="en-US" dirty="0"/>
          </a:p>
        </p:txBody>
      </p:sp>
    </p:spTree>
    <p:extLst>
      <p:ext uri="{BB962C8B-B14F-4D97-AF65-F5344CB8AC3E}">
        <p14:creationId xmlns:p14="http://schemas.microsoft.com/office/powerpoint/2010/main" val="241903654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160</a:t>
            </a:fld>
            <a:endParaRPr lang="en-US" dirty="0"/>
          </a:p>
        </p:txBody>
      </p:sp>
    </p:spTree>
    <p:extLst>
      <p:ext uri="{BB962C8B-B14F-4D97-AF65-F5344CB8AC3E}">
        <p14:creationId xmlns:p14="http://schemas.microsoft.com/office/powerpoint/2010/main" val="402587514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162</a:t>
            </a:fld>
            <a:endParaRPr lang="en-US" dirty="0"/>
          </a:p>
        </p:txBody>
      </p:sp>
    </p:spTree>
    <p:extLst>
      <p:ext uri="{BB962C8B-B14F-4D97-AF65-F5344CB8AC3E}">
        <p14:creationId xmlns:p14="http://schemas.microsoft.com/office/powerpoint/2010/main" val="338281991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163</a:t>
            </a:fld>
            <a:endParaRPr lang="en-US" dirty="0"/>
          </a:p>
        </p:txBody>
      </p:sp>
    </p:spTree>
    <p:extLst>
      <p:ext uri="{BB962C8B-B14F-4D97-AF65-F5344CB8AC3E}">
        <p14:creationId xmlns:p14="http://schemas.microsoft.com/office/powerpoint/2010/main" val="137653675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164</a:t>
            </a:fld>
            <a:endParaRPr lang="en-US" dirty="0"/>
          </a:p>
        </p:txBody>
      </p:sp>
    </p:spTree>
    <p:extLst>
      <p:ext uri="{BB962C8B-B14F-4D97-AF65-F5344CB8AC3E}">
        <p14:creationId xmlns:p14="http://schemas.microsoft.com/office/powerpoint/2010/main" val="379308568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165</a:t>
            </a:fld>
            <a:endParaRPr lang="en-US" dirty="0"/>
          </a:p>
        </p:txBody>
      </p:sp>
    </p:spTree>
    <p:extLst>
      <p:ext uri="{BB962C8B-B14F-4D97-AF65-F5344CB8AC3E}">
        <p14:creationId xmlns:p14="http://schemas.microsoft.com/office/powerpoint/2010/main" val="1252452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52467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166</a:t>
            </a:fld>
            <a:endParaRPr lang="en-US" dirty="0"/>
          </a:p>
        </p:txBody>
      </p:sp>
    </p:spTree>
    <p:extLst>
      <p:ext uri="{BB962C8B-B14F-4D97-AF65-F5344CB8AC3E}">
        <p14:creationId xmlns:p14="http://schemas.microsoft.com/office/powerpoint/2010/main" val="383439978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167</a:t>
            </a:fld>
            <a:endParaRPr lang="en-US" dirty="0"/>
          </a:p>
        </p:txBody>
      </p:sp>
    </p:spTree>
    <p:extLst>
      <p:ext uri="{BB962C8B-B14F-4D97-AF65-F5344CB8AC3E}">
        <p14:creationId xmlns:p14="http://schemas.microsoft.com/office/powerpoint/2010/main" val="417358849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168</a:t>
            </a:fld>
            <a:endParaRPr lang="en-US" dirty="0"/>
          </a:p>
        </p:txBody>
      </p:sp>
    </p:spTree>
    <p:extLst>
      <p:ext uri="{BB962C8B-B14F-4D97-AF65-F5344CB8AC3E}">
        <p14:creationId xmlns:p14="http://schemas.microsoft.com/office/powerpoint/2010/main" val="324835634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169</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652083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112540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782629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965083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804677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945184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1079359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2738170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a:p>
        </p:txBody>
      </p:sp>
    </p:spTree>
    <p:extLst>
      <p:ext uri="{BB962C8B-B14F-4D97-AF65-F5344CB8AC3E}">
        <p14:creationId xmlns:p14="http://schemas.microsoft.com/office/powerpoint/2010/main" val="90206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632024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37</a:t>
            </a:fld>
            <a:endParaRPr lang="en-US"/>
          </a:p>
        </p:txBody>
      </p:sp>
    </p:spTree>
    <p:extLst>
      <p:ext uri="{BB962C8B-B14F-4D97-AF65-F5344CB8AC3E}">
        <p14:creationId xmlns:p14="http://schemas.microsoft.com/office/powerpoint/2010/main" val="3049111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9438913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348789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3479547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2901357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6859875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46</a:t>
            </a:fld>
            <a:endParaRPr lang="en-US"/>
          </a:p>
        </p:txBody>
      </p:sp>
    </p:spTree>
    <p:extLst>
      <p:ext uri="{BB962C8B-B14F-4D97-AF65-F5344CB8AC3E}">
        <p14:creationId xmlns:p14="http://schemas.microsoft.com/office/powerpoint/2010/main" val="1950959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18216102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51</a:t>
            </a:fld>
            <a:endParaRPr lang="en-US" dirty="0"/>
          </a:p>
        </p:txBody>
      </p:sp>
    </p:spTree>
    <p:extLst>
      <p:ext uri="{BB962C8B-B14F-4D97-AF65-F5344CB8AC3E}">
        <p14:creationId xmlns:p14="http://schemas.microsoft.com/office/powerpoint/2010/main" val="1212784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35867863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52</a:t>
            </a:fld>
            <a:endParaRPr lang="en-US" dirty="0"/>
          </a:p>
        </p:txBody>
      </p:sp>
    </p:spTree>
    <p:extLst>
      <p:ext uri="{BB962C8B-B14F-4D97-AF65-F5344CB8AC3E}">
        <p14:creationId xmlns:p14="http://schemas.microsoft.com/office/powerpoint/2010/main" val="10268301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53</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54</a:t>
            </a:fld>
            <a:endParaRPr lang="en-US" dirty="0"/>
          </a:p>
        </p:txBody>
      </p:sp>
    </p:spTree>
    <p:extLst>
      <p:ext uri="{BB962C8B-B14F-4D97-AF65-F5344CB8AC3E}">
        <p14:creationId xmlns:p14="http://schemas.microsoft.com/office/powerpoint/2010/main" val="27381706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Fertility decreases with household</a:t>
            </a:r>
            <a:r>
              <a:rPr lang="en-US" baseline="0" dirty="0"/>
              <a:t> wealth.</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55</a:t>
            </a:fld>
            <a:endParaRPr lang="en-US" dirty="0"/>
          </a:p>
        </p:txBody>
      </p:sp>
    </p:spTree>
    <p:extLst>
      <p:ext uri="{BB962C8B-B14F-4D97-AF65-F5344CB8AC3E}">
        <p14:creationId xmlns:p14="http://schemas.microsoft.com/office/powerpoint/2010/main" val="16320244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56</a:t>
            </a:fld>
            <a:endParaRPr lang="en-US"/>
          </a:p>
        </p:txBody>
      </p:sp>
    </p:spTree>
    <p:extLst>
      <p:ext uri="{BB962C8B-B14F-4D97-AF65-F5344CB8AC3E}">
        <p14:creationId xmlns:p14="http://schemas.microsoft.com/office/powerpoint/2010/main" val="10601072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reasons for this sharp decline in contraceptive use are not clear.</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57</a:t>
            </a:fld>
            <a:endParaRPr lang="en-US" dirty="0"/>
          </a:p>
        </p:txBody>
      </p:sp>
    </p:spTree>
    <p:extLst>
      <p:ext uri="{BB962C8B-B14F-4D97-AF65-F5344CB8AC3E}">
        <p14:creationId xmlns:p14="http://schemas.microsoft.com/office/powerpoint/2010/main" val="39438913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58</a:t>
            </a:fld>
            <a:endParaRPr lang="en-US" dirty="0"/>
          </a:p>
        </p:txBody>
      </p:sp>
    </p:spTree>
    <p:extLst>
      <p:ext uri="{BB962C8B-B14F-4D97-AF65-F5344CB8AC3E}">
        <p14:creationId xmlns:p14="http://schemas.microsoft.com/office/powerpoint/2010/main" val="36678634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59</a:t>
            </a:fld>
            <a:endParaRPr lang="en-US" dirty="0"/>
          </a:p>
        </p:txBody>
      </p:sp>
    </p:spTree>
    <p:extLst>
      <p:ext uri="{BB962C8B-B14F-4D97-AF65-F5344CB8AC3E}">
        <p14:creationId xmlns:p14="http://schemas.microsoft.com/office/powerpoint/2010/main" val="10817972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60</a:t>
            </a:fld>
            <a:endParaRPr lang="en-US"/>
          </a:p>
        </p:txBody>
      </p:sp>
    </p:spTree>
    <p:extLst>
      <p:ext uri="{BB962C8B-B14F-4D97-AF65-F5344CB8AC3E}">
        <p14:creationId xmlns:p14="http://schemas.microsoft.com/office/powerpoint/2010/main" val="1838640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61</a:t>
            </a:fld>
            <a:endParaRPr lang="en-US" dirty="0"/>
          </a:p>
        </p:txBody>
      </p:sp>
    </p:spTree>
    <p:extLst>
      <p:ext uri="{BB962C8B-B14F-4D97-AF65-F5344CB8AC3E}">
        <p14:creationId xmlns:p14="http://schemas.microsoft.com/office/powerpoint/2010/main" val="1404274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3453331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62</a:t>
            </a:fld>
            <a:endParaRPr lang="en-US" dirty="0"/>
          </a:p>
        </p:txBody>
      </p:sp>
    </p:spTree>
    <p:extLst>
      <p:ext uri="{BB962C8B-B14F-4D97-AF65-F5344CB8AC3E}">
        <p14:creationId xmlns:p14="http://schemas.microsoft.com/office/powerpoint/2010/main" val="40828559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63</a:t>
            </a:fld>
            <a:endParaRPr lang="en-US" dirty="0"/>
          </a:p>
        </p:txBody>
      </p:sp>
    </p:spTree>
    <p:extLst>
      <p:ext uri="{BB962C8B-B14F-4D97-AF65-F5344CB8AC3E}">
        <p14:creationId xmlns:p14="http://schemas.microsoft.com/office/powerpoint/2010/main" val="37830179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64</a:t>
            </a:fld>
            <a:endParaRPr lang="en-US" dirty="0"/>
          </a:p>
        </p:txBody>
      </p:sp>
    </p:spTree>
    <p:extLst>
      <p:ext uri="{BB962C8B-B14F-4D97-AF65-F5344CB8AC3E}">
        <p14:creationId xmlns:p14="http://schemas.microsoft.com/office/powerpoint/2010/main" val="33745007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68</a:t>
            </a:fld>
            <a:endParaRPr lang="en-US" dirty="0"/>
          </a:p>
        </p:txBody>
      </p:sp>
    </p:spTree>
    <p:extLst>
      <p:ext uri="{BB962C8B-B14F-4D97-AF65-F5344CB8AC3E}">
        <p14:creationId xmlns:p14="http://schemas.microsoft.com/office/powerpoint/2010/main" val="12127849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70</a:t>
            </a:fld>
            <a:endParaRPr lang="en-US"/>
          </a:p>
        </p:txBody>
      </p:sp>
    </p:spTree>
    <p:extLst>
      <p:ext uri="{BB962C8B-B14F-4D97-AF65-F5344CB8AC3E}">
        <p14:creationId xmlns:p14="http://schemas.microsoft.com/office/powerpoint/2010/main" val="28656024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71</a:t>
            </a:fld>
            <a:endParaRPr lang="en-US" dirty="0"/>
          </a:p>
        </p:txBody>
      </p:sp>
    </p:spTree>
    <p:extLst>
      <p:ext uri="{BB962C8B-B14F-4D97-AF65-F5344CB8AC3E}">
        <p14:creationId xmlns:p14="http://schemas.microsoft.com/office/powerpoint/2010/main" val="16736308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72</a:t>
            </a:fld>
            <a:endParaRPr lang="en-US"/>
          </a:p>
        </p:txBody>
      </p:sp>
    </p:spTree>
    <p:extLst>
      <p:ext uri="{BB962C8B-B14F-4D97-AF65-F5344CB8AC3E}">
        <p14:creationId xmlns:p14="http://schemas.microsoft.com/office/powerpoint/2010/main" val="38557791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73</a:t>
            </a:fld>
            <a:endParaRPr lang="en-US" dirty="0"/>
          </a:p>
        </p:txBody>
      </p:sp>
    </p:spTree>
    <p:extLst>
      <p:ext uri="{BB962C8B-B14F-4D97-AF65-F5344CB8AC3E}">
        <p14:creationId xmlns:p14="http://schemas.microsoft.com/office/powerpoint/2010/main" val="27557309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74</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76</a:t>
            </a:fld>
            <a:endParaRPr lang="en-US" dirty="0"/>
          </a:p>
        </p:txBody>
      </p:sp>
    </p:spTree>
    <p:extLst>
      <p:ext uri="{BB962C8B-B14F-4D97-AF65-F5344CB8AC3E}">
        <p14:creationId xmlns:p14="http://schemas.microsoft.com/office/powerpoint/2010/main" val="910520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6727261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77</a:t>
            </a:fld>
            <a:endParaRPr lang="en-US" dirty="0"/>
          </a:p>
        </p:txBody>
      </p:sp>
    </p:spTree>
    <p:extLst>
      <p:ext uri="{BB962C8B-B14F-4D97-AF65-F5344CB8AC3E}">
        <p14:creationId xmlns:p14="http://schemas.microsoft.com/office/powerpoint/2010/main" val="18134081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78</a:t>
            </a:fld>
            <a:endParaRPr lang="en-US" dirty="0"/>
          </a:p>
        </p:txBody>
      </p:sp>
    </p:spTree>
    <p:extLst>
      <p:ext uri="{BB962C8B-B14F-4D97-AF65-F5344CB8AC3E}">
        <p14:creationId xmlns:p14="http://schemas.microsoft.com/office/powerpoint/2010/main" val="4310040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Last birth protected against neonatal tetanus = Includes mothers with two injections during the pregnancy of her last birth, or two or more injections (the last within 3 years of the last live birth), or three or more injections (the last within 5 years of the last birth), or four or more injections (the last within 10 years of the last live birth), or five or more injections at any time prior to the last birth.</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80</a:t>
            </a:fld>
            <a:endParaRPr lang="en-US" dirty="0"/>
          </a:p>
        </p:txBody>
      </p:sp>
    </p:spTree>
    <p:extLst>
      <p:ext uri="{BB962C8B-B14F-4D97-AF65-F5344CB8AC3E}">
        <p14:creationId xmlns:p14="http://schemas.microsoft.com/office/powerpoint/2010/main" val="5631571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81</a:t>
            </a:fld>
            <a:endParaRPr lang="en-US"/>
          </a:p>
        </p:txBody>
      </p:sp>
    </p:spTree>
    <p:extLst>
      <p:ext uri="{BB962C8B-B14F-4D97-AF65-F5344CB8AC3E}">
        <p14:creationId xmlns:p14="http://schemas.microsoft.com/office/powerpoint/2010/main" val="40427139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82</a:t>
            </a:fld>
            <a:endParaRPr lang="en-US"/>
          </a:p>
        </p:txBody>
      </p:sp>
    </p:spTree>
    <p:extLst>
      <p:ext uri="{BB962C8B-B14F-4D97-AF65-F5344CB8AC3E}">
        <p14:creationId xmlns:p14="http://schemas.microsoft.com/office/powerpoint/2010/main" val="27355428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83</a:t>
            </a:fld>
            <a:endParaRPr lang="en-US"/>
          </a:p>
        </p:txBody>
      </p:sp>
    </p:spTree>
    <p:extLst>
      <p:ext uri="{BB962C8B-B14F-4D97-AF65-F5344CB8AC3E}">
        <p14:creationId xmlns:p14="http://schemas.microsoft.com/office/powerpoint/2010/main" val="32808416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84</a:t>
            </a:fld>
            <a:endParaRPr lang="en-US" dirty="0"/>
          </a:p>
        </p:txBody>
      </p:sp>
    </p:spTree>
    <p:extLst>
      <p:ext uri="{BB962C8B-B14F-4D97-AF65-F5344CB8AC3E}">
        <p14:creationId xmlns:p14="http://schemas.microsoft.com/office/powerpoint/2010/main" val="4317494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86</a:t>
            </a:fld>
            <a:endParaRPr lang="en-US" dirty="0"/>
          </a:p>
        </p:txBody>
      </p:sp>
    </p:spTree>
    <p:extLst>
      <p:ext uri="{BB962C8B-B14F-4D97-AF65-F5344CB8AC3E}">
        <p14:creationId xmlns:p14="http://schemas.microsoft.com/office/powerpoint/2010/main" val="13736626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87</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89</a:t>
            </a:fld>
            <a:endParaRPr lang="en-US" dirty="0"/>
          </a:p>
        </p:txBody>
      </p:sp>
    </p:spTree>
    <p:extLst>
      <p:ext uri="{BB962C8B-B14F-4D97-AF65-F5344CB8AC3E}">
        <p14:creationId xmlns:p14="http://schemas.microsoft.com/office/powerpoint/2010/main" val="2841624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42389365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90</a:t>
            </a:fld>
            <a:endParaRPr lang="en-US" dirty="0"/>
          </a:p>
        </p:txBody>
      </p:sp>
    </p:spTree>
    <p:extLst>
      <p:ext uri="{BB962C8B-B14F-4D97-AF65-F5344CB8AC3E}">
        <p14:creationId xmlns:p14="http://schemas.microsoft.com/office/powerpoint/2010/main" val="37120211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91</a:t>
            </a:fld>
            <a:endParaRPr lang="en-US" dirty="0"/>
          </a:p>
        </p:txBody>
      </p:sp>
    </p:spTree>
    <p:extLst>
      <p:ext uri="{BB962C8B-B14F-4D97-AF65-F5344CB8AC3E}">
        <p14:creationId xmlns:p14="http://schemas.microsoft.com/office/powerpoint/2010/main" val="16216631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92</a:t>
            </a:fld>
            <a:endParaRPr lang="en-US"/>
          </a:p>
        </p:txBody>
      </p:sp>
    </p:spTree>
    <p:extLst>
      <p:ext uri="{BB962C8B-B14F-4D97-AF65-F5344CB8AC3E}">
        <p14:creationId xmlns:p14="http://schemas.microsoft.com/office/powerpoint/2010/main" val="14485803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93</a:t>
            </a:fld>
            <a:endParaRPr lang="en-US" dirty="0"/>
          </a:p>
        </p:txBody>
      </p:sp>
    </p:spTree>
    <p:extLst>
      <p:ext uri="{BB962C8B-B14F-4D97-AF65-F5344CB8AC3E}">
        <p14:creationId xmlns:p14="http://schemas.microsoft.com/office/powerpoint/2010/main" val="10610206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94</a:t>
            </a:fld>
            <a:endParaRPr lang="en-US" dirty="0"/>
          </a:p>
        </p:txBody>
      </p:sp>
    </p:spTree>
    <p:extLst>
      <p:ext uri="{BB962C8B-B14F-4D97-AF65-F5344CB8AC3E}">
        <p14:creationId xmlns:p14="http://schemas.microsoft.com/office/powerpoint/2010/main" val="360635559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96</a:t>
            </a:fld>
            <a:endParaRPr lang="en-US" dirty="0"/>
          </a:p>
        </p:txBody>
      </p:sp>
    </p:spTree>
    <p:extLst>
      <p:ext uri="{BB962C8B-B14F-4D97-AF65-F5344CB8AC3E}">
        <p14:creationId xmlns:p14="http://schemas.microsoft.com/office/powerpoint/2010/main" val="49241731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98</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median duration of breastfeeding</a:t>
            </a:r>
            <a:r>
              <a:rPr lang="en-US" baseline="0" dirty="0"/>
              <a:t> for c</a:t>
            </a:r>
            <a:r>
              <a:rPr lang="en-US" dirty="0"/>
              <a:t>hildren 0-35 months is 25</a:t>
            </a:r>
            <a:r>
              <a:rPr lang="en-US" baseline="0" dirty="0"/>
              <a:t> months. Children are exclusively breastfed for a median of 4 months. </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102</a:t>
            </a:fld>
            <a:endParaRPr lang="en-US" dirty="0"/>
          </a:p>
        </p:txBody>
      </p:sp>
    </p:spTree>
    <p:extLst>
      <p:ext uri="{BB962C8B-B14F-4D97-AF65-F5344CB8AC3E}">
        <p14:creationId xmlns:p14="http://schemas.microsoft.com/office/powerpoint/2010/main" val="6411505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103</a:t>
            </a:fld>
            <a:endParaRPr lang="en-US" dirty="0"/>
          </a:p>
        </p:txBody>
      </p:sp>
    </p:spTree>
    <p:extLst>
      <p:ext uri="{BB962C8B-B14F-4D97-AF65-F5344CB8AC3E}">
        <p14:creationId xmlns:p14="http://schemas.microsoft.com/office/powerpoint/2010/main" val="23167910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104</a:t>
            </a:fld>
            <a:endParaRPr lang="en-US" dirty="0"/>
          </a:p>
        </p:txBody>
      </p:sp>
    </p:spTree>
    <p:extLst>
      <p:ext uri="{BB962C8B-B14F-4D97-AF65-F5344CB8AC3E}">
        <p14:creationId xmlns:p14="http://schemas.microsoft.com/office/powerpoint/2010/main" val="791963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0316810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106</a:t>
            </a:fld>
            <a:endParaRPr lang="en-US" dirty="0"/>
          </a:p>
        </p:txBody>
      </p:sp>
    </p:spTree>
    <p:extLst>
      <p:ext uri="{BB962C8B-B14F-4D97-AF65-F5344CB8AC3E}">
        <p14:creationId xmlns:p14="http://schemas.microsoft.com/office/powerpoint/2010/main" val="31160132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107</a:t>
            </a:fld>
            <a:endParaRPr lang="en-US"/>
          </a:p>
        </p:txBody>
      </p:sp>
    </p:spTree>
    <p:extLst>
      <p:ext uri="{BB962C8B-B14F-4D97-AF65-F5344CB8AC3E}">
        <p14:creationId xmlns:p14="http://schemas.microsoft.com/office/powerpoint/2010/main" val="64283156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108</a:t>
            </a:fld>
            <a:endParaRPr lang="en-US" dirty="0"/>
          </a:p>
        </p:txBody>
      </p:sp>
    </p:spTree>
    <p:extLst>
      <p:ext uri="{BB962C8B-B14F-4D97-AF65-F5344CB8AC3E}">
        <p14:creationId xmlns:p14="http://schemas.microsoft.com/office/powerpoint/2010/main" val="372720954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109</a:t>
            </a:fld>
            <a:endParaRPr lang="en-US" dirty="0"/>
          </a:p>
        </p:txBody>
      </p:sp>
    </p:spTree>
    <p:extLst>
      <p:ext uri="{BB962C8B-B14F-4D97-AF65-F5344CB8AC3E}">
        <p14:creationId xmlns:p14="http://schemas.microsoft.com/office/powerpoint/2010/main" val="356430767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110</a:t>
            </a:fld>
            <a:endParaRPr lang="en-US" dirty="0"/>
          </a:p>
        </p:txBody>
      </p:sp>
    </p:spTree>
    <p:extLst>
      <p:ext uri="{BB962C8B-B14F-4D97-AF65-F5344CB8AC3E}">
        <p14:creationId xmlns:p14="http://schemas.microsoft.com/office/powerpoint/2010/main" val="4923682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113</a:t>
            </a:fld>
            <a:endParaRPr lang="en-US"/>
          </a:p>
        </p:txBody>
      </p:sp>
    </p:spTree>
    <p:extLst>
      <p:ext uri="{BB962C8B-B14F-4D97-AF65-F5344CB8AC3E}">
        <p14:creationId xmlns:p14="http://schemas.microsoft.com/office/powerpoint/2010/main" val="418986161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114</a:t>
            </a:fld>
            <a:endParaRPr lang="en-US" dirty="0"/>
          </a:p>
        </p:txBody>
      </p:sp>
    </p:spTree>
    <p:extLst>
      <p:ext uri="{BB962C8B-B14F-4D97-AF65-F5344CB8AC3E}">
        <p14:creationId xmlns:p14="http://schemas.microsoft.com/office/powerpoint/2010/main" val="95738968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115</a:t>
            </a:fld>
            <a:endParaRPr lang="en-US" dirty="0"/>
          </a:p>
        </p:txBody>
      </p:sp>
    </p:spTree>
    <p:extLst>
      <p:ext uri="{BB962C8B-B14F-4D97-AF65-F5344CB8AC3E}">
        <p14:creationId xmlns:p14="http://schemas.microsoft.com/office/powerpoint/2010/main" val="54321703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116</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118</a:t>
            </a:fld>
            <a:endParaRPr lang="en-US" dirty="0"/>
          </a:p>
        </p:txBody>
      </p:sp>
    </p:spTree>
    <p:extLst>
      <p:ext uri="{BB962C8B-B14F-4D97-AF65-F5344CB8AC3E}">
        <p14:creationId xmlns:p14="http://schemas.microsoft.com/office/powerpoint/2010/main" val="2993667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48214252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119</a:t>
            </a:fld>
            <a:endParaRPr lang="en-US" dirty="0"/>
          </a:p>
        </p:txBody>
      </p:sp>
    </p:spTree>
    <p:extLst>
      <p:ext uri="{BB962C8B-B14F-4D97-AF65-F5344CB8AC3E}">
        <p14:creationId xmlns:p14="http://schemas.microsoft.com/office/powerpoint/2010/main" val="50173118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120</a:t>
            </a:fld>
            <a:endParaRPr lang="en-US" dirty="0"/>
          </a:p>
        </p:txBody>
      </p:sp>
    </p:spTree>
    <p:extLst>
      <p:ext uri="{BB962C8B-B14F-4D97-AF65-F5344CB8AC3E}">
        <p14:creationId xmlns:p14="http://schemas.microsoft.com/office/powerpoint/2010/main" val="33834959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121</a:t>
            </a:fld>
            <a:endParaRPr lang="en-US" dirty="0"/>
          </a:p>
        </p:txBody>
      </p:sp>
    </p:spTree>
    <p:extLst>
      <p:ext uri="{BB962C8B-B14F-4D97-AF65-F5344CB8AC3E}">
        <p14:creationId xmlns:p14="http://schemas.microsoft.com/office/powerpoint/2010/main" val="41950160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122</a:t>
            </a:fld>
            <a:endParaRPr lang="en-US" dirty="0"/>
          </a:p>
        </p:txBody>
      </p:sp>
    </p:spTree>
    <p:extLst>
      <p:ext uri="{BB962C8B-B14F-4D97-AF65-F5344CB8AC3E}">
        <p14:creationId xmlns:p14="http://schemas.microsoft.com/office/powerpoint/2010/main" val="154166772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123</a:t>
            </a:fld>
            <a:endParaRPr lang="en-US" dirty="0"/>
          </a:p>
        </p:txBody>
      </p:sp>
    </p:spTree>
    <p:extLst>
      <p:ext uri="{BB962C8B-B14F-4D97-AF65-F5344CB8AC3E}">
        <p14:creationId xmlns:p14="http://schemas.microsoft.com/office/powerpoint/2010/main" val="2973947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126</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131</a:t>
            </a:fld>
            <a:endParaRPr lang="en-US" dirty="0"/>
          </a:p>
        </p:txBody>
      </p:sp>
    </p:spTree>
    <p:extLst>
      <p:ext uri="{BB962C8B-B14F-4D97-AF65-F5344CB8AC3E}">
        <p14:creationId xmlns:p14="http://schemas.microsoft.com/office/powerpoint/2010/main" val="203854617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132</a:t>
            </a:fld>
            <a:endParaRPr lang="en-US" dirty="0"/>
          </a:p>
        </p:txBody>
      </p:sp>
    </p:spTree>
    <p:extLst>
      <p:ext uri="{BB962C8B-B14F-4D97-AF65-F5344CB8AC3E}">
        <p14:creationId xmlns:p14="http://schemas.microsoft.com/office/powerpoint/2010/main" val="263781045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133</a:t>
            </a:fld>
            <a:endParaRPr lang="en-US" dirty="0"/>
          </a:p>
        </p:txBody>
      </p:sp>
    </p:spTree>
    <p:extLst>
      <p:ext uri="{BB962C8B-B14F-4D97-AF65-F5344CB8AC3E}">
        <p14:creationId xmlns:p14="http://schemas.microsoft.com/office/powerpoint/2010/main" val="5599071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134</a:t>
            </a:fld>
            <a:endParaRPr lang="en-US" dirty="0"/>
          </a:p>
        </p:txBody>
      </p:sp>
    </p:spTree>
    <p:extLst>
      <p:ext uri="{BB962C8B-B14F-4D97-AF65-F5344CB8AC3E}">
        <p14:creationId xmlns:p14="http://schemas.microsoft.com/office/powerpoint/2010/main" val="3504386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121192596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135</a:t>
            </a:fld>
            <a:endParaRPr lang="en-US" dirty="0"/>
          </a:p>
        </p:txBody>
      </p:sp>
    </p:spTree>
    <p:extLst>
      <p:ext uri="{BB962C8B-B14F-4D97-AF65-F5344CB8AC3E}">
        <p14:creationId xmlns:p14="http://schemas.microsoft.com/office/powerpoint/2010/main" val="962784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138</a:t>
            </a:fld>
            <a:endParaRPr lang="en-US" dirty="0"/>
          </a:p>
        </p:txBody>
      </p:sp>
    </p:spTree>
    <p:extLst>
      <p:ext uri="{BB962C8B-B14F-4D97-AF65-F5344CB8AC3E}">
        <p14:creationId xmlns:p14="http://schemas.microsoft.com/office/powerpoint/2010/main" val="289464648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139</a:t>
            </a:fld>
            <a:endParaRPr lang="en-US" dirty="0"/>
          </a:p>
        </p:txBody>
      </p:sp>
    </p:spTree>
    <p:extLst>
      <p:ext uri="{BB962C8B-B14F-4D97-AF65-F5344CB8AC3E}">
        <p14:creationId xmlns:p14="http://schemas.microsoft.com/office/powerpoint/2010/main" val="325075143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141</a:t>
            </a:fld>
            <a:endParaRPr lang="en-US" dirty="0"/>
          </a:p>
        </p:txBody>
      </p:sp>
    </p:spTree>
    <p:extLst>
      <p:ext uri="{BB962C8B-B14F-4D97-AF65-F5344CB8AC3E}">
        <p14:creationId xmlns:p14="http://schemas.microsoft.com/office/powerpoint/2010/main" val="193442728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142</a:t>
            </a:fld>
            <a:endParaRPr lang="en-US" dirty="0"/>
          </a:p>
        </p:txBody>
      </p:sp>
    </p:spTree>
    <p:extLst>
      <p:ext uri="{BB962C8B-B14F-4D97-AF65-F5344CB8AC3E}">
        <p14:creationId xmlns:p14="http://schemas.microsoft.com/office/powerpoint/2010/main" val="320252102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143</a:t>
            </a:fld>
            <a:endParaRPr lang="en-US" dirty="0"/>
          </a:p>
        </p:txBody>
      </p:sp>
    </p:spTree>
    <p:extLst>
      <p:ext uri="{BB962C8B-B14F-4D97-AF65-F5344CB8AC3E}">
        <p14:creationId xmlns:p14="http://schemas.microsoft.com/office/powerpoint/2010/main" val="266890488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144</a:t>
            </a:fld>
            <a:endParaRPr lang="en-US" dirty="0"/>
          </a:p>
        </p:txBody>
      </p:sp>
    </p:spTree>
    <p:extLst>
      <p:ext uri="{BB962C8B-B14F-4D97-AF65-F5344CB8AC3E}">
        <p14:creationId xmlns:p14="http://schemas.microsoft.com/office/powerpoint/2010/main" val="132832812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145</a:t>
            </a:fld>
            <a:endParaRPr lang="en-US" dirty="0"/>
          </a:p>
        </p:txBody>
      </p:sp>
    </p:spTree>
    <p:extLst>
      <p:ext uri="{BB962C8B-B14F-4D97-AF65-F5344CB8AC3E}">
        <p14:creationId xmlns:p14="http://schemas.microsoft.com/office/powerpoint/2010/main" val="135970971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146</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148</a:t>
            </a:fld>
            <a:endParaRPr lang="en-US" dirty="0"/>
          </a:p>
        </p:txBody>
      </p:sp>
    </p:spTree>
    <p:extLst>
      <p:ext uri="{BB962C8B-B14F-4D97-AF65-F5344CB8AC3E}">
        <p14:creationId xmlns:p14="http://schemas.microsoft.com/office/powerpoint/2010/main" val="53264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64671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2088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1" y="530998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000" dirty="0"/>
              <a:t>2016-17 Maldives Demographic and Health Survey (MDHS)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93536"/>
            <a:ext cx="9144000" cy="3616449"/>
          </a:xfrm>
          <a:prstGeom prst="rect">
            <a:avLst/>
          </a:prstGeom>
        </p:spPr>
      </p:pic>
      <p:sp>
        <p:nvSpPr>
          <p:cNvPr id="14" name="Rectangle 13"/>
          <p:cNvSpPr/>
          <p:nvPr userDrawn="1"/>
        </p:nvSpPr>
        <p:spPr>
          <a:xfrm>
            <a:off x="0" y="5127105"/>
            <a:ext cx="9144000" cy="1828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1674611"/>
            <a:ext cx="9144000" cy="1828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283189989"/>
      </p:ext>
    </p:extLst>
  </p:cSld>
  <p:clrMap bg1="lt1" tx1="dk1" bg2="lt2" tx2="dk2" accent1="accent1" accent2="accent2" accent3="accent3" accent4="accent4" accent5="accent5" accent6="accent6" hlink="hlink" folHlink="folHlink"/>
  <p:sldLayoutIdLst>
    <p:sldLayoutId id="2147483668" r:id="rId1"/>
    <p:sldLayoutId id="2147483669" r:id="rId2"/>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chart" Target="../charts/chart66.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chart" Target="../charts/chart67.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chart" Target="../charts/chart68.xm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chart" Target="../charts/chart69.xm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chart" Target="../charts/chart70.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chart" Target="../charts/chart71.xml"/><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chart" Target="../charts/chart72.xml"/><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chart" Target="../charts/chart73.xml"/><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chart" Target="../charts/chart74.xml"/><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chart" Target="../charts/chart75.xml"/><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chart" Target="../charts/chart76.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chart" Target="../charts/chart77.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chart" Target="../charts/chart78.xml"/><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chart" Target="../charts/chart79.xml"/><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chart" Target="../charts/chart80.xml"/><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chart" Target="../charts/chart81.xml"/><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chart" Target="../charts/chart82.xml"/><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chart" Target="../charts/chart83.xml"/><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chart" Target="../charts/chart84.xml"/><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chart" Target="../charts/chart85.xml"/><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chart" Target="../charts/chart86.xml"/><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chart" Target="../charts/chart87.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chart" Target="../charts/chart88.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chart" Target="../charts/chart89.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chart" Target="../charts/chart9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chart" Target="../charts/chart91.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chart" Target="../charts/chart92.xml"/><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chart" Target="../charts/chart93.xml"/><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chart" Target="../charts/chart94.xml"/><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chart" Target="../charts/chart95.xml"/><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chart" Target="../charts/chart96.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chart" Target="../charts/chart97.xml"/><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3" Type="http://schemas.openxmlformats.org/officeDocument/2006/relationships/chart" Target="../charts/chart98.xml"/><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chart" Target="../charts/chart99.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chart" Target="../charts/chart100.xml"/><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chart" Target="../charts/chart101.xml"/><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chart" Target="../charts/chart102.xml"/><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chart" Target="../charts/chart103.xml"/><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3" Type="http://schemas.openxmlformats.org/officeDocument/2006/relationships/chart" Target="../charts/chart104.xml"/><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chart" Target="../charts/chart105.xml"/><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chart" Target="../charts/chart106.xml"/><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chart" Target="../charts/chart107.xml"/><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chart" Target="../charts/chart108.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chart" Target="../charts/chart109.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chart" Target="../charts/chart110.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3" Type="http://schemas.openxmlformats.org/officeDocument/2006/relationships/chart" Target="../charts/chart111.xml"/><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chart" Target="../charts/chart112.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chart" Target="../charts/chart113.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3" Type="http://schemas.openxmlformats.org/officeDocument/2006/relationships/chart" Target="../charts/chart114.xml"/><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3" Type="http://schemas.openxmlformats.org/officeDocument/2006/relationships/chart" Target="../charts/chart115.xml"/><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3" Type="http://schemas.openxmlformats.org/officeDocument/2006/relationships/chart" Target="../charts/chart116.xml"/><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3" Type="http://schemas.openxmlformats.org/officeDocument/2006/relationships/chart" Target="../charts/chart117.xml"/><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3" Type="http://schemas.openxmlformats.org/officeDocument/2006/relationships/chart" Target="../charts/chart118.xml"/><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3" Type="http://schemas.openxmlformats.org/officeDocument/2006/relationships/chart" Target="../charts/chart119.xml"/><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3" Type="http://schemas.openxmlformats.org/officeDocument/2006/relationships/chart" Target="../charts/chart120.xml"/><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3" Type="http://schemas.openxmlformats.org/officeDocument/2006/relationships/chart" Target="../charts/chart121.xml"/><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chart" Target="../charts/chart40.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chart" Target="../charts/chart4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chart" Target="../charts/chart50.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chart" Target="../charts/chart54.xml"/><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chart" Target="../charts/chart56.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chart" Target="../charts/chart58.xml"/><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chart" Target="../charts/chart59.xml"/><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chart" Target="../charts/chart60.xml"/><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chart" Target="../charts/chart61.xml"/><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chart" Target="../charts/chart63.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chart" Target="../charts/chart64.xml"/><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chart" Target="../charts/chart65.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8676"/>
            <a:ext cx="9143999" cy="769441"/>
          </a:xfrm>
          <a:prstGeom prst="rect">
            <a:avLst/>
          </a:prstGeom>
          <a:noFill/>
        </p:spPr>
        <p:txBody>
          <a:bodyPr wrap="square" rtlCol="0">
            <a:spAutoFit/>
          </a:bodyPr>
          <a:lstStyle/>
          <a:p>
            <a:pPr algn="ctr"/>
            <a:r>
              <a:rPr lang="en-US" sz="4400" b="1" dirty="0">
                <a:solidFill>
                  <a:schemeClr val="bg1"/>
                </a:solidFill>
              </a:rPr>
              <a:t>Introduction and Methodology</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Man’s Questionnaire</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noProof="0" dirty="0"/>
              <a:t>Background characteristics (age, education, etc.)</a:t>
            </a:r>
          </a:p>
          <a:p>
            <a:pPr>
              <a:spcBef>
                <a:spcPts val="0"/>
              </a:spcBef>
              <a:spcAft>
                <a:spcPts val="1200"/>
              </a:spcAft>
            </a:pPr>
            <a:r>
              <a:rPr lang="en-GB" sz="3200" noProof="0" dirty="0"/>
              <a:t>Marriage and sexual activity</a:t>
            </a:r>
          </a:p>
          <a:p>
            <a:pPr>
              <a:spcBef>
                <a:spcPts val="0"/>
              </a:spcBef>
              <a:spcAft>
                <a:spcPts val="1200"/>
              </a:spcAft>
            </a:pPr>
            <a:r>
              <a:rPr lang="en-GB" sz="3200" noProof="0" dirty="0"/>
              <a:t>Fertility preferences</a:t>
            </a:r>
          </a:p>
          <a:p>
            <a:pPr>
              <a:spcBef>
                <a:spcPts val="0"/>
              </a:spcBef>
              <a:spcAft>
                <a:spcPts val="1200"/>
              </a:spcAft>
            </a:pPr>
            <a:r>
              <a:rPr lang="en-GB" sz="3200" noProof="0" dirty="0"/>
              <a:t>Employment</a:t>
            </a:r>
          </a:p>
          <a:p>
            <a:pPr>
              <a:spcBef>
                <a:spcPts val="0"/>
              </a:spcBef>
              <a:spcAft>
                <a:spcPts val="1200"/>
              </a:spcAft>
            </a:pPr>
            <a:r>
              <a:rPr lang="en-GB" sz="3200" noProof="0" dirty="0"/>
              <a:t>HIV/AIDS and other sexually transmitted infections</a:t>
            </a:r>
          </a:p>
          <a:p>
            <a:pPr>
              <a:spcBef>
                <a:spcPts val="0"/>
              </a:spcBef>
              <a:spcAft>
                <a:spcPts val="1200"/>
              </a:spcAft>
            </a:pPr>
            <a:r>
              <a:rPr lang="en-GB" sz="3200" noProof="0" dirty="0"/>
              <a:t>Other adult health issues</a:t>
            </a:r>
          </a:p>
        </p:txBody>
      </p:sp>
    </p:spTree>
    <p:extLst>
      <p:ext uri="{BB962C8B-B14F-4D97-AF65-F5344CB8AC3E}">
        <p14:creationId xmlns:p14="http://schemas.microsoft.com/office/powerpoint/2010/main" val="174101071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Early Breastfeeding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9893166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last-born children born in the past 2 years</a:t>
            </a:r>
          </a:p>
        </p:txBody>
      </p:sp>
    </p:spTree>
    <p:extLst>
      <p:ext uri="{BB962C8B-B14F-4D97-AF65-F5344CB8AC3E}">
        <p14:creationId xmlns:p14="http://schemas.microsoft.com/office/powerpoint/2010/main" val="244801274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Exclusive Breastfeeding by 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3105972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children exclusively breastfed</a:t>
            </a:r>
          </a:p>
        </p:txBody>
      </p:sp>
    </p:spTree>
    <p:extLst>
      <p:ext uri="{BB962C8B-B14F-4D97-AF65-F5344CB8AC3E}">
        <p14:creationId xmlns:p14="http://schemas.microsoft.com/office/powerpoint/2010/main" val="255840540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Duration of Breastfeeding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6201967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Median duration of breastfeeding in months among children born in the last 3 years</a:t>
            </a:r>
          </a:p>
        </p:txBody>
      </p:sp>
    </p:spTree>
    <p:extLst>
      <p:ext uri="{BB962C8B-B14F-4D97-AF65-F5344CB8AC3E}">
        <p14:creationId xmlns:p14="http://schemas.microsoft.com/office/powerpoint/2010/main" val="386187816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Breastfeeding Status for Children </a:t>
            </a:r>
            <a:br>
              <a:rPr lang="en-GB" noProof="0" dirty="0"/>
            </a:br>
            <a:r>
              <a:rPr lang="en-GB" noProof="0" dirty="0"/>
              <a:t>Under 6 Months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57288885"/>
              </p:ext>
            </p:extLst>
          </p:nvPr>
        </p:nvGraphicFramePr>
        <p:xfrm>
          <a:off x="461461" y="1828800"/>
          <a:ext cx="8256587"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646331"/>
          </a:xfrm>
          <a:prstGeom prst="rect">
            <a:avLst/>
          </a:prstGeom>
          <a:noFill/>
        </p:spPr>
        <p:txBody>
          <a:bodyPr wrap="square" rtlCol="0">
            <a:spAutoFit/>
          </a:bodyPr>
          <a:lstStyle/>
          <a:p>
            <a:pPr algn="ctr"/>
            <a:r>
              <a:rPr lang="en-US" i="1" dirty="0"/>
              <a:t>Percent distribution of youngest children under 6 months who are living </a:t>
            </a:r>
            <a:br>
              <a:rPr lang="en-US" i="1" dirty="0"/>
            </a:br>
            <a:r>
              <a:rPr lang="en-US" i="1" dirty="0"/>
              <a:t>with their mother by breastfeeding status</a:t>
            </a:r>
          </a:p>
        </p:txBody>
      </p:sp>
    </p:spTree>
    <p:extLst>
      <p:ext uri="{BB962C8B-B14F-4D97-AF65-F5344CB8AC3E}">
        <p14:creationId xmlns:p14="http://schemas.microsoft.com/office/powerpoint/2010/main" val="195583243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IYCF Practices</a:t>
            </a:r>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en-GB" sz="3200" noProof="0" dirty="0"/>
              <a:t>The Infant and Young Child Feeding Practices (IYCF) recommendations by WHO state:</a:t>
            </a:r>
          </a:p>
          <a:p>
            <a:pPr>
              <a:spcBef>
                <a:spcPts val="0"/>
              </a:spcBef>
              <a:spcAft>
                <a:spcPts val="1800"/>
              </a:spcAft>
              <a:buClr>
                <a:schemeClr val="tx1"/>
              </a:buClr>
            </a:pPr>
            <a:r>
              <a:rPr lang="en-GB" sz="3200" noProof="0" dirty="0"/>
              <a:t>Breastfed children age 6-23 months should receive 4+ food groups daily and a minimum frequency of feeding as the child gets older.</a:t>
            </a:r>
          </a:p>
          <a:p>
            <a:pPr>
              <a:spcBef>
                <a:spcPts val="0"/>
              </a:spcBef>
              <a:spcAft>
                <a:spcPts val="1800"/>
              </a:spcAft>
              <a:buClr>
                <a:schemeClr val="tx1"/>
              </a:buClr>
            </a:pPr>
            <a:r>
              <a:rPr lang="en-GB" sz="3200" noProof="0" dirty="0"/>
              <a:t>Non-breastfed children age 6-23 months should receive milk or milk products, in addition to 4+ food groups, and minimum frequency of feeding as the child gets older.</a:t>
            </a:r>
          </a:p>
        </p:txBody>
      </p:sp>
    </p:spTree>
    <p:extLst>
      <p:ext uri="{BB962C8B-B14F-4D97-AF65-F5344CB8AC3E}">
        <p14:creationId xmlns:p14="http://schemas.microsoft.com/office/powerpoint/2010/main" val="409968799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Minimum Acceptable Diet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2297723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age 6-23 months</a:t>
            </a:r>
          </a:p>
        </p:txBody>
      </p:sp>
    </p:spTree>
    <p:extLst>
      <p:ext uri="{BB962C8B-B14F-4D97-AF65-F5344CB8AC3E}">
        <p14:creationId xmlns:p14="http://schemas.microsoft.com/office/powerpoint/2010/main" val="733232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Anaemia in Children and Women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45599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age 6-59 and women age 15-49 months with </a:t>
            </a:r>
            <a:r>
              <a:rPr lang="en-GB" i="1" dirty="0"/>
              <a:t>anaemia</a:t>
            </a:r>
          </a:p>
        </p:txBody>
      </p:sp>
      <p:sp>
        <p:nvSpPr>
          <p:cNvPr id="5" name="TextBox 1">
            <a:extLst>
              <a:ext uri="{FF2B5EF4-FFF2-40B4-BE49-F238E27FC236}">
                <a16:creationId xmlns:a16="http://schemas.microsoft.com/office/drawing/2014/main" xmlns="" id="{1004A0FE-CFAA-4341-8330-3299E6344393}"/>
              </a:ext>
            </a:extLst>
          </p:cNvPr>
          <p:cNvSpPr txBox="1"/>
          <p:nvPr/>
        </p:nvSpPr>
        <p:spPr>
          <a:xfrm>
            <a:off x="3586403" y="6535662"/>
            <a:ext cx="4389842" cy="322338"/>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en-US" sz="1200" i="1" dirty="0"/>
              <a:t>*Only 62% of children were tested.</a:t>
            </a:r>
            <a:endParaRPr lang="en-US" sz="1400" i="1" dirty="0"/>
          </a:p>
        </p:txBody>
      </p:sp>
    </p:spTree>
    <p:extLst>
      <p:ext uri="{BB962C8B-B14F-4D97-AF65-F5344CB8AC3E}">
        <p14:creationId xmlns:p14="http://schemas.microsoft.com/office/powerpoint/2010/main" val="20078285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1111601957"/>
              </p:ext>
            </p:extLst>
          </p:nvPr>
        </p:nvGraphicFramePr>
        <p:xfrm>
          <a:off x="457199" y="1591107"/>
          <a:ext cx="8251371" cy="5266893"/>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a:spLocks noGrp="1"/>
          </p:cNvSpPr>
          <p:nvPr>
            <p:ph type="title"/>
          </p:nvPr>
        </p:nvSpPr>
        <p:spPr>
          <a:xfrm>
            <a:off x="0" y="26635"/>
            <a:ext cx="9144000" cy="914400"/>
          </a:xfrm>
        </p:spPr>
        <p:txBody>
          <a:bodyPr>
            <a:normAutofit fontScale="90000"/>
          </a:bodyPr>
          <a:lstStyle/>
          <a:p>
            <a:r>
              <a:rPr lang="en-GB" noProof="0" dirty="0"/>
              <a:t>Anaemia in Children and Women by Region</a:t>
            </a:r>
          </a:p>
        </p:txBody>
      </p:sp>
      <p:sp>
        <p:nvSpPr>
          <p:cNvPr id="7" name="TextBox 6"/>
          <p:cNvSpPr txBox="1"/>
          <p:nvPr/>
        </p:nvSpPr>
        <p:spPr>
          <a:xfrm>
            <a:off x="17755" y="1182469"/>
            <a:ext cx="9144000" cy="369332"/>
          </a:xfrm>
          <a:prstGeom prst="rect">
            <a:avLst/>
          </a:prstGeom>
          <a:noFill/>
        </p:spPr>
        <p:txBody>
          <a:bodyPr wrap="square" rtlCol="0">
            <a:spAutoFit/>
          </a:bodyPr>
          <a:lstStyle/>
          <a:p>
            <a:pPr algn="ctr"/>
            <a:r>
              <a:rPr lang="en-US" i="1" dirty="0"/>
              <a:t>Percent of children age 6-59 months and women age 15-49 who are </a:t>
            </a:r>
            <a:r>
              <a:rPr lang="en-US" i="1" dirty="0" err="1"/>
              <a:t>anaemic</a:t>
            </a:r>
            <a:endParaRPr lang="en-GB" i="1" dirty="0"/>
          </a:p>
        </p:txBody>
      </p:sp>
    </p:spTree>
    <p:extLst>
      <p:ext uri="{BB962C8B-B14F-4D97-AF65-F5344CB8AC3E}">
        <p14:creationId xmlns:p14="http://schemas.microsoft.com/office/powerpoint/2010/main" val="317084159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Micronutrients for Children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04367201"/>
              </p:ext>
            </p:extLst>
          </p:nvPr>
        </p:nvGraphicFramePr>
        <p:xfrm>
          <a:off x="0" y="1890930"/>
          <a:ext cx="9143999" cy="496707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7755" y="1244599"/>
            <a:ext cx="4541545" cy="646331"/>
          </a:xfrm>
          <a:prstGeom prst="rect">
            <a:avLst/>
          </a:prstGeom>
          <a:noFill/>
        </p:spPr>
        <p:txBody>
          <a:bodyPr wrap="square" rtlCol="0">
            <a:spAutoFit/>
          </a:bodyPr>
          <a:lstStyle/>
          <a:p>
            <a:pPr algn="ctr"/>
            <a:r>
              <a:rPr lang="en-US" i="1" dirty="0"/>
              <a:t>Percent of youngest children age 6-23 </a:t>
            </a:r>
          </a:p>
          <a:p>
            <a:pPr algn="ctr"/>
            <a:r>
              <a:rPr lang="en-US" i="1" dirty="0"/>
              <a:t>months living with the mother</a:t>
            </a:r>
          </a:p>
        </p:txBody>
      </p:sp>
      <p:sp>
        <p:nvSpPr>
          <p:cNvPr id="9" name="TextBox 8"/>
          <p:cNvSpPr txBox="1"/>
          <p:nvPr/>
        </p:nvSpPr>
        <p:spPr>
          <a:xfrm>
            <a:off x="4559300" y="967601"/>
            <a:ext cx="2020404" cy="923330"/>
          </a:xfrm>
          <a:prstGeom prst="rect">
            <a:avLst/>
          </a:prstGeom>
          <a:noFill/>
        </p:spPr>
        <p:txBody>
          <a:bodyPr wrap="square" rtlCol="0">
            <a:spAutoFit/>
          </a:bodyPr>
          <a:lstStyle/>
          <a:p>
            <a:pPr algn="ctr"/>
            <a:r>
              <a:rPr lang="en-US" i="1" dirty="0"/>
              <a:t>Percent of all children age 9-59 </a:t>
            </a:r>
            <a:br>
              <a:rPr lang="en-US" i="1" dirty="0"/>
            </a:br>
            <a:r>
              <a:rPr lang="en-US" i="1" dirty="0"/>
              <a:t>months</a:t>
            </a:r>
          </a:p>
        </p:txBody>
      </p:sp>
      <p:cxnSp>
        <p:nvCxnSpPr>
          <p:cNvPr id="13" name="Straight Connector 12"/>
          <p:cNvCxnSpPr/>
          <p:nvPr/>
        </p:nvCxnSpPr>
        <p:spPr>
          <a:xfrm>
            <a:off x="457200" y="1890930"/>
            <a:ext cx="3619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p:cNvCxnSpPr>
          <p:nvPr/>
        </p:nvCxnSpPr>
        <p:spPr>
          <a:xfrm>
            <a:off x="5020322" y="1890930"/>
            <a:ext cx="12015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xmlns="" id="{5251AD41-F43F-464B-B793-50FB11DBBC64}"/>
              </a:ext>
            </a:extLst>
          </p:cNvPr>
          <p:cNvSpPr txBox="1"/>
          <p:nvPr/>
        </p:nvSpPr>
        <p:spPr>
          <a:xfrm>
            <a:off x="7073092" y="967601"/>
            <a:ext cx="1577518" cy="1200329"/>
          </a:xfrm>
          <a:prstGeom prst="rect">
            <a:avLst/>
          </a:prstGeom>
          <a:noFill/>
        </p:spPr>
        <p:txBody>
          <a:bodyPr wrap="square" rtlCol="0">
            <a:spAutoFit/>
          </a:bodyPr>
          <a:lstStyle/>
          <a:p>
            <a:r>
              <a:rPr lang="en-US" i="1" dirty="0"/>
              <a:t>Percent of all children age 24-59 months</a:t>
            </a:r>
          </a:p>
          <a:p>
            <a:endParaRPr lang="en-US" i="1" dirty="0"/>
          </a:p>
        </p:txBody>
      </p:sp>
      <p:cxnSp>
        <p:nvCxnSpPr>
          <p:cNvPr id="10" name="Straight Connector 9">
            <a:extLst>
              <a:ext uri="{FF2B5EF4-FFF2-40B4-BE49-F238E27FC236}">
                <a16:creationId xmlns:a16="http://schemas.microsoft.com/office/drawing/2014/main" xmlns="" id="{C1D4A3D5-B495-4FEC-8C89-B3ECEB83C900}"/>
              </a:ext>
            </a:extLst>
          </p:cNvPr>
          <p:cNvCxnSpPr>
            <a:cxnSpLocks/>
          </p:cNvCxnSpPr>
          <p:nvPr/>
        </p:nvCxnSpPr>
        <p:spPr>
          <a:xfrm>
            <a:off x="7180426" y="1890930"/>
            <a:ext cx="12015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166394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Micronutrients for Pregnant Women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7960301"/>
              </p:ext>
            </p:extLst>
          </p:nvPr>
        </p:nvGraphicFramePr>
        <p:xfrm>
          <a:off x="461963" y="1828800"/>
          <a:ext cx="8256587"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646331"/>
          </a:xfrm>
          <a:prstGeom prst="rect">
            <a:avLst/>
          </a:prstGeom>
          <a:noFill/>
        </p:spPr>
        <p:txBody>
          <a:bodyPr wrap="square" rtlCol="0">
            <a:spAutoFit/>
          </a:bodyPr>
          <a:lstStyle/>
          <a:p>
            <a:pPr algn="ctr"/>
            <a:r>
              <a:rPr lang="en-US" i="1" dirty="0"/>
              <a:t>Percent distribution of women age 15-49 with a child born in the past 5 years by number of days they took </a:t>
            </a:r>
            <a:r>
              <a:rPr lang="en-US" i="1"/>
              <a:t>iron tablets </a:t>
            </a:r>
            <a:r>
              <a:rPr lang="en-US" i="1" dirty="0"/>
              <a:t>or syrup during the pregnancy of their last child</a:t>
            </a:r>
          </a:p>
        </p:txBody>
      </p:sp>
    </p:spTree>
    <p:extLst>
      <p:ext uri="{BB962C8B-B14F-4D97-AF65-F5344CB8AC3E}">
        <p14:creationId xmlns:p14="http://schemas.microsoft.com/office/powerpoint/2010/main" val="1220382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Biomarkers</a:t>
            </a:r>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en-GB" sz="3200" b="1" noProof="0" dirty="0">
                <a:solidFill>
                  <a:schemeClr val="accent5"/>
                </a:solidFill>
              </a:rPr>
              <a:t>Height and weight measurements:</a:t>
            </a:r>
          </a:p>
          <a:p>
            <a:pPr>
              <a:spcBef>
                <a:spcPts val="0"/>
              </a:spcBef>
              <a:spcAft>
                <a:spcPts val="1200"/>
              </a:spcAft>
            </a:pPr>
            <a:r>
              <a:rPr lang="en-GB" sz="3200" noProof="0" dirty="0"/>
              <a:t>Children under 5</a:t>
            </a:r>
          </a:p>
          <a:p>
            <a:pPr>
              <a:spcBef>
                <a:spcPts val="0"/>
              </a:spcBef>
              <a:spcAft>
                <a:spcPts val="1200"/>
              </a:spcAft>
            </a:pPr>
            <a:r>
              <a:rPr lang="en-GB" sz="3200" noProof="0" dirty="0"/>
              <a:t>Women age 15-49</a:t>
            </a:r>
          </a:p>
          <a:p>
            <a:pPr>
              <a:spcBef>
                <a:spcPts val="0"/>
              </a:spcBef>
              <a:spcAft>
                <a:spcPts val="1200"/>
              </a:spcAft>
            </a:pPr>
            <a:r>
              <a:rPr lang="en-GB" sz="3200" dirty="0"/>
              <a:t>Men age 15-49</a:t>
            </a:r>
            <a:endParaRPr lang="en-GB" sz="3200" noProof="0" dirty="0"/>
          </a:p>
          <a:p>
            <a:pPr marL="0" indent="0">
              <a:spcBef>
                <a:spcPts val="0"/>
              </a:spcBef>
              <a:spcAft>
                <a:spcPts val="1200"/>
              </a:spcAft>
              <a:buNone/>
            </a:pPr>
            <a:r>
              <a:rPr lang="en-GB" sz="3200" b="1" noProof="0" dirty="0">
                <a:solidFill>
                  <a:schemeClr val="accent5"/>
                </a:solidFill>
              </a:rPr>
              <a:t>Anaemia testing:</a:t>
            </a:r>
          </a:p>
          <a:p>
            <a:pPr>
              <a:spcBef>
                <a:spcPts val="0"/>
              </a:spcBef>
              <a:spcAft>
                <a:spcPts val="1200"/>
              </a:spcAft>
            </a:pPr>
            <a:r>
              <a:rPr lang="en-GB" sz="3200" noProof="0" dirty="0"/>
              <a:t>Children age 6-59 months</a:t>
            </a:r>
          </a:p>
          <a:p>
            <a:pPr>
              <a:spcBef>
                <a:spcPts val="0"/>
              </a:spcBef>
              <a:spcAft>
                <a:spcPts val="1200"/>
              </a:spcAft>
            </a:pPr>
            <a:r>
              <a:rPr lang="en-GB" sz="3200" noProof="0" dirty="0"/>
              <a:t>Women age 15-49</a:t>
            </a:r>
          </a:p>
        </p:txBody>
      </p:sp>
    </p:spTree>
    <p:extLst>
      <p:ext uri="{BB962C8B-B14F-4D97-AF65-F5344CB8AC3E}">
        <p14:creationId xmlns:p14="http://schemas.microsoft.com/office/powerpoint/2010/main" val="40300381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Nutritional Status of Children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381629767"/>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based on 2006 WHO Child Growth Standards</a:t>
            </a:r>
          </a:p>
        </p:txBody>
      </p:sp>
    </p:spTree>
    <p:extLst>
      <p:ext uri="{BB962C8B-B14F-4D97-AF65-F5344CB8AC3E}">
        <p14:creationId xmlns:p14="http://schemas.microsoft.com/office/powerpoint/2010/main" val="216012662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Child Stunting by Mother’s Education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82498128"/>
              </p:ext>
            </p:extLst>
          </p:nvPr>
        </p:nvGraphicFramePr>
        <p:xfrm>
          <a:off x="461963" y="1606550"/>
          <a:ext cx="8256587" cy="473849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stunted, based on 2006 WHO Child Growth Standards</a:t>
            </a:r>
          </a:p>
        </p:txBody>
      </p:sp>
      <p:sp>
        <p:nvSpPr>
          <p:cNvPr id="5" name="TextBox 1"/>
          <p:cNvSpPr txBox="1"/>
          <p:nvPr/>
        </p:nvSpPr>
        <p:spPr>
          <a:xfrm>
            <a:off x="1198569" y="3649024"/>
            <a:ext cx="1014608" cy="46898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t>(     )</a:t>
            </a:r>
          </a:p>
        </p:txBody>
      </p:sp>
      <p:sp>
        <p:nvSpPr>
          <p:cNvPr id="6" name="TextBox 1"/>
          <p:cNvSpPr txBox="1"/>
          <p:nvPr/>
        </p:nvSpPr>
        <p:spPr>
          <a:xfrm>
            <a:off x="18256" y="6547449"/>
            <a:ext cx="4389842" cy="322338"/>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i="1" dirty="0"/>
              <a:t>*Figure in parentheses is based on 25-49 unweighted cases.</a:t>
            </a:r>
            <a:endParaRPr lang="en-US" sz="1400" i="1" dirty="0"/>
          </a:p>
        </p:txBody>
      </p:sp>
    </p:spTree>
    <p:extLst>
      <p:ext uri="{BB962C8B-B14F-4D97-AF65-F5344CB8AC3E}">
        <p14:creationId xmlns:p14="http://schemas.microsoft.com/office/powerpoint/2010/main" val="88054923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Child Stunting by 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05602207"/>
              </p:ext>
            </p:extLst>
          </p:nvPr>
        </p:nvGraphicFramePr>
        <p:xfrm>
          <a:off x="461963" y="1606550"/>
          <a:ext cx="8256587" cy="450882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stunted, based on 2006 WHO Child Growth Standards</a:t>
            </a:r>
          </a:p>
        </p:txBody>
      </p:sp>
      <p:sp>
        <p:nvSpPr>
          <p:cNvPr id="9" name="Right Arrow 8"/>
          <p:cNvSpPr/>
          <p:nvPr/>
        </p:nvSpPr>
        <p:spPr>
          <a:xfrm>
            <a:off x="1872343" y="6422571"/>
            <a:ext cx="5497286" cy="29391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461963" y="6206933"/>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11" name="TextBox 10"/>
          <p:cNvSpPr txBox="1"/>
          <p:nvPr/>
        </p:nvSpPr>
        <p:spPr>
          <a:xfrm>
            <a:off x="7303407" y="6211007"/>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Tree>
    <p:extLst>
      <p:ext uri="{BB962C8B-B14F-4D97-AF65-F5344CB8AC3E}">
        <p14:creationId xmlns:p14="http://schemas.microsoft.com/office/powerpoint/2010/main" val="404138208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2269538714"/>
              </p:ext>
            </p:extLst>
          </p:nvPr>
        </p:nvGraphicFramePr>
        <p:xfrm>
          <a:off x="457199" y="1591107"/>
          <a:ext cx="8251371" cy="5266893"/>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p:cNvSpPr>
            <a:spLocks noGrp="1"/>
          </p:cNvSpPr>
          <p:nvPr>
            <p:ph type="title"/>
          </p:nvPr>
        </p:nvSpPr>
        <p:spPr>
          <a:xfrm>
            <a:off x="0" y="26635"/>
            <a:ext cx="9144000" cy="914400"/>
          </a:xfrm>
        </p:spPr>
        <p:txBody>
          <a:bodyPr/>
          <a:lstStyle/>
          <a:p>
            <a:r>
              <a:rPr lang="en-GB" noProof="0" dirty="0"/>
              <a:t>Child Stunting by Region</a:t>
            </a:r>
          </a:p>
        </p:txBody>
      </p:sp>
      <p:sp>
        <p:nvSpPr>
          <p:cNvPr id="10" name="TextBox 9"/>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stunted, based on 2006 WHO Child Growth Standards</a:t>
            </a:r>
          </a:p>
        </p:txBody>
      </p:sp>
    </p:spTree>
    <p:extLst>
      <p:ext uri="{BB962C8B-B14F-4D97-AF65-F5344CB8AC3E}">
        <p14:creationId xmlns:p14="http://schemas.microsoft.com/office/powerpoint/2010/main" val="73232554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Nutritional Status of Children</a:t>
            </a:r>
          </a:p>
        </p:txBody>
      </p:sp>
      <p:sp>
        <p:nvSpPr>
          <p:cNvPr id="4" name="TextBox 3"/>
          <p:cNvSpPr txBox="1"/>
          <p:nvPr/>
        </p:nvSpPr>
        <p:spPr>
          <a:xfrm>
            <a:off x="17755" y="1182469"/>
            <a:ext cx="9144000" cy="369332"/>
          </a:xfrm>
          <a:prstGeom prst="rect">
            <a:avLst/>
          </a:prstGeom>
          <a:noFill/>
        </p:spPr>
        <p:txBody>
          <a:bodyPr wrap="square" rtlCol="0">
            <a:spAutoFit/>
          </a:bodyPr>
          <a:lstStyle/>
          <a:p>
            <a:pPr algn="ctr"/>
            <a:r>
              <a:rPr lang="en-US" i="1" dirty="0"/>
              <a:t>Percent of children under 5, based on 2006 WHO Child Growth Standards</a:t>
            </a:r>
          </a:p>
        </p:txBody>
      </p:sp>
      <p:graphicFrame>
        <p:nvGraphicFramePr>
          <p:cNvPr id="13" name="Content Placeholder 7"/>
          <p:cNvGraphicFramePr>
            <a:graphicFrameLocks noGrp="1"/>
          </p:cNvGraphicFramePr>
          <p:nvPr>
            <p:ph idx="1"/>
            <p:extLst>
              <p:ext uri="{D42A27DB-BD31-4B8C-83A1-F6EECF244321}">
                <p14:modId xmlns:p14="http://schemas.microsoft.com/office/powerpoint/2010/main" val="261125484"/>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4084268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Adult Nutritional Status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1691838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89126"/>
            <a:ext cx="9144000" cy="369332"/>
          </a:xfrm>
          <a:prstGeom prst="rect">
            <a:avLst/>
          </a:prstGeom>
          <a:noFill/>
        </p:spPr>
        <p:txBody>
          <a:bodyPr wrap="square" rtlCol="0">
            <a:spAutoFit/>
          </a:bodyPr>
          <a:lstStyle/>
          <a:p>
            <a:pPr algn="ctr"/>
            <a:r>
              <a:rPr lang="en-US" i="1" dirty="0"/>
              <a:t>Percent distribution of women and men age 15-49</a:t>
            </a:r>
          </a:p>
        </p:txBody>
      </p:sp>
    </p:spTree>
    <p:extLst>
      <p:ext uri="{BB962C8B-B14F-4D97-AF65-F5344CB8AC3E}">
        <p14:creationId xmlns:p14="http://schemas.microsoft.com/office/powerpoint/2010/main" val="332398520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noProof="0" dirty="0"/>
              <a:t>Children are breastfed for a median of </a:t>
            </a:r>
            <a:r>
              <a:rPr lang="en-GB" b="1" noProof="0" dirty="0">
                <a:solidFill>
                  <a:schemeClr val="accent5"/>
                </a:solidFill>
              </a:rPr>
              <a:t>25.0 months </a:t>
            </a:r>
            <a:r>
              <a:rPr lang="en-GB" noProof="0" dirty="0"/>
              <a:t>and </a:t>
            </a:r>
            <a:r>
              <a:rPr lang="en-GB" b="1" noProof="0" dirty="0">
                <a:solidFill>
                  <a:schemeClr val="accent5"/>
                </a:solidFill>
              </a:rPr>
              <a:t>exclusively breastfed </a:t>
            </a:r>
            <a:r>
              <a:rPr lang="en-GB" noProof="0" dirty="0"/>
              <a:t>for </a:t>
            </a:r>
            <a:r>
              <a:rPr lang="en-GB" b="1" noProof="0" dirty="0">
                <a:solidFill>
                  <a:schemeClr val="accent5"/>
                </a:solidFill>
              </a:rPr>
              <a:t>3.9 months</a:t>
            </a:r>
            <a:r>
              <a:rPr lang="en-GB" noProof="0" dirty="0"/>
              <a:t>.</a:t>
            </a:r>
          </a:p>
          <a:p>
            <a:pPr>
              <a:spcBef>
                <a:spcPts val="0"/>
              </a:spcBef>
              <a:spcAft>
                <a:spcPts val="1800"/>
              </a:spcAft>
              <a:buClr>
                <a:schemeClr val="tx1"/>
              </a:buClr>
            </a:pPr>
            <a:r>
              <a:rPr lang="en-GB" b="1" noProof="0" dirty="0">
                <a:solidFill>
                  <a:schemeClr val="accent5"/>
                </a:solidFill>
              </a:rPr>
              <a:t>64% </a:t>
            </a:r>
            <a:r>
              <a:rPr lang="en-GB" noProof="0" dirty="0"/>
              <a:t>of children under 6 months are </a:t>
            </a:r>
            <a:r>
              <a:rPr lang="en-GB" b="1" noProof="0" dirty="0">
                <a:solidFill>
                  <a:schemeClr val="accent5"/>
                </a:solidFill>
              </a:rPr>
              <a:t>exclusively breastfed</a:t>
            </a:r>
            <a:r>
              <a:rPr lang="en-GB" noProof="0" dirty="0"/>
              <a:t>.</a:t>
            </a:r>
          </a:p>
          <a:p>
            <a:pPr>
              <a:spcBef>
                <a:spcPts val="0"/>
              </a:spcBef>
              <a:spcAft>
                <a:spcPts val="1800"/>
              </a:spcAft>
              <a:buClr>
                <a:schemeClr val="tx1"/>
              </a:buClr>
            </a:pPr>
            <a:r>
              <a:rPr lang="en-GB" b="1" noProof="0" dirty="0">
                <a:solidFill>
                  <a:schemeClr val="accent5"/>
                </a:solidFill>
              </a:rPr>
              <a:t>46% </a:t>
            </a:r>
            <a:r>
              <a:rPr lang="en-GB" noProof="0" dirty="0"/>
              <a:t>pregnant women took </a:t>
            </a:r>
            <a:r>
              <a:rPr lang="en-GB" b="1" noProof="0" dirty="0">
                <a:solidFill>
                  <a:schemeClr val="accent5"/>
                </a:solidFill>
              </a:rPr>
              <a:t>iron supplements</a:t>
            </a:r>
            <a:r>
              <a:rPr lang="en-GB" noProof="0" dirty="0"/>
              <a:t> for 90+ days as recommended.</a:t>
            </a:r>
          </a:p>
          <a:p>
            <a:pPr>
              <a:spcBef>
                <a:spcPts val="0"/>
              </a:spcBef>
              <a:spcAft>
                <a:spcPts val="1800"/>
              </a:spcAft>
              <a:buClr>
                <a:schemeClr val="tx1"/>
              </a:buClr>
            </a:pPr>
            <a:r>
              <a:rPr lang="en-GB" b="1" noProof="0" dirty="0">
                <a:solidFill>
                  <a:schemeClr val="accent5"/>
                </a:solidFill>
              </a:rPr>
              <a:t>50% </a:t>
            </a:r>
            <a:r>
              <a:rPr lang="en-GB" noProof="0" dirty="0"/>
              <a:t>of children age 6-59 months and </a:t>
            </a:r>
            <a:r>
              <a:rPr lang="en-GB" b="1" noProof="0" dirty="0">
                <a:solidFill>
                  <a:schemeClr val="accent5"/>
                </a:solidFill>
              </a:rPr>
              <a:t>63% </a:t>
            </a:r>
            <a:r>
              <a:rPr lang="en-GB" noProof="0" dirty="0"/>
              <a:t>of women age 15-49 are </a:t>
            </a:r>
            <a:r>
              <a:rPr lang="en-GB" b="1" noProof="0" dirty="0">
                <a:solidFill>
                  <a:schemeClr val="accent5"/>
                </a:solidFill>
              </a:rPr>
              <a:t>anaemic</a:t>
            </a:r>
            <a:r>
              <a:rPr lang="en-GB" noProof="0" dirty="0"/>
              <a:t>.</a:t>
            </a:r>
          </a:p>
          <a:p>
            <a:pPr>
              <a:spcBef>
                <a:spcPts val="0"/>
              </a:spcBef>
              <a:spcAft>
                <a:spcPts val="1800"/>
              </a:spcAft>
              <a:buClr>
                <a:schemeClr val="tx1"/>
              </a:buClr>
            </a:pPr>
            <a:r>
              <a:rPr lang="en-GB" b="1" noProof="0" dirty="0">
                <a:solidFill>
                  <a:schemeClr val="accent5"/>
                </a:solidFill>
              </a:rPr>
              <a:t>15% </a:t>
            </a:r>
            <a:r>
              <a:rPr lang="en-GB" noProof="0" dirty="0"/>
              <a:t>of children under 5 are </a:t>
            </a:r>
            <a:r>
              <a:rPr lang="en-GB" b="1" noProof="0" dirty="0">
                <a:solidFill>
                  <a:schemeClr val="accent5"/>
                </a:solidFill>
              </a:rPr>
              <a:t>stunted</a:t>
            </a:r>
            <a:r>
              <a:rPr lang="en-GB" noProof="0" dirty="0"/>
              <a:t>.</a:t>
            </a:r>
          </a:p>
          <a:p>
            <a:pPr>
              <a:spcBef>
                <a:spcPts val="0"/>
              </a:spcBef>
              <a:spcAft>
                <a:spcPts val="1800"/>
              </a:spcAft>
              <a:buClr>
                <a:schemeClr val="tx1"/>
              </a:buClr>
            </a:pPr>
            <a:r>
              <a:rPr lang="en-GB" b="1" dirty="0">
                <a:solidFill>
                  <a:schemeClr val="accent5"/>
                </a:solidFill>
              </a:rPr>
              <a:t>49% of women </a:t>
            </a:r>
            <a:r>
              <a:rPr lang="en-GB" dirty="0"/>
              <a:t>and </a:t>
            </a:r>
            <a:r>
              <a:rPr lang="en-GB" b="1" dirty="0">
                <a:solidFill>
                  <a:schemeClr val="accent5"/>
                </a:solidFill>
              </a:rPr>
              <a:t>35% of men </a:t>
            </a:r>
            <a:r>
              <a:rPr lang="en-GB" dirty="0"/>
              <a:t>are </a:t>
            </a:r>
            <a:r>
              <a:rPr lang="en-GB" b="1" dirty="0">
                <a:solidFill>
                  <a:schemeClr val="accent5"/>
                </a:solidFill>
              </a:rPr>
              <a:t>overweight or obese</a:t>
            </a:r>
            <a:r>
              <a:rPr lang="en-GB" dirty="0"/>
              <a:t>.</a:t>
            </a:r>
          </a:p>
          <a:p>
            <a:pPr>
              <a:spcBef>
                <a:spcPts val="0"/>
              </a:spcBef>
              <a:spcAft>
                <a:spcPts val="1800"/>
              </a:spcAft>
              <a:buClr>
                <a:schemeClr val="tx1"/>
              </a:buClr>
            </a:pPr>
            <a:endParaRPr lang="en-GB" noProof="0" dirty="0"/>
          </a:p>
        </p:txBody>
      </p:sp>
    </p:spTree>
    <p:extLst>
      <p:ext uri="{BB962C8B-B14F-4D97-AF65-F5344CB8AC3E}">
        <p14:creationId xmlns:p14="http://schemas.microsoft.com/office/powerpoint/2010/main" val="51978245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07886"/>
          </a:xfrm>
          <a:prstGeom prst="rect">
            <a:avLst/>
          </a:prstGeom>
          <a:noFill/>
        </p:spPr>
        <p:txBody>
          <a:bodyPr wrap="square" rtlCol="0">
            <a:spAutoFit/>
          </a:bodyPr>
          <a:lstStyle/>
          <a:p>
            <a:pPr algn="ctr"/>
            <a:r>
              <a:rPr lang="en-US" sz="4000" b="1" dirty="0">
                <a:solidFill>
                  <a:schemeClr val="bg1"/>
                </a:solidFill>
              </a:rPr>
              <a:t>HIV Knowledge, Attitudes, and </a:t>
            </a:r>
            <a:r>
              <a:rPr lang="en-GB" sz="4000" b="1" dirty="0">
                <a:solidFill>
                  <a:schemeClr val="bg1"/>
                </a:solidFill>
              </a:rPr>
              <a:t>Behaviours</a:t>
            </a:r>
          </a:p>
        </p:txBody>
      </p:sp>
    </p:spTree>
    <p:extLst>
      <p:ext uri="{BB962C8B-B14F-4D97-AF65-F5344CB8AC3E}">
        <p14:creationId xmlns:p14="http://schemas.microsoft.com/office/powerpoint/2010/main" val="128962516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Knowledge of HIV Prevention Methods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07810533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60527"/>
            <a:ext cx="9144000" cy="369332"/>
          </a:xfrm>
          <a:prstGeom prst="rect">
            <a:avLst/>
          </a:prstGeom>
          <a:noFill/>
        </p:spPr>
        <p:txBody>
          <a:bodyPr wrap="square" rtlCol="0">
            <a:spAutoFit/>
          </a:bodyPr>
          <a:lstStyle/>
          <a:p>
            <a:pPr algn="ctr"/>
            <a:r>
              <a:rPr lang="en-US" i="1" dirty="0"/>
              <a:t>Percent of women and men age 15-49 who know that HIV can be prevented by:</a:t>
            </a:r>
          </a:p>
        </p:txBody>
      </p:sp>
    </p:spTree>
    <p:extLst>
      <p:ext uri="{BB962C8B-B14F-4D97-AF65-F5344CB8AC3E}">
        <p14:creationId xmlns:p14="http://schemas.microsoft.com/office/powerpoint/2010/main" val="64851701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Beliefs about HIV/AIDS</a:t>
            </a:r>
          </a:p>
        </p:txBody>
      </p:sp>
      <p:sp>
        <p:nvSpPr>
          <p:cNvPr id="4" name="TextBox 3"/>
          <p:cNvSpPr txBox="1"/>
          <p:nvPr/>
        </p:nvSpPr>
        <p:spPr>
          <a:xfrm>
            <a:off x="-1" y="1056243"/>
            <a:ext cx="9144000" cy="369332"/>
          </a:xfrm>
          <a:prstGeom prst="rect">
            <a:avLst/>
          </a:prstGeom>
          <a:noFill/>
        </p:spPr>
        <p:txBody>
          <a:bodyPr wrap="square" rtlCol="0">
            <a:spAutoFit/>
          </a:bodyPr>
          <a:lstStyle/>
          <a:p>
            <a:pPr algn="ctr"/>
            <a:r>
              <a:rPr lang="en-US" i="1" dirty="0"/>
              <a:t>Percent of women and men age 15-49 who say that:</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1908909686"/>
              </p:ext>
            </p:extLst>
          </p:nvPr>
        </p:nvGraphicFramePr>
        <p:xfrm>
          <a:off x="0" y="1606550"/>
          <a:ext cx="9143999" cy="433705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0" y="6129168"/>
            <a:ext cx="9143999" cy="738664"/>
          </a:xfrm>
          <a:prstGeom prst="rect">
            <a:avLst/>
          </a:prstGeom>
          <a:noFill/>
        </p:spPr>
        <p:txBody>
          <a:bodyPr wrap="square" rtlCol="0">
            <a:spAutoFit/>
          </a:bodyPr>
          <a:lstStyle/>
          <a:p>
            <a:r>
              <a:rPr lang="en-US" sz="1400" i="1" dirty="0"/>
              <a:t>*Comprehensive knowledge means knowing that the risk of getting HIV can be reduced by using condoms and limiting sex to one uninfected partner, knowing that a healthy-looking person can have HIV, and rejecting two common misconceptions about HIV prevention and transmission.</a:t>
            </a:r>
          </a:p>
        </p:txBody>
      </p:sp>
    </p:spTree>
    <p:extLst>
      <p:ext uri="{BB962C8B-B14F-4D97-AF65-F5344CB8AC3E}">
        <p14:creationId xmlns:p14="http://schemas.microsoft.com/office/powerpoint/2010/main" val="1338819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Pretest and Main Survey Training</a:t>
            </a:r>
          </a:p>
        </p:txBody>
      </p:sp>
      <p:sp>
        <p:nvSpPr>
          <p:cNvPr id="3" name="Content Placeholder 2"/>
          <p:cNvSpPr>
            <a:spLocks noGrp="1"/>
          </p:cNvSpPr>
          <p:nvPr>
            <p:ph idx="1"/>
          </p:nvPr>
        </p:nvSpPr>
        <p:spPr/>
        <p:txBody>
          <a:bodyPr>
            <a:normAutofit fontScale="92500" lnSpcReduction="20000"/>
          </a:bodyPr>
          <a:lstStyle/>
          <a:p>
            <a:pPr marL="0" indent="0">
              <a:spcBef>
                <a:spcPts val="0"/>
              </a:spcBef>
              <a:spcAft>
                <a:spcPts val="1200"/>
              </a:spcAft>
              <a:buNone/>
            </a:pPr>
            <a:r>
              <a:rPr lang="en-GB" sz="3200" b="1" noProof="0" dirty="0">
                <a:solidFill>
                  <a:schemeClr val="accent5"/>
                </a:solidFill>
              </a:rPr>
              <a:t>Pretest:</a:t>
            </a:r>
          </a:p>
          <a:p>
            <a:pPr>
              <a:spcBef>
                <a:spcPts val="0"/>
              </a:spcBef>
              <a:spcAft>
                <a:spcPts val="1200"/>
              </a:spcAft>
            </a:pPr>
            <a:r>
              <a:rPr lang="en-GB" sz="3200" noProof="0" dirty="0"/>
              <a:t>Training in October 2015 with interviewers, survey director, survey managers, computer specialists, and </a:t>
            </a:r>
            <a:r>
              <a:rPr lang="en-GB" sz="3200" noProof="0" dirty="0" err="1"/>
              <a:t>othe</a:t>
            </a:r>
            <a:r>
              <a:rPr lang="en-GB" sz="3200" dirty="0"/>
              <a:t>r senior staff from the MOH</a:t>
            </a:r>
            <a:endParaRPr lang="en-GB" sz="3200" noProof="0" dirty="0"/>
          </a:p>
          <a:p>
            <a:pPr marL="0" indent="0">
              <a:spcBef>
                <a:spcPts val="0"/>
              </a:spcBef>
              <a:spcAft>
                <a:spcPts val="1200"/>
              </a:spcAft>
              <a:buNone/>
            </a:pPr>
            <a:r>
              <a:rPr lang="en-GB" sz="3200" b="1" noProof="0" dirty="0">
                <a:solidFill>
                  <a:schemeClr val="accent5"/>
                </a:solidFill>
              </a:rPr>
              <a:t>Main Survey Training:</a:t>
            </a:r>
          </a:p>
          <a:p>
            <a:pPr>
              <a:spcBef>
                <a:spcPts val="0"/>
              </a:spcBef>
              <a:spcAft>
                <a:spcPts val="1200"/>
              </a:spcAft>
            </a:pPr>
            <a:r>
              <a:rPr lang="en-GB" sz="3200" noProof="0" dirty="0"/>
              <a:t>2 rounds of training for main fieldwork</a:t>
            </a:r>
          </a:p>
          <a:p>
            <a:pPr lvl="1">
              <a:spcBef>
                <a:spcPts val="0"/>
              </a:spcBef>
              <a:spcAft>
                <a:spcPts val="1200"/>
              </a:spcAft>
            </a:pPr>
            <a:r>
              <a:rPr lang="en-GB" dirty="0"/>
              <a:t>14 February to 15 March 2016 in </a:t>
            </a:r>
            <a:r>
              <a:rPr lang="en-GB" dirty="0" err="1"/>
              <a:t>Malé</a:t>
            </a:r>
            <a:r>
              <a:rPr lang="en-GB" dirty="0"/>
              <a:t> with 57 participants</a:t>
            </a:r>
          </a:p>
          <a:p>
            <a:pPr lvl="1">
              <a:spcBef>
                <a:spcPts val="0"/>
              </a:spcBef>
              <a:spcAft>
                <a:spcPts val="1200"/>
              </a:spcAft>
            </a:pPr>
            <a:r>
              <a:rPr lang="en-GB" noProof="0" dirty="0"/>
              <a:t>19 March to 13 April 2017 with 37 field interviewers that included nurses and community health workers</a:t>
            </a:r>
          </a:p>
          <a:p>
            <a:pPr>
              <a:spcBef>
                <a:spcPts val="0"/>
              </a:spcBef>
              <a:spcAft>
                <a:spcPts val="1200"/>
              </a:spcAft>
            </a:pPr>
            <a:r>
              <a:rPr lang="en-GB" sz="3200" noProof="0" dirty="0"/>
              <a:t>Standardisation exercise on height and weight measurement for interviewers. 5 health workers trained on how to test haemoglobin levels for anaemia.</a:t>
            </a:r>
          </a:p>
        </p:txBody>
      </p:sp>
    </p:spTree>
    <p:extLst>
      <p:ext uri="{BB962C8B-B14F-4D97-AF65-F5344CB8AC3E}">
        <p14:creationId xmlns:p14="http://schemas.microsoft.com/office/powerpoint/2010/main" val="173217431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411278630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a:spLocks noGrp="1"/>
          </p:cNvSpPr>
          <p:nvPr>
            <p:ph type="title"/>
          </p:nvPr>
        </p:nvSpPr>
        <p:spPr>
          <a:xfrm>
            <a:off x="0" y="12700"/>
            <a:ext cx="9144000" cy="1231900"/>
          </a:xfrm>
        </p:spPr>
        <p:txBody>
          <a:bodyPr>
            <a:normAutofit fontScale="90000"/>
          </a:bodyPr>
          <a:lstStyle/>
          <a:p>
            <a:r>
              <a:rPr lang="en-GB" noProof="0" dirty="0"/>
              <a:t>Knowledge of Mother-to-Child Transmission of HIV</a:t>
            </a:r>
          </a:p>
        </p:txBody>
      </p:sp>
      <p:sp>
        <p:nvSpPr>
          <p:cNvPr id="5" name="TextBox 4"/>
          <p:cNvSpPr txBox="1"/>
          <p:nvPr/>
        </p:nvSpPr>
        <p:spPr>
          <a:xfrm>
            <a:off x="0" y="1237526"/>
            <a:ext cx="9144000" cy="369332"/>
          </a:xfrm>
          <a:prstGeom prst="rect">
            <a:avLst/>
          </a:prstGeom>
          <a:noFill/>
        </p:spPr>
        <p:txBody>
          <a:bodyPr wrap="square" rtlCol="0">
            <a:spAutoFit/>
          </a:bodyPr>
          <a:lstStyle/>
          <a:p>
            <a:pPr algn="ctr"/>
            <a:r>
              <a:rPr lang="en-US" i="1" dirty="0"/>
              <a:t>Percent of women and men age 15-49 who know that:</a:t>
            </a:r>
          </a:p>
        </p:txBody>
      </p:sp>
    </p:spTree>
    <p:extLst>
      <p:ext uri="{BB962C8B-B14F-4D97-AF65-F5344CB8AC3E}">
        <p14:creationId xmlns:p14="http://schemas.microsoft.com/office/powerpoint/2010/main" val="288185620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Discriminatory Attitudes toward </a:t>
            </a:r>
            <a:br>
              <a:rPr lang="en-GB" noProof="0" dirty="0"/>
            </a:br>
            <a:r>
              <a:rPr lang="en-GB" noProof="0" dirty="0"/>
              <a:t>People Living with HIV</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92701729"/>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a:t>Among women and men age 15-49 who have heard of HIV or AIDS, percent who:</a:t>
            </a:r>
          </a:p>
        </p:txBody>
      </p:sp>
    </p:spTree>
    <p:extLst>
      <p:ext uri="{BB962C8B-B14F-4D97-AF65-F5344CB8AC3E}">
        <p14:creationId xmlns:p14="http://schemas.microsoft.com/office/powerpoint/2010/main" val="92862821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HIV Testing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51042156"/>
              </p:ext>
            </p:extLst>
          </p:nvPr>
        </p:nvGraphicFramePr>
        <p:xfrm>
          <a:off x="461963" y="1483567"/>
          <a:ext cx="8256587" cy="537443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41035"/>
            <a:ext cx="9144000" cy="369332"/>
          </a:xfrm>
          <a:prstGeom prst="rect">
            <a:avLst/>
          </a:prstGeom>
          <a:noFill/>
        </p:spPr>
        <p:txBody>
          <a:bodyPr wrap="square" rtlCol="0">
            <a:spAutoFit/>
          </a:bodyPr>
          <a:lstStyle/>
          <a:p>
            <a:pPr algn="ctr"/>
            <a:r>
              <a:rPr lang="en-US" i="1" dirty="0"/>
              <a:t>Percent of women and men age 15-49</a:t>
            </a:r>
          </a:p>
        </p:txBody>
      </p:sp>
    </p:spTree>
    <p:extLst>
      <p:ext uri="{BB962C8B-B14F-4D97-AF65-F5344CB8AC3E}">
        <p14:creationId xmlns:p14="http://schemas.microsoft.com/office/powerpoint/2010/main" val="7352858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Comprehensive Knowledge of HIV among Youth by Residence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368207736"/>
              </p:ext>
            </p:extLst>
          </p:nvPr>
        </p:nvGraphicFramePr>
        <p:xfrm>
          <a:off x="461963" y="1606550"/>
          <a:ext cx="8256587" cy="44354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a:t>Percent of women and men age 15-24 with comprehensive knowledge of HIV*</a:t>
            </a:r>
          </a:p>
        </p:txBody>
      </p:sp>
      <p:sp>
        <p:nvSpPr>
          <p:cNvPr id="5" name="TextBox 4"/>
          <p:cNvSpPr txBox="1"/>
          <p:nvPr/>
        </p:nvSpPr>
        <p:spPr>
          <a:xfrm>
            <a:off x="0" y="6119336"/>
            <a:ext cx="9143999" cy="738664"/>
          </a:xfrm>
          <a:prstGeom prst="rect">
            <a:avLst/>
          </a:prstGeom>
          <a:noFill/>
        </p:spPr>
        <p:txBody>
          <a:bodyPr wrap="square" rtlCol="0">
            <a:spAutoFit/>
          </a:bodyPr>
          <a:lstStyle/>
          <a:p>
            <a:r>
              <a:rPr lang="en-US" sz="1400" i="1" dirty="0"/>
              <a:t>*Comprehensive knowledge means knowing that the risk of getting HIV can be reduced by using condoms and limiting sex to one uninfected partner, knowing that a healthy-looking person can have HIV, and rejecting two common misconceptions about HIV prevention and transmission.</a:t>
            </a:r>
          </a:p>
        </p:txBody>
      </p:sp>
    </p:spTree>
    <p:extLst>
      <p:ext uri="{BB962C8B-B14F-4D97-AF65-F5344CB8AC3E}">
        <p14:creationId xmlns:p14="http://schemas.microsoft.com/office/powerpoint/2010/main" val="258230589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1043214"/>
          </a:xfrm>
        </p:spPr>
        <p:txBody>
          <a:bodyPr>
            <a:normAutofit fontScale="90000"/>
          </a:bodyPr>
          <a:lstStyle/>
          <a:p>
            <a:r>
              <a:rPr lang="en-GB" noProof="0" dirty="0"/>
              <a:t>Age at First Sexual Intercourse </a:t>
            </a:r>
            <a:br>
              <a:rPr lang="en-GB" noProof="0" dirty="0"/>
            </a:br>
            <a:r>
              <a:rPr lang="en-GB" noProof="0" dirty="0"/>
              <a:t>among Youth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11927424"/>
              </p:ext>
            </p:extLst>
          </p:nvPr>
        </p:nvGraphicFramePr>
        <p:xfrm>
          <a:off x="461963" y="1055914"/>
          <a:ext cx="8256587" cy="5802086"/>
        </p:xfrm>
        <a:graphic>
          <a:graphicData uri="http://schemas.openxmlformats.org/drawingml/2006/chart">
            <c:chart xmlns:c="http://schemas.openxmlformats.org/drawingml/2006/chart" xmlns:r="http://schemas.openxmlformats.org/officeDocument/2006/relationships" r:id="rId2"/>
          </a:graphicData>
        </a:graphic>
      </p:graphicFrame>
      <p:cxnSp>
        <p:nvCxnSpPr>
          <p:cNvPr id="12" name="Straight Connector 11"/>
          <p:cNvCxnSpPr/>
          <p:nvPr/>
        </p:nvCxnSpPr>
        <p:spPr>
          <a:xfrm>
            <a:off x="740229" y="226422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50972" y="226422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775219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Recent HIV Testing among Youth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849173261"/>
              </p:ext>
            </p:extLst>
          </p:nvPr>
        </p:nvGraphicFramePr>
        <p:xfrm>
          <a:off x="461963" y="1687513"/>
          <a:ext cx="8256587" cy="5170487"/>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917897"/>
            <a:ext cx="9144000" cy="646331"/>
          </a:xfrm>
          <a:prstGeom prst="rect">
            <a:avLst/>
          </a:prstGeom>
          <a:noFill/>
        </p:spPr>
        <p:txBody>
          <a:bodyPr wrap="square" rtlCol="0">
            <a:spAutoFit/>
          </a:bodyPr>
          <a:lstStyle/>
          <a:p>
            <a:pPr algn="ctr"/>
            <a:r>
              <a:rPr lang="en-US" i="1" dirty="0"/>
              <a:t>Among women and men age 15-24 who had sexual intercourse in the past 12 months, percent </a:t>
            </a:r>
            <a:r>
              <a:rPr lang="en-US" i="1"/>
              <a:t>who were tested </a:t>
            </a:r>
            <a:r>
              <a:rPr lang="en-US" i="1" dirty="0"/>
              <a:t>for HIV in the past 12 months and received the results</a:t>
            </a:r>
          </a:p>
        </p:txBody>
      </p:sp>
    </p:spTree>
    <p:extLst>
      <p:ext uri="{BB962C8B-B14F-4D97-AF65-F5344CB8AC3E}">
        <p14:creationId xmlns:p14="http://schemas.microsoft.com/office/powerpoint/2010/main" val="10944028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rmAutofit lnSpcReduction="10000"/>
          </a:bodyPr>
          <a:lstStyle/>
          <a:p>
            <a:pPr>
              <a:spcBef>
                <a:spcPts val="0"/>
              </a:spcBef>
              <a:spcAft>
                <a:spcPts val="1800"/>
              </a:spcAft>
              <a:buClr>
                <a:schemeClr val="tx1"/>
              </a:buClr>
            </a:pPr>
            <a:r>
              <a:rPr lang="en-GB" b="1" noProof="0" dirty="0">
                <a:solidFill>
                  <a:schemeClr val="accent5"/>
                </a:solidFill>
              </a:rPr>
              <a:t>65% </a:t>
            </a:r>
            <a:r>
              <a:rPr lang="en-GB" noProof="0" dirty="0"/>
              <a:t>of women and </a:t>
            </a:r>
            <a:r>
              <a:rPr lang="en-GB" b="1" noProof="0" dirty="0">
                <a:solidFill>
                  <a:schemeClr val="accent5"/>
                </a:solidFill>
              </a:rPr>
              <a:t>70% </a:t>
            </a:r>
            <a:r>
              <a:rPr lang="en-GB" noProof="0" dirty="0"/>
              <a:t>of men know that the risk of getting HIV can be reduced by </a:t>
            </a:r>
            <a:r>
              <a:rPr lang="en-GB" b="1" noProof="0" dirty="0">
                <a:solidFill>
                  <a:schemeClr val="accent5"/>
                </a:solidFill>
              </a:rPr>
              <a:t>using condoms and limited sex to one uninfected partner</a:t>
            </a:r>
            <a:r>
              <a:rPr lang="en-GB" noProof="0" dirty="0"/>
              <a:t>.</a:t>
            </a:r>
          </a:p>
          <a:p>
            <a:pPr>
              <a:spcBef>
                <a:spcPts val="0"/>
              </a:spcBef>
              <a:spcAft>
                <a:spcPts val="1800"/>
              </a:spcAft>
              <a:buClr>
                <a:schemeClr val="tx1"/>
              </a:buClr>
            </a:pPr>
            <a:r>
              <a:rPr lang="en-GB" b="1" noProof="0" dirty="0">
                <a:solidFill>
                  <a:schemeClr val="accent5"/>
                </a:solidFill>
              </a:rPr>
              <a:t>11% </a:t>
            </a:r>
            <a:r>
              <a:rPr lang="en-GB" noProof="0" dirty="0"/>
              <a:t>of women and </a:t>
            </a:r>
            <a:r>
              <a:rPr lang="en-GB" b="1" noProof="0" dirty="0">
                <a:solidFill>
                  <a:schemeClr val="accent5"/>
                </a:solidFill>
              </a:rPr>
              <a:t>13% </a:t>
            </a:r>
            <a:r>
              <a:rPr lang="en-GB" noProof="0" dirty="0"/>
              <a:t>of men were </a:t>
            </a:r>
            <a:r>
              <a:rPr lang="en-GB" b="1" noProof="0" dirty="0">
                <a:solidFill>
                  <a:schemeClr val="accent5"/>
                </a:solidFill>
              </a:rPr>
              <a:t>tested for HIV in the past 12 months and received the results of the test</a:t>
            </a:r>
            <a:r>
              <a:rPr lang="en-GB" noProof="0" dirty="0"/>
              <a:t>.</a:t>
            </a:r>
          </a:p>
          <a:p>
            <a:pPr>
              <a:spcBef>
                <a:spcPts val="0"/>
              </a:spcBef>
              <a:spcAft>
                <a:spcPts val="1800"/>
              </a:spcAft>
              <a:buClr>
                <a:schemeClr val="tx1"/>
              </a:buClr>
            </a:pPr>
            <a:r>
              <a:rPr lang="en-GB" b="1" noProof="0" dirty="0">
                <a:solidFill>
                  <a:schemeClr val="accent5"/>
                </a:solidFill>
              </a:rPr>
              <a:t>5% </a:t>
            </a:r>
            <a:r>
              <a:rPr lang="en-GB" noProof="0" dirty="0"/>
              <a:t>of young women and </a:t>
            </a:r>
            <a:r>
              <a:rPr lang="en-GB" b="1" noProof="0" dirty="0">
                <a:solidFill>
                  <a:schemeClr val="accent5"/>
                </a:solidFill>
              </a:rPr>
              <a:t>15% </a:t>
            </a:r>
            <a:r>
              <a:rPr lang="en-GB" noProof="0" dirty="0"/>
              <a:t>of young men age 18-24 had sexual intercourse </a:t>
            </a:r>
            <a:r>
              <a:rPr lang="en-GB" b="1" noProof="0" dirty="0">
                <a:solidFill>
                  <a:schemeClr val="accent5"/>
                </a:solidFill>
              </a:rPr>
              <a:t>before age 18</a:t>
            </a:r>
            <a:r>
              <a:rPr lang="en-GB" noProof="0" dirty="0"/>
              <a:t>.</a:t>
            </a:r>
            <a:endParaRPr lang="en-GB" b="1" noProof="0" dirty="0">
              <a:solidFill>
                <a:schemeClr val="accent5"/>
              </a:solidFill>
            </a:endParaRPr>
          </a:p>
          <a:p>
            <a:pPr>
              <a:spcBef>
                <a:spcPts val="0"/>
              </a:spcBef>
              <a:spcAft>
                <a:spcPts val="1800"/>
              </a:spcAft>
              <a:buClr>
                <a:schemeClr val="tx1"/>
              </a:buClr>
            </a:pPr>
            <a:r>
              <a:rPr lang="en-GB" b="1" noProof="0" dirty="0">
                <a:solidFill>
                  <a:schemeClr val="accent5"/>
                </a:solidFill>
              </a:rPr>
              <a:t>16% </a:t>
            </a:r>
            <a:r>
              <a:rPr lang="en-GB" noProof="0" dirty="0"/>
              <a:t>of young women and </a:t>
            </a:r>
            <a:r>
              <a:rPr lang="en-GB" b="1" noProof="0" dirty="0">
                <a:solidFill>
                  <a:schemeClr val="accent5"/>
                </a:solidFill>
              </a:rPr>
              <a:t>14% </a:t>
            </a:r>
            <a:r>
              <a:rPr lang="en-GB" noProof="0" dirty="0"/>
              <a:t>of young men who had sexual intercourse in the past 12 months were </a:t>
            </a:r>
            <a:r>
              <a:rPr lang="en-GB" b="1" noProof="0" dirty="0">
                <a:solidFill>
                  <a:schemeClr val="accent5"/>
                </a:solidFill>
              </a:rPr>
              <a:t>tested for HIV in the past 12 months and received the results of the test</a:t>
            </a:r>
            <a:r>
              <a:rPr lang="en-GB" noProof="0" dirty="0"/>
              <a:t>.</a:t>
            </a:r>
          </a:p>
        </p:txBody>
      </p:sp>
    </p:spTree>
    <p:extLst>
      <p:ext uri="{BB962C8B-B14F-4D97-AF65-F5344CB8AC3E}">
        <p14:creationId xmlns:p14="http://schemas.microsoft.com/office/powerpoint/2010/main" val="51978245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GB" sz="4400" b="1" dirty="0">
                <a:solidFill>
                  <a:schemeClr val="bg1"/>
                </a:solidFill>
              </a:rPr>
              <a:t>Women’s Empowerment</a:t>
            </a:r>
          </a:p>
        </p:txBody>
      </p:sp>
    </p:spTree>
    <p:extLst>
      <p:ext uri="{BB962C8B-B14F-4D97-AF65-F5344CB8AC3E}">
        <p14:creationId xmlns:p14="http://schemas.microsoft.com/office/powerpoint/2010/main" val="12896251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Employment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80144553"/>
              </p:ext>
            </p:extLst>
          </p:nvPr>
        </p:nvGraphicFramePr>
        <p:xfrm>
          <a:off x="461963" y="1643063"/>
          <a:ext cx="8256587" cy="5214937"/>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GB" i="1" dirty="0"/>
              <a:t>Percent of married women and men age 15-49 who</a:t>
            </a:r>
          </a:p>
          <a:p>
            <a:pPr algn="ctr"/>
            <a:r>
              <a:rPr lang="en-GB" i="1" dirty="0"/>
              <a:t>were employed in the 12 months before the survey</a:t>
            </a:r>
          </a:p>
        </p:txBody>
      </p:sp>
    </p:spTree>
    <p:extLst>
      <p:ext uri="{BB962C8B-B14F-4D97-AF65-F5344CB8AC3E}">
        <p14:creationId xmlns:p14="http://schemas.microsoft.com/office/powerpoint/2010/main" val="395077170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Control over Women’s Earnings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85470600"/>
              </p:ext>
            </p:extLst>
          </p:nvPr>
        </p:nvGraphicFramePr>
        <p:xfrm>
          <a:off x="461963" y="1643063"/>
          <a:ext cx="8256587" cy="5214937"/>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Percent distribution of working married women who received cash earnings  </a:t>
            </a:r>
            <a:br>
              <a:rPr lang="en-US" i="1" dirty="0"/>
            </a:br>
            <a:r>
              <a:rPr lang="en-US" i="1" dirty="0"/>
              <a:t>by person who decides how women’s earnings are used</a:t>
            </a:r>
          </a:p>
        </p:txBody>
      </p:sp>
    </p:spTree>
    <p:extLst>
      <p:ext uri="{BB962C8B-B14F-4D97-AF65-F5344CB8AC3E}">
        <p14:creationId xmlns:p14="http://schemas.microsoft.com/office/powerpoint/2010/main" val="1170933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Fieldwork</a:t>
            </a:r>
          </a:p>
        </p:txBody>
      </p:sp>
      <p:sp>
        <p:nvSpPr>
          <p:cNvPr id="3" name="Content Placeholder 2"/>
          <p:cNvSpPr>
            <a:spLocks noGrp="1"/>
          </p:cNvSpPr>
          <p:nvPr>
            <p:ph idx="1"/>
          </p:nvPr>
        </p:nvSpPr>
        <p:spPr/>
        <p:txBody>
          <a:bodyPr vert="horz" lIns="91440" tIns="45720" rIns="91440" bIns="45720" rtlCol="0" anchor="t">
            <a:noAutofit/>
          </a:bodyPr>
          <a:lstStyle/>
          <a:p>
            <a:pPr>
              <a:spcBef>
                <a:spcPts val="0"/>
              </a:spcBef>
              <a:spcAft>
                <a:spcPts val="600"/>
              </a:spcAft>
            </a:pPr>
            <a:r>
              <a:rPr lang="en-GB" sz="3200" noProof="0" dirty="0"/>
              <a:t>1</a:t>
            </a:r>
            <a:r>
              <a:rPr lang="en-GB" sz="3200" baseline="30000" noProof="0" dirty="0"/>
              <a:t>st</a:t>
            </a:r>
            <a:r>
              <a:rPr lang="en-GB" sz="3200" noProof="0" dirty="0"/>
              <a:t> Phase of Fieldwork:</a:t>
            </a:r>
          </a:p>
          <a:p>
            <a:pPr lvl="1">
              <a:spcBef>
                <a:spcPts val="0"/>
              </a:spcBef>
              <a:spcAft>
                <a:spcPts val="600"/>
              </a:spcAft>
            </a:pPr>
            <a:r>
              <a:rPr lang="en-GB" dirty="0"/>
              <a:t>Fieldwork conducted from </a:t>
            </a:r>
            <a:r>
              <a:rPr lang="en-GB" b="1" dirty="0">
                <a:solidFill>
                  <a:schemeClr val="accent5"/>
                </a:solidFill>
              </a:rPr>
              <a:t>17 March 2016 to 31 October 2016 </a:t>
            </a:r>
            <a:r>
              <a:rPr lang="en-GB" dirty="0"/>
              <a:t>in </a:t>
            </a:r>
            <a:r>
              <a:rPr lang="en-GB" dirty="0" err="1"/>
              <a:t>Malé</a:t>
            </a:r>
            <a:r>
              <a:rPr lang="en-GB" dirty="0"/>
              <a:t> region plus </a:t>
            </a:r>
            <a:r>
              <a:rPr lang="en-GB" dirty="0" err="1"/>
              <a:t>Malé</a:t>
            </a:r>
            <a:r>
              <a:rPr lang="en-GB" dirty="0"/>
              <a:t>, North Ari, South Ari atolls</a:t>
            </a:r>
          </a:p>
          <a:p>
            <a:pPr lvl="1">
              <a:spcBef>
                <a:spcPts val="0"/>
              </a:spcBef>
              <a:spcAft>
                <a:spcPts val="600"/>
              </a:spcAft>
            </a:pPr>
            <a:r>
              <a:rPr lang="en-GB" noProof="0" dirty="0"/>
              <a:t>Total of </a:t>
            </a:r>
            <a:r>
              <a:rPr lang="en-GB" b="1" noProof="0" dirty="0">
                <a:solidFill>
                  <a:schemeClr val="accent5"/>
                </a:solidFill>
              </a:rPr>
              <a:t>6 field teams </a:t>
            </a:r>
            <a:r>
              <a:rPr lang="en-GB" noProof="0" dirty="0"/>
              <a:t>that included 1 team supervisor, 1 health worker, and either 6 or 8 interviewers (half female, half male)</a:t>
            </a:r>
          </a:p>
          <a:p>
            <a:pPr>
              <a:spcBef>
                <a:spcPts val="0"/>
              </a:spcBef>
              <a:spcAft>
                <a:spcPts val="600"/>
              </a:spcAft>
            </a:pPr>
            <a:r>
              <a:rPr lang="en-GB" sz="3200" noProof="0" dirty="0"/>
              <a:t>2</a:t>
            </a:r>
            <a:r>
              <a:rPr lang="en-GB" sz="3200" baseline="30000" noProof="0" dirty="0"/>
              <a:t>nd</a:t>
            </a:r>
            <a:r>
              <a:rPr lang="en-GB" sz="3200" noProof="0" dirty="0"/>
              <a:t> Phase of Fieldwork</a:t>
            </a:r>
            <a:endParaRPr lang="en-GB" sz="3200" b="1" noProof="0" dirty="0">
              <a:solidFill>
                <a:schemeClr val="accent5"/>
              </a:solidFill>
            </a:endParaRPr>
          </a:p>
          <a:p>
            <a:pPr lvl="1">
              <a:spcBef>
                <a:spcPts val="0"/>
              </a:spcBef>
              <a:spcAft>
                <a:spcPts val="600"/>
              </a:spcAft>
            </a:pPr>
            <a:r>
              <a:rPr lang="en-GB" dirty="0"/>
              <a:t>Fieldwork conducted from </a:t>
            </a:r>
            <a:r>
              <a:rPr lang="en-GB" b="1" dirty="0">
                <a:solidFill>
                  <a:schemeClr val="accent5"/>
                </a:solidFill>
              </a:rPr>
              <a:t>mid-April to 27 November 2017 </a:t>
            </a:r>
            <a:r>
              <a:rPr lang="en-GB" dirty="0"/>
              <a:t>in all other atolls</a:t>
            </a:r>
            <a:endParaRPr lang="en-GB" dirty="0">
              <a:cs typeface="Calibri"/>
            </a:endParaRPr>
          </a:p>
          <a:p>
            <a:pPr lvl="1">
              <a:spcBef>
                <a:spcPts val="0"/>
              </a:spcBef>
              <a:spcAft>
                <a:spcPts val="600"/>
              </a:spcAft>
            </a:pPr>
            <a:r>
              <a:rPr lang="en-GB" dirty="0"/>
              <a:t>Total of </a:t>
            </a:r>
            <a:r>
              <a:rPr lang="en-GB" b="1" dirty="0">
                <a:solidFill>
                  <a:schemeClr val="accent5"/>
                </a:solidFill>
              </a:rPr>
              <a:t>5 field teams </a:t>
            </a:r>
            <a:r>
              <a:rPr lang="en-GB" dirty="0"/>
              <a:t>that included 1 team supervisor and either 6 or 8 interviewers (half female, half male) with team realignment to complete data collection in remaining atolls</a:t>
            </a:r>
          </a:p>
          <a:p>
            <a:pPr marL="0" indent="0">
              <a:spcBef>
                <a:spcPts val="0"/>
              </a:spcBef>
              <a:spcAft>
                <a:spcPts val="1800"/>
              </a:spcAft>
              <a:buNone/>
            </a:pPr>
            <a:endParaRPr lang="en-GB" sz="3200" noProof="0" dirty="0"/>
          </a:p>
        </p:txBody>
      </p:sp>
    </p:spTree>
    <p:extLst>
      <p:ext uri="{BB962C8B-B14F-4D97-AF65-F5344CB8AC3E}">
        <p14:creationId xmlns:p14="http://schemas.microsoft.com/office/powerpoint/2010/main" val="402489553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Comparing Women’s and </a:t>
            </a:r>
            <a:br>
              <a:rPr lang="en-GB" noProof="0" dirty="0"/>
            </a:br>
            <a:r>
              <a:rPr lang="en-GB" noProof="0" dirty="0"/>
              <a:t>their Partners’ Earnings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3298968"/>
              </p:ext>
            </p:extLst>
          </p:nvPr>
        </p:nvGraphicFramePr>
        <p:xfrm>
          <a:off x="461963" y="1749425"/>
          <a:ext cx="8256587" cy="5108575"/>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0" y="1102564"/>
            <a:ext cx="9144000" cy="646331"/>
          </a:xfrm>
          <a:prstGeom prst="rect">
            <a:avLst/>
          </a:prstGeom>
          <a:noFill/>
        </p:spPr>
        <p:txBody>
          <a:bodyPr wrap="square" rtlCol="0">
            <a:spAutoFit/>
          </a:bodyPr>
          <a:lstStyle/>
          <a:p>
            <a:pPr algn="ctr"/>
            <a:r>
              <a:rPr lang="en-US" i="1" dirty="0"/>
              <a:t>Percent distribution of working married women age 15-49 </a:t>
            </a:r>
            <a:br>
              <a:rPr lang="en-US" i="1" dirty="0"/>
            </a:br>
            <a:r>
              <a:rPr lang="en-US" i="1" dirty="0"/>
              <a:t>by whether she earned more or less than her husband</a:t>
            </a:r>
          </a:p>
        </p:txBody>
      </p:sp>
    </p:spTree>
    <p:extLst>
      <p:ext uri="{BB962C8B-B14F-4D97-AF65-F5344CB8AC3E}">
        <p14:creationId xmlns:p14="http://schemas.microsoft.com/office/powerpoint/2010/main" val="95578093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Ownership of Assets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7429376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GB" i="1" dirty="0"/>
              <a:t>Percent of women and men age 15-49 who:</a:t>
            </a:r>
          </a:p>
        </p:txBody>
      </p:sp>
    </p:spTree>
    <p:extLst>
      <p:ext uri="{BB962C8B-B14F-4D97-AF65-F5344CB8AC3E}">
        <p14:creationId xmlns:p14="http://schemas.microsoft.com/office/powerpoint/2010/main" val="186890601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Women’s Participation in Decision Making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95720683"/>
              </p:ext>
            </p:extLst>
          </p:nvPr>
        </p:nvGraphicFramePr>
        <p:xfrm>
          <a:off x="0" y="1749425"/>
          <a:ext cx="9143999" cy="51085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US" i="1" dirty="0"/>
              <a:t>Percent of married women age 15-49 who make specific decisions </a:t>
            </a:r>
          </a:p>
          <a:p>
            <a:pPr algn="ctr"/>
            <a:r>
              <a:rPr lang="en-US" i="1" dirty="0"/>
              <a:t>by themselves or jointly with their husband</a:t>
            </a:r>
          </a:p>
        </p:txBody>
      </p:sp>
    </p:spTree>
    <p:extLst>
      <p:ext uri="{BB962C8B-B14F-4D97-AF65-F5344CB8AC3E}">
        <p14:creationId xmlns:p14="http://schemas.microsoft.com/office/powerpoint/2010/main" val="2881980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Men’s Participation in Decision Making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809915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US" i="1" dirty="0"/>
              <a:t>Percent of married men age 15-49 who make specific decisions </a:t>
            </a:r>
          </a:p>
          <a:p>
            <a:pPr algn="ctr"/>
            <a:r>
              <a:rPr lang="en-US" i="1" dirty="0"/>
              <a:t>by themselves or jointly with their wife</a:t>
            </a:r>
          </a:p>
        </p:txBody>
      </p:sp>
    </p:spTree>
    <p:extLst>
      <p:ext uri="{BB962C8B-B14F-4D97-AF65-F5344CB8AC3E}">
        <p14:creationId xmlns:p14="http://schemas.microsoft.com/office/powerpoint/2010/main" val="281908895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Attitudes toward Wife Beating</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5762886"/>
              </p:ext>
            </p:extLst>
          </p:nvPr>
        </p:nvGraphicFramePr>
        <p:xfrm>
          <a:off x="139958" y="1606550"/>
          <a:ext cx="9004041"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1434"/>
            <a:ext cx="9144000" cy="646331"/>
          </a:xfrm>
          <a:prstGeom prst="rect">
            <a:avLst/>
          </a:prstGeom>
          <a:noFill/>
        </p:spPr>
        <p:txBody>
          <a:bodyPr wrap="square" rtlCol="0">
            <a:spAutoFit/>
          </a:bodyPr>
          <a:lstStyle/>
          <a:p>
            <a:pPr algn="ctr"/>
            <a:r>
              <a:rPr lang="en-GB" i="1" dirty="0"/>
              <a:t>Percent of women and men age 15-49 who agree that a husband is justified </a:t>
            </a:r>
          </a:p>
          <a:p>
            <a:pPr algn="ctr"/>
            <a:r>
              <a:rPr lang="en-GB" i="1" dirty="0"/>
              <a:t>in beating his wife under certain circumstances</a:t>
            </a:r>
          </a:p>
        </p:txBody>
      </p:sp>
    </p:spTree>
    <p:extLst>
      <p:ext uri="{BB962C8B-B14F-4D97-AF65-F5344CB8AC3E}">
        <p14:creationId xmlns:p14="http://schemas.microsoft.com/office/powerpoint/2010/main" val="286797546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Key Findings</a:t>
            </a:r>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dirty="0">
                <a:solidFill>
                  <a:schemeClr val="accent5"/>
                </a:solidFill>
              </a:rPr>
              <a:t>47% </a:t>
            </a:r>
            <a:r>
              <a:rPr lang="en-GB" dirty="0"/>
              <a:t>of married women were </a:t>
            </a:r>
            <a:r>
              <a:rPr lang="en-GB" b="1" dirty="0">
                <a:solidFill>
                  <a:schemeClr val="accent5"/>
                </a:solidFill>
              </a:rPr>
              <a:t>employed </a:t>
            </a:r>
            <a:r>
              <a:rPr lang="en-GB" dirty="0"/>
              <a:t>in the last year. </a:t>
            </a:r>
          </a:p>
          <a:p>
            <a:pPr>
              <a:spcBef>
                <a:spcPts val="0"/>
              </a:spcBef>
              <a:spcAft>
                <a:spcPts val="1800"/>
              </a:spcAft>
              <a:buClr>
                <a:schemeClr val="tx1"/>
              </a:buClr>
            </a:pPr>
            <a:r>
              <a:rPr lang="en-GB" b="1" dirty="0">
                <a:solidFill>
                  <a:schemeClr val="accent5"/>
                </a:solidFill>
              </a:rPr>
              <a:t>66%</a:t>
            </a:r>
            <a:r>
              <a:rPr lang="en-GB" dirty="0"/>
              <a:t> of married women </a:t>
            </a:r>
            <a:r>
              <a:rPr lang="en-GB" b="1" dirty="0">
                <a:solidFill>
                  <a:schemeClr val="accent5"/>
                </a:solidFill>
              </a:rPr>
              <a:t>earn less than their husbands</a:t>
            </a:r>
            <a:r>
              <a:rPr lang="en-GB" dirty="0"/>
              <a:t>. </a:t>
            </a:r>
          </a:p>
          <a:p>
            <a:pPr>
              <a:spcBef>
                <a:spcPts val="0"/>
              </a:spcBef>
              <a:spcAft>
                <a:spcPts val="1800"/>
              </a:spcAft>
              <a:buClr>
                <a:schemeClr val="tx1"/>
              </a:buClr>
            </a:pPr>
            <a:r>
              <a:rPr lang="en-GB" b="1" dirty="0">
                <a:solidFill>
                  <a:schemeClr val="accent5"/>
                </a:solidFill>
              </a:rPr>
              <a:t>80% </a:t>
            </a:r>
            <a:r>
              <a:rPr lang="en-GB" dirty="0"/>
              <a:t>of married women participate in all 3 household decisions. </a:t>
            </a:r>
          </a:p>
          <a:p>
            <a:pPr>
              <a:spcBef>
                <a:spcPts val="0"/>
              </a:spcBef>
              <a:spcAft>
                <a:spcPts val="1800"/>
              </a:spcAft>
              <a:buClr>
                <a:schemeClr val="tx1"/>
              </a:buClr>
            </a:pPr>
            <a:r>
              <a:rPr lang="en-GB" b="1" dirty="0">
                <a:solidFill>
                  <a:schemeClr val="accent5"/>
                </a:solidFill>
              </a:rPr>
              <a:t>26% </a:t>
            </a:r>
            <a:r>
              <a:rPr lang="en-GB" dirty="0"/>
              <a:t>of women and </a:t>
            </a:r>
            <a:r>
              <a:rPr lang="en-GB" b="1" dirty="0">
                <a:solidFill>
                  <a:schemeClr val="accent5"/>
                </a:solidFill>
              </a:rPr>
              <a:t>21%</a:t>
            </a:r>
            <a:r>
              <a:rPr lang="en-GB" dirty="0"/>
              <a:t> of men believe that a </a:t>
            </a:r>
            <a:r>
              <a:rPr lang="en-GB" b="1" dirty="0">
                <a:solidFill>
                  <a:schemeClr val="accent5"/>
                </a:solidFill>
              </a:rPr>
              <a:t>husband is justified in beating his wife </a:t>
            </a:r>
            <a:r>
              <a:rPr lang="en-GB" dirty="0"/>
              <a:t>under certain circumstances. </a:t>
            </a:r>
          </a:p>
        </p:txBody>
      </p:sp>
    </p:spTree>
    <p:extLst>
      <p:ext uri="{BB962C8B-B14F-4D97-AF65-F5344CB8AC3E}">
        <p14:creationId xmlns:p14="http://schemas.microsoft.com/office/powerpoint/2010/main" val="215554717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a:solidFill>
                  <a:schemeClr val="bg1"/>
                </a:solidFill>
              </a:rPr>
              <a:t> Violence against Women</a:t>
            </a:r>
          </a:p>
        </p:txBody>
      </p:sp>
    </p:spTree>
    <p:extLst>
      <p:ext uri="{BB962C8B-B14F-4D97-AF65-F5344CB8AC3E}">
        <p14:creationId xmlns:p14="http://schemas.microsoft.com/office/powerpoint/2010/main" val="128962516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Experience of Physical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1988074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a:t>Percent of women age 15-49 who have ever experienced physical violence</a:t>
            </a:r>
          </a:p>
        </p:txBody>
      </p:sp>
    </p:spTree>
    <p:extLst>
      <p:ext uri="{BB962C8B-B14F-4D97-AF65-F5344CB8AC3E}">
        <p14:creationId xmlns:p14="http://schemas.microsoft.com/office/powerpoint/2010/main" val="84326464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Perpetrators of Physical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33788794"/>
              </p:ext>
            </p:extLst>
          </p:nvPr>
        </p:nvGraphicFramePr>
        <p:xfrm>
          <a:off x="0" y="1643063"/>
          <a:ext cx="9143999"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24205"/>
            <a:ext cx="9144000" cy="646331"/>
          </a:xfrm>
          <a:prstGeom prst="rect">
            <a:avLst/>
          </a:prstGeom>
          <a:noFill/>
        </p:spPr>
        <p:txBody>
          <a:bodyPr wrap="square" rtlCol="0">
            <a:spAutoFit/>
          </a:bodyPr>
          <a:lstStyle/>
          <a:p>
            <a:pPr algn="ctr"/>
            <a:r>
              <a:rPr lang="en-US" i="1" dirty="0"/>
              <a:t>Among women age 15-49 who have experienced physical violence since age 15, </a:t>
            </a:r>
            <a:br>
              <a:rPr lang="en-US" i="1" dirty="0"/>
            </a:br>
            <a:r>
              <a:rPr lang="en-US" i="1" dirty="0"/>
              <a:t>percent who report specific persons who committed the violence</a:t>
            </a:r>
          </a:p>
        </p:txBody>
      </p:sp>
      <p:sp>
        <p:nvSpPr>
          <p:cNvPr id="9" name="TextBox 8"/>
          <p:cNvSpPr txBox="1"/>
          <p:nvPr/>
        </p:nvSpPr>
        <p:spPr>
          <a:xfrm>
            <a:off x="613186" y="1784822"/>
            <a:ext cx="2969111" cy="646331"/>
          </a:xfrm>
          <a:prstGeom prst="rect">
            <a:avLst/>
          </a:prstGeom>
          <a:noFill/>
        </p:spPr>
        <p:txBody>
          <a:bodyPr wrap="square" rtlCol="0">
            <a:spAutoFit/>
          </a:bodyPr>
          <a:lstStyle/>
          <a:p>
            <a:pPr algn="ctr"/>
            <a:r>
              <a:rPr lang="en-US" dirty="0"/>
              <a:t>Most common among ever-married women</a:t>
            </a:r>
          </a:p>
        </p:txBody>
      </p:sp>
      <p:sp>
        <p:nvSpPr>
          <p:cNvPr id="10" name="TextBox 9"/>
          <p:cNvSpPr txBox="1"/>
          <p:nvPr/>
        </p:nvSpPr>
        <p:spPr>
          <a:xfrm>
            <a:off x="5585013" y="1788117"/>
            <a:ext cx="3139440" cy="646331"/>
          </a:xfrm>
          <a:prstGeom prst="rect">
            <a:avLst/>
          </a:prstGeom>
          <a:noFill/>
        </p:spPr>
        <p:txBody>
          <a:bodyPr wrap="square" rtlCol="0">
            <a:spAutoFit/>
          </a:bodyPr>
          <a:lstStyle/>
          <a:p>
            <a:pPr algn="ctr"/>
            <a:r>
              <a:rPr lang="en-US" dirty="0"/>
              <a:t>Most common among never- married women</a:t>
            </a:r>
          </a:p>
        </p:txBody>
      </p:sp>
      <p:cxnSp>
        <p:nvCxnSpPr>
          <p:cNvPr id="11" name="Straight Connector 10"/>
          <p:cNvCxnSpPr/>
          <p:nvPr/>
        </p:nvCxnSpPr>
        <p:spPr>
          <a:xfrm>
            <a:off x="613186" y="2506532"/>
            <a:ext cx="2969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670177" y="2506532"/>
            <a:ext cx="2969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491151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noProof="0" dirty="0"/>
              <a:t>Violence during Pregnancy by Marital Status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8378586"/>
              </p:ext>
            </p:extLst>
          </p:nvPr>
        </p:nvGraphicFramePr>
        <p:xfrm>
          <a:off x="484094" y="1643063"/>
          <a:ext cx="8272631"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Among women age 15-49 who have ever been pregnant, percent who </a:t>
            </a:r>
            <a:br>
              <a:rPr lang="en-US" i="1" dirty="0"/>
            </a:br>
            <a:r>
              <a:rPr lang="en-US" i="1" dirty="0"/>
              <a:t>have ever experienced physical violence during pregnancy</a:t>
            </a:r>
          </a:p>
        </p:txBody>
      </p:sp>
    </p:spTree>
    <p:extLst>
      <p:ext uri="{BB962C8B-B14F-4D97-AF65-F5344CB8AC3E}">
        <p14:creationId xmlns:p14="http://schemas.microsoft.com/office/powerpoint/2010/main" val="2319609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Data Processing</a:t>
            </a:r>
          </a:p>
        </p:txBody>
      </p:sp>
      <p:sp>
        <p:nvSpPr>
          <p:cNvPr id="3" name="Content Placeholder 2"/>
          <p:cNvSpPr>
            <a:spLocks noGrp="1"/>
          </p:cNvSpPr>
          <p:nvPr>
            <p:ph idx="1"/>
          </p:nvPr>
        </p:nvSpPr>
        <p:spPr/>
        <p:txBody>
          <a:bodyPr>
            <a:noAutofit/>
          </a:bodyPr>
          <a:lstStyle/>
          <a:p>
            <a:pPr>
              <a:spcBef>
                <a:spcPts val="0"/>
              </a:spcBef>
              <a:spcAft>
                <a:spcPts val="600"/>
              </a:spcAft>
            </a:pPr>
            <a:r>
              <a:rPr lang="en-GB" sz="3200" noProof="0" dirty="0"/>
              <a:t>Electronic data collected on tablets using computer-assisted personal interviewing (CAPI)  were sent by team supervisors via internet to the MOH central office in </a:t>
            </a:r>
            <a:r>
              <a:rPr lang="en-GB" sz="3200" noProof="0" dirty="0" err="1"/>
              <a:t>Malé</a:t>
            </a:r>
            <a:r>
              <a:rPr lang="en-GB" sz="3200" noProof="0" dirty="0"/>
              <a:t>.</a:t>
            </a:r>
          </a:p>
          <a:p>
            <a:pPr>
              <a:spcBef>
                <a:spcPts val="0"/>
              </a:spcBef>
              <a:spcAft>
                <a:spcPts val="600"/>
              </a:spcAft>
            </a:pPr>
            <a:r>
              <a:rPr lang="en-GB" sz="3200" noProof="0" dirty="0"/>
              <a:t>Data editing done with the DHS program </a:t>
            </a:r>
            <a:r>
              <a:rPr lang="en-GB" sz="3200" noProof="0" dirty="0" err="1"/>
              <a:t>CSPro</a:t>
            </a:r>
            <a:r>
              <a:rPr lang="en-GB" sz="3200" noProof="0" dirty="0"/>
              <a:t>. Secondary editing and data processing took place from March 2016 to April 2018.</a:t>
            </a:r>
          </a:p>
          <a:p>
            <a:pPr marL="0" indent="0">
              <a:spcBef>
                <a:spcPts val="0"/>
              </a:spcBef>
              <a:spcAft>
                <a:spcPts val="1800"/>
              </a:spcAft>
              <a:buNone/>
            </a:pPr>
            <a:endParaRPr lang="en-GB" sz="3200" noProof="0" dirty="0"/>
          </a:p>
        </p:txBody>
      </p:sp>
    </p:spTree>
    <p:extLst>
      <p:ext uri="{BB962C8B-B14F-4D97-AF65-F5344CB8AC3E}">
        <p14:creationId xmlns:p14="http://schemas.microsoft.com/office/powerpoint/2010/main" val="15189840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Experience of Sexual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39325280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a:t>Percent of women age 15-49 who have experienced sexual violence</a:t>
            </a:r>
          </a:p>
        </p:txBody>
      </p:sp>
    </p:spTree>
    <p:extLst>
      <p:ext uri="{BB962C8B-B14F-4D97-AF65-F5344CB8AC3E}">
        <p14:creationId xmlns:p14="http://schemas.microsoft.com/office/powerpoint/2010/main" val="158983401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Perpetrators of Sexual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53123360"/>
              </p:ext>
            </p:extLst>
          </p:nvPr>
        </p:nvGraphicFramePr>
        <p:xfrm>
          <a:off x="0" y="1643063"/>
          <a:ext cx="9143999"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Among women age 15-49 who have experienced sexual violence, </a:t>
            </a:r>
            <a:br>
              <a:rPr lang="en-US" i="1" dirty="0"/>
            </a:br>
            <a:r>
              <a:rPr lang="en-US" i="1" dirty="0"/>
              <a:t>percent who report specific persons who committed the violence</a:t>
            </a:r>
          </a:p>
        </p:txBody>
      </p:sp>
      <p:sp>
        <p:nvSpPr>
          <p:cNvPr id="10" name="TextBox 9"/>
          <p:cNvSpPr txBox="1"/>
          <p:nvPr/>
        </p:nvSpPr>
        <p:spPr>
          <a:xfrm>
            <a:off x="613186" y="1784822"/>
            <a:ext cx="2969111" cy="646331"/>
          </a:xfrm>
          <a:prstGeom prst="rect">
            <a:avLst/>
          </a:prstGeom>
          <a:noFill/>
        </p:spPr>
        <p:txBody>
          <a:bodyPr wrap="square" rtlCol="0">
            <a:spAutoFit/>
          </a:bodyPr>
          <a:lstStyle/>
          <a:p>
            <a:pPr algn="ctr"/>
            <a:r>
              <a:rPr lang="en-US" dirty="0"/>
              <a:t>Most common among ever-married women</a:t>
            </a:r>
          </a:p>
        </p:txBody>
      </p:sp>
      <p:sp>
        <p:nvSpPr>
          <p:cNvPr id="11" name="TextBox 10"/>
          <p:cNvSpPr txBox="1"/>
          <p:nvPr/>
        </p:nvSpPr>
        <p:spPr>
          <a:xfrm>
            <a:off x="5585013" y="1788117"/>
            <a:ext cx="3139440" cy="646331"/>
          </a:xfrm>
          <a:prstGeom prst="rect">
            <a:avLst/>
          </a:prstGeom>
          <a:noFill/>
        </p:spPr>
        <p:txBody>
          <a:bodyPr wrap="square" rtlCol="0">
            <a:spAutoFit/>
          </a:bodyPr>
          <a:lstStyle/>
          <a:p>
            <a:pPr algn="ctr"/>
            <a:r>
              <a:rPr lang="en-US" dirty="0"/>
              <a:t>Most common among never married women</a:t>
            </a:r>
          </a:p>
        </p:txBody>
      </p:sp>
      <p:cxnSp>
        <p:nvCxnSpPr>
          <p:cNvPr id="12" name="Straight Connector 11"/>
          <p:cNvCxnSpPr/>
          <p:nvPr/>
        </p:nvCxnSpPr>
        <p:spPr>
          <a:xfrm>
            <a:off x="613186" y="2506532"/>
            <a:ext cx="2969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670177" y="2506532"/>
            <a:ext cx="2969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363831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Marital Control by Husbands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73444547"/>
              </p:ext>
            </p:extLst>
          </p:nvPr>
        </p:nvGraphicFramePr>
        <p:xfrm>
          <a:off x="1" y="1643063"/>
          <a:ext cx="9144000"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369332"/>
          </a:xfrm>
          <a:prstGeom prst="rect">
            <a:avLst/>
          </a:prstGeom>
          <a:noFill/>
        </p:spPr>
        <p:txBody>
          <a:bodyPr wrap="square" rtlCol="0">
            <a:spAutoFit/>
          </a:bodyPr>
          <a:lstStyle/>
          <a:p>
            <a:pPr algn="ctr"/>
            <a:r>
              <a:rPr lang="en-US" i="1" dirty="0"/>
              <a:t>Percent of ever-married women age 15-49 who report their spouse:</a:t>
            </a:r>
          </a:p>
        </p:txBody>
      </p:sp>
    </p:spTree>
    <p:extLst>
      <p:ext uri="{BB962C8B-B14F-4D97-AF65-F5344CB8AC3E}">
        <p14:creationId xmlns:p14="http://schemas.microsoft.com/office/powerpoint/2010/main" val="74106951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Spousal Violence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675865430"/>
              </p:ext>
            </p:extLst>
          </p:nvPr>
        </p:nvGraphicFramePr>
        <p:xfrm>
          <a:off x="0" y="1643063"/>
          <a:ext cx="9143999" cy="5214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Percent of ever-married women age 15-49 who have experienced </a:t>
            </a:r>
          </a:p>
          <a:p>
            <a:pPr algn="ctr"/>
            <a:r>
              <a:rPr lang="en-US" i="1" dirty="0"/>
              <a:t>violence committed by their current or most recent husband/partner</a:t>
            </a:r>
          </a:p>
        </p:txBody>
      </p:sp>
    </p:spTree>
    <p:extLst>
      <p:ext uri="{BB962C8B-B14F-4D97-AF65-F5344CB8AC3E}">
        <p14:creationId xmlns:p14="http://schemas.microsoft.com/office/powerpoint/2010/main" val="325538190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Spousal Violence by Marital Status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71954735"/>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96813"/>
            <a:ext cx="9144000" cy="646331"/>
          </a:xfrm>
          <a:prstGeom prst="rect">
            <a:avLst/>
          </a:prstGeom>
          <a:noFill/>
        </p:spPr>
        <p:txBody>
          <a:bodyPr wrap="square" rtlCol="0">
            <a:spAutoFit/>
          </a:bodyPr>
          <a:lstStyle/>
          <a:p>
            <a:pPr algn="ctr"/>
            <a:r>
              <a:rPr lang="en-US" i="1" dirty="0"/>
              <a:t>Percent of ever-married women age 15-49 who have experienced </a:t>
            </a:r>
          </a:p>
          <a:p>
            <a:pPr algn="ctr"/>
            <a:r>
              <a:rPr lang="en-US" i="1" dirty="0"/>
              <a:t>violence committed by their husband/partner</a:t>
            </a:r>
          </a:p>
        </p:txBody>
      </p:sp>
    </p:spTree>
    <p:extLst>
      <p:ext uri="{BB962C8B-B14F-4D97-AF65-F5344CB8AC3E}">
        <p14:creationId xmlns:p14="http://schemas.microsoft.com/office/powerpoint/2010/main" val="340252692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4000" cy="914400"/>
          </a:xfrm>
        </p:spPr>
        <p:txBody>
          <a:bodyPr>
            <a:normAutofit/>
          </a:bodyPr>
          <a:lstStyle/>
          <a:p>
            <a:r>
              <a:rPr lang="en-GB" sz="4000" noProof="0" dirty="0"/>
              <a:t>Help Seeking Behaviour</a:t>
            </a:r>
          </a:p>
        </p:txBody>
      </p:sp>
      <p:sp>
        <p:nvSpPr>
          <p:cNvPr id="4" name="TextBox 3"/>
          <p:cNvSpPr txBox="1"/>
          <p:nvPr/>
        </p:nvSpPr>
        <p:spPr>
          <a:xfrm>
            <a:off x="1" y="996813"/>
            <a:ext cx="9144000" cy="369332"/>
          </a:xfrm>
          <a:prstGeom prst="rect">
            <a:avLst/>
          </a:prstGeom>
          <a:noFill/>
        </p:spPr>
        <p:txBody>
          <a:bodyPr wrap="square" rtlCol="0">
            <a:spAutoFit/>
          </a:bodyPr>
          <a:lstStyle/>
          <a:p>
            <a:pPr algn="ctr"/>
            <a:r>
              <a:rPr lang="en-US" i="1" dirty="0"/>
              <a:t>Percent distribution of women age 15-49 who have experienced physical or sexual violence</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150706698"/>
              </p:ext>
            </p:extLst>
          </p:nvPr>
        </p:nvGraphicFramePr>
        <p:xfrm>
          <a:off x="461963" y="1606550"/>
          <a:ext cx="8256587" cy="4924879"/>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4927713" y="3396343"/>
            <a:ext cx="1676400" cy="923330"/>
          </a:xfrm>
          <a:prstGeom prst="rect">
            <a:avLst/>
          </a:prstGeom>
          <a:noFill/>
        </p:spPr>
        <p:txBody>
          <a:bodyPr wrap="square" rtlCol="0">
            <a:spAutoFit/>
          </a:bodyPr>
          <a:lstStyle/>
          <a:p>
            <a:pPr algn="ctr"/>
            <a:r>
              <a:rPr lang="en-US" b="1" dirty="0">
                <a:solidFill>
                  <a:schemeClr val="bg1"/>
                </a:solidFill>
              </a:rPr>
              <a:t>Sought help to end violence</a:t>
            </a:r>
          </a:p>
          <a:p>
            <a:pPr algn="ctr"/>
            <a:r>
              <a:rPr lang="en-US" b="1" dirty="0">
                <a:solidFill>
                  <a:schemeClr val="bg1"/>
                </a:solidFill>
              </a:rPr>
              <a:t>42%</a:t>
            </a:r>
          </a:p>
        </p:txBody>
      </p:sp>
      <p:sp>
        <p:nvSpPr>
          <p:cNvPr id="5" name="TextBox 4"/>
          <p:cNvSpPr txBox="1"/>
          <p:nvPr/>
        </p:nvSpPr>
        <p:spPr>
          <a:xfrm>
            <a:off x="0" y="6464057"/>
            <a:ext cx="2579914" cy="307777"/>
          </a:xfrm>
          <a:prstGeom prst="rect">
            <a:avLst/>
          </a:prstGeom>
          <a:noFill/>
        </p:spPr>
        <p:txBody>
          <a:bodyPr wrap="square" rtlCol="0">
            <a:spAutoFit/>
          </a:bodyPr>
          <a:lstStyle/>
          <a:p>
            <a:r>
              <a:rPr lang="en-US" sz="1400" i="1" dirty="0"/>
              <a:t>Figure &lt;100% due to rounding.</a:t>
            </a:r>
          </a:p>
        </p:txBody>
      </p:sp>
    </p:spTree>
    <p:extLst>
      <p:ext uri="{BB962C8B-B14F-4D97-AF65-F5344CB8AC3E}">
        <p14:creationId xmlns:p14="http://schemas.microsoft.com/office/powerpoint/2010/main" val="22733127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a:t>Key Findings</a:t>
            </a:r>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noProof="0" dirty="0">
                <a:solidFill>
                  <a:schemeClr val="accent5"/>
                </a:solidFill>
              </a:rPr>
              <a:t>17% </a:t>
            </a:r>
            <a:r>
              <a:rPr lang="en-GB" noProof="0" dirty="0"/>
              <a:t>of women have ever experienced </a:t>
            </a:r>
            <a:r>
              <a:rPr lang="en-GB" b="1" noProof="0" dirty="0">
                <a:solidFill>
                  <a:schemeClr val="accent5"/>
                </a:solidFill>
              </a:rPr>
              <a:t>physical violence </a:t>
            </a:r>
            <a:r>
              <a:rPr lang="en-GB" noProof="0" dirty="0"/>
              <a:t>since age 15. </a:t>
            </a:r>
          </a:p>
          <a:p>
            <a:pPr>
              <a:spcBef>
                <a:spcPts val="0"/>
              </a:spcBef>
              <a:spcAft>
                <a:spcPts val="1800"/>
              </a:spcAft>
              <a:buClr>
                <a:schemeClr val="tx1"/>
              </a:buClr>
            </a:pPr>
            <a:r>
              <a:rPr lang="en-GB" b="1" noProof="0" dirty="0">
                <a:solidFill>
                  <a:schemeClr val="accent5"/>
                </a:solidFill>
              </a:rPr>
              <a:t>11%</a:t>
            </a:r>
            <a:r>
              <a:rPr lang="en-GB" noProof="0" dirty="0"/>
              <a:t> of women have ever experienced </a:t>
            </a:r>
            <a:r>
              <a:rPr lang="en-GB" b="1" noProof="0" dirty="0">
                <a:solidFill>
                  <a:schemeClr val="accent5"/>
                </a:solidFill>
              </a:rPr>
              <a:t>sexual violence</a:t>
            </a:r>
            <a:r>
              <a:rPr lang="en-GB" noProof="0" dirty="0"/>
              <a:t>. </a:t>
            </a:r>
          </a:p>
          <a:p>
            <a:pPr>
              <a:spcBef>
                <a:spcPts val="0"/>
              </a:spcBef>
              <a:spcAft>
                <a:spcPts val="1800"/>
              </a:spcAft>
              <a:buClr>
                <a:schemeClr val="tx1"/>
              </a:buClr>
            </a:pPr>
            <a:r>
              <a:rPr lang="en-GB" b="1" noProof="0" dirty="0">
                <a:solidFill>
                  <a:schemeClr val="accent5"/>
                </a:solidFill>
              </a:rPr>
              <a:t>24% </a:t>
            </a:r>
            <a:r>
              <a:rPr lang="en-GB" noProof="0" dirty="0"/>
              <a:t>of ever-married women have experienced </a:t>
            </a:r>
            <a:r>
              <a:rPr lang="en-GB" b="1" noProof="0" dirty="0">
                <a:solidFill>
                  <a:schemeClr val="accent5"/>
                </a:solidFill>
              </a:rPr>
              <a:t>spousal violence</a:t>
            </a:r>
            <a:r>
              <a:rPr lang="en-GB" noProof="0" dirty="0"/>
              <a:t>, whether physical or sexual or emotional. </a:t>
            </a:r>
          </a:p>
          <a:p>
            <a:pPr>
              <a:spcBef>
                <a:spcPts val="0"/>
              </a:spcBef>
              <a:spcAft>
                <a:spcPts val="1800"/>
              </a:spcAft>
              <a:buClr>
                <a:schemeClr val="tx1"/>
              </a:buClr>
            </a:pPr>
            <a:r>
              <a:rPr lang="en-GB" b="1" noProof="0" dirty="0">
                <a:solidFill>
                  <a:schemeClr val="accent5"/>
                </a:solidFill>
              </a:rPr>
              <a:t>42% </a:t>
            </a:r>
            <a:r>
              <a:rPr lang="en-GB" noProof="0" dirty="0"/>
              <a:t>of women who have experienced physical or sexual violence have </a:t>
            </a:r>
            <a:r>
              <a:rPr lang="en-GB" b="1" noProof="0" dirty="0">
                <a:solidFill>
                  <a:schemeClr val="accent5"/>
                </a:solidFill>
              </a:rPr>
              <a:t>sought help</a:t>
            </a:r>
            <a:r>
              <a:rPr lang="en-GB" noProof="0" dirty="0"/>
              <a:t>.</a:t>
            </a:r>
          </a:p>
        </p:txBody>
      </p:sp>
    </p:spTree>
    <p:extLst>
      <p:ext uri="{BB962C8B-B14F-4D97-AF65-F5344CB8AC3E}">
        <p14:creationId xmlns:p14="http://schemas.microsoft.com/office/powerpoint/2010/main" val="51978245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66866"/>
            <a:ext cx="9143999" cy="769441"/>
          </a:xfrm>
          <a:prstGeom prst="rect">
            <a:avLst/>
          </a:prstGeom>
          <a:noFill/>
        </p:spPr>
        <p:txBody>
          <a:bodyPr wrap="square" rtlCol="0">
            <a:spAutoFit/>
          </a:bodyPr>
          <a:lstStyle/>
          <a:p>
            <a:pPr algn="ctr"/>
            <a:r>
              <a:rPr lang="en-US" sz="4400" b="1" dirty="0">
                <a:solidFill>
                  <a:schemeClr val="bg1"/>
                </a:solidFill>
              </a:rPr>
              <a:t>Other Health Issues</a:t>
            </a:r>
          </a:p>
        </p:txBody>
      </p:sp>
    </p:spTree>
    <p:extLst>
      <p:ext uri="{BB962C8B-B14F-4D97-AF65-F5344CB8AC3E}">
        <p14:creationId xmlns:p14="http://schemas.microsoft.com/office/powerpoint/2010/main" val="128962516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1843"/>
            <a:ext cx="9144000" cy="914400"/>
          </a:xfrm>
        </p:spPr>
        <p:txBody>
          <a:bodyPr>
            <a:normAutofit fontScale="90000"/>
          </a:bodyPr>
          <a:lstStyle/>
          <a:p>
            <a:r>
              <a:rPr lang="en-GB" dirty="0"/>
              <a:t>Self-reported Prevalence of Hypertension and Diabetes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492126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GB" i="1" dirty="0"/>
              <a:t>Percent of women and men age 15-49 who have ever been diagnosed with:</a:t>
            </a:r>
          </a:p>
        </p:txBody>
      </p:sp>
    </p:spTree>
    <p:extLst>
      <p:ext uri="{BB962C8B-B14F-4D97-AF65-F5344CB8AC3E}">
        <p14:creationId xmlns:p14="http://schemas.microsoft.com/office/powerpoint/2010/main" val="296218284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Hypertension Treatments</a:t>
            </a:r>
          </a:p>
        </p:txBody>
      </p:sp>
      <p:sp>
        <p:nvSpPr>
          <p:cNvPr id="4" name="TextBox 3"/>
          <p:cNvSpPr txBox="1"/>
          <p:nvPr/>
        </p:nvSpPr>
        <p:spPr>
          <a:xfrm>
            <a:off x="18256" y="1056243"/>
            <a:ext cx="9144000" cy="646331"/>
          </a:xfrm>
          <a:prstGeom prst="rect">
            <a:avLst/>
          </a:prstGeom>
          <a:noFill/>
        </p:spPr>
        <p:txBody>
          <a:bodyPr wrap="square" rtlCol="0">
            <a:spAutoFit/>
          </a:bodyPr>
          <a:lstStyle/>
          <a:p>
            <a:pPr algn="ctr"/>
            <a:r>
              <a:rPr lang="en-GB" i="1" dirty="0"/>
              <a:t>Among women and men age 15-49 who have ever been diagnosed with high blood pressure, percent who are currently taking steps to treat the condition</a:t>
            </a:r>
          </a:p>
        </p:txBody>
      </p:sp>
      <p:graphicFrame>
        <p:nvGraphicFramePr>
          <p:cNvPr id="5" name="Content Placeholder 7"/>
          <p:cNvGraphicFramePr>
            <a:graphicFrameLocks noGrp="1"/>
          </p:cNvGraphicFramePr>
          <p:nvPr>
            <p:ph idx="1"/>
            <p:extLst>
              <p:ext uri="{D42A27DB-BD31-4B8C-83A1-F6EECF244321}">
                <p14:modId xmlns:p14="http://schemas.microsoft.com/office/powerpoint/2010/main" val="4191815166"/>
              </p:ext>
            </p:extLst>
          </p:nvPr>
        </p:nvGraphicFramePr>
        <p:xfrm>
          <a:off x="1" y="1606550"/>
          <a:ext cx="9162256"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95511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Results of Household and </a:t>
            </a:r>
            <a:br>
              <a:rPr lang="en-GB" noProof="0" dirty="0"/>
            </a:br>
            <a:r>
              <a:rPr lang="en-GB"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93565662"/>
              </p:ext>
            </p:extLst>
          </p:nvPr>
        </p:nvGraphicFramePr>
        <p:xfrm>
          <a:off x="1384663" y="1606550"/>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xmlns="" val="20000"/>
                    </a:ext>
                  </a:extLst>
                </a:gridCol>
                <a:gridCol w="1972492">
                  <a:extLst>
                    <a:ext uri="{9D8B030D-6E8A-4147-A177-3AD203B41FA5}">
                      <a16:colId xmlns:a16="http://schemas.microsoft.com/office/drawing/2014/main" xmlns="" val="20001"/>
                    </a:ext>
                  </a:extLst>
                </a:gridCol>
              </a:tblGrid>
              <a:tr h="370840">
                <a:tc gridSpan="2">
                  <a:txBody>
                    <a:bodyPr/>
                    <a:lstStyle/>
                    <a:p>
                      <a:r>
                        <a:rPr lang="en-US" dirty="0"/>
                        <a:t>Household</a:t>
                      </a:r>
                      <a:r>
                        <a:rPr lang="en-US" baseline="0" dirty="0"/>
                        <a:t> Interviews</a:t>
                      </a:r>
                      <a:endParaRPr lang="en-US" dirty="0">
                        <a:solidFill>
                          <a:schemeClr val="bg1"/>
                        </a:solidFill>
                      </a:endParaRPr>
                    </a:p>
                  </a:txBody>
                  <a:tcPr>
                    <a:solidFill>
                      <a:schemeClr val="accent3">
                        <a:lumMod val="50000"/>
                      </a:schemeClr>
                    </a:solidFill>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r>
                        <a:rPr lang="en-US" dirty="0"/>
                        <a:t>Households selected</a:t>
                      </a:r>
                    </a:p>
                  </a:txBody>
                  <a:tcPr>
                    <a:solidFill>
                      <a:schemeClr val="accent3">
                        <a:lumMod val="60000"/>
                        <a:lumOff val="40000"/>
                      </a:schemeClr>
                    </a:solidFill>
                  </a:tcPr>
                </a:tc>
                <a:tc>
                  <a:txBody>
                    <a:bodyPr/>
                    <a:lstStyle/>
                    <a:p>
                      <a:pPr algn="r"/>
                      <a:r>
                        <a:rPr lang="en-US" dirty="0"/>
                        <a:t>6,697</a:t>
                      </a:r>
                    </a:p>
                  </a:txBody>
                  <a:tcPr>
                    <a:solidFill>
                      <a:schemeClr val="accent3">
                        <a:lumMod val="60000"/>
                        <a:lumOff val="40000"/>
                      </a:schemeClr>
                    </a:solidFill>
                  </a:tcPr>
                </a:tc>
                <a:extLst>
                  <a:ext uri="{0D108BD9-81ED-4DB2-BD59-A6C34878D82A}">
                    <a16:rowId xmlns:a16="http://schemas.microsoft.com/office/drawing/2014/main" xmlns="" val="10001"/>
                  </a:ext>
                </a:extLst>
              </a:tr>
              <a:tr h="370840">
                <a:tc>
                  <a:txBody>
                    <a:bodyPr/>
                    <a:lstStyle/>
                    <a:p>
                      <a:r>
                        <a:rPr lang="en-US" dirty="0"/>
                        <a:t>Households occupied</a:t>
                      </a:r>
                    </a:p>
                  </a:txBody>
                  <a:tcPr>
                    <a:solidFill>
                      <a:schemeClr val="accent3">
                        <a:lumMod val="20000"/>
                        <a:lumOff val="80000"/>
                      </a:schemeClr>
                    </a:solidFill>
                  </a:tcPr>
                </a:tc>
                <a:tc>
                  <a:txBody>
                    <a:bodyPr/>
                    <a:lstStyle/>
                    <a:p>
                      <a:pPr algn="r"/>
                      <a:r>
                        <a:rPr lang="en-US" dirty="0"/>
                        <a:t>6,608</a:t>
                      </a:r>
                    </a:p>
                  </a:txBody>
                  <a:tcPr>
                    <a:solidFill>
                      <a:schemeClr val="accent3">
                        <a:lumMod val="20000"/>
                        <a:lumOff val="80000"/>
                      </a:schemeClr>
                    </a:solidFill>
                  </a:tcPr>
                </a:tc>
                <a:extLst>
                  <a:ext uri="{0D108BD9-81ED-4DB2-BD59-A6C34878D82A}">
                    <a16:rowId xmlns:a16="http://schemas.microsoft.com/office/drawing/2014/main" xmlns="" val="10002"/>
                  </a:ext>
                </a:extLst>
              </a:tr>
              <a:tr h="370840">
                <a:tc>
                  <a:txBody>
                    <a:bodyPr/>
                    <a:lstStyle/>
                    <a:p>
                      <a:r>
                        <a:rPr lang="en-US" dirty="0"/>
                        <a:t>Households interviewed</a:t>
                      </a:r>
                    </a:p>
                  </a:txBody>
                  <a:tcPr>
                    <a:solidFill>
                      <a:schemeClr val="accent3">
                        <a:lumMod val="60000"/>
                        <a:lumOff val="40000"/>
                      </a:schemeClr>
                    </a:solidFill>
                  </a:tcPr>
                </a:tc>
                <a:tc>
                  <a:txBody>
                    <a:bodyPr/>
                    <a:lstStyle/>
                    <a:p>
                      <a:pPr algn="r"/>
                      <a:r>
                        <a:rPr lang="en-US" dirty="0"/>
                        <a:t>6,050</a:t>
                      </a:r>
                    </a:p>
                  </a:txBody>
                  <a:tcPr>
                    <a:solidFill>
                      <a:schemeClr val="accent3">
                        <a:lumMod val="60000"/>
                        <a:lumOff val="40000"/>
                      </a:schemeClr>
                    </a:solidFill>
                  </a:tcPr>
                </a:tc>
                <a:extLst>
                  <a:ext uri="{0D108BD9-81ED-4DB2-BD59-A6C34878D82A}">
                    <a16:rowId xmlns:a16="http://schemas.microsoft.com/office/drawing/2014/main" xmlns="" val="10003"/>
                  </a:ext>
                </a:extLst>
              </a:tr>
              <a:tr h="370840">
                <a:tc>
                  <a:txBody>
                    <a:bodyPr/>
                    <a:lstStyle/>
                    <a:p>
                      <a:r>
                        <a:rPr lang="en-US" dirty="0"/>
                        <a:t>Response rate</a:t>
                      </a:r>
                    </a:p>
                  </a:txBody>
                  <a:tcPr>
                    <a:solidFill>
                      <a:schemeClr val="accent3">
                        <a:lumMod val="20000"/>
                        <a:lumOff val="80000"/>
                      </a:schemeClr>
                    </a:solidFill>
                  </a:tcPr>
                </a:tc>
                <a:tc>
                  <a:txBody>
                    <a:bodyPr/>
                    <a:lstStyle/>
                    <a:p>
                      <a:pPr algn="r"/>
                      <a:r>
                        <a:rPr lang="en-US" dirty="0"/>
                        <a:t>92%</a:t>
                      </a:r>
                    </a:p>
                  </a:txBody>
                  <a:tcPr>
                    <a:solidFill>
                      <a:schemeClr val="accent3">
                        <a:lumMod val="20000"/>
                        <a:lumOff val="80000"/>
                      </a:schemeClr>
                    </a:solidFill>
                  </a:tcPr>
                </a:tc>
                <a:extLst>
                  <a:ext uri="{0D108BD9-81ED-4DB2-BD59-A6C34878D82A}">
                    <a16:rowId xmlns:a16="http://schemas.microsoft.com/office/drawing/2014/main" xmlns="" val="10004"/>
                  </a:ext>
                </a:extLst>
              </a:tr>
              <a:tr h="370840">
                <a:tc gridSpan="2">
                  <a:txBody>
                    <a:bodyPr/>
                    <a:lstStyle/>
                    <a:p>
                      <a:r>
                        <a:rPr lang="en-US" b="1" dirty="0">
                          <a:solidFill>
                            <a:schemeClr val="bg1"/>
                          </a:solidFill>
                        </a:rPr>
                        <a:t>Interviews with Women age 15-49</a:t>
                      </a:r>
                    </a:p>
                  </a:txBody>
                  <a:tcPr>
                    <a:solidFill>
                      <a:schemeClr val="accent3">
                        <a:lumMod val="50000"/>
                      </a:schemeClr>
                    </a:solidFill>
                  </a:tcPr>
                </a:tc>
                <a:tc hMerge="1">
                  <a:txBody>
                    <a:bodyPr/>
                    <a:lstStyle/>
                    <a:p>
                      <a:endParaRPr lang="en-US" dirty="0"/>
                    </a:p>
                  </a:txBody>
                  <a:tcPr>
                    <a:solidFill>
                      <a:schemeClr val="accent6"/>
                    </a:solidFill>
                  </a:tcPr>
                </a:tc>
                <a:extLst>
                  <a:ext uri="{0D108BD9-81ED-4DB2-BD59-A6C34878D82A}">
                    <a16:rowId xmlns:a16="http://schemas.microsoft.com/office/drawing/2014/main" xmlns="" val="10005"/>
                  </a:ext>
                </a:extLst>
              </a:tr>
              <a:tr h="370840">
                <a:tc>
                  <a:txBody>
                    <a:bodyPr/>
                    <a:lstStyle/>
                    <a:p>
                      <a:r>
                        <a:rPr lang="en-US" dirty="0"/>
                        <a:t>Eligible</a:t>
                      </a:r>
                      <a:r>
                        <a:rPr lang="en-US" baseline="0" dirty="0"/>
                        <a:t> women</a:t>
                      </a:r>
                      <a:endParaRPr lang="en-US" dirty="0"/>
                    </a:p>
                  </a:txBody>
                  <a:tcPr>
                    <a:solidFill>
                      <a:schemeClr val="accent3">
                        <a:lumMod val="20000"/>
                        <a:lumOff val="80000"/>
                      </a:schemeClr>
                    </a:solidFill>
                  </a:tcPr>
                </a:tc>
                <a:tc>
                  <a:txBody>
                    <a:bodyPr/>
                    <a:lstStyle/>
                    <a:p>
                      <a:pPr algn="r"/>
                      <a:r>
                        <a:rPr lang="en-US" dirty="0"/>
                        <a:t>9,170</a:t>
                      </a:r>
                    </a:p>
                  </a:txBody>
                  <a:tcPr>
                    <a:solidFill>
                      <a:schemeClr val="accent3">
                        <a:lumMod val="20000"/>
                        <a:lumOff val="80000"/>
                      </a:schemeClr>
                    </a:solidFill>
                  </a:tcPr>
                </a:tc>
                <a:extLst>
                  <a:ext uri="{0D108BD9-81ED-4DB2-BD59-A6C34878D82A}">
                    <a16:rowId xmlns:a16="http://schemas.microsoft.com/office/drawing/2014/main" xmlns="" val="10006"/>
                  </a:ext>
                </a:extLst>
              </a:tr>
              <a:tr h="370840">
                <a:tc>
                  <a:txBody>
                    <a:bodyPr/>
                    <a:lstStyle/>
                    <a:p>
                      <a:r>
                        <a:rPr lang="en-US" dirty="0"/>
                        <a:t>Women interviewed</a:t>
                      </a:r>
                    </a:p>
                  </a:txBody>
                  <a:tcPr>
                    <a:solidFill>
                      <a:schemeClr val="accent3">
                        <a:lumMod val="60000"/>
                        <a:lumOff val="40000"/>
                      </a:schemeClr>
                    </a:solidFill>
                  </a:tcPr>
                </a:tc>
                <a:tc>
                  <a:txBody>
                    <a:bodyPr/>
                    <a:lstStyle/>
                    <a:p>
                      <a:pPr algn="r"/>
                      <a:r>
                        <a:rPr lang="en-US" dirty="0"/>
                        <a:t>7,699</a:t>
                      </a:r>
                    </a:p>
                  </a:txBody>
                  <a:tcPr>
                    <a:solidFill>
                      <a:schemeClr val="accent3">
                        <a:lumMod val="60000"/>
                        <a:lumOff val="40000"/>
                      </a:schemeClr>
                    </a:solidFill>
                  </a:tcPr>
                </a:tc>
                <a:extLst>
                  <a:ext uri="{0D108BD9-81ED-4DB2-BD59-A6C34878D82A}">
                    <a16:rowId xmlns:a16="http://schemas.microsoft.com/office/drawing/2014/main" xmlns="" val="10007"/>
                  </a:ext>
                </a:extLst>
              </a:tr>
              <a:tr h="370840">
                <a:tc>
                  <a:txBody>
                    <a:bodyPr/>
                    <a:lstStyle/>
                    <a:p>
                      <a:r>
                        <a:rPr lang="en-US" dirty="0"/>
                        <a:t>Response rate</a:t>
                      </a:r>
                    </a:p>
                  </a:txBody>
                  <a:tcPr>
                    <a:solidFill>
                      <a:schemeClr val="accent3">
                        <a:lumMod val="20000"/>
                        <a:lumOff val="80000"/>
                      </a:schemeClr>
                    </a:solidFill>
                  </a:tcPr>
                </a:tc>
                <a:tc>
                  <a:txBody>
                    <a:bodyPr/>
                    <a:lstStyle/>
                    <a:p>
                      <a:pPr algn="r"/>
                      <a:r>
                        <a:rPr lang="en-US" dirty="0"/>
                        <a:t>84%</a:t>
                      </a:r>
                    </a:p>
                  </a:txBody>
                  <a:tcPr>
                    <a:solidFill>
                      <a:schemeClr val="accent3">
                        <a:lumMod val="20000"/>
                        <a:lumOff val="80000"/>
                      </a:schemeClr>
                    </a:solidFill>
                  </a:tcPr>
                </a:tc>
                <a:extLst>
                  <a:ext uri="{0D108BD9-81ED-4DB2-BD59-A6C34878D82A}">
                    <a16:rowId xmlns:a16="http://schemas.microsoft.com/office/drawing/2014/main" xmlns="" val="10008"/>
                  </a:ext>
                </a:extLst>
              </a:tr>
              <a:tr h="370840">
                <a:tc gridSpan="2">
                  <a:txBody>
                    <a:bodyPr/>
                    <a:lstStyle/>
                    <a:p>
                      <a:r>
                        <a:rPr lang="en-US" b="1" dirty="0">
                          <a:solidFill>
                            <a:schemeClr val="bg1"/>
                          </a:solidFill>
                        </a:rPr>
                        <a:t>Interviews</a:t>
                      </a:r>
                      <a:r>
                        <a:rPr lang="en-US" b="1" baseline="0" dirty="0">
                          <a:solidFill>
                            <a:schemeClr val="bg1"/>
                          </a:solidFill>
                        </a:rPr>
                        <a:t> with Men age 15-49</a:t>
                      </a:r>
                      <a:endParaRPr lang="en-US" b="1" dirty="0">
                        <a:solidFill>
                          <a:schemeClr val="bg1"/>
                        </a:solidFill>
                      </a:endParaRPr>
                    </a:p>
                  </a:txBody>
                  <a:tcPr>
                    <a:solidFill>
                      <a:schemeClr val="accent3">
                        <a:lumMod val="50000"/>
                      </a:schemeClr>
                    </a:solidFill>
                  </a:tcPr>
                </a:tc>
                <a:tc hMerge="1">
                  <a:txBody>
                    <a:bodyPr/>
                    <a:lstStyle/>
                    <a:p>
                      <a:endParaRPr lang="en-US" dirty="0"/>
                    </a:p>
                  </a:txBody>
                  <a:tcPr>
                    <a:solidFill>
                      <a:schemeClr val="accent6"/>
                    </a:solidFill>
                  </a:tcPr>
                </a:tc>
                <a:extLst>
                  <a:ext uri="{0D108BD9-81ED-4DB2-BD59-A6C34878D82A}">
                    <a16:rowId xmlns:a16="http://schemas.microsoft.com/office/drawing/2014/main" xmlns="" val="10009"/>
                  </a:ext>
                </a:extLst>
              </a:tr>
              <a:tr h="370840">
                <a:tc>
                  <a:txBody>
                    <a:bodyPr/>
                    <a:lstStyle/>
                    <a:p>
                      <a:r>
                        <a:rPr lang="en-US" dirty="0"/>
                        <a:t>Eligible</a:t>
                      </a:r>
                      <a:r>
                        <a:rPr lang="en-US" baseline="0" dirty="0"/>
                        <a:t> men</a:t>
                      </a:r>
                      <a:endParaRPr lang="en-US" dirty="0"/>
                    </a:p>
                  </a:txBody>
                  <a:tcPr>
                    <a:solidFill>
                      <a:schemeClr val="accent3">
                        <a:lumMod val="20000"/>
                        <a:lumOff val="80000"/>
                      </a:schemeClr>
                    </a:solidFill>
                  </a:tcPr>
                </a:tc>
                <a:tc>
                  <a:txBody>
                    <a:bodyPr/>
                    <a:lstStyle/>
                    <a:p>
                      <a:pPr algn="r"/>
                      <a:r>
                        <a:rPr lang="en-US" dirty="0"/>
                        <a:t>6,335</a:t>
                      </a:r>
                    </a:p>
                  </a:txBody>
                  <a:tcPr>
                    <a:solidFill>
                      <a:schemeClr val="accent3">
                        <a:lumMod val="20000"/>
                        <a:lumOff val="80000"/>
                      </a:schemeClr>
                    </a:solidFill>
                  </a:tcPr>
                </a:tc>
                <a:extLst>
                  <a:ext uri="{0D108BD9-81ED-4DB2-BD59-A6C34878D82A}">
                    <a16:rowId xmlns:a16="http://schemas.microsoft.com/office/drawing/2014/main" xmlns="" val="10010"/>
                  </a:ext>
                </a:extLst>
              </a:tr>
              <a:tr h="370840">
                <a:tc>
                  <a:txBody>
                    <a:bodyPr/>
                    <a:lstStyle/>
                    <a:p>
                      <a:r>
                        <a:rPr lang="en-US" dirty="0"/>
                        <a:t>Men</a:t>
                      </a:r>
                      <a:r>
                        <a:rPr lang="en-US" baseline="0" dirty="0"/>
                        <a:t> interviewed</a:t>
                      </a:r>
                      <a:endParaRPr lang="en-US" dirty="0"/>
                    </a:p>
                  </a:txBody>
                  <a:tcPr>
                    <a:solidFill>
                      <a:schemeClr val="accent3">
                        <a:lumMod val="60000"/>
                        <a:lumOff val="40000"/>
                      </a:schemeClr>
                    </a:solidFill>
                  </a:tcPr>
                </a:tc>
                <a:tc>
                  <a:txBody>
                    <a:bodyPr/>
                    <a:lstStyle/>
                    <a:p>
                      <a:pPr algn="r"/>
                      <a:r>
                        <a:rPr lang="en-US" dirty="0"/>
                        <a:t>4,342</a:t>
                      </a:r>
                    </a:p>
                  </a:txBody>
                  <a:tcPr>
                    <a:solidFill>
                      <a:schemeClr val="accent3">
                        <a:lumMod val="60000"/>
                        <a:lumOff val="40000"/>
                      </a:schemeClr>
                    </a:solidFill>
                  </a:tcPr>
                </a:tc>
                <a:extLst>
                  <a:ext uri="{0D108BD9-81ED-4DB2-BD59-A6C34878D82A}">
                    <a16:rowId xmlns:a16="http://schemas.microsoft.com/office/drawing/2014/main" xmlns="" val="10011"/>
                  </a:ext>
                </a:extLst>
              </a:tr>
              <a:tr h="370840">
                <a:tc>
                  <a:txBody>
                    <a:bodyPr/>
                    <a:lstStyle/>
                    <a:p>
                      <a:r>
                        <a:rPr lang="en-US" dirty="0"/>
                        <a:t>Response</a:t>
                      </a:r>
                      <a:r>
                        <a:rPr lang="en-US" baseline="0" dirty="0"/>
                        <a:t> rate</a:t>
                      </a:r>
                      <a:endParaRPr lang="en-US" dirty="0"/>
                    </a:p>
                  </a:txBody>
                  <a:tcPr>
                    <a:solidFill>
                      <a:schemeClr val="accent3">
                        <a:lumMod val="20000"/>
                        <a:lumOff val="80000"/>
                      </a:schemeClr>
                    </a:solidFill>
                  </a:tcPr>
                </a:tc>
                <a:tc>
                  <a:txBody>
                    <a:bodyPr/>
                    <a:lstStyle/>
                    <a:p>
                      <a:pPr algn="r"/>
                      <a:r>
                        <a:rPr lang="en-US" dirty="0"/>
                        <a:t>69%</a:t>
                      </a:r>
                    </a:p>
                  </a:txBody>
                  <a:tcPr>
                    <a:solidFill>
                      <a:schemeClr val="accent3">
                        <a:lumMod val="20000"/>
                        <a:lumOff val="80000"/>
                      </a:schemeClr>
                    </a:solidFill>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Diabetes Treatments</a:t>
            </a:r>
          </a:p>
        </p:txBody>
      </p:sp>
      <p:sp>
        <p:nvSpPr>
          <p:cNvPr id="4" name="TextBox 3"/>
          <p:cNvSpPr txBox="1"/>
          <p:nvPr/>
        </p:nvSpPr>
        <p:spPr>
          <a:xfrm>
            <a:off x="18256" y="1056243"/>
            <a:ext cx="9144000" cy="646331"/>
          </a:xfrm>
          <a:prstGeom prst="rect">
            <a:avLst/>
          </a:prstGeom>
          <a:noFill/>
        </p:spPr>
        <p:txBody>
          <a:bodyPr wrap="square" rtlCol="0">
            <a:spAutoFit/>
          </a:bodyPr>
          <a:lstStyle/>
          <a:p>
            <a:pPr algn="ctr"/>
            <a:r>
              <a:rPr lang="en-GB" i="1" dirty="0"/>
              <a:t>Among women and men age 15-49 who have ever been diagnosed with diabetes, percent who are currently taking steps to treat the condition</a:t>
            </a:r>
          </a:p>
        </p:txBody>
      </p:sp>
      <p:graphicFrame>
        <p:nvGraphicFramePr>
          <p:cNvPr id="5" name="Content Placeholder 7"/>
          <p:cNvGraphicFramePr>
            <a:graphicFrameLocks noGrp="1"/>
          </p:cNvGraphicFramePr>
          <p:nvPr>
            <p:ph idx="1"/>
            <p:extLst>
              <p:ext uri="{D42A27DB-BD31-4B8C-83A1-F6EECF244321}">
                <p14:modId xmlns:p14="http://schemas.microsoft.com/office/powerpoint/2010/main" val="3177923985"/>
              </p:ext>
            </p:extLst>
          </p:nvPr>
        </p:nvGraphicFramePr>
        <p:xfrm>
          <a:off x="1" y="1606550"/>
          <a:ext cx="9162256"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1463678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Thalassemia Knowledge and Diagnosis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42082947"/>
              </p:ext>
            </p:extLst>
          </p:nvPr>
        </p:nvGraphicFramePr>
        <p:xfrm>
          <a:off x="461963" y="1701800"/>
          <a:ext cx="8256587" cy="51562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GB" i="1" dirty="0"/>
              <a:t>Percent of women and men age 15-49 who have:</a:t>
            </a:r>
          </a:p>
        </p:txBody>
      </p:sp>
    </p:spTree>
    <p:extLst>
      <p:ext uri="{BB962C8B-B14F-4D97-AF65-F5344CB8AC3E}">
        <p14:creationId xmlns:p14="http://schemas.microsoft.com/office/powerpoint/2010/main" val="245382992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7521"/>
            <a:ext cx="9144000" cy="914400"/>
          </a:xfrm>
        </p:spPr>
        <p:txBody>
          <a:bodyPr>
            <a:normAutofit fontScale="90000"/>
          </a:bodyPr>
          <a:lstStyle/>
          <a:p>
            <a:r>
              <a:rPr lang="en-GB" dirty="0"/>
              <a:t>Knowledge and Attitudes toward Tuberculosis</a:t>
            </a:r>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GB" i="1" dirty="0"/>
              <a:t>Among women and men age 15-49 who have heard of tuberculosis (TB), percent who:</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678718537"/>
              </p:ext>
            </p:extLst>
          </p:nvPr>
        </p:nvGraphicFramePr>
        <p:xfrm>
          <a:off x="461963" y="1701800"/>
          <a:ext cx="8256587" cy="5156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8338651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Key Findings</a:t>
            </a:r>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dirty="0">
                <a:solidFill>
                  <a:schemeClr val="accent5"/>
                </a:solidFill>
              </a:rPr>
              <a:t>4%</a:t>
            </a:r>
            <a:r>
              <a:rPr lang="en-GB" dirty="0">
                <a:solidFill>
                  <a:schemeClr val="accent5"/>
                </a:solidFill>
              </a:rPr>
              <a:t> </a:t>
            </a:r>
            <a:r>
              <a:rPr lang="en-GB" dirty="0"/>
              <a:t>of women and </a:t>
            </a:r>
            <a:r>
              <a:rPr lang="en-GB" b="1" dirty="0">
                <a:solidFill>
                  <a:schemeClr val="accent5"/>
                </a:solidFill>
              </a:rPr>
              <a:t>2%</a:t>
            </a:r>
            <a:r>
              <a:rPr lang="en-GB" dirty="0"/>
              <a:t> of men have ever been told by a doctor or other health professional that they have </a:t>
            </a:r>
            <a:r>
              <a:rPr lang="en-GB" b="1" dirty="0">
                <a:solidFill>
                  <a:schemeClr val="accent5"/>
                </a:solidFill>
              </a:rPr>
              <a:t>high blood pressure</a:t>
            </a:r>
            <a:r>
              <a:rPr lang="en-GB" dirty="0"/>
              <a:t>.  </a:t>
            </a:r>
          </a:p>
          <a:p>
            <a:pPr>
              <a:spcBef>
                <a:spcPts val="0"/>
              </a:spcBef>
              <a:spcAft>
                <a:spcPts val="1800"/>
              </a:spcAft>
              <a:buClr>
                <a:schemeClr val="tx1"/>
              </a:buClr>
            </a:pPr>
            <a:r>
              <a:rPr lang="en-GB" b="1" dirty="0">
                <a:solidFill>
                  <a:schemeClr val="accent5"/>
                </a:solidFill>
              </a:rPr>
              <a:t>4%</a:t>
            </a:r>
            <a:r>
              <a:rPr lang="en-GB" dirty="0">
                <a:solidFill>
                  <a:schemeClr val="accent5"/>
                </a:solidFill>
              </a:rPr>
              <a:t> </a:t>
            </a:r>
            <a:r>
              <a:rPr lang="en-GB" dirty="0"/>
              <a:t>of women and </a:t>
            </a:r>
            <a:r>
              <a:rPr lang="en-GB" b="1" dirty="0">
                <a:solidFill>
                  <a:schemeClr val="accent5"/>
                </a:solidFill>
              </a:rPr>
              <a:t>2%</a:t>
            </a:r>
            <a:r>
              <a:rPr lang="en-GB" dirty="0"/>
              <a:t> of men have ever been told by a doctor or other health professional that they have </a:t>
            </a:r>
            <a:r>
              <a:rPr lang="en-GB" b="1" dirty="0">
                <a:solidFill>
                  <a:schemeClr val="accent5"/>
                </a:solidFill>
              </a:rPr>
              <a:t>diabetes</a:t>
            </a:r>
            <a:r>
              <a:rPr lang="en-GB" dirty="0"/>
              <a:t>.  </a:t>
            </a:r>
          </a:p>
          <a:p>
            <a:pPr>
              <a:spcBef>
                <a:spcPts val="0"/>
              </a:spcBef>
              <a:spcAft>
                <a:spcPts val="1800"/>
              </a:spcAft>
              <a:buClr>
                <a:schemeClr val="tx1"/>
              </a:buClr>
            </a:pPr>
            <a:r>
              <a:rPr lang="en-GB" dirty="0"/>
              <a:t>Almost all women and men have heard of </a:t>
            </a:r>
            <a:r>
              <a:rPr lang="en-GB" b="1" dirty="0">
                <a:solidFill>
                  <a:schemeClr val="accent5"/>
                </a:solidFill>
              </a:rPr>
              <a:t>thalassemia</a:t>
            </a:r>
            <a:r>
              <a:rPr lang="en-GB" dirty="0"/>
              <a:t>.</a:t>
            </a:r>
          </a:p>
          <a:p>
            <a:pPr>
              <a:spcBef>
                <a:spcPts val="0"/>
              </a:spcBef>
              <a:spcAft>
                <a:spcPts val="1800"/>
              </a:spcAft>
              <a:buClr>
                <a:schemeClr val="tx1"/>
              </a:buClr>
            </a:pPr>
            <a:r>
              <a:rPr lang="en-GB" b="1" dirty="0">
                <a:solidFill>
                  <a:schemeClr val="accent5"/>
                </a:solidFill>
              </a:rPr>
              <a:t>69%</a:t>
            </a:r>
            <a:r>
              <a:rPr lang="en-GB" dirty="0">
                <a:solidFill>
                  <a:schemeClr val="accent5"/>
                </a:solidFill>
              </a:rPr>
              <a:t> </a:t>
            </a:r>
            <a:r>
              <a:rPr lang="en-GB" dirty="0"/>
              <a:t>of women and </a:t>
            </a:r>
            <a:r>
              <a:rPr lang="en-GB" b="1" dirty="0">
                <a:solidFill>
                  <a:schemeClr val="accent5"/>
                </a:solidFill>
              </a:rPr>
              <a:t>62%</a:t>
            </a:r>
            <a:r>
              <a:rPr lang="en-GB" dirty="0"/>
              <a:t> of men know that TB is spread by </a:t>
            </a:r>
            <a:r>
              <a:rPr lang="en-GB" b="1" dirty="0">
                <a:solidFill>
                  <a:schemeClr val="accent5"/>
                </a:solidFill>
              </a:rPr>
              <a:t>coughing</a:t>
            </a:r>
            <a:r>
              <a:rPr lang="en-GB" dirty="0"/>
              <a:t>.  </a:t>
            </a:r>
          </a:p>
          <a:p>
            <a:pPr>
              <a:spcBef>
                <a:spcPts val="0"/>
              </a:spcBef>
              <a:spcAft>
                <a:spcPts val="1800"/>
              </a:spcAft>
              <a:buClr>
                <a:schemeClr val="tx1"/>
              </a:buClr>
            </a:pPr>
            <a:endParaRPr lang="en-GB" dirty="0"/>
          </a:p>
          <a:p>
            <a:pPr>
              <a:spcBef>
                <a:spcPts val="0"/>
              </a:spcBef>
              <a:spcAft>
                <a:spcPts val="1800"/>
              </a:spcAft>
              <a:buClr>
                <a:schemeClr val="tx1"/>
              </a:buClr>
            </a:pPr>
            <a:endParaRPr lang="en-GB" dirty="0"/>
          </a:p>
        </p:txBody>
      </p:sp>
    </p:spTree>
    <p:extLst>
      <p:ext uri="{BB962C8B-B14F-4D97-AF65-F5344CB8AC3E}">
        <p14:creationId xmlns:p14="http://schemas.microsoft.com/office/powerpoint/2010/main" val="51978245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331"/>
            <a:ext cx="9143999" cy="769441"/>
          </a:xfrm>
          <a:prstGeom prst="rect">
            <a:avLst/>
          </a:prstGeom>
          <a:noFill/>
        </p:spPr>
        <p:txBody>
          <a:bodyPr wrap="square" rtlCol="0">
            <a:spAutoFit/>
          </a:bodyPr>
          <a:lstStyle/>
          <a:p>
            <a:pPr algn="ctr"/>
            <a:r>
              <a:rPr lang="en-US" sz="4400" b="1" dirty="0">
                <a:solidFill>
                  <a:schemeClr val="bg1"/>
                </a:solidFill>
              </a:rPr>
              <a:t>Early Childhood Development</a:t>
            </a:r>
          </a:p>
        </p:txBody>
      </p:sp>
    </p:spTree>
    <p:extLst>
      <p:ext uri="{BB962C8B-B14F-4D97-AF65-F5344CB8AC3E}">
        <p14:creationId xmlns:p14="http://schemas.microsoft.com/office/powerpoint/2010/main" val="128962516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Early Childhood Education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62649720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960527"/>
            <a:ext cx="9144000" cy="646331"/>
          </a:xfrm>
          <a:prstGeom prst="rect">
            <a:avLst/>
          </a:prstGeom>
          <a:noFill/>
        </p:spPr>
        <p:txBody>
          <a:bodyPr wrap="square" rtlCol="0">
            <a:spAutoFit/>
          </a:bodyPr>
          <a:lstStyle/>
          <a:p>
            <a:pPr algn="ctr"/>
            <a:r>
              <a:rPr lang="en-US" i="1" dirty="0"/>
              <a:t>Percent of children age 36-59 months living with their mother </a:t>
            </a:r>
            <a:br>
              <a:rPr lang="en-US" i="1" dirty="0"/>
            </a:br>
            <a:r>
              <a:rPr lang="en-US" i="1" dirty="0"/>
              <a:t>who are attending an </a:t>
            </a:r>
            <a:r>
              <a:rPr lang="en-US" i="1" dirty="0" err="1"/>
              <a:t>organised</a:t>
            </a:r>
            <a:r>
              <a:rPr lang="en-US" i="1" dirty="0"/>
              <a:t> early education </a:t>
            </a:r>
            <a:r>
              <a:rPr lang="en-US" i="1" dirty="0" err="1"/>
              <a:t>programme</a:t>
            </a:r>
            <a:endParaRPr lang="en-US" i="1" dirty="0"/>
          </a:p>
        </p:txBody>
      </p:sp>
    </p:spTree>
    <p:extLst>
      <p:ext uri="{BB962C8B-B14F-4D97-AF65-F5344CB8AC3E}">
        <p14:creationId xmlns:p14="http://schemas.microsoft.com/office/powerpoint/2010/main" val="81815327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Support for Learning by Region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3056298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60527"/>
            <a:ext cx="9144000" cy="646331"/>
          </a:xfrm>
          <a:prstGeom prst="rect">
            <a:avLst/>
          </a:prstGeom>
          <a:noFill/>
        </p:spPr>
        <p:txBody>
          <a:bodyPr wrap="square" rtlCol="0">
            <a:spAutoFit/>
          </a:bodyPr>
          <a:lstStyle/>
          <a:p>
            <a:pPr algn="ctr"/>
            <a:r>
              <a:rPr lang="en-US" i="1" dirty="0"/>
              <a:t>Percent of children age 36-59 months living with mother with whom adult household members engaged in 4+ activities that promote learning and school readiness in the last 3 days</a:t>
            </a:r>
          </a:p>
        </p:txBody>
      </p:sp>
    </p:spTree>
    <p:extLst>
      <p:ext uri="{BB962C8B-B14F-4D97-AF65-F5344CB8AC3E}">
        <p14:creationId xmlns:p14="http://schemas.microsoft.com/office/powerpoint/2010/main" val="234271972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Materials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46372017"/>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960527"/>
            <a:ext cx="9144000" cy="369332"/>
          </a:xfrm>
          <a:prstGeom prst="rect">
            <a:avLst/>
          </a:prstGeom>
          <a:noFill/>
        </p:spPr>
        <p:txBody>
          <a:bodyPr wrap="square" rtlCol="0">
            <a:spAutoFit/>
          </a:bodyPr>
          <a:lstStyle/>
          <a:p>
            <a:pPr algn="ctr"/>
            <a:r>
              <a:rPr lang="en-US" i="1" dirty="0"/>
              <a:t>Percent of children under 5 living with their mother</a:t>
            </a:r>
          </a:p>
        </p:txBody>
      </p:sp>
      <p:sp>
        <p:nvSpPr>
          <p:cNvPr id="9" name="TextBox 8"/>
          <p:cNvSpPr txBox="1"/>
          <p:nvPr/>
        </p:nvSpPr>
        <p:spPr>
          <a:xfrm>
            <a:off x="114300" y="1402060"/>
            <a:ext cx="2400300" cy="646331"/>
          </a:xfrm>
          <a:prstGeom prst="rect">
            <a:avLst/>
          </a:prstGeom>
          <a:noFill/>
        </p:spPr>
        <p:txBody>
          <a:bodyPr wrap="square" rtlCol="0">
            <a:spAutoFit/>
          </a:bodyPr>
          <a:lstStyle/>
          <a:p>
            <a:pPr algn="ctr"/>
            <a:r>
              <a:rPr lang="en-US" dirty="0"/>
              <a:t>Children living in households that have:</a:t>
            </a:r>
          </a:p>
        </p:txBody>
      </p:sp>
      <p:sp>
        <p:nvSpPr>
          <p:cNvPr id="10" name="TextBox 9"/>
          <p:cNvSpPr txBox="1"/>
          <p:nvPr/>
        </p:nvSpPr>
        <p:spPr>
          <a:xfrm>
            <a:off x="4146549" y="1679059"/>
            <a:ext cx="4826000" cy="369332"/>
          </a:xfrm>
          <a:prstGeom prst="rect">
            <a:avLst/>
          </a:prstGeom>
          <a:noFill/>
        </p:spPr>
        <p:txBody>
          <a:bodyPr wrap="square" rtlCol="0">
            <a:spAutoFit/>
          </a:bodyPr>
          <a:lstStyle/>
          <a:p>
            <a:pPr algn="ctr"/>
            <a:r>
              <a:rPr lang="en-US" dirty="0"/>
              <a:t>Children who play with:</a:t>
            </a:r>
          </a:p>
        </p:txBody>
      </p:sp>
      <p:cxnSp>
        <p:nvCxnSpPr>
          <p:cNvPr id="12" name="Straight Connector 11"/>
          <p:cNvCxnSpPr/>
          <p:nvPr/>
        </p:nvCxnSpPr>
        <p:spPr>
          <a:xfrm>
            <a:off x="114300" y="2120900"/>
            <a:ext cx="2400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305299" y="2120900"/>
            <a:ext cx="45085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51694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Inadequate Care for Children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8659851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17755" y="960527"/>
            <a:ext cx="9144000" cy="369332"/>
          </a:xfrm>
          <a:prstGeom prst="rect">
            <a:avLst/>
          </a:prstGeom>
          <a:noFill/>
        </p:spPr>
        <p:txBody>
          <a:bodyPr wrap="square" rtlCol="0">
            <a:spAutoFit/>
          </a:bodyPr>
          <a:lstStyle/>
          <a:p>
            <a:pPr algn="ctr"/>
            <a:r>
              <a:rPr lang="en-US" i="1" dirty="0"/>
              <a:t>Percent of children under 5 living with their mother</a:t>
            </a:r>
          </a:p>
        </p:txBody>
      </p:sp>
    </p:spTree>
    <p:extLst>
      <p:ext uri="{BB962C8B-B14F-4D97-AF65-F5344CB8AC3E}">
        <p14:creationId xmlns:p14="http://schemas.microsoft.com/office/powerpoint/2010/main" val="3984414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Early Child Development Index</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88173950"/>
              </p:ext>
            </p:extLst>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60527"/>
            <a:ext cx="9144000" cy="369332"/>
          </a:xfrm>
          <a:prstGeom prst="rect">
            <a:avLst/>
          </a:prstGeom>
          <a:noFill/>
        </p:spPr>
        <p:txBody>
          <a:bodyPr wrap="square" rtlCol="0">
            <a:spAutoFit/>
          </a:bodyPr>
          <a:lstStyle/>
          <a:p>
            <a:pPr algn="ctr"/>
            <a:r>
              <a:rPr lang="en-US" i="1" dirty="0"/>
              <a:t>Percent of children age 36-59 months living with their mother who are developmentally on track</a:t>
            </a:r>
          </a:p>
        </p:txBody>
      </p:sp>
    </p:spTree>
    <p:extLst>
      <p:ext uri="{BB962C8B-B14F-4D97-AF65-F5344CB8AC3E}">
        <p14:creationId xmlns:p14="http://schemas.microsoft.com/office/powerpoint/2010/main" val="4087805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16811"/>
            <a:ext cx="9143999" cy="646331"/>
          </a:xfrm>
          <a:prstGeom prst="rect">
            <a:avLst/>
          </a:prstGeom>
          <a:noFill/>
        </p:spPr>
        <p:txBody>
          <a:bodyPr wrap="square" rtlCol="0">
            <a:spAutoFit/>
          </a:bodyPr>
          <a:lstStyle/>
          <a:p>
            <a:pPr algn="ctr"/>
            <a:r>
              <a:rPr lang="en-US" sz="3600" b="1" dirty="0">
                <a:solidFill>
                  <a:prstClr val="white"/>
                </a:solidFill>
              </a:rPr>
              <a:t>Household and Respondent Characteristics</a:t>
            </a:r>
          </a:p>
        </p:txBody>
      </p:sp>
    </p:spTree>
    <p:extLst>
      <p:ext uri="{BB962C8B-B14F-4D97-AF65-F5344CB8AC3E}">
        <p14:creationId xmlns:p14="http://schemas.microsoft.com/office/powerpoint/2010/main" val="128962516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p:txBody>
          <a:bodyPr>
            <a:noAutofit/>
          </a:bodyPr>
          <a:lstStyle/>
          <a:p>
            <a:pPr>
              <a:spcBef>
                <a:spcPts val="0"/>
              </a:spcBef>
              <a:spcAft>
                <a:spcPts val="1800"/>
              </a:spcAft>
              <a:buClr>
                <a:schemeClr val="tx1"/>
              </a:buClr>
            </a:pPr>
            <a:r>
              <a:rPr lang="en-GB" sz="3200" b="1" noProof="0" dirty="0">
                <a:solidFill>
                  <a:schemeClr val="accent5"/>
                </a:solidFill>
              </a:rPr>
              <a:t>78% </a:t>
            </a:r>
            <a:r>
              <a:rPr lang="en-GB" sz="3200" noProof="0" dirty="0"/>
              <a:t>of children age 36-59 months are attending an organised </a:t>
            </a:r>
            <a:r>
              <a:rPr lang="en-GB" sz="3200" b="1" noProof="0" dirty="0">
                <a:solidFill>
                  <a:schemeClr val="accent5"/>
                </a:solidFill>
              </a:rPr>
              <a:t>early childhood education programme</a:t>
            </a:r>
            <a:r>
              <a:rPr lang="en-GB" sz="3200" noProof="0" dirty="0"/>
              <a:t>. </a:t>
            </a:r>
          </a:p>
          <a:p>
            <a:pPr>
              <a:spcBef>
                <a:spcPts val="0"/>
              </a:spcBef>
              <a:spcAft>
                <a:spcPts val="1800"/>
              </a:spcAft>
              <a:buClr>
                <a:schemeClr val="tx1"/>
              </a:buClr>
            </a:pPr>
            <a:r>
              <a:rPr lang="en-GB" sz="3200" b="1" noProof="0" dirty="0">
                <a:solidFill>
                  <a:schemeClr val="accent5"/>
                </a:solidFill>
              </a:rPr>
              <a:t>97% </a:t>
            </a:r>
            <a:r>
              <a:rPr lang="en-GB" sz="3200" noProof="0" dirty="0"/>
              <a:t>of children age 36-59 months had a household member who engaged in 4+ activities that </a:t>
            </a:r>
            <a:r>
              <a:rPr lang="en-GB" sz="3200" b="1" noProof="0" dirty="0">
                <a:solidFill>
                  <a:schemeClr val="accent5"/>
                </a:solidFill>
              </a:rPr>
              <a:t>promote learning </a:t>
            </a:r>
            <a:r>
              <a:rPr lang="en-GB" sz="3200" noProof="0" dirty="0"/>
              <a:t>in the past 3 days.</a:t>
            </a:r>
          </a:p>
          <a:p>
            <a:pPr>
              <a:spcBef>
                <a:spcPts val="0"/>
              </a:spcBef>
              <a:spcAft>
                <a:spcPts val="1800"/>
              </a:spcAft>
              <a:buClr>
                <a:schemeClr val="tx1"/>
              </a:buClr>
            </a:pPr>
            <a:r>
              <a:rPr lang="en-GB" sz="3200" b="1" dirty="0">
                <a:solidFill>
                  <a:schemeClr val="accent5"/>
                </a:solidFill>
              </a:rPr>
              <a:t>12% </a:t>
            </a:r>
            <a:r>
              <a:rPr lang="en-GB" sz="3200" dirty="0"/>
              <a:t>of children under 5 were left alone or left in the care of another child younger than age 10 for more than 1 hour during the week before the survey. </a:t>
            </a:r>
            <a:endParaRPr lang="en-GB" sz="3200" b="1" noProof="0" dirty="0">
              <a:solidFill>
                <a:schemeClr val="accent5"/>
              </a:solidFill>
            </a:endParaRPr>
          </a:p>
        </p:txBody>
      </p:sp>
    </p:spTree>
    <p:extLst>
      <p:ext uri="{BB962C8B-B14F-4D97-AF65-F5344CB8AC3E}">
        <p14:creationId xmlns:p14="http://schemas.microsoft.com/office/powerpoint/2010/main" val="51978245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75021"/>
            <a:ext cx="9143999" cy="646331"/>
          </a:xfrm>
          <a:prstGeom prst="rect">
            <a:avLst/>
          </a:prstGeom>
          <a:noFill/>
        </p:spPr>
        <p:txBody>
          <a:bodyPr wrap="square" rtlCol="0">
            <a:spAutoFit/>
          </a:bodyPr>
          <a:lstStyle/>
          <a:p>
            <a:pPr algn="ctr"/>
            <a:r>
              <a:rPr lang="en-US" sz="3600" b="1" dirty="0">
                <a:solidFill>
                  <a:schemeClr val="bg1"/>
                </a:solidFill>
              </a:rPr>
              <a:t>Female Circumcision</a:t>
            </a:r>
          </a:p>
        </p:txBody>
      </p:sp>
    </p:spTree>
    <p:extLst>
      <p:ext uri="{BB962C8B-B14F-4D97-AF65-F5344CB8AC3E}">
        <p14:creationId xmlns:p14="http://schemas.microsoft.com/office/powerpoint/2010/main" val="128962516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Prevalence of Female Circumcision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5369133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a:t>Percent of women age 15-49 who are circumcised</a:t>
            </a:r>
          </a:p>
        </p:txBody>
      </p:sp>
    </p:spTree>
    <p:extLst>
      <p:ext uri="{BB962C8B-B14F-4D97-AF65-F5344CB8AC3E}">
        <p14:creationId xmlns:p14="http://schemas.microsoft.com/office/powerpoint/2010/main" val="167142795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Prevalence of Female Circumcision by 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65210129"/>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a:t>Percent of women age 15-49 who are circumcised</a:t>
            </a:r>
          </a:p>
        </p:txBody>
      </p:sp>
    </p:spTree>
    <p:extLst>
      <p:ext uri="{BB962C8B-B14F-4D97-AF65-F5344CB8AC3E}">
        <p14:creationId xmlns:p14="http://schemas.microsoft.com/office/powerpoint/2010/main" val="158431644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Prevalence of Female Circumcision by Region</a:t>
            </a:r>
          </a:p>
        </p:txBody>
      </p:sp>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a:t>Percent of women age 15-49 who are circumcised</a:t>
            </a:r>
          </a:p>
        </p:txBody>
      </p:sp>
      <p:graphicFrame>
        <p:nvGraphicFramePr>
          <p:cNvPr id="5" name="Content Placeholder 7"/>
          <p:cNvGraphicFramePr>
            <a:graphicFrameLocks noGrp="1"/>
          </p:cNvGraphicFramePr>
          <p:nvPr>
            <p:ph idx="1"/>
            <p:extLst>
              <p:ext uri="{D42A27DB-BD31-4B8C-83A1-F6EECF244321}">
                <p14:modId xmlns:p14="http://schemas.microsoft.com/office/powerpoint/2010/main" val="115402097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2686613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 at Female Circumcision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7870929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56243"/>
            <a:ext cx="9144000" cy="369332"/>
          </a:xfrm>
          <a:prstGeom prst="rect">
            <a:avLst/>
          </a:prstGeom>
          <a:noFill/>
        </p:spPr>
        <p:txBody>
          <a:bodyPr wrap="square" rtlCol="0">
            <a:spAutoFit/>
          </a:bodyPr>
          <a:lstStyle/>
          <a:p>
            <a:pPr algn="ctr"/>
            <a:r>
              <a:rPr lang="en-US" i="1" dirty="0"/>
              <a:t>Percent distribution of women age 15-49 who are circumcised by age at circumcision</a:t>
            </a:r>
          </a:p>
        </p:txBody>
      </p:sp>
    </p:spTree>
    <p:extLst>
      <p:ext uri="{BB962C8B-B14F-4D97-AF65-F5344CB8AC3E}">
        <p14:creationId xmlns:p14="http://schemas.microsoft.com/office/powerpoint/2010/main" val="842793338"/>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 y="120072"/>
            <a:ext cx="9144000" cy="914400"/>
          </a:xfrm>
        </p:spPr>
        <p:txBody>
          <a:bodyPr>
            <a:normAutofit fontScale="90000"/>
          </a:bodyPr>
          <a:lstStyle/>
          <a:p>
            <a:r>
              <a:rPr lang="en-US" dirty="0"/>
              <a:t>Prevalence of Circumcision among Girls by Mother’s Circumcision Status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2451271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35845"/>
            <a:ext cx="9144000" cy="369332"/>
          </a:xfrm>
          <a:prstGeom prst="rect">
            <a:avLst/>
          </a:prstGeom>
          <a:noFill/>
        </p:spPr>
        <p:txBody>
          <a:bodyPr wrap="square" rtlCol="0">
            <a:spAutoFit/>
          </a:bodyPr>
          <a:lstStyle/>
          <a:p>
            <a:pPr algn="ctr"/>
            <a:r>
              <a:rPr lang="en-US" i="1" dirty="0"/>
              <a:t>Percent of girls age 0-14 who are circumcised</a:t>
            </a:r>
          </a:p>
        </p:txBody>
      </p:sp>
    </p:spTree>
    <p:extLst>
      <p:ext uri="{BB962C8B-B14F-4D97-AF65-F5344CB8AC3E}">
        <p14:creationId xmlns:p14="http://schemas.microsoft.com/office/powerpoint/2010/main" val="249360216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Opinions about Whether Female Circumcision is Required by Religion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19881168"/>
              </p:ext>
            </p:extLst>
          </p:nvPr>
        </p:nvGraphicFramePr>
        <p:xfrm>
          <a:off x="461963" y="1796142"/>
          <a:ext cx="8682037" cy="50618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9811"/>
            <a:ext cx="9144000" cy="369332"/>
          </a:xfrm>
          <a:prstGeom prst="rect">
            <a:avLst/>
          </a:prstGeom>
          <a:noFill/>
        </p:spPr>
        <p:txBody>
          <a:bodyPr wrap="square" rtlCol="0">
            <a:spAutoFit/>
          </a:bodyPr>
          <a:lstStyle/>
          <a:p>
            <a:pPr algn="ctr"/>
            <a:r>
              <a:rPr lang="en-US" i="1" dirty="0"/>
              <a:t>Percent distribution of women age 15-49 who have heard of female circumcision </a:t>
            </a:r>
          </a:p>
        </p:txBody>
      </p:sp>
    </p:spTree>
    <p:extLst>
      <p:ext uri="{BB962C8B-B14F-4D97-AF65-F5344CB8AC3E}">
        <p14:creationId xmlns:p14="http://schemas.microsoft.com/office/powerpoint/2010/main" val="256460882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Opinions about Whether </a:t>
            </a:r>
            <a:br>
              <a:rPr lang="en-US" dirty="0"/>
            </a:br>
            <a:r>
              <a:rPr lang="en-US" dirty="0"/>
              <a:t>Female Circumcision Should Continue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05635216"/>
              </p:ext>
            </p:extLst>
          </p:nvPr>
        </p:nvGraphicFramePr>
        <p:xfrm>
          <a:off x="461963" y="1795463"/>
          <a:ext cx="8682037" cy="50625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9811"/>
            <a:ext cx="9144000" cy="369332"/>
          </a:xfrm>
          <a:prstGeom prst="rect">
            <a:avLst/>
          </a:prstGeom>
          <a:noFill/>
        </p:spPr>
        <p:txBody>
          <a:bodyPr wrap="square" rtlCol="0">
            <a:spAutoFit/>
          </a:bodyPr>
          <a:lstStyle/>
          <a:p>
            <a:pPr algn="ctr"/>
            <a:r>
              <a:rPr lang="en-US" i="1" dirty="0"/>
              <a:t>Percent distribution women age 15-49 who have heard of female circumcision </a:t>
            </a:r>
          </a:p>
        </p:txBody>
      </p:sp>
    </p:spTree>
    <p:extLst>
      <p:ext uri="{BB962C8B-B14F-4D97-AF65-F5344CB8AC3E}">
        <p14:creationId xmlns:p14="http://schemas.microsoft.com/office/powerpoint/2010/main" val="36465009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noProof="0" dirty="0">
                <a:solidFill>
                  <a:schemeClr val="accent5"/>
                </a:solidFill>
              </a:rPr>
              <a:t>13% </a:t>
            </a:r>
            <a:r>
              <a:rPr lang="en-GB" noProof="0" dirty="0"/>
              <a:t>of women age 15-49 are </a:t>
            </a:r>
            <a:r>
              <a:rPr lang="en-GB" b="1" dirty="0">
                <a:solidFill>
                  <a:schemeClr val="accent5"/>
                </a:solidFill>
              </a:rPr>
              <a:t>circumcised</a:t>
            </a:r>
            <a:r>
              <a:rPr lang="en-GB" noProof="0" dirty="0"/>
              <a:t>. </a:t>
            </a:r>
          </a:p>
          <a:p>
            <a:pPr>
              <a:spcBef>
                <a:spcPts val="0"/>
              </a:spcBef>
              <a:spcAft>
                <a:spcPts val="1800"/>
              </a:spcAft>
              <a:buClr>
                <a:schemeClr val="tx1"/>
              </a:buClr>
            </a:pPr>
            <a:r>
              <a:rPr lang="en-GB" b="1" noProof="0" dirty="0">
                <a:solidFill>
                  <a:schemeClr val="accent5"/>
                </a:solidFill>
              </a:rPr>
              <a:t>1%</a:t>
            </a:r>
            <a:r>
              <a:rPr lang="en-GB" noProof="0" dirty="0">
                <a:solidFill>
                  <a:schemeClr val="accent5"/>
                </a:solidFill>
              </a:rPr>
              <a:t> </a:t>
            </a:r>
            <a:r>
              <a:rPr lang="en-GB" noProof="0" dirty="0"/>
              <a:t>of girls under age 15 are </a:t>
            </a:r>
            <a:r>
              <a:rPr lang="en-GB" b="1" dirty="0">
                <a:solidFill>
                  <a:schemeClr val="accent5"/>
                </a:solidFill>
              </a:rPr>
              <a:t>circumcised</a:t>
            </a:r>
            <a:r>
              <a:rPr lang="en-GB" noProof="0" dirty="0"/>
              <a:t>. </a:t>
            </a:r>
          </a:p>
          <a:p>
            <a:pPr>
              <a:spcBef>
                <a:spcPts val="0"/>
              </a:spcBef>
              <a:spcAft>
                <a:spcPts val="1800"/>
              </a:spcAft>
              <a:buClr>
                <a:schemeClr val="tx1"/>
              </a:buClr>
            </a:pPr>
            <a:r>
              <a:rPr lang="en-GB" b="1" noProof="0" dirty="0">
                <a:solidFill>
                  <a:schemeClr val="accent5"/>
                </a:solidFill>
              </a:rPr>
              <a:t>10%</a:t>
            </a:r>
            <a:r>
              <a:rPr lang="en-GB" b="1" noProof="0" dirty="0">
                <a:solidFill>
                  <a:schemeClr val="accent1"/>
                </a:solidFill>
              </a:rPr>
              <a:t> </a:t>
            </a:r>
            <a:r>
              <a:rPr lang="en-GB" noProof="0" dirty="0"/>
              <a:t>of women believe that female circumcision is </a:t>
            </a:r>
            <a:r>
              <a:rPr lang="en-GB" b="1" noProof="0" dirty="0">
                <a:solidFill>
                  <a:schemeClr val="accent5"/>
                </a:solidFill>
              </a:rPr>
              <a:t>required by their religion</a:t>
            </a:r>
            <a:r>
              <a:rPr lang="en-GB" noProof="0" dirty="0"/>
              <a:t>. </a:t>
            </a:r>
          </a:p>
          <a:p>
            <a:pPr>
              <a:spcBef>
                <a:spcPts val="0"/>
              </a:spcBef>
              <a:spcAft>
                <a:spcPts val="1800"/>
              </a:spcAft>
              <a:buClr>
                <a:schemeClr val="tx1"/>
              </a:buClr>
            </a:pPr>
            <a:r>
              <a:rPr lang="en-GB" b="1" dirty="0">
                <a:solidFill>
                  <a:schemeClr val="accent5"/>
                </a:solidFill>
              </a:rPr>
              <a:t>66%</a:t>
            </a:r>
            <a:r>
              <a:rPr lang="en-GB" b="1" dirty="0">
                <a:solidFill>
                  <a:schemeClr val="accent1"/>
                </a:solidFill>
              </a:rPr>
              <a:t> </a:t>
            </a:r>
            <a:r>
              <a:rPr lang="en-GB" dirty="0"/>
              <a:t>of women believe that the practice of female circumcision </a:t>
            </a:r>
            <a:r>
              <a:rPr lang="en-GB" b="1" dirty="0">
                <a:solidFill>
                  <a:schemeClr val="accent5"/>
                </a:solidFill>
              </a:rPr>
              <a:t>should not be continued</a:t>
            </a:r>
            <a:r>
              <a:rPr lang="en-GB" dirty="0"/>
              <a:t>. </a:t>
            </a:r>
          </a:p>
        </p:txBody>
      </p:sp>
    </p:spTree>
    <p:extLst>
      <p:ext uri="{BB962C8B-B14F-4D97-AF65-F5344CB8AC3E}">
        <p14:creationId xmlns:p14="http://schemas.microsoft.com/office/powerpoint/2010/main" val="519782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36469"/>
          </a:xfrm>
        </p:spPr>
        <p:txBody>
          <a:bodyPr/>
          <a:lstStyle/>
          <a:p>
            <a:r>
              <a:rPr lang="en-GB" noProof="0" dirty="0"/>
              <a:t>Maldivian Households</a:t>
            </a:r>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GB" sz="3600" b="1" noProof="0" dirty="0">
                <a:solidFill>
                  <a:schemeClr val="accent5"/>
                </a:solidFill>
              </a:rPr>
              <a:t>44%</a:t>
            </a:r>
            <a:r>
              <a:rPr lang="en-GB" sz="3600" noProof="0" dirty="0"/>
              <a:t> of households are </a:t>
            </a:r>
            <a:r>
              <a:rPr lang="en-GB" sz="3600" b="1" noProof="0" dirty="0">
                <a:solidFill>
                  <a:schemeClr val="accent5"/>
                </a:solidFill>
              </a:rPr>
              <a:t>headed by women</a:t>
            </a:r>
            <a:r>
              <a:rPr lang="en-GB" sz="3600" noProof="0" dirty="0"/>
              <a:t>.</a:t>
            </a:r>
          </a:p>
          <a:p>
            <a:pPr>
              <a:spcBef>
                <a:spcPts val="0"/>
              </a:spcBef>
              <a:spcAft>
                <a:spcPts val="1800"/>
              </a:spcAft>
              <a:buClr>
                <a:schemeClr val="tx1"/>
              </a:buClr>
            </a:pPr>
            <a:r>
              <a:rPr lang="en-GB" sz="3600" noProof="0" dirty="0"/>
              <a:t>Households have an average of </a:t>
            </a:r>
            <a:r>
              <a:rPr lang="en-GB" sz="3600" b="1" noProof="0" dirty="0">
                <a:solidFill>
                  <a:schemeClr val="accent5"/>
                </a:solidFill>
              </a:rPr>
              <a:t>5.4 members</a:t>
            </a:r>
            <a:r>
              <a:rPr lang="en-GB" sz="3600" noProof="0" dirty="0"/>
              <a:t>.</a:t>
            </a:r>
          </a:p>
          <a:p>
            <a:pPr>
              <a:spcBef>
                <a:spcPts val="0"/>
              </a:spcBef>
              <a:spcAft>
                <a:spcPts val="1800"/>
              </a:spcAft>
              <a:buClr>
                <a:schemeClr val="tx1"/>
              </a:buClr>
            </a:pPr>
            <a:r>
              <a:rPr lang="en-GB" sz="3600" b="1" noProof="0" dirty="0">
                <a:solidFill>
                  <a:schemeClr val="accent5"/>
                </a:solidFill>
              </a:rPr>
              <a:t>30% </a:t>
            </a:r>
            <a:r>
              <a:rPr lang="en-GB" sz="3600" noProof="0" dirty="0"/>
              <a:t>of the population is </a:t>
            </a:r>
            <a:r>
              <a:rPr lang="en-GB" sz="3600" b="1" noProof="0" dirty="0">
                <a:solidFill>
                  <a:schemeClr val="accent5"/>
                </a:solidFill>
              </a:rPr>
              <a:t>under 15 </a:t>
            </a:r>
            <a:r>
              <a:rPr lang="en-GB" sz="3600" noProof="0" dirty="0"/>
              <a:t>years of age.</a:t>
            </a:r>
          </a:p>
        </p:txBody>
      </p:sp>
    </p:spTree>
    <p:extLst>
      <p:ext uri="{BB962C8B-B14F-4D97-AF65-F5344CB8AC3E}">
        <p14:creationId xmlns:p14="http://schemas.microsoft.com/office/powerpoint/2010/main" val="1776660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GB" noProof="0" dirty="0"/>
              <a:t>Drinking Water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740874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algn="ctr"/>
            <a:r>
              <a:rPr lang="en-US" i="1" dirty="0">
                <a:solidFill>
                  <a:prstClr val="black"/>
                </a:solidFill>
              </a:rPr>
              <a:t>Percent distribution of households</a:t>
            </a:r>
          </a:p>
        </p:txBody>
      </p:sp>
    </p:spTree>
    <p:extLst>
      <p:ext uri="{BB962C8B-B14F-4D97-AF65-F5344CB8AC3E}">
        <p14:creationId xmlns:p14="http://schemas.microsoft.com/office/powerpoint/2010/main" val="29126144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GB" noProof="0" dirty="0"/>
              <a:t>Sanitation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9655109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252"/>
            <a:ext cx="9144000" cy="369332"/>
          </a:xfrm>
          <a:prstGeom prst="rect">
            <a:avLst/>
          </a:prstGeom>
          <a:noFill/>
        </p:spPr>
        <p:txBody>
          <a:bodyPr wrap="square" rtlCol="0">
            <a:spAutoFit/>
          </a:bodyPr>
          <a:lstStyle/>
          <a:p>
            <a:pPr algn="ctr"/>
            <a:r>
              <a:rPr lang="en-US" i="1" dirty="0">
                <a:solidFill>
                  <a:prstClr val="black"/>
                </a:solidFill>
              </a:rPr>
              <a:t>Percent distribution of households</a:t>
            </a:r>
          </a:p>
        </p:txBody>
      </p:sp>
      <p:sp>
        <p:nvSpPr>
          <p:cNvPr id="3" name="TextBox 2"/>
          <p:cNvSpPr txBox="1"/>
          <p:nvPr/>
        </p:nvSpPr>
        <p:spPr>
          <a:xfrm>
            <a:off x="3909142" y="1606549"/>
            <a:ext cx="1219047"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1676447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6912" y="1961508"/>
            <a:ext cx="8218714" cy="3046988"/>
          </a:xfrm>
          <a:prstGeom prst="rect">
            <a:avLst/>
          </a:prstGeom>
          <a:noFill/>
        </p:spPr>
        <p:txBody>
          <a:bodyPr wrap="square" rtlCol="0">
            <a:spAutoFit/>
          </a:bodyPr>
          <a:lstStyle/>
          <a:p>
            <a:pPr algn="ctr"/>
            <a:r>
              <a:rPr lang="en-GB" sz="3200" dirty="0"/>
              <a:t>The 2016-17 Maldives Demographic and Health Survey (2016-17 MDHS) was implemented by the Ministry of Health (MOH). Funding for the survey was provided by the Government of the Maldives, WHO, UNICEF, and UNFPA. ICF provided technical assistance to the project.</a:t>
            </a:r>
            <a:endParaRPr lang="en-US" sz="32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467" y="200731"/>
            <a:ext cx="1013605" cy="1143000"/>
          </a:xfrm>
          <a:prstGeom prst="rect">
            <a:avLst/>
          </a:prstGeom>
        </p:spPr>
      </p:pic>
      <p:grpSp>
        <p:nvGrpSpPr>
          <p:cNvPr id="12" name="Group 11"/>
          <p:cNvGrpSpPr/>
          <p:nvPr/>
        </p:nvGrpSpPr>
        <p:grpSpPr>
          <a:xfrm>
            <a:off x="505849" y="5626940"/>
            <a:ext cx="8143189" cy="915735"/>
            <a:chOff x="317435" y="5646604"/>
            <a:chExt cx="8143189" cy="915735"/>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7435" y="5646604"/>
              <a:ext cx="2157984" cy="915735"/>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6928" y="5647271"/>
              <a:ext cx="1486158" cy="914400"/>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4595" y="5647271"/>
              <a:ext cx="2013320" cy="914400"/>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29425" y="5647271"/>
              <a:ext cx="1131199" cy="914400"/>
            </a:xfrm>
            <a:prstGeom prst="rect">
              <a:avLst/>
            </a:prstGeom>
          </p:spPr>
        </p:pic>
      </p:grpSp>
    </p:spTree>
    <p:extLst>
      <p:ext uri="{BB962C8B-B14F-4D97-AF65-F5344CB8AC3E}">
        <p14:creationId xmlns:p14="http://schemas.microsoft.com/office/powerpoint/2010/main" val="2129250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Household Durable Goods and Possessions</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008537199"/>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369332"/>
          </a:xfrm>
          <a:prstGeom prst="rect">
            <a:avLst/>
          </a:prstGeom>
          <a:noFill/>
        </p:spPr>
        <p:txBody>
          <a:bodyPr wrap="square" rtlCol="0">
            <a:spAutoFit/>
          </a:bodyPr>
          <a:lstStyle/>
          <a:p>
            <a:pPr algn="ctr"/>
            <a:r>
              <a:rPr lang="en-US" i="1" dirty="0">
                <a:solidFill>
                  <a:prstClr val="black"/>
                </a:solidFill>
              </a:rPr>
              <a:t>Percent of households with:</a:t>
            </a:r>
          </a:p>
        </p:txBody>
      </p:sp>
    </p:spTree>
    <p:extLst>
      <p:ext uri="{BB962C8B-B14F-4D97-AF65-F5344CB8AC3E}">
        <p14:creationId xmlns:p14="http://schemas.microsoft.com/office/powerpoint/2010/main" val="1789523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Wealth Index</a:t>
            </a:r>
          </a:p>
        </p:txBody>
      </p:sp>
      <p:sp>
        <p:nvSpPr>
          <p:cNvPr id="3" name="Content Placeholder 2"/>
          <p:cNvSpPr>
            <a:spLocks noGrp="1"/>
          </p:cNvSpPr>
          <p:nvPr>
            <p:ph idx="1"/>
          </p:nvPr>
        </p:nvSpPr>
        <p:spPr/>
        <p:txBody>
          <a:bodyPr/>
          <a:lstStyle/>
          <a:p>
            <a:pPr>
              <a:spcBef>
                <a:spcPts val="0"/>
              </a:spcBef>
              <a:spcAft>
                <a:spcPts val="1800"/>
              </a:spcAft>
            </a:pPr>
            <a:r>
              <a:rPr lang="en-GB" noProof="0" dirty="0"/>
              <a:t>Wealth is determined by scoring households based on a set of characteristics including access to electricity and ownership of various consumer goods.</a:t>
            </a:r>
          </a:p>
          <a:p>
            <a:pPr>
              <a:spcBef>
                <a:spcPts val="0"/>
              </a:spcBef>
              <a:spcAft>
                <a:spcPts val="1800"/>
              </a:spcAft>
            </a:pPr>
            <a:r>
              <a:rPr lang="en-GB" noProof="0" dirty="0"/>
              <a:t>Households are then ranked, from lowest to highest score.</a:t>
            </a:r>
          </a:p>
          <a:p>
            <a:pPr>
              <a:spcBef>
                <a:spcPts val="0"/>
              </a:spcBef>
              <a:spcAft>
                <a:spcPts val="1800"/>
              </a:spcAft>
            </a:pPr>
            <a:r>
              <a:rPr lang="en-GB" noProof="0" dirty="0"/>
              <a:t>This list is then separated into 5 equal pieces (or quintiles) each representing 20% of the population.</a:t>
            </a:r>
          </a:p>
          <a:p>
            <a:pPr>
              <a:spcBef>
                <a:spcPts val="0"/>
              </a:spcBef>
              <a:spcAft>
                <a:spcPts val="1800"/>
              </a:spcAft>
            </a:pPr>
            <a:r>
              <a:rPr lang="en-GB" noProof="0" dirty="0"/>
              <a:t>Therefore, those in the highest quintile may not be “rich” but they are of higher socioeconomic status than 80% of the Maldives.</a:t>
            </a:r>
          </a:p>
        </p:txBody>
      </p:sp>
    </p:spTree>
    <p:extLst>
      <p:ext uri="{BB962C8B-B14F-4D97-AF65-F5344CB8AC3E}">
        <p14:creationId xmlns:p14="http://schemas.microsoft.com/office/powerpoint/2010/main" val="16038919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Wealth Index</a:t>
            </a:r>
          </a:p>
        </p:txBody>
      </p:sp>
      <p:sp>
        <p:nvSpPr>
          <p:cNvPr id="5" name="Content Placeholder 2"/>
          <p:cNvSpPr>
            <a:spLocks noGrp="1"/>
          </p:cNvSpPr>
          <p:nvPr>
            <p:ph idx="1"/>
          </p:nvPr>
        </p:nvSpPr>
        <p:spPr>
          <a:xfrm>
            <a:off x="925286" y="3944982"/>
            <a:ext cx="7315200" cy="2913017"/>
          </a:xfrm>
        </p:spPr>
        <p:txBody>
          <a:bodyPr vert="horz" lIns="91440" tIns="45720" rIns="91440" bIns="45720" rtlCol="0" anchor="t">
            <a:normAutofit lnSpcReduction="10000"/>
          </a:bodyPr>
          <a:lstStyle/>
          <a:p>
            <a:pPr marL="0" indent="0" algn="ctr">
              <a:spcBef>
                <a:spcPts val="0"/>
              </a:spcBef>
              <a:spcAft>
                <a:spcPts val="1800"/>
              </a:spcAft>
              <a:buNone/>
            </a:pPr>
            <a:r>
              <a:rPr lang="en-GB" noProof="0" dirty="0"/>
              <a:t>Very few households </a:t>
            </a:r>
            <a:r>
              <a:rPr lang="en-GB" dirty="0"/>
              <a:t>in </a:t>
            </a:r>
            <a:r>
              <a:rPr lang="en-GB" dirty="0" err="1"/>
              <a:t>Malé</a:t>
            </a:r>
            <a:r>
              <a:rPr lang="en-GB" dirty="0"/>
              <a:t> region are</a:t>
            </a:r>
            <a:r>
              <a:rPr lang="en-GB" noProof="0" dirty="0"/>
              <a:t> in the poorest quintile, while very few households </a:t>
            </a:r>
            <a:r>
              <a:rPr lang="en-GB" dirty="0"/>
              <a:t>in other atolls are</a:t>
            </a:r>
            <a:r>
              <a:rPr lang="en-GB" noProof="0" dirty="0"/>
              <a:t> in the wealthiest quintile.</a:t>
            </a:r>
          </a:p>
          <a:p>
            <a:pPr marL="0" indent="0" algn="ctr">
              <a:spcBef>
                <a:spcPts val="0"/>
              </a:spcBef>
              <a:spcAft>
                <a:spcPts val="1800"/>
              </a:spcAft>
              <a:buNone/>
            </a:pPr>
            <a:r>
              <a:rPr lang="en-GB" b="1" noProof="0" dirty="0">
                <a:solidFill>
                  <a:schemeClr val="accent5"/>
                </a:solidFill>
              </a:rPr>
              <a:t>South Central (36%) </a:t>
            </a:r>
            <a:r>
              <a:rPr lang="en-GB" noProof="0" dirty="0"/>
              <a:t>has the largest proportion of households in the </a:t>
            </a:r>
            <a:r>
              <a:rPr lang="en-GB" b="1" noProof="0" dirty="0">
                <a:solidFill>
                  <a:schemeClr val="accent5"/>
                </a:solidFill>
              </a:rPr>
              <a:t>poorest quintile</a:t>
            </a:r>
            <a:r>
              <a:rPr lang="en-GB" noProof="0" dirty="0"/>
              <a:t>, while </a:t>
            </a:r>
            <a:r>
              <a:rPr lang="en-GB" b="1" noProof="0" dirty="0" err="1">
                <a:solidFill>
                  <a:schemeClr val="accent5"/>
                </a:solidFill>
              </a:rPr>
              <a:t>Malé</a:t>
            </a:r>
            <a:r>
              <a:rPr lang="en-GB" b="1" noProof="0" dirty="0">
                <a:solidFill>
                  <a:schemeClr val="accent5"/>
                </a:solidFill>
              </a:rPr>
              <a:t> (49%) </a:t>
            </a:r>
            <a:r>
              <a:rPr lang="en-GB" noProof="0" dirty="0"/>
              <a:t>has the largest proportion of households in the </a:t>
            </a:r>
            <a:r>
              <a:rPr lang="en-GB" b="1" noProof="0" dirty="0">
                <a:solidFill>
                  <a:schemeClr val="accent5"/>
                </a:solidFill>
              </a:rPr>
              <a:t>wealthiest quintile</a:t>
            </a:r>
            <a:r>
              <a:rPr lang="en-GB" noProof="0" dirty="0"/>
              <a:t>.</a:t>
            </a:r>
          </a:p>
        </p:txBody>
      </p:sp>
      <p:graphicFrame>
        <p:nvGraphicFramePr>
          <p:cNvPr id="6" name="Table 5"/>
          <p:cNvGraphicFramePr>
            <a:graphicFrameLocks noGrp="1"/>
          </p:cNvGraphicFramePr>
          <p:nvPr>
            <p:extLst>
              <p:ext uri="{D42A27DB-BD31-4B8C-83A1-F6EECF244321}">
                <p14:modId xmlns:p14="http://schemas.microsoft.com/office/powerpoint/2010/main" val="1430895405"/>
              </p:ext>
            </p:extLst>
          </p:nvPr>
        </p:nvGraphicFramePr>
        <p:xfrm>
          <a:off x="461639" y="1101767"/>
          <a:ext cx="8256234" cy="2682482"/>
        </p:xfrm>
        <a:graphic>
          <a:graphicData uri="http://schemas.openxmlformats.org/drawingml/2006/table">
            <a:tbl>
              <a:tblPr firstRow="1" bandRow="1">
                <a:tableStyleId>{2D5ABB26-0587-4C30-8999-92F81FD0307C}</a:tableStyleId>
              </a:tblPr>
              <a:tblGrid>
                <a:gridCol w="1376039">
                  <a:extLst>
                    <a:ext uri="{9D8B030D-6E8A-4147-A177-3AD203B41FA5}">
                      <a16:colId xmlns:a16="http://schemas.microsoft.com/office/drawing/2014/main" xmlns="" val="20000"/>
                    </a:ext>
                  </a:extLst>
                </a:gridCol>
                <a:gridCol w="1376039">
                  <a:extLst>
                    <a:ext uri="{9D8B030D-6E8A-4147-A177-3AD203B41FA5}">
                      <a16:colId xmlns:a16="http://schemas.microsoft.com/office/drawing/2014/main" xmlns="" val="20001"/>
                    </a:ext>
                  </a:extLst>
                </a:gridCol>
                <a:gridCol w="1376039">
                  <a:extLst>
                    <a:ext uri="{9D8B030D-6E8A-4147-A177-3AD203B41FA5}">
                      <a16:colId xmlns:a16="http://schemas.microsoft.com/office/drawing/2014/main" xmlns="" val="20002"/>
                    </a:ext>
                  </a:extLst>
                </a:gridCol>
                <a:gridCol w="1376039">
                  <a:extLst>
                    <a:ext uri="{9D8B030D-6E8A-4147-A177-3AD203B41FA5}">
                      <a16:colId xmlns:a16="http://schemas.microsoft.com/office/drawing/2014/main" xmlns="" val="20003"/>
                    </a:ext>
                  </a:extLst>
                </a:gridCol>
                <a:gridCol w="1376039">
                  <a:extLst>
                    <a:ext uri="{9D8B030D-6E8A-4147-A177-3AD203B41FA5}">
                      <a16:colId xmlns:a16="http://schemas.microsoft.com/office/drawing/2014/main" xmlns="" val="20004"/>
                    </a:ext>
                  </a:extLst>
                </a:gridCol>
                <a:gridCol w="1376039">
                  <a:extLst>
                    <a:ext uri="{9D8B030D-6E8A-4147-A177-3AD203B41FA5}">
                      <a16:colId xmlns:a16="http://schemas.microsoft.com/office/drawing/2014/main" xmlns="" val="20005"/>
                    </a:ext>
                  </a:extLst>
                </a:gridCol>
              </a:tblGrid>
              <a:tr h="670802">
                <a:tc>
                  <a:txBody>
                    <a:bodyPr/>
                    <a:lstStyle/>
                    <a:p>
                      <a:endParaRPr lang="en-US" dirty="0"/>
                    </a:p>
                  </a:txBody>
                  <a:tcPr/>
                </a:tc>
                <a:tc>
                  <a:txBody>
                    <a:bodyPr/>
                    <a:lstStyle/>
                    <a:p>
                      <a:pPr algn="ctr"/>
                      <a:r>
                        <a:rPr lang="en-US" sz="2400" b="1" dirty="0"/>
                        <a:t>Lowest</a:t>
                      </a:r>
                    </a:p>
                  </a:txBody>
                  <a:tcPr/>
                </a:tc>
                <a:tc>
                  <a:txBody>
                    <a:bodyPr/>
                    <a:lstStyle/>
                    <a:p>
                      <a:pPr algn="ctr"/>
                      <a:r>
                        <a:rPr lang="en-US" sz="2400" b="1" dirty="0"/>
                        <a:t>2</a:t>
                      </a:r>
                      <a:r>
                        <a:rPr lang="en-US" sz="2400" b="1" baseline="30000" dirty="0"/>
                        <a:t>nd</a:t>
                      </a:r>
                      <a:r>
                        <a:rPr lang="en-US" sz="2400" b="1" dirty="0"/>
                        <a:t> </a:t>
                      </a:r>
                    </a:p>
                  </a:txBody>
                  <a:tcPr/>
                </a:tc>
                <a:tc>
                  <a:txBody>
                    <a:bodyPr/>
                    <a:lstStyle/>
                    <a:p>
                      <a:pPr algn="ctr"/>
                      <a:r>
                        <a:rPr lang="en-US" sz="2400" b="1" dirty="0"/>
                        <a:t>Middle</a:t>
                      </a:r>
                    </a:p>
                  </a:txBody>
                  <a:tcPr/>
                </a:tc>
                <a:tc>
                  <a:txBody>
                    <a:bodyPr/>
                    <a:lstStyle/>
                    <a:p>
                      <a:pPr algn="ctr"/>
                      <a:r>
                        <a:rPr lang="en-US" sz="2400" b="1" dirty="0"/>
                        <a:t>4</a:t>
                      </a:r>
                      <a:r>
                        <a:rPr lang="en-US" sz="2400" b="1" baseline="30000" dirty="0"/>
                        <a:t>th</a:t>
                      </a:r>
                      <a:r>
                        <a:rPr lang="en-US" sz="2400" b="1" dirty="0"/>
                        <a:t> </a:t>
                      </a:r>
                    </a:p>
                  </a:txBody>
                  <a:tcPr/>
                </a:tc>
                <a:tc>
                  <a:txBody>
                    <a:bodyPr/>
                    <a:lstStyle/>
                    <a:p>
                      <a:pPr algn="ctr"/>
                      <a:r>
                        <a:rPr lang="en-US" sz="2400" b="1" dirty="0"/>
                        <a:t>Highest</a:t>
                      </a:r>
                    </a:p>
                  </a:txBody>
                  <a:tcPr/>
                </a:tc>
                <a:extLst>
                  <a:ext uri="{0D108BD9-81ED-4DB2-BD59-A6C34878D82A}">
                    <a16:rowId xmlns:a16="http://schemas.microsoft.com/office/drawing/2014/main" xmlns="" val="10000"/>
                  </a:ext>
                </a:extLst>
              </a:tr>
              <a:tr h="670802">
                <a:tc>
                  <a:txBody>
                    <a:bodyPr/>
                    <a:lstStyle/>
                    <a:p>
                      <a:r>
                        <a:rPr lang="en-US" sz="2400" b="1" dirty="0" err="1">
                          <a:solidFill>
                            <a:schemeClr val="accent1"/>
                          </a:solidFill>
                        </a:rPr>
                        <a:t>Malé</a:t>
                      </a:r>
                      <a:r>
                        <a:rPr lang="en-US" sz="2400" b="1" dirty="0">
                          <a:solidFill>
                            <a:schemeClr val="accent1"/>
                          </a:solidFill>
                        </a:rPr>
                        <a:t/>
                      </a:r>
                      <a:br>
                        <a:rPr lang="en-US" sz="2400" b="1" dirty="0">
                          <a:solidFill>
                            <a:schemeClr val="accent1"/>
                          </a:solidFill>
                        </a:rPr>
                      </a:br>
                      <a:r>
                        <a:rPr lang="en-US" sz="2400" b="1" dirty="0">
                          <a:solidFill>
                            <a:schemeClr val="accent1"/>
                          </a:solidFill>
                        </a:rPr>
                        <a:t>region</a:t>
                      </a:r>
                    </a:p>
                    <a:p>
                      <a:endParaRPr lang="en-US" sz="2400" b="1" dirty="0">
                        <a:solidFill>
                          <a:schemeClr val="accent1"/>
                        </a:solidFill>
                      </a:endParaRPr>
                    </a:p>
                  </a:txBody>
                  <a:tcPr/>
                </a:tc>
                <a:tc>
                  <a:txBody>
                    <a:bodyPr/>
                    <a:lstStyle/>
                    <a:p>
                      <a:pPr algn="ctr"/>
                      <a:r>
                        <a:rPr lang="en-US" sz="2400" b="1" dirty="0">
                          <a:solidFill>
                            <a:schemeClr val="accent1"/>
                          </a:solidFill>
                        </a:rPr>
                        <a:t>1%</a:t>
                      </a:r>
                    </a:p>
                  </a:txBody>
                  <a:tcPr/>
                </a:tc>
                <a:tc>
                  <a:txBody>
                    <a:bodyPr/>
                    <a:lstStyle/>
                    <a:p>
                      <a:pPr algn="ctr"/>
                      <a:r>
                        <a:rPr lang="en-US" sz="2400" b="1" dirty="0">
                          <a:solidFill>
                            <a:schemeClr val="accent1"/>
                          </a:solidFill>
                        </a:rPr>
                        <a:t>4%</a:t>
                      </a:r>
                    </a:p>
                  </a:txBody>
                  <a:tcPr/>
                </a:tc>
                <a:tc>
                  <a:txBody>
                    <a:bodyPr/>
                    <a:lstStyle/>
                    <a:p>
                      <a:pPr algn="ctr"/>
                      <a:r>
                        <a:rPr lang="en-US" sz="2400" b="1" dirty="0">
                          <a:solidFill>
                            <a:schemeClr val="accent1"/>
                          </a:solidFill>
                        </a:rPr>
                        <a:t>8%</a:t>
                      </a:r>
                    </a:p>
                  </a:txBody>
                  <a:tcPr/>
                </a:tc>
                <a:tc>
                  <a:txBody>
                    <a:bodyPr/>
                    <a:lstStyle/>
                    <a:p>
                      <a:pPr algn="ctr"/>
                      <a:r>
                        <a:rPr lang="en-US" sz="2400" b="1" dirty="0">
                          <a:solidFill>
                            <a:schemeClr val="accent1"/>
                          </a:solidFill>
                        </a:rPr>
                        <a:t>38%</a:t>
                      </a:r>
                    </a:p>
                  </a:txBody>
                  <a:tcPr/>
                </a:tc>
                <a:tc>
                  <a:txBody>
                    <a:bodyPr/>
                    <a:lstStyle/>
                    <a:p>
                      <a:pPr algn="ctr"/>
                      <a:r>
                        <a:rPr lang="en-US" sz="2400" b="1" dirty="0">
                          <a:solidFill>
                            <a:schemeClr val="accent1"/>
                          </a:solidFill>
                        </a:rPr>
                        <a:t>49%</a:t>
                      </a:r>
                    </a:p>
                  </a:txBody>
                  <a:tcPr/>
                </a:tc>
                <a:extLst>
                  <a:ext uri="{0D108BD9-81ED-4DB2-BD59-A6C34878D82A}">
                    <a16:rowId xmlns:a16="http://schemas.microsoft.com/office/drawing/2014/main" xmlns="" val="10001"/>
                  </a:ext>
                </a:extLst>
              </a:tr>
              <a:tr h="670802">
                <a:tc>
                  <a:txBody>
                    <a:bodyPr/>
                    <a:lstStyle/>
                    <a:p>
                      <a:r>
                        <a:rPr lang="en-US" sz="2400" b="1" dirty="0">
                          <a:solidFill>
                            <a:schemeClr val="accent2"/>
                          </a:solidFill>
                        </a:rPr>
                        <a:t>Other</a:t>
                      </a:r>
                    </a:p>
                    <a:p>
                      <a:r>
                        <a:rPr lang="en-US" sz="2400" b="1" dirty="0">
                          <a:solidFill>
                            <a:schemeClr val="accent2"/>
                          </a:solidFill>
                        </a:rPr>
                        <a:t>atolls</a:t>
                      </a:r>
                    </a:p>
                  </a:txBody>
                  <a:tcPr/>
                </a:tc>
                <a:tc>
                  <a:txBody>
                    <a:bodyPr/>
                    <a:lstStyle/>
                    <a:p>
                      <a:pPr algn="ctr"/>
                      <a:r>
                        <a:rPr lang="en-US" sz="2400" b="1" dirty="0">
                          <a:solidFill>
                            <a:schemeClr val="accent2"/>
                          </a:solidFill>
                        </a:rPr>
                        <a:t>33%</a:t>
                      </a:r>
                    </a:p>
                  </a:txBody>
                  <a:tcPr/>
                </a:tc>
                <a:tc>
                  <a:txBody>
                    <a:bodyPr/>
                    <a:lstStyle/>
                    <a:p>
                      <a:pPr algn="ctr"/>
                      <a:r>
                        <a:rPr lang="en-US" sz="2400" b="1" dirty="0">
                          <a:solidFill>
                            <a:schemeClr val="accent2"/>
                          </a:solidFill>
                        </a:rPr>
                        <a:t>31%</a:t>
                      </a:r>
                    </a:p>
                  </a:txBody>
                  <a:tcPr/>
                </a:tc>
                <a:tc>
                  <a:txBody>
                    <a:bodyPr/>
                    <a:lstStyle/>
                    <a:p>
                      <a:pPr algn="ctr"/>
                      <a:r>
                        <a:rPr lang="en-US" sz="2400" b="1" dirty="0">
                          <a:solidFill>
                            <a:schemeClr val="accent2"/>
                          </a:solidFill>
                        </a:rPr>
                        <a:t>29%</a:t>
                      </a:r>
                    </a:p>
                  </a:txBody>
                  <a:tcPr/>
                </a:tc>
                <a:tc>
                  <a:txBody>
                    <a:bodyPr/>
                    <a:lstStyle/>
                    <a:p>
                      <a:pPr algn="ctr"/>
                      <a:r>
                        <a:rPr lang="en-US" sz="2400" b="1" dirty="0">
                          <a:solidFill>
                            <a:schemeClr val="accent2"/>
                          </a:solidFill>
                        </a:rPr>
                        <a:t>8%</a:t>
                      </a:r>
                    </a:p>
                  </a:txBody>
                  <a:tcPr/>
                </a:tc>
                <a:tc>
                  <a:txBody>
                    <a:bodyPr/>
                    <a:lstStyle/>
                    <a:p>
                      <a:pPr algn="ctr"/>
                      <a:r>
                        <a:rPr lang="en-US" sz="2400" b="1" dirty="0">
                          <a:solidFill>
                            <a:schemeClr val="accent2"/>
                          </a:solidFill>
                        </a:rPr>
                        <a:t>&lt;1%</a:t>
                      </a:r>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135733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Disability among Female and </a:t>
            </a:r>
            <a:br>
              <a:rPr lang="en-US" sz="3600" dirty="0"/>
            </a:br>
            <a:r>
              <a:rPr lang="en-US" sz="3600" dirty="0"/>
              <a:t>Male Household Population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5691820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089126"/>
            <a:ext cx="9144000" cy="369332"/>
          </a:xfrm>
          <a:prstGeom prst="rect">
            <a:avLst/>
          </a:prstGeom>
          <a:noFill/>
        </p:spPr>
        <p:txBody>
          <a:bodyPr wrap="square" rtlCol="0">
            <a:spAutoFit/>
          </a:bodyPr>
          <a:lstStyle/>
          <a:p>
            <a:pPr algn="ctr"/>
            <a:r>
              <a:rPr lang="en-US" i="1" dirty="0"/>
              <a:t>Percent of the de facto female and male household population by disability status</a:t>
            </a:r>
          </a:p>
        </p:txBody>
      </p:sp>
    </p:spTree>
    <p:extLst>
      <p:ext uri="{BB962C8B-B14F-4D97-AF65-F5344CB8AC3E}">
        <p14:creationId xmlns:p14="http://schemas.microsoft.com/office/powerpoint/2010/main" val="34048017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GB" noProof="0" dirty="0"/>
              <a:t>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40273060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a:solidFill>
                  <a:prstClr val="black"/>
                </a:solidFill>
              </a:rPr>
              <a:t>Percent distribution of women and men age 15-49</a:t>
            </a:r>
          </a:p>
        </p:txBody>
      </p:sp>
    </p:spTree>
    <p:extLst>
      <p:ext uri="{BB962C8B-B14F-4D97-AF65-F5344CB8AC3E}">
        <p14:creationId xmlns:p14="http://schemas.microsoft.com/office/powerpoint/2010/main" val="3022579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Literacy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7323246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solidFill>
                  <a:prstClr val="black"/>
                </a:solidFill>
              </a:rPr>
              <a:t>Percent of women and men age 15-49 who are literate</a:t>
            </a:r>
          </a:p>
        </p:txBody>
      </p:sp>
    </p:spTree>
    <p:extLst>
      <p:ext uri="{BB962C8B-B14F-4D97-AF65-F5344CB8AC3E}">
        <p14:creationId xmlns:p14="http://schemas.microsoft.com/office/powerpoint/2010/main" val="22976996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Exposure to Mass Media</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51059301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solidFill>
                  <a:prstClr val="black"/>
                </a:solidFill>
              </a:rPr>
              <a:t>Percent of women and men age 15-49 with access to media at least once a week</a:t>
            </a:r>
          </a:p>
        </p:txBody>
      </p:sp>
    </p:spTree>
    <p:extLst>
      <p:ext uri="{BB962C8B-B14F-4D97-AF65-F5344CB8AC3E}">
        <p14:creationId xmlns:p14="http://schemas.microsoft.com/office/powerpoint/2010/main" val="24477338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Internet Usage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244555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solidFill>
                  <a:prstClr val="black"/>
                </a:solidFill>
              </a:rPr>
              <a:t>Percent of women and men age 15-49 who have used the internet</a:t>
            </a:r>
          </a:p>
        </p:txBody>
      </p:sp>
    </p:spTree>
    <p:extLst>
      <p:ext uri="{BB962C8B-B14F-4D97-AF65-F5344CB8AC3E}">
        <p14:creationId xmlns:p14="http://schemas.microsoft.com/office/powerpoint/2010/main" val="17093065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Employment</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5714231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a:solidFill>
                  <a:prstClr val="black"/>
                </a:solidFill>
              </a:rPr>
              <a:t>Percent distribution of women and men age 15-49</a:t>
            </a:r>
          </a:p>
        </p:txBody>
      </p:sp>
      <p:sp>
        <p:nvSpPr>
          <p:cNvPr id="3" name="TextBox 2"/>
          <p:cNvSpPr txBox="1"/>
          <p:nvPr/>
        </p:nvSpPr>
        <p:spPr>
          <a:xfrm>
            <a:off x="6346372" y="6444343"/>
            <a:ext cx="3135086" cy="307777"/>
          </a:xfrm>
          <a:prstGeom prst="rect">
            <a:avLst/>
          </a:prstGeom>
          <a:noFill/>
        </p:spPr>
        <p:txBody>
          <a:bodyPr wrap="square" rtlCol="0">
            <a:spAutoFit/>
          </a:bodyPr>
          <a:lstStyle/>
          <a:p>
            <a:r>
              <a:rPr lang="en-US" sz="1400" i="1" dirty="0"/>
              <a:t>Figure is &lt;100% due to rounding.</a:t>
            </a:r>
          </a:p>
        </p:txBody>
      </p:sp>
    </p:spTree>
    <p:extLst>
      <p:ext uri="{BB962C8B-B14F-4D97-AF65-F5344CB8AC3E}">
        <p14:creationId xmlns:p14="http://schemas.microsoft.com/office/powerpoint/2010/main" val="2340129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Occupation</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91177159"/>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369332"/>
          </a:xfrm>
          <a:prstGeom prst="rect">
            <a:avLst/>
          </a:prstGeom>
          <a:noFill/>
        </p:spPr>
        <p:txBody>
          <a:bodyPr wrap="square" rtlCol="0">
            <a:spAutoFit/>
          </a:bodyPr>
          <a:lstStyle/>
          <a:p>
            <a:pPr algn="ctr"/>
            <a:r>
              <a:rPr lang="en-US" i="1" dirty="0">
                <a:solidFill>
                  <a:prstClr val="black"/>
                </a:solidFill>
              </a:rPr>
              <a:t>Percent distribution of women and men age 15-49 employed in the 12 months before the survey</a:t>
            </a:r>
          </a:p>
        </p:txBody>
      </p:sp>
      <p:sp>
        <p:nvSpPr>
          <p:cNvPr id="3" name="TextBox 2"/>
          <p:cNvSpPr txBox="1"/>
          <p:nvPr/>
        </p:nvSpPr>
        <p:spPr>
          <a:xfrm>
            <a:off x="2383972" y="1772256"/>
            <a:ext cx="696685" cy="338554"/>
          </a:xfrm>
          <a:prstGeom prst="rect">
            <a:avLst/>
          </a:prstGeom>
          <a:noFill/>
        </p:spPr>
        <p:txBody>
          <a:bodyPr wrap="square" rtlCol="0">
            <a:spAutoFit/>
          </a:bodyPr>
          <a:lstStyle/>
          <a:p>
            <a:r>
              <a:rPr lang="en-US" sz="1600" dirty="0"/>
              <a:t>&lt;</a:t>
            </a:r>
          </a:p>
        </p:txBody>
      </p:sp>
      <p:sp>
        <p:nvSpPr>
          <p:cNvPr id="6" name="TextBox 5"/>
          <p:cNvSpPr txBox="1"/>
          <p:nvPr/>
        </p:nvSpPr>
        <p:spPr>
          <a:xfrm>
            <a:off x="2383972" y="2319484"/>
            <a:ext cx="696685" cy="338554"/>
          </a:xfrm>
          <a:prstGeom prst="rect">
            <a:avLst/>
          </a:prstGeom>
          <a:noFill/>
        </p:spPr>
        <p:txBody>
          <a:bodyPr wrap="square" rtlCol="0">
            <a:spAutoFit/>
          </a:bodyPr>
          <a:lstStyle/>
          <a:p>
            <a:r>
              <a:rPr lang="en-US" sz="1600" dirty="0"/>
              <a:t>&lt;</a:t>
            </a:r>
          </a:p>
        </p:txBody>
      </p:sp>
    </p:spTree>
    <p:extLst>
      <p:ext uri="{BB962C8B-B14F-4D97-AF65-F5344CB8AC3E}">
        <p14:creationId xmlns:p14="http://schemas.microsoft.com/office/powerpoint/2010/main" val="2843681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Objective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a:t>The main objective of the 2016-17 MDHS is to provide current estimates of key demographic and health indicators to provide a comprehensive overview of population, maternal, and child health issues.</a:t>
            </a:r>
          </a:p>
          <a:p>
            <a:pPr>
              <a:spcBef>
                <a:spcPts val="0"/>
              </a:spcBef>
              <a:spcAft>
                <a:spcPts val="1800"/>
              </a:spcAft>
            </a:pPr>
            <a:r>
              <a:rPr lang="en-GB" sz="3200" noProof="0" dirty="0"/>
              <a:t>This information is essential for programme managers and policymakers to evaluate and design programmes and strategies for improving the health of the Maldives.</a:t>
            </a:r>
          </a:p>
        </p:txBody>
      </p:sp>
    </p:spTree>
    <p:extLst>
      <p:ext uri="{BB962C8B-B14F-4D97-AF65-F5344CB8AC3E}">
        <p14:creationId xmlns:p14="http://schemas.microsoft.com/office/powerpoint/2010/main" val="364172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Health Insurance Coverage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02588411"/>
              </p:ext>
            </p:extLst>
          </p:nvPr>
        </p:nvGraphicFramePr>
        <p:xfrm>
          <a:off x="461963" y="1606550"/>
          <a:ext cx="8256587" cy="476443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solidFill>
                  <a:prstClr val="black"/>
                </a:solidFill>
              </a:rPr>
              <a:t>Percent of women and men age 15-49 with any health insurance coverage*</a:t>
            </a:r>
          </a:p>
        </p:txBody>
      </p:sp>
      <p:sp>
        <p:nvSpPr>
          <p:cNvPr id="5" name="TextBox 4">
            <a:extLst>
              <a:ext uri="{FF2B5EF4-FFF2-40B4-BE49-F238E27FC236}">
                <a16:creationId xmlns:a16="http://schemas.microsoft.com/office/drawing/2014/main" xmlns="" id="{7C5F0852-EE76-48C6-8583-53D73FEAC986}"/>
              </a:ext>
            </a:extLst>
          </p:cNvPr>
          <p:cNvSpPr txBox="1"/>
          <p:nvPr/>
        </p:nvSpPr>
        <p:spPr>
          <a:xfrm>
            <a:off x="461963" y="6532239"/>
            <a:ext cx="3136002" cy="369332"/>
          </a:xfrm>
          <a:prstGeom prst="rect">
            <a:avLst/>
          </a:prstGeom>
          <a:noFill/>
        </p:spPr>
        <p:txBody>
          <a:bodyPr wrap="square" rtlCol="0">
            <a:spAutoFit/>
          </a:bodyPr>
          <a:lstStyle/>
          <a:p>
            <a:r>
              <a:rPr lang="en-US" dirty="0"/>
              <a:t>* Other than </a:t>
            </a:r>
            <a:r>
              <a:rPr lang="en-US" dirty="0" err="1"/>
              <a:t>Aasandha</a:t>
            </a:r>
            <a:endParaRPr lang="en-US" dirty="0"/>
          </a:p>
        </p:txBody>
      </p:sp>
    </p:spTree>
    <p:extLst>
      <p:ext uri="{BB962C8B-B14F-4D97-AF65-F5344CB8AC3E}">
        <p14:creationId xmlns:p14="http://schemas.microsoft.com/office/powerpoint/2010/main" val="987872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Tobacco Use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37531900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solidFill>
                  <a:prstClr val="black"/>
                </a:solidFill>
              </a:rPr>
              <a:t>Percent of women and men age 15-49 who smoke:</a:t>
            </a:r>
          </a:p>
        </p:txBody>
      </p:sp>
    </p:spTree>
    <p:extLst>
      <p:ext uri="{BB962C8B-B14F-4D97-AF65-F5344CB8AC3E}">
        <p14:creationId xmlns:p14="http://schemas.microsoft.com/office/powerpoint/2010/main" val="22839016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p:txBody>
          <a:bodyPr>
            <a:noAutofit/>
          </a:bodyPr>
          <a:lstStyle/>
          <a:p>
            <a:pPr>
              <a:spcBef>
                <a:spcPts val="0"/>
              </a:spcBef>
              <a:spcAft>
                <a:spcPts val="1800"/>
              </a:spcAft>
              <a:buClr>
                <a:schemeClr val="tx1"/>
              </a:buClr>
            </a:pPr>
            <a:r>
              <a:rPr lang="en-GB" sz="3200" b="1" noProof="0" dirty="0">
                <a:solidFill>
                  <a:schemeClr val="accent5"/>
                </a:solidFill>
              </a:rPr>
              <a:t>98% </a:t>
            </a:r>
            <a:r>
              <a:rPr lang="en-GB" sz="3200" noProof="0" dirty="0"/>
              <a:t>of households have access to an </a:t>
            </a:r>
            <a:r>
              <a:rPr lang="en-GB" sz="3200" b="1" noProof="0" dirty="0">
                <a:solidFill>
                  <a:schemeClr val="accent5"/>
                </a:solidFill>
              </a:rPr>
              <a:t>improved water source</a:t>
            </a:r>
            <a:r>
              <a:rPr lang="en-GB" sz="3200" noProof="0" dirty="0"/>
              <a:t>.</a:t>
            </a:r>
          </a:p>
          <a:p>
            <a:pPr>
              <a:spcBef>
                <a:spcPts val="0"/>
              </a:spcBef>
              <a:spcAft>
                <a:spcPts val="1800"/>
              </a:spcAft>
              <a:buClr>
                <a:schemeClr val="tx1"/>
              </a:buClr>
            </a:pPr>
            <a:r>
              <a:rPr lang="en-GB" sz="3200" b="1" noProof="0" dirty="0">
                <a:solidFill>
                  <a:schemeClr val="accent5"/>
                </a:solidFill>
              </a:rPr>
              <a:t>98% </a:t>
            </a:r>
            <a:r>
              <a:rPr lang="en-GB" sz="3200" noProof="0" dirty="0"/>
              <a:t>of households use </a:t>
            </a:r>
            <a:r>
              <a:rPr lang="en-GB" sz="3200" b="1" noProof="0" dirty="0">
                <a:solidFill>
                  <a:schemeClr val="accent5"/>
                </a:solidFill>
              </a:rPr>
              <a:t>improved sanitation facilities</a:t>
            </a:r>
            <a:r>
              <a:rPr lang="en-GB" sz="3200" noProof="0" dirty="0"/>
              <a:t>.</a:t>
            </a:r>
          </a:p>
          <a:p>
            <a:pPr>
              <a:spcBef>
                <a:spcPts val="0"/>
              </a:spcBef>
              <a:spcAft>
                <a:spcPts val="1800"/>
              </a:spcAft>
              <a:buClr>
                <a:schemeClr val="tx1"/>
              </a:buClr>
            </a:pPr>
            <a:r>
              <a:rPr lang="en-GB" sz="3200" b="1" noProof="0" dirty="0">
                <a:solidFill>
                  <a:schemeClr val="accent5"/>
                </a:solidFill>
              </a:rPr>
              <a:t>4% </a:t>
            </a:r>
            <a:r>
              <a:rPr lang="en-GB" sz="3200" noProof="0" dirty="0"/>
              <a:t>of women and </a:t>
            </a:r>
            <a:r>
              <a:rPr lang="en-GB" sz="3200" b="1" noProof="0" dirty="0">
                <a:solidFill>
                  <a:schemeClr val="accent5"/>
                </a:solidFill>
              </a:rPr>
              <a:t>3%</a:t>
            </a:r>
            <a:r>
              <a:rPr lang="en-GB" sz="3200" noProof="0" dirty="0"/>
              <a:t> of men have </a:t>
            </a:r>
            <a:r>
              <a:rPr lang="en-GB" sz="3200" b="1" noProof="0" dirty="0">
                <a:solidFill>
                  <a:schemeClr val="accent5"/>
                </a:solidFill>
              </a:rPr>
              <a:t>never attended school</a:t>
            </a:r>
            <a:r>
              <a:rPr lang="en-GB" sz="3200" noProof="0" dirty="0"/>
              <a:t>.</a:t>
            </a:r>
          </a:p>
          <a:p>
            <a:pPr>
              <a:spcBef>
                <a:spcPts val="0"/>
              </a:spcBef>
              <a:spcAft>
                <a:spcPts val="1800"/>
              </a:spcAft>
              <a:buClr>
                <a:schemeClr val="tx1"/>
              </a:buClr>
            </a:pPr>
            <a:r>
              <a:rPr lang="en-GB" sz="3200" b="1" noProof="0" dirty="0">
                <a:solidFill>
                  <a:schemeClr val="accent5"/>
                </a:solidFill>
              </a:rPr>
              <a:t>42% </a:t>
            </a:r>
            <a:r>
              <a:rPr lang="en-GB" sz="3200" noProof="0" dirty="0"/>
              <a:t>of women and </a:t>
            </a:r>
            <a:r>
              <a:rPr lang="en-GB" sz="3200" b="1" noProof="0" dirty="0">
                <a:solidFill>
                  <a:schemeClr val="accent5"/>
                </a:solidFill>
              </a:rPr>
              <a:t>77%</a:t>
            </a:r>
            <a:r>
              <a:rPr lang="en-GB" sz="3200" noProof="0" dirty="0"/>
              <a:t> of men </a:t>
            </a:r>
            <a:r>
              <a:rPr lang="en-GB" sz="3200" b="1" noProof="0" dirty="0">
                <a:solidFill>
                  <a:schemeClr val="accent5"/>
                </a:solidFill>
              </a:rPr>
              <a:t>worked in the past 7 days.</a:t>
            </a:r>
          </a:p>
        </p:txBody>
      </p:sp>
    </p:spTree>
    <p:extLst>
      <p:ext uri="{BB962C8B-B14F-4D97-AF65-F5344CB8AC3E}">
        <p14:creationId xmlns:p14="http://schemas.microsoft.com/office/powerpoint/2010/main" val="5197824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a:solidFill>
                  <a:prstClr val="white"/>
                </a:solidFill>
              </a:rPr>
              <a:t>Fertility</a:t>
            </a:r>
          </a:p>
        </p:txBody>
      </p:sp>
    </p:spTree>
    <p:extLst>
      <p:ext uri="{BB962C8B-B14F-4D97-AF65-F5344CB8AC3E}">
        <p14:creationId xmlns:p14="http://schemas.microsoft.com/office/powerpoint/2010/main" val="12896251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a:t>Fertility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5932479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Births per woman for the 3-year period before the survey</a:t>
            </a:r>
          </a:p>
        </p:txBody>
      </p:sp>
    </p:spTree>
    <p:extLst>
      <p:ext uri="{BB962C8B-B14F-4D97-AF65-F5344CB8AC3E}">
        <p14:creationId xmlns:p14="http://schemas.microsoft.com/office/powerpoint/2010/main" val="23366843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a:t>Fertility by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9873995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Births per woman for the 3-year period before the survey</a:t>
            </a:r>
          </a:p>
        </p:txBody>
      </p:sp>
    </p:spTree>
    <p:extLst>
      <p:ext uri="{BB962C8B-B14F-4D97-AF65-F5344CB8AC3E}">
        <p14:creationId xmlns:p14="http://schemas.microsoft.com/office/powerpoint/2010/main" val="3046324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a:t>Fertility by Wealth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63046902"/>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Births per woman for the 3-year period before the survey</a:t>
            </a:r>
          </a:p>
        </p:txBody>
      </p:sp>
      <p:sp>
        <p:nvSpPr>
          <p:cNvPr id="5" name="Right Arrow 4"/>
          <p:cNvSpPr/>
          <p:nvPr/>
        </p:nvSpPr>
        <p:spPr>
          <a:xfrm>
            <a:off x="1872343" y="6422571"/>
            <a:ext cx="5497286" cy="29391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en-US" dirty="0">
                <a:solidFill>
                  <a:prstClr val="black"/>
                </a:solidFill>
              </a:rPr>
              <a:t>Poorest</a:t>
            </a:r>
          </a:p>
          <a:p>
            <a:pPr algn="ctr"/>
            <a:r>
              <a:rPr lang="en-US" dirty="0">
                <a:solidFill>
                  <a:prstClr val="black"/>
                </a:solidFill>
              </a:rPr>
              <a:t>households</a:t>
            </a:r>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en-US" dirty="0">
                <a:solidFill>
                  <a:prstClr val="black"/>
                </a:solidFill>
              </a:rPr>
              <a:t>Wealthiest</a:t>
            </a:r>
          </a:p>
          <a:p>
            <a:pPr algn="ctr"/>
            <a:r>
              <a:rPr lang="en-US" dirty="0">
                <a:solidFill>
                  <a:prstClr val="black"/>
                </a:solidFill>
              </a:rPr>
              <a:t>households</a:t>
            </a:r>
          </a:p>
        </p:txBody>
      </p:sp>
    </p:spTree>
    <p:extLst>
      <p:ext uri="{BB962C8B-B14F-4D97-AF65-F5344CB8AC3E}">
        <p14:creationId xmlns:p14="http://schemas.microsoft.com/office/powerpoint/2010/main" val="6940252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Fertility by Region</a:t>
            </a:r>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Births per woman for the 3-year period before the survey</a:t>
            </a:r>
          </a:p>
        </p:txBody>
      </p:sp>
      <p:graphicFrame>
        <p:nvGraphicFramePr>
          <p:cNvPr id="8" name="Chart 7"/>
          <p:cNvGraphicFramePr/>
          <p:nvPr>
            <p:extLst>
              <p:ext uri="{D42A27DB-BD31-4B8C-83A1-F6EECF244321}">
                <p14:modId xmlns:p14="http://schemas.microsoft.com/office/powerpoint/2010/main" val="395335161"/>
              </p:ext>
            </p:extLst>
          </p:nvPr>
        </p:nvGraphicFramePr>
        <p:xfrm>
          <a:off x="457199" y="1591107"/>
          <a:ext cx="8251371" cy="52668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32205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Fertility Trends</a:t>
            </a:r>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Births per woman for the 3-year period before the survey</a:t>
            </a:r>
          </a:p>
        </p:txBody>
      </p:sp>
      <p:graphicFrame>
        <p:nvGraphicFramePr>
          <p:cNvPr id="19" name="Content Placeholder 18"/>
          <p:cNvGraphicFramePr>
            <a:graphicFrameLocks noGrp="1"/>
          </p:cNvGraphicFramePr>
          <p:nvPr>
            <p:ph idx="1"/>
            <p:extLst>
              <p:ext uri="{D42A27DB-BD31-4B8C-83A1-F6EECF244321}">
                <p14:modId xmlns:p14="http://schemas.microsoft.com/office/powerpoint/2010/main" val="823689906"/>
              </p:ext>
            </p:extLst>
          </p:nvPr>
        </p:nvGraphicFramePr>
        <p:xfrm>
          <a:off x="462116" y="1606550"/>
          <a:ext cx="825909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204155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Birth Intervals</a:t>
            </a:r>
          </a:p>
        </p:txBody>
      </p:sp>
      <p:sp>
        <p:nvSpPr>
          <p:cNvPr id="3" name="Content Placeholder 2"/>
          <p:cNvSpPr>
            <a:spLocks noGrp="1"/>
          </p:cNvSpPr>
          <p:nvPr>
            <p:ph idx="1"/>
          </p:nvPr>
        </p:nvSpPr>
        <p:spPr>
          <a:xfrm>
            <a:off x="1802674" y="1606858"/>
            <a:ext cx="5525589" cy="5251142"/>
          </a:xfrm>
        </p:spPr>
        <p:txBody>
          <a:bodyPr>
            <a:normAutofit/>
          </a:bodyPr>
          <a:lstStyle/>
          <a:p>
            <a:pPr marL="0" indent="0" algn="ctr">
              <a:spcBef>
                <a:spcPts val="0"/>
              </a:spcBef>
              <a:spcAft>
                <a:spcPts val="1800"/>
              </a:spcAft>
              <a:buNone/>
            </a:pPr>
            <a:r>
              <a:rPr lang="en-GB" sz="3200" noProof="0" dirty="0"/>
              <a:t>In addition to their impact on fertility, birth intervals also affect the health of mothers and their children.</a:t>
            </a:r>
          </a:p>
          <a:p>
            <a:pPr marL="0" indent="0" algn="ctr">
              <a:spcBef>
                <a:spcPts val="0"/>
              </a:spcBef>
              <a:spcAft>
                <a:spcPts val="1800"/>
              </a:spcAft>
              <a:buNone/>
            </a:pPr>
            <a:endParaRPr lang="en-GB" sz="3200" noProof="0" dirty="0"/>
          </a:p>
          <a:p>
            <a:pPr marL="0" indent="0" algn="ctr">
              <a:spcBef>
                <a:spcPts val="0"/>
              </a:spcBef>
              <a:spcAft>
                <a:spcPts val="1800"/>
              </a:spcAft>
              <a:buNone/>
            </a:pPr>
            <a:r>
              <a:rPr lang="en-GB" sz="3200" noProof="0" dirty="0"/>
              <a:t>The median birth interval in the Maldives is </a:t>
            </a:r>
            <a:r>
              <a:rPr lang="en-GB" sz="3200" b="1" noProof="0" dirty="0">
                <a:solidFill>
                  <a:schemeClr val="accent5"/>
                </a:solidFill>
              </a:rPr>
              <a:t>53.4 months</a:t>
            </a:r>
            <a:r>
              <a:rPr lang="en-GB" sz="3200" noProof="0" dirty="0"/>
              <a:t>, almost 4½ years.</a:t>
            </a:r>
          </a:p>
        </p:txBody>
      </p:sp>
    </p:spTree>
    <p:extLst>
      <p:ext uri="{BB962C8B-B14F-4D97-AF65-F5344CB8AC3E}">
        <p14:creationId xmlns:p14="http://schemas.microsoft.com/office/powerpoint/2010/main" val="1427395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The Survey</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a:t>The 2016-17 MDHS is the 2</a:t>
            </a:r>
            <a:r>
              <a:rPr lang="en-GB" sz="3200" baseline="30000" noProof="0" dirty="0"/>
              <a:t>nd</a:t>
            </a:r>
            <a:r>
              <a:rPr lang="en-GB" sz="3200" noProof="0" dirty="0"/>
              <a:t> Demographic and Health Survey conducted in the Maldives since 2009.</a:t>
            </a:r>
          </a:p>
          <a:p>
            <a:pPr>
              <a:spcBef>
                <a:spcPts val="0"/>
              </a:spcBef>
              <a:spcAft>
                <a:spcPts val="1800"/>
              </a:spcAft>
            </a:pPr>
            <a:r>
              <a:rPr lang="en-GB" sz="3200" noProof="0" dirty="0"/>
              <a:t>It is designed to provide estimates at the national level, urban and rural areas, and for each of Maldives’s 6 regions. Select indicators can be produced for each of the atolls of the country.</a:t>
            </a:r>
          </a:p>
        </p:txBody>
      </p:sp>
    </p:spTree>
    <p:extLst>
      <p:ext uri="{BB962C8B-B14F-4D97-AF65-F5344CB8AC3E}">
        <p14:creationId xmlns:p14="http://schemas.microsoft.com/office/powerpoint/2010/main" val="14431896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Length of Birth Intervals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861369118"/>
              </p:ext>
            </p:extLst>
          </p:nvPr>
        </p:nvGraphicFramePr>
        <p:xfrm>
          <a:off x="461963" y="1868106"/>
          <a:ext cx="8256587" cy="489192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646331"/>
          </a:xfrm>
          <a:prstGeom prst="rect">
            <a:avLst/>
          </a:prstGeom>
          <a:noFill/>
        </p:spPr>
        <p:txBody>
          <a:bodyPr wrap="square" rtlCol="0">
            <a:spAutoFit/>
          </a:bodyPr>
          <a:lstStyle/>
          <a:p>
            <a:pPr algn="ctr"/>
            <a:r>
              <a:rPr lang="en-US" i="1" dirty="0">
                <a:solidFill>
                  <a:prstClr val="black"/>
                </a:solidFill>
              </a:rPr>
              <a:t>Percent distribution of non-first births in the 5 years before the survey </a:t>
            </a:r>
          </a:p>
          <a:p>
            <a:pPr algn="ctr"/>
            <a:r>
              <a:rPr lang="en-US" i="1" dirty="0">
                <a:solidFill>
                  <a:prstClr val="black"/>
                </a:solidFill>
              </a:rPr>
              <a:t>by number of months since preceding birth</a:t>
            </a:r>
          </a:p>
        </p:txBody>
      </p:sp>
      <p:sp>
        <p:nvSpPr>
          <p:cNvPr id="9" name="TextBox 8"/>
          <p:cNvSpPr txBox="1"/>
          <p:nvPr/>
        </p:nvSpPr>
        <p:spPr>
          <a:xfrm>
            <a:off x="7020378" y="5469737"/>
            <a:ext cx="1982108" cy="1200329"/>
          </a:xfrm>
          <a:prstGeom prst="rect">
            <a:avLst/>
          </a:prstGeom>
          <a:solidFill>
            <a:schemeClr val="accent2"/>
          </a:solidFill>
        </p:spPr>
        <p:txBody>
          <a:bodyPr wrap="square" rtlCol="0">
            <a:spAutoFit/>
          </a:bodyPr>
          <a:lstStyle/>
          <a:p>
            <a:pPr algn="ctr"/>
            <a:r>
              <a:rPr lang="en-US" b="1" dirty="0">
                <a:solidFill>
                  <a:prstClr val="white"/>
                </a:solidFill>
              </a:rPr>
              <a:t>Doctors recommend a birth interval of at least 36 months.</a:t>
            </a:r>
          </a:p>
        </p:txBody>
      </p:sp>
      <p:sp>
        <p:nvSpPr>
          <p:cNvPr id="3" name="TextBox 2"/>
          <p:cNvSpPr txBox="1"/>
          <p:nvPr/>
        </p:nvSpPr>
        <p:spPr>
          <a:xfrm>
            <a:off x="2536372" y="3990901"/>
            <a:ext cx="1436914" cy="646331"/>
          </a:xfrm>
          <a:prstGeom prst="rect">
            <a:avLst/>
          </a:prstGeom>
          <a:noFill/>
        </p:spPr>
        <p:txBody>
          <a:bodyPr wrap="square" rtlCol="0">
            <a:spAutoFit/>
          </a:bodyPr>
          <a:lstStyle/>
          <a:p>
            <a:pPr algn="ctr"/>
            <a:r>
              <a:rPr lang="en-US" b="1" dirty="0">
                <a:solidFill>
                  <a:schemeClr val="bg1"/>
                </a:solidFill>
              </a:rPr>
              <a:t>60+ months</a:t>
            </a:r>
          </a:p>
          <a:p>
            <a:pPr algn="ctr"/>
            <a:r>
              <a:rPr lang="en-US" b="1" dirty="0">
                <a:solidFill>
                  <a:schemeClr val="bg1"/>
                </a:solidFill>
              </a:rPr>
              <a:t>43%</a:t>
            </a:r>
          </a:p>
        </p:txBody>
      </p:sp>
    </p:spTree>
    <p:extLst>
      <p:ext uri="{BB962C8B-B14F-4D97-AF65-F5344CB8AC3E}">
        <p14:creationId xmlns:p14="http://schemas.microsoft.com/office/powerpoint/2010/main" val="4653093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Teenage Childbearing</a:t>
            </a:r>
            <a:endParaRPr lang="en-GB" noProof="0" dirty="0"/>
          </a:p>
        </p:txBody>
      </p:sp>
      <p:sp>
        <p:nvSpPr>
          <p:cNvPr id="3" name="Content Placeholder 2"/>
          <p:cNvSpPr>
            <a:spLocks noGrp="1"/>
          </p:cNvSpPr>
          <p:nvPr>
            <p:ph idx="1"/>
          </p:nvPr>
        </p:nvSpPr>
        <p:spPr>
          <a:xfrm>
            <a:off x="1802674" y="1606858"/>
            <a:ext cx="5525589" cy="5251142"/>
          </a:xfrm>
        </p:spPr>
        <p:txBody>
          <a:bodyPr>
            <a:normAutofit/>
          </a:bodyPr>
          <a:lstStyle/>
          <a:p>
            <a:pPr marL="0" indent="0" algn="ctr">
              <a:spcBef>
                <a:spcPts val="0"/>
              </a:spcBef>
              <a:spcAft>
                <a:spcPts val="1800"/>
              </a:spcAft>
              <a:buNone/>
            </a:pPr>
            <a:r>
              <a:rPr lang="en-GB" sz="3200" dirty="0"/>
              <a:t>Among women age 15-19, only </a:t>
            </a:r>
            <a:r>
              <a:rPr lang="en-GB" sz="3200" b="1" dirty="0">
                <a:solidFill>
                  <a:schemeClr val="accent5"/>
                </a:solidFill>
              </a:rPr>
              <a:t>2% </a:t>
            </a:r>
            <a:r>
              <a:rPr lang="en-GB" sz="3200" dirty="0" smtClean="0"/>
              <a:t>have started </a:t>
            </a:r>
            <a:r>
              <a:rPr lang="en-GB" sz="3200" dirty="0"/>
              <a:t>childbearing, i.e., </a:t>
            </a:r>
            <a:r>
              <a:rPr lang="en-GB" sz="3200" dirty="0" smtClean="0"/>
              <a:t>already </a:t>
            </a:r>
            <a:r>
              <a:rPr lang="en-GB" sz="3200" dirty="0"/>
              <a:t>had a birth or are pregnant with their first child.</a:t>
            </a:r>
            <a:endParaRPr lang="en-GB" sz="3200" noProof="0" dirty="0"/>
          </a:p>
          <a:p>
            <a:pPr marL="0" indent="0" algn="ctr">
              <a:spcBef>
                <a:spcPts val="0"/>
              </a:spcBef>
              <a:spcAft>
                <a:spcPts val="1800"/>
              </a:spcAft>
              <a:buNone/>
            </a:pPr>
            <a:endParaRPr lang="en-GB" sz="3200" noProof="0" dirty="0"/>
          </a:p>
          <a:p>
            <a:pPr marL="0" indent="0" algn="ctr">
              <a:spcBef>
                <a:spcPts val="0"/>
              </a:spcBef>
              <a:spcAft>
                <a:spcPts val="1800"/>
              </a:spcAft>
              <a:buNone/>
            </a:pPr>
            <a:endParaRPr lang="en-GB" sz="3200" noProof="0" dirty="0"/>
          </a:p>
        </p:txBody>
      </p:sp>
    </p:spTree>
    <p:extLst>
      <p:ext uri="{BB962C8B-B14F-4D97-AF65-F5344CB8AC3E}">
        <p14:creationId xmlns:p14="http://schemas.microsoft.com/office/powerpoint/2010/main" val="10526004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Current Marital Status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4770898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Percent distribution of women and men age 15-49 by current marital status</a:t>
            </a:r>
          </a:p>
        </p:txBody>
      </p:sp>
    </p:spTree>
    <p:extLst>
      <p:ext uri="{BB962C8B-B14F-4D97-AF65-F5344CB8AC3E}">
        <p14:creationId xmlns:p14="http://schemas.microsoft.com/office/powerpoint/2010/main" val="8338936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fontScale="90000"/>
          </a:bodyPr>
          <a:lstStyle/>
          <a:p>
            <a:r>
              <a:rPr lang="en-GB" noProof="0" dirty="0"/>
              <a:t>Median Age at First Sex, Marriage, </a:t>
            </a:r>
            <a:br>
              <a:rPr lang="en-GB" noProof="0" dirty="0"/>
            </a:br>
            <a:r>
              <a:rPr lang="en-GB" noProof="0" dirty="0"/>
              <a:t>and Birth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8022173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60920"/>
            <a:ext cx="9144000" cy="369332"/>
          </a:xfrm>
          <a:prstGeom prst="rect">
            <a:avLst/>
          </a:prstGeom>
          <a:noFill/>
        </p:spPr>
        <p:txBody>
          <a:bodyPr wrap="square" rtlCol="0">
            <a:spAutoFit/>
          </a:bodyPr>
          <a:lstStyle/>
          <a:p>
            <a:pPr algn="ctr"/>
            <a:r>
              <a:rPr lang="en-US" i="1" dirty="0">
                <a:solidFill>
                  <a:prstClr val="black"/>
                </a:solidFill>
              </a:rPr>
              <a:t>Among women and men age 25-49</a:t>
            </a:r>
          </a:p>
        </p:txBody>
      </p:sp>
      <p:sp>
        <p:nvSpPr>
          <p:cNvPr id="9" name="TextBox 8"/>
          <p:cNvSpPr txBox="1"/>
          <p:nvPr/>
        </p:nvSpPr>
        <p:spPr>
          <a:xfrm>
            <a:off x="7347857" y="6005945"/>
            <a:ext cx="566057" cy="369332"/>
          </a:xfrm>
          <a:prstGeom prst="rect">
            <a:avLst/>
          </a:prstGeom>
          <a:noFill/>
        </p:spPr>
        <p:txBody>
          <a:bodyPr wrap="square" rtlCol="0">
            <a:spAutoFit/>
          </a:bodyPr>
          <a:lstStyle/>
          <a:p>
            <a:r>
              <a:rPr lang="en-US" b="1" dirty="0">
                <a:solidFill>
                  <a:schemeClr val="accent3"/>
                </a:solidFill>
              </a:rPr>
              <a:t>NA</a:t>
            </a:r>
          </a:p>
        </p:txBody>
      </p:sp>
    </p:spTree>
    <p:extLst>
      <p:ext uri="{BB962C8B-B14F-4D97-AF65-F5344CB8AC3E}">
        <p14:creationId xmlns:p14="http://schemas.microsoft.com/office/powerpoint/2010/main" val="21107730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Age at First Sexual Intercourse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4885068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Percent of women and men age 25-49 who had sexual intercourse by:</a:t>
            </a:r>
          </a:p>
        </p:txBody>
      </p:sp>
    </p:spTree>
    <p:extLst>
      <p:ext uri="{BB962C8B-B14F-4D97-AF65-F5344CB8AC3E}">
        <p14:creationId xmlns:p14="http://schemas.microsoft.com/office/powerpoint/2010/main" val="24845617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8887"/>
            <a:ext cx="9144000" cy="914400"/>
          </a:xfrm>
        </p:spPr>
        <p:txBody>
          <a:bodyPr>
            <a:normAutofit fontScale="90000"/>
          </a:bodyPr>
          <a:lstStyle/>
          <a:p>
            <a:r>
              <a:rPr lang="en-GB" noProof="0" dirty="0"/>
              <a:t>Fertility Preferences of </a:t>
            </a:r>
            <a:br>
              <a:rPr lang="en-GB" noProof="0" dirty="0"/>
            </a:br>
            <a:r>
              <a:rPr lang="en-GB" noProof="0" dirty="0"/>
              <a:t>Married Women and Men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4176734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Percent distribution of married women and men age 15-49 by desire for children in the future</a:t>
            </a:r>
          </a:p>
        </p:txBody>
      </p:sp>
    </p:spTree>
    <p:extLst>
      <p:ext uri="{BB962C8B-B14F-4D97-AF65-F5344CB8AC3E}">
        <p14:creationId xmlns:p14="http://schemas.microsoft.com/office/powerpoint/2010/main" val="2948465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Ideal Family Size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0469177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Mean ideal number of children among women and men age 15-49</a:t>
            </a:r>
          </a:p>
        </p:txBody>
      </p:sp>
    </p:spTree>
    <p:extLst>
      <p:ext uri="{BB962C8B-B14F-4D97-AF65-F5344CB8AC3E}">
        <p14:creationId xmlns:p14="http://schemas.microsoft.com/office/powerpoint/2010/main" val="17558532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Birth Planning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2566032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solidFill>
                  <a:prstClr val="black"/>
                </a:solidFill>
              </a:rPr>
              <a:t>Percent distribution of births to women 5 years before the survey by birth planning status</a:t>
            </a:r>
          </a:p>
        </p:txBody>
      </p:sp>
    </p:spTree>
    <p:extLst>
      <p:ext uri="{BB962C8B-B14F-4D97-AF65-F5344CB8AC3E}">
        <p14:creationId xmlns:p14="http://schemas.microsoft.com/office/powerpoint/2010/main" val="28821060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26127"/>
          </a:xfrm>
        </p:spPr>
        <p:txBody>
          <a:bodyPr>
            <a:normAutofit fontScale="90000"/>
          </a:bodyPr>
          <a:lstStyle/>
          <a:p>
            <a:r>
              <a:rPr lang="en-US" noProof="0" dirty="0"/>
              <a:t>Trends in Wanted and Actual Fertility Rates</a:t>
            </a:r>
          </a:p>
        </p:txBody>
      </p:sp>
      <p:graphicFrame>
        <p:nvGraphicFramePr>
          <p:cNvPr id="15" name="Content Placeholder 14"/>
          <p:cNvGraphicFramePr>
            <a:graphicFrameLocks noGrp="1"/>
          </p:cNvGraphicFramePr>
          <p:nvPr>
            <p:ph idx="1"/>
            <p:extLst>
              <p:ext uri="{D42A27DB-BD31-4B8C-83A1-F6EECF244321}">
                <p14:modId xmlns:p14="http://schemas.microsoft.com/office/powerpoint/2010/main" val="2253202381"/>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6719"/>
            <a:ext cx="9144000" cy="369332"/>
          </a:xfrm>
          <a:prstGeom prst="rect">
            <a:avLst/>
          </a:prstGeom>
          <a:noFill/>
        </p:spPr>
        <p:txBody>
          <a:bodyPr wrap="square" rtlCol="0">
            <a:spAutoFit/>
          </a:bodyPr>
          <a:lstStyle/>
          <a:p>
            <a:pPr algn="ctr"/>
            <a:r>
              <a:rPr lang="en-US" i="1" dirty="0">
                <a:solidFill>
                  <a:prstClr val="black"/>
                </a:solidFill>
              </a:rPr>
              <a:t>Wanted and actual number of children per woman</a:t>
            </a:r>
          </a:p>
        </p:txBody>
      </p:sp>
    </p:spTree>
    <p:extLst>
      <p:ext uri="{BB962C8B-B14F-4D97-AF65-F5344CB8AC3E}">
        <p14:creationId xmlns:p14="http://schemas.microsoft.com/office/powerpoint/2010/main" val="42713870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sz="3200" noProof="0" dirty="0"/>
              <a:t>Women have an average of </a:t>
            </a:r>
            <a:r>
              <a:rPr lang="en-GB" sz="3200" b="1" noProof="0" dirty="0">
                <a:solidFill>
                  <a:schemeClr val="accent5"/>
                </a:solidFill>
              </a:rPr>
              <a:t>2.1</a:t>
            </a:r>
            <a:r>
              <a:rPr lang="en-GB" sz="3200" noProof="0" dirty="0"/>
              <a:t> children.</a:t>
            </a:r>
          </a:p>
          <a:p>
            <a:pPr>
              <a:spcBef>
                <a:spcPts val="0"/>
              </a:spcBef>
              <a:spcAft>
                <a:spcPts val="1800"/>
              </a:spcAft>
              <a:buClr>
                <a:schemeClr val="tx1"/>
              </a:buClr>
            </a:pPr>
            <a:r>
              <a:rPr lang="en-GB" sz="3200" noProof="0" dirty="0"/>
              <a:t>Women have first sex at a median age of </a:t>
            </a:r>
            <a:r>
              <a:rPr lang="en-GB" sz="3200" b="1" noProof="0" dirty="0">
                <a:solidFill>
                  <a:schemeClr val="accent5"/>
                </a:solidFill>
              </a:rPr>
              <a:t>20.7 </a:t>
            </a:r>
            <a:r>
              <a:rPr lang="en-GB" sz="3200" noProof="0" dirty="0"/>
              <a:t>years, first marriage at </a:t>
            </a:r>
            <a:r>
              <a:rPr lang="en-GB" sz="3200" b="1" noProof="0" dirty="0">
                <a:solidFill>
                  <a:schemeClr val="accent5"/>
                </a:solidFill>
              </a:rPr>
              <a:t>20.9 </a:t>
            </a:r>
            <a:r>
              <a:rPr lang="en-GB" sz="3200" noProof="0" dirty="0"/>
              <a:t>years, and their first birth at </a:t>
            </a:r>
            <a:r>
              <a:rPr lang="en-GB" sz="3200" b="1" noProof="0" dirty="0">
                <a:solidFill>
                  <a:schemeClr val="accent5"/>
                </a:solidFill>
              </a:rPr>
              <a:t>23.2 </a:t>
            </a:r>
            <a:r>
              <a:rPr lang="en-GB" sz="3200" noProof="0" dirty="0"/>
              <a:t>years.</a:t>
            </a:r>
          </a:p>
          <a:p>
            <a:pPr>
              <a:spcBef>
                <a:spcPts val="0"/>
              </a:spcBef>
              <a:spcAft>
                <a:spcPts val="1800"/>
              </a:spcAft>
              <a:buClr>
                <a:schemeClr val="tx1"/>
              </a:buClr>
            </a:pPr>
            <a:r>
              <a:rPr lang="en-GB" sz="3200" b="1" noProof="0" dirty="0">
                <a:solidFill>
                  <a:schemeClr val="accent5"/>
                </a:solidFill>
              </a:rPr>
              <a:t>2% </a:t>
            </a:r>
            <a:r>
              <a:rPr lang="en-GB" sz="3200" noProof="0" dirty="0"/>
              <a:t>of women age 15-19 are </a:t>
            </a:r>
            <a:r>
              <a:rPr lang="en-GB" sz="3200" b="1" noProof="0" dirty="0">
                <a:solidFill>
                  <a:schemeClr val="accent5"/>
                </a:solidFill>
              </a:rPr>
              <a:t>pregnant</a:t>
            </a:r>
            <a:r>
              <a:rPr lang="en-GB" sz="3200" noProof="0" dirty="0"/>
              <a:t> with the first child or are </a:t>
            </a:r>
            <a:r>
              <a:rPr lang="en-GB" sz="3200" b="1" noProof="0" dirty="0">
                <a:solidFill>
                  <a:schemeClr val="accent5"/>
                </a:solidFill>
              </a:rPr>
              <a:t>already mothers</a:t>
            </a:r>
            <a:r>
              <a:rPr lang="en-GB" sz="3200" noProof="0" dirty="0"/>
              <a:t>.</a:t>
            </a:r>
          </a:p>
          <a:p>
            <a:pPr>
              <a:spcBef>
                <a:spcPts val="0"/>
              </a:spcBef>
              <a:spcAft>
                <a:spcPts val="1800"/>
              </a:spcAft>
              <a:buClr>
                <a:schemeClr val="tx1"/>
              </a:buClr>
            </a:pPr>
            <a:r>
              <a:rPr lang="en-GB" sz="3200" b="1" noProof="0" dirty="0">
                <a:solidFill>
                  <a:schemeClr val="accent5"/>
                </a:solidFill>
              </a:rPr>
              <a:t>42% </a:t>
            </a:r>
            <a:r>
              <a:rPr lang="en-GB" sz="3200" noProof="0" dirty="0"/>
              <a:t>of married women and </a:t>
            </a:r>
            <a:r>
              <a:rPr lang="en-GB" sz="3200" b="1" noProof="0" dirty="0">
                <a:solidFill>
                  <a:schemeClr val="accent5"/>
                </a:solidFill>
              </a:rPr>
              <a:t>29%</a:t>
            </a:r>
            <a:r>
              <a:rPr lang="en-GB" sz="3200" noProof="0" dirty="0"/>
              <a:t> of married men </a:t>
            </a:r>
            <a:r>
              <a:rPr lang="en-GB" sz="3200" b="1" noProof="0" dirty="0">
                <a:solidFill>
                  <a:schemeClr val="accent5"/>
                </a:solidFill>
              </a:rPr>
              <a:t>want no more children or are sterilised</a:t>
            </a:r>
            <a:r>
              <a:rPr lang="en-GB" sz="3200" noProof="0" dirty="0"/>
              <a:t>.</a:t>
            </a:r>
          </a:p>
          <a:p>
            <a:pPr>
              <a:spcBef>
                <a:spcPts val="0"/>
              </a:spcBef>
              <a:spcAft>
                <a:spcPts val="1800"/>
              </a:spcAft>
              <a:buClr>
                <a:schemeClr val="tx1"/>
              </a:buClr>
            </a:pPr>
            <a:endParaRPr lang="en-GB" sz="3200" noProof="0" dirty="0"/>
          </a:p>
          <a:p>
            <a:pPr>
              <a:spcBef>
                <a:spcPts val="0"/>
              </a:spcBef>
              <a:spcAft>
                <a:spcPts val="1800"/>
              </a:spcAft>
              <a:buClr>
                <a:schemeClr val="tx1"/>
              </a:buClr>
            </a:pPr>
            <a:endParaRPr lang="en-GB" sz="3200" noProof="0" dirty="0"/>
          </a:p>
        </p:txBody>
      </p:sp>
    </p:spTree>
    <p:extLst>
      <p:ext uri="{BB962C8B-B14F-4D97-AF65-F5344CB8AC3E}">
        <p14:creationId xmlns:p14="http://schemas.microsoft.com/office/powerpoint/2010/main" val="519782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Sample Design</a:t>
            </a:r>
          </a:p>
        </p:txBody>
      </p:sp>
      <p:sp>
        <p:nvSpPr>
          <p:cNvPr id="3" name="Content Placeholder 2"/>
          <p:cNvSpPr>
            <a:spLocks noGrp="1"/>
          </p:cNvSpPr>
          <p:nvPr>
            <p:ph idx="1"/>
          </p:nvPr>
        </p:nvSpPr>
        <p:spPr/>
        <p:txBody>
          <a:bodyPr>
            <a:normAutofit fontScale="92500" lnSpcReduction="10000"/>
          </a:bodyPr>
          <a:lstStyle/>
          <a:p>
            <a:pPr marL="0" indent="0">
              <a:spcBef>
                <a:spcPts val="0"/>
              </a:spcBef>
              <a:spcAft>
                <a:spcPts val="1800"/>
              </a:spcAft>
              <a:buNone/>
            </a:pPr>
            <a:r>
              <a:rPr lang="en-GB" sz="3200" b="1" noProof="0" dirty="0">
                <a:solidFill>
                  <a:schemeClr val="accent5"/>
                </a:solidFill>
              </a:rPr>
              <a:t>Sampling Frame:</a:t>
            </a:r>
            <a:r>
              <a:rPr lang="en-GB" sz="3200" noProof="0" dirty="0"/>
              <a:t>  2014 Maldives Population and Housing Census</a:t>
            </a:r>
          </a:p>
          <a:p>
            <a:pPr marL="0" indent="0">
              <a:spcBef>
                <a:spcPts val="0"/>
              </a:spcBef>
              <a:spcAft>
                <a:spcPts val="1800"/>
              </a:spcAft>
              <a:buNone/>
            </a:pPr>
            <a:r>
              <a:rPr lang="en-GB" sz="3200" b="1" noProof="0" dirty="0">
                <a:solidFill>
                  <a:schemeClr val="accent5"/>
                </a:solidFill>
              </a:rPr>
              <a:t>First Stage:  </a:t>
            </a:r>
            <a:r>
              <a:rPr lang="en-GB" sz="3200" noProof="0" dirty="0"/>
              <a:t>266 census blocks (or cluster) selected</a:t>
            </a:r>
          </a:p>
          <a:p>
            <a:pPr marL="0" indent="0">
              <a:spcBef>
                <a:spcPts val="0"/>
              </a:spcBef>
              <a:spcAft>
                <a:spcPts val="1800"/>
              </a:spcAft>
              <a:buNone/>
            </a:pPr>
            <a:r>
              <a:rPr lang="en-GB" sz="3200" b="1" noProof="0" dirty="0">
                <a:solidFill>
                  <a:schemeClr val="accent5"/>
                </a:solidFill>
              </a:rPr>
              <a:t>Second Stage: </a:t>
            </a:r>
            <a:r>
              <a:rPr lang="en-GB" sz="3200" noProof="0" dirty="0"/>
              <a:t>25 households selected per census block, except for </a:t>
            </a:r>
            <a:r>
              <a:rPr lang="en-GB" sz="3200" noProof="0" dirty="0" err="1"/>
              <a:t>Felidhu</a:t>
            </a:r>
            <a:r>
              <a:rPr lang="en-GB" sz="3200" noProof="0" dirty="0"/>
              <a:t> Atoll with 42 households  selected per census block.</a:t>
            </a:r>
            <a:endParaRPr lang="en-GB" sz="3200" b="1" noProof="0" dirty="0">
              <a:solidFill>
                <a:schemeClr val="accent5"/>
              </a:solidFill>
            </a:endParaRPr>
          </a:p>
          <a:p>
            <a:pPr marL="0" indent="0">
              <a:spcBef>
                <a:spcPts val="0"/>
              </a:spcBef>
              <a:spcAft>
                <a:spcPts val="1800"/>
              </a:spcAft>
              <a:buNone/>
            </a:pPr>
            <a:r>
              <a:rPr lang="en-GB" sz="3200" noProof="0" dirty="0"/>
              <a:t>Selected households were visited and interviewed. </a:t>
            </a:r>
            <a:r>
              <a:rPr lang="en-GB" sz="3200" b="1" u="sng" noProof="0" dirty="0">
                <a:solidFill>
                  <a:schemeClr val="accent5"/>
                </a:solidFill>
              </a:rPr>
              <a:t>All</a:t>
            </a:r>
            <a:r>
              <a:rPr lang="en-GB" sz="3200" b="1" noProof="0" dirty="0">
                <a:solidFill>
                  <a:schemeClr val="accent5"/>
                </a:solidFill>
              </a:rPr>
              <a:t> women and men age 15-49 </a:t>
            </a:r>
            <a:r>
              <a:rPr lang="en-GB" sz="3200" noProof="0" dirty="0"/>
              <a:t>in the selected households were interviewed. Anthropometry was collected for children, women, and men. Anaemia testing was performed on women and children.</a:t>
            </a:r>
          </a:p>
        </p:txBody>
      </p:sp>
    </p:spTree>
    <p:extLst>
      <p:ext uri="{BB962C8B-B14F-4D97-AF65-F5344CB8AC3E}">
        <p14:creationId xmlns:p14="http://schemas.microsoft.com/office/powerpoint/2010/main" val="25688934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a:solidFill>
                  <a:schemeClr val="bg1"/>
                </a:solidFill>
              </a:rPr>
              <a:t>Family Planning</a:t>
            </a:r>
          </a:p>
        </p:txBody>
      </p:sp>
    </p:spTree>
    <p:extLst>
      <p:ext uri="{BB962C8B-B14F-4D97-AF65-F5344CB8AC3E}">
        <p14:creationId xmlns:p14="http://schemas.microsoft.com/office/powerpoint/2010/main" val="12896251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Gap between Knowledge and Use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94486665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a:t>
            </a:r>
          </a:p>
        </p:txBody>
      </p:sp>
    </p:spTree>
    <p:extLst>
      <p:ext uri="{BB962C8B-B14F-4D97-AF65-F5344CB8AC3E}">
        <p14:creationId xmlns:p14="http://schemas.microsoft.com/office/powerpoint/2010/main" val="5669859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Current Use of Family Planning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06005829"/>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a:t>Percent of currently married women age 15-49</a:t>
            </a:r>
          </a:p>
        </p:txBody>
      </p:sp>
    </p:spTree>
    <p:extLst>
      <p:ext uri="{BB962C8B-B14F-4D97-AF65-F5344CB8AC3E}">
        <p14:creationId xmlns:p14="http://schemas.microsoft.com/office/powerpoint/2010/main" val="24543315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400"/>
            <a:ext cx="9144000" cy="1056005"/>
          </a:xfrm>
        </p:spPr>
        <p:txBody>
          <a:bodyPr>
            <a:normAutofit fontScale="90000"/>
          </a:bodyPr>
          <a:lstStyle/>
          <a:p>
            <a:r>
              <a:rPr lang="en-GB" noProof="0" dirty="0"/>
              <a:t>Current Use of Family Planning </a:t>
            </a:r>
            <a:br>
              <a:rPr lang="en-GB" noProof="0" dirty="0"/>
            </a:br>
            <a:r>
              <a:rPr lang="en-GB" noProof="0" dirty="0"/>
              <a:t>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39389125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 using any method of family planning</a:t>
            </a:r>
          </a:p>
        </p:txBody>
      </p:sp>
    </p:spTree>
    <p:extLst>
      <p:ext uri="{BB962C8B-B14F-4D97-AF65-F5344CB8AC3E}">
        <p14:creationId xmlns:p14="http://schemas.microsoft.com/office/powerpoint/2010/main" val="23366843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fontScale="90000"/>
          </a:bodyPr>
          <a:lstStyle/>
          <a:p>
            <a:r>
              <a:rPr lang="en-GB" noProof="0" dirty="0"/>
              <a:t>Current Use of </a:t>
            </a:r>
            <a:r>
              <a:rPr lang="en-GB" dirty="0"/>
              <a:t>Family Planning </a:t>
            </a:r>
            <a:r>
              <a:rPr lang="en-GB" noProof="0" dirty="0"/>
              <a:t/>
            </a:r>
            <a:br>
              <a:rPr lang="en-GB" noProof="0" dirty="0"/>
            </a:br>
            <a:r>
              <a:rPr lang="en-GB" noProof="0" dirty="0"/>
              <a:t>by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1257023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 using any method of family planning</a:t>
            </a:r>
          </a:p>
        </p:txBody>
      </p:sp>
    </p:spTree>
    <p:extLst>
      <p:ext uri="{BB962C8B-B14F-4D97-AF65-F5344CB8AC3E}">
        <p14:creationId xmlns:p14="http://schemas.microsoft.com/office/powerpoint/2010/main" val="30463241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fontScale="90000"/>
          </a:bodyPr>
          <a:lstStyle/>
          <a:p>
            <a:r>
              <a:rPr lang="en-GB" noProof="0" dirty="0"/>
              <a:t>Current Use of </a:t>
            </a:r>
            <a:r>
              <a:rPr lang="en-GB" dirty="0"/>
              <a:t>Family Planning </a:t>
            </a:r>
            <a:r>
              <a:rPr lang="en-GB" noProof="0" dirty="0"/>
              <a:t>by Wealth</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48361126"/>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 using any method of family planning</a:t>
            </a:r>
          </a:p>
        </p:txBody>
      </p:sp>
      <p:sp>
        <p:nvSpPr>
          <p:cNvPr id="5" name="Right Arrow 4"/>
          <p:cNvSpPr/>
          <p:nvPr/>
        </p:nvSpPr>
        <p:spPr>
          <a:xfrm>
            <a:off x="1872343" y="6422571"/>
            <a:ext cx="5497286" cy="293915"/>
          </a:xfrm>
          <a:prstGeom prst="rightArrow">
            <a:avLst/>
          </a:prstGeom>
          <a:solidFill>
            <a:schemeClr val="accent4"/>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Tree>
    <p:extLst>
      <p:ext uri="{BB962C8B-B14F-4D97-AF65-F5344CB8AC3E}">
        <p14:creationId xmlns:p14="http://schemas.microsoft.com/office/powerpoint/2010/main" val="6940252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781409887"/>
              </p:ext>
            </p:extLst>
          </p:nvPr>
        </p:nvGraphicFramePr>
        <p:xfrm>
          <a:off x="457199" y="1591107"/>
          <a:ext cx="8251371" cy="5266893"/>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a:spLocks noGrp="1"/>
          </p:cNvSpPr>
          <p:nvPr>
            <p:ph type="title"/>
          </p:nvPr>
        </p:nvSpPr>
        <p:spPr>
          <a:xfrm>
            <a:off x="0" y="37521"/>
            <a:ext cx="9144000" cy="914400"/>
          </a:xfrm>
        </p:spPr>
        <p:txBody>
          <a:bodyPr>
            <a:normAutofit fontScale="90000"/>
          </a:bodyPr>
          <a:lstStyle/>
          <a:p>
            <a:r>
              <a:rPr lang="en-GB" noProof="0" dirty="0"/>
              <a:t>Current Use of </a:t>
            </a:r>
            <a:r>
              <a:rPr lang="en-GB" dirty="0"/>
              <a:t>Family Planning by </a:t>
            </a:r>
            <a:r>
              <a:rPr lang="en-GB" noProof="0" dirty="0"/>
              <a:t>Region</a:t>
            </a:r>
          </a:p>
        </p:txBody>
      </p:sp>
      <p:sp>
        <p:nvSpPr>
          <p:cNvPr id="7" name="TextBox 6"/>
          <p:cNvSpPr txBox="1"/>
          <p:nvPr/>
        </p:nvSpPr>
        <p:spPr>
          <a:xfrm>
            <a:off x="0" y="1255486"/>
            <a:ext cx="9144000" cy="369332"/>
          </a:xfrm>
          <a:prstGeom prst="rect">
            <a:avLst/>
          </a:prstGeom>
          <a:noFill/>
        </p:spPr>
        <p:txBody>
          <a:bodyPr wrap="square" rtlCol="0">
            <a:spAutoFit/>
          </a:bodyPr>
          <a:lstStyle/>
          <a:p>
            <a:pPr algn="ctr"/>
            <a:r>
              <a:rPr lang="en-US" i="1" dirty="0"/>
              <a:t>Percent of married women age 15-49 using any method of family planning</a:t>
            </a:r>
          </a:p>
        </p:txBody>
      </p:sp>
    </p:spTree>
    <p:extLst>
      <p:ext uri="{BB962C8B-B14F-4D97-AF65-F5344CB8AC3E}">
        <p14:creationId xmlns:p14="http://schemas.microsoft.com/office/powerpoint/2010/main" val="36627767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Use of Family Planning</a:t>
            </a:r>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a:t>
            </a:r>
          </a:p>
        </p:txBody>
      </p:sp>
      <p:graphicFrame>
        <p:nvGraphicFramePr>
          <p:cNvPr id="10" name="Content Placeholder 7"/>
          <p:cNvGraphicFramePr>
            <a:graphicFrameLocks noGrp="1"/>
          </p:cNvGraphicFramePr>
          <p:nvPr>
            <p:ph idx="1"/>
            <p:extLst>
              <p:ext uri="{D42A27DB-BD31-4B8C-83A1-F6EECF244321}">
                <p14:modId xmlns:p14="http://schemas.microsoft.com/office/powerpoint/2010/main" val="3996381808"/>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204155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Source of Modern Methods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39576058"/>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a:t>Percent distribution of women age 15-49 who are users of modern methods of family planning</a:t>
            </a:r>
          </a:p>
        </p:txBody>
      </p:sp>
    </p:spTree>
    <p:extLst>
      <p:ext uri="{BB962C8B-B14F-4D97-AF65-F5344CB8AC3E}">
        <p14:creationId xmlns:p14="http://schemas.microsoft.com/office/powerpoint/2010/main" val="23588024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Informed Choice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94417721"/>
              </p:ext>
            </p:extLst>
          </p:nvPr>
        </p:nvGraphicFramePr>
        <p:xfrm>
          <a:off x="461963" y="1735138"/>
          <a:ext cx="8256587" cy="512286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9126"/>
            <a:ext cx="9144000" cy="646331"/>
          </a:xfrm>
          <a:prstGeom prst="rect">
            <a:avLst/>
          </a:prstGeom>
          <a:noFill/>
        </p:spPr>
        <p:txBody>
          <a:bodyPr wrap="square" rtlCol="0">
            <a:spAutoFit/>
          </a:bodyPr>
          <a:lstStyle/>
          <a:p>
            <a:pPr algn="ctr"/>
            <a:r>
              <a:rPr lang="en-US" i="1" dirty="0"/>
              <a:t>Among women who started last episode of modern contraceptive method within 5 years </a:t>
            </a:r>
          </a:p>
          <a:p>
            <a:pPr algn="ctr"/>
            <a:r>
              <a:rPr lang="en-US" i="1" dirty="0"/>
              <a:t>before the survey, percent who were informed about:</a:t>
            </a:r>
          </a:p>
        </p:txBody>
      </p:sp>
    </p:spTree>
    <p:extLst>
      <p:ext uri="{BB962C8B-B14F-4D97-AF65-F5344CB8AC3E}">
        <p14:creationId xmlns:p14="http://schemas.microsoft.com/office/powerpoint/2010/main" val="342227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2318" y="0"/>
            <a:ext cx="5299364" cy="6858000"/>
          </a:xfrm>
          <a:prstGeom prst="rect">
            <a:avLst/>
          </a:prstGeom>
        </p:spPr>
      </p:pic>
    </p:spTree>
    <p:extLst>
      <p:ext uri="{BB962C8B-B14F-4D97-AF65-F5344CB8AC3E}">
        <p14:creationId xmlns:p14="http://schemas.microsoft.com/office/powerpoint/2010/main" val="2175596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307"/>
            <a:ext cx="9144000" cy="1231900"/>
          </a:xfrm>
        </p:spPr>
        <p:txBody>
          <a:bodyPr>
            <a:normAutofit fontScale="90000"/>
          </a:bodyPr>
          <a:lstStyle/>
          <a:p>
            <a:r>
              <a:rPr lang="en-GB" noProof="0" dirty="0"/>
              <a:t>Unmet Need, Met Need, and Total Demand</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22894668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0" y="1081405"/>
            <a:ext cx="9144000" cy="646331"/>
          </a:xfrm>
          <a:prstGeom prst="rect">
            <a:avLst/>
          </a:prstGeom>
          <a:noFill/>
        </p:spPr>
        <p:txBody>
          <a:bodyPr wrap="square" rtlCol="0">
            <a:spAutoFit/>
          </a:bodyPr>
          <a:lstStyle/>
          <a:p>
            <a:pPr algn="ctr"/>
            <a:r>
              <a:rPr lang="en-US" i="1" dirty="0"/>
              <a:t>Percent of married women age 15-49 with unmet need, met need, </a:t>
            </a:r>
          </a:p>
          <a:p>
            <a:pPr algn="ctr"/>
            <a:r>
              <a:rPr lang="en-US" i="1" dirty="0"/>
              <a:t>and total demand for family planning</a:t>
            </a:r>
          </a:p>
        </p:txBody>
      </p:sp>
      <p:sp>
        <p:nvSpPr>
          <p:cNvPr id="3" name="TextBox 2"/>
          <p:cNvSpPr txBox="1"/>
          <p:nvPr/>
        </p:nvSpPr>
        <p:spPr>
          <a:xfrm>
            <a:off x="1313234" y="4961106"/>
            <a:ext cx="758757" cy="369332"/>
          </a:xfrm>
          <a:prstGeom prst="rect">
            <a:avLst/>
          </a:prstGeom>
          <a:noFill/>
        </p:spPr>
        <p:txBody>
          <a:bodyPr wrap="square" rtlCol="0">
            <a:spAutoFit/>
          </a:bodyPr>
          <a:lstStyle/>
          <a:p>
            <a:pPr algn="ctr"/>
            <a:r>
              <a:rPr lang="en-US" b="1" dirty="0">
                <a:solidFill>
                  <a:schemeClr val="bg1"/>
                </a:solidFill>
              </a:rPr>
              <a:t>14</a:t>
            </a:r>
          </a:p>
        </p:txBody>
      </p:sp>
    </p:spTree>
    <p:extLst>
      <p:ext uri="{BB962C8B-B14F-4D97-AF65-F5344CB8AC3E}">
        <p14:creationId xmlns:p14="http://schemas.microsoft.com/office/powerpoint/2010/main" val="18386942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Demand Satisfied for Family Planning</a:t>
            </a:r>
          </a:p>
        </p:txBody>
      </p:sp>
      <p:graphicFrame>
        <p:nvGraphicFramePr>
          <p:cNvPr id="51" name="Content Placeholder 50"/>
          <p:cNvGraphicFramePr>
            <a:graphicFrameLocks noGrp="1"/>
          </p:cNvGraphicFramePr>
          <p:nvPr>
            <p:ph idx="1"/>
            <p:extLst>
              <p:ext uri="{D42A27DB-BD31-4B8C-83A1-F6EECF244321}">
                <p14:modId xmlns:p14="http://schemas.microsoft.com/office/powerpoint/2010/main" val="602807289"/>
              </p:ext>
            </p:extLst>
          </p:nvPr>
        </p:nvGraphicFramePr>
        <p:xfrm>
          <a:off x="489098" y="1606550"/>
          <a:ext cx="8197702"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51"/>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a:t>
            </a:r>
          </a:p>
        </p:txBody>
      </p:sp>
    </p:spTree>
    <p:extLst>
      <p:ext uri="{BB962C8B-B14F-4D97-AF65-F5344CB8AC3E}">
        <p14:creationId xmlns:p14="http://schemas.microsoft.com/office/powerpoint/2010/main" val="32131196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Demand for Family Planning</a:t>
            </a:r>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a:t>
            </a:r>
          </a:p>
        </p:txBody>
      </p:sp>
      <p:graphicFrame>
        <p:nvGraphicFramePr>
          <p:cNvPr id="12" name="Content Placeholder 7"/>
          <p:cNvGraphicFramePr>
            <a:graphicFrameLocks noGrp="1"/>
          </p:cNvGraphicFramePr>
          <p:nvPr>
            <p:ph idx="1"/>
            <p:extLst>
              <p:ext uri="{D42A27DB-BD31-4B8C-83A1-F6EECF244321}">
                <p14:modId xmlns:p14="http://schemas.microsoft.com/office/powerpoint/2010/main" val="405784283"/>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272760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Future Use of Family Planning</a:t>
            </a:r>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distribution of women age 15-49 who are currently not using family planning</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849502858"/>
              </p:ext>
            </p:extLst>
          </p:nvPr>
        </p:nvGraphicFramePr>
        <p:xfrm>
          <a:off x="461963" y="1860698"/>
          <a:ext cx="8256587" cy="48378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222091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Source of Family Planning Messages</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975599385"/>
              </p:ext>
            </p:extLst>
          </p:nvPr>
        </p:nvGraphicFramePr>
        <p:xfrm>
          <a:off x="0" y="1828800"/>
          <a:ext cx="9143999"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 y="1030605"/>
            <a:ext cx="9144000" cy="646331"/>
          </a:xfrm>
          <a:prstGeom prst="rect">
            <a:avLst/>
          </a:prstGeom>
          <a:noFill/>
        </p:spPr>
        <p:txBody>
          <a:bodyPr wrap="square" rtlCol="0">
            <a:spAutoFit/>
          </a:bodyPr>
          <a:lstStyle/>
          <a:p>
            <a:pPr algn="ctr"/>
            <a:r>
              <a:rPr lang="en-US" i="1" dirty="0"/>
              <a:t>Percent of women and men age 15-49 who heard or saw a message </a:t>
            </a:r>
            <a:br>
              <a:rPr lang="en-US" i="1" dirty="0"/>
            </a:br>
            <a:r>
              <a:rPr lang="en-US" i="1" dirty="0"/>
              <a:t>about family planning in the past few months</a:t>
            </a:r>
          </a:p>
        </p:txBody>
      </p:sp>
    </p:spTree>
    <p:extLst>
      <p:ext uri="{BB962C8B-B14F-4D97-AF65-F5344CB8AC3E}">
        <p14:creationId xmlns:p14="http://schemas.microsoft.com/office/powerpoint/2010/main" val="33531792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Contact of Nonusers with </a:t>
            </a:r>
            <a:br>
              <a:rPr lang="en-GB" noProof="0" dirty="0"/>
            </a:br>
            <a:r>
              <a:rPr lang="en-GB" noProof="0" dirty="0"/>
              <a:t>Family Planning Providers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9692711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18256" y="1244600"/>
            <a:ext cx="9144000" cy="369332"/>
          </a:xfrm>
          <a:prstGeom prst="rect">
            <a:avLst/>
          </a:prstGeom>
          <a:noFill/>
        </p:spPr>
        <p:txBody>
          <a:bodyPr wrap="square" rtlCol="0">
            <a:spAutoFit/>
          </a:bodyPr>
          <a:lstStyle/>
          <a:p>
            <a:pPr algn="ctr"/>
            <a:r>
              <a:rPr lang="en-US" i="1" dirty="0"/>
              <a:t>Among women age 15-49 who are not using contraception, percent who: </a:t>
            </a:r>
          </a:p>
        </p:txBody>
      </p:sp>
    </p:spTree>
    <p:extLst>
      <p:ext uri="{BB962C8B-B14F-4D97-AF65-F5344CB8AC3E}">
        <p14:creationId xmlns:p14="http://schemas.microsoft.com/office/powerpoint/2010/main" val="32709041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noProof="0" dirty="0"/>
              <a:t>The </a:t>
            </a:r>
            <a:r>
              <a:rPr lang="en-GB" b="1" noProof="0" dirty="0">
                <a:solidFill>
                  <a:schemeClr val="accent5"/>
                </a:solidFill>
              </a:rPr>
              <a:t>modern contraceptive prevalence rate </a:t>
            </a:r>
            <a:r>
              <a:rPr lang="en-GB" noProof="0" dirty="0"/>
              <a:t>among married women is </a:t>
            </a:r>
            <a:r>
              <a:rPr lang="en-GB" b="1" noProof="0" dirty="0">
                <a:solidFill>
                  <a:schemeClr val="accent5"/>
                </a:solidFill>
              </a:rPr>
              <a:t>15%</a:t>
            </a:r>
            <a:r>
              <a:rPr lang="en-GB" noProof="0" dirty="0"/>
              <a:t>; </a:t>
            </a:r>
            <a:r>
              <a:rPr lang="en-GB" b="1" noProof="0" dirty="0">
                <a:solidFill>
                  <a:schemeClr val="accent5"/>
                </a:solidFill>
              </a:rPr>
              <a:t>4% </a:t>
            </a:r>
            <a:r>
              <a:rPr lang="en-GB" noProof="0" dirty="0"/>
              <a:t>use a traditional method.</a:t>
            </a:r>
          </a:p>
          <a:p>
            <a:pPr>
              <a:spcBef>
                <a:spcPts val="0"/>
              </a:spcBef>
              <a:spcAft>
                <a:spcPts val="1800"/>
              </a:spcAft>
              <a:buClr>
                <a:schemeClr val="tx1"/>
              </a:buClr>
            </a:pPr>
            <a:r>
              <a:rPr lang="en-GB" noProof="0" dirty="0"/>
              <a:t>The most commonly used modern methods among married women are </a:t>
            </a:r>
            <a:r>
              <a:rPr lang="en-GB" b="1" noProof="0" dirty="0">
                <a:solidFill>
                  <a:schemeClr val="accent5"/>
                </a:solidFill>
              </a:rPr>
              <a:t>male condoms (7%)</a:t>
            </a:r>
            <a:r>
              <a:rPr lang="en-GB" noProof="0" dirty="0"/>
              <a:t>.</a:t>
            </a:r>
          </a:p>
          <a:p>
            <a:pPr>
              <a:spcBef>
                <a:spcPts val="0"/>
              </a:spcBef>
              <a:spcAft>
                <a:spcPts val="1800"/>
              </a:spcAft>
              <a:buClr>
                <a:schemeClr val="tx1"/>
              </a:buClr>
            </a:pPr>
            <a:r>
              <a:rPr lang="en-GB" noProof="0" dirty="0"/>
              <a:t>The majority of </a:t>
            </a:r>
            <a:r>
              <a:rPr lang="en-GB" b="1" noProof="0" dirty="0">
                <a:solidFill>
                  <a:schemeClr val="accent5"/>
                </a:solidFill>
              </a:rPr>
              <a:t>female sterilisations and pills </a:t>
            </a:r>
            <a:r>
              <a:rPr lang="en-GB" noProof="0" dirty="0"/>
              <a:t>are obtained from the</a:t>
            </a:r>
            <a:r>
              <a:rPr lang="en-GB" b="1" noProof="0" dirty="0">
                <a:solidFill>
                  <a:schemeClr val="accent5"/>
                </a:solidFill>
              </a:rPr>
              <a:t> public sector.</a:t>
            </a:r>
          </a:p>
          <a:p>
            <a:pPr>
              <a:spcBef>
                <a:spcPts val="0"/>
              </a:spcBef>
              <a:spcAft>
                <a:spcPts val="1800"/>
              </a:spcAft>
              <a:buClr>
                <a:schemeClr val="tx1"/>
              </a:buClr>
            </a:pPr>
            <a:r>
              <a:rPr lang="en-GB" b="1" noProof="0" dirty="0">
                <a:solidFill>
                  <a:schemeClr val="accent5"/>
                </a:solidFill>
              </a:rPr>
              <a:t>31% </a:t>
            </a:r>
            <a:r>
              <a:rPr lang="en-GB" noProof="0" dirty="0"/>
              <a:t>of married women have an unmet need for family planning.</a:t>
            </a:r>
          </a:p>
          <a:p>
            <a:pPr>
              <a:spcBef>
                <a:spcPts val="0"/>
              </a:spcBef>
              <a:spcAft>
                <a:spcPts val="1800"/>
              </a:spcAft>
              <a:buClr>
                <a:schemeClr val="tx1"/>
              </a:buClr>
            </a:pPr>
            <a:r>
              <a:rPr lang="en-GB" noProof="0" dirty="0"/>
              <a:t>Of the total demand for family planning methods,</a:t>
            </a:r>
            <a:r>
              <a:rPr lang="en-GB" noProof="0" dirty="0">
                <a:solidFill>
                  <a:schemeClr val="accent5"/>
                </a:solidFill>
              </a:rPr>
              <a:t> </a:t>
            </a:r>
            <a:r>
              <a:rPr lang="en-GB" b="1" noProof="0" dirty="0">
                <a:solidFill>
                  <a:schemeClr val="accent5"/>
                </a:solidFill>
              </a:rPr>
              <a:t>30%</a:t>
            </a:r>
            <a:r>
              <a:rPr lang="en-GB" noProof="0" dirty="0">
                <a:solidFill>
                  <a:schemeClr val="accent5"/>
                </a:solidFill>
              </a:rPr>
              <a:t> </a:t>
            </a:r>
            <a:r>
              <a:rPr lang="en-GB" noProof="0" dirty="0"/>
              <a:t>is </a:t>
            </a:r>
            <a:r>
              <a:rPr lang="en-GB" b="1" noProof="0" dirty="0">
                <a:solidFill>
                  <a:schemeClr val="accent5"/>
                </a:solidFill>
              </a:rPr>
              <a:t>satisfied by modern methods</a:t>
            </a:r>
            <a:r>
              <a:rPr lang="en-GB" noProof="0" dirty="0"/>
              <a:t>.</a:t>
            </a:r>
          </a:p>
          <a:p>
            <a:pPr>
              <a:spcBef>
                <a:spcPts val="0"/>
              </a:spcBef>
              <a:spcAft>
                <a:spcPts val="1800"/>
              </a:spcAft>
              <a:buClr>
                <a:schemeClr val="tx1"/>
              </a:buClr>
            </a:pPr>
            <a:endParaRPr lang="en-GB" noProof="0" dirty="0"/>
          </a:p>
          <a:p>
            <a:pPr>
              <a:spcBef>
                <a:spcPts val="0"/>
              </a:spcBef>
              <a:spcAft>
                <a:spcPts val="1800"/>
              </a:spcAft>
              <a:buClr>
                <a:schemeClr val="tx1"/>
              </a:buClr>
            </a:pPr>
            <a:endParaRPr lang="en-GB" noProof="0" dirty="0"/>
          </a:p>
          <a:p>
            <a:pPr>
              <a:spcBef>
                <a:spcPts val="0"/>
              </a:spcBef>
              <a:spcAft>
                <a:spcPts val="1800"/>
              </a:spcAft>
              <a:buClr>
                <a:schemeClr val="tx1"/>
              </a:buClr>
            </a:pPr>
            <a:endParaRPr lang="en-GB" noProof="0" dirty="0"/>
          </a:p>
        </p:txBody>
      </p:sp>
    </p:spTree>
    <p:extLst>
      <p:ext uri="{BB962C8B-B14F-4D97-AF65-F5344CB8AC3E}">
        <p14:creationId xmlns:p14="http://schemas.microsoft.com/office/powerpoint/2010/main" val="5197824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a:solidFill>
                  <a:schemeClr val="bg1"/>
                </a:solidFill>
              </a:rPr>
              <a:t>Mortality</a:t>
            </a:r>
          </a:p>
        </p:txBody>
      </p:sp>
    </p:spTree>
    <p:extLst>
      <p:ext uri="{BB962C8B-B14F-4D97-AF65-F5344CB8AC3E}">
        <p14:creationId xmlns:p14="http://schemas.microsoft.com/office/powerpoint/2010/main" val="12896251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Childhood Mortality Rates</a:t>
            </a:r>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624904098"/>
              </p:ext>
            </p:extLst>
          </p:nvPr>
        </p:nvGraphicFramePr>
        <p:xfrm>
          <a:off x="253999" y="1606550"/>
          <a:ext cx="8674101"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669859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Childhood Mortality by Residence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85922607"/>
              </p:ext>
            </p:extLst>
          </p:nvPr>
        </p:nvGraphicFramePr>
        <p:xfrm>
          <a:off x="461963" y="1606550"/>
          <a:ext cx="8256587" cy="4933398"/>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sp>
        <p:nvSpPr>
          <p:cNvPr id="5" name="TextBox 4">
            <a:extLst>
              <a:ext uri="{FF2B5EF4-FFF2-40B4-BE49-F238E27FC236}">
                <a16:creationId xmlns:a16="http://schemas.microsoft.com/office/drawing/2014/main" xmlns="" id="{24BB182B-1B22-485F-A3E8-FCA31CF049A4}"/>
              </a:ext>
            </a:extLst>
          </p:cNvPr>
          <p:cNvSpPr txBox="1"/>
          <p:nvPr/>
        </p:nvSpPr>
        <p:spPr>
          <a:xfrm>
            <a:off x="0" y="6519401"/>
            <a:ext cx="7717971" cy="307777"/>
          </a:xfrm>
          <a:prstGeom prst="rect">
            <a:avLst/>
          </a:prstGeom>
          <a:noFill/>
        </p:spPr>
        <p:txBody>
          <a:bodyPr wrap="square" rtlCol="0">
            <a:spAutoFit/>
          </a:bodyPr>
          <a:lstStyle/>
          <a:p>
            <a:r>
              <a:rPr lang="en-US" sz="1400" i="1" dirty="0"/>
              <a:t>Figures in parentheses are based on 250-499 unweighted person-years of exposure to risk of death.</a:t>
            </a:r>
          </a:p>
        </p:txBody>
      </p:sp>
    </p:spTree>
    <p:extLst>
      <p:ext uri="{BB962C8B-B14F-4D97-AF65-F5344CB8AC3E}">
        <p14:creationId xmlns:p14="http://schemas.microsoft.com/office/powerpoint/2010/main" val="3007416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Questionnaires</a:t>
            </a:r>
          </a:p>
        </p:txBody>
      </p:sp>
      <p:sp>
        <p:nvSpPr>
          <p:cNvPr id="3" name="Content Placeholder 2"/>
          <p:cNvSpPr>
            <a:spLocks noGrp="1"/>
          </p:cNvSpPr>
          <p:nvPr>
            <p:ph idx="1"/>
          </p:nvPr>
        </p:nvSpPr>
        <p:spPr/>
        <p:txBody>
          <a:bodyPr>
            <a:normAutofit lnSpcReduction="10000"/>
          </a:bodyPr>
          <a:lstStyle/>
          <a:p>
            <a:pPr>
              <a:spcBef>
                <a:spcPts val="0"/>
              </a:spcBef>
              <a:spcAft>
                <a:spcPts val="1800"/>
              </a:spcAft>
            </a:pPr>
            <a:r>
              <a:rPr lang="en-GB" sz="3200" noProof="0" dirty="0"/>
              <a:t>Household Questionnaire</a:t>
            </a:r>
          </a:p>
          <a:p>
            <a:pPr>
              <a:spcBef>
                <a:spcPts val="0"/>
              </a:spcBef>
              <a:spcAft>
                <a:spcPts val="1800"/>
              </a:spcAft>
            </a:pPr>
            <a:r>
              <a:rPr lang="en-GB" sz="3200" noProof="0" dirty="0"/>
              <a:t>Woman’s Questionnaire</a:t>
            </a:r>
          </a:p>
          <a:p>
            <a:pPr>
              <a:spcBef>
                <a:spcPts val="0"/>
              </a:spcBef>
              <a:spcAft>
                <a:spcPts val="1800"/>
              </a:spcAft>
            </a:pPr>
            <a:r>
              <a:rPr lang="en-GB" sz="3200" noProof="0" dirty="0"/>
              <a:t>Man’s Questionnaire</a:t>
            </a:r>
          </a:p>
          <a:p>
            <a:pPr>
              <a:spcBef>
                <a:spcPts val="0"/>
              </a:spcBef>
              <a:spcAft>
                <a:spcPts val="1800"/>
              </a:spcAft>
            </a:pPr>
            <a:r>
              <a:rPr lang="en-GB" sz="3200" noProof="0" dirty="0"/>
              <a:t>Biomarker Questionnaire</a:t>
            </a:r>
          </a:p>
          <a:p>
            <a:pPr>
              <a:spcBef>
                <a:spcPts val="0"/>
              </a:spcBef>
              <a:spcAft>
                <a:spcPts val="1800"/>
              </a:spcAft>
            </a:pPr>
            <a:endParaRPr lang="en-GB" sz="800" noProof="0" dirty="0"/>
          </a:p>
          <a:p>
            <a:pPr marL="0" indent="0">
              <a:spcBef>
                <a:spcPts val="0"/>
              </a:spcBef>
              <a:spcAft>
                <a:spcPts val="1800"/>
              </a:spcAft>
              <a:buNone/>
            </a:pPr>
            <a:r>
              <a:rPr lang="en-GB" sz="3200" noProof="0" dirty="0"/>
              <a:t>Questionnaires were translated from English to </a:t>
            </a:r>
            <a:r>
              <a:rPr lang="en-GB" sz="3200" b="1" noProof="0" dirty="0">
                <a:solidFill>
                  <a:schemeClr val="accent5"/>
                </a:solidFill>
              </a:rPr>
              <a:t>Dhivehi</a:t>
            </a:r>
            <a:r>
              <a:rPr lang="en-GB" sz="3200" noProof="0" dirty="0"/>
              <a:t>.</a:t>
            </a:r>
          </a:p>
          <a:p>
            <a:pPr marL="0" indent="0">
              <a:spcBef>
                <a:spcPts val="0"/>
              </a:spcBef>
              <a:spcAft>
                <a:spcPts val="1800"/>
              </a:spcAft>
              <a:buNone/>
            </a:pPr>
            <a:r>
              <a:rPr lang="en-GB" sz="3200" dirty="0"/>
              <a:t>Interviewing was done with tablet computers (computer-assisted personal interviewing—CAPI)</a:t>
            </a:r>
            <a:endParaRPr lang="en-GB" sz="3200" noProof="0" dirty="0"/>
          </a:p>
        </p:txBody>
      </p:sp>
    </p:spTree>
    <p:extLst>
      <p:ext uri="{BB962C8B-B14F-4D97-AF65-F5344CB8AC3E}">
        <p14:creationId xmlns:p14="http://schemas.microsoft.com/office/powerpoint/2010/main" val="38516415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329315402"/>
              </p:ext>
            </p:extLst>
          </p:nvPr>
        </p:nvGraphicFramePr>
        <p:xfrm>
          <a:off x="457199" y="1591108"/>
          <a:ext cx="8251371" cy="4787922"/>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p:cNvSpPr>
            <a:spLocks noGrp="1"/>
          </p:cNvSpPr>
          <p:nvPr>
            <p:ph type="title"/>
          </p:nvPr>
        </p:nvSpPr>
        <p:spPr>
          <a:xfrm>
            <a:off x="0" y="26635"/>
            <a:ext cx="9144000" cy="914400"/>
          </a:xfrm>
        </p:spPr>
        <p:txBody>
          <a:bodyPr/>
          <a:lstStyle/>
          <a:p>
            <a:r>
              <a:rPr lang="en-GB" noProof="0" dirty="0"/>
              <a:t>Under-5 Mortality by Region</a:t>
            </a:r>
          </a:p>
        </p:txBody>
      </p:sp>
      <p:sp>
        <p:nvSpPr>
          <p:cNvPr id="10" name="TextBox 9"/>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10-year period before the survey</a:t>
            </a:r>
          </a:p>
        </p:txBody>
      </p:sp>
      <p:sp>
        <p:nvSpPr>
          <p:cNvPr id="3" name="TextBox 2"/>
          <p:cNvSpPr txBox="1"/>
          <p:nvPr/>
        </p:nvSpPr>
        <p:spPr>
          <a:xfrm>
            <a:off x="979715" y="4506685"/>
            <a:ext cx="925286" cy="369332"/>
          </a:xfrm>
          <a:prstGeom prst="rect">
            <a:avLst/>
          </a:prstGeom>
          <a:noFill/>
        </p:spPr>
        <p:txBody>
          <a:bodyPr wrap="square" rtlCol="0">
            <a:spAutoFit/>
          </a:bodyPr>
          <a:lstStyle/>
          <a:p>
            <a:r>
              <a:rPr lang="en-US" dirty="0"/>
              <a:t>(     )</a:t>
            </a:r>
          </a:p>
        </p:txBody>
      </p:sp>
      <p:sp>
        <p:nvSpPr>
          <p:cNvPr id="11" name="TextBox 10"/>
          <p:cNvSpPr txBox="1"/>
          <p:nvPr/>
        </p:nvSpPr>
        <p:spPr>
          <a:xfrm>
            <a:off x="0" y="6519401"/>
            <a:ext cx="7717971" cy="307777"/>
          </a:xfrm>
          <a:prstGeom prst="rect">
            <a:avLst/>
          </a:prstGeom>
          <a:noFill/>
        </p:spPr>
        <p:txBody>
          <a:bodyPr wrap="square" rtlCol="0">
            <a:spAutoFit/>
          </a:bodyPr>
          <a:lstStyle/>
          <a:p>
            <a:r>
              <a:rPr lang="en-US" sz="1400" i="1" dirty="0"/>
              <a:t>Figure in parentheses is based on 250-499 unweighted person-years of exposure to risk of death.</a:t>
            </a:r>
          </a:p>
        </p:txBody>
      </p:sp>
    </p:spTree>
    <p:extLst>
      <p:ext uri="{BB962C8B-B14F-4D97-AF65-F5344CB8AC3E}">
        <p14:creationId xmlns:p14="http://schemas.microsoft.com/office/powerpoint/2010/main" val="1495940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Childhood Mortality</a:t>
            </a:r>
          </a:p>
        </p:txBody>
      </p:sp>
      <p:sp>
        <p:nvSpPr>
          <p:cNvPr id="10" name="TextBox 9"/>
          <p:cNvSpPr txBox="1"/>
          <p:nvPr/>
        </p:nvSpPr>
        <p:spPr>
          <a:xfrm>
            <a:off x="0" y="1081405"/>
            <a:ext cx="9144000" cy="369332"/>
          </a:xfrm>
          <a:prstGeom prst="rect">
            <a:avLst/>
          </a:prstGeom>
          <a:noFill/>
        </p:spPr>
        <p:txBody>
          <a:bodyPr wrap="square" rtlCol="0">
            <a:spAutoFit/>
          </a:bodyPr>
          <a:lstStyle/>
          <a:p>
            <a:pPr algn="ctr"/>
            <a:r>
              <a:rPr lang="en-US" i="1" dirty="0"/>
              <a:t>Deaths per 1,000 live births for the 5-year period before the survey</a:t>
            </a:r>
          </a:p>
        </p:txBody>
      </p:sp>
      <p:graphicFrame>
        <p:nvGraphicFramePr>
          <p:cNvPr id="9" name="Content Placeholder 7"/>
          <p:cNvGraphicFramePr>
            <a:graphicFrameLocks noGrp="1"/>
          </p:cNvGraphicFramePr>
          <p:nvPr>
            <p:ph idx="1"/>
            <p:extLst>
              <p:ext uri="{D42A27DB-BD31-4B8C-83A1-F6EECF244321}">
                <p14:modId xmlns:p14="http://schemas.microsoft.com/office/powerpoint/2010/main" val="1595004944"/>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38208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407"/>
            <a:ext cx="9144000" cy="914400"/>
          </a:xfrm>
        </p:spPr>
        <p:txBody>
          <a:bodyPr>
            <a:normAutofit fontScale="90000"/>
          </a:bodyPr>
          <a:lstStyle/>
          <a:p>
            <a:r>
              <a:rPr lang="en-GB" noProof="0" dirty="0"/>
              <a:t>Childhood Mortality </a:t>
            </a:r>
            <a:br>
              <a:rPr lang="en-GB" noProof="0" dirty="0"/>
            </a:br>
            <a:r>
              <a:rPr lang="en-GB" noProof="0" dirty="0"/>
              <a:t>by Previous Birth Interval</a:t>
            </a:r>
          </a:p>
        </p:txBody>
      </p:sp>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a:t>Deaths per 1,000 live births for the 10-year period before the survey</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931908007"/>
              </p:ext>
            </p:extLst>
          </p:nvPr>
        </p:nvGraphicFramePr>
        <p:xfrm>
          <a:off x="461963" y="1606550"/>
          <a:ext cx="8256587" cy="473982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694715" y="4833256"/>
            <a:ext cx="925286" cy="369332"/>
          </a:xfrm>
          <a:prstGeom prst="rect">
            <a:avLst/>
          </a:prstGeom>
          <a:noFill/>
        </p:spPr>
        <p:txBody>
          <a:bodyPr wrap="square" rtlCol="0">
            <a:spAutoFit/>
          </a:bodyPr>
          <a:lstStyle/>
          <a:p>
            <a:r>
              <a:rPr lang="en-US" dirty="0"/>
              <a:t>(     )</a:t>
            </a:r>
          </a:p>
        </p:txBody>
      </p:sp>
      <p:sp>
        <p:nvSpPr>
          <p:cNvPr id="6" name="TextBox 5"/>
          <p:cNvSpPr txBox="1"/>
          <p:nvPr/>
        </p:nvSpPr>
        <p:spPr>
          <a:xfrm>
            <a:off x="0" y="6519401"/>
            <a:ext cx="7717971" cy="307777"/>
          </a:xfrm>
          <a:prstGeom prst="rect">
            <a:avLst/>
          </a:prstGeom>
          <a:noFill/>
        </p:spPr>
        <p:txBody>
          <a:bodyPr wrap="square" rtlCol="0">
            <a:spAutoFit/>
          </a:bodyPr>
          <a:lstStyle/>
          <a:p>
            <a:r>
              <a:rPr lang="en-US" sz="1400" i="1" dirty="0"/>
              <a:t>Figure in parentheses is based on 250-499 unweighted person-years of exposure to risk of death.</a:t>
            </a:r>
          </a:p>
        </p:txBody>
      </p:sp>
    </p:spTree>
    <p:extLst>
      <p:ext uri="{BB962C8B-B14F-4D97-AF65-F5344CB8AC3E}">
        <p14:creationId xmlns:p14="http://schemas.microsoft.com/office/powerpoint/2010/main" val="144092149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Childhood Mortality by Birth Order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67512132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Deaths per 1,000 live births for the 10-year period before the survey</a:t>
            </a:r>
          </a:p>
        </p:txBody>
      </p:sp>
    </p:spTree>
    <p:extLst>
      <p:ext uri="{BB962C8B-B14F-4D97-AF65-F5344CB8AC3E}">
        <p14:creationId xmlns:p14="http://schemas.microsoft.com/office/powerpoint/2010/main" val="15220894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dirty="0"/>
              <a:t>The</a:t>
            </a:r>
            <a:r>
              <a:rPr lang="en-GB" noProof="0" dirty="0"/>
              <a:t> </a:t>
            </a:r>
            <a:r>
              <a:rPr lang="en-GB" b="1" noProof="0" dirty="0">
                <a:solidFill>
                  <a:schemeClr val="accent5"/>
                </a:solidFill>
              </a:rPr>
              <a:t>infant mortality rate </a:t>
            </a:r>
            <a:r>
              <a:rPr lang="en-GB" noProof="0" dirty="0"/>
              <a:t>for the 5 years before the survey is </a:t>
            </a:r>
            <a:r>
              <a:rPr lang="en-GB" b="1" noProof="0" dirty="0">
                <a:solidFill>
                  <a:schemeClr val="accent5"/>
                </a:solidFill>
              </a:rPr>
              <a:t>18</a:t>
            </a:r>
            <a:r>
              <a:rPr lang="en-GB" noProof="0" dirty="0"/>
              <a:t> deaths per 1,000 live births and </a:t>
            </a:r>
            <a:r>
              <a:rPr lang="en-GB" b="1" noProof="0" dirty="0">
                <a:solidFill>
                  <a:schemeClr val="accent5"/>
                </a:solidFill>
              </a:rPr>
              <a:t>under-5 mortality </a:t>
            </a:r>
            <a:r>
              <a:rPr lang="en-GB" noProof="0" dirty="0"/>
              <a:t>is </a:t>
            </a:r>
            <a:r>
              <a:rPr lang="en-GB" b="1" noProof="0" dirty="0">
                <a:solidFill>
                  <a:schemeClr val="accent5"/>
                </a:solidFill>
              </a:rPr>
              <a:t>20 </a:t>
            </a:r>
            <a:r>
              <a:rPr lang="en-GB" noProof="0" dirty="0"/>
              <a:t>deaths per 1,000 live births</a:t>
            </a:r>
            <a:r>
              <a:rPr lang="en-GB" dirty="0"/>
              <a:t>. </a:t>
            </a:r>
          </a:p>
          <a:p>
            <a:pPr>
              <a:spcBef>
                <a:spcPts val="0"/>
              </a:spcBef>
              <a:spcAft>
                <a:spcPts val="1800"/>
              </a:spcAft>
              <a:buClr>
                <a:schemeClr val="tx1"/>
              </a:buClr>
            </a:pPr>
            <a:r>
              <a:rPr lang="en-GB" dirty="0"/>
              <a:t>Childhood mortality has increased very slightly since 2009, though the differences are not significant.</a:t>
            </a:r>
          </a:p>
          <a:p>
            <a:pPr>
              <a:spcBef>
                <a:spcPts val="0"/>
              </a:spcBef>
              <a:spcAft>
                <a:spcPts val="1800"/>
              </a:spcAft>
              <a:buClr>
                <a:schemeClr val="tx1"/>
              </a:buClr>
            </a:pPr>
            <a:r>
              <a:rPr lang="en-GB" noProof="0" dirty="0"/>
              <a:t>Childhood mortality is generally </a:t>
            </a:r>
            <a:r>
              <a:rPr lang="en-GB" b="1" noProof="0" dirty="0">
                <a:solidFill>
                  <a:schemeClr val="accent5"/>
                </a:solidFill>
              </a:rPr>
              <a:t>higher</a:t>
            </a:r>
            <a:r>
              <a:rPr lang="en-GB" noProof="0" dirty="0"/>
              <a:t> among children from </a:t>
            </a:r>
            <a:r>
              <a:rPr lang="en-GB" b="1" dirty="0">
                <a:solidFill>
                  <a:schemeClr val="accent5"/>
                </a:solidFill>
              </a:rPr>
              <a:t>wealthier</a:t>
            </a:r>
            <a:r>
              <a:rPr lang="en-GB" b="1" noProof="0" dirty="0">
                <a:solidFill>
                  <a:schemeClr val="accent5"/>
                </a:solidFill>
              </a:rPr>
              <a:t> households</a:t>
            </a:r>
            <a:r>
              <a:rPr lang="en-GB" noProof="0" dirty="0"/>
              <a:t>.</a:t>
            </a:r>
          </a:p>
          <a:p>
            <a:pPr>
              <a:spcBef>
                <a:spcPts val="0"/>
              </a:spcBef>
              <a:spcAft>
                <a:spcPts val="1800"/>
              </a:spcAft>
              <a:buClr>
                <a:schemeClr val="tx1"/>
              </a:buClr>
            </a:pPr>
            <a:r>
              <a:rPr lang="en-GB" noProof="0" dirty="0"/>
              <a:t>Childhood mortality is higher among children </a:t>
            </a:r>
            <a:r>
              <a:rPr lang="en-GB" b="1" noProof="0" dirty="0">
                <a:solidFill>
                  <a:schemeClr val="accent5"/>
                </a:solidFill>
              </a:rPr>
              <a:t>born less than 2 years after a previous birth</a:t>
            </a:r>
            <a:r>
              <a:rPr lang="en-GB" noProof="0" dirty="0"/>
              <a:t>.</a:t>
            </a:r>
          </a:p>
        </p:txBody>
      </p:sp>
    </p:spTree>
    <p:extLst>
      <p:ext uri="{BB962C8B-B14F-4D97-AF65-F5344CB8AC3E}">
        <p14:creationId xmlns:p14="http://schemas.microsoft.com/office/powerpoint/2010/main" val="5197824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GB" sz="4400" b="1" dirty="0">
                <a:solidFill>
                  <a:schemeClr val="bg1"/>
                </a:solidFill>
              </a:rPr>
              <a:t>Maternal Health Care</a:t>
            </a:r>
          </a:p>
        </p:txBody>
      </p:sp>
    </p:spTree>
    <p:extLst>
      <p:ext uri="{BB962C8B-B14F-4D97-AF65-F5344CB8AC3E}">
        <p14:creationId xmlns:p14="http://schemas.microsoft.com/office/powerpoint/2010/main" val="12896251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Antenatal Care (ANC) by Provider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10985544"/>
              </p:ext>
            </p:extLst>
          </p:nvPr>
        </p:nvGraphicFramePr>
        <p:xfrm>
          <a:off x="461963" y="1606550"/>
          <a:ext cx="8256587" cy="47180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GB" i="1" dirty="0"/>
              <a:t>Percent distribution of women age 15-49 with a live birth in the 5-year period before the survey</a:t>
            </a:r>
          </a:p>
        </p:txBody>
      </p:sp>
      <p:sp>
        <p:nvSpPr>
          <p:cNvPr id="6" name="TextBox 5">
            <a:extLst>
              <a:ext uri="{FF2B5EF4-FFF2-40B4-BE49-F238E27FC236}">
                <a16:creationId xmlns:a16="http://schemas.microsoft.com/office/drawing/2014/main" xmlns="" id="{BBBE6666-5C67-4028-BC94-5242D3848288}"/>
              </a:ext>
            </a:extLst>
          </p:cNvPr>
          <p:cNvSpPr txBox="1"/>
          <p:nvPr/>
        </p:nvSpPr>
        <p:spPr>
          <a:xfrm>
            <a:off x="0" y="6519401"/>
            <a:ext cx="7717971" cy="307777"/>
          </a:xfrm>
          <a:prstGeom prst="rect">
            <a:avLst/>
          </a:prstGeom>
          <a:noFill/>
        </p:spPr>
        <p:txBody>
          <a:bodyPr wrap="square" rtlCol="0">
            <a:spAutoFit/>
          </a:bodyPr>
          <a:lstStyle/>
          <a:p>
            <a:r>
              <a:rPr lang="en-US" sz="1400" i="1" dirty="0"/>
              <a:t>Figures do not sum to 100% due to rounding.</a:t>
            </a:r>
          </a:p>
        </p:txBody>
      </p:sp>
    </p:spTree>
    <p:extLst>
      <p:ext uri="{BB962C8B-B14F-4D97-AF65-F5344CB8AC3E}">
        <p14:creationId xmlns:p14="http://schemas.microsoft.com/office/powerpoint/2010/main" val="23236353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Timing and Number of ANC Visits by Residence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43180524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GB" i="1" dirty="0"/>
              <a:t>Percent of women age 15-49 with a live birth in the 5-year period before the survey</a:t>
            </a:r>
          </a:p>
        </p:txBody>
      </p:sp>
    </p:spTree>
    <p:extLst>
      <p:ext uri="{BB962C8B-B14F-4D97-AF65-F5344CB8AC3E}">
        <p14:creationId xmlns:p14="http://schemas.microsoft.com/office/powerpoint/2010/main" val="10404902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ANC Coverage</a:t>
            </a:r>
          </a:p>
        </p:txBody>
      </p:sp>
      <p:sp>
        <p:nvSpPr>
          <p:cNvPr id="8" name="TextBox 7"/>
          <p:cNvSpPr txBox="1"/>
          <p:nvPr/>
        </p:nvSpPr>
        <p:spPr>
          <a:xfrm>
            <a:off x="0" y="1081405"/>
            <a:ext cx="9144000" cy="646331"/>
          </a:xfrm>
          <a:prstGeom prst="rect">
            <a:avLst/>
          </a:prstGeom>
          <a:noFill/>
        </p:spPr>
        <p:txBody>
          <a:bodyPr wrap="square" rtlCol="0">
            <a:spAutoFit/>
          </a:bodyPr>
          <a:lstStyle/>
          <a:p>
            <a:pPr algn="ctr"/>
            <a:r>
              <a:rPr lang="en-GB" i="1" dirty="0"/>
              <a:t>Percent of women age 15-49 with a live birth in the 5 years before the survey</a:t>
            </a:r>
          </a:p>
          <a:p>
            <a:pPr algn="ctr"/>
            <a:r>
              <a:rPr lang="en-GB" i="1" dirty="0"/>
              <a:t> for most recent birth</a:t>
            </a:r>
          </a:p>
        </p:txBody>
      </p:sp>
      <p:sp>
        <p:nvSpPr>
          <p:cNvPr id="12" name="TextBox 11"/>
          <p:cNvSpPr txBox="1"/>
          <p:nvPr/>
        </p:nvSpPr>
        <p:spPr>
          <a:xfrm>
            <a:off x="0" y="6488668"/>
            <a:ext cx="9144000" cy="338554"/>
          </a:xfrm>
          <a:prstGeom prst="rect">
            <a:avLst/>
          </a:prstGeom>
          <a:noFill/>
        </p:spPr>
        <p:txBody>
          <a:bodyPr wrap="square" rtlCol="0">
            <a:spAutoFit/>
          </a:bodyPr>
          <a:lstStyle/>
          <a:p>
            <a:r>
              <a:rPr lang="en-GB" sz="1600" i="1" dirty="0"/>
              <a:t>*Skilled provider includes gynaecologist, doctor, and nurse/midwife.</a:t>
            </a:r>
          </a:p>
        </p:txBody>
      </p:sp>
      <p:graphicFrame>
        <p:nvGraphicFramePr>
          <p:cNvPr id="13" name="Content Placeholder 7"/>
          <p:cNvGraphicFramePr>
            <a:graphicFrameLocks noGrp="1"/>
          </p:cNvGraphicFramePr>
          <p:nvPr>
            <p:ph idx="1"/>
            <p:extLst>
              <p:ext uri="{D42A27DB-BD31-4B8C-83A1-F6EECF244321}">
                <p14:modId xmlns:p14="http://schemas.microsoft.com/office/powerpoint/2010/main" val="1875202747"/>
              </p:ext>
            </p:extLst>
          </p:nvPr>
        </p:nvGraphicFramePr>
        <p:xfrm>
          <a:off x="0" y="1727736"/>
          <a:ext cx="9143999" cy="46533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762186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Components of ANC</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25252000"/>
              </p:ext>
            </p:extLst>
          </p:nvPr>
        </p:nvGraphicFramePr>
        <p:xfrm>
          <a:off x="0" y="1955800"/>
          <a:ext cx="9144000" cy="49022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algn="ctr"/>
            <a:r>
              <a:rPr lang="en-GB" i="1" dirty="0"/>
              <a:t>Among women age 15-49 who received ANC for most recent birth in the past 5 years, </a:t>
            </a:r>
            <a:br>
              <a:rPr lang="en-GB" i="1" dirty="0"/>
            </a:br>
            <a:r>
              <a:rPr lang="en-GB" i="1" dirty="0"/>
              <a:t>percent who received the following services:</a:t>
            </a:r>
          </a:p>
        </p:txBody>
      </p:sp>
    </p:spTree>
    <p:extLst>
      <p:ext uri="{BB962C8B-B14F-4D97-AF65-F5344CB8AC3E}">
        <p14:creationId xmlns:p14="http://schemas.microsoft.com/office/powerpoint/2010/main" val="2467187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Household Questionnaire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a:t>Lists usual members and visitors to identify eligible individuals</a:t>
            </a:r>
          </a:p>
          <a:p>
            <a:pPr>
              <a:spcBef>
                <a:spcPts val="0"/>
              </a:spcBef>
              <a:spcAft>
                <a:spcPts val="1800"/>
              </a:spcAft>
            </a:pPr>
            <a:r>
              <a:rPr lang="en-GB" sz="3200" noProof="0" dirty="0"/>
              <a:t>Basic characteristics of each person in the household (age, sex, education, etc.)</a:t>
            </a:r>
          </a:p>
          <a:p>
            <a:pPr>
              <a:spcBef>
                <a:spcPts val="0"/>
              </a:spcBef>
              <a:spcAft>
                <a:spcPts val="1800"/>
              </a:spcAft>
            </a:pPr>
            <a:r>
              <a:rPr lang="en-GB" sz="3200" noProof="0" dirty="0"/>
              <a:t>Housing characteristics (drinking water, sanitation facilities, etc.)</a:t>
            </a:r>
          </a:p>
          <a:p>
            <a:pPr>
              <a:spcBef>
                <a:spcPts val="0"/>
              </a:spcBef>
              <a:spcAft>
                <a:spcPts val="1800"/>
              </a:spcAft>
            </a:pPr>
            <a:r>
              <a:rPr lang="en-GB" sz="3200" dirty="0"/>
              <a:t>Disability among household members</a:t>
            </a:r>
            <a:endParaRPr lang="en-GB" sz="3200" noProof="0" dirty="0"/>
          </a:p>
        </p:txBody>
      </p:sp>
    </p:spTree>
    <p:extLst>
      <p:ext uri="{BB962C8B-B14F-4D97-AF65-F5344CB8AC3E}">
        <p14:creationId xmlns:p14="http://schemas.microsoft.com/office/powerpoint/2010/main" val="16671335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Tetanus Toxoid Vaccination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6212070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GB" i="1" dirty="0"/>
              <a:t>Percent of mothers age 15-49 with a live birth in the 5-year period before the survey</a:t>
            </a:r>
          </a:p>
        </p:txBody>
      </p:sp>
    </p:spTree>
    <p:extLst>
      <p:ext uri="{BB962C8B-B14F-4D97-AF65-F5344CB8AC3E}">
        <p14:creationId xmlns:p14="http://schemas.microsoft.com/office/powerpoint/2010/main" val="16910446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Place of Delivery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98958576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GB" i="1" dirty="0"/>
              <a:t>Percent distribution of live births in the 5-year period before the survey</a:t>
            </a:r>
          </a:p>
        </p:txBody>
      </p:sp>
      <p:sp>
        <p:nvSpPr>
          <p:cNvPr id="5" name="TextBox 4"/>
          <p:cNvSpPr txBox="1"/>
          <p:nvPr/>
        </p:nvSpPr>
        <p:spPr>
          <a:xfrm>
            <a:off x="6389007" y="6550223"/>
            <a:ext cx="2808514" cy="307777"/>
          </a:xfrm>
          <a:prstGeom prst="rect">
            <a:avLst/>
          </a:prstGeom>
          <a:noFill/>
        </p:spPr>
        <p:txBody>
          <a:bodyPr wrap="square" rtlCol="0">
            <a:spAutoFit/>
          </a:bodyPr>
          <a:lstStyle/>
          <a:p>
            <a:pPr algn="r"/>
            <a:r>
              <a:rPr lang="en-US" sz="1400" i="1" dirty="0"/>
              <a:t>Figure &gt;100% due to rounding.</a:t>
            </a:r>
          </a:p>
        </p:txBody>
      </p:sp>
    </p:spTree>
    <p:extLst>
      <p:ext uri="{BB962C8B-B14F-4D97-AF65-F5344CB8AC3E}">
        <p14:creationId xmlns:p14="http://schemas.microsoft.com/office/powerpoint/2010/main" val="79323563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2305559584"/>
              </p:ext>
            </p:extLst>
          </p:nvPr>
        </p:nvGraphicFramePr>
        <p:xfrm>
          <a:off x="457199" y="1591108"/>
          <a:ext cx="8251371" cy="5266892"/>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p:cNvSpPr>
            <a:spLocks noGrp="1"/>
          </p:cNvSpPr>
          <p:nvPr>
            <p:ph type="title"/>
          </p:nvPr>
        </p:nvSpPr>
        <p:spPr>
          <a:xfrm>
            <a:off x="0" y="26635"/>
            <a:ext cx="9144000" cy="914400"/>
          </a:xfrm>
        </p:spPr>
        <p:txBody>
          <a:bodyPr/>
          <a:lstStyle/>
          <a:p>
            <a:r>
              <a:rPr lang="en-GB" noProof="0" dirty="0"/>
              <a:t>Health Facility Births by Region</a:t>
            </a:r>
          </a:p>
        </p:txBody>
      </p:sp>
      <p:sp>
        <p:nvSpPr>
          <p:cNvPr id="10" name="TextBox 9"/>
          <p:cNvSpPr txBox="1"/>
          <p:nvPr/>
        </p:nvSpPr>
        <p:spPr>
          <a:xfrm>
            <a:off x="0" y="1081405"/>
            <a:ext cx="9144000" cy="369332"/>
          </a:xfrm>
          <a:prstGeom prst="rect">
            <a:avLst/>
          </a:prstGeom>
          <a:noFill/>
        </p:spPr>
        <p:txBody>
          <a:bodyPr wrap="square" rtlCol="0">
            <a:spAutoFit/>
          </a:bodyPr>
          <a:lstStyle/>
          <a:p>
            <a:pPr algn="ctr"/>
            <a:r>
              <a:rPr lang="en-GB" i="1" dirty="0"/>
              <a:t>Percent of live births in the 5-year period before the survey delivered in a health facility</a:t>
            </a:r>
          </a:p>
        </p:txBody>
      </p:sp>
    </p:spTree>
    <p:extLst>
      <p:ext uri="{BB962C8B-B14F-4D97-AF65-F5344CB8AC3E}">
        <p14:creationId xmlns:p14="http://schemas.microsoft.com/office/powerpoint/2010/main" val="35642728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Assistance during Delivery</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60021034"/>
              </p:ext>
            </p:extLst>
          </p:nvPr>
        </p:nvGraphicFramePr>
        <p:xfrm>
          <a:off x="461963" y="1606550"/>
          <a:ext cx="8256587" cy="503373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GB" i="1" dirty="0"/>
              <a:t>Percent distribution of live births in the 5-year period before the survey</a:t>
            </a:r>
          </a:p>
        </p:txBody>
      </p:sp>
    </p:spTree>
    <p:extLst>
      <p:ext uri="{BB962C8B-B14F-4D97-AF65-F5344CB8AC3E}">
        <p14:creationId xmlns:p14="http://schemas.microsoft.com/office/powerpoint/2010/main" val="3323735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Reproductive Health</a:t>
            </a:r>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GB" i="1" dirty="0"/>
              <a:t>Percent of live births in the 5-year period before the survey</a:t>
            </a:r>
          </a:p>
        </p:txBody>
      </p:sp>
      <p:sp>
        <p:nvSpPr>
          <p:cNvPr id="12" name="TextBox 11"/>
          <p:cNvSpPr txBox="1"/>
          <p:nvPr/>
        </p:nvSpPr>
        <p:spPr>
          <a:xfrm>
            <a:off x="0" y="6488668"/>
            <a:ext cx="9144000" cy="338554"/>
          </a:xfrm>
          <a:prstGeom prst="rect">
            <a:avLst/>
          </a:prstGeom>
          <a:noFill/>
        </p:spPr>
        <p:txBody>
          <a:bodyPr wrap="square" rtlCol="0">
            <a:spAutoFit/>
          </a:bodyPr>
          <a:lstStyle/>
          <a:p>
            <a:r>
              <a:rPr lang="en-GB" sz="1600" i="1" dirty="0"/>
              <a:t>*Skilled provider includes gynaecologist, other doctor, and nurse/midwife.</a:t>
            </a:r>
          </a:p>
        </p:txBody>
      </p:sp>
      <p:graphicFrame>
        <p:nvGraphicFramePr>
          <p:cNvPr id="14" name="Content Placeholder 7"/>
          <p:cNvGraphicFramePr>
            <a:graphicFrameLocks noGrp="1"/>
          </p:cNvGraphicFramePr>
          <p:nvPr>
            <p:ph idx="1"/>
            <p:extLst>
              <p:ext uri="{D42A27DB-BD31-4B8C-83A1-F6EECF244321}">
                <p14:modId xmlns:p14="http://schemas.microsoft.com/office/powerpoint/2010/main" val="113612388"/>
              </p:ext>
            </p:extLst>
          </p:nvPr>
        </p:nvGraphicFramePr>
        <p:xfrm>
          <a:off x="0" y="1606550"/>
          <a:ext cx="9143999" cy="488211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4691744" y="1926771"/>
            <a:ext cx="979714" cy="369332"/>
          </a:xfrm>
          <a:prstGeom prst="rect">
            <a:avLst/>
          </a:prstGeom>
          <a:noFill/>
        </p:spPr>
        <p:txBody>
          <a:bodyPr wrap="square" rtlCol="0">
            <a:spAutoFit/>
          </a:bodyPr>
          <a:lstStyle/>
          <a:p>
            <a:r>
              <a:rPr lang="en-US" dirty="0"/>
              <a:t>&gt;</a:t>
            </a:r>
          </a:p>
        </p:txBody>
      </p:sp>
    </p:spTree>
    <p:extLst>
      <p:ext uri="{BB962C8B-B14F-4D97-AF65-F5344CB8AC3E}">
        <p14:creationId xmlns:p14="http://schemas.microsoft.com/office/powerpoint/2010/main" val="283263208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8614"/>
            <a:ext cx="9144000" cy="914400"/>
          </a:xfrm>
        </p:spPr>
        <p:txBody>
          <a:bodyPr>
            <a:normAutofit fontScale="90000"/>
          </a:bodyPr>
          <a:lstStyle/>
          <a:p>
            <a:r>
              <a:rPr lang="en-GB" dirty="0"/>
              <a:t>Timing of Postnatal Care (PNC)</a:t>
            </a:r>
            <a:br>
              <a:rPr lang="en-GB" dirty="0"/>
            </a:br>
            <a:r>
              <a:rPr lang="en-GB" dirty="0"/>
              <a:t>for Mother and </a:t>
            </a:r>
            <a:r>
              <a:rPr lang="en-GB" dirty="0" err="1"/>
              <a:t>Newborn</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3591695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GB" i="1" dirty="0"/>
              <a:t>Percent of live births in the 5-year period before the survey</a:t>
            </a:r>
          </a:p>
        </p:txBody>
      </p:sp>
    </p:spTree>
    <p:extLst>
      <p:ext uri="{BB962C8B-B14F-4D97-AF65-F5344CB8AC3E}">
        <p14:creationId xmlns:p14="http://schemas.microsoft.com/office/powerpoint/2010/main" val="297690753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Problems in Accessing Health Care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789453986"/>
              </p:ext>
            </p:extLst>
          </p:nvPr>
        </p:nvGraphicFramePr>
        <p:xfrm>
          <a:off x="1" y="1803400"/>
          <a:ext cx="9144000" cy="5054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0" y="1059934"/>
            <a:ext cx="9144000" cy="646331"/>
          </a:xfrm>
          <a:prstGeom prst="rect">
            <a:avLst/>
          </a:prstGeom>
        </p:spPr>
        <p:txBody>
          <a:bodyPr wrap="square">
            <a:spAutoFit/>
          </a:bodyPr>
          <a:lstStyle/>
          <a:p>
            <a:pPr algn="ctr"/>
            <a:r>
              <a:rPr lang="en-GB" i="1" dirty="0"/>
              <a:t>Percent of women age 15-49 who report the following problems in accessing </a:t>
            </a:r>
          </a:p>
          <a:p>
            <a:pPr algn="ctr"/>
            <a:r>
              <a:rPr lang="en-GB" i="1" dirty="0"/>
              <a:t>health care for themselves when they are sick:</a:t>
            </a:r>
          </a:p>
        </p:txBody>
      </p:sp>
    </p:spTree>
    <p:extLst>
      <p:ext uri="{BB962C8B-B14F-4D97-AF65-F5344CB8AC3E}">
        <p14:creationId xmlns:p14="http://schemas.microsoft.com/office/powerpoint/2010/main" val="349688289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b="1" noProof="0" dirty="0">
                <a:solidFill>
                  <a:schemeClr val="accent5"/>
                </a:solidFill>
              </a:rPr>
              <a:t>99% </a:t>
            </a:r>
            <a:r>
              <a:rPr lang="en-GB" noProof="0" dirty="0"/>
              <a:t>of women received </a:t>
            </a:r>
            <a:r>
              <a:rPr lang="en-GB" b="1" noProof="0" dirty="0">
                <a:solidFill>
                  <a:schemeClr val="accent5"/>
                </a:solidFill>
              </a:rPr>
              <a:t>antenatal care </a:t>
            </a:r>
            <a:r>
              <a:rPr lang="en-GB" noProof="0" dirty="0"/>
              <a:t>from a skilled provider at least once.</a:t>
            </a:r>
          </a:p>
          <a:p>
            <a:pPr>
              <a:spcBef>
                <a:spcPts val="0"/>
              </a:spcBef>
              <a:spcAft>
                <a:spcPts val="1800"/>
              </a:spcAft>
              <a:buClr>
                <a:schemeClr val="tx1"/>
              </a:buClr>
            </a:pPr>
            <a:r>
              <a:rPr lang="en-GB" b="1" noProof="0" dirty="0">
                <a:solidFill>
                  <a:schemeClr val="accent5"/>
                </a:solidFill>
              </a:rPr>
              <a:t>95% </a:t>
            </a:r>
            <a:r>
              <a:rPr lang="en-GB" noProof="0" dirty="0"/>
              <a:t>of births are </a:t>
            </a:r>
            <a:r>
              <a:rPr lang="en-GB" b="1" noProof="0" dirty="0">
                <a:solidFill>
                  <a:schemeClr val="accent5"/>
                </a:solidFill>
              </a:rPr>
              <a:t>delivered in a health facility</a:t>
            </a:r>
            <a:r>
              <a:rPr lang="en-GB" noProof="0" dirty="0"/>
              <a:t>.</a:t>
            </a:r>
          </a:p>
          <a:p>
            <a:pPr>
              <a:spcBef>
                <a:spcPts val="0"/>
              </a:spcBef>
              <a:spcAft>
                <a:spcPts val="1800"/>
              </a:spcAft>
              <a:buClr>
                <a:schemeClr val="tx1"/>
              </a:buClr>
            </a:pPr>
            <a:r>
              <a:rPr lang="en-GB" b="1" noProof="0" dirty="0">
                <a:solidFill>
                  <a:schemeClr val="accent5"/>
                </a:solidFill>
              </a:rPr>
              <a:t>&gt;99% </a:t>
            </a:r>
            <a:r>
              <a:rPr lang="en-GB" noProof="0" dirty="0"/>
              <a:t>of births are </a:t>
            </a:r>
            <a:r>
              <a:rPr lang="en-GB" b="1" noProof="0" dirty="0">
                <a:solidFill>
                  <a:schemeClr val="accent5"/>
                </a:solidFill>
              </a:rPr>
              <a:t>assisted by a skilled provider</a:t>
            </a:r>
            <a:r>
              <a:rPr lang="en-GB" noProof="0" dirty="0"/>
              <a:t>.</a:t>
            </a:r>
          </a:p>
          <a:p>
            <a:pPr>
              <a:spcBef>
                <a:spcPts val="0"/>
              </a:spcBef>
              <a:spcAft>
                <a:spcPts val="1800"/>
              </a:spcAft>
              <a:buClr>
                <a:schemeClr val="tx1"/>
              </a:buClr>
            </a:pPr>
            <a:r>
              <a:rPr lang="en-GB" b="1" noProof="0" dirty="0">
                <a:solidFill>
                  <a:schemeClr val="accent5"/>
                </a:solidFill>
              </a:rPr>
              <a:t>80% </a:t>
            </a:r>
            <a:r>
              <a:rPr lang="en-GB" noProof="0" dirty="0"/>
              <a:t>of women and </a:t>
            </a:r>
            <a:r>
              <a:rPr lang="en-GB" b="1" noProof="0" dirty="0">
                <a:solidFill>
                  <a:schemeClr val="accent5"/>
                </a:solidFill>
              </a:rPr>
              <a:t>82%</a:t>
            </a:r>
            <a:r>
              <a:rPr lang="en-GB" noProof="0" dirty="0"/>
              <a:t> of </a:t>
            </a:r>
            <a:r>
              <a:rPr lang="en-GB" noProof="0" dirty="0" err="1"/>
              <a:t>newborns</a:t>
            </a:r>
            <a:r>
              <a:rPr lang="en-GB" noProof="0" dirty="0"/>
              <a:t> receive a </a:t>
            </a:r>
            <a:r>
              <a:rPr lang="en-GB" b="1" noProof="0" dirty="0">
                <a:solidFill>
                  <a:schemeClr val="accent5"/>
                </a:solidFill>
              </a:rPr>
              <a:t>postnatal check within 2 days of birth</a:t>
            </a:r>
            <a:r>
              <a:rPr lang="en-GB" noProof="0" dirty="0"/>
              <a:t>.</a:t>
            </a:r>
          </a:p>
          <a:p>
            <a:pPr>
              <a:spcBef>
                <a:spcPts val="0"/>
              </a:spcBef>
              <a:spcAft>
                <a:spcPts val="1800"/>
              </a:spcAft>
              <a:buClr>
                <a:schemeClr val="tx1"/>
              </a:buClr>
            </a:pPr>
            <a:r>
              <a:rPr lang="en-GB" b="1" noProof="0" dirty="0">
                <a:solidFill>
                  <a:schemeClr val="accent5"/>
                </a:solidFill>
              </a:rPr>
              <a:t>72% </a:t>
            </a:r>
            <a:r>
              <a:rPr lang="en-GB" noProof="0" dirty="0"/>
              <a:t>of women report </a:t>
            </a:r>
            <a:r>
              <a:rPr lang="en-GB" b="1" noProof="0" dirty="0">
                <a:solidFill>
                  <a:schemeClr val="accent5"/>
                </a:solidFill>
              </a:rPr>
              <a:t>at least 1 problem in accessing health care</a:t>
            </a:r>
            <a:r>
              <a:rPr lang="en-GB" noProof="0" dirty="0"/>
              <a:t> for themselves when sick.</a:t>
            </a:r>
          </a:p>
        </p:txBody>
      </p:sp>
    </p:spTree>
    <p:extLst>
      <p:ext uri="{BB962C8B-B14F-4D97-AF65-F5344CB8AC3E}">
        <p14:creationId xmlns:p14="http://schemas.microsoft.com/office/powerpoint/2010/main" val="51978245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a:solidFill>
                  <a:schemeClr val="bg1"/>
                </a:solidFill>
              </a:rPr>
              <a:t>Child Health</a:t>
            </a:r>
          </a:p>
        </p:txBody>
      </p:sp>
    </p:spTree>
    <p:extLst>
      <p:ext uri="{BB962C8B-B14F-4D97-AF65-F5344CB8AC3E}">
        <p14:creationId xmlns:p14="http://schemas.microsoft.com/office/powerpoint/2010/main" val="12896251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Basic Vaccinations</a:t>
            </a:r>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en-GB" sz="3200" b="1" noProof="0" dirty="0">
                <a:solidFill>
                  <a:schemeClr val="accent5"/>
                </a:solidFill>
              </a:rPr>
              <a:t>All basic vaccinations </a:t>
            </a:r>
            <a:r>
              <a:rPr lang="en-GB" sz="3200" noProof="0" dirty="0"/>
              <a:t>for children age 12-23 months include:</a:t>
            </a:r>
          </a:p>
          <a:p>
            <a:pPr lvl="1">
              <a:spcBef>
                <a:spcPts val="0"/>
              </a:spcBef>
              <a:spcAft>
                <a:spcPts val="1800"/>
              </a:spcAft>
              <a:buClr>
                <a:schemeClr val="tx1"/>
              </a:buClr>
            </a:pPr>
            <a:r>
              <a:rPr lang="en-GB" sz="3200" noProof="0" dirty="0"/>
              <a:t>BCG</a:t>
            </a:r>
          </a:p>
          <a:p>
            <a:pPr lvl="1">
              <a:spcBef>
                <a:spcPts val="0"/>
              </a:spcBef>
              <a:spcAft>
                <a:spcPts val="1800"/>
              </a:spcAft>
              <a:buClr>
                <a:schemeClr val="tx1"/>
              </a:buClr>
            </a:pPr>
            <a:r>
              <a:rPr lang="en-GB" sz="3200" noProof="0" dirty="0"/>
              <a:t>Measles 1</a:t>
            </a:r>
          </a:p>
          <a:p>
            <a:pPr lvl="1">
              <a:spcBef>
                <a:spcPts val="0"/>
              </a:spcBef>
              <a:spcAft>
                <a:spcPts val="1800"/>
              </a:spcAft>
              <a:buClr>
                <a:schemeClr val="tx1"/>
              </a:buClr>
            </a:pPr>
            <a:r>
              <a:rPr lang="en-GB" sz="3200" noProof="0" dirty="0"/>
              <a:t>3 doses of DPT/Pentavalent</a:t>
            </a:r>
          </a:p>
          <a:p>
            <a:pPr lvl="1">
              <a:spcBef>
                <a:spcPts val="0"/>
              </a:spcBef>
              <a:spcAft>
                <a:spcPts val="1800"/>
              </a:spcAft>
              <a:buClr>
                <a:schemeClr val="tx1"/>
              </a:buClr>
            </a:pPr>
            <a:r>
              <a:rPr lang="en-GB" sz="3200" noProof="0" dirty="0"/>
              <a:t>3 doses of Polio (excluding Polio 0)</a:t>
            </a:r>
          </a:p>
        </p:txBody>
      </p:sp>
    </p:spTree>
    <p:extLst>
      <p:ext uri="{BB962C8B-B14F-4D97-AF65-F5344CB8AC3E}">
        <p14:creationId xmlns:p14="http://schemas.microsoft.com/office/powerpoint/2010/main" val="659835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Woman’s Questionnaire</a:t>
            </a:r>
          </a:p>
        </p:txBody>
      </p:sp>
      <p:sp>
        <p:nvSpPr>
          <p:cNvPr id="3" name="Content Placeholder 2"/>
          <p:cNvSpPr>
            <a:spLocks noGrp="1"/>
          </p:cNvSpPr>
          <p:nvPr>
            <p:ph idx="1"/>
          </p:nvPr>
        </p:nvSpPr>
        <p:spPr/>
        <p:txBody>
          <a:bodyPr>
            <a:normAutofit fontScale="70000" lnSpcReduction="20000"/>
          </a:bodyPr>
          <a:lstStyle/>
          <a:p>
            <a:pPr>
              <a:spcBef>
                <a:spcPts val="0"/>
              </a:spcBef>
              <a:spcAft>
                <a:spcPts val="1200"/>
              </a:spcAft>
            </a:pPr>
            <a:r>
              <a:rPr lang="en-GB" sz="3200" noProof="0" dirty="0"/>
              <a:t>Background characteristics (age, education, etc.)</a:t>
            </a:r>
          </a:p>
          <a:p>
            <a:pPr>
              <a:spcBef>
                <a:spcPts val="0"/>
              </a:spcBef>
              <a:spcAft>
                <a:spcPts val="1200"/>
              </a:spcAft>
            </a:pPr>
            <a:r>
              <a:rPr lang="en-GB" sz="3200" noProof="0" dirty="0"/>
              <a:t>Birth history and childhood mortality</a:t>
            </a:r>
          </a:p>
          <a:p>
            <a:pPr>
              <a:spcBef>
                <a:spcPts val="0"/>
              </a:spcBef>
              <a:spcAft>
                <a:spcPts val="1200"/>
              </a:spcAft>
            </a:pPr>
            <a:r>
              <a:rPr lang="en-GB" sz="3200" noProof="0" dirty="0"/>
              <a:t>Family planning</a:t>
            </a:r>
          </a:p>
          <a:p>
            <a:pPr>
              <a:spcBef>
                <a:spcPts val="0"/>
              </a:spcBef>
              <a:spcAft>
                <a:spcPts val="1200"/>
              </a:spcAft>
            </a:pPr>
            <a:r>
              <a:rPr lang="en-GB" sz="3200" dirty="0"/>
              <a:t>Fertility preferences</a:t>
            </a:r>
            <a:endParaRPr lang="en-GB" sz="3200" noProof="0" dirty="0"/>
          </a:p>
          <a:p>
            <a:pPr>
              <a:spcBef>
                <a:spcPts val="0"/>
              </a:spcBef>
              <a:spcAft>
                <a:spcPts val="1200"/>
              </a:spcAft>
            </a:pPr>
            <a:r>
              <a:rPr lang="en-GB" sz="3200" noProof="0" dirty="0"/>
              <a:t>Antenatal, delivery, and postnatal care</a:t>
            </a:r>
          </a:p>
          <a:p>
            <a:pPr>
              <a:spcBef>
                <a:spcPts val="0"/>
              </a:spcBef>
              <a:spcAft>
                <a:spcPts val="1200"/>
              </a:spcAft>
            </a:pPr>
            <a:r>
              <a:rPr lang="en-GB" sz="3200" dirty="0"/>
              <a:t>Breastfeeding and infant feeding practices</a:t>
            </a:r>
            <a:endParaRPr lang="en-GB" sz="3200" noProof="0" dirty="0"/>
          </a:p>
          <a:p>
            <a:pPr>
              <a:spcBef>
                <a:spcPts val="0"/>
              </a:spcBef>
              <a:spcAft>
                <a:spcPts val="1200"/>
              </a:spcAft>
            </a:pPr>
            <a:r>
              <a:rPr lang="en-GB" sz="3200" noProof="0" dirty="0"/>
              <a:t>Vaccinations and childhood illnesses</a:t>
            </a:r>
          </a:p>
          <a:p>
            <a:pPr>
              <a:spcBef>
                <a:spcPts val="0"/>
              </a:spcBef>
              <a:spcAft>
                <a:spcPts val="1200"/>
              </a:spcAft>
            </a:pPr>
            <a:r>
              <a:rPr lang="en-GB" sz="3200" noProof="0" dirty="0"/>
              <a:t>Women’s work and husbands’ background characteristics</a:t>
            </a:r>
          </a:p>
          <a:p>
            <a:pPr>
              <a:spcBef>
                <a:spcPts val="0"/>
              </a:spcBef>
              <a:spcAft>
                <a:spcPts val="1200"/>
              </a:spcAft>
            </a:pPr>
            <a:r>
              <a:rPr lang="en-GB" sz="3200" noProof="0" dirty="0"/>
              <a:t>HIV/AIDS and other sexually transmitted infections</a:t>
            </a:r>
          </a:p>
          <a:p>
            <a:pPr>
              <a:spcBef>
                <a:spcPts val="0"/>
              </a:spcBef>
              <a:spcAft>
                <a:spcPts val="1200"/>
              </a:spcAft>
            </a:pPr>
            <a:r>
              <a:rPr lang="en-GB" sz="3200" noProof="0" dirty="0"/>
              <a:t>Other adult health issues</a:t>
            </a:r>
          </a:p>
          <a:p>
            <a:pPr>
              <a:spcBef>
                <a:spcPts val="0"/>
              </a:spcBef>
              <a:spcAft>
                <a:spcPts val="1200"/>
              </a:spcAft>
            </a:pPr>
            <a:r>
              <a:rPr lang="en-GB" sz="3200" noProof="0" dirty="0"/>
              <a:t>Female circumcision</a:t>
            </a:r>
          </a:p>
          <a:p>
            <a:pPr>
              <a:spcBef>
                <a:spcPts val="0"/>
              </a:spcBef>
              <a:spcAft>
                <a:spcPts val="1200"/>
              </a:spcAft>
            </a:pPr>
            <a:r>
              <a:rPr lang="en-GB" sz="3200" dirty="0"/>
              <a:t>Early childhood development and support for learning</a:t>
            </a:r>
            <a:endParaRPr lang="en-GB" sz="3200" noProof="0" dirty="0"/>
          </a:p>
          <a:p>
            <a:pPr>
              <a:spcBef>
                <a:spcPts val="0"/>
              </a:spcBef>
              <a:spcAft>
                <a:spcPts val="1200"/>
              </a:spcAft>
            </a:pPr>
            <a:r>
              <a:rPr lang="en-GB" sz="3200" noProof="0" dirty="0"/>
              <a:t>Domestic violence</a:t>
            </a:r>
          </a:p>
        </p:txBody>
      </p:sp>
    </p:spTree>
    <p:extLst>
      <p:ext uri="{BB962C8B-B14F-4D97-AF65-F5344CB8AC3E}">
        <p14:creationId xmlns:p14="http://schemas.microsoft.com/office/powerpoint/2010/main" val="30102296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Basic Childhood Vaccinations</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1994960883"/>
              </p:ext>
            </p:extLst>
          </p:nvPr>
        </p:nvGraphicFramePr>
        <p:xfrm>
          <a:off x="0" y="1606550"/>
          <a:ext cx="9143999" cy="47688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81405"/>
            <a:ext cx="9144000" cy="369332"/>
          </a:xfrm>
          <a:prstGeom prst="rect">
            <a:avLst/>
          </a:prstGeom>
          <a:noFill/>
        </p:spPr>
        <p:txBody>
          <a:bodyPr wrap="square" rtlCol="0">
            <a:spAutoFit/>
          </a:bodyPr>
          <a:lstStyle/>
          <a:p>
            <a:pPr algn="ctr"/>
            <a:r>
              <a:rPr lang="en-US" i="1" dirty="0"/>
              <a:t>Percent of children age 12-23 months who have received:</a:t>
            </a:r>
          </a:p>
        </p:txBody>
      </p:sp>
      <p:sp>
        <p:nvSpPr>
          <p:cNvPr id="14" name="TextBox 13"/>
          <p:cNvSpPr txBox="1"/>
          <p:nvPr/>
        </p:nvSpPr>
        <p:spPr>
          <a:xfrm>
            <a:off x="1257300" y="6489700"/>
            <a:ext cx="2070100" cy="369332"/>
          </a:xfrm>
          <a:prstGeom prst="rect">
            <a:avLst/>
          </a:prstGeom>
          <a:noFill/>
        </p:spPr>
        <p:txBody>
          <a:bodyPr wrap="square" rtlCol="0">
            <a:spAutoFit/>
          </a:bodyPr>
          <a:lstStyle/>
          <a:p>
            <a:pPr algn="ctr"/>
            <a:r>
              <a:rPr lang="en-US" dirty="0"/>
              <a:t>DPT-HepB-Hib</a:t>
            </a:r>
          </a:p>
        </p:txBody>
      </p:sp>
      <p:sp>
        <p:nvSpPr>
          <p:cNvPr id="15" name="TextBox 14"/>
          <p:cNvSpPr txBox="1"/>
          <p:nvPr/>
        </p:nvSpPr>
        <p:spPr>
          <a:xfrm>
            <a:off x="3987800" y="6488668"/>
            <a:ext cx="2070100" cy="369332"/>
          </a:xfrm>
          <a:prstGeom prst="rect">
            <a:avLst/>
          </a:prstGeom>
          <a:noFill/>
        </p:spPr>
        <p:txBody>
          <a:bodyPr wrap="square" rtlCol="0">
            <a:spAutoFit/>
          </a:bodyPr>
          <a:lstStyle/>
          <a:p>
            <a:pPr algn="ctr"/>
            <a:r>
              <a:rPr lang="en-US" dirty="0"/>
              <a:t>Polio</a:t>
            </a:r>
          </a:p>
        </p:txBody>
      </p:sp>
      <p:cxnSp>
        <p:nvCxnSpPr>
          <p:cNvPr id="17" name="Straight Connector 16"/>
          <p:cNvCxnSpPr/>
          <p:nvPr/>
        </p:nvCxnSpPr>
        <p:spPr>
          <a:xfrm>
            <a:off x="12573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8481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469908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Basic Vaccination Coverage</a:t>
            </a:r>
            <a:br>
              <a:rPr lang="en-GB" noProof="0" dirty="0"/>
            </a:br>
            <a:r>
              <a:rPr lang="en-GB" noProof="0" dirty="0"/>
              <a:t>by Wealth</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027596459"/>
              </p:ext>
            </p:extLst>
          </p:nvPr>
        </p:nvGraphicFramePr>
        <p:xfrm>
          <a:off x="461963" y="1606551"/>
          <a:ext cx="8256587" cy="4150506"/>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8256" y="1237218"/>
            <a:ext cx="9144000" cy="369332"/>
          </a:xfrm>
          <a:prstGeom prst="rect">
            <a:avLst/>
          </a:prstGeom>
          <a:noFill/>
        </p:spPr>
        <p:txBody>
          <a:bodyPr wrap="square" rtlCol="0">
            <a:spAutoFit/>
          </a:bodyPr>
          <a:lstStyle/>
          <a:p>
            <a:pPr algn="ctr"/>
            <a:r>
              <a:rPr lang="en-US" i="1" dirty="0"/>
              <a:t>Percent of children age 12-23 months who have received all basic vaccinations</a:t>
            </a:r>
          </a:p>
        </p:txBody>
      </p:sp>
      <p:sp>
        <p:nvSpPr>
          <p:cNvPr id="10" name="Right Arrow 9"/>
          <p:cNvSpPr/>
          <p:nvPr/>
        </p:nvSpPr>
        <p:spPr>
          <a:xfrm>
            <a:off x="1872343" y="5972695"/>
            <a:ext cx="5497286" cy="29391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61963" y="5757057"/>
            <a:ext cx="1415143" cy="646331"/>
          </a:xfrm>
          <a:prstGeom prst="rect">
            <a:avLst/>
          </a:prstGeom>
          <a:noFill/>
        </p:spPr>
        <p:txBody>
          <a:bodyPr wrap="square" rtlCol="0">
            <a:spAutoFit/>
          </a:bodyPr>
          <a:lstStyle/>
          <a:p>
            <a:pPr algn="ctr"/>
            <a:r>
              <a:rPr lang="en-US" dirty="0"/>
              <a:t>Poorest</a:t>
            </a:r>
          </a:p>
          <a:p>
            <a:pPr algn="ctr"/>
            <a:r>
              <a:rPr lang="en-US" dirty="0"/>
              <a:t>households</a:t>
            </a:r>
          </a:p>
        </p:txBody>
      </p:sp>
      <p:sp>
        <p:nvSpPr>
          <p:cNvPr id="12" name="TextBox 11"/>
          <p:cNvSpPr txBox="1"/>
          <p:nvPr/>
        </p:nvSpPr>
        <p:spPr>
          <a:xfrm>
            <a:off x="7303407" y="5761131"/>
            <a:ext cx="1415143" cy="646331"/>
          </a:xfrm>
          <a:prstGeom prst="rect">
            <a:avLst/>
          </a:prstGeom>
          <a:noFill/>
        </p:spPr>
        <p:txBody>
          <a:bodyPr wrap="square" rtlCol="0">
            <a:spAutoFit/>
          </a:bodyPr>
          <a:lstStyle/>
          <a:p>
            <a:pPr algn="ctr"/>
            <a:r>
              <a:rPr lang="en-US" dirty="0"/>
              <a:t>Wealthiest</a:t>
            </a:r>
          </a:p>
          <a:p>
            <a:pPr algn="ctr"/>
            <a:r>
              <a:rPr lang="en-US" dirty="0"/>
              <a:t>households</a:t>
            </a:r>
          </a:p>
        </p:txBody>
      </p:sp>
      <p:sp>
        <p:nvSpPr>
          <p:cNvPr id="8" name="TextBox 1"/>
          <p:cNvSpPr txBox="1"/>
          <p:nvPr/>
        </p:nvSpPr>
        <p:spPr>
          <a:xfrm>
            <a:off x="7609562" y="2312808"/>
            <a:ext cx="1014608" cy="46898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t>(     )</a:t>
            </a:r>
          </a:p>
        </p:txBody>
      </p:sp>
      <p:sp>
        <p:nvSpPr>
          <p:cNvPr id="13" name="TextBox 1"/>
          <p:cNvSpPr txBox="1"/>
          <p:nvPr/>
        </p:nvSpPr>
        <p:spPr>
          <a:xfrm>
            <a:off x="18256" y="6547449"/>
            <a:ext cx="4389842" cy="322338"/>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i="1" dirty="0"/>
              <a:t>*Figure in parentheses is based on 25-49 unweighted cases.</a:t>
            </a:r>
            <a:endParaRPr lang="en-US" sz="1400" i="1" dirty="0"/>
          </a:p>
        </p:txBody>
      </p:sp>
    </p:spTree>
    <p:extLst>
      <p:ext uri="{BB962C8B-B14F-4D97-AF65-F5344CB8AC3E}">
        <p14:creationId xmlns:p14="http://schemas.microsoft.com/office/powerpoint/2010/main" val="32702454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3590891423"/>
              </p:ext>
            </p:extLst>
          </p:nvPr>
        </p:nvGraphicFramePr>
        <p:xfrm>
          <a:off x="457199" y="1591107"/>
          <a:ext cx="8251371" cy="4809693"/>
        </p:xfrm>
        <a:graphic>
          <a:graphicData uri="http://schemas.openxmlformats.org/drawingml/2006/chart">
            <c:chart xmlns:c="http://schemas.openxmlformats.org/drawingml/2006/chart" xmlns:r="http://schemas.openxmlformats.org/officeDocument/2006/relationships" r:id="rId3"/>
          </a:graphicData>
        </a:graphic>
      </p:graphicFrame>
      <p:sp>
        <p:nvSpPr>
          <p:cNvPr id="11" name="Title 1"/>
          <p:cNvSpPr>
            <a:spLocks noGrp="1"/>
          </p:cNvSpPr>
          <p:nvPr>
            <p:ph type="title"/>
          </p:nvPr>
        </p:nvSpPr>
        <p:spPr>
          <a:xfrm>
            <a:off x="0" y="26635"/>
            <a:ext cx="9144000" cy="914400"/>
          </a:xfrm>
        </p:spPr>
        <p:txBody>
          <a:bodyPr>
            <a:normAutofit fontScale="90000"/>
          </a:bodyPr>
          <a:lstStyle/>
          <a:p>
            <a:r>
              <a:rPr lang="en-GB" noProof="0" dirty="0"/>
              <a:t>Basic Vaccination Coverage </a:t>
            </a:r>
            <a:br>
              <a:rPr lang="en-GB" noProof="0" dirty="0"/>
            </a:br>
            <a:r>
              <a:rPr lang="en-GB" noProof="0" dirty="0"/>
              <a:t>by Region</a:t>
            </a:r>
          </a:p>
        </p:txBody>
      </p:sp>
      <p:sp>
        <p:nvSpPr>
          <p:cNvPr id="12" name="TextBox 11"/>
          <p:cNvSpPr txBox="1"/>
          <p:nvPr/>
        </p:nvSpPr>
        <p:spPr>
          <a:xfrm>
            <a:off x="18256" y="1237218"/>
            <a:ext cx="9144000" cy="369332"/>
          </a:xfrm>
          <a:prstGeom prst="rect">
            <a:avLst/>
          </a:prstGeom>
          <a:noFill/>
        </p:spPr>
        <p:txBody>
          <a:bodyPr wrap="square" rtlCol="0">
            <a:spAutoFit/>
          </a:bodyPr>
          <a:lstStyle/>
          <a:p>
            <a:pPr algn="ctr"/>
            <a:r>
              <a:rPr lang="en-US" i="1" dirty="0"/>
              <a:t>Percent of children age 12-23 months who have received all basic vaccinations</a:t>
            </a:r>
          </a:p>
        </p:txBody>
      </p:sp>
      <p:sp>
        <p:nvSpPr>
          <p:cNvPr id="5" name="TextBox 1"/>
          <p:cNvSpPr txBox="1"/>
          <p:nvPr/>
        </p:nvSpPr>
        <p:spPr>
          <a:xfrm>
            <a:off x="18256" y="6547449"/>
            <a:ext cx="4389842" cy="322338"/>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i="1" dirty="0"/>
              <a:t>*Figure in parentheses is based on 25-49 unweighted cases.</a:t>
            </a:r>
            <a:endParaRPr lang="en-US" sz="1400" i="1" dirty="0"/>
          </a:p>
        </p:txBody>
      </p:sp>
    </p:spTree>
    <p:extLst>
      <p:ext uri="{BB962C8B-B14F-4D97-AF65-F5344CB8AC3E}">
        <p14:creationId xmlns:p14="http://schemas.microsoft.com/office/powerpoint/2010/main" val="422047049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Basic Vaccination Coverage</a:t>
            </a:r>
          </a:p>
        </p:txBody>
      </p:sp>
      <p:sp>
        <p:nvSpPr>
          <p:cNvPr id="4" name="TextBox 3"/>
          <p:cNvSpPr txBox="1"/>
          <p:nvPr/>
        </p:nvSpPr>
        <p:spPr>
          <a:xfrm>
            <a:off x="18256" y="1237218"/>
            <a:ext cx="9144000" cy="369332"/>
          </a:xfrm>
          <a:prstGeom prst="rect">
            <a:avLst/>
          </a:prstGeom>
          <a:noFill/>
        </p:spPr>
        <p:txBody>
          <a:bodyPr wrap="square" rtlCol="0">
            <a:spAutoFit/>
          </a:bodyPr>
          <a:lstStyle/>
          <a:p>
            <a:pPr algn="ctr"/>
            <a:r>
              <a:rPr lang="en-US" i="1" dirty="0"/>
              <a:t>Percent of children age 12-23 months who have received all basic vaccinations</a:t>
            </a:r>
          </a:p>
        </p:txBody>
      </p:sp>
      <p:graphicFrame>
        <p:nvGraphicFramePr>
          <p:cNvPr id="9" name="Content Placeholder 7"/>
          <p:cNvGraphicFramePr>
            <a:graphicFrameLocks noGrp="1"/>
          </p:cNvGraphicFramePr>
          <p:nvPr>
            <p:ph idx="1"/>
            <p:extLst>
              <p:ext uri="{D42A27DB-BD31-4B8C-83A1-F6EECF244321}">
                <p14:modId xmlns:p14="http://schemas.microsoft.com/office/powerpoint/2010/main" val="3077237326"/>
              </p:ext>
            </p:extLst>
          </p:nvPr>
        </p:nvGraphicFramePr>
        <p:xfrm>
          <a:off x="481781" y="1606550"/>
          <a:ext cx="8239432"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3415595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Prevalence and Treatment </a:t>
            </a:r>
            <a:br>
              <a:rPr lang="en-GB" noProof="0" dirty="0"/>
            </a:br>
            <a:r>
              <a:rPr lang="en-GB" noProof="0" dirty="0"/>
              <a:t>of Childhood Illness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730399451"/>
              </p:ext>
            </p:extLst>
          </p:nvPr>
        </p:nvGraphicFramePr>
        <p:xfrm>
          <a:off x="1" y="2317228"/>
          <a:ext cx="9144000" cy="454077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84791" y="1393898"/>
            <a:ext cx="3019647" cy="923330"/>
          </a:xfrm>
          <a:prstGeom prst="rect">
            <a:avLst/>
          </a:prstGeom>
          <a:noFill/>
        </p:spPr>
        <p:txBody>
          <a:bodyPr wrap="square" rtlCol="0">
            <a:spAutoFit/>
          </a:bodyPr>
          <a:lstStyle/>
          <a:p>
            <a:pPr algn="ctr"/>
            <a:r>
              <a:rPr lang="en-US" i="1" dirty="0"/>
              <a:t>Percent of children under 5 with symptoms in the 2 weeks before the survey </a:t>
            </a:r>
          </a:p>
        </p:txBody>
      </p:sp>
      <p:sp>
        <p:nvSpPr>
          <p:cNvPr id="6" name="TextBox 5"/>
          <p:cNvSpPr txBox="1"/>
          <p:nvPr/>
        </p:nvSpPr>
        <p:spPr>
          <a:xfrm>
            <a:off x="5493487" y="1393898"/>
            <a:ext cx="3143696" cy="923330"/>
          </a:xfrm>
          <a:prstGeom prst="rect">
            <a:avLst/>
          </a:prstGeom>
          <a:noFill/>
        </p:spPr>
        <p:txBody>
          <a:bodyPr wrap="square" rtlCol="0">
            <a:spAutoFit/>
          </a:bodyPr>
          <a:lstStyle/>
          <a:p>
            <a:pPr algn="ctr"/>
            <a:r>
              <a:rPr lang="en-US" i="1" dirty="0"/>
              <a:t>Among sick children under 5, percent for whom advice or treatment was sought</a:t>
            </a:r>
          </a:p>
        </p:txBody>
      </p:sp>
      <p:cxnSp>
        <p:nvCxnSpPr>
          <p:cNvPr id="4" name="Straight Connector 3"/>
          <p:cNvCxnSpPr/>
          <p:nvPr/>
        </p:nvCxnSpPr>
        <p:spPr>
          <a:xfrm>
            <a:off x="574158" y="2317228"/>
            <a:ext cx="3083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493486" y="2320103"/>
            <a:ext cx="3083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585352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Diarrhoea Treatment</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67137451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a:t>Percent of children under 5 with diarrhea in the 2 weeks before the survey </a:t>
            </a:r>
          </a:p>
        </p:txBody>
      </p:sp>
    </p:spTree>
    <p:extLst>
      <p:ext uri="{BB962C8B-B14F-4D97-AF65-F5344CB8AC3E}">
        <p14:creationId xmlns:p14="http://schemas.microsoft.com/office/powerpoint/2010/main" val="22279842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Feeding Practices during Diarrhoea:</a:t>
            </a:r>
            <a:br>
              <a:rPr lang="en-GB" noProof="0" dirty="0"/>
            </a:br>
            <a:r>
              <a:rPr lang="en-GB" noProof="0" dirty="0"/>
              <a:t>Liquids Offered</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273397539"/>
              </p:ext>
            </p:extLst>
          </p:nvPr>
        </p:nvGraphicFramePr>
        <p:xfrm>
          <a:off x="800100" y="1943100"/>
          <a:ext cx="7556500" cy="491490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9769"/>
            <a:ext cx="9144000" cy="646331"/>
          </a:xfrm>
          <a:prstGeom prst="rect">
            <a:avLst/>
          </a:prstGeom>
          <a:noFill/>
        </p:spPr>
        <p:txBody>
          <a:bodyPr wrap="square" rtlCol="0">
            <a:spAutoFit/>
          </a:bodyPr>
          <a:lstStyle/>
          <a:p>
            <a:pPr algn="ctr"/>
            <a:r>
              <a:rPr lang="en-US" i="1" dirty="0"/>
              <a:t>Percent distribution of children under 5 who had </a:t>
            </a:r>
            <a:r>
              <a:rPr lang="en-GB" i="1" dirty="0"/>
              <a:t>diarrhoea</a:t>
            </a:r>
            <a:r>
              <a:rPr lang="en-US" i="1" dirty="0"/>
              <a:t> in the 2 weeks before </a:t>
            </a:r>
            <a:br>
              <a:rPr lang="en-US" i="1" dirty="0"/>
            </a:br>
            <a:r>
              <a:rPr lang="en-US" i="1" dirty="0"/>
              <a:t>the survey by amount of liquids given compared to normal practice</a:t>
            </a:r>
          </a:p>
        </p:txBody>
      </p:sp>
      <p:sp>
        <p:nvSpPr>
          <p:cNvPr id="3" name="TextBox 2"/>
          <p:cNvSpPr txBox="1"/>
          <p:nvPr/>
        </p:nvSpPr>
        <p:spPr>
          <a:xfrm>
            <a:off x="6650966" y="2225616"/>
            <a:ext cx="1500996" cy="369332"/>
          </a:xfrm>
          <a:prstGeom prst="rect">
            <a:avLst/>
          </a:prstGeom>
          <a:noFill/>
        </p:spPr>
        <p:txBody>
          <a:bodyPr wrap="square" rtlCol="0">
            <a:spAutoFit/>
          </a:bodyPr>
          <a:lstStyle/>
          <a:p>
            <a:r>
              <a:rPr lang="en-US" dirty="0"/>
              <a:t>&lt;</a:t>
            </a:r>
          </a:p>
        </p:txBody>
      </p:sp>
    </p:spTree>
    <p:extLst>
      <p:ext uri="{BB962C8B-B14F-4D97-AF65-F5344CB8AC3E}">
        <p14:creationId xmlns:p14="http://schemas.microsoft.com/office/powerpoint/2010/main" val="90979641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Feeding Practices during Diarrhoea:</a:t>
            </a:r>
            <a:br>
              <a:rPr lang="en-GB" noProof="0" dirty="0"/>
            </a:br>
            <a:r>
              <a:rPr lang="en-GB" noProof="0" dirty="0"/>
              <a:t>Foods Offered</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701785209"/>
              </p:ext>
            </p:extLst>
          </p:nvPr>
        </p:nvGraphicFramePr>
        <p:xfrm>
          <a:off x="949187" y="1905000"/>
          <a:ext cx="7581900" cy="49530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169769"/>
            <a:ext cx="9144000" cy="646331"/>
          </a:xfrm>
          <a:prstGeom prst="rect">
            <a:avLst/>
          </a:prstGeom>
          <a:noFill/>
        </p:spPr>
        <p:txBody>
          <a:bodyPr wrap="square" rtlCol="0">
            <a:spAutoFit/>
          </a:bodyPr>
          <a:lstStyle/>
          <a:p>
            <a:pPr algn="ctr"/>
            <a:r>
              <a:rPr lang="en-US" i="1" dirty="0"/>
              <a:t>Percent distribution of children under 5 who had </a:t>
            </a:r>
            <a:r>
              <a:rPr lang="en-GB" i="1" dirty="0"/>
              <a:t>diarrhoea</a:t>
            </a:r>
            <a:r>
              <a:rPr lang="en-US" i="1" dirty="0"/>
              <a:t> in the 2 weeks before </a:t>
            </a:r>
            <a:br>
              <a:rPr lang="en-US" i="1" dirty="0"/>
            </a:br>
            <a:r>
              <a:rPr lang="en-US" i="1" dirty="0"/>
              <a:t>the survey by amount of foods given compared to normal practice</a:t>
            </a:r>
          </a:p>
        </p:txBody>
      </p:sp>
    </p:spTree>
    <p:extLst>
      <p:ext uri="{BB962C8B-B14F-4D97-AF65-F5344CB8AC3E}">
        <p14:creationId xmlns:p14="http://schemas.microsoft.com/office/powerpoint/2010/main" val="26097592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b="1" noProof="0" dirty="0">
                <a:solidFill>
                  <a:schemeClr val="accent5"/>
                </a:solidFill>
              </a:rPr>
              <a:t>73% </a:t>
            </a:r>
            <a:r>
              <a:rPr lang="en-GB" noProof="0" dirty="0"/>
              <a:t>of children age 12-23 months received </a:t>
            </a:r>
            <a:r>
              <a:rPr lang="en-GB" b="1" noProof="0" dirty="0">
                <a:solidFill>
                  <a:schemeClr val="accent5"/>
                </a:solidFill>
              </a:rPr>
              <a:t>all basic vaccinations</a:t>
            </a:r>
            <a:r>
              <a:rPr lang="en-GB" noProof="0" dirty="0"/>
              <a:t>.</a:t>
            </a:r>
          </a:p>
          <a:p>
            <a:pPr>
              <a:spcBef>
                <a:spcPts val="0"/>
              </a:spcBef>
              <a:spcAft>
                <a:spcPts val="1800"/>
              </a:spcAft>
              <a:buClr>
                <a:schemeClr val="tx1"/>
              </a:buClr>
            </a:pPr>
            <a:r>
              <a:rPr lang="en-GB" dirty="0"/>
              <a:t>Among children with fever, </a:t>
            </a:r>
            <a:r>
              <a:rPr lang="en-GB" b="1" noProof="0" dirty="0">
                <a:solidFill>
                  <a:schemeClr val="accent5"/>
                </a:solidFill>
              </a:rPr>
              <a:t>86% </a:t>
            </a:r>
            <a:r>
              <a:rPr lang="en-GB" noProof="0" dirty="0"/>
              <a:t>had</a:t>
            </a:r>
            <a:r>
              <a:rPr lang="en-GB" b="1" noProof="0" dirty="0">
                <a:solidFill>
                  <a:schemeClr val="accent5"/>
                </a:solidFill>
              </a:rPr>
              <a:t> treatment or advice sought</a:t>
            </a:r>
            <a:r>
              <a:rPr lang="en-GB" noProof="0" dirty="0"/>
              <a:t>.</a:t>
            </a:r>
          </a:p>
          <a:p>
            <a:pPr>
              <a:spcBef>
                <a:spcPts val="0"/>
              </a:spcBef>
              <a:spcAft>
                <a:spcPts val="1800"/>
              </a:spcAft>
              <a:buClr>
                <a:schemeClr val="tx1"/>
              </a:buClr>
            </a:pPr>
            <a:r>
              <a:rPr lang="en-GB" dirty="0"/>
              <a:t>Among children with diarrhoea, </a:t>
            </a:r>
            <a:r>
              <a:rPr lang="en-GB" b="1" noProof="0" dirty="0">
                <a:solidFill>
                  <a:schemeClr val="accent5"/>
                </a:solidFill>
              </a:rPr>
              <a:t>86% </a:t>
            </a:r>
            <a:r>
              <a:rPr lang="en-GB" noProof="0" dirty="0"/>
              <a:t>had </a:t>
            </a:r>
            <a:r>
              <a:rPr lang="en-GB" b="1" noProof="0" dirty="0">
                <a:solidFill>
                  <a:schemeClr val="accent5"/>
                </a:solidFill>
              </a:rPr>
              <a:t>treatment or advice sought</a:t>
            </a:r>
            <a:r>
              <a:rPr lang="en-GB" noProof="0" dirty="0"/>
              <a:t>.</a:t>
            </a:r>
          </a:p>
          <a:p>
            <a:pPr>
              <a:spcBef>
                <a:spcPts val="0"/>
              </a:spcBef>
              <a:spcAft>
                <a:spcPts val="1800"/>
              </a:spcAft>
              <a:buClr>
                <a:schemeClr val="tx1"/>
              </a:buClr>
            </a:pPr>
            <a:r>
              <a:rPr lang="en-GB" b="1" noProof="0" dirty="0">
                <a:solidFill>
                  <a:schemeClr val="accent5"/>
                </a:solidFill>
              </a:rPr>
              <a:t>91% </a:t>
            </a:r>
            <a:r>
              <a:rPr lang="en-GB" noProof="0" dirty="0"/>
              <a:t>of children with diarrhoea are given </a:t>
            </a:r>
            <a:r>
              <a:rPr lang="en-GB" b="1" dirty="0">
                <a:solidFill>
                  <a:schemeClr val="accent5"/>
                </a:solidFill>
              </a:rPr>
              <a:t>oral rehydration therapy (ORS, recommended home fluids, or increased fluids)</a:t>
            </a:r>
            <a:r>
              <a:rPr lang="en-GB" noProof="0" dirty="0"/>
              <a:t>.</a:t>
            </a:r>
          </a:p>
        </p:txBody>
      </p:sp>
    </p:spTree>
    <p:extLst>
      <p:ext uri="{BB962C8B-B14F-4D97-AF65-F5344CB8AC3E}">
        <p14:creationId xmlns:p14="http://schemas.microsoft.com/office/powerpoint/2010/main" val="51978245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a:solidFill>
                  <a:schemeClr val="bg1"/>
                </a:solidFill>
              </a:rPr>
              <a:t>Nutrition</a:t>
            </a:r>
          </a:p>
        </p:txBody>
      </p:sp>
    </p:spTree>
    <p:extLst>
      <p:ext uri="{BB962C8B-B14F-4D97-AF65-F5344CB8AC3E}">
        <p14:creationId xmlns:p14="http://schemas.microsoft.com/office/powerpoint/2010/main" val="1289625166"/>
      </p:ext>
    </p:extLst>
  </p:cSld>
  <p:clrMapOvr>
    <a:masterClrMapping/>
  </p:clrMapOvr>
</p:sld>
</file>

<file path=ppt/theme/theme1.xml><?xml version="1.0" encoding="utf-8"?>
<a:theme xmlns:a="http://schemas.openxmlformats.org/drawingml/2006/main" name="Office Theme">
  <a:themeElements>
    <a:clrScheme name="Maldives 2016-17 DHS">
      <a:dk1>
        <a:sysClr val="windowText" lastClr="000000"/>
      </a:dk1>
      <a:lt1>
        <a:sysClr val="window" lastClr="FFFFFF"/>
      </a:lt1>
      <a:dk2>
        <a:srgbClr val="323232"/>
      </a:dk2>
      <a:lt2>
        <a:srgbClr val="472D1A"/>
      </a:lt2>
      <a:accent1>
        <a:srgbClr val="F15B37"/>
      </a:accent1>
      <a:accent2>
        <a:srgbClr val="4469AF"/>
      </a:accent2>
      <a:accent3>
        <a:srgbClr val="56C5D0"/>
      </a:accent3>
      <a:accent4>
        <a:srgbClr val="68883A"/>
      </a:accent4>
      <a:accent5>
        <a:srgbClr val="29958D"/>
      </a:accent5>
      <a:accent6>
        <a:srgbClr val="999794"/>
      </a:accent6>
      <a:hlink>
        <a:srgbClr val="472D1A"/>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Maldives 2016-17 DHS">
      <a:dk1>
        <a:sysClr val="windowText" lastClr="000000"/>
      </a:dk1>
      <a:lt1>
        <a:sysClr val="window" lastClr="FFFFFF"/>
      </a:lt1>
      <a:dk2>
        <a:srgbClr val="323232"/>
      </a:dk2>
      <a:lt2>
        <a:srgbClr val="472D1A"/>
      </a:lt2>
      <a:accent1>
        <a:srgbClr val="F15B37"/>
      </a:accent1>
      <a:accent2>
        <a:srgbClr val="4469AF"/>
      </a:accent2>
      <a:accent3>
        <a:srgbClr val="56C5D0"/>
      </a:accent3>
      <a:accent4>
        <a:srgbClr val="68883A"/>
      </a:accent4>
      <a:accent5>
        <a:srgbClr val="29958D"/>
      </a:accent5>
      <a:accent6>
        <a:srgbClr val="999794"/>
      </a:accent6>
      <a:hlink>
        <a:srgbClr val="472D1A"/>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Maldives 2016-17 DHS">
      <a:dk1>
        <a:sysClr val="windowText" lastClr="000000"/>
      </a:dk1>
      <a:lt1>
        <a:sysClr val="window" lastClr="FFFFFF"/>
      </a:lt1>
      <a:dk2>
        <a:srgbClr val="323232"/>
      </a:dk2>
      <a:lt2>
        <a:srgbClr val="472D1A"/>
      </a:lt2>
      <a:accent1>
        <a:srgbClr val="F15B37"/>
      </a:accent1>
      <a:accent2>
        <a:srgbClr val="4469AF"/>
      </a:accent2>
      <a:accent3>
        <a:srgbClr val="56C5D0"/>
      </a:accent3>
      <a:accent4>
        <a:srgbClr val="68883A"/>
      </a:accent4>
      <a:accent5>
        <a:srgbClr val="29958D"/>
      </a:accent5>
      <a:accent6>
        <a:srgbClr val="999794"/>
      </a:accent6>
      <a:hlink>
        <a:srgbClr val="472D1A"/>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VMX3MACP777Z-404254306-3</_dlc_DocId>
    <_dlc_DocIdUrl xmlns="d16efad5-0601-4cf0-b7c2-89968258c777">
      <Url>https://icfonline.sharepoint.com/sites/ihd-dhs/MaldivesDHS2016/_layouts/15/DocIdRedir.aspx?ID=VMX3MACP777Z-404254306-3</Url>
      <Description>VMX3MACP777Z-404254306-3</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C6924D4ED6E22E4FAE4A0F4F037E6703" ma:contentTypeVersion="474" ma:contentTypeDescription="Create a new document." ma:contentTypeScope="" ma:versionID="186f27a046610616af64cee0c6fe367e">
  <xsd:schema xmlns:xsd="http://www.w3.org/2001/XMLSchema" xmlns:xs="http://www.w3.org/2001/XMLSchema" xmlns:p="http://schemas.microsoft.com/office/2006/metadata/properties" xmlns:ns2="d16efad5-0601-4cf0-b7c2-89968258c777" xmlns:ns3="455da4ed-c458-42c2-966e-dc538f592df5" targetNamespace="http://schemas.microsoft.com/office/2006/metadata/properties" ma:root="true" ma:fieldsID="0ca7ffaad65e92243963ba7a665f1abd" ns2:_="" ns3:_="">
    <xsd:import namespace="d16efad5-0601-4cf0-b7c2-89968258c777"/>
    <xsd:import namespace="455da4ed-c458-42c2-966e-dc538f592df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55da4ed-c458-42c2-966e-dc538f592df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8C666E-9E33-4929-B86F-498A73C9E13A}">
  <ds:schemaRefs>
    <ds:schemaRef ds:uri="http://schemas.microsoft.com/sharepoint/v3/contenttype/forms"/>
  </ds:schemaRefs>
</ds:datastoreItem>
</file>

<file path=customXml/itemProps2.xml><?xml version="1.0" encoding="utf-8"?>
<ds:datastoreItem xmlns:ds="http://schemas.openxmlformats.org/officeDocument/2006/customXml" ds:itemID="{D521A0DA-F16F-4F06-9AE3-B2613FC20819}">
  <ds:schemaRefs>
    <ds:schemaRef ds:uri="http://schemas.microsoft.com/sharepoint/events"/>
  </ds:schemaRefs>
</ds:datastoreItem>
</file>

<file path=customXml/itemProps3.xml><?xml version="1.0" encoding="utf-8"?>
<ds:datastoreItem xmlns:ds="http://schemas.openxmlformats.org/officeDocument/2006/customXml" ds:itemID="{14F96843-080E-426E-8573-A2A3BE4737A4}">
  <ds:schemaRefs>
    <ds:schemaRef ds:uri="http://schemas.microsoft.com/office/2006/metadata/properties"/>
    <ds:schemaRef ds:uri="http://www.w3.org/XML/1998/namespace"/>
    <ds:schemaRef ds:uri="http://purl.org/dc/elements/1.1/"/>
    <ds:schemaRef ds:uri="http://purl.org/dc/terms/"/>
    <ds:schemaRef ds:uri="d16efad5-0601-4cf0-b7c2-89968258c777"/>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455da4ed-c458-42c2-966e-dc538f592df5"/>
  </ds:schemaRefs>
</ds:datastoreItem>
</file>

<file path=customXml/itemProps4.xml><?xml version="1.0" encoding="utf-8"?>
<ds:datastoreItem xmlns:ds="http://schemas.openxmlformats.org/officeDocument/2006/customXml" ds:itemID="{B1A2E4F0-04A3-4AA5-9AC3-361BEE59A5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455da4ed-c458-42c2-966e-dc538f592df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3346</TotalTime>
  <Words>4777</Words>
  <Application>Microsoft Office PowerPoint</Application>
  <PresentationFormat>On-screen Show (4:3)</PresentationFormat>
  <Paragraphs>689</Paragraphs>
  <Slides>169</Slides>
  <Notes>113</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169</vt:i4>
      </vt:variant>
    </vt:vector>
  </HeadingPairs>
  <TitlesOfParts>
    <vt:vector size="175" baseType="lpstr">
      <vt:lpstr>Arial</vt:lpstr>
      <vt:lpstr>Calibri</vt:lpstr>
      <vt:lpstr>Office Theme</vt:lpstr>
      <vt:lpstr>Custom Design</vt:lpstr>
      <vt:lpstr>1_Custom Design</vt:lpstr>
      <vt:lpstr>2_Custom Design</vt:lpstr>
      <vt:lpstr>PowerPoint Presentation</vt:lpstr>
      <vt:lpstr>PowerPoint Presentation</vt:lpstr>
      <vt:lpstr>Objective</vt:lpstr>
      <vt:lpstr>The Survey</vt:lpstr>
      <vt:lpstr>Sample Design</vt:lpstr>
      <vt:lpstr>PowerPoint Presentation</vt:lpstr>
      <vt:lpstr>Questionnaires</vt:lpstr>
      <vt:lpstr>Household Questionnaire</vt:lpstr>
      <vt:lpstr>Woman’s Questionnaire</vt:lpstr>
      <vt:lpstr>Man’s Questionnaire</vt:lpstr>
      <vt:lpstr>Biomarkers</vt:lpstr>
      <vt:lpstr>Pretest and Main Survey Training</vt:lpstr>
      <vt:lpstr>Fieldwork</vt:lpstr>
      <vt:lpstr>Data Processing</vt:lpstr>
      <vt:lpstr>Results of Household and  Individual Interviews</vt:lpstr>
      <vt:lpstr>PowerPoint Presentation</vt:lpstr>
      <vt:lpstr>Maldivian Households</vt:lpstr>
      <vt:lpstr>Drinking Water</vt:lpstr>
      <vt:lpstr>Sanitation</vt:lpstr>
      <vt:lpstr>Household Durable Goods and Possessions</vt:lpstr>
      <vt:lpstr>Wealth Index</vt:lpstr>
      <vt:lpstr>Wealth Index</vt:lpstr>
      <vt:lpstr>Disability among Female and  Male Household Population</vt:lpstr>
      <vt:lpstr>Education</vt:lpstr>
      <vt:lpstr>Literacy</vt:lpstr>
      <vt:lpstr>Exposure to Mass Media</vt:lpstr>
      <vt:lpstr>Internet Usage</vt:lpstr>
      <vt:lpstr>Employment</vt:lpstr>
      <vt:lpstr>Occupation</vt:lpstr>
      <vt:lpstr>Health Insurance Coverage</vt:lpstr>
      <vt:lpstr>Tobacco Use</vt:lpstr>
      <vt:lpstr>Key Findings</vt:lpstr>
      <vt:lpstr>PowerPoint Presentation</vt:lpstr>
      <vt:lpstr>Fertility by Residence</vt:lpstr>
      <vt:lpstr>Fertility by Education</vt:lpstr>
      <vt:lpstr>Fertility by Wealth</vt:lpstr>
      <vt:lpstr>Fertility by Region</vt:lpstr>
      <vt:lpstr>Fertility Trends</vt:lpstr>
      <vt:lpstr>Birth Intervals</vt:lpstr>
      <vt:lpstr>Length of Birth Intervals</vt:lpstr>
      <vt:lpstr>Teenage Childbearing</vt:lpstr>
      <vt:lpstr>Current Marital Status</vt:lpstr>
      <vt:lpstr>Median Age at First Sex, Marriage,  and Birth</vt:lpstr>
      <vt:lpstr>Age at First Sexual Intercourse</vt:lpstr>
      <vt:lpstr>Fertility Preferences of  Married Women and Men</vt:lpstr>
      <vt:lpstr>Ideal Family Size</vt:lpstr>
      <vt:lpstr>Birth Planning</vt:lpstr>
      <vt:lpstr>Trends in Wanted and Actual Fertility Rates</vt:lpstr>
      <vt:lpstr>Key Findings</vt:lpstr>
      <vt:lpstr>PowerPoint Presentation</vt:lpstr>
      <vt:lpstr>Gap between Knowledge and Use</vt:lpstr>
      <vt:lpstr>Current Use of Family Planning</vt:lpstr>
      <vt:lpstr>Current Use of Family Planning  by Residence</vt:lpstr>
      <vt:lpstr>Current Use of Family Planning  by Education</vt:lpstr>
      <vt:lpstr>Current Use of Family Planning by Wealth</vt:lpstr>
      <vt:lpstr>Current Use of Family Planning by Region</vt:lpstr>
      <vt:lpstr>Trends in Use of Family Planning</vt:lpstr>
      <vt:lpstr>Source of Modern Methods</vt:lpstr>
      <vt:lpstr>Informed Choice</vt:lpstr>
      <vt:lpstr>Unmet Need, Met Need, and Total Demand</vt:lpstr>
      <vt:lpstr>Demand Satisfied for Family Planning</vt:lpstr>
      <vt:lpstr>Trends in Demand for Family Planning</vt:lpstr>
      <vt:lpstr>Future Use of Family Planning</vt:lpstr>
      <vt:lpstr>Source of Family Planning Messages</vt:lpstr>
      <vt:lpstr>Contact of Nonusers with  Family Planning Providers</vt:lpstr>
      <vt:lpstr>Key Findings</vt:lpstr>
      <vt:lpstr>PowerPoint Presentation</vt:lpstr>
      <vt:lpstr>Childhood Mortality Rates</vt:lpstr>
      <vt:lpstr>Childhood Mortality by Residence</vt:lpstr>
      <vt:lpstr>Under-5 Mortality by Region</vt:lpstr>
      <vt:lpstr>Trends in Childhood Mortality</vt:lpstr>
      <vt:lpstr>Childhood Mortality  by Previous Birth Interval</vt:lpstr>
      <vt:lpstr>Childhood Mortality by Birth Order</vt:lpstr>
      <vt:lpstr>Key Findings</vt:lpstr>
      <vt:lpstr>PowerPoint Presentation</vt:lpstr>
      <vt:lpstr>Antenatal Care (ANC) by Provider</vt:lpstr>
      <vt:lpstr>Timing and Number of ANC Visits by Residence</vt:lpstr>
      <vt:lpstr>Trends in ANC Coverage</vt:lpstr>
      <vt:lpstr>Components of ANC</vt:lpstr>
      <vt:lpstr>Tetanus Toxoid Vaccination</vt:lpstr>
      <vt:lpstr>Place of Delivery</vt:lpstr>
      <vt:lpstr>Health Facility Births by Region</vt:lpstr>
      <vt:lpstr>Assistance during Delivery</vt:lpstr>
      <vt:lpstr>Trends in Reproductive Health</vt:lpstr>
      <vt:lpstr>Timing of Postnatal Care (PNC) for Mother and Newborn</vt:lpstr>
      <vt:lpstr>Problems in Accessing Health Care</vt:lpstr>
      <vt:lpstr>Key Findings</vt:lpstr>
      <vt:lpstr>PowerPoint Presentation</vt:lpstr>
      <vt:lpstr>Basic Vaccinations</vt:lpstr>
      <vt:lpstr>Basic Childhood Vaccinations</vt:lpstr>
      <vt:lpstr>Basic Vaccination Coverage by Wealth</vt:lpstr>
      <vt:lpstr>Basic Vaccination Coverage  by Region</vt:lpstr>
      <vt:lpstr>Trends in Basic Vaccination Coverage</vt:lpstr>
      <vt:lpstr>Prevalence and Treatment  of Childhood Illness</vt:lpstr>
      <vt:lpstr>Diarrhoea Treatment</vt:lpstr>
      <vt:lpstr>Feeding Practices during Diarrhoea: Liquids Offered</vt:lpstr>
      <vt:lpstr>Feeding Practices during Diarrhoea: Foods Offered</vt:lpstr>
      <vt:lpstr>Key Findings</vt:lpstr>
      <vt:lpstr>PowerPoint Presentation</vt:lpstr>
      <vt:lpstr>Early Breastfeeding</vt:lpstr>
      <vt:lpstr>Exclusive Breastfeeding by Age</vt:lpstr>
      <vt:lpstr>Duration of Breastfeeding</vt:lpstr>
      <vt:lpstr>Breastfeeding Status for Children  Under 6 Months</vt:lpstr>
      <vt:lpstr>IYCF Practices</vt:lpstr>
      <vt:lpstr>Minimum Acceptable Diet</vt:lpstr>
      <vt:lpstr>Anaemia in Children and Women</vt:lpstr>
      <vt:lpstr>Anaemia in Children and Women by Region</vt:lpstr>
      <vt:lpstr>Micronutrients for Children</vt:lpstr>
      <vt:lpstr>Micronutrients for Pregnant Women</vt:lpstr>
      <vt:lpstr>Nutritional Status of Children by Residence</vt:lpstr>
      <vt:lpstr>Child Stunting by Mother’s Education</vt:lpstr>
      <vt:lpstr>Child Stunting by Wealth</vt:lpstr>
      <vt:lpstr>Child Stunting by Region</vt:lpstr>
      <vt:lpstr>Trends in Nutritional Status of Children</vt:lpstr>
      <vt:lpstr>Adult Nutritional Status</vt:lpstr>
      <vt:lpstr>Key Findings</vt:lpstr>
      <vt:lpstr>PowerPoint Presentation</vt:lpstr>
      <vt:lpstr>Knowledge of HIV Prevention Methods</vt:lpstr>
      <vt:lpstr>Beliefs about HIV/AIDS</vt:lpstr>
      <vt:lpstr>Knowledge of Mother-to-Child Transmission of HIV</vt:lpstr>
      <vt:lpstr>Discriminatory Attitudes toward  People Living with HIV</vt:lpstr>
      <vt:lpstr>HIV Testing</vt:lpstr>
      <vt:lpstr>Comprehensive Knowledge of HIV among Youth by Residence</vt:lpstr>
      <vt:lpstr>Age at First Sexual Intercourse  among Youth</vt:lpstr>
      <vt:lpstr>Recent HIV Testing among Youth</vt:lpstr>
      <vt:lpstr>Key Findings</vt:lpstr>
      <vt:lpstr>PowerPoint Presentation</vt:lpstr>
      <vt:lpstr>Employment</vt:lpstr>
      <vt:lpstr>Control over Women’s Earnings</vt:lpstr>
      <vt:lpstr>Comparing Women’s and  their Partners’ Earnings</vt:lpstr>
      <vt:lpstr>Ownership of Assets</vt:lpstr>
      <vt:lpstr>Women’s Participation in Decision Making</vt:lpstr>
      <vt:lpstr>Men’s Participation in Decision Making</vt:lpstr>
      <vt:lpstr>Attitudes toward Wife Beating</vt:lpstr>
      <vt:lpstr>Key Findings</vt:lpstr>
      <vt:lpstr>PowerPoint Presentation</vt:lpstr>
      <vt:lpstr>Experience of Physical Violence</vt:lpstr>
      <vt:lpstr>Perpetrators of Physical Violence</vt:lpstr>
      <vt:lpstr>Violence during Pregnancy by Marital Status</vt:lpstr>
      <vt:lpstr>Experience of Sexual Violence</vt:lpstr>
      <vt:lpstr>Perpetrators of Sexual Violence</vt:lpstr>
      <vt:lpstr>Marital Control by Husbands</vt:lpstr>
      <vt:lpstr>Spousal Violence</vt:lpstr>
      <vt:lpstr>Spousal Violence by Marital Status</vt:lpstr>
      <vt:lpstr>Help Seeking Behaviour</vt:lpstr>
      <vt:lpstr>Key Findings</vt:lpstr>
      <vt:lpstr>PowerPoint Presentation</vt:lpstr>
      <vt:lpstr>Self-reported Prevalence of Hypertension and Diabetes</vt:lpstr>
      <vt:lpstr>Hypertension Treatments</vt:lpstr>
      <vt:lpstr>Diabetes Treatments</vt:lpstr>
      <vt:lpstr>Thalassemia Knowledge and Diagnosis</vt:lpstr>
      <vt:lpstr>Knowledge and Attitudes toward Tuberculosis</vt:lpstr>
      <vt:lpstr>Key Findings</vt:lpstr>
      <vt:lpstr>PowerPoint Presentation</vt:lpstr>
      <vt:lpstr>Early Childhood Education by Residence</vt:lpstr>
      <vt:lpstr>Support for Learning by Region</vt:lpstr>
      <vt:lpstr>Learning Materials</vt:lpstr>
      <vt:lpstr>Inadequate Care for Children</vt:lpstr>
      <vt:lpstr>Early Child Development Index</vt:lpstr>
      <vt:lpstr>Key Findings</vt:lpstr>
      <vt:lpstr>PowerPoint Presentation</vt:lpstr>
      <vt:lpstr>Prevalence of Female Circumcision by Residence</vt:lpstr>
      <vt:lpstr>Prevalence of Female Circumcision by Age</vt:lpstr>
      <vt:lpstr>Prevalence of Female Circumcision by Region</vt:lpstr>
      <vt:lpstr>Age at Female Circumcision</vt:lpstr>
      <vt:lpstr>Prevalence of Circumcision among Girls by Mother’s Circumcision Status</vt:lpstr>
      <vt:lpstr>Opinions about Whether Female Circumcision is Required by Religion</vt:lpstr>
      <vt:lpstr>Opinions about Whether  Female Circumcision Should Continue</vt:lpstr>
      <vt:lpstr>Key Findings</vt:lpstr>
    </vt:vector>
  </TitlesOfParts>
  <Company>ICFI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Zweimueller, Sally</cp:lastModifiedBy>
  <cp:revision>144</cp:revision>
  <dcterms:created xsi:type="dcterms:W3CDTF">2017-05-18T16:43:03Z</dcterms:created>
  <dcterms:modified xsi:type="dcterms:W3CDTF">2019-02-04T18:42:30Z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0x010100C6924D4ED6E22E4FAE4A0F4F037E6703</vt:lpwstr>
  </property>
  <property fmtid="{D5CDD505-2E9C-101B-9397-08002B2CF9AE}" pid="3" name="_dlc_DocIdItemGuid">
    <vt:lpwstr>4cd9aee2-c0f5-4844-948f-113cb549fe42</vt:lpwstr>
  </property>
</Properties>
</file>